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5.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6.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747" r:id="rId3"/>
    <p:sldMasterId id="2147483916" r:id="rId4"/>
    <p:sldMasterId id="2147483928" r:id="rId5"/>
    <p:sldMasterId id="2147483940" r:id="rId6"/>
    <p:sldMasterId id="2147483952" r:id="rId7"/>
    <p:sldMasterId id="2147483964" r:id="rId8"/>
  </p:sldMasterIdLst>
  <p:sldIdLst>
    <p:sldId id="378" r:id="rId9"/>
    <p:sldId id="427" r:id="rId10"/>
    <p:sldId id="480" r:id="rId11"/>
    <p:sldId id="263" r:id="rId12"/>
    <p:sldId id="282" r:id="rId13"/>
    <p:sldId id="299" r:id="rId14"/>
    <p:sldId id="300" r:id="rId15"/>
    <p:sldId id="301" r:id="rId16"/>
    <p:sldId id="302" r:id="rId17"/>
    <p:sldId id="305" r:id="rId18"/>
    <p:sldId id="306" r:id="rId19"/>
    <p:sldId id="595" r:id="rId20"/>
    <p:sldId id="422" r:id="rId21"/>
    <p:sldId id="280" r:id="rId22"/>
    <p:sldId id="661" r:id="rId23"/>
    <p:sldId id="664" r:id="rId24"/>
    <p:sldId id="278" r:id="rId25"/>
    <p:sldId id="279" r:id="rId26"/>
    <p:sldId id="292" r:id="rId27"/>
    <p:sldId id="468" r:id="rId28"/>
    <p:sldId id="568" r:id="rId29"/>
    <p:sldId id="569" r:id="rId30"/>
    <p:sldId id="570" r:id="rId31"/>
    <p:sldId id="572" r:id="rId32"/>
    <p:sldId id="574" r:id="rId33"/>
    <p:sldId id="575" r:id="rId34"/>
    <p:sldId id="303" r:id="rId35"/>
    <p:sldId id="549" r:id="rId36"/>
    <p:sldId id="665" r:id="rId37"/>
    <p:sldId id="307" r:id="rId38"/>
    <p:sldId id="308" r:id="rId39"/>
    <p:sldId id="309" r:id="rId40"/>
    <p:sldId id="438" r:id="rId41"/>
    <p:sldId id="608" r:id="rId42"/>
    <p:sldId id="609" r:id="rId43"/>
    <p:sldId id="490" r:id="rId44"/>
    <p:sldId id="491" r:id="rId45"/>
    <p:sldId id="637" r:id="rId46"/>
    <p:sldId id="638" r:id="rId47"/>
    <p:sldId id="639" r:id="rId48"/>
    <p:sldId id="640" r:id="rId49"/>
    <p:sldId id="641" r:id="rId50"/>
    <p:sldId id="642" r:id="rId51"/>
    <p:sldId id="643" r:id="rId52"/>
    <p:sldId id="644" r:id="rId53"/>
    <p:sldId id="645" r:id="rId54"/>
    <p:sldId id="646" r:id="rId55"/>
    <p:sldId id="647" r:id="rId56"/>
    <p:sldId id="649" r:id="rId57"/>
    <p:sldId id="650" r:id="rId58"/>
    <p:sldId id="651" r:id="rId59"/>
    <p:sldId id="652" r:id="rId60"/>
    <p:sldId id="666" r:id="rId6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14"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5" Type="http://schemas.openxmlformats.org/officeDocument/2006/relationships/slideMaster" Target="slideMasters/slideMaster5.xml"/><Relationship Id="rId61" Type="http://schemas.openxmlformats.org/officeDocument/2006/relationships/slide" Target="slides/slide53.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43.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B2842E-D564-49F2-B2B8-4FB9AD93B50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B07FDDB-A122-433D-BBCC-85CA3F9346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413D330-ABC6-4DA1-BDCE-A2F5CC14492E}"/>
              </a:ext>
            </a:extLst>
          </p:cNvPr>
          <p:cNvSpPr>
            <a:spLocks noGrp="1"/>
          </p:cNvSpPr>
          <p:nvPr>
            <p:ph type="dt" sz="half" idx="10"/>
          </p:nvPr>
        </p:nvSpPr>
        <p:spPr/>
        <p:txBody>
          <a:bodyPr/>
          <a:lstStyle/>
          <a:p>
            <a:fld id="{DB925507-FCB4-40C5-BCE6-25DB3CE4C4C6}" type="datetimeFigureOut">
              <a:rPr lang="zh-CN" altLang="en-US" smtClean="0"/>
              <a:t>2020/7/1</a:t>
            </a:fld>
            <a:endParaRPr lang="zh-CN" altLang="en-US"/>
          </a:p>
        </p:txBody>
      </p:sp>
      <p:sp>
        <p:nvSpPr>
          <p:cNvPr id="5" name="页脚占位符 4">
            <a:extLst>
              <a:ext uri="{FF2B5EF4-FFF2-40B4-BE49-F238E27FC236}">
                <a16:creationId xmlns:a16="http://schemas.microsoft.com/office/drawing/2014/main" id="{7C021136-BE73-4583-B886-07A07F6CB3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D08909-0C2C-4822-BDCC-6134CC221203}"/>
              </a:ext>
            </a:extLst>
          </p:cNvPr>
          <p:cNvSpPr>
            <a:spLocks noGrp="1"/>
          </p:cNvSpPr>
          <p:nvPr>
            <p:ph type="sldNum" sz="quarter" idx="12"/>
          </p:nvPr>
        </p:nvSpPr>
        <p:spPr/>
        <p:txBody>
          <a:bodyPr/>
          <a:lstStyle/>
          <a:p>
            <a:fld id="{2A3E7BC4-BEF4-4C80-BEB6-147C9AB35D69}" type="slidenum">
              <a:rPr lang="zh-CN" altLang="en-US" smtClean="0"/>
              <a:t>‹#›</a:t>
            </a:fld>
            <a:endParaRPr lang="zh-CN" altLang="en-US"/>
          </a:p>
        </p:txBody>
      </p:sp>
    </p:spTree>
    <p:extLst>
      <p:ext uri="{BB962C8B-B14F-4D97-AF65-F5344CB8AC3E}">
        <p14:creationId xmlns:p14="http://schemas.microsoft.com/office/powerpoint/2010/main" val="2558240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8290D9-7B5F-41C2-9B4E-8EEA7AEDDD6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B197253-309F-4939-A119-A0E1552C10B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5779E2A-D5EE-40DA-806D-F4AA2D89A000}"/>
              </a:ext>
            </a:extLst>
          </p:cNvPr>
          <p:cNvSpPr>
            <a:spLocks noGrp="1"/>
          </p:cNvSpPr>
          <p:nvPr>
            <p:ph type="dt" sz="half" idx="10"/>
          </p:nvPr>
        </p:nvSpPr>
        <p:spPr/>
        <p:txBody>
          <a:bodyPr/>
          <a:lstStyle/>
          <a:p>
            <a:fld id="{DB925507-FCB4-40C5-BCE6-25DB3CE4C4C6}" type="datetimeFigureOut">
              <a:rPr lang="zh-CN" altLang="en-US" smtClean="0"/>
              <a:t>2020/7/1</a:t>
            </a:fld>
            <a:endParaRPr lang="zh-CN" altLang="en-US"/>
          </a:p>
        </p:txBody>
      </p:sp>
      <p:sp>
        <p:nvSpPr>
          <p:cNvPr id="5" name="页脚占位符 4">
            <a:extLst>
              <a:ext uri="{FF2B5EF4-FFF2-40B4-BE49-F238E27FC236}">
                <a16:creationId xmlns:a16="http://schemas.microsoft.com/office/drawing/2014/main" id="{AAF923B7-0822-4B4D-870D-DA06464556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9E7A78-09BA-4625-A4A3-846D34190ED5}"/>
              </a:ext>
            </a:extLst>
          </p:cNvPr>
          <p:cNvSpPr>
            <a:spLocks noGrp="1"/>
          </p:cNvSpPr>
          <p:nvPr>
            <p:ph type="sldNum" sz="quarter" idx="12"/>
          </p:nvPr>
        </p:nvSpPr>
        <p:spPr/>
        <p:txBody>
          <a:bodyPr/>
          <a:lstStyle/>
          <a:p>
            <a:fld id="{2A3E7BC4-BEF4-4C80-BEB6-147C9AB35D69}" type="slidenum">
              <a:rPr lang="zh-CN" altLang="en-US" smtClean="0"/>
              <a:t>‹#›</a:t>
            </a:fld>
            <a:endParaRPr lang="zh-CN" altLang="en-US"/>
          </a:p>
        </p:txBody>
      </p:sp>
    </p:spTree>
    <p:extLst>
      <p:ext uri="{BB962C8B-B14F-4D97-AF65-F5344CB8AC3E}">
        <p14:creationId xmlns:p14="http://schemas.microsoft.com/office/powerpoint/2010/main" val="2442755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C5DFAB9-AC17-441F-99B5-24FED3093DF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ADED874-F4B7-4563-851B-8821829B4A0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D16A795-5733-4F4E-A051-651EAAD388BF}"/>
              </a:ext>
            </a:extLst>
          </p:cNvPr>
          <p:cNvSpPr>
            <a:spLocks noGrp="1"/>
          </p:cNvSpPr>
          <p:nvPr>
            <p:ph type="dt" sz="half" idx="10"/>
          </p:nvPr>
        </p:nvSpPr>
        <p:spPr/>
        <p:txBody>
          <a:bodyPr/>
          <a:lstStyle/>
          <a:p>
            <a:fld id="{DB925507-FCB4-40C5-BCE6-25DB3CE4C4C6}" type="datetimeFigureOut">
              <a:rPr lang="zh-CN" altLang="en-US" smtClean="0"/>
              <a:t>2020/7/1</a:t>
            </a:fld>
            <a:endParaRPr lang="zh-CN" altLang="en-US"/>
          </a:p>
        </p:txBody>
      </p:sp>
      <p:sp>
        <p:nvSpPr>
          <p:cNvPr id="5" name="页脚占位符 4">
            <a:extLst>
              <a:ext uri="{FF2B5EF4-FFF2-40B4-BE49-F238E27FC236}">
                <a16:creationId xmlns:a16="http://schemas.microsoft.com/office/drawing/2014/main" id="{6555CF41-1DAE-4FD2-8881-6290CA8171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7E62BD-169C-4BF1-82A7-A56A5493EA2C}"/>
              </a:ext>
            </a:extLst>
          </p:cNvPr>
          <p:cNvSpPr>
            <a:spLocks noGrp="1"/>
          </p:cNvSpPr>
          <p:nvPr>
            <p:ph type="sldNum" sz="quarter" idx="12"/>
          </p:nvPr>
        </p:nvSpPr>
        <p:spPr/>
        <p:txBody>
          <a:bodyPr/>
          <a:lstStyle/>
          <a:p>
            <a:fld id="{2A3E7BC4-BEF4-4C80-BEB6-147C9AB35D69}" type="slidenum">
              <a:rPr lang="zh-CN" altLang="en-US" smtClean="0"/>
              <a:t>‹#›</a:t>
            </a:fld>
            <a:endParaRPr lang="zh-CN" altLang="en-US"/>
          </a:p>
        </p:txBody>
      </p:sp>
    </p:spTree>
    <p:extLst>
      <p:ext uri="{BB962C8B-B14F-4D97-AF65-F5344CB8AC3E}">
        <p14:creationId xmlns:p14="http://schemas.microsoft.com/office/powerpoint/2010/main" val="3506329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2"/>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89F6E7A-A618-401C-B085-6580ED588624}" type="datetimeFigureOut">
              <a:rPr lang="zh-CN" altLang="en-US" smtClean="0"/>
              <a:t>2020/7/1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2ED0CC-16B9-42F5-A911-29D060EC990D}" type="slidenum">
              <a:rPr lang="zh-CN" altLang="en-US" smtClean="0"/>
              <a:t>‹#›</a:t>
            </a:fld>
            <a:endParaRPr lang="zh-CN" altLang="en-US"/>
          </a:p>
        </p:txBody>
      </p:sp>
    </p:spTree>
    <p:extLst>
      <p:ext uri="{BB962C8B-B14F-4D97-AF65-F5344CB8AC3E}">
        <p14:creationId xmlns:p14="http://schemas.microsoft.com/office/powerpoint/2010/main" val="3403001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89F6E7A-A618-401C-B085-6580ED588624}" type="datetimeFigureOut">
              <a:rPr lang="zh-CN" altLang="en-US" smtClean="0"/>
              <a:t>2020/7/1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2ED0CC-16B9-42F5-A911-29D060EC990D}" type="slidenum">
              <a:rPr lang="zh-CN" altLang="en-US" smtClean="0"/>
              <a:t>‹#›</a:t>
            </a:fld>
            <a:endParaRPr lang="zh-CN" altLang="en-US"/>
          </a:p>
        </p:txBody>
      </p:sp>
    </p:spTree>
    <p:extLst>
      <p:ext uri="{BB962C8B-B14F-4D97-AF65-F5344CB8AC3E}">
        <p14:creationId xmlns:p14="http://schemas.microsoft.com/office/powerpoint/2010/main" val="1039902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5333"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a:defRPr/>
            </a:pPr>
            <a:fld id="{0FECE22F-C5C5-4781-A914-564AC8604FFF}" type="datetimeFigureOut">
              <a:rPr lang="zh-CN" altLang="en-US" smtClean="0"/>
              <a:pPr>
                <a:defRPr/>
              </a:pPr>
              <a:t>2020/7/1</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19141D5B-6DFE-4544-AB12-B62DBE9FF1FE}" type="slidenum">
              <a:rPr lang="zh-CN" altLang="en-US" smtClean="0"/>
              <a:pPr>
                <a:defRPr/>
              </a:pPr>
              <a:t>‹#›</a:t>
            </a:fld>
            <a:endParaRPr lang="zh-CN" altLang="en-US"/>
          </a:p>
        </p:txBody>
      </p:sp>
    </p:spTree>
    <p:extLst>
      <p:ext uri="{BB962C8B-B14F-4D97-AF65-F5344CB8AC3E}">
        <p14:creationId xmlns:p14="http://schemas.microsoft.com/office/powerpoint/2010/main" val="14619012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a:defRPr/>
            </a:pPr>
            <a:fld id="{423E13FE-D74E-4681-86EE-8605341373C1}" type="datetimeFigureOut">
              <a:rPr lang="zh-CN" altLang="en-US" smtClean="0"/>
              <a:pPr>
                <a:defRPr/>
              </a:pPr>
              <a:t>2020/7/1</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2B4B2D38-9BBB-44EE-A7EC-0C73C7AF765F}" type="slidenum">
              <a:rPr lang="zh-CN" altLang="en-US" smtClean="0"/>
              <a:pPr>
                <a:defRPr/>
              </a:pPr>
              <a:t>‹#›</a:t>
            </a:fld>
            <a:endParaRPr lang="zh-CN" altLang="en-US"/>
          </a:p>
        </p:txBody>
      </p:sp>
    </p:spTree>
    <p:extLst>
      <p:ext uri="{BB962C8B-B14F-4D97-AF65-F5344CB8AC3E}">
        <p14:creationId xmlns:p14="http://schemas.microsoft.com/office/powerpoint/2010/main" val="30792051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8"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6" name="内容占位符 5"/>
          <p:cNvSpPr>
            <a:spLocks noGrp="1"/>
          </p:cNvSpPr>
          <p:nvPr>
            <p:ph sz="quarter" idx="4"/>
          </p:nvPr>
        </p:nvSpPr>
        <p:spPr>
          <a:xfrm>
            <a:off x="6193378"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a:defRPr/>
            </a:pPr>
            <a:fld id="{A33B0D37-B650-4F36-9AF4-E0C58AC46186}" type="datetimeFigureOut">
              <a:rPr lang="zh-CN" altLang="en-US" smtClean="0"/>
              <a:pPr>
                <a:defRPr/>
              </a:pPr>
              <a:t>2020/7/1</a:t>
            </a:fld>
            <a:endParaRPr lang="zh-CN" altLang="en-US"/>
          </a:p>
        </p:txBody>
      </p:sp>
      <p:sp>
        <p:nvSpPr>
          <p:cNvPr id="8" name="页脚占位符 7"/>
          <p:cNvSpPr>
            <a:spLocks noGrp="1"/>
          </p:cNvSpPr>
          <p:nvPr>
            <p:ph type="ftr" sz="quarter" idx="11"/>
          </p:nvPr>
        </p:nvSpPr>
        <p:spPr/>
        <p:txBody>
          <a:bodyPr/>
          <a:lstStyle/>
          <a:p>
            <a:pPr>
              <a:defRPr/>
            </a:pPr>
            <a:endParaRPr lang="zh-CN" altLang="en-US"/>
          </a:p>
        </p:txBody>
      </p:sp>
      <p:sp>
        <p:nvSpPr>
          <p:cNvPr id="9" name="灯片编号占位符 8"/>
          <p:cNvSpPr>
            <a:spLocks noGrp="1"/>
          </p:cNvSpPr>
          <p:nvPr>
            <p:ph type="sldNum" sz="quarter" idx="12"/>
          </p:nvPr>
        </p:nvSpPr>
        <p:spPr/>
        <p:txBody>
          <a:bodyPr/>
          <a:lstStyle/>
          <a:p>
            <a:pPr>
              <a:defRPr/>
            </a:pPr>
            <a:fld id="{D030FB5E-FBC5-486C-B226-802E21D21F30}" type="slidenum">
              <a:rPr lang="zh-CN" altLang="en-US" smtClean="0"/>
              <a:pPr>
                <a:defRPr/>
              </a:pPr>
              <a:t>‹#›</a:t>
            </a:fld>
            <a:endParaRPr lang="zh-CN" altLang="en-US"/>
          </a:p>
        </p:txBody>
      </p:sp>
    </p:spTree>
    <p:extLst>
      <p:ext uri="{BB962C8B-B14F-4D97-AF65-F5344CB8AC3E}">
        <p14:creationId xmlns:p14="http://schemas.microsoft.com/office/powerpoint/2010/main" val="13138748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a:defRPr/>
            </a:pPr>
            <a:fld id="{92E24AEA-74A9-4099-9A56-447F8443042D}" type="datetimeFigureOut">
              <a:rPr lang="zh-CN" altLang="en-US" smtClean="0"/>
              <a:pPr>
                <a:defRPr/>
              </a:pPr>
              <a:t>2020/7/1</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7B76FEC2-9CFF-4436-844D-2D5595FDF35B}" type="slidenum">
              <a:rPr lang="zh-CN" altLang="en-US" smtClean="0"/>
              <a:pPr>
                <a:defRPr/>
              </a:pPr>
              <a:t>‹#›</a:t>
            </a:fld>
            <a:endParaRPr lang="zh-CN" altLang="en-US"/>
          </a:p>
        </p:txBody>
      </p:sp>
    </p:spTree>
    <p:extLst>
      <p:ext uri="{BB962C8B-B14F-4D97-AF65-F5344CB8AC3E}">
        <p14:creationId xmlns:p14="http://schemas.microsoft.com/office/powerpoint/2010/main" val="15142153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2F58448-F6D4-4566-AE9E-C49DFCCFFE79}" type="datetimeFigureOut">
              <a:rPr lang="zh-CN" altLang="en-US" smtClean="0"/>
              <a:pPr>
                <a:defRPr/>
              </a:pPr>
              <a:t>2020/7/1</a:t>
            </a:fld>
            <a:endParaRPr lang="zh-CN" altLang="en-US"/>
          </a:p>
        </p:txBody>
      </p:sp>
      <p:sp>
        <p:nvSpPr>
          <p:cNvPr id="3" name="页脚占位符 2"/>
          <p:cNvSpPr>
            <a:spLocks noGrp="1"/>
          </p:cNvSpPr>
          <p:nvPr>
            <p:ph type="ftr" sz="quarter" idx="11"/>
          </p:nvPr>
        </p:nvSpPr>
        <p:spPr/>
        <p:txBody>
          <a:bodyPr/>
          <a:lstStyle/>
          <a:p>
            <a:pPr>
              <a:defRPr/>
            </a:pPr>
            <a:endParaRPr lang="zh-CN" altLang="en-US"/>
          </a:p>
        </p:txBody>
      </p:sp>
      <p:sp>
        <p:nvSpPr>
          <p:cNvPr id="4" name="灯片编号占位符 3"/>
          <p:cNvSpPr>
            <a:spLocks noGrp="1"/>
          </p:cNvSpPr>
          <p:nvPr>
            <p:ph type="sldNum" sz="quarter" idx="12"/>
          </p:nvPr>
        </p:nvSpPr>
        <p:spPr/>
        <p:txBody>
          <a:bodyPr/>
          <a:lstStyle/>
          <a:p>
            <a:pPr>
              <a:defRPr/>
            </a:pPr>
            <a:fld id="{C2485B17-6DCC-4B80-BFD5-13BCBC683071}" type="slidenum">
              <a:rPr lang="zh-CN" altLang="en-US" smtClean="0"/>
              <a:pPr>
                <a:defRPr/>
              </a:pPr>
              <a:t>‹#›</a:t>
            </a:fld>
            <a:endParaRPr lang="zh-CN" altLang="en-US"/>
          </a:p>
        </p:txBody>
      </p:sp>
    </p:spTree>
    <p:extLst>
      <p:ext uri="{BB962C8B-B14F-4D97-AF65-F5344CB8AC3E}">
        <p14:creationId xmlns:p14="http://schemas.microsoft.com/office/powerpoint/2010/main" val="20324931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13" y="273049"/>
            <a:ext cx="4011084" cy="1162051"/>
          </a:xfrm>
        </p:spPr>
        <p:txBody>
          <a:bodyPr anchor="b"/>
          <a:lstStyle>
            <a:lvl1pPr algn="l">
              <a:defRPr sz="2667" b="1"/>
            </a:lvl1pPr>
          </a:lstStyle>
          <a:p>
            <a:r>
              <a:rPr lang="zh-CN" altLang="en-US"/>
              <a:t>单击此处编辑母版标题样式</a:t>
            </a:r>
          </a:p>
        </p:txBody>
      </p:sp>
      <p:sp>
        <p:nvSpPr>
          <p:cNvPr id="3" name="内容占位符 2"/>
          <p:cNvSpPr>
            <a:spLocks noGrp="1"/>
          </p:cNvSpPr>
          <p:nvPr>
            <p:ph idx="1"/>
          </p:nvPr>
        </p:nvSpPr>
        <p:spPr>
          <a:xfrm>
            <a:off x="4766733" y="273057"/>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13" y="1435104"/>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a:defRPr/>
            </a:pPr>
            <a:fld id="{3DA329A4-D27B-47FF-810D-EE065D85E4EC}" type="datetimeFigureOut">
              <a:rPr lang="zh-CN" altLang="en-US" smtClean="0"/>
              <a:pPr>
                <a:defRPr/>
              </a:pPr>
              <a:t>2020/7/1</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79BF8F64-AEEF-4EA5-B05C-A8B826AB69EE}" type="slidenum">
              <a:rPr lang="zh-CN" altLang="en-US" smtClean="0"/>
              <a:pPr>
                <a:defRPr/>
              </a:pPr>
              <a:t>‹#›</a:t>
            </a:fld>
            <a:endParaRPr lang="zh-CN" altLang="en-US"/>
          </a:p>
        </p:txBody>
      </p:sp>
    </p:spTree>
    <p:extLst>
      <p:ext uri="{BB962C8B-B14F-4D97-AF65-F5344CB8AC3E}">
        <p14:creationId xmlns:p14="http://schemas.microsoft.com/office/powerpoint/2010/main" val="3964444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A3B457-20DE-430A-92F9-AFAD7393376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8625EA0-2B44-4C09-B7BA-D87BAADFBC7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E189A12-9F2D-4C7F-9D90-14E880486517}"/>
              </a:ext>
            </a:extLst>
          </p:cNvPr>
          <p:cNvSpPr>
            <a:spLocks noGrp="1"/>
          </p:cNvSpPr>
          <p:nvPr>
            <p:ph type="dt" sz="half" idx="10"/>
          </p:nvPr>
        </p:nvSpPr>
        <p:spPr/>
        <p:txBody>
          <a:bodyPr/>
          <a:lstStyle/>
          <a:p>
            <a:fld id="{DB925507-FCB4-40C5-BCE6-25DB3CE4C4C6}" type="datetimeFigureOut">
              <a:rPr lang="zh-CN" altLang="en-US" smtClean="0"/>
              <a:t>2020/7/1</a:t>
            </a:fld>
            <a:endParaRPr lang="zh-CN" altLang="en-US"/>
          </a:p>
        </p:txBody>
      </p:sp>
      <p:sp>
        <p:nvSpPr>
          <p:cNvPr id="5" name="页脚占位符 4">
            <a:extLst>
              <a:ext uri="{FF2B5EF4-FFF2-40B4-BE49-F238E27FC236}">
                <a16:creationId xmlns:a16="http://schemas.microsoft.com/office/drawing/2014/main" id="{C23B8D91-5CED-43E1-8FDE-DB89BA5613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C529EA-F54F-4BDE-8964-47A0082BB697}"/>
              </a:ext>
            </a:extLst>
          </p:cNvPr>
          <p:cNvSpPr>
            <a:spLocks noGrp="1"/>
          </p:cNvSpPr>
          <p:nvPr>
            <p:ph type="sldNum" sz="quarter" idx="12"/>
          </p:nvPr>
        </p:nvSpPr>
        <p:spPr/>
        <p:txBody>
          <a:bodyPr/>
          <a:lstStyle/>
          <a:p>
            <a:fld id="{2A3E7BC4-BEF4-4C80-BEB6-147C9AB35D69}" type="slidenum">
              <a:rPr lang="zh-CN" altLang="en-US" smtClean="0"/>
              <a:t>‹#›</a:t>
            </a:fld>
            <a:endParaRPr lang="zh-CN" altLang="en-US"/>
          </a:p>
        </p:txBody>
      </p:sp>
    </p:spTree>
    <p:extLst>
      <p:ext uri="{BB962C8B-B14F-4D97-AF65-F5344CB8AC3E}">
        <p14:creationId xmlns:p14="http://schemas.microsoft.com/office/powerpoint/2010/main" val="10087695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1"/>
            <a:ext cx="7315200" cy="566739"/>
          </a:xfrm>
        </p:spPr>
        <p:txBody>
          <a:bodyPr anchor="b"/>
          <a:lstStyle>
            <a:lvl1pPr algn="l">
              <a:defRPr sz="2667"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zh-CN" altLang="en-US"/>
          </a:p>
        </p:txBody>
      </p:sp>
      <p:sp>
        <p:nvSpPr>
          <p:cNvPr id="4" name="文本占位符 3"/>
          <p:cNvSpPr>
            <a:spLocks noGrp="1"/>
          </p:cNvSpPr>
          <p:nvPr>
            <p:ph type="body" sz="half" idx="2"/>
          </p:nvPr>
        </p:nvSpPr>
        <p:spPr>
          <a:xfrm>
            <a:off x="2389717" y="5367343"/>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a:defRPr/>
            </a:pPr>
            <a:fld id="{9A344629-E8D8-4FC9-B2F5-E1E23C54B76E}" type="datetimeFigureOut">
              <a:rPr lang="zh-CN" altLang="en-US" smtClean="0"/>
              <a:pPr>
                <a:defRPr/>
              </a:pPr>
              <a:t>2020/7/1</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9B92F815-478E-4E94-8CB1-4FA036D12C22}" type="slidenum">
              <a:rPr lang="zh-CN" altLang="en-US" smtClean="0"/>
              <a:pPr>
                <a:defRPr/>
              </a:pPr>
              <a:t>‹#›</a:t>
            </a:fld>
            <a:endParaRPr lang="zh-CN" altLang="en-US"/>
          </a:p>
        </p:txBody>
      </p:sp>
    </p:spTree>
    <p:extLst>
      <p:ext uri="{BB962C8B-B14F-4D97-AF65-F5344CB8AC3E}">
        <p14:creationId xmlns:p14="http://schemas.microsoft.com/office/powerpoint/2010/main" val="27838579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a:defRPr/>
            </a:pPr>
            <a:fld id="{C3271B62-ACE9-45FB-967E-7F3DF287A117}" type="datetimeFigureOut">
              <a:rPr lang="zh-CN" altLang="en-US" smtClean="0"/>
              <a:pPr>
                <a:defRPr/>
              </a:pPr>
              <a:t>2020/7/1</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8EDEBAC4-09E0-4CDA-BEAB-7114EA3C252E}" type="slidenum">
              <a:rPr lang="zh-CN" altLang="en-US" smtClean="0"/>
              <a:pPr>
                <a:defRPr/>
              </a:pPr>
              <a:t>‹#›</a:t>
            </a:fld>
            <a:endParaRPr lang="zh-CN" altLang="en-US"/>
          </a:p>
        </p:txBody>
      </p:sp>
    </p:spTree>
    <p:extLst>
      <p:ext uri="{BB962C8B-B14F-4D97-AF65-F5344CB8AC3E}">
        <p14:creationId xmlns:p14="http://schemas.microsoft.com/office/powerpoint/2010/main" val="27083829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0"/>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0"/>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a:defRPr/>
            </a:pPr>
            <a:fld id="{50D7647C-2BA5-490B-BA8F-200D31D2A377}" type="datetimeFigureOut">
              <a:rPr lang="zh-CN" altLang="en-US" smtClean="0"/>
              <a:pPr>
                <a:defRPr/>
              </a:pPr>
              <a:t>2020/7/1</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8A98C907-F5C8-4C51-A988-DD1AA919B615}" type="slidenum">
              <a:rPr lang="zh-CN" altLang="en-US" smtClean="0"/>
              <a:pPr>
                <a:defRPr/>
              </a:pPr>
              <a:t>‹#›</a:t>
            </a:fld>
            <a:endParaRPr lang="zh-CN" altLang="en-US"/>
          </a:p>
        </p:txBody>
      </p:sp>
    </p:spTree>
    <p:extLst>
      <p:ext uri="{BB962C8B-B14F-4D97-AF65-F5344CB8AC3E}">
        <p14:creationId xmlns:p14="http://schemas.microsoft.com/office/powerpoint/2010/main" val="24823843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60610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29274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4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4849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2"/>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89F6E7A-A618-401C-B085-6580ED588624}" type="datetimeFigureOut">
              <a:rPr lang="zh-CN" altLang="en-US" smtClean="0"/>
              <a:t>2020/7/1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2ED0CC-16B9-42F5-A911-29D060EC990D}" type="slidenum">
              <a:rPr lang="zh-CN" altLang="en-US" smtClean="0"/>
              <a:t>‹#›</a:t>
            </a:fld>
            <a:endParaRPr lang="zh-CN" altLang="en-US"/>
          </a:p>
        </p:txBody>
      </p:sp>
    </p:spTree>
    <p:extLst>
      <p:ext uri="{BB962C8B-B14F-4D97-AF65-F5344CB8AC3E}">
        <p14:creationId xmlns:p14="http://schemas.microsoft.com/office/powerpoint/2010/main" val="20987354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89F6E7A-A618-401C-B085-6580ED588624}" type="datetimeFigureOut">
              <a:rPr lang="zh-CN" altLang="en-US" smtClean="0"/>
              <a:t>2020/7/1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2ED0CC-16B9-42F5-A911-29D060EC990D}" type="slidenum">
              <a:rPr lang="zh-CN" altLang="en-US" smtClean="0"/>
              <a:t>‹#›</a:t>
            </a:fld>
            <a:endParaRPr lang="zh-CN" altLang="en-US"/>
          </a:p>
        </p:txBody>
      </p:sp>
    </p:spTree>
    <p:extLst>
      <p:ext uri="{BB962C8B-B14F-4D97-AF65-F5344CB8AC3E}">
        <p14:creationId xmlns:p14="http://schemas.microsoft.com/office/powerpoint/2010/main" val="14270405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5333"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a:defRPr/>
            </a:pPr>
            <a:fld id="{0FECE22F-C5C5-4781-A914-564AC8604FFF}" type="datetimeFigureOut">
              <a:rPr lang="zh-CN" altLang="en-US" smtClean="0"/>
              <a:pPr>
                <a:defRPr/>
              </a:pPr>
              <a:t>2020/7/1</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19141D5B-6DFE-4544-AB12-B62DBE9FF1FE}" type="slidenum">
              <a:rPr lang="zh-CN" altLang="en-US" smtClean="0"/>
              <a:pPr>
                <a:defRPr/>
              </a:pPr>
              <a:t>‹#›</a:t>
            </a:fld>
            <a:endParaRPr lang="zh-CN" altLang="en-US"/>
          </a:p>
        </p:txBody>
      </p:sp>
    </p:spTree>
    <p:extLst>
      <p:ext uri="{BB962C8B-B14F-4D97-AF65-F5344CB8AC3E}">
        <p14:creationId xmlns:p14="http://schemas.microsoft.com/office/powerpoint/2010/main" val="11511770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a:defRPr/>
            </a:pPr>
            <a:fld id="{423E13FE-D74E-4681-86EE-8605341373C1}" type="datetimeFigureOut">
              <a:rPr lang="zh-CN" altLang="en-US" smtClean="0"/>
              <a:pPr>
                <a:defRPr/>
              </a:pPr>
              <a:t>2020/7/1</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2B4B2D38-9BBB-44EE-A7EC-0C73C7AF765F}" type="slidenum">
              <a:rPr lang="zh-CN" altLang="en-US" smtClean="0"/>
              <a:pPr>
                <a:defRPr/>
              </a:pPr>
              <a:t>‹#›</a:t>
            </a:fld>
            <a:endParaRPr lang="zh-CN" altLang="en-US"/>
          </a:p>
        </p:txBody>
      </p:sp>
    </p:spTree>
    <p:extLst>
      <p:ext uri="{BB962C8B-B14F-4D97-AF65-F5344CB8AC3E}">
        <p14:creationId xmlns:p14="http://schemas.microsoft.com/office/powerpoint/2010/main" val="1552058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E53BAC-DDBD-49EE-95CB-C211D3C3D0F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87A1D27-C410-4E7F-8689-A4E1D8B310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FAADB60-4B56-44C8-B3E2-0357D4DF0A23}"/>
              </a:ext>
            </a:extLst>
          </p:cNvPr>
          <p:cNvSpPr>
            <a:spLocks noGrp="1"/>
          </p:cNvSpPr>
          <p:nvPr>
            <p:ph type="dt" sz="half" idx="10"/>
          </p:nvPr>
        </p:nvSpPr>
        <p:spPr/>
        <p:txBody>
          <a:bodyPr/>
          <a:lstStyle/>
          <a:p>
            <a:fld id="{DB925507-FCB4-40C5-BCE6-25DB3CE4C4C6}" type="datetimeFigureOut">
              <a:rPr lang="zh-CN" altLang="en-US" smtClean="0"/>
              <a:t>2020/7/1</a:t>
            </a:fld>
            <a:endParaRPr lang="zh-CN" altLang="en-US"/>
          </a:p>
        </p:txBody>
      </p:sp>
      <p:sp>
        <p:nvSpPr>
          <p:cNvPr id="5" name="页脚占位符 4">
            <a:extLst>
              <a:ext uri="{FF2B5EF4-FFF2-40B4-BE49-F238E27FC236}">
                <a16:creationId xmlns:a16="http://schemas.microsoft.com/office/drawing/2014/main" id="{C3F058A6-408A-488D-9F4A-53C424E174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BD02B3-5C6B-450E-A908-FB0F2AE116C8}"/>
              </a:ext>
            </a:extLst>
          </p:cNvPr>
          <p:cNvSpPr>
            <a:spLocks noGrp="1"/>
          </p:cNvSpPr>
          <p:nvPr>
            <p:ph type="sldNum" sz="quarter" idx="12"/>
          </p:nvPr>
        </p:nvSpPr>
        <p:spPr/>
        <p:txBody>
          <a:bodyPr/>
          <a:lstStyle/>
          <a:p>
            <a:fld id="{2A3E7BC4-BEF4-4C80-BEB6-147C9AB35D69}" type="slidenum">
              <a:rPr lang="zh-CN" altLang="en-US" smtClean="0"/>
              <a:t>‹#›</a:t>
            </a:fld>
            <a:endParaRPr lang="zh-CN" altLang="en-US"/>
          </a:p>
        </p:txBody>
      </p:sp>
    </p:spTree>
    <p:extLst>
      <p:ext uri="{BB962C8B-B14F-4D97-AF65-F5344CB8AC3E}">
        <p14:creationId xmlns:p14="http://schemas.microsoft.com/office/powerpoint/2010/main" val="14770777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8"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6" name="内容占位符 5"/>
          <p:cNvSpPr>
            <a:spLocks noGrp="1"/>
          </p:cNvSpPr>
          <p:nvPr>
            <p:ph sz="quarter" idx="4"/>
          </p:nvPr>
        </p:nvSpPr>
        <p:spPr>
          <a:xfrm>
            <a:off x="6193378"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a:defRPr/>
            </a:pPr>
            <a:fld id="{A33B0D37-B650-4F36-9AF4-E0C58AC46186}" type="datetimeFigureOut">
              <a:rPr lang="zh-CN" altLang="en-US" smtClean="0"/>
              <a:pPr>
                <a:defRPr/>
              </a:pPr>
              <a:t>2020/7/1</a:t>
            </a:fld>
            <a:endParaRPr lang="zh-CN" altLang="en-US"/>
          </a:p>
        </p:txBody>
      </p:sp>
      <p:sp>
        <p:nvSpPr>
          <p:cNvPr id="8" name="页脚占位符 7"/>
          <p:cNvSpPr>
            <a:spLocks noGrp="1"/>
          </p:cNvSpPr>
          <p:nvPr>
            <p:ph type="ftr" sz="quarter" idx="11"/>
          </p:nvPr>
        </p:nvSpPr>
        <p:spPr/>
        <p:txBody>
          <a:bodyPr/>
          <a:lstStyle/>
          <a:p>
            <a:pPr>
              <a:defRPr/>
            </a:pPr>
            <a:endParaRPr lang="zh-CN" altLang="en-US"/>
          </a:p>
        </p:txBody>
      </p:sp>
      <p:sp>
        <p:nvSpPr>
          <p:cNvPr id="9" name="灯片编号占位符 8"/>
          <p:cNvSpPr>
            <a:spLocks noGrp="1"/>
          </p:cNvSpPr>
          <p:nvPr>
            <p:ph type="sldNum" sz="quarter" idx="12"/>
          </p:nvPr>
        </p:nvSpPr>
        <p:spPr/>
        <p:txBody>
          <a:bodyPr/>
          <a:lstStyle/>
          <a:p>
            <a:pPr>
              <a:defRPr/>
            </a:pPr>
            <a:fld id="{D030FB5E-FBC5-486C-B226-802E21D21F30}" type="slidenum">
              <a:rPr lang="zh-CN" altLang="en-US" smtClean="0"/>
              <a:pPr>
                <a:defRPr/>
              </a:pPr>
              <a:t>‹#›</a:t>
            </a:fld>
            <a:endParaRPr lang="zh-CN" altLang="en-US"/>
          </a:p>
        </p:txBody>
      </p:sp>
    </p:spTree>
    <p:extLst>
      <p:ext uri="{BB962C8B-B14F-4D97-AF65-F5344CB8AC3E}">
        <p14:creationId xmlns:p14="http://schemas.microsoft.com/office/powerpoint/2010/main" val="25607476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a:defRPr/>
            </a:pPr>
            <a:fld id="{92E24AEA-74A9-4099-9A56-447F8443042D}" type="datetimeFigureOut">
              <a:rPr lang="zh-CN" altLang="en-US" smtClean="0"/>
              <a:pPr>
                <a:defRPr/>
              </a:pPr>
              <a:t>2020/7/1</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7B76FEC2-9CFF-4436-844D-2D5595FDF35B}" type="slidenum">
              <a:rPr lang="zh-CN" altLang="en-US" smtClean="0"/>
              <a:pPr>
                <a:defRPr/>
              </a:pPr>
              <a:t>‹#›</a:t>
            </a:fld>
            <a:endParaRPr lang="zh-CN" altLang="en-US"/>
          </a:p>
        </p:txBody>
      </p:sp>
    </p:spTree>
    <p:extLst>
      <p:ext uri="{BB962C8B-B14F-4D97-AF65-F5344CB8AC3E}">
        <p14:creationId xmlns:p14="http://schemas.microsoft.com/office/powerpoint/2010/main" val="88689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2F58448-F6D4-4566-AE9E-C49DFCCFFE79}" type="datetimeFigureOut">
              <a:rPr lang="zh-CN" altLang="en-US" smtClean="0"/>
              <a:pPr>
                <a:defRPr/>
              </a:pPr>
              <a:t>2020/7/1</a:t>
            </a:fld>
            <a:endParaRPr lang="zh-CN" altLang="en-US"/>
          </a:p>
        </p:txBody>
      </p:sp>
      <p:sp>
        <p:nvSpPr>
          <p:cNvPr id="3" name="页脚占位符 2"/>
          <p:cNvSpPr>
            <a:spLocks noGrp="1"/>
          </p:cNvSpPr>
          <p:nvPr>
            <p:ph type="ftr" sz="quarter" idx="11"/>
          </p:nvPr>
        </p:nvSpPr>
        <p:spPr/>
        <p:txBody>
          <a:bodyPr/>
          <a:lstStyle/>
          <a:p>
            <a:pPr>
              <a:defRPr/>
            </a:pPr>
            <a:endParaRPr lang="zh-CN" altLang="en-US"/>
          </a:p>
        </p:txBody>
      </p:sp>
      <p:sp>
        <p:nvSpPr>
          <p:cNvPr id="4" name="灯片编号占位符 3"/>
          <p:cNvSpPr>
            <a:spLocks noGrp="1"/>
          </p:cNvSpPr>
          <p:nvPr>
            <p:ph type="sldNum" sz="quarter" idx="12"/>
          </p:nvPr>
        </p:nvSpPr>
        <p:spPr/>
        <p:txBody>
          <a:bodyPr/>
          <a:lstStyle/>
          <a:p>
            <a:pPr>
              <a:defRPr/>
            </a:pPr>
            <a:fld id="{C2485B17-6DCC-4B80-BFD5-13BCBC683071}" type="slidenum">
              <a:rPr lang="zh-CN" altLang="en-US" smtClean="0"/>
              <a:pPr>
                <a:defRPr/>
              </a:pPr>
              <a:t>‹#›</a:t>
            </a:fld>
            <a:endParaRPr lang="zh-CN" altLang="en-US"/>
          </a:p>
        </p:txBody>
      </p:sp>
    </p:spTree>
    <p:extLst>
      <p:ext uri="{BB962C8B-B14F-4D97-AF65-F5344CB8AC3E}">
        <p14:creationId xmlns:p14="http://schemas.microsoft.com/office/powerpoint/2010/main" val="31032324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13" y="273049"/>
            <a:ext cx="4011084" cy="1162051"/>
          </a:xfrm>
        </p:spPr>
        <p:txBody>
          <a:bodyPr anchor="b"/>
          <a:lstStyle>
            <a:lvl1pPr algn="l">
              <a:defRPr sz="2667" b="1"/>
            </a:lvl1pPr>
          </a:lstStyle>
          <a:p>
            <a:r>
              <a:rPr lang="zh-CN" altLang="en-US"/>
              <a:t>单击此处编辑母版标题样式</a:t>
            </a:r>
          </a:p>
        </p:txBody>
      </p:sp>
      <p:sp>
        <p:nvSpPr>
          <p:cNvPr id="3" name="内容占位符 2"/>
          <p:cNvSpPr>
            <a:spLocks noGrp="1"/>
          </p:cNvSpPr>
          <p:nvPr>
            <p:ph idx="1"/>
          </p:nvPr>
        </p:nvSpPr>
        <p:spPr>
          <a:xfrm>
            <a:off x="4766733" y="273057"/>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13" y="1435104"/>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a:defRPr/>
            </a:pPr>
            <a:fld id="{3DA329A4-D27B-47FF-810D-EE065D85E4EC}" type="datetimeFigureOut">
              <a:rPr lang="zh-CN" altLang="en-US" smtClean="0"/>
              <a:pPr>
                <a:defRPr/>
              </a:pPr>
              <a:t>2020/7/1</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79BF8F64-AEEF-4EA5-B05C-A8B826AB69EE}" type="slidenum">
              <a:rPr lang="zh-CN" altLang="en-US" smtClean="0"/>
              <a:pPr>
                <a:defRPr/>
              </a:pPr>
              <a:t>‹#›</a:t>
            </a:fld>
            <a:endParaRPr lang="zh-CN" altLang="en-US"/>
          </a:p>
        </p:txBody>
      </p:sp>
    </p:spTree>
    <p:extLst>
      <p:ext uri="{BB962C8B-B14F-4D97-AF65-F5344CB8AC3E}">
        <p14:creationId xmlns:p14="http://schemas.microsoft.com/office/powerpoint/2010/main" val="26447339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1"/>
            <a:ext cx="7315200" cy="566739"/>
          </a:xfrm>
        </p:spPr>
        <p:txBody>
          <a:bodyPr anchor="b"/>
          <a:lstStyle>
            <a:lvl1pPr algn="l">
              <a:defRPr sz="2667"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zh-CN" altLang="en-US"/>
          </a:p>
        </p:txBody>
      </p:sp>
      <p:sp>
        <p:nvSpPr>
          <p:cNvPr id="4" name="文本占位符 3"/>
          <p:cNvSpPr>
            <a:spLocks noGrp="1"/>
          </p:cNvSpPr>
          <p:nvPr>
            <p:ph type="body" sz="half" idx="2"/>
          </p:nvPr>
        </p:nvSpPr>
        <p:spPr>
          <a:xfrm>
            <a:off x="2389717" y="5367343"/>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a:defRPr/>
            </a:pPr>
            <a:fld id="{9A344629-E8D8-4FC9-B2F5-E1E23C54B76E}" type="datetimeFigureOut">
              <a:rPr lang="zh-CN" altLang="en-US" smtClean="0"/>
              <a:pPr>
                <a:defRPr/>
              </a:pPr>
              <a:t>2020/7/1</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9B92F815-478E-4E94-8CB1-4FA036D12C22}" type="slidenum">
              <a:rPr lang="zh-CN" altLang="en-US" smtClean="0"/>
              <a:pPr>
                <a:defRPr/>
              </a:pPr>
              <a:t>‹#›</a:t>
            </a:fld>
            <a:endParaRPr lang="zh-CN" altLang="en-US"/>
          </a:p>
        </p:txBody>
      </p:sp>
    </p:spTree>
    <p:extLst>
      <p:ext uri="{BB962C8B-B14F-4D97-AF65-F5344CB8AC3E}">
        <p14:creationId xmlns:p14="http://schemas.microsoft.com/office/powerpoint/2010/main" val="31748765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a:defRPr/>
            </a:pPr>
            <a:fld id="{C3271B62-ACE9-45FB-967E-7F3DF287A117}" type="datetimeFigureOut">
              <a:rPr lang="zh-CN" altLang="en-US" smtClean="0"/>
              <a:pPr>
                <a:defRPr/>
              </a:pPr>
              <a:t>2020/7/1</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8EDEBAC4-09E0-4CDA-BEAB-7114EA3C252E}" type="slidenum">
              <a:rPr lang="zh-CN" altLang="en-US" smtClean="0"/>
              <a:pPr>
                <a:defRPr/>
              </a:pPr>
              <a:t>‹#›</a:t>
            </a:fld>
            <a:endParaRPr lang="zh-CN" altLang="en-US"/>
          </a:p>
        </p:txBody>
      </p:sp>
    </p:spTree>
    <p:extLst>
      <p:ext uri="{BB962C8B-B14F-4D97-AF65-F5344CB8AC3E}">
        <p14:creationId xmlns:p14="http://schemas.microsoft.com/office/powerpoint/2010/main" val="26267694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0"/>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0"/>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a:defRPr/>
            </a:pPr>
            <a:fld id="{50D7647C-2BA5-490B-BA8F-200D31D2A377}" type="datetimeFigureOut">
              <a:rPr lang="zh-CN" altLang="en-US" smtClean="0"/>
              <a:pPr>
                <a:defRPr/>
              </a:pPr>
              <a:t>2020/7/1</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8A98C907-F5C8-4C51-A988-DD1AA919B615}" type="slidenum">
              <a:rPr lang="zh-CN" altLang="en-US" smtClean="0"/>
              <a:pPr>
                <a:defRPr/>
              </a:pPr>
              <a:t>‹#›</a:t>
            </a:fld>
            <a:endParaRPr lang="zh-CN" altLang="en-US"/>
          </a:p>
        </p:txBody>
      </p:sp>
    </p:spTree>
    <p:extLst>
      <p:ext uri="{BB962C8B-B14F-4D97-AF65-F5344CB8AC3E}">
        <p14:creationId xmlns:p14="http://schemas.microsoft.com/office/powerpoint/2010/main" val="24272505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37622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281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0876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89D32-F555-48C2-AF77-641721B6F4B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D043561-3614-4A51-AB31-16F7AEAEAF9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B8B98DA-23C4-49E1-B9F3-F58934D335F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A8B9E5B-9A17-413F-9659-F00B5E5D93E1}"/>
              </a:ext>
            </a:extLst>
          </p:cNvPr>
          <p:cNvSpPr>
            <a:spLocks noGrp="1"/>
          </p:cNvSpPr>
          <p:nvPr>
            <p:ph type="dt" sz="half" idx="10"/>
          </p:nvPr>
        </p:nvSpPr>
        <p:spPr/>
        <p:txBody>
          <a:bodyPr/>
          <a:lstStyle/>
          <a:p>
            <a:fld id="{DB925507-FCB4-40C5-BCE6-25DB3CE4C4C6}" type="datetimeFigureOut">
              <a:rPr lang="zh-CN" altLang="en-US" smtClean="0"/>
              <a:t>2020/7/1</a:t>
            </a:fld>
            <a:endParaRPr lang="zh-CN" altLang="en-US"/>
          </a:p>
        </p:txBody>
      </p:sp>
      <p:sp>
        <p:nvSpPr>
          <p:cNvPr id="6" name="页脚占位符 5">
            <a:extLst>
              <a:ext uri="{FF2B5EF4-FFF2-40B4-BE49-F238E27FC236}">
                <a16:creationId xmlns:a16="http://schemas.microsoft.com/office/drawing/2014/main" id="{F4D6427D-8F2C-4698-99B7-397B66CFFD2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861D54C-C806-49DA-B4BD-701800F1AB34}"/>
              </a:ext>
            </a:extLst>
          </p:cNvPr>
          <p:cNvSpPr>
            <a:spLocks noGrp="1"/>
          </p:cNvSpPr>
          <p:nvPr>
            <p:ph type="sldNum" sz="quarter" idx="12"/>
          </p:nvPr>
        </p:nvSpPr>
        <p:spPr/>
        <p:txBody>
          <a:bodyPr/>
          <a:lstStyle/>
          <a:p>
            <a:fld id="{2A3E7BC4-BEF4-4C80-BEB6-147C9AB35D69}" type="slidenum">
              <a:rPr lang="zh-CN" altLang="en-US" smtClean="0"/>
              <a:t>‹#›</a:t>
            </a:fld>
            <a:endParaRPr lang="zh-CN" altLang="en-US"/>
          </a:p>
        </p:txBody>
      </p:sp>
    </p:spTree>
    <p:extLst>
      <p:ext uri="{BB962C8B-B14F-4D97-AF65-F5344CB8AC3E}">
        <p14:creationId xmlns:p14="http://schemas.microsoft.com/office/powerpoint/2010/main" val="326477714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6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387114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877228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14028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5333"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09A22D17-D596-48B2-ACBB-09058C344CC5}" type="datetimeFigureOut">
              <a:rPr lang="zh-CN" altLang="en-US" smtClean="0"/>
              <a:pPr/>
              <a:t>2020/7/1</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150705134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200151"/>
            <a:ext cx="5384800" cy="3394075"/>
          </a:xfrm>
          <a:prstGeom prst="rect">
            <a:avLst/>
          </a:prstGeo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00151"/>
            <a:ext cx="5384800" cy="3394075"/>
          </a:xfrm>
          <a:prstGeom prst="rect">
            <a:avLst/>
          </a:prstGeo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09A22D17-D596-48B2-ACBB-09058C344CC5}" type="datetimeFigureOut">
              <a:rPr lang="zh-CN" altLang="en-US" smtClean="0"/>
              <a:pPr/>
              <a:t>2020/7/1</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13259322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5"/>
            <a:ext cx="5386917" cy="639763"/>
          </a:xfrm>
          <a:prstGeom prst="rect">
            <a:avLst/>
          </a:prstGeo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2" y="1535115"/>
            <a:ext cx="5389033" cy="639763"/>
          </a:xfrm>
          <a:prstGeom prst="rect">
            <a:avLst/>
          </a:prstGeo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6" name="内容占位符 5"/>
          <p:cNvSpPr>
            <a:spLocks noGrp="1"/>
          </p:cNvSpPr>
          <p:nvPr>
            <p:ph sz="quarter" idx="4"/>
          </p:nvPr>
        </p:nvSpPr>
        <p:spPr>
          <a:xfrm>
            <a:off x="6193372" y="2174875"/>
            <a:ext cx="5389033" cy="3951288"/>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356351"/>
            <a:ext cx="2844800" cy="365125"/>
          </a:xfrm>
          <a:prstGeom prst="rect">
            <a:avLst/>
          </a:prstGeom>
        </p:spPr>
        <p:txBody>
          <a:bodyPr/>
          <a:lstStyle/>
          <a:p>
            <a:fld id="{09A22D17-D596-48B2-ACBB-09058C344CC5}" type="datetimeFigureOut">
              <a:rPr lang="zh-CN" altLang="en-US" smtClean="0"/>
              <a:pPr/>
              <a:t>2020/7/1</a:t>
            </a:fld>
            <a:endParaRPr lang="zh-CN" altLang="en-US"/>
          </a:p>
        </p:txBody>
      </p:sp>
      <p:sp>
        <p:nvSpPr>
          <p:cNvPr id="8" name="页脚占位符 7"/>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737600" y="6356351"/>
            <a:ext cx="2844800" cy="365125"/>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9250415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609600" y="6356351"/>
            <a:ext cx="2844800" cy="365125"/>
          </a:xfrm>
          <a:prstGeom prst="rect">
            <a:avLst/>
          </a:prstGeom>
        </p:spPr>
        <p:txBody>
          <a:bodyPr/>
          <a:lstStyle/>
          <a:p>
            <a:fld id="{09A22D17-D596-48B2-ACBB-09058C344CC5}" type="datetimeFigureOut">
              <a:rPr lang="zh-CN" altLang="en-US" smtClean="0"/>
              <a:pPr/>
              <a:t>2020/7/1</a:t>
            </a:fld>
            <a:endParaRPr lang="zh-CN" altLang="en-US"/>
          </a:p>
        </p:txBody>
      </p:sp>
      <p:sp>
        <p:nvSpPr>
          <p:cNvPr id="4" name="页脚占位符 3"/>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37600" y="6356351"/>
            <a:ext cx="2844800" cy="365125"/>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278960406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1"/>
            <a:ext cx="2844800" cy="365125"/>
          </a:xfrm>
          <a:prstGeom prst="rect">
            <a:avLst/>
          </a:prstGeom>
        </p:spPr>
        <p:txBody>
          <a:bodyPr/>
          <a:lstStyle/>
          <a:p>
            <a:fld id="{09A22D17-D596-48B2-ACBB-09058C344CC5}" type="datetimeFigureOut">
              <a:rPr lang="zh-CN" altLang="en-US" smtClean="0"/>
              <a:pPr/>
              <a:t>2020/7/1</a:t>
            </a:fld>
            <a:endParaRPr lang="zh-CN" altLang="en-US"/>
          </a:p>
        </p:txBody>
      </p:sp>
      <p:sp>
        <p:nvSpPr>
          <p:cNvPr id="3" name="页脚占位符 2"/>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7600" y="6356351"/>
            <a:ext cx="2844800" cy="365125"/>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6441557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5" y="273049"/>
            <a:ext cx="4011084" cy="1162051"/>
          </a:xfrm>
          <a:prstGeom prst="rect">
            <a:avLst/>
          </a:prstGeom>
        </p:spPr>
        <p:txBody>
          <a:bodyPr anchor="b"/>
          <a:lstStyle>
            <a:lvl1pPr algn="l">
              <a:defRPr sz="2667"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a:prstGeom prst="rect">
            <a:avLst/>
          </a:prstGeo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5" y="1435103"/>
            <a:ext cx="4011084" cy="4691063"/>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09A22D17-D596-48B2-ACBB-09058C344CC5}" type="datetimeFigureOut">
              <a:rPr lang="zh-CN" altLang="en-US" smtClean="0"/>
              <a:pPr/>
              <a:t>2020/7/1</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424075951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a:prstGeom prst="rect">
            <a:avLst/>
          </a:prstGeom>
        </p:spPr>
        <p:txBody>
          <a:bodyPr anchor="b"/>
          <a:lstStyle>
            <a:lvl1pPr algn="l">
              <a:defRPr sz="2667"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zh-CN" altLang="en-US"/>
          </a:p>
        </p:txBody>
      </p:sp>
      <p:sp>
        <p:nvSpPr>
          <p:cNvPr id="4" name="文本占位符 3"/>
          <p:cNvSpPr>
            <a:spLocks noGrp="1"/>
          </p:cNvSpPr>
          <p:nvPr>
            <p:ph type="body" sz="half" idx="2"/>
          </p:nvPr>
        </p:nvSpPr>
        <p:spPr>
          <a:xfrm>
            <a:off x="2389717" y="5367339"/>
            <a:ext cx="7315200" cy="804863"/>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09A22D17-D596-48B2-ACBB-09058C344CC5}" type="datetimeFigureOut">
              <a:rPr lang="zh-CN" altLang="en-US" smtClean="0"/>
              <a:pPr/>
              <a:t>2020/7/1</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757353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46DC5A-8619-4165-B59A-D9ED86A864D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AE8515B-1AC7-47BD-85C9-EE30288CE0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EBD7446-31C3-43EF-B1EF-C398A037FD8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F28A7FD-2C88-4873-910D-43616AFBE1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74B2155-7910-4BCD-8EB7-F82F25D5437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F9FD514-49F4-4770-A21A-56CCC93DA8E5}"/>
              </a:ext>
            </a:extLst>
          </p:cNvPr>
          <p:cNvSpPr>
            <a:spLocks noGrp="1"/>
          </p:cNvSpPr>
          <p:nvPr>
            <p:ph type="dt" sz="half" idx="10"/>
          </p:nvPr>
        </p:nvSpPr>
        <p:spPr/>
        <p:txBody>
          <a:bodyPr/>
          <a:lstStyle/>
          <a:p>
            <a:fld id="{DB925507-FCB4-40C5-BCE6-25DB3CE4C4C6}" type="datetimeFigureOut">
              <a:rPr lang="zh-CN" altLang="en-US" smtClean="0"/>
              <a:t>2020/7/1</a:t>
            </a:fld>
            <a:endParaRPr lang="zh-CN" altLang="en-US"/>
          </a:p>
        </p:txBody>
      </p:sp>
      <p:sp>
        <p:nvSpPr>
          <p:cNvPr id="8" name="页脚占位符 7">
            <a:extLst>
              <a:ext uri="{FF2B5EF4-FFF2-40B4-BE49-F238E27FC236}">
                <a16:creationId xmlns:a16="http://schemas.microsoft.com/office/drawing/2014/main" id="{4D99AD1B-69A9-4603-B9EA-44D7D2996D9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CF39BD9-F32B-4065-91CC-46C73A653C35}"/>
              </a:ext>
            </a:extLst>
          </p:cNvPr>
          <p:cNvSpPr>
            <a:spLocks noGrp="1"/>
          </p:cNvSpPr>
          <p:nvPr>
            <p:ph type="sldNum" sz="quarter" idx="12"/>
          </p:nvPr>
        </p:nvSpPr>
        <p:spPr/>
        <p:txBody>
          <a:bodyPr/>
          <a:lstStyle/>
          <a:p>
            <a:fld id="{2A3E7BC4-BEF4-4C80-BEB6-147C9AB35D69}" type="slidenum">
              <a:rPr lang="zh-CN" altLang="en-US" smtClean="0"/>
              <a:t>‹#›</a:t>
            </a:fld>
            <a:endParaRPr lang="zh-CN" altLang="en-US"/>
          </a:p>
        </p:txBody>
      </p:sp>
    </p:spTree>
    <p:extLst>
      <p:ext uri="{BB962C8B-B14F-4D97-AF65-F5344CB8AC3E}">
        <p14:creationId xmlns:p14="http://schemas.microsoft.com/office/powerpoint/2010/main" val="423616093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09A22D17-D596-48B2-ACBB-09058C344CC5}" type="datetimeFigureOut">
              <a:rPr lang="zh-CN" altLang="en-US" smtClean="0"/>
              <a:pPr/>
              <a:t>2020/7/1</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168574161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06375"/>
            <a:ext cx="2743200" cy="4387851"/>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06375"/>
            <a:ext cx="8026400" cy="4387851"/>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09A22D17-D596-48B2-ACBB-09058C344CC5}" type="datetimeFigureOut">
              <a:rPr lang="zh-CN" altLang="en-US" smtClean="0"/>
              <a:pPr/>
              <a:t>2020/7/1</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28761566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276767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808951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5333"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09A22D17-D596-48B2-ACBB-09058C344CC5}" type="datetimeFigureOut">
              <a:rPr lang="zh-CN" altLang="en-US" smtClean="0"/>
              <a:pPr/>
              <a:t>2020/7/1</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12009729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200151"/>
            <a:ext cx="5384800" cy="3394075"/>
          </a:xfrm>
          <a:prstGeom prst="rect">
            <a:avLst/>
          </a:prstGeo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00151"/>
            <a:ext cx="5384800" cy="3394075"/>
          </a:xfrm>
          <a:prstGeom prst="rect">
            <a:avLst/>
          </a:prstGeo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09A22D17-D596-48B2-ACBB-09058C344CC5}" type="datetimeFigureOut">
              <a:rPr lang="zh-CN" altLang="en-US" smtClean="0"/>
              <a:pPr/>
              <a:t>2020/7/1</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243753606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5"/>
            <a:ext cx="5386917" cy="639763"/>
          </a:xfrm>
          <a:prstGeom prst="rect">
            <a:avLst/>
          </a:prstGeo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2" y="1535115"/>
            <a:ext cx="5389033" cy="639763"/>
          </a:xfrm>
          <a:prstGeom prst="rect">
            <a:avLst/>
          </a:prstGeo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6" name="内容占位符 5"/>
          <p:cNvSpPr>
            <a:spLocks noGrp="1"/>
          </p:cNvSpPr>
          <p:nvPr>
            <p:ph sz="quarter" idx="4"/>
          </p:nvPr>
        </p:nvSpPr>
        <p:spPr>
          <a:xfrm>
            <a:off x="6193372" y="2174875"/>
            <a:ext cx="5389033" cy="3951288"/>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356351"/>
            <a:ext cx="2844800" cy="365125"/>
          </a:xfrm>
          <a:prstGeom prst="rect">
            <a:avLst/>
          </a:prstGeom>
        </p:spPr>
        <p:txBody>
          <a:bodyPr/>
          <a:lstStyle/>
          <a:p>
            <a:fld id="{09A22D17-D596-48B2-ACBB-09058C344CC5}" type="datetimeFigureOut">
              <a:rPr lang="zh-CN" altLang="en-US" smtClean="0"/>
              <a:pPr/>
              <a:t>2020/7/1</a:t>
            </a:fld>
            <a:endParaRPr lang="zh-CN" altLang="en-US"/>
          </a:p>
        </p:txBody>
      </p:sp>
      <p:sp>
        <p:nvSpPr>
          <p:cNvPr id="8" name="页脚占位符 7"/>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737600" y="6356351"/>
            <a:ext cx="2844800" cy="365125"/>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150033721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609600" y="6356351"/>
            <a:ext cx="2844800" cy="365125"/>
          </a:xfrm>
          <a:prstGeom prst="rect">
            <a:avLst/>
          </a:prstGeom>
        </p:spPr>
        <p:txBody>
          <a:bodyPr/>
          <a:lstStyle/>
          <a:p>
            <a:fld id="{09A22D17-D596-48B2-ACBB-09058C344CC5}" type="datetimeFigureOut">
              <a:rPr lang="zh-CN" altLang="en-US" smtClean="0"/>
              <a:pPr/>
              <a:t>2020/7/1</a:t>
            </a:fld>
            <a:endParaRPr lang="zh-CN" altLang="en-US"/>
          </a:p>
        </p:txBody>
      </p:sp>
      <p:sp>
        <p:nvSpPr>
          <p:cNvPr id="4" name="页脚占位符 3"/>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37600" y="6356351"/>
            <a:ext cx="2844800" cy="365125"/>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187134208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1"/>
            <a:ext cx="2844800" cy="365125"/>
          </a:xfrm>
          <a:prstGeom prst="rect">
            <a:avLst/>
          </a:prstGeom>
        </p:spPr>
        <p:txBody>
          <a:bodyPr/>
          <a:lstStyle/>
          <a:p>
            <a:fld id="{09A22D17-D596-48B2-ACBB-09058C344CC5}" type="datetimeFigureOut">
              <a:rPr lang="zh-CN" altLang="en-US" smtClean="0"/>
              <a:pPr/>
              <a:t>2020/7/1</a:t>
            </a:fld>
            <a:endParaRPr lang="zh-CN" altLang="en-US"/>
          </a:p>
        </p:txBody>
      </p:sp>
      <p:sp>
        <p:nvSpPr>
          <p:cNvPr id="3" name="页脚占位符 2"/>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7600" y="6356351"/>
            <a:ext cx="2844800" cy="365125"/>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216220290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5" y="273049"/>
            <a:ext cx="4011084" cy="1162051"/>
          </a:xfrm>
          <a:prstGeom prst="rect">
            <a:avLst/>
          </a:prstGeom>
        </p:spPr>
        <p:txBody>
          <a:bodyPr anchor="b"/>
          <a:lstStyle>
            <a:lvl1pPr algn="l">
              <a:defRPr sz="2667"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a:prstGeom prst="rect">
            <a:avLst/>
          </a:prstGeo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5" y="1435103"/>
            <a:ext cx="4011084" cy="4691063"/>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09A22D17-D596-48B2-ACBB-09058C344CC5}" type="datetimeFigureOut">
              <a:rPr lang="zh-CN" altLang="en-US" smtClean="0"/>
              <a:pPr/>
              <a:t>2020/7/1</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1203351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09F92A-1651-4E52-B43B-C45471058CA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7520296-47D4-426E-ADD7-B2B9FE5F31FC}"/>
              </a:ext>
            </a:extLst>
          </p:cNvPr>
          <p:cNvSpPr>
            <a:spLocks noGrp="1"/>
          </p:cNvSpPr>
          <p:nvPr>
            <p:ph type="dt" sz="half" idx="10"/>
          </p:nvPr>
        </p:nvSpPr>
        <p:spPr/>
        <p:txBody>
          <a:bodyPr/>
          <a:lstStyle/>
          <a:p>
            <a:fld id="{DB925507-FCB4-40C5-BCE6-25DB3CE4C4C6}" type="datetimeFigureOut">
              <a:rPr lang="zh-CN" altLang="en-US" smtClean="0"/>
              <a:t>2020/7/1</a:t>
            </a:fld>
            <a:endParaRPr lang="zh-CN" altLang="en-US"/>
          </a:p>
        </p:txBody>
      </p:sp>
      <p:sp>
        <p:nvSpPr>
          <p:cNvPr id="4" name="页脚占位符 3">
            <a:extLst>
              <a:ext uri="{FF2B5EF4-FFF2-40B4-BE49-F238E27FC236}">
                <a16:creationId xmlns:a16="http://schemas.microsoft.com/office/drawing/2014/main" id="{753C4B76-9E79-468D-B68B-BCED2E5629A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A978AD5-CFCA-4C1C-AC87-C2827E879FE9}"/>
              </a:ext>
            </a:extLst>
          </p:cNvPr>
          <p:cNvSpPr>
            <a:spLocks noGrp="1"/>
          </p:cNvSpPr>
          <p:nvPr>
            <p:ph type="sldNum" sz="quarter" idx="12"/>
          </p:nvPr>
        </p:nvSpPr>
        <p:spPr/>
        <p:txBody>
          <a:bodyPr/>
          <a:lstStyle/>
          <a:p>
            <a:fld id="{2A3E7BC4-BEF4-4C80-BEB6-147C9AB35D69}" type="slidenum">
              <a:rPr lang="zh-CN" altLang="en-US" smtClean="0"/>
              <a:t>‹#›</a:t>
            </a:fld>
            <a:endParaRPr lang="zh-CN" altLang="en-US"/>
          </a:p>
        </p:txBody>
      </p:sp>
    </p:spTree>
    <p:extLst>
      <p:ext uri="{BB962C8B-B14F-4D97-AF65-F5344CB8AC3E}">
        <p14:creationId xmlns:p14="http://schemas.microsoft.com/office/powerpoint/2010/main" val="30396458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a:prstGeom prst="rect">
            <a:avLst/>
          </a:prstGeom>
        </p:spPr>
        <p:txBody>
          <a:bodyPr anchor="b"/>
          <a:lstStyle>
            <a:lvl1pPr algn="l">
              <a:defRPr sz="2667"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zh-CN" altLang="en-US"/>
          </a:p>
        </p:txBody>
      </p:sp>
      <p:sp>
        <p:nvSpPr>
          <p:cNvPr id="4" name="文本占位符 3"/>
          <p:cNvSpPr>
            <a:spLocks noGrp="1"/>
          </p:cNvSpPr>
          <p:nvPr>
            <p:ph type="body" sz="half" idx="2"/>
          </p:nvPr>
        </p:nvSpPr>
        <p:spPr>
          <a:xfrm>
            <a:off x="2389717" y="5367339"/>
            <a:ext cx="7315200" cy="804863"/>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09A22D17-D596-48B2-ACBB-09058C344CC5}" type="datetimeFigureOut">
              <a:rPr lang="zh-CN" altLang="en-US" smtClean="0"/>
              <a:pPr/>
              <a:t>2020/7/1</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125946951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09A22D17-D596-48B2-ACBB-09058C344CC5}" type="datetimeFigureOut">
              <a:rPr lang="zh-CN" altLang="en-US" smtClean="0"/>
              <a:pPr/>
              <a:t>2020/7/1</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203386224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06375"/>
            <a:ext cx="2743200" cy="4387851"/>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06375"/>
            <a:ext cx="8026400" cy="4387851"/>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09A22D17-D596-48B2-ACBB-09058C344CC5}" type="datetimeFigureOut">
              <a:rPr lang="zh-CN" altLang="en-US" smtClean="0"/>
              <a:pPr/>
              <a:t>2020/7/1</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97940611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011843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7402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5333"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09A22D17-D596-48B2-ACBB-09058C344CC5}" type="datetimeFigureOut">
              <a:rPr lang="zh-CN" altLang="en-US" smtClean="0"/>
              <a:pPr/>
              <a:t>2020/7/1</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286007313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200151"/>
            <a:ext cx="5384800" cy="3394075"/>
          </a:xfrm>
          <a:prstGeom prst="rect">
            <a:avLst/>
          </a:prstGeo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00151"/>
            <a:ext cx="5384800" cy="3394075"/>
          </a:xfrm>
          <a:prstGeom prst="rect">
            <a:avLst/>
          </a:prstGeo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09A22D17-D596-48B2-ACBB-09058C344CC5}" type="datetimeFigureOut">
              <a:rPr lang="zh-CN" altLang="en-US" smtClean="0"/>
              <a:pPr/>
              <a:t>2020/7/1</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41090971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5"/>
            <a:ext cx="5386917" cy="639763"/>
          </a:xfrm>
          <a:prstGeom prst="rect">
            <a:avLst/>
          </a:prstGeo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2" y="1535115"/>
            <a:ext cx="5389033" cy="639763"/>
          </a:xfrm>
          <a:prstGeom prst="rect">
            <a:avLst/>
          </a:prstGeo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6" name="内容占位符 5"/>
          <p:cNvSpPr>
            <a:spLocks noGrp="1"/>
          </p:cNvSpPr>
          <p:nvPr>
            <p:ph sz="quarter" idx="4"/>
          </p:nvPr>
        </p:nvSpPr>
        <p:spPr>
          <a:xfrm>
            <a:off x="6193372" y="2174875"/>
            <a:ext cx="5389033" cy="3951288"/>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356351"/>
            <a:ext cx="2844800" cy="365125"/>
          </a:xfrm>
          <a:prstGeom prst="rect">
            <a:avLst/>
          </a:prstGeom>
        </p:spPr>
        <p:txBody>
          <a:bodyPr/>
          <a:lstStyle/>
          <a:p>
            <a:fld id="{09A22D17-D596-48B2-ACBB-09058C344CC5}" type="datetimeFigureOut">
              <a:rPr lang="zh-CN" altLang="en-US" smtClean="0"/>
              <a:pPr/>
              <a:t>2020/7/1</a:t>
            </a:fld>
            <a:endParaRPr lang="zh-CN" altLang="en-US"/>
          </a:p>
        </p:txBody>
      </p:sp>
      <p:sp>
        <p:nvSpPr>
          <p:cNvPr id="8" name="页脚占位符 7"/>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737600" y="6356351"/>
            <a:ext cx="2844800" cy="365125"/>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116866414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609600" y="6356351"/>
            <a:ext cx="2844800" cy="365125"/>
          </a:xfrm>
          <a:prstGeom prst="rect">
            <a:avLst/>
          </a:prstGeom>
        </p:spPr>
        <p:txBody>
          <a:bodyPr/>
          <a:lstStyle/>
          <a:p>
            <a:fld id="{09A22D17-D596-48B2-ACBB-09058C344CC5}" type="datetimeFigureOut">
              <a:rPr lang="zh-CN" altLang="en-US" smtClean="0"/>
              <a:pPr/>
              <a:t>2020/7/1</a:t>
            </a:fld>
            <a:endParaRPr lang="zh-CN" altLang="en-US"/>
          </a:p>
        </p:txBody>
      </p:sp>
      <p:sp>
        <p:nvSpPr>
          <p:cNvPr id="4" name="页脚占位符 3"/>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37600" y="6356351"/>
            <a:ext cx="2844800" cy="365125"/>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425716274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1"/>
            <a:ext cx="2844800" cy="365125"/>
          </a:xfrm>
          <a:prstGeom prst="rect">
            <a:avLst/>
          </a:prstGeom>
        </p:spPr>
        <p:txBody>
          <a:bodyPr/>
          <a:lstStyle/>
          <a:p>
            <a:fld id="{09A22D17-D596-48B2-ACBB-09058C344CC5}" type="datetimeFigureOut">
              <a:rPr lang="zh-CN" altLang="en-US" smtClean="0"/>
              <a:pPr/>
              <a:t>2020/7/1</a:t>
            </a:fld>
            <a:endParaRPr lang="zh-CN" altLang="en-US"/>
          </a:p>
        </p:txBody>
      </p:sp>
      <p:sp>
        <p:nvSpPr>
          <p:cNvPr id="3" name="页脚占位符 2"/>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7600" y="6356351"/>
            <a:ext cx="2844800" cy="365125"/>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4062114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AEB738B-2E6F-48F3-A096-B7356C05C956}"/>
              </a:ext>
            </a:extLst>
          </p:cNvPr>
          <p:cNvSpPr>
            <a:spLocks noGrp="1"/>
          </p:cNvSpPr>
          <p:nvPr>
            <p:ph type="dt" sz="half" idx="10"/>
          </p:nvPr>
        </p:nvSpPr>
        <p:spPr/>
        <p:txBody>
          <a:bodyPr/>
          <a:lstStyle/>
          <a:p>
            <a:fld id="{DB925507-FCB4-40C5-BCE6-25DB3CE4C4C6}" type="datetimeFigureOut">
              <a:rPr lang="zh-CN" altLang="en-US" smtClean="0"/>
              <a:t>2020/7/1</a:t>
            </a:fld>
            <a:endParaRPr lang="zh-CN" altLang="en-US"/>
          </a:p>
        </p:txBody>
      </p:sp>
      <p:sp>
        <p:nvSpPr>
          <p:cNvPr id="3" name="页脚占位符 2">
            <a:extLst>
              <a:ext uri="{FF2B5EF4-FFF2-40B4-BE49-F238E27FC236}">
                <a16:creationId xmlns:a16="http://schemas.microsoft.com/office/drawing/2014/main" id="{6FEE33BC-B47B-4502-A25F-B3CE3AFC333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16510ED-486E-4722-AF82-2B2CB5DF2F7D}"/>
              </a:ext>
            </a:extLst>
          </p:cNvPr>
          <p:cNvSpPr>
            <a:spLocks noGrp="1"/>
          </p:cNvSpPr>
          <p:nvPr>
            <p:ph type="sldNum" sz="quarter" idx="12"/>
          </p:nvPr>
        </p:nvSpPr>
        <p:spPr/>
        <p:txBody>
          <a:bodyPr/>
          <a:lstStyle/>
          <a:p>
            <a:fld id="{2A3E7BC4-BEF4-4C80-BEB6-147C9AB35D69}" type="slidenum">
              <a:rPr lang="zh-CN" altLang="en-US" smtClean="0"/>
              <a:t>‹#›</a:t>
            </a:fld>
            <a:endParaRPr lang="zh-CN" altLang="en-US"/>
          </a:p>
        </p:txBody>
      </p:sp>
    </p:spTree>
    <p:extLst>
      <p:ext uri="{BB962C8B-B14F-4D97-AF65-F5344CB8AC3E}">
        <p14:creationId xmlns:p14="http://schemas.microsoft.com/office/powerpoint/2010/main" val="42307148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5" y="273049"/>
            <a:ext cx="4011084" cy="1162051"/>
          </a:xfrm>
          <a:prstGeom prst="rect">
            <a:avLst/>
          </a:prstGeom>
        </p:spPr>
        <p:txBody>
          <a:bodyPr anchor="b"/>
          <a:lstStyle>
            <a:lvl1pPr algn="l">
              <a:defRPr sz="2667"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a:prstGeom prst="rect">
            <a:avLst/>
          </a:prstGeo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5" y="1435103"/>
            <a:ext cx="4011084" cy="4691063"/>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09A22D17-D596-48B2-ACBB-09058C344CC5}" type="datetimeFigureOut">
              <a:rPr lang="zh-CN" altLang="en-US" smtClean="0"/>
              <a:pPr/>
              <a:t>2020/7/1</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15895688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a:prstGeom prst="rect">
            <a:avLst/>
          </a:prstGeom>
        </p:spPr>
        <p:txBody>
          <a:bodyPr anchor="b"/>
          <a:lstStyle>
            <a:lvl1pPr algn="l">
              <a:defRPr sz="2667"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zh-CN" altLang="en-US"/>
          </a:p>
        </p:txBody>
      </p:sp>
      <p:sp>
        <p:nvSpPr>
          <p:cNvPr id="4" name="文本占位符 3"/>
          <p:cNvSpPr>
            <a:spLocks noGrp="1"/>
          </p:cNvSpPr>
          <p:nvPr>
            <p:ph type="body" sz="half" idx="2"/>
          </p:nvPr>
        </p:nvSpPr>
        <p:spPr>
          <a:xfrm>
            <a:off x="2389717" y="5367339"/>
            <a:ext cx="7315200" cy="804863"/>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09A22D17-D596-48B2-ACBB-09058C344CC5}" type="datetimeFigureOut">
              <a:rPr lang="zh-CN" altLang="en-US" smtClean="0"/>
              <a:pPr/>
              <a:t>2020/7/1</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139975810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09A22D17-D596-48B2-ACBB-09058C344CC5}" type="datetimeFigureOut">
              <a:rPr lang="zh-CN" altLang="en-US" smtClean="0"/>
              <a:pPr/>
              <a:t>2020/7/1</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237412094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06375"/>
            <a:ext cx="2743200" cy="4387851"/>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06375"/>
            <a:ext cx="8026400" cy="4387851"/>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09A22D17-D596-48B2-ACBB-09058C344CC5}" type="datetimeFigureOut">
              <a:rPr lang="zh-CN" altLang="en-US" smtClean="0"/>
              <a:pPr/>
              <a:t>2020/7/1</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97053291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448020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439555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5333"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09A22D17-D596-48B2-ACBB-09058C344CC5}" type="datetimeFigureOut">
              <a:rPr lang="zh-CN" altLang="en-US" smtClean="0"/>
              <a:pPr/>
              <a:t>2020/7/1</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240860042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200151"/>
            <a:ext cx="5384800" cy="3394075"/>
          </a:xfrm>
          <a:prstGeom prst="rect">
            <a:avLst/>
          </a:prstGeo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00151"/>
            <a:ext cx="5384800" cy="3394075"/>
          </a:xfrm>
          <a:prstGeom prst="rect">
            <a:avLst/>
          </a:prstGeo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09A22D17-D596-48B2-ACBB-09058C344CC5}" type="datetimeFigureOut">
              <a:rPr lang="zh-CN" altLang="en-US" smtClean="0"/>
              <a:pPr/>
              <a:t>2020/7/1</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59263070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5"/>
            <a:ext cx="5386917" cy="639763"/>
          </a:xfrm>
          <a:prstGeom prst="rect">
            <a:avLst/>
          </a:prstGeo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2" y="1535115"/>
            <a:ext cx="5389033" cy="639763"/>
          </a:xfrm>
          <a:prstGeom prst="rect">
            <a:avLst/>
          </a:prstGeo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6" name="内容占位符 5"/>
          <p:cNvSpPr>
            <a:spLocks noGrp="1"/>
          </p:cNvSpPr>
          <p:nvPr>
            <p:ph sz="quarter" idx="4"/>
          </p:nvPr>
        </p:nvSpPr>
        <p:spPr>
          <a:xfrm>
            <a:off x="6193372" y="2174875"/>
            <a:ext cx="5389033" cy="3951288"/>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356351"/>
            <a:ext cx="2844800" cy="365125"/>
          </a:xfrm>
          <a:prstGeom prst="rect">
            <a:avLst/>
          </a:prstGeom>
        </p:spPr>
        <p:txBody>
          <a:bodyPr/>
          <a:lstStyle/>
          <a:p>
            <a:fld id="{09A22D17-D596-48B2-ACBB-09058C344CC5}" type="datetimeFigureOut">
              <a:rPr lang="zh-CN" altLang="en-US" smtClean="0"/>
              <a:pPr/>
              <a:t>2020/7/1</a:t>
            </a:fld>
            <a:endParaRPr lang="zh-CN" altLang="en-US"/>
          </a:p>
        </p:txBody>
      </p:sp>
      <p:sp>
        <p:nvSpPr>
          <p:cNvPr id="8" name="页脚占位符 7"/>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737600" y="6356351"/>
            <a:ext cx="2844800" cy="365125"/>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414473149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609600" y="6356351"/>
            <a:ext cx="2844800" cy="365125"/>
          </a:xfrm>
          <a:prstGeom prst="rect">
            <a:avLst/>
          </a:prstGeom>
        </p:spPr>
        <p:txBody>
          <a:bodyPr/>
          <a:lstStyle/>
          <a:p>
            <a:fld id="{09A22D17-D596-48B2-ACBB-09058C344CC5}" type="datetimeFigureOut">
              <a:rPr lang="zh-CN" altLang="en-US" smtClean="0"/>
              <a:pPr/>
              <a:t>2020/7/1</a:t>
            </a:fld>
            <a:endParaRPr lang="zh-CN" altLang="en-US"/>
          </a:p>
        </p:txBody>
      </p:sp>
      <p:sp>
        <p:nvSpPr>
          <p:cNvPr id="4" name="页脚占位符 3"/>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37600" y="6356351"/>
            <a:ext cx="2844800" cy="365125"/>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2661175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68383E-40FA-436F-BAF5-BB3CD19C701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07BD989-C8B3-4B50-B2FF-14C8B3B66D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CA1E7D9-7C96-4E35-A57C-C585CE5A59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ED0D975-7711-42BB-8504-9126F4C696D4}"/>
              </a:ext>
            </a:extLst>
          </p:cNvPr>
          <p:cNvSpPr>
            <a:spLocks noGrp="1"/>
          </p:cNvSpPr>
          <p:nvPr>
            <p:ph type="dt" sz="half" idx="10"/>
          </p:nvPr>
        </p:nvSpPr>
        <p:spPr/>
        <p:txBody>
          <a:bodyPr/>
          <a:lstStyle/>
          <a:p>
            <a:fld id="{DB925507-FCB4-40C5-BCE6-25DB3CE4C4C6}" type="datetimeFigureOut">
              <a:rPr lang="zh-CN" altLang="en-US" smtClean="0"/>
              <a:t>2020/7/1</a:t>
            </a:fld>
            <a:endParaRPr lang="zh-CN" altLang="en-US"/>
          </a:p>
        </p:txBody>
      </p:sp>
      <p:sp>
        <p:nvSpPr>
          <p:cNvPr id="6" name="页脚占位符 5">
            <a:extLst>
              <a:ext uri="{FF2B5EF4-FFF2-40B4-BE49-F238E27FC236}">
                <a16:creationId xmlns:a16="http://schemas.microsoft.com/office/drawing/2014/main" id="{E84CB854-F4D3-47A2-A1AD-EEA70768153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688F762-5156-4867-941E-593F4B73BB1D}"/>
              </a:ext>
            </a:extLst>
          </p:cNvPr>
          <p:cNvSpPr>
            <a:spLocks noGrp="1"/>
          </p:cNvSpPr>
          <p:nvPr>
            <p:ph type="sldNum" sz="quarter" idx="12"/>
          </p:nvPr>
        </p:nvSpPr>
        <p:spPr/>
        <p:txBody>
          <a:bodyPr/>
          <a:lstStyle/>
          <a:p>
            <a:fld id="{2A3E7BC4-BEF4-4C80-BEB6-147C9AB35D69}" type="slidenum">
              <a:rPr lang="zh-CN" altLang="en-US" smtClean="0"/>
              <a:t>‹#›</a:t>
            </a:fld>
            <a:endParaRPr lang="zh-CN" altLang="en-US"/>
          </a:p>
        </p:txBody>
      </p:sp>
    </p:spTree>
    <p:extLst>
      <p:ext uri="{BB962C8B-B14F-4D97-AF65-F5344CB8AC3E}">
        <p14:creationId xmlns:p14="http://schemas.microsoft.com/office/powerpoint/2010/main" val="266429932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1"/>
            <a:ext cx="2844800" cy="365125"/>
          </a:xfrm>
          <a:prstGeom prst="rect">
            <a:avLst/>
          </a:prstGeom>
        </p:spPr>
        <p:txBody>
          <a:bodyPr/>
          <a:lstStyle/>
          <a:p>
            <a:fld id="{09A22D17-D596-48B2-ACBB-09058C344CC5}" type="datetimeFigureOut">
              <a:rPr lang="zh-CN" altLang="en-US" smtClean="0"/>
              <a:pPr/>
              <a:t>2020/7/1</a:t>
            </a:fld>
            <a:endParaRPr lang="zh-CN" altLang="en-US"/>
          </a:p>
        </p:txBody>
      </p:sp>
      <p:sp>
        <p:nvSpPr>
          <p:cNvPr id="3" name="页脚占位符 2"/>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7600" y="6356351"/>
            <a:ext cx="2844800" cy="365125"/>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119009033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5" y="273049"/>
            <a:ext cx="4011084" cy="1162051"/>
          </a:xfrm>
          <a:prstGeom prst="rect">
            <a:avLst/>
          </a:prstGeom>
        </p:spPr>
        <p:txBody>
          <a:bodyPr anchor="b"/>
          <a:lstStyle>
            <a:lvl1pPr algn="l">
              <a:defRPr sz="2667"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a:prstGeom prst="rect">
            <a:avLst/>
          </a:prstGeo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5" y="1435103"/>
            <a:ext cx="4011084" cy="4691063"/>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09A22D17-D596-48B2-ACBB-09058C344CC5}" type="datetimeFigureOut">
              <a:rPr lang="zh-CN" altLang="en-US" smtClean="0"/>
              <a:pPr/>
              <a:t>2020/7/1</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53932392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a:prstGeom prst="rect">
            <a:avLst/>
          </a:prstGeom>
        </p:spPr>
        <p:txBody>
          <a:bodyPr anchor="b"/>
          <a:lstStyle>
            <a:lvl1pPr algn="l">
              <a:defRPr sz="2667"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zh-CN" altLang="en-US"/>
          </a:p>
        </p:txBody>
      </p:sp>
      <p:sp>
        <p:nvSpPr>
          <p:cNvPr id="4" name="文本占位符 3"/>
          <p:cNvSpPr>
            <a:spLocks noGrp="1"/>
          </p:cNvSpPr>
          <p:nvPr>
            <p:ph type="body" sz="half" idx="2"/>
          </p:nvPr>
        </p:nvSpPr>
        <p:spPr>
          <a:xfrm>
            <a:off x="2389717" y="5367339"/>
            <a:ext cx="7315200" cy="804863"/>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09A22D17-D596-48B2-ACBB-09058C344CC5}" type="datetimeFigureOut">
              <a:rPr lang="zh-CN" altLang="en-US" smtClean="0"/>
              <a:pPr/>
              <a:t>2020/7/1</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162289551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09A22D17-D596-48B2-ACBB-09058C344CC5}" type="datetimeFigureOut">
              <a:rPr lang="zh-CN" altLang="en-US" smtClean="0"/>
              <a:pPr/>
              <a:t>2020/7/1</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239263632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06375"/>
            <a:ext cx="2743200" cy="4387851"/>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06375"/>
            <a:ext cx="8026400" cy="4387851"/>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09A22D17-D596-48B2-ACBB-09058C344CC5}" type="datetimeFigureOut">
              <a:rPr lang="zh-CN" altLang="en-US" smtClean="0"/>
              <a:pPr/>
              <a:t>2020/7/1</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98770938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856964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63572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5333"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09A22D17-D596-48B2-ACBB-09058C344CC5}" type="datetimeFigureOut">
              <a:rPr lang="zh-CN" altLang="en-US" smtClean="0"/>
              <a:pPr/>
              <a:t>2020/7/1</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219221726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200151"/>
            <a:ext cx="5384800" cy="3394075"/>
          </a:xfrm>
          <a:prstGeom prst="rect">
            <a:avLst/>
          </a:prstGeo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00151"/>
            <a:ext cx="5384800" cy="3394075"/>
          </a:xfrm>
          <a:prstGeom prst="rect">
            <a:avLst/>
          </a:prstGeo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09A22D17-D596-48B2-ACBB-09058C344CC5}" type="datetimeFigureOut">
              <a:rPr lang="zh-CN" altLang="en-US" smtClean="0"/>
              <a:pPr/>
              <a:t>2020/7/1</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40764853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5"/>
            <a:ext cx="5386917" cy="639763"/>
          </a:xfrm>
          <a:prstGeom prst="rect">
            <a:avLst/>
          </a:prstGeo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2" y="1535115"/>
            <a:ext cx="5389033" cy="639763"/>
          </a:xfrm>
          <a:prstGeom prst="rect">
            <a:avLst/>
          </a:prstGeo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6" name="内容占位符 5"/>
          <p:cNvSpPr>
            <a:spLocks noGrp="1"/>
          </p:cNvSpPr>
          <p:nvPr>
            <p:ph sz="quarter" idx="4"/>
          </p:nvPr>
        </p:nvSpPr>
        <p:spPr>
          <a:xfrm>
            <a:off x="6193372" y="2174875"/>
            <a:ext cx="5389033" cy="3951288"/>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356351"/>
            <a:ext cx="2844800" cy="365125"/>
          </a:xfrm>
          <a:prstGeom prst="rect">
            <a:avLst/>
          </a:prstGeom>
        </p:spPr>
        <p:txBody>
          <a:bodyPr/>
          <a:lstStyle/>
          <a:p>
            <a:fld id="{09A22D17-D596-48B2-ACBB-09058C344CC5}" type="datetimeFigureOut">
              <a:rPr lang="zh-CN" altLang="en-US" smtClean="0"/>
              <a:pPr/>
              <a:t>2020/7/1</a:t>
            </a:fld>
            <a:endParaRPr lang="zh-CN" altLang="en-US"/>
          </a:p>
        </p:txBody>
      </p:sp>
      <p:sp>
        <p:nvSpPr>
          <p:cNvPr id="8" name="页脚占位符 7"/>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737600" y="6356351"/>
            <a:ext cx="2844800" cy="365125"/>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760266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2B97CA-D0F0-4075-8934-9E1E97EA103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5719563-E1D2-40B9-9844-B6866ABC76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F650A81-E97C-4FA7-9B47-574B932A1E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19D32F8-2713-4200-ABA9-025E9E14674F}"/>
              </a:ext>
            </a:extLst>
          </p:cNvPr>
          <p:cNvSpPr>
            <a:spLocks noGrp="1"/>
          </p:cNvSpPr>
          <p:nvPr>
            <p:ph type="dt" sz="half" idx="10"/>
          </p:nvPr>
        </p:nvSpPr>
        <p:spPr/>
        <p:txBody>
          <a:bodyPr/>
          <a:lstStyle/>
          <a:p>
            <a:fld id="{DB925507-FCB4-40C5-BCE6-25DB3CE4C4C6}" type="datetimeFigureOut">
              <a:rPr lang="zh-CN" altLang="en-US" smtClean="0"/>
              <a:t>2020/7/1</a:t>
            </a:fld>
            <a:endParaRPr lang="zh-CN" altLang="en-US"/>
          </a:p>
        </p:txBody>
      </p:sp>
      <p:sp>
        <p:nvSpPr>
          <p:cNvPr id="6" name="页脚占位符 5">
            <a:extLst>
              <a:ext uri="{FF2B5EF4-FFF2-40B4-BE49-F238E27FC236}">
                <a16:creationId xmlns:a16="http://schemas.microsoft.com/office/drawing/2014/main" id="{49531B4E-2C89-477D-B8B3-BD556E1BDFD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0BCCF6E-932F-4E6A-BFF1-5FFF7945702A}"/>
              </a:ext>
            </a:extLst>
          </p:cNvPr>
          <p:cNvSpPr>
            <a:spLocks noGrp="1"/>
          </p:cNvSpPr>
          <p:nvPr>
            <p:ph type="sldNum" sz="quarter" idx="12"/>
          </p:nvPr>
        </p:nvSpPr>
        <p:spPr/>
        <p:txBody>
          <a:bodyPr/>
          <a:lstStyle/>
          <a:p>
            <a:fld id="{2A3E7BC4-BEF4-4C80-BEB6-147C9AB35D69}" type="slidenum">
              <a:rPr lang="zh-CN" altLang="en-US" smtClean="0"/>
              <a:t>‹#›</a:t>
            </a:fld>
            <a:endParaRPr lang="zh-CN" altLang="en-US"/>
          </a:p>
        </p:txBody>
      </p:sp>
    </p:spTree>
    <p:extLst>
      <p:ext uri="{BB962C8B-B14F-4D97-AF65-F5344CB8AC3E}">
        <p14:creationId xmlns:p14="http://schemas.microsoft.com/office/powerpoint/2010/main" val="151637273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609600" y="6356351"/>
            <a:ext cx="2844800" cy="365125"/>
          </a:xfrm>
          <a:prstGeom prst="rect">
            <a:avLst/>
          </a:prstGeom>
        </p:spPr>
        <p:txBody>
          <a:bodyPr/>
          <a:lstStyle/>
          <a:p>
            <a:fld id="{09A22D17-D596-48B2-ACBB-09058C344CC5}" type="datetimeFigureOut">
              <a:rPr lang="zh-CN" altLang="en-US" smtClean="0"/>
              <a:pPr/>
              <a:t>2020/7/1</a:t>
            </a:fld>
            <a:endParaRPr lang="zh-CN" altLang="en-US"/>
          </a:p>
        </p:txBody>
      </p:sp>
      <p:sp>
        <p:nvSpPr>
          <p:cNvPr id="4" name="页脚占位符 3"/>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37600" y="6356351"/>
            <a:ext cx="2844800" cy="365125"/>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73331047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1"/>
            <a:ext cx="2844800" cy="365125"/>
          </a:xfrm>
          <a:prstGeom prst="rect">
            <a:avLst/>
          </a:prstGeom>
        </p:spPr>
        <p:txBody>
          <a:bodyPr/>
          <a:lstStyle/>
          <a:p>
            <a:fld id="{09A22D17-D596-48B2-ACBB-09058C344CC5}" type="datetimeFigureOut">
              <a:rPr lang="zh-CN" altLang="en-US" smtClean="0"/>
              <a:pPr/>
              <a:t>2020/7/1</a:t>
            </a:fld>
            <a:endParaRPr lang="zh-CN" altLang="en-US"/>
          </a:p>
        </p:txBody>
      </p:sp>
      <p:sp>
        <p:nvSpPr>
          <p:cNvPr id="3" name="页脚占位符 2"/>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7600" y="6356351"/>
            <a:ext cx="2844800" cy="365125"/>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428788339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5" y="273049"/>
            <a:ext cx="4011084" cy="1162051"/>
          </a:xfrm>
          <a:prstGeom prst="rect">
            <a:avLst/>
          </a:prstGeom>
        </p:spPr>
        <p:txBody>
          <a:bodyPr anchor="b"/>
          <a:lstStyle>
            <a:lvl1pPr algn="l">
              <a:defRPr sz="2667"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a:prstGeom prst="rect">
            <a:avLst/>
          </a:prstGeo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5" y="1435103"/>
            <a:ext cx="4011084" cy="4691063"/>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09A22D17-D596-48B2-ACBB-09058C344CC5}" type="datetimeFigureOut">
              <a:rPr lang="zh-CN" altLang="en-US" smtClean="0"/>
              <a:pPr/>
              <a:t>2020/7/1</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60430333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a:prstGeom prst="rect">
            <a:avLst/>
          </a:prstGeom>
        </p:spPr>
        <p:txBody>
          <a:bodyPr anchor="b"/>
          <a:lstStyle>
            <a:lvl1pPr algn="l">
              <a:defRPr sz="2667"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zh-CN" altLang="en-US"/>
          </a:p>
        </p:txBody>
      </p:sp>
      <p:sp>
        <p:nvSpPr>
          <p:cNvPr id="4" name="文本占位符 3"/>
          <p:cNvSpPr>
            <a:spLocks noGrp="1"/>
          </p:cNvSpPr>
          <p:nvPr>
            <p:ph type="body" sz="half" idx="2"/>
          </p:nvPr>
        </p:nvSpPr>
        <p:spPr>
          <a:xfrm>
            <a:off x="2389717" y="5367339"/>
            <a:ext cx="7315200" cy="804863"/>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09A22D17-D596-48B2-ACBB-09058C344CC5}" type="datetimeFigureOut">
              <a:rPr lang="zh-CN" altLang="en-US" smtClean="0"/>
              <a:pPr/>
              <a:t>2020/7/1</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89725391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09A22D17-D596-48B2-ACBB-09058C344CC5}" type="datetimeFigureOut">
              <a:rPr lang="zh-CN" altLang="en-US" smtClean="0"/>
              <a:pPr/>
              <a:t>2020/7/1</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27405105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06375"/>
            <a:ext cx="2743200" cy="4387851"/>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06375"/>
            <a:ext cx="8026400" cy="4387851"/>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09A22D17-D596-48B2-ACBB-09058C344CC5}" type="datetimeFigureOut">
              <a:rPr lang="zh-CN" altLang="en-US" smtClean="0"/>
              <a:pPr/>
              <a:t>2020/7/1</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317602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3.gi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image" Target="../media/image2.jpe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image" Target="../media/image1.png"/><Relationship Id="rId2" Type="http://schemas.openxmlformats.org/officeDocument/2006/relationships/slideLayout" Target="../slideLayouts/slideLayout27.xml"/><Relationship Id="rId16" Type="http://schemas.openxmlformats.org/officeDocument/2006/relationships/theme" Target="../theme/theme3.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image" Target="../media/image3.gif"/><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image" Target="../media/image1.png"/><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theme" Target="../theme/theme4.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image" Target="../media/image4.gif"/><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image" Target="../media/image2.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image" Target="../media/image1.png"/><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theme" Target="../theme/theme5.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image" Target="../media/image2.jpeg"/><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image" Target="../media/image5.gi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image" Target="../media/image1.png"/><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theme" Target="../theme/theme6.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image" Target="../media/image5.gif"/><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image" Target="../media/image2.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image" Target="../media/image1.png"/><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theme" Target="../theme/theme7.xml"/><Relationship Id="rId2" Type="http://schemas.openxmlformats.org/officeDocument/2006/relationships/slideLayout" Target="../slideLayouts/slideLayout75.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5" Type="http://schemas.openxmlformats.org/officeDocument/2006/relationships/image" Target="../media/image6.gif"/><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image" Target="../media/image2.jpe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image" Target="../media/image1.png"/><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theme" Target="../theme/theme8.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5" Type="http://schemas.openxmlformats.org/officeDocument/2006/relationships/image" Target="../media/image2.jpeg"/><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5.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35D5E8C-47AF-4410-B4C0-4C731A4B08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ED3FCA3-20A4-4C71-B448-5FF35D7358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926C0C-8973-4607-8669-73E9E8BF38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925507-FCB4-40C5-BCE6-25DB3CE4C4C6}" type="datetimeFigureOut">
              <a:rPr lang="zh-CN" altLang="en-US" smtClean="0"/>
              <a:t>2020/7/1</a:t>
            </a:fld>
            <a:endParaRPr lang="zh-CN" altLang="en-US"/>
          </a:p>
        </p:txBody>
      </p:sp>
      <p:sp>
        <p:nvSpPr>
          <p:cNvPr id="5" name="页脚占位符 4">
            <a:extLst>
              <a:ext uri="{FF2B5EF4-FFF2-40B4-BE49-F238E27FC236}">
                <a16:creationId xmlns:a16="http://schemas.microsoft.com/office/drawing/2014/main" id="{C1A98606-8AA7-420F-948A-7981F20EA6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71BEE25-330F-4EC5-AAA5-E31931B288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3E7BC4-BEF4-4C80-BEB6-147C9AB35D69}" type="slidenum">
              <a:rPr lang="zh-CN" altLang="en-US" smtClean="0"/>
              <a:t>‹#›</a:t>
            </a:fld>
            <a:endParaRPr lang="zh-CN" altLang="en-US"/>
          </a:p>
        </p:txBody>
      </p:sp>
    </p:spTree>
    <p:extLst>
      <p:ext uri="{BB962C8B-B14F-4D97-AF65-F5344CB8AC3E}">
        <p14:creationId xmlns:p14="http://schemas.microsoft.com/office/powerpoint/2010/main" val="235815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A89F6E7A-A618-401C-B085-6580ED588624}" type="datetimeFigureOut">
              <a:rPr lang="zh-CN" altLang="en-US" smtClean="0"/>
              <a:t>2020/7/1</a:t>
            </a:fld>
            <a:endParaRPr lang="zh-CN" altLang="en-US"/>
          </a:p>
        </p:txBody>
      </p:sp>
      <p:sp>
        <p:nvSpPr>
          <p:cNvPr id="5" name="页脚占位符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7C2ED0CC-16B9-42F5-A911-29D060EC990D}" type="slidenum">
              <a:rPr lang="zh-CN" altLang="en-US" smtClean="0"/>
              <a:t>‹#›</a:t>
            </a:fld>
            <a:endParaRPr lang="zh-CN" altLang="en-US"/>
          </a:p>
        </p:txBody>
      </p:sp>
      <p:sp>
        <p:nvSpPr>
          <p:cNvPr id="7" name="Line 3"/>
          <p:cNvSpPr>
            <a:spLocks noChangeShapeType="1"/>
          </p:cNvSpPr>
          <p:nvPr userDrawn="1"/>
        </p:nvSpPr>
        <p:spPr bwMode="auto">
          <a:xfrm>
            <a:off x="0" y="571500"/>
            <a:ext cx="12192000" cy="0"/>
          </a:xfrm>
          <a:prstGeom prst="line">
            <a:avLst/>
          </a:prstGeom>
          <a:noFill/>
          <a:ln w="2540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8" name="矩形 7"/>
          <p:cNvSpPr/>
          <p:nvPr userDrawn="1"/>
        </p:nvSpPr>
        <p:spPr>
          <a:xfrm>
            <a:off x="5643034" y="165100"/>
            <a:ext cx="905933" cy="6201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a:p>
        </p:txBody>
      </p:sp>
      <p:sp>
        <p:nvSpPr>
          <p:cNvPr id="9" name="Line 3"/>
          <p:cNvSpPr>
            <a:spLocks noChangeShapeType="1"/>
          </p:cNvSpPr>
          <p:nvPr userDrawn="1"/>
        </p:nvSpPr>
        <p:spPr bwMode="auto">
          <a:xfrm>
            <a:off x="0" y="402167"/>
            <a:ext cx="3947584"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10" name="Rectangle 4"/>
          <p:cNvSpPr>
            <a:spLocks noChangeArrowheads="1"/>
          </p:cNvSpPr>
          <p:nvPr userDrawn="1"/>
        </p:nvSpPr>
        <p:spPr bwMode="auto">
          <a:xfrm>
            <a:off x="6413509" y="218018"/>
            <a:ext cx="142028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fr-FR" sz="1467" b="1">
                <a:solidFill>
                  <a:srgbClr val="0070C0"/>
                </a:solidFill>
                <a:latin typeface="微软雅黑" pitchFamily="34" charset="-122"/>
                <a:ea typeface="微软雅黑" pitchFamily="34" charset="-122"/>
              </a:rPr>
              <a:t>谢希仁 编著</a:t>
            </a:r>
          </a:p>
        </p:txBody>
      </p:sp>
      <p:sp>
        <p:nvSpPr>
          <p:cNvPr id="11" name="Rectangle 5"/>
          <p:cNvSpPr>
            <a:spLocks noChangeArrowheads="1"/>
          </p:cNvSpPr>
          <p:nvPr userDrawn="1"/>
        </p:nvSpPr>
        <p:spPr bwMode="auto">
          <a:xfrm>
            <a:off x="4009617" y="220134"/>
            <a:ext cx="1760418"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fr-FR" sz="1467" b="1">
                <a:solidFill>
                  <a:srgbClr val="0070C0"/>
                </a:solidFill>
                <a:latin typeface="微软雅黑" pitchFamily="34" charset="-122"/>
                <a:ea typeface="微软雅黑" pitchFamily="34" charset="-122"/>
              </a:rPr>
              <a:t>计算机网络</a:t>
            </a:r>
            <a:r>
              <a:rPr lang="en-US" altLang="zh-CN" sz="1467" b="1">
                <a:solidFill>
                  <a:srgbClr val="0070C0"/>
                </a:solidFill>
                <a:latin typeface="微软雅黑" pitchFamily="34" charset="-122"/>
                <a:ea typeface="微软雅黑" pitchFamily="34" charset="-122"/>
              </a:rPr>
              <a:t>(</a:t>
            </a:r>
            <a:r>
              <a:rPr lang="zh-CN" altLang="en-US" sz="1467" b="1">
                <a:solidFill>
                  <a:srgbClr val="0070C0"/>
                </a:solidFill>
                <a:latin typeface="微软雅黑" pitchFamily="34" charset="-122"/>
                <a:ea typeface="微软雅黑" pitchFamily="34" charset="-122"/>
              </a:rPr>
              <a:t>第</a:t>
            </a:r>
            <a:r>
              <a:rPr lang="en-US" altLang="zh-CN" sz="1467" b="1">
                <a:solidFill>
                  <a:srgbClr val="0070C0"/>
                </a:solidFill>
                <a:latin typeface="微软雅黑" pitchFamily="34" charset="-122"/>
                <a:ea typeface="微软雅黑" pitchFamily="34" charset="-122"/>
              </a:rPr>
              <a:t>7</a:t>
            </a:r>
            <a:r>
              <a:rPr lang="zh-CN" altLang="en-US" sz="1467" b="1">
                <a:solidFill>
                  <a:srgbClr val="0070C0"/>
                </a:solidFill>
                <a:latin typeface="微软雅黑" pitchFamily="34" charset="-122"/>
                <a:ea typeface="微软雅黑" pitchFamily="34" charset="-122"/>
              </a:rPr>
              <a:t>版</a:t>
            </a:r>
            <a:r>
              <a:rPr lang="en-US" altLang="zh-CN" sz="1467" b="1">
                <a:solidFill>
                  <a:srgbClr val="0070C0"/>
                </a:solidFill>
                <a:latin typeface="微软雅黑" pitchFamily="34" charset="-122"/>
                <a:ea typeface="微软雅黑" pitchFamily="34" charset="-122"/>
              </a:rPr>
              <a:t>)</a:t>
            </a:r>
            <a:endParaRPr lang="fr-FR" altLang="zh-CN" sz="1467" b="1">
              <a:solidFill>
                <a:srgbClr val="0070C0"/>
              </a:solidFill>
              <a:latin typeface="微软雅黑" pitchFamily="34" charset="-122"/>
              <a:ea typeface="微软雅黑" pitchFamily="34" charset="-122"/>
            </a:endParaRPr>
          </a:p>
        </p:txBody>
      </p:sp>
      <p:sp>
        <p:nvSpPr>
          <p:cNvPr id="12" name="椭圆 11"/>
          <p:cNvSpPr>
            <a:spLocks noChangeArrowheads="1"/>
          </p:cNvSpPr>
          <p:nvPr userDrawn="1"/>
        </p:nvSpPr>
        <p:spPr bwMode="auto">
          <a:xfrm>
            <a:off x="3922189" y="345019"/>
            <a:ext cx="114300" cy="114300"/>
          </a:xfrm>
          <a:prstGeom prst="ellipse">
            <a:avLst/>
          </a:prstGeom>
          <a:solidFill>
            <a:schemeClr val="bg1"/>
          </a:solidFill>
          <a:ln w="12700" algn="ctr">
            <a:solidFill>
              <a:srgbClr val="00B050"/>
            </a:solidFill>
            <a:round/>
            <a:headEnd/>
            <a:tailEnd/>
          </a:ln>
        </p:spPr>
        <p:txBody>
          <a:bodyPr/>
          <a:lstStyle/>
          <a:p>
            <a:endParaRPr lang="zh-CN" altLang="en-US" sz="2400">
              <a:latin typeface="Arial" charset="0"/>
            </a:endParaRPr>
          </a:p>
        </p:txBody>
      </p:sp>
      <p:sp>
        <p:nvSpPr>
          <p:cNvPr id="13" name="Line 3"/>
          <p:cNvSpPr>
            <a:spLocks noChangeShapeType="1"/>
          </p:cNvSpPr>
          <p:nvPr userDrawn="1"/>
        </p:nvSpPr>
        <p:spPr bwMode="auto">
          <a:xfrm>
            <a:off x="7560733" y="402167"/>
            <a:ext cx="4631267"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14" name="椭圆 13"/>
          <p:cNvSpPr>
            <a:spLocks noChangeArrowheads="1"/>
          </p:cNvSpPr>
          <p:nvPr userDrawn="1"/>
        </p:nvSpPr>
        <p:spPr bwMode="auto">
          <a:xfrm>
            <a:off x="7560742" y="345019"/>
            <a:ext cx="114300" cy="114300"/>
          </a:xfrm>
          <a:prstGeom prst="ellipse">
            <a:avLst/>
          </a:prstGeom>
          <a:solidFill>
            <a:schemeClr val="bg1"/>
          </a:solidFill>
          <a:ln w="12700" algn="ctr">
            <a:solidFill>
              <a:srgbClr val="00B050"/>
            </a:solidFill>
            <a:round/>
            <a:headEnd/>
            <a:tailEnd/>
          </a:ln>
        </p:spPr>
        <p:txBody>
          <a:bodyPr/>
          <a:lstStyle/>
          <a:p>
            <a:endParaRPr lang="zh-CN" altLang="en-US" sz="2400">
              <a:latin typeface="Arial" charset="0"/>
            </a:endParaRPr>
          </a:p>
        </p:txBody>
      </p:sp>
      <p:pic>
        <p:nvPicPr>
          <p:cNvPr id="15" name="图片 1"/>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88393" y="6216651"/>
            <a:ext cx="1500716" cy="357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Line 3"/>
          <p:cNvSpPr>
            <a:spLocks noChangeShapeType="1"/>
          </p:cNvSpPr>
          <p:nvPr userDrawn="1"/>
        </p:nvSpPr>
        <p:spPr bwMode="auto">
          <a:xfrm>
            <a:off x="1689100" y="6405033"/>
            <a:ext cx="9256184" cy="0"/>
          </a:xfrm>
          <a:prstGeom prst="line">
            <a:avLst/>
          </a:prstGeom>
          <a:noFill/>
          <a:ln w="1905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17" name="Rectangle 9"/>
          <p:cNvSpPr>
            <a:spLocks noChangeArrowheads="1"/>
          </p:cNvSpPr>
          <p:nvPr userDrawn="1"/>
        </p:nvSpPr>
        <p:spPr bwMode="auto">
          <a:xfrm>
            <a:off x="10945284" y="5858933"/>
            <a:ext cx="812800" cy="812800"/>
          </a:xfrm>
          <a:prstGeom prst="rect">
            <a:avLst/>
          </a:prstGeom>
          <a:solidFill>
            <a:schemeClr val="bg1"/>
          </a:solidFill>
          <a:ln w="25400" algn="ctr">
            <a:solidFill>
              <a:srgbClr val="85D1F7"/>
            </a:solidFill>
            <a:miter lim="800000"/>
            <a:headEnd/>
            <a:tailEnd/>
          </a:ln>
        </p:spPr>
        <p:txBody>
          <a:bodyPr wrap="none" anchor="ctr"/>
          <a:lstStyle/>
          <a:p>
            <a:pPr algn="ctr" eaLnBrk="0" hangingPunct="0"/>
            <a:endParaRPr lang="fr-FR" altLang="zh-CN" sz="2400">
              <a:cs typeface="Arial" charset="0"/>
            </a:endParaRPr>
          </a:p>
        </p:txBody>
      </p:sp>
      <p:pic>
        <p:nvPicPr>
          <p:cNvPr id="18" name="图片 17"/>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1016074" y="5892031"/>
            <a:ext cx="671239" cy="746612"/>
          </a:xfrm>
          <a:prstGeom prst="rect">
            <a:avLst/>
          </a:prstGeom>
        </p:spPr>
      </p:pic>
      <p:pic>
        <p:nvPicPr>
          <p:cNvPr id="19" name="图片 18"/>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5857103" y="198981"/>
            <a:ext cx="477795" cy="611579"/>
          </a:xfrm>
          <a:prstGeom prst="rect">
            <a:avLst/>
          </a:prstGeom>
        </p:spPr>
      </p:pic>
    </p:spTree>
    <p:extLst>
      <p:ext uri="{BB962C8B-B14F-4D97-AF65-F5344CB8AC3E}">
        <p14:creationId xmlns:p14="http://schemas.microsoft.com/office/powerpoint/2010/main" val="33533157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746" r:id="rId14"/>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A89F6E7A-A618-401C-B085-6580ED588624}" type="datetimeFigureOut">
              <a:rPr lang="zh-CN" altLang="en-US" smtClean="0"/>
              <a:t>2020/7/1</a:t>
            </a:fld>
            <a:endParaRPr lang="zh-CN" altLang="en-US"/>
          </a:p>
        </p:txBody>
      </p:sp>
      <p:sp>
        <p:nvSpPr>
          <p:cNvPr id="5" name="页脚占位符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7C2ED0CC-16B9-42F5-A911-29D060EC990D}" type="slidenum">
              <a:rPr lang="zh-CN" altLang="en-US" smtClean="0"/>
              <a:t>‹#›</a:t>
            </a:fld>
            <a:endParaRPr lang="zh-CN" altLang="en-US"/>
          </a:p>
        </p:txBody>
      </p:sp>
      <p:sp>
        <p:nvSpPr>
          <p:cNvPr id="7" name="Line 3"/>
          <p:cNvSpPr>
            <a:spLocks noChangeShapeType="1"/>
          </p:cNvSpPr>
          <p:nvPr userDrawn="1"/>
        </p:nvSpPr>
        <p:spPr bwMode="auto">
          <a:xfrm>
            <a:off x="0" y="571500"/>
            <a:ext cx="12192000" cy="0"/>
          </a:xfrm>
          <a:prstGeom prst="line">
            <a:avLst/>
          </a:prstGeom>
          <a:noFill/>
          <a:ln w="2540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8" name="矩形 7"/>
          <p:cNvSpPr/>
          <p:nvPr userDrawn="1"/>
        </p:nvSpPr>
        <p:spPr>
          <a:xfrm>
            <a:off x="5643034" y="165100"/>
            <a:ext cx="905933" cy="6201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a:p>
        </p:txBody>
      </p:sp>
      <p:sp>
        <p:nvSpPr>
          <p:cNvPr id="9" name="Line 3"/>
          <p:cNvSpPr>
            <a:spLocks noChangeShapeType="1"/>
          </p:cNvSpPr>
          <p:nvPr userDrawn="1"/>
        </p:nvSpPr>
        <p:spPr bwMode="auto">
          <a:xfrm>
            <a:off x="0" y="402167"/>
            <a:ext cx="3947584"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10" name="Rectangle 4"/>
          <p:cNvSpPr>
            <a:spLocks noChangeArrowheads="1"/>
          </p:cNvSpPr>
          <p:nvPr userDrawn="1"/>
        </p:nvSpPr>
        <p:spPr bwMode="auto">
          <a:xfrm>
            <a:off x="6413509" y="218018"/>
            <a:ext cx="142028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fr-FR" sz="1467" b="1">
                <a:solidFill>
                  <a:srgbClr val="0070C0"/>
                </a:solidFill>
                <a:latin typeface="微软雅黑" pitchFamily="34" charset="-122"/>
                <a:ea typeface="微软雅黑" pitchFamily="34" charset="-122"/>
              </a:rPr>
              <a:t>谢希仁 编著</a:t>
            </a:r>
          </a:p>
        </p:txBody>
      </p:sp>
      <p:sp>
        <p:nvSpPr>
          <p:cNvPr id="11" name="Rectangle 5"/>
          <p:cNvSpPr>
            <a:spLocks noChangeArrowheads="1"/>
          </p:cNvSpPr>
          <p:nvPr userDrawn="1"/>
        </p:nvSpPr>
        <p:spPr bwMode="auto">
          <a:xfrm>
            <a:off x="4009617" y="220134"/>
            <a:ext cx="1760418"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fr-FR" sz="1467" b="1">
                <a:solidFill>
                  <a:srgbClr val="0070C0"/>
                </a:solidFill>
                <a:latin typeface="微软雅黑" pitchFamily="34" charset="-122"/>
                <a:ea typeface="微软雅黑" pitchFamily="34" charset="-122"/>
              </a:rPr>
              <a:t>计算机网络</a:t>
            </a:r>
            <a:r>
              <a:rPr lang="en-US" altLang="zh-CN" sz="1467" b="1">
                <a:solidFill>
                  <a:srgbClr val="0070C0"/>
                </a:solidFill>
                <a:latin typeface="微软雅黑" pitchFamily="34" charset="-122"/>
                <a:ea typeface="微软雅黑" pitchFamily="34" charset="-122"/>
              </a:rPr>
              <a:t>(</a:t>
            </a:r>
            <a:r>
              <a:rPr lang="zh-CN" altLang="en-US" sz="1467" b="1">
                <a:solidFill>
                  <a:srgbClr val="0070C0"/>
                </a:solidFill>
                <a:latin typeface="微软雅黑" pitchFamily="34" charset="-122"/>
                <a:ea typeface="微软雅黑" pitchFamily="34" charset="-122"/>
              </a:rPr>
              <a:t>第</a:t>
            </a:r>
            <a:r>
              <a:rPr lang="en-US" altLang="zh-CN" sz="1467" b="1">
                <a:solidFill>
                  <a:srgbClr val="0070C0"/>
                </a:solidFill>
                <a:latin typeface="微软雅黑" pitchFamily="34" charset="-122"/>
                <a:ea typeface="微软雅黑" pitchFamily="34" charset="-122"/>
              </a:rPr>
              <a:t>7</a:t>
            </a:r>
            <a:r>
              <a:rPr lang="zh-CN" altLang="en-US" sz="1467" b="1">
                <a:solidFill>
                  <a:srgbClr val="0070C0"/>
                </a:solidFill>
                <a:latin typeface="微软雅黑" pitchFamily="34" charset="-122"/>
                <a:ea typeface="微软雅黑" pitchFamily="34" charset="-122"/>
              </a:rPr>
              <a:t>版</a:t>
            </a:r>
            <a:r>
              <a:rPr lang="en-US" altLang="zh-CN" sz="1467" b="1">
                <a:solidFill>
                  <a:srgbClr val="0070C0"/>
                </a:solidFill>
                <a:latin typeface="微软雅黑" pitchFamily="34" charset="-122"/>
                <a:ea typeface="微软雅黑" pitchFamily="34" charset="-122"/>
              </a:rPr>
              <a:t>)</a:t>
            </a:r>
            <a:endParaRPr lang="fr-FR" altLang="zh-CN" sz="1467" b="1">
              <a:solidFill>
                <a:srgbClr val="0070C0"/>
              </a:solidFill>
              <a:latin typeface="微软雅黑" pitchFamily="34" charset="-122"/>
              <a:ea typeface="微软雅黑" pitchFamily="34" charset="-122"/>
            </a:endParaRPr>
          </a:p>
        </p:txBody>
      </p:sp>
      <p:sp>
        <p:nvSpPr>
          <p:cNvPr id="12" name="椭圆 11"/>
          <p:cNvSpPr>
            <a:spLocks noChangeArrowheads="1"/>
          </p:cNvSpPr>
          <p:nvPr userDrawn="1"/>
        </p:nvSpPr>
        <p:spPr bwMode="auto">
          <a:xfrm>
            <a:off x="3922189" y="345019"/>
            <a:ext cx="114300" cy="114300"/>
          </a:xfrm>
          <a:prstGeom prst="ellipse">
            <a:avLst/>
          </a:prstGeom>
          <a:solidFill>
            <a:schemeClr val="bg1"/>
          </a:solidFill>
          <a:ln w="12700" algn="ctr">
            <a:solidFill>
              <a:srgbClr val="00B050"/>
            </a:solidFill>
            <a:round/>
            <a:headEnd/>
            <a:tailEnd/>
          </a:ln>
        </p:spPr>
        <p:txBody>
          <a:bodyPr/>
          <a:lstStyle/>
          <a:p>
            <a:endParaRPr lang="zh-CN" altLang="en-US" sz="2400">
              <a:latin typeface="Arial" charset="0"/>
            </a:endParaRPr>
          </a:p>
        </p:txBody>
      </p:sp>
      <p:sp>
        <p:nvSpPr>
          <p:cNvPr id="13" name="Line 3"/>
          <p:cNvSpPr>
            <a:spLocks noChangeShapeType="1"/>
          </p:cNvSpPr>
          <p:nvPr userDrawn="1"/>
        </p:nvSpPr>
        <p:spPr bwMode="auto">
          <a:xfrm>
            <a:off x="7560733" y="402167"/>
            <a:ext cx="4631267"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14" name="椭圆 13"/>
          <p:cNvSpPr>
            <a:spLocks noChangeArrowheads="1"/>
          </p:cNvSpPr>
          <p:nvPr userDrawn="1"/>
        </p:nvSpPr>
        <p:spPr bwMode="auto">
          <a:xfrm>
            <a:off x="7560742" y="345019"/>
            <a:ext cx="114300" cy="114300"/>
          </a:xfrm>
          <a:prstGeom prst="ellipse">
            <a:avLst/>
          </a:prstGeom>
          <a:solidFill>
            <a:schemeClr val="bg1"/>
          </a:solidFill>
          <a:ln w="12700" algn="ctr">
            <a:solidFill>
              <a:srgbClr val="00B050"/>
            </a:solidFill>
            <a:round/>
            <a:headEnd/>
            <a:tailEnd/>
          </a:ln>
        </p:spPr>
        <p:txBody>
          <a:bodyPr/>
          <a:lstStyle/>
          <a:p>
            <a:endParaRPr lang="zh-CN" altLang="en-US" sz="2400">
              <a:latin typeface="Arial" charset="0"/>
            </a:endParaRPr>
          </a:p>
        </p:txBody>
      </p:sp>
      <p:pic>
        <p:nvPicPr>
          <p:cNvPr id="15" name="图片 1"/>
          <p:cNvPicPr>
            <a:picLocks noChangeAspect="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188393" y="6216651"/>
            <a:ext cx="1500716" cy="357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Line 3"/>
          <p:cNvSpPr>
            <a:spLocks noChangeShapeType="1"/>
          </p:cNvSpPr>
          <p:nvPr userDrawn="1"/>
        </p:nvSpPr>
        <p:spPr bwMode="auto">
          <a:xfrm>
            <a:off x="1689100" y="6405033"/>
            <a:ext cx="9256184" cy="0"/>
          </a:xfrm>
          <a:prstGeom prst="line">
            <a:avLst/>
          </a:prstGeom>
          <a:noFill/>
          <a:ln w="1905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17" name="Rectangle 9"/>
          <p:cNvSpPr>
            <a:spLocks noChangeArrowheads="1"/>
          </p:cNvSpPr>
          <p:nvPr userDrawn="1"/>
        </p:nvSpPr>
        <p:spPr bwMode="auto">
          <a:xfrm>
            <a:off x="10945284" y="5858933"/>
            <a:ext cx="812800" cy="812800"/>
          </a:xfrm>
          <a:prstGeom prst="rect">
            <a:avLst/>
          </a:prstGeom>
          <a:solidFill>
            <a:schemeClr val="bg1"/>
          </a:solidFill>
          <a:ln w="25400" algn="ctr">
            <a:solidFill>
              <a:srgbClr val="85D1F7"/>
            </a:solidFill>
            <a:miter lim="800000"/>
            <a:headEnd/>
            <a:tailEnd/>
          </a:ln>
        </p:spPr>
        <p:txBody>
          <a:bodyPr wrap="none" anchor="ctr"/>
          <a:lstStyle/>
          <a:p>
            <a:pPr algn="ctr" eaLnBrk="0" hangingPunct="0"/>
            <a:endParaRPr lang="fr-FR" altLang="zh-CN" sz="2400">
              <a:cs typeface="Arial" charset="0"/>
            </a:endParaRPr>
          </a:p>
        </p:txBody>
      </p:sp>
      <p:pic>
        <p:nvPicPr>
          <p:cNvPr id="18" name="图片 17"/>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1016074" y="5892031"/>
            <a:ext cx="671239" cy="746612"/>
          </a:xfrm>
          <a:prstGeom prst="rect">
            <a:avLst/>
          </a:prstGeom>
        </p:spPr>
      </p:pic>
      <p:pic>
        <p:nvPicPr>
          <p:cNvPr id="19" name="图片 1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5857103" y="198981"/>
            <a:ext cx="477795" cy="611579"/>
          </a:xfrm>
          <a:prstGeom prst="rect">
            <a:avLst/>
          </a:prstGeom>
        </p:spPr>
      </p:pic>
    </p:spTree>
    <p:extLst>
      <p:ext uri="{BB962C8B-B14F-4D97-AF65-F5344CB8AC3E}">
        <p14:creationId xmlns:p14="http://schemas.microsoft.com/office/powerpoint/2010/main" val="2536142233"/>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92" r:id="rId14"/>
    <p:sldLayoutId id="2147483820" r:id="rId15"/>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 name="Line 3"/>
          <p:cNvSpPr>
            <a:spLocks noChangeShapeType="1"/>
          </p:cNvSpPr>
          <p:nvPr userDrawn="1"/>
        </p:nvSpPr>
        <p:spPr bwMode="auto">
          <a:xfrm>
            <a:off x="0" y="570789"/>
            <a:ext cx="12192000" cy="0"/>
          </a:xfrm>
          <a:prstGeom prst="line">
            <a:avLst/>
          </a:prstGeom>
          <a:noFill/>
          <a:ln w="2540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0" name="矩形 19"/>
          <p:cNvSpPr/>
          <p:nvPr userDrawn="1"/>
        </p:nvSpPr>
        <p:spPr>
          <a:xfrm>
            <a:off x="5641976" y="164638"/>
            <a:ext cx="908048" cy="6206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 name="Line 3"/>
          <p:cNvSpPr>
            <a:spLocks noChangeShapeType="1"/>
          </p:cNvSpPr>
          <p:nvPr userDrawn="1"/>
        </p:nvSpPr>
        <p:spPr bwMode="auto">
          <a:xfrm>
            <a:off x="0" y="402040"/>
            <a:ext cx="3947331"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pPr lvl="0"/>
            <a:endParaRPr lang="zh-CN" altLang="en-US" sz="2400"/>
          </a:p>
        </p:txBody>
      </p:sp>
      <p:sp>
        <p:nvSpPr>
          <p:cNvPr id="22" name="Rectangle 4"/>
          <p:cNvSpPr>
            <a:spLocks noChangeArrowheads="1"/>
          </p:cNvSpPr>
          <p:nvPr userDrawn="1"/>
        </p:nvSpPr>
        <p:spPr bwMode="auto">
          <a:xfrm>
            <a:off x="6414323" y="218970"/>
            <a:ext cx="1420283"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fr-FR" sz="1467" b="1" dirty="0">
                <a:solidFill>
                  <a:srgbClr val="0070C0"/>
                </a:solidFill>
                <a:latin typeface="微软雅黑" pitchFamily="34" charset="-122"/>
                <a:ea typeface="微软雅黑" pitchFamily="34" charset="-122"/>
              </a:rPr>
              <a:t>谢希仁 编著</a:t>
            </a:r>
          </a:p>
        </p:txBody>
      </p:sp>
      <p:sp>
        <p:nvSpPr>
          <p:cNvPr id="23" name="Rectangle 5"/>
          <p:cNvSpPr>
            <a:spLocks noChangeArrowheads="1"/>
          </p:cNvSpPr>
          <p:nvPr userDrawn="1"/>
        </p:nvSpPr>
        <p:spPr bwMode="auto">
          <a:xfrm>
            <a:off x="4010489" y="219810"/>
            <a:ext cx="1760418"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fr-FR" sz="1467" b="1" dirty="0">
                <a:solidFill>
                  <a:srgbClr val="0070C0"/>
                </a:solidFill>
                <a:latin typeface="微软雅黑" pitchFamily="34" charset="-122"/>
                <a:ea typeface="微软雅黑" pitchFamily="34" charset="-122"/>
              </a:rPr>
              <a:t>计算机网络</a:t>
            </a:r>
            <a:r>
              <a:rPr lang="en-US" altLang="zh-CN" sz="1467" b="1" dirty="0">
                <a:solidFill>
                  <a:srgbClr val="0070C0"/>
                </a:solidFill>
                <a:latin typeface="微软雅黑" pitchFamily="34" charset="-122"/>
                <a:ea typeface="微软雅黑" pitchFamily="34" charset="-122"/>
              </a:rPr>
              <a:t>(</a:t>
            </a:r>
            <a:r>
              <a:rPr lang="zh-CN" altLang="en-US" sz="1467" b="1" dirty="0">
                <a:solidFill>
                  <a:srgbClr val="0070C0"/>
                </a:solidFill>
                <a:latin typeface="微软雅黑" pitchFamily="34" charset="-122"/>
                <a:ea typeface="微软雅黑" pitchFamily="34" charset="-122"/>
              </a:rPr>
              <a:t>第</a:t>
            </a:r>
            <a:r>
              <a:rPr lang="en-US" altLang="zh-CN" sz="1467" b="1" dirty="0">
                <a:solidFill>
                  <a:srgbClr val="0070C0"/>
                </a:solidFill>
                <a:latin typeface="微软雅黑" pitchFamily="34" charset="-122"/>
                <a:ea typeface="微软雅黑" pitchFamily="34" charset="-122"/>
              </a:rPr>
              <a:t>7</a:t>
            </a:r>
            <a:r>
              <a:rPr lang="zh-CN" altLang="en-US" sz="1467" b="1" dirty="0">
                <a:solidFill>
                  <a:srgbClr val="0070C0"/>
                </a:solidFill>
                <a:latin typeface="微软雅黑" pitchFamily="34" charset="-122"/>
                <a:ea typeface="微软雅黑" pitchFamily="34" charset="-122"/>
              </a:rPr>
              <a:t>版</a:t>
            </a:r>
            <a:r>
              <a:rPr lang="en-US" altLang="zh-CN" sz="1467" b="1" dirty="0">
                <a:solidFill>
                  <a:srgbClr val="0070C0"/>
                </a:solidFill>
                <a:latin typeface="微软雅黑" pitchFamily="34" charset="-122"/>
                <a:ea typeface="微软雅黑" pitchFamily="34" charset="-122"/>
              </a:rPr>
              <a:t>)</a:t>
            </a:r>
            <a:endParaRPr lang="fr-FR" sz="1467" b="1" dirty="0">
              <a:solidFill>
                <a:srgbClr val="0070C0"/>
              </a:solidFill>
              <a:latin typeface="微软雅黑" pitchFamily="34" charset="-122"/>
              <a:ea typeface="微软雅黑" pitchFamily="34" charset="-122"/>
            </a:endParaRPr>
          </a:p>
        </p:txBody>
      </p:sp>
      <p:sp>
        <p:nvSpPr>
          <p:cNvPr id="24" name="椭圆 23"/>
          <p:cNvSpPr/>
          <p:nvPr userDrawn="1"/>
        </p:nvSpPr>
        <p:spPr>
          <a:xfrm>
            <a:off x="3922727" y="345575"/>
            <a:ext cx="112931" cy="112931"/>
          </a:xfrm>
          <a:prstGeom prst="ellipse">
            <a:avLst/>
          </a:prstGeom>
          <a:solidFill>
            <a:schemeClr val="bg1"/>
          </a:solidFill>
          <a:ln w="12700" algn="ctr">
            <a:solidFill>
              <a:srgbClr val="00B050"/>
            </a:solidFill>
            <a:round/>
            <a:headEnd/>
            <a:tailEnd/>
          </a:ln>
        </p:spPr>
        <p:txBody>
          <a:bodyPr/>
          <a:lstStyle/>
          <a:p>
            <a:pPr lvl="0"/>
            <a:endParaRPr lang="zh-CN" altLang="en-US" sz="2400">
              <a:solidFill>
                <a:schemeClr val="tx1"/>
              </a:solidFill>
              <a:latin typeface="Arial" charset="0"/>
              <a:ea typeface="宋体" charset="-122"/>
            </a:endParaRPr>
          </a:p>
        </p:txBody>
      </p:sp>
      <p:sp>
        <p:nvSpPr>
          <p:cNvPr id="25" name="Line 3"/>
          <p:cNvSpPr>
            <a:spLocks noChangeShapeType="1"/>
          </p:cNvSpPr>
          <p:nvPr userDrawn="1"/>
        </p:nvSpPr>
        <p:spPr bwMode="auto">
          <a:xfrm>
            <a:off x="7561440" y="402040"/>
            <a:ext cx="4630561"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pPr lvl="0"/>
            <a:endParaRPr lang="zh-CN" altLang="en-US" sz="2400"/>
          </a:p>
        </p:txBody>
      </p:sp>
      <p:sp>
        <p:nvSpPr>
          <p:cNvPr id="26" name="椭圆 25"/>
          <p:cNvSpPr/>
          <p:nvPr userDrawn="1"/>
        </p:nvSpPr>
        <p:spPr>
          <a:xfrm>
            <a:off x="7561439" y="345575"/>
            <a:ext cx="112931" cy="112931"/>
          </a:xfrm>
          <a:prstGeom prst="ellipse">
            <a:avLst/>
          </a:prstGeom>
          <a:solidFill>
            <a:schemeClr val="bg1"/>
          </a:solidFill>
          <a:ln w="12700" algn="ctr">
            <a:solidFill>
              <a:srgbClr val="00B050"/>
            </a:solidFill>
            <a:round/>
            <a:headEnd/>
            <a:tailEnd/>
          </a:ln>
        </p:spPr>
        <p:txBody>
          <a:bodyPr/>
          <a:lstStyle/>
          <a:p>
            <a:pPr lvl="0"/>
            <a:endParaRPr lang="zh-CN" altLang="en-US" sz="2400">
              <a:solidFill>
                <a:schemeClr val="tx1"/>
              </a:solidFill>
              <a:latin typeface="Arial" charset="0"/>
              <a:ea typeface="宋体" charset="-122"/>
            </a:endParaRPr>
          </a:p>
        </p:txBody>
      </p:sp>
      <p:pic>
        <p:nvPicPr>
          <p:cNvPr id="11" name="图片 1"/>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88385" y="6216651"/>
            <a:ext cx="1500716" cy="357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3"/>
          <p:cNvSpPr>
            <a:spLocks noChangeShapeType="1"/>
          </p:cNvSpPr>
          <p:nvPr userDrawn="1"/>
        </p:nvSpPr>
        <p:spPr bwMode="auto">
          <a:xfrm>
            <a:off x="1689100" y="6405033"/>
            <a:ext cx="9256184" cy="0"/>
          </a:xfrm>
          <a:prstGeom prst="line">
            <a:avLst/>
          </a:prstGeom>
          <a:noFill/>
          <a:ln w="1905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13" name="Rectangle 9"/>
          <p:cNvSpPr>
            <a:spLocks noChangeArrowheads="1"/>
          </p:cNvSpPr>
          <p:nvPr userDrawn="1"/>
        </p:nvSpPr>
        <p:spPr bwMode="auto">
          <a:xfrm>
            <a:off x="10945284" y="5858933"/>
            <a:ext cx="812800" cy="812800"/>
          </a:xfrm>
          <a:prstGeom prst="rect">
            <a:avLst/>
          </a:prstGeom>
          <a:solidFill>
            <a:schemeClr val="bg1"/>
          </a:solidFill>
          <a:ln w="25400" algn="ctr">
            <a:solidFill>
              <a:srgbClr val="85D1F7"/>
            </a:solidFill>
            <a:miter lim="800000"/>
            <a:headEnd/>
            <a:tailEnd/>
          </a:ln>
        </p:spPr>
        <p:txBody>
          <a:bodyPr wrap="none" anchor="ctr"/>
          <a:lstStyle/>
          <a:p>
            <a:pPr algn="ctr" eaLnBrk="0" hangingPunct="0"/>
            <a:endParaRPr lang="fr-FR" altLang="zh-CN" sz="2400">
              <a:cs typeface="Arial" charset="0"/>
            </a:endParaRPr>
          </a:p>
        </p:txBody>
      </p:sp>
      <p:pic>
        <p:nvPicPr>
          <p:cNvPr id="14" name="图片 13"/>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016066" y="5892029"/>
            <a:ext cx="671239" cy="746612"/>
          </a:xfrm>
          <a:prstGeom prst="rect">
            <a:avLst/>
          </a:prstGeom>
        </p:spPr>
      </p:pic>
      <p:pic>
        <p:nvPicPr>
          <p:cNvPr id="15" name="图片 14"/>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5857103" y="198979"/>
            <a:ext cx="477795" cy="611579"/>
          </a:xfrm>
          <a:prstGeom prst="rect">
            <a:avLst/>
          </a:prstGeom>
        </p:spPr>
      </p:pic>
    </p:spTree>
    <p:extLst>
      <p:ext uri="{BB962C8B-B14F-4D97-AF65-F5344CB8AC3E}">
        <p14:creationId xmlns:p14="http://schemas.microsoft.com/office/powerpoint/2010/main" val="267803236"/>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Line 3"/>
          <p:cNvSpPr>
            <a:spLocks noChangeShapeType="1"/>
          </p:cNvSpPr>
          <p:nvPr userDrawn="1"/>
        </p:nvSpPr>
        <p:spPr bwMode="auto">
          <a:xfrm>
            <a:off x="0" y="570789"/>
            <a:ext cx="12192000" cy="0"/>
          </a:xfrm>
          <a:prstGeom prst="line">
            <a:avLst/>
          </a:prstGeom>
          <a:noFill/>
          <a:ln w="2540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8" name="矩形 7"/>
          <p:cNvSpPr/>
          <p:nvPr userDrawn="1"/>
        </p:nvSpPr>
        <p:spPr>
          <a:xfrm>
            <a:off x="5641976" y="164638"/>
            <a:ext cx="908048" cy="6206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 name="Line 3"/>
          <p:cNvSpPr>
            <a:spLocks noChangeShapeType="1"/>
          </p:cNvSpPr>
          <p:nvPr userDrawn="1"/>
        </p:nvSpPr>
        <p:spPr bwMode="auto">
          <a:xfrm>
            <a:off x="0" y="402040"/>
            <a:ext cx="3947331"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pPr lvl="0"/>
            <a:endParaRPr lang="zh-CN" altLang="en-US" sz="2400"/>
          </a:p>
        </p:txBody>
      </p:sp>
      <p:sp>
        <p:nvSpPr>
          <p:cNvPr id="10" name="Rectangle 4"/>
          <p:cNvSpPr>
            <a:spLocks noChangeArrowheads="1"/>
          </p:cNvSpPr>
          <p:nvPr userDrawn="1"/>
        </p:nvSpPr>
        <p:spPr bwMode="auto">
          <a:xfrm>
            <a:off x="6414323" y="218970"/>
            <a:ext cx="1420283"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fr-FR" sz="1467" b="1" dirty="0">
                <a:solidFill>
                  <a:srgbClr val="0070C0"/>
                </a:solidFill>
                <a:latin typeface="微软雅黑" pitchFamily="34" charset="-122"/>
                <a:ea typeface="微软雅黑" pitchFamily="34" charset="-122"/>
              </a:rPr>
              <a:t>谢希仁 编著</a:t>
            </a:r>
          </a:p>
        </p:txBody>
      </p:sp>
      <p:sp>
        <p:nvSpPr>
          <p:cNvPr id="11" name="Rectangle 5"/>
          <p:cNvSpPr>
            <a:spLocks noChangeArrowheads="1"/>
          </p:cNvSpPr>
          <p:nvPr userDrawn="1"/>
        </p:nvSpPr>
        <p:spPr bwMode="auto">
          <a:xfrm>
            <a:off x="4010489" y="219810"/>
            <a:ext cx="1760418"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fr-FR" sz="1467" b="1" dirty="0">
                <a:solidFill>
                  <a:srgbClr val="0070C0"/>
                </a:solidFill>
                <a:latin typeface="微软雅黑" pitchFamily="34" charset="-122"/>
                <a:ea typeface="微软雅黑" pitchFamily="34" charset="-122"/>
              </a:rPr>
              <a:t>计算机网络</a:t>
            </a:r>
            <a:r>
              <a:rPr lang="en-US" altLang="zh-CN" sz="1467" b="1" dirty="0">
                <a:solidFill>
                  <a:srgbClr val="0070C0"/>
                </a:solidFill>
                <a:latin typeface="微软雅黑" pitchFamily="34" charset="-122"/>
                <a:ea typeface="微软雅黑" pitchFamily="34" charset="-122"/>
              </a:rPr>
              <a:t>(</a:t>
            </a:r>
            <a:r>
              <a:rPr lang="zh-CN" altLang="en-US" sz="1467" b="1" dirty="0">
                <a:solidFill>
                  <a:srgbClr val="0070C0"/>
                </a:solidFill>
                <a:latin typeface="微软雅黑" pitchFamily="34" charset="-122"/>
                <a:ea typeface="微软雅黑" pitchFamily="34" charset="-122"/>
              </a:rPr>
              <a:t>第</a:t>
            </a:r>
            <a:r>
              <a:rPr lang="en-US" altLang="zh-CN" sz="1467" b="1" dirty="0">
                <a:solidFill>
                  <a:srgbClr val="0070C0"/>
                </a:solidFill>
                <a:latin typeface="微软雅黑" pitchFamily="34" charset="-122"/>
                <a:ea typeface="微软雅黑" pitchFamily="34" charset="-122"/>
              </a:rPr>
              <a:t>7</a:t>
            </a:r>
            <a:r>
              <a:rPr lang="zh-CN" altLang="en-US" sz="1467" b="1" dirty="0">
                <a:solidFill>
                  <a:srgbClr val="0070C0"/>
                </a:solidFill>
                <a:latin typeface="微软雅黑" pitchFamily="34" charset="-122"/>
                <a:ea typeface="微软雅黑" pitchFamily="34" charset="-122"/>
              </a:rPr>
              <a:t>版</a:t>
            </a:r>
            <a:r>
              <a:rPr lang="en-US" altLang="zh-CN" sz="1467" b="1" dirty="0">
                <a:solidFill>
                  <a:srgbClr val="0070C0"/>
                </a:solidFill>
                <a:latin typeface="微软雅黑" pitchFamily="34" charset="-122"/>
                <a:ea typeface="微软雅黑" pitchFamily="34" charset="-122"/>
              </a:rPr>
              <a:t>)</a:t>
            </a:r>
            <a:endParaRPr lang="fr-FR" sz="1467" b="1" dirty="0">
              <a:solidFill>
                <a:srgbClr val="0070C0"/>
              </a:solidFill>
              <a:latin typeface="微软雅黑" pitchFamily="34" charset="-122"/>
              <a:ea typeface="微软雅黑" pitchFamily="34" charset="-122"/>
            </a:endParaRPr>
          </a:p>
        </p:txBody>
      </p:sp>
      <p:sp>
        <p:nvSpPr>
          <p:cNvPr id="12" name="椭圆 11"/>
          <p:cNvSpPr/>
          <p:nvPr userDrawn="1"/>
        </p:nvSpPr>
        <p:spPr>
          <a:xfrm>
            <a:off x="3922727" y="345575"/>
            <a:ext cx="112931" cy="112931"/>
          </a:xfrm>
          <a:prstGeom prst="ellipse">
            <a:avLst/>
          </a:prstGeom>
          <a:solidFill>
            <a:schemeClr val="bg1"/>
          </a:solidFill>
          <a:ln w="12700" algn="ctr">
            <a:solidFill>
              <a:srgbClr val="00B050"/>
            </a:solidFill>
            <a:round/>
            <a:headEnd/>
            <a:tailEnd/>
          </a:ln>
        </p:spPr>
        <p:txBody>
          <a:bodyPr/>
          <a:lstStyle/>
          <a:p>
            <a:pPr lvl="0"/>
            <a:endParaRPr lang="zh-CN" altLang="en-US" sz="2400">
              <a:solidFill>
                <a:schemeClr val="tx1"/>
              </a:solidFill>
              <a:latin typeface="Arial" charset="0"/>
              <a:ea typeface="宋体" charset="-122"/>
            </a:endParaRPr>
          </a:p>
        </p:txBody>
      </p:sp>
      <p:sp>
        <p:nvSpPr>
          <p:cNvPr id="13" name="Line 3"/>
          <p:cNvSpPr>
            <a:spLocks noChangeShapeType="1"/>
          </p:cNvSpPr>
          <p:nvPr userDrawn="1"/>
        </p:nvSpPr>
        <p:spPr bwMode="auto">
          <a:xfrm>
            <a:off x="7561440" y="402040"/>
            <a:ext cx="4630561"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pPr lvl="0"/>
            <a:endParaRPr lang="zh-CN" altLang="en-US" sz="2400"/>
          </a:p>
        </p:txBody>
      </p:sp>
      <p:sp>
        <p:nvSpPr>
          <p:cNvPr id="14" name="椭圆 13"/>
          <p:cNvSpPr/>
          <p:nvPr userDrawn="1"/>
        </p:nvSpPr>
        <p:spPr>
          <a:xfrm>
            <a:off x="7561439" y="345575"/>
            <a:ext cx="112931" cy="112931"/>
          </a:xfrm>
          <a:prstGeom prst="ellipse">
            <a:avLst/>
          </a:prstGeom>
          <a:solidFill>
            <a:schemeClr val="bg1"/>
          </a:solidFill>
          <a:ln w="12700" algn="ctr">
            <a:solidFill>
              <a:srgbClr val="00B050"/>
            </a:solidFill>
            <a:round/>
            <a:headEnd/>
            <a:tailEnd/>
          </a:ln>
        </p:spPr>
        <p:txBody>
          <a:bodyPr/>
          <a:lstStyle/>
          <a:p>
            <a:pPr lvl="0"/>
            <a:endParaRPr lang="zh-CN" altLang="en-US" sz="2400">
              <a:solidFill>
                <a:schemeClr val="tx1"/>
              </a:solidFill>
              <a:latin typeface="Arial" charset="0"/>
              <a:ea typeface="宋体" charset="-122"/>
            </a:endParaRPr>
          </a:p>
        </p:txBody>
      </p:sp>
      <p:pic>
        <p:nvPicPr>
          <p:cNvPr id="16" name="图片 15"/>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88298" y="6216726"/>
            <a:ext cx="1500460" cy="356937"/>
          </a:xfrm>
          <a:prstGeom prst="rect">
            <a:avLst/>
          </a:prstGeom>
        </p:spPr>
      </p:pic>
      <p:sp>
        <p:nvSpPr>
          <p:cNvPr id="17" name="Line 3"/>
          <p:cNvSpPr>
            <a:spLocks noChangeShapeType="1"/>
          </p:cNvSpPr>
          <p:nvPr userDrawn="1"/>
        </p:nvSpPr>
        <p:spPr bwMode="auto">
          <a:xfrm>
            <a:off x="1688758" y="6405331"/>
            <a:ext cx="9256527" cy="0"/>
          </a:xfrm>
          <a:prstGeom prst="line">
            <a:avLst/>
          </a:prstGeom>
          <a:noFill/>
          <a:ln w="1905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18" name="Rectangle 9"/>
          <p:cNvSpPr>
            <a:spLocks noChangeArrowheads="1"/>
          </p:cNvSpPr>
          <p:nvPr userDrawn="1"/>
        </p:nvSpPr>
        <p:spPr bwMode="auto">
          <a:xfrm>
            <a:off x="10945283" y="5859542"/>
            <a:ext cx="813223" cy="813223"/>
          </a:xfrm>
          <a:prstGeom prst="rect">
            <a:avLst/>
          </a:prstGeom>
          <a:solidFill>
            <a:schemeClr val="bg1"/>
          </a:solidFill>
          <a:ln w="25400" algn="ctr">
            <a:solidFill>
              <a:srgbClr val="85D1F7"/>
            </a:solidFill>
            <a:miter lim="800000"/>
            <a:headEnd/>
            <a:tailEnd/>
          </a:ln>
        </p:spPr>
        <p:txBody>
          <a:bodyPr wrap="none" anchor="ctr"/>
          <a:lstStyle/>
          <a:p>
            <a:pPr algn="ctr" eaLnBrk="0" hangingPunct="0"/>
            <a:endParaRPr lang="fr-FR" sz="2400">
              <a:cs typeface="Arial" charset="0"/>
            </a:endParaRPr>
          </a:p>
        </p:txBody>
      </p:sp>
      <p:pic>
        <p:nvPicPr>
          <p:cNvPr id="19" name="图片 1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5857103" y="198979"/>
            <a:ext cx="477795" cy="611579"/>
          </a:xfrm>
          <a:prstGeom prst="rect">
            <a:avLst/>
          </a:prstGeom>
        </p:spPr>
      </p:pic>
      <p:pic>
        <p:nvPicPr>
          <p:cNvPr id="15" name="图片 14"/>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1016066" y="5892029"/>
            <a:ext cx="671239" cy="746612"/>
          </a:xfrm>
          <a:prstGeom prst="rect">
            <a:avLst/>
          </a:prstGeom>
        </p:spPr>
      </p:pic>
    </p:spTree>
    <p:extLst>
      <p:ext uri="{BB962C8B-B14F-4D97-AF65-F5344CB8AC3E}">
        <p14:creationId xmlns:p14="http://schemas.microsoft.com/office/powerpoint/2010/main" val="2358093118"/>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88298" y="6216726"/>
            <a:ext cx="1500460" cy="356937"/>
          </a:xfrm>
          <a:prstGeom prst="rect">
            <a:avLst/>
          </a:prstGeom>
        </p:spPr>
      </p:pic>
      <p:sp>
        <p:nvSpPr>
          <p:cNvPr id="7" name="Line 3"/>
          <p:cNvSpPr>
            <a:spLocks noChangeShapeType="1"/>
          </p:cNvSpPr>
          <p:nvPr userDrawn="1"/>
        </p:nvSpPr>
        <p:spPr bwMode="auto">
          <a:xfrm>
            <a:off x="0" y="570789"/>
            <a:ext cx="12192000" cy="0"/>
          </a:xfrm>
          <a:prstGeom prst="line">
            <a:avLst/>
          </a:prstGeom>
          <a:noFill/>
          <a:ln w="2540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8" name="矩形 7"/>
          <p:cNvSpPr/>
          <p:nvPr userDrawn="1"/>
        </p:nvSpPr>
        <p:spPr>
          <a:xfrm>
            <a:off x="5641976" y="164638"/>
            <a:ext cx="908048" cy="6206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 name="Line 3"/>
          <p:cNvSpPr>
            <a:spLocks noChangeShapeType="1"/>
          </p:cNvSpPr>
          <p:nvPr userDrawn="1"/>
        </p:nvSpPr>
        <p:spPr bwMode="auto">
          <a:xfrm>
            <a:off x="0" y="402040"/>
            <a:ext cx="3947331"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pPr lvl="0"/>
            <a:endParaRPr lang="zh-CN" altLang="en-US" sz="2400"/>
          </a:p>
        </p:txBody>
      </p:sp>
      <p:sp>
        <p:nvSpPr>
          <p:cNvPr id="10" name="Rectangle 4"/>
          <p:cNvSpPr>
            <a:spLocks noChangeArrowheads="1"/>
          </p:cNvSpPr>
          <p:nvPr userDrawn="1"/>
        </p:nvSpPr>
        <p:spPr bwMode="auto">
          <a:xfrm>
            <a:off x="6414323" y="218970"/>
            <a:ext cx="1420283"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fr-FR" sz="1467" b="1" dirty="0">
                <a:solidFill>
                  <a:srgbClr val="0070C0"/>
                </a:solidFill>
                <a:latin typeface="微软雅黑" pitchFamily="34" charset="-122"/>
                <a:ea typeface="微软雅黑" pitchFamily="34" charset="-122"/>
              </a:rPr>
              <a:t>谢希仁 编著</a:t>
            </a:r>
          </a:p>
        </p:txBody>
      </p:sp>
      <p:sp>
        <p:nvSpPr>
          <p:cNvPr id="11" name="Rectangle 5"/>
          <p:cNvSpPr>
            <a:spLocks noChangeArrowheads="1"/>
          </p:cNvSpPr>
          <p:nvPr userDrawn="1"/>
        </p:nvSpPr>
        <p:spPr bwMode="auto">
          <a:xfrm>
            <a:off x="4010489" y="219810"/>
            <a:ext cx="1760418"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fr-FR" sz="1467" b="1" dirty="0">
                <a:solidFill>
                  <a:srgbClr val="0070C0"/>
                </a:solidFill>
                <a:latin typeface="微软雅黑" pitchFamily="34" charset="-122"/>
                <a:ea typeface="微软雅黑" pitchFamily="34" charset="-122"/>
              </a:rPr>
              <a:t>计算机网络</a:t>
            </a:r>
            <a:r>
              <a:rPr lang="en-US" altLang="zh-CN" sz="1467" b="1" dirty="0">
                <a:solidFill>
                  <a:srgbClr val="0070C0"/>
                </a:solidFill>
                <a:latin typeface="微软雅黑" pitchFamily="34" charset="-122"/>
                <a:ea typeface="微软雅黑" pitchFamily="34" charset="-122"/>
              </a:rPr>
              <a:t>(</a:t>
            </a:r>
            <a:r>
              <a:rPr lang="zh-CN" altLang="en-US" sz="1467" b="1" dirty="0">
                <a:solidFill>
                  <a:srgbClr val="0070C0"/>
                </a:solidFill>
                <a:latin typeface="微软雅黑" pitchFamily="34" charset="-122"/>
                <a:ea typeface="微软雅黑" pitchFamily="34" charset="-122"/>
              </a:rPr>
              <a:t>第</a:t>
            </a:r>
            <a:r>
              <a:rPr lang="en-US" altLang="zh-CN" sz="1467" b="1" dirty="0">
                <a:solidFill>
                  <a:srgbClr val="0070C0"/>
                </a:solidFill>
                <a:latin typeface="微软雅黑" pitchFamily="34" charset="-122"/>
                <a:ea typeface="微软雅黑" pitchFamily="34" charset="-122"/>
              </a:rPr>
              <a:t>7</a:t>
            </a:r>
            <a:r>
              <a:rPr lang="zh-CN" altLang="en-US" sz="1467" b="1" dirty="0">
                <a:solidFill>
                  <a:srgbClr val="0070C0"/>
                </a:solidFill>
                <a:latin typeface="微软雅黑" pitchFamily="34" charset="-122"/>
                <a:ea typeface="微软雅黑" pitchFamily="34" charset="-122"/>
              </a:rPr>
              <a:t>版</a:t>
            </a:r>
            <a:r>
              <a:rPr lang="en-US" altLang="zh-CN" sz="1467" b="1" dirty="0">
                <a:solidFill>
                  <a:srgbClr val="0070C0"/>
                </a:solidFill>
                <a:latin typeface="微软雅黑" pitchFamily="34" charset="-122"/>
                <a:ea typeface="微软雅黑" pitchFamily="34" charset="-122"/>
              </a:rPr>
              <a:t>)</a:t>
            </a:r>
            <a:endParaRPr lang="fr-FR" sz="1467" b="1" dirty="0">
              <a:solidFill>
                <a:srgbClr val="0070C0"/>
              </a:solidFill>
              <a:latin typeface="微软雅黑" pitchFamily="34" charset="-122"/>
              <a:ea typeface="微软雅黑" pitchFamily="34" charset="-122"/>
            </a:endParaRPr>
          </a:p>
        </p:txBody>
      </p:sp>
      <p:sp>
        <p:nvSpPr>
          <p:cNvPr id="12" name="椭圆 11"/>
          <p:cNvSpPr/>
          <p:nvPr userDrawn="1"/>
        </p:nvSpPr>
        <p:spPr>
          <a:xfrm>
            <a:off x="3922727" y="345575"/>
            <a:ext cx="112931" cy="112931"/>
          </a:xfrm>
          <a:prstGeom prst="ellipse">
            <a:avLst/>
          </a:prstGeom>
          <a:solidFill>
            <a:schemeClr val="bg1"/>
          </a:solidFill>
          <a:ln w="12700" algn="ctr">
            <a:solidFill>
              <a:srgbClr val="00B050"/>
            </a:solidFill>
            <a:round/>
            <a:headEnd/>
            <a:tailEnd/>
          </a:ln>
        </p:spPr>
        <p:txBody>
          <a:bodyPr/>
          <a:lstStyle/>
          <a:p>
            <a:pPr lvl="0"/>
            <a:endParaRPr lang="zh-CN" altLang="en-US" sz="2400">
              <a:solidFill>
                <a:schemeClr val="tx1"/>
              </a:solidFill>
              <a:latin typeface="Arial" charset="0"/>
              <a:ea typeface="宋体" charset="-122"/>
            </a:endParaRPr>
          </a:p>
        </p:txBody>
      </p:sp>
      <p:sp>
        <p:nvSpPr>
          <p:cNvPr id="13" name="Line 3"/>
          <p:cNvSpPr>
            <a:spLocks noChangeShapeType="1"/>
          </p:cNvSpPr>
          <p:nvPr userDrawn="1"/>
        </p:nvSpPr>
        <p:spPr bwMode="auto">
          <a:xfrm>
            <a:off x="7561440" y="402040"/>
            <a:ext cx="4630561"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pPr lvl="0"/>
            <a:endParaRPr lang="zh-CN" altLang="en-US" sz="2400"/>
          </a:p>
        </p:txBody>
      </p:sp>
      <p:sp>
        <p:nvSpPr>
          <p:cNvPr id="14" name="椭圆 13"/>
          <p:cNvSpPr/>
          <p:nvPr userDrawn="1"/>
        </p:nvSpPr>
        <p:spPr>
          <a:xfrm>
            <a:off x="7561439" y="345575"/>
            <a:ext cx="112931" cy="112931"/>
          </a:xfrm>
          <a:prstGeom prst="ellipse">
            <a:avLst/>
          </a:prstGeom>
          <a:solidFill>
            <a:schemeClr val="bg1"/>
          </a:solidFill>
          <a:ln w="12700" algn="ctr">
            <a:solidFill>
              <a:srgbClr val="00B050"/>
            </a:solidFill>
            <a:round/>
            <a:headEnd/>
            <a:tailEnd/>
          </a:ln>
        </p:spPr>
        <p:txBody>
          <a:bodyPr/>
          <a:lstStyle/>
          <a:p>
            <a:pPr lvl="0"/>
            <a:endParaRPr lang="zh-CN" altLang="en-US" sz="2400">
              <a:solidFill>
                <a:schemeClr val="tx1"/>
              </a:solidFill>
              <a:latin typeface="Arial" charset="0"/>
              <a:ea typeface="宋体" charset="-122"/>
            </a:endParaRPr>
          </a:p>
        </p:txBody>
      </p:sp>
      <p:sp>
        <p:nvSpPr>
          <p:cNvPr id="17" name="Line 3"/>
          <p:cNvSpPr>
            <a:spLocks noChangeShapeType="1"/>
          </p:cNvSpPr>
          <p:nvPr userDrawn="1"/>
        </p:nvSpPr>
        <p:spPr bwMode="auto">
          <a:xfrm>
            <a:off x="1688758" y="6405331"/>
            <a:ext cx="9256527" cy="0"/>
          </a:xfrm>
          <a:prstGeom prst="line">
            <a:avLst/>
          </a:prstGeom>
          <a:noFill/>
          <a:ln w="1905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18" name="Rectangle 9"/>
          <p:cNvSpPr>
            <a:spLocks noChangeArrowheads="1"/>
          </p:cNvSpPr>
          <p:nvPr userDrawn="1"/>
        </p:nvSpPr>
        <p:spPr bwMode="auto">
          <a:xfrm>
            <a:off x="10945283" y="5859542"/>
            <a:ext cx="813223" cy="813223"/>
          </a:xfrm>
          <a:prstGeom prst="rect">
            <a:avLst/>
          </a:prstGeom>
          <a:solidFill>
            <a:schemeClr val="bg1"/>
          </a:solidFill>
          <a:ln w="25400" algn="ctr">
            <a:solidFill>
              <a:srgbClr val="85D1F7"/>
            </a:solidFill>
            <a:miter lim="800000"/>
            <a:headEnd/>
            <a:tailEnd/>
          </a:ln>
        </p:spPr>
        <p:txBody>
          <a:bodyPr wrap="none" anchor="ctr"/>
          <a:lstStyle/>
          <a:p>
            <a:pPr algn="ctr" eaLnBrk="0" hangingPunct="0"/>
            <a:endParaRPr lang="fr-FR" sz="2400">
              <a:cs typeface="Arial" charset="0"/>
            </a:endParaRPr>
          </a:p>
        </p:txBody>
      </p:sp>
      <p:pic>
        <p:nvPicPr>
          <p:cNvPr id="16" name="图片 15"/>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016066" y="5892029"/>
            <a:ext cx="671239" cy="746612"/>
          </a:xfrm>
          <a:prstGeom prst="rect">
            <a:avLst/>
          </a:prstGeom>
        </p:spPr>
      </p:pic>
      <p:pic>
        <p:nvPicPr>
          <p:cNvPr id="19" name="图片 1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5857103" y="198979"/>
            <a:ext cx="477795" cy="611579"/>
          </a:xfrm>
          <a:prstGeom prst="rect">
            <a:avLst/>
          </a:prstGeom>
        </p:spPr>
      </p:pic>
    </p:spTree>
    <p:extLst>
      <p:ext uri="{BB962C8B-B14F-4D97-AF65-F5344CB8AC3E}">
        <p14:creationId xmlns:p14="http://schemas.microsoft.com/office/powerpoint/2010/main" val="2963255409"/>
      </p:ext>
    </p:extLst>
  </p:cSld>
  <p:clrMap bg1="lt1" tx1="dk1" bg2="lt2" tx2="dk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Line 3"/>
          <p:cNvSpPr>
            <a:spLocks noChangeShapeType="1"/>
          </p:cNvSpPr>
          <p:nvPr userDrawn="1"/>
        </p:nvSpPr>
        <p:spPr bwMode="auto">
          <a:xfrm>
            <a:off x="0" y="570789"/>
            <a:ext cx="12192000" cy="0"/>
          </a:xfrm>
          <a:prstGeom prst="line">
            <a:avLst/>
          </a:prstGeom>
          <a:noFill/>
          <a:ln w="2540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8" name="矩形 7"/>
          <p:cNvSpPr/>
          <p:nvPr userDrawn="1"/>
        </p:nvSpPr>
        <p:spPr>
          <a:xfrm>
            <a:off x="5641976" y="164638"/>
            <a:ext cx="908048" cy="6206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 name="Line 3"/>
          <p:cNvSpPr>
            <a:spLocks noChangeShapeType="1"/>
          </p:cNvSpPr>
          <p:nvPr userDrawn="1"/>
        </p:nvSpPr>
        <p:spPr bwMode="auto">
          <a:xfrm>
            <a:off x="0" y="402040"/>
            <a:ext cx="3947331"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pPr lvl="0"/>
            <a:endParaRPr lang="zh-CN" altLang="en-US" sz="2400"/>
          </a:p>
        </p:txBody>
      </p:sp>
      <p:sp>
        <p:nvSpPr>
          <p:cNvPr id="10" name="Rectangle 4"/>
          <p:cNvSpPr>
            <a:spLocks noChangeArrowheads="1"/>
          </p:cNvSpPr>
          <p:nvPr userDrawn="1"/>
        </p:nvSpPr>
        <p:spPr bwMode="auto">
          <a:xfrm>
            <a:off x="6414323" y="218970"/>
            <a:ext cx="1420283"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fr-FR" sz="1467" b="1" dirty="0">
                <a:solidFill>
                  <a:srgbClr val="0070C0"/>
                </a:solidFill>
                <a:latin typeface="微软雅黑" pitchFamily="34" charset="-122"/>
                <a:ea typeface="微软雅黑" pitchFamily="34" charset="-122"/>
              </a:rPr>
              <a:t>谢希仁 编著</a:t>
            </a:r>
          </a:p>
        </p:txBody>
      </p:sp>
      <p:sp>
        <p:nvSpPr>
          <p:cNvPr id="11" name="Rectangle 5"/>
          <p:cNvSpPr>
            <a:spLocks noChangeArrowheads="1"/>
          </p:cNvSpPr>
          <p:nvPr userDrawn="1"/>
        </p:nvSpPr>
        <p:spPr bwMode="auto">
          <a:xfrm>
            <a:off x="4010489" y="219810"/>
            <a:ext cx="1760418"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fr-FR" sz="1467" b="1" dirty="0">
                <a:solidFill>
                  <a:srgbClr val="0070C0"/>
                </a:solidFill>
                <a:latin typeface="微软雅黑" pitchFamily="34" charset="-122"/>
                <a:ea typeface="微软雅黑" pitchFamily="34" charset="-122"/>
              </a:rPr>
              <a:t>计算机网络</a:t>
            </a:r>
            <a:r>
              <a:rPr lang="en-US" altLang="zh-CN" sz="1467" b="1" dirty="0">
                <a:solidFill>
                  <a:srgbClr val="0070C0"/>
                </a:solidFill>
                <a:latin typeface="微软雅黑" pitchFamily="34" charset="-122"/>
                <a:ea typeface="微软雅黑" pitchFamily="34" charset="-122"/>
              </a:rPr>
              <a:t>(</a:t>
            </a:r>
            <a:r>
              <a:rPr lang="zh-CN" altLang="en-US" sz="1467" b="1" dirty="0">
                <a:solidFill>
                  <a:srgbClr val="0070C0"/>
                </a:solidFill>
                <a:latin typeface="微软雅黑" pitchFamily="34" charset="-122"/>
                <a:ea typeface="微软雅黑" pitchFamily="34" charset="-122"/>
              </a:rPr>
              <a:t>第</a:t>
            </a:r>
            <a:r>
              <a:rPr lang="en-US" altLang="zh-CN" sz="1467" b="1" dirty="0">
                <a:solidFill>
                  <a:srgbClr val="0070C0"/>
                </a:solidFill>
                <a:latin typeface="微软雅黑" pitchFamily="34" charset="-122"/>
                <a:ea typeface="微软雅黑" pitchFamily="34" charset="-122"/>
              </a:rPr>
              <a:t>7</a:t>
            </a:r>
            <a:r>
              <a:rPr lang="zh-CN" altLang="en-US" sz="1467" b="1" dirty="0">
                <a:solidFill>
                  <a:srgbClr val="0070C0"/>
                </a:solidFill>
                <a:latin typeface="微软雅黑" pitchFamily="34" charset="-122"/>
                <a:ea typeface="微软雅黑" pitchFamily="34" charset="-122"/>
              </a:rPr>
              <a:t>版</a:t>
            </a:r>
            <a:r>
              <a:rPr lang="en-US" altLang="zh-CN" sz="1467" b="1" dirty="0">
                <a:solidFill>
                  <a:srgbClr val="0070C0"/>
                </a:solidFill>
                <a:latin typeface="微软雅黑" pitchFamily="34" charset="-122"/>
                <a:ea typeface="微软雅黑" pitchFamily="34" charset="-122"/>
              </a:rPr>
              <a:t>)</a:t>
            </a:r>
            <a:endParaRPr lang="fr-FR" sz="1467" b="1" dirty="0">
              <a:solidFill>
                <a:srgbClr val="0070C0"/>
              </a:solidFill>
              <a:latin typeface="微软雅黑" pitchFamily="34" charset="-122"/>
              <a:ea typeface="微软雅黑" pitchFamily="34" charset="-122"/>
            </a:endParaRPr>
          </a:p>
        </p:txBody>
      </p:sp>
      <p:sp>
        <p:nvSpPr>
          <p:cNvPr id="12" name="椭圆 11"/>
          <p:cNvSpPr/>
          <p:nvPr userDrawn="1"/>
        </p:nvSpPr>
        <p:spPr>
          <a:xfrm>
            <a:off x="3922727" y="345575"/>
            <a:ext cx="112931" cy="112931"/>
          </a:xfrm>
          <a:prstGeom prst="ellipse">
            <a:avLst/>
          </a:prstGeom>
          <a:solidFill>
            <a:schemeClr val="bg1"/>
          </a:solidFill>
          <a:ln w="12700" algn="ctr">
            <a:solidFill>
              <a:srgbClr val="00B050"/>
            </a:solidFill>
            <a:round/>
            <a:headEnd/>
            <a:tailEnd/>
          </a:ln>
        </p:spPr>
        <p:txBody>
          <a:bodyPr/>
          <a:lstStyle/>
          <a:p>
            <a:pPr lvl="0"/>
            <a:endParaRPr lang="zh-CN" altLang="en-US" sz="2400">
              <a:solidFill>
                <a:schemeClr val="tx1"/>
              </a:solidFill>
              <a:latin typeface="Arial" charset="0"/>
              <a:ea typeface="宋体" charset="-122"/>
            </a:endParaRPr>
          </a:p>
        </p:txBody>
      </p:sp>
      <p:sp>
        <p:nvSpPr>
          <p:cNvPr id="13" name="Line 3"/>
          <p:cNvSpPr>
            <a:spLocks noChangeShapeType="1"/>
          </p:cNvSpPr>
          <p:nvPr userDrawn="1"/>
        </p:nvSpPr>
        <p:spPr bwMode="auto">
          <a:xfrm>
            <a:off x="7561440" y="402040"/>
            <a:ext cx="4630561"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pPr lvl="0"/>
            <a:endParaRPr lang="zh-CN" altLang="en-US" sz="2400"/>
          </a:p>
        </p:txBody>
      </p:sp>
      <p:sp>
        <p:nvSpPr>
          <p:cNvPr id="14" name="椭圆 13"/>
          <p:cNvSpPr/>
          <p:nvPr userDrawn="1"/>
        </p:nvSpPr>
        <p:spPr>
          <a:xfrm>
            <a:off x="7561439" y="345575"/>
            <a:ext cx="112931" cy="112931"/>
          </a:xfrm>
          <a:prstGeom prst="ellipse">
            <a:avLst/>
          </a:prstGeom>
          <a:solidFill>
            <a:schemeClr val="bg1"/>
          </a:solidFill>
          <a:ln w="12700" algn="ctr">
            <a:solidFill>
              <a:srgbClr val="00B050"/>
            </a:solidFill>
            <a:round/>
            <a:headEnd/>
            <a:tailEnd/>
          </a:ln>
        </p:spPr>
        <p:txBody>
          <a:bodyPr/>
          <a:lstStyle/>
          <a:p>
            <a:pPr lvl="0"/>
            <a:endParaRPr lang="zh-CN" altLang="en-US" sz="2400">
              <a:solidFill>
                <a:schemeClr val="tx1"/>
              </a:solidFill>
              <a:latin typeface="Arial" charset="0"/>
              <a:ea typeface="宋体" charset="-122"/>
            </a:endParaRPr>
          </a:p>
        </p:txBody>
      </p:sp>
      <p:pic>
        <p:nvPicPr>
          <p:cNvPr id="16" name="图片 15"/>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88298" y="6216726"/>
            <a:ext cx="1500460" cy="356937"/>
          </a:xfrm>
          <a:prstGeom prst="rect">
            <a:avLst/>
          </a:prstGeom>
        </p:spPr>
      </p:pic>
      <p:sp>
        <p:nvSpPr>
          <p:cNvPr id="17" name="Line 3"/>
          <p:cNvSpPr>
            <a:spLocks noChangeShapeType="1"/>
          </p:cNvSpPr>
          <p:nvPr userDrawn="1"/>
        </p:nvSpPr>
        <p:spPr bwMode="auto">
          <a:xfrm>
            <a:off x="1688758" y="6405331"/>
            <a:ext cx="9256527" cy="0"/>
          </a:xfrm>
          <a:prstGeom prst="line">
            <a:avLst/>
          </a:prstGeom>
          <a:noFill/>
          <a:ln w="1905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18" name="Rectangle 9"/>
          <p:cNvSpPr>
            <a:spLocks noChangeArrowheads="1"/>
          </p:cNvSpPr>
          <p:nvPr userDrawn="1"/>
        </p:nvSpPr>
        <p:spPr bwMode="auto">
          <a:xfrm>
            <a:off x="10945283" y="5859542"/>
            <a:ext cx="813223" cy="813223"/>
          </a:xfrm>
          <a:prstGeom prst="rect">
            <a:avLst/>
          </a:prstGeom>
          <a:solidFill>
            <a:schemeClr val="bg1"/>
          </a:solidFill>
          <a:ln w="25400" algn="ctr">
            <a:solidFill>
              <a:srgbClr val="85D1F7"/>
            </a:solidFill>
            <a:miter lim="800000"/>
            <a:headEnd/>
            <a:tailEnd/>
          </a:ln>
        </p:spPr>
        <p:txBody>
          <a:bodyPr wrap="none" anchor="ctr"/>
          <a:lstStyle/>
          <a:p>
            <a:pPr algn="ctr" eaLnBrk="0" hangingPunct="0"/>
            <a:endParaRPr lang="fr-FR" sz="2400">
              <a:cs typeface="Arial" charset="0"/>
            </a:endParaRPr>
          </a:p>
        </p:txBody>
      </p:sp>
      <p:pic>
        <p:nvPicPr>
          <p:cNvPr id="19" name="图片 1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016066" y="5892029"/>
            <a:ext cx="671239" cy="746612"/>
          </a:xfrm>
          <a:prstGeom prst="rect">
            <a:avLst/>
          </a:prstGeom>
        </p:spPr>
      </p:pic>
      <p:pic>
        <p:nvPicPr>
          <p:cNvPr id="20" name="图片 19"/>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5857103" y="198979"/>
            <a:ext cx="477795" cy="611579"/>
          </a:xfrm>
          <a:prstGeom prst="rect">
            <a:avLst/>
          </a:prstGeom>
        </p:spPr>
      </p:pic>
    </p:spTree>
    <p:extLst>
      <p:ext uri="{BB962C8B-B14F-4D97-AF65-F5344CB8AC3E}">
        <p14:creationId xmlns:p14="http://schemas.microsoft.com/office/powerpoint/2010/main" val="3231291767"/>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88298" y="6216726"/>
            <a:ext cx="1500460" cy="356937"/>
          </a:xfrm>
          <a:prstGeom prst="rect">
            <a:avLst/>
          </a:prstGeom>
        </p:spPr>
      </p:pic>
      <p:sp>
        <p:nvSpPr>
          <p:cNvPr id="12" name="Line 3"/>
          <p:cNvSpPr>
            <a:spLocks noChangeShapeType="1"/>
          </p:cNvSpPr>
          <p:nvPr userDrawn="1"/>
        </p:nvSpPr>
        <p:spPr bwMode="auto">
          <a:xfrm>
            <a:off x="0" y="570789"/>
            <a:ext cx="12192000" cy="0"/>
          </a:xfrm>
          <a:prstGeom prst="line">
            <a:avLst/>
          </a:prstGeom>
          <a:noFill/>
          <a:ln w="2540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13" name="矩形 12"/>
          <p:cNvSpPr/>
          <p:nvPr userDrawn="1"/>
        </p:nvSpPr>
        <p:spPr>
          <a:xfrm>
            <a:off x="5641976" y="164638"/>
            <a:ext cx="908048" cy="6206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 name="Line 3"/>
          <p:cNvSpPr>
            <a:spLocks noChangeShapeType="1"/>
          </p:cNvSpPr>
          <p:nvPr userDrawn="1"/>
        </p:nvSpPr>
        <p:spPr bwMode="auto">
          <a:xfrm>
            <a:off x="0" y="402040"/>
            <a:ext cx="3947331"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pPr lvl="0"/>
            <a:endParaRPr lang="zh-CN" altLang="en-US" sz="2400"/>
          </a:p>
        </p:txBody>
      </p:sp>
      <p:sp>
        <p:nvSpPr>
          <p:cNvPr id="15" name="Rectangle 4"/>
          <p:cNvSpPr>
            <a:spLocks noChangeArrowheads="1"/>
          </p:cNvSpPr>
          <p:nvPr userDrawn="1"/>
        </p:nvSpPr>
        <p:spPr bwMode="auto">
          <a:xfrm>
            <a:off x="6414323" y="218970"/>
            <a:ext cx="1420283"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fr-FR" sz="1467" b="1" dirty="0">
                <a:solidFill>
                  <a:srgbClr val="0070C0"/>
                </a:solidFill>
                <a:latin typeface="微软雅黑" pitchFamily="34" charset="-122"/>
                <a:ea typeface="微软雅黑" pitchFamily="34" charset="-122"/>
              </a:rPr>
              <a:t>谢希仁 编著</a:t>
            </a:r>
          </a:p>
        </p:txBody>
      </p:sp>
      <p:sp>
        <p:nvSpPr>
          <p:cNvPr id="16" name="Rectangle 5"/>
          <p:cNvSpPr>
            <a:spLocks noChangeArrowheads="1"/>
          </p:cNvSpPr>
          <p:nvPr userDrawn="1"/>
        </p:nvSpPr>
        <p:spPr bwMode="auto">
          <a:xfrm>
            <a:off x="4010489" y="219810"/>
            <a:ext cx="1760418"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fr-FR" sz="1467" b="1" dirty="0">
                <a:solidFill>
                  <a:srgbClr val="0070C0"/>
                </a:solidFill>
                <a:latin typeface="微软雅黑" pitchFamily="34" charset="-122"/>
                <a:ea typeface="微软雅黑" pitchFamily="34" charset="-122"/>
              </a:rPr>
              <a:t>计算机网络</a:t>
            </a:r>
            <a:r>
              <a:rPr lang="en-US" altLang="zh-CN" sz="1467" b="1" dirty="0">
                <a:solidFill>
                  <a:srgbClr val="0070C0"/>
                </a:solidFill>
                <a:latin typeface="微软雅黑" pitchFamily="34" charset="-122"/>
                <a:ea typeface="微软雅黑" pitchFamily="34" charset="-122"/>
              </a:rPr>
              <a:t>(</a:t>
            </a:r>
            <a:r>
              <a:rPr lang="zh-CN" altLang="en-US" sz="1467" b="1" dirty="0">
                <a:solidFill>
                  <a:srgbClr val="0070C0"/>
                </a:solidFill>
                <a:latin typeface="微软雅黑" pitchFamily="34" charset="-122"/>
                <a:ea typeface="微软雅黑" pitchFamily="34" charset="-122"/>
              </a:rPr>
              <a:t>第</a:t>
            </a:r>
            <a:r>
              <a:rPr lang="en-US" altLang="zh-CN" sz="1467" b="1" dirty="0">
                <a:solidFill>
                  <a:srgbClr val="0070C0"/>
                </a:solidFill>
                <a:latin typeface="微软雅黑" pitchFamily="34" charset="-122"/>
                <a:ea typeface="微软雅黑" pitchFamily="34" charset="-122"/>
              </a:rPr>
              <a:t>7</a:t>
            </a:r>
            <a:r>
              <a:rPr lang="zh-CN" altLang="en-US" sz="1467" b="1" dirty="0">
                <a:solidFill>
                  <a:srgbClr val="0070C0"/>
                </a:solidFill>
                <a:latin typeface="微软雅黑" pitchFamily="34" charset="-122"/>
                <a:ea typeface="微软雅黑" pitchFamily="34" charset="-122"/>
              </a:rPr>
              <a:t>版</a:t>
            </a:r>
            <a:r>
              <a:rPr lang="en-US" altLang="zh-CN" sz="1467" b="1" dirty="0">
                <a:solidFill>
                  <a:srgbClr val="0070C0"/>
                </a:solidFill>
                <a:latin typeface="微软雅黑" pitchFamily="34" charset="-122"/>
                <a:ea typeface="微软雅黑" pitchFamily="34" charset="-122"/>
              </a:rPr>
              <a:t>)</a:t>
            </a:r>
            <a:endParaRPr lang="fr-FR" sz="1467" b="1" dirty="0">
              <a:solidFill>
                <a:srgbClr val="0070C0"/>
              </a:solidFill>
              <a:latin typeface="微软雅黑" pitchFamily="34" charset="-122"/>
              <a:ea typeface="微软雅黑" pitchFamily="34" charset="-122"/>
            </a:endParaRPr>
          </a:p>
        </p:txBody>
      </p:sp>
      <p:sp>
        <p:nvSpPr>
          <p:cNvPr id="17" name="椭圆 16"/>
          <p:cNvSpPr/>
          <p:nvPr userDrawn="1"/>
        </p:nvSpPr>
        <p:spPr>
          <a:xfrm>
            <a:off x="3922727" y="345575"/>
            <a:ext cx="112931" cy="112931"/>
          </a:xfrm>
          <a:prstGeom prst="ellipse">
            <a:avLst/>
          </a:prstGeom>
          <a:solidFill>
            <a:schemeClr val="bg1"/>
          </a:solidFill>
          <a:ln w="12700" algn="ctr">
            <a:solidFill>
              <a:srgbClr val="00B050"/>
            </a:solidFill>
            <a:round/>
            <a:headEnd/>
            <a:tailEnd/>
          </a:ln>
        </p:spPr>
        <p:txBody>
          <a:bodyPr/>
          <a:lstStyle/>
          <a:p>
            <a:pPr lvl="0"/>
            <a:endParaRPr lang="zh-CN" altLang="en-US" sz="2400">
              <a:solidFill>
                <a:schemeClr val="tx1"/>
              </a:solidFill>
              <a:latin typeface="Arial" charset="0"/>
              <a:ea typeface="宋体" charset="-122"/>
            </a:endParaRPr>
          </a:p>
        </p:txBody>
      </p:sp>
      <p:sp>
        <p:nvSpPr>
          <p:cNvPr id="18" name="Line 3"/>
          <p:cNvSpPr>
            <a:spLocks noChangeShapeType="1"/>
          </p:cNvSpPr>
          <p:nvPr userDrawn="1"/>
        </p:nvSpPr>
        <p:spPr bwMode="auto">
          <a:xfrm>
            <a:off x="7561440" y="402040"/>
            <a:ext cx="4630561"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pPr lvl="0"/>
            <a:endParaRPr lang="zh-CN" altLang="en-US" sz="2400"/>
          </a:p>
        </p:txBody>
      </p:sp>
      <p:sp>
        <p:nvSpPr>
          <p:cNvPr id="28" name="椭圆 27"/>
          <p:cNvSpPr/>
          <p:nvPr userDrawn="1"/>
        </p:nvSpPr>
        <p:spPr>
          <a:xfrm>
            <a:off x="7561439" y="345575"/>
            <a:ext cx="112931" cy="112931"/>
          </a:xfrm>
          <a:prstGeom prst="ellipse">
            <a:avLst/>
          </a:prstGeom>
          <a:solidFill>
            <a:schemeClr val="bg1"/>
          </a:solidFill>
          <a:ln w="12700" algn="ctr">
            <a:solidFill>
              <a:srgbClr val="00B050"/>
            </a:solidFill>
            <a:round/>
            <a:headEnd/>
            <a:tailEnd/>
          </a:ln>
        </p:spPr>
        <p:txBody>
          <a:bodyPr/>
          <a:lstStyle/>
          <a:p>
            <a:pPr lvl="0"/>
            <a:endParaRPr lang="zh-CN" altLang="en-US" sz="2400">
              <a:solidFill>
                <a:schemeClr val="tx1"/>
              </a:solidFill>
              <a:latin typeface="Arial" charset="0"/>
              <a:ea typeface="宋体" charset="-122"/>
            </a:endParaRPr>
          </a:p>
        </p:txBody>
      </p:sp>
      <p:pic>
        <p:nvPicPr>
          <p:cNvPr id="29" name="图片 2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5857103" y="198979"/>
            <a:ext cx="477795" cy="611579"/>
          </a:xfrm>
          <a:prstGeom prst="rect">
            <a:avLst/>
          </a:prstGeom>
        </p:spPr>
      </p:pic>
      <p:sp>
        <p:nvSpPr>
          <p:cNvPr id="30" name="Line 3"/>
          <p:cNvSpPr>
            <a:spLocks noChangeShapeType="1"/>
          </p:cNvSpPr>
          <p:nvPr userDrawn="1"/>
        </p:nvSpPr>
        <p:spPr bwMode="auto">
          <a:xfrm>
            <a:off x="1688758" y="6405331"/>
            <a:ext cx="9256527" cy="0"/>
          </a:xfrm>
          <a:prstGeom prst="line">
            <a:avLst/>
          </a:prstGeom>
          <a:noFill/>
          <a:ln w="1905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31" name="Rectangle 9"/>
          <p:cNvSpPr>
            <a:spLocks noChangeArrowheads="1"/>
          </p:cNvSpPr>
          <p:nvPr userDrawn="1"/>
        </p:nvSpPr>
        <p:spPr bwMode="auto">
          <a:xfrm>
            <a:off x="10945283" y="5859542"/>
            <a:ext cx="813223" cy="813223"/>
          </a:xfrm>
          <a:prstGeom prst="rect">
            <a:avLst/>
          </a:prstGeom>
          <a:solidFill>
            <a:schemeClr val="bg1"/>
          </a:solidFill>
          <a:ln w="25400" algn="ctr">
            <a:solidFill>
              <a:srgbClr val="85D1F7"/>
            </a:solidFill>
            <a:miter lim="800000"/>
            <a:headEnd/>
            <a:tailEnd/>
          </a:ln>
        </p:spPr>
        <p:txBody>
          <a:bodyPr wrap="none" anchor="ctr"/>
          <a:lstStyle/>
          <a:p>
            <a:pPr algn="ctr" eaLnBrk="0" hangingPunct="0"/>
            <a:endParaRPr lang="fr-FR" sz="2400">
              <a:cs typeface="Arial" charset="0"/>
            </a:endParaRPr>
          </a:p>
        </p:txBody>
      </p:sp>
      <p:pic>
        <p:nvPicPr>
          <p:cNvPr id="19" name="图片 1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1016066" y="5892029"/>
            <a:ext cx="671239" cy="746612"/>
          </a:xfrm>
          <a:prstGeom prst="rect">
            <a:avLst/>
          </a:prstGeom>
        </p:spPr>
      </p:pic>
    </p:spTree>
    <p:extLst>
      <p:ext uri="{BB962C8B-B14F-4D97-AF65-F5344CB8AC3E}">
        <p14:creationId xmlns:p14="http://schemas.microsoft.com/office/powerpoint/2010/main" val="1874295666"/>
      </p:ext>
    </p:extLst>
  </p:cSld>
  <p:clrMap bg1="lt1" tx1="dk1" bg2="lt2" tx2="dk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 id="2147483970" r:id="rId6"/>
    <p:sldLayoutId id="2147483971" r:id="rId7"/>
    <p:sldLayoutId id="2147483972" r:id="rId8"/>
    <p:sldLayoutId id="2147483973" r:id="rId9"/>
    <p:sldLayoutId id="2147483974" r:id="rId10"/>
    <p:sldLayoutId id="2147483975" r:id="rId11"/>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6.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oleObject" Target="../embeddings/oleObject2.bin"/><Relationship Id="rId4" Type="http://schemas.openxmlformats.org/officeDocument/2006/relationships/image" Target="../media/image7.emf"/></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4.xml"/><Relationship Id="rId1" Type="http://schemas.openxmlformats.org/officeDocument/2006/relationships/vmlDrawing" Target="../drawings/vmlDrawing2.vml"/><Relationship Id="rId6" Type="http://schemas.openxmlformats.org/officeDocument/2006/relationships/image" Target="../media/image14.png"/><Relationship Id="rId5" Type="http://schemas.openxmlformats.org/officeDocument/2006/relationships/image" Target="../media/image13.wmf"/><Relationship Id="rId4" Type="http://schemas.openxmlformats.org/officeDocument/2006/relationships/image" Target="../media/image12.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4.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3.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3.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3.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3.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3.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3.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3.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3.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3.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6" name="AutoShape 5"/>
          <p:cNvSpPr>
            <a:spLocks noChangeArrowheads="1"/>
          </p:cNvSpPr>
          <p:nvPr/>
        </p:nvSpPr>
        <p:spPr bwMode="auto">
          <a:xfrm>
            <a:off x="673438" y="1110578"/>
            <a:ext cx="10845143" cy="410633"/>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fontAlgn="base">
              <a:spcBef>
                <a:spcPct val="0"/>
              </a:spcBef>
              <a:spcAft>
                <a:spcPct val="0"/>
              </a:spcAft>
            </a:pPr>
            <a:endParaRPr lang="zh-CN" altLang="en-US" sz="2400">
              <a:solidFill>
                <a:prstClr val="black"/>
              </a:solidFill>
              <a:latin typeface="Calibri" pitchFamily="34" charset="0"/>
              <a:ea typeface="宋体" charset="-122"/>
            </a:endParaRPr>
          </a:p>
        </p:txBody>
      </p:sp>
      <p:sp>
        <p:nvSpPr>
          <p:cNvPr id="93187" name="矩形 2"/>
          <p:cNvSpPr>
            <a:spLocks noChangeArrowheads="1"/>
          </p:cNvSpPr>
          <p:nvPr/>
        </p:nvSpPr>
        <p:spPr bwMode="auto">
          <a:xfrm>
            <a:off x="821267" y="1042755"/>
            <a:ext cx="3940502"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1219170" fontAlgn="base">
              <a:spcBef>
                <a:spcPct val="0"/>
              </a:spcBef>
              <a:spcAft>
                <a:spcPct val="0"/>
              </a:spcAft>
            </a:pPr>
            <a:r>
              <a:rPr lang="zh-CN" altLang="en-US" sz="2667" b="1" dirty="0">
                <a:solidFill>
                  <a:prstClr val="black"/>
                </a:solidFill>
                <a:latin typeface="微软雅黑" pitchFamily="34" charset="-122"/>
                <a:ea typeface="微软雅黑" pitchFamily="34" charset="-122"/>
              </a:rPr>
              <a:t>按照网络的分布地理范围</a:t>
            </a:r>
          </a:p>
        </p:txBody>
      </p:sp>
      <p:sp>
        <p:nvSpPr>
          <p:cNvPr id="93188" name="矩形 3"/>
          <p:cNvSpPr>
            <a:spLocks noChangeArrowheads="1"/>
          </p:cNvSpPr>
          <p:nvPr/>
        </p:nvSpPr>
        <p:spPr bwMode="auto">
          <a:xfrm>
            <a:off x="673438" y="2220920"/>
            <a:ext cx="11516784" cy="1717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80990" indent="-380990" defTabSz="1219170" fontAlgn="base">
              <a:lnSpc>
                <a:spcPts val="4400"/>
              </a:lnSpc>
              <a:spcBef>
                <a:spcPct val="0"/>
              </a:spcBef>
              <a:spcAft>
                <a:spcPct val="0"/>
              </a:spcAft>
              <a:buClr>
                <a:srgbClr val="0070C0"/>
              </a:buClr>
              <a:buFont typeface="Wingdings" pitchFamily="2" charset="2"/>
              <a:buChar char="l"/>
            </a:pPr>
            <a:r>
              <a:rPr lang="zh-CN" altLang="en-US" sz="2400" b="1" dirty="0">
                <a:solidFill>
                  <a:srgbClr val="0000FF"/>
                </a:solidFill>
                <a:latin typeface="微软雅黑" pitchFamily="34" charset="-122"/>
                <a:ea typeface="微软雅黑" pitchFamily="34" charset="-122"/>
              </a:rPr>
              <a:t>广域网 </a:t>
            </a:r>
            <a:r>
              <a:rPr lang="en-US" altLang="zh-CN" sz="2400" b="1" dirty="0">
                <a:solidFill>
                  <a:srgbClr val="0000FF"/>
                </a:solidFill>
                <a:latin typeface="微软雅黑" pitchFamily="34" charset="-122"/>
                <a:ea typeface="微软雅黑" pitchFamily="34" charset="-122"/>
              </a:rPr>
              <a:t>WAN </a:t>
            </a:r>
            <a:r>
              <a:rPr lang="en-US" altLang="zh-CN" sz="2400" b="1" dirty="0">
                <a:solidFill>
                  <a:prstClr val="black"/>
                </a:solidFill>
                <a:latin typeface="微软雅黑" pitchFamily="34" charset="-122"/>
                <a:ea typeface="微软雅黑" pitchFamily="34" charset="-122"/>
              </a:rPr>
              <a:t>(Wide Area Network)</a:t>
            </a:r>
            <a:r>
              <a:rPr lang="zh-CN" altLang="en-US" sz="2400" b="1" dirty="0">
                <a:solidFill>
                  <a:prstClr val="black"/>
                </a:solidFill>
                <a:latin typeface="微软雅黑" pitchFamily="34" charset="-122"/>
                <a:ea typeface="微软雅黑" pitchFamily="34" charset="-122"/>
              </a:rPr>
              <a:t>：</a:t>
            </a:r>
            <a:r>
              <a:rPr lang="zh-CN" altLang="zh-CN" sz="2400" b="1" dirty="0">
                <a:solidFill>
                  <a:prstClr val="black"/>
                </a:solidFill>
                <a:latin typeface="微软雅黑" pitchFamily="34" charset="-122"/>
                <a:ea typeface="微软雅黑" pitchFamily="34" charset="-122"/>
              </a:rPr>
              <a:t>作用范围通常为几十到几千公里</a:t>
            </a:r>
            <a:r>
              <a:rPr lang="zh-CN" altLang="en-US" sz="2400" b="1" dirty="0">
                <a:solidFill>
                  <a:prstClr val="black"/>
                </a:solidFill>
                <a:latin typeface="微软雅黑" pitchFamily="34" charset="-122"/>
                <a:ea typeface="微软雅黑" pitchFamily="34" charset="-122"/>
              </a:rPr>
              <a:t>。</a:t>
            </a:r>
            <a:endParaRPr lang="en-US" altLang="zh-CN" sz="2400" b="1" dirty="0">
              <a:solidFill>
                <a:prstClr val="black"/>
              </a:solidFill>
              <a:latin typeface="微软雅黑" pitchFamily="34" charset="-122"/>
              <a:ea typeface="微软雅黑" pitchFamily="34" charset="-122"/>
            </a:endParaRPr>
          </a:p>
          <a:p>
            <a:pPr marL="380990" indent="-380990" defTabSz="1219170" fontAlgn="base">
              <a:lnSpc>
                <a:spcPts val="4400"/>
              </a:lnSpc>
              <a:spcBef>
                <a:spcPct val="0"/>
              </a:spcBef>
              <a:spcAft>
                <a:spcPct val="0"/>
              </a:spcAft>
              <a:buClr>
                <a:srgbClr val="0070C0"/>
              </a:buClr>
              <a:buFont typeface="Wingdings" pitchFamily="2" charset="2"/>
              <a:buChar char="l"/>
            </a:pPr>
            <a:r>
              <a:rPr lang="zh-CN" altLang="en-US" sz="2400" b="1" dirty="0">
                <a:solidFill>
                  <a:srgbClr val="0000FF"/>
                </a:solidFill>
                <a:latin typeface="微软雅黑" pitchFamily="34" charset="-122"/>
                <a:ea typeface="微软雅黑" pitchFamily="34" charset="-122"/>
              </a:rPr>
              <a:t>城域网 </a:t>
            </a:r>
            <a:r>
              <a:rPr lang="en-US" altLang="zh-CN" sz="2400" b="1" dirty="0">
                <a:solidFill>
                  <a:srgbClr val="0000FF"/>
                </a:solidFill>
                <a:latin typeface="微软雅黑" pitchFamily="34" charset="-122"/>
                <a:ea typeface="微软雅黑" pitchFamily="34" charset="-122"/>
              </a:rPr>
              <a:t>MAN </a:t>
            </a:r>
            <a:r>
              <a:rPr lang="en-US" altLang="zh-CN" sz="2400" b="1" dirty="0">
                <a:solidFill>
                  <a:prstClr val="black"/>
                </a:solidFill>
                <a:latin typeface="微软雅黑" pitchFamily="34" charset="-122"/>
                <a:ea typeface="微软雅黑" pitchFamily="34" charset="-122"/>
              </a:rPr>
              <a:t>(Metropolitan Area Network)</a:t>
            </a:r>
            <a:r>
              <a:rPr lang="zh-CN" altLang="en-US" sz="2400" b="1" dirty="0">
                <a:solidFill>
                  <a:prstClr val="black"/>
                </a:solidFill>
                <a:latin typeface="微软雅黑" pitchFamily="34" charset="-122"/>
                <a:ea typeface="微软雅黑" pitchFamily="34" charset="-122"/>
              </a:rPr>
              <a:t>：</a:t>
            </a:r>
            <a:r>
              <a:rPr lang="zh-CN" altLang="zh-CN" sz="2400" b="1" dirty="0">
                <a:solidFill>
                  <a:prstClr val="black"/>
                </a:solidFill>
                <a:latin typeface="微软雅黑" pitchFamily="34" charset="-122"/>
                <a:ea typeface="微软雅黑" pitchFamily="34" charset="-122"/>
              </a:rPr>
              <a:t>作用距离约为</a:t>
            </a:r>
            <a:r>
              <a:rPr lang="en-US" altLang="zh-CN" sz="2400" b="1" dirty="0">
                <a:solidFill>
                  <a:prstClr val="black"/>
                </a:solidFill>
                <a:latin typeface="微软雅黑" pitchFamily="34" charset="-122"/>
                <a:ea typeface="微软雅黑" pitchFamily="34" charset="-122"/>
              </a:rPr>
              <a:t> 5~50 </a:t>
            </a:r>
            <a:r>
              <a:rPr lang="zh-CN" altLang="en-US" sz="2400" b="1" dirty="0">
                <a:solidFill>
                  <a:prstClr val="black"/>
                </a:solidFill>
                <a:latin typeface="微软雅黑" pitchFamily="34" charset="-122"/>
                <a:ea typeface="微软雅黑" pitchFamily="34" charset="-122"/>
              </a:rPr>
              <a:t>公里。</a:t>
            </a:r>
            <a:endParaRPr lang="en-US" altLang="zh-CN" sz="2400" b="1" dirty="0">
              <a:solidFill>
                <a:prstClr val="black"/>
              </a:solidFill>
              <a:latin typeface="微软雅黑" pitchFamily="34" charset="-122"/>
              <a:ea typeface="微软雅黑" pitchFamily="34" charset="-122"/>
            </a:endParaRPr>
          </a:p>
          <a:p>
            <a:pPr marL="380990" indent="-380990" defTabSz="1219170" fontAlgn="base">
              <a:lnSpc>
                <a:spcPts val="4400"/>
              </a:lnSpc>
              <a:spcBef>
                <a:spcPct val="0"/>
              </a:spcBef>
              <a:spcAft>
                <a:spcPct val="0"/>
              </a:spcAft>
              <a:buClr>
                <a:srgbClr val="0070C0"/>
              </a:buClr>
              <a:buFont typeface="Wingdings" pitchFamily="2" charset="2"/>
              <a:buChar char="l"/>
            </a:pPr>
            <a:r>
              <a:rPr lang="zh-CN" altLang="en-US" sz="2400" b="1" dirty="0">
                <a:solidFill>
                  <a:srgbClr val="0000FF"/>
                </a:solidFill>
                <a:latin typeface="微软雅黑" pitchFamily="34" charset="-122"/>
                <a:ea typeface="微软雅黑" pitchFamily="34" charset="-122"/>
              </a:rPr>
              <a:t>局域网 </a:t>
            </a:r>
            <a:r>
              <a:rPr lang="en-US" altLang="zh-CN" sz="2400" b="1" dirty="0">
                <a:solidFill>
                  <a:srgbClr val="0000FF"/>
                </a:solidFill>
                <a:latin typeface="微软雅黑" pitchFamily="34" charset="-122"/>
                <a:ea typeface="微软雅黑" pitchFamily="34" charset="-122"/>
              </a:rPr>
              <a:t>LAN </a:t>
            </a:r>
            <a:r>
              <a:rPr lang="en-US" altLang="zh-CN" sz="2400" b="1" dirty="0">
                <a:solidFill>
                  <a:prstClr val="black"/>
                </a:solidFill>
                <a:latin typeface="微软雅黑" pitchFamily="34" charset="-122"/>
                <a:ea typeface="微软雅黑" pitchFamily="34" charset="-122"/>
              </a:rPr>
              <a:t>(Local Area Network) </a:t>
            </a:r>
            <a:r>
              <a:rPr lang="zh-CN" altLang="en-US" sz="2400" b="1" dirty="0">
                <a:solidFill>
                  <a:prstClr val="black"/>
                </a:solidFill>
                <a:latin typeface="微软雅黑" pitchFamily="34" charset="-122"/>
                <a:ea typeface="微软雅黑" pitchFamily="34" charset="-122"/>
              </a:rPr>
              <a:t>：</a:t>
            </a:r>
            <a:r>
              <a:rPr lang="zh-CN" altLang="zh-CN" sz="2400" b="1" dirty="0">
                <a:solidFill>
                  <a:prstClr val="black"/>
                </a:solidFill>
                <a:latin typeface="微软雅黑" pitchFamily="34" charset="-122"/>
                <a:ea typeface="微软雅黑" pitchFamily="34" charset="-122"/>
              </a:rPr>
              <a:t>局限在较小的范围（如</a:t>
            </a:r>
            <a:r>
              <a:rPr lang="en-US" altLang="zh-CN" sz="2400" b="1" dirty="0">
                <a:solidFill>
                  <a:prstClr val="black"/>
                </a:solidFill>
                <a:latin typeface="微软雅黑" pitchFamily="34" charset="-122"/>
                <a:ea typeface="微软雅黑" pitchFamily="34" charset="-122"/>
              </a:rPr>
              <a:t> 1 </a:t>
            </a:r>
            <a:r>
              <a:rPr lang="zh-CN" altLang="en-US" sz="2400" b="1" dirty="0">
                <a:solidFill>
                  <a:prstClr val="black"/>
                </a:solidFill>
                <a:latin typeface="微软雅黑" pitchFamily="34" charset="-122"/>
                <a:ea typeface="微软雅黑" pitchFamily="34" charset="-122"/>
              </a:rPr>
              <a:t>公里</a:t>
            </a:r>
            <a:r>
              <a:rPr lang="zh-CN" altLang="zh-CN" sz="2400" b="1" dirty="0">
                <a:solidFill>
                  <a:prstClr val="black"/>
                </a:solidFill>
                <a:latin typeface="微软雅黑" pitchFamily="34" charset="-122"/>
                <a:ea typeface="微软雅黑" pitchFamily="34" charset="-122"/>
              </a:rPr>
              <a:t>左右）</a:t>
            </a:r>
            <a:r>
              <a:rPr lang="zh-CN" altLang="en-US" sz="2400" b="1" dirty="0">
                <a:solidFill>
                  <a:prstClr val="black"/>
                </a:solidFill>
                <a:latin typeface="微软雅黑" pitchFamily="34" charset="-122"/>
                <a:ea typeface="微软雅黑" pitchFamily="34" charset="-122"/>
              </a:rPr>
              <a:t>。</a:t>
            </a:r>
            <a:endParaRPr lang="en-US" altLang="zh-CN" sz="2400" b="1" dirty="0">
              <a:solidFill>
                <a:prstClr val="black"/>
              </a:solidFill>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 name="圆角矩形 62"/>
          <p:cNvSpPr/>
          <p:nvPr/>
        </p:nvSpPr>
        <p:spPr>
          <a:xfrm>
            <a:off x="728858" y="1473201"/>
            <a:ext cx="10736285" cy="43841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dirty="0">
              <a:solidFill>
                <a:prstClr val="white"/>
              </a:solidFill>
              <a:latin typeface="Calibri"/>
              <a:ea typeface="宋体" panose="02010600030101010101" pitchFamily="2" charset="-122"/>
            </a:endParaRPr>
          </a:p>
        </p:txBody>
      </p:sp>
      <p:sp>
        <p:nvSpPr>
          <p:cNvPr id="64" name="AutoShape 5"/>
          <p:cNvSpPr>
            <a:spLocks noChangeArrowheads="1"/>
          </p:cNvSpPr>
          <p:nvPr/>
        </p:nvSpPr>
        <p:spPr bwMode="auto">
          <a:xfrm>
            <a:off x="726860" y="848451"/>
            <a:ext cx="10738283" cy="518295"/>
          </a:xfrm>
          <a:prstGeom prst="roundRect">
            <a:avLst>
              <a:gd name="adj" fmla="val 16667"/>
            </a:avLst>
          </a:prstGeom>
          <a:solidFill>
            <a:srgbClr val="0089FA"/>
          </a:solidFill>
          <a:ln>
            <a:noFill/>
          </a:ln>
          <a:effectLst/>
        </p:spPr>
        <p:txBody>
          <a:bodyPr wrap="none" anchor="ctr"/>
          <a:lstStyle/>
          <a:p>
            <a:pPr defTabSz="1219170"/>
            <a:endParaRPr lang="zh-CN" altLang="en-US" sz="2400">
              <a:solidFill>
                <a:prstClr val="black"/>
              </a:solidFill>
              <a:latin typeface="Calibri"/>
              <a:ea typeface="宋体" panose="02010600030101010101" pitchFamily="2" charset="-122"/>
            </a:endParaRPr>
          </a:p>
        </p:txBody>
      </p:sp>
      <p:sp>
        <p:nvSpPr>
          <p:cNvPr id="65" name="Rectangle 6"/>
          <p:cNvSpPr>
            <a:spLocks noChangeArrowheads="1"/>
          </p:cNvSpPr>
          <p:nvPr/>
        </p:nvSpPr>
        <p:spPr bwMode="auto">
          <a:xfrm>
            <a:off x="1104549" y="804282"/>
            <a:ext cx="1000729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219170"/>
            <a:r>
              <a:rPr lang="en-US" altLang="zh-CN" sz="3200" b="1" dirty="0">
                <a:solidFill>
                  <a:prstClr val="white"/>
                </a:solidFill>
                <a:latin typeface="微软雅黑" pitchFamily="34" charset="-122"/>
                <a:ea typeface="微软雅黑" pitchFamily="34" charset="-122"/>
              </a:rPr>
              <a:t>3</a:t>
            </a:r>
            <a:r>
              <a:rPr lang="zh-CN" altLang="en-US" sz="3200" b="1" dirty="0">
                <a:solidFill>
                  <a:prstClr val="white"/>
                </a:solidFill>
                <a:latin typeface="微软雅黑" pitchFamily="34" charset="-122"/>
                <a:ea typeface="微软雅黑" pitchFamily="34" charset="-122"/>
              </a:rPr>
              <a:t>、波分复用 </a:t>
            </a:r>
            <a:r>
              <a:rPr lang="en-US" altLang="zh-CN" sz="3200" b="1" dirty="0">
                <a:solidFill>
                  <a:prstClr val="white"/>
                </a:solidFill>
                <a:latin typeface="微软雅黑" pitchFamily="34" charset="-122"/>
                <a:ea typeface="微软雅黑" pitchFamily="34" charset="-122"/>
              </a:rPr>
              <a:t>WDM</a:t>
            </a:r>
            <a:r>
              <a:rPr lang="en-US" altLang="zh-CN" sz="2667" b="1" dirty="0">
                <a:solidFill>
                  <a:prstClr val="white"/>
                </a:solidFill>
                <a:latin typeface="微软雅黑" pitchFamily="34" charset="-122"/>
                <a:ea typeface="微软雅黑" pitchFamily="34" charset="-122"/>
              </a:rPr>
              <a:t>(Wavelength Division Multiplexing) </a:t>
            </a:r>
            <a:endParaRPr lang="zh-CN" altLang="en-US" sz="2667" b="1" dirty="0">
              <a:solidFill>
                <a:prstClr val="white"/>
              </a:solidFill>
              <a:latin typeface="微软雅黑" pitchFamily="34" charset="-122"/>
              <a:ea typeface="微软雅黑" pitchFamily="34" charset="-122"/>
            </a:endParaRPr>
          </a:p>
        </p:txBody>
      </p:sp>
      <p:sp>
        <p:nvSpPr>
          <p:cNvPr id="128" name="Text Box 2"/>
          <p:cNvSpPr txBox="1">
            <a:spLocks noChangeArrowheads="1"/>
          </p:cNvSpPr>
          <p:nvPr/>
        </p:nvSpPr>
        <p:spPr bwMode="auto">
          <a:xfrm flipH="1">
            <a:off x="8060038" y="2460335"/>
            <a:ext cx="2005677" cy="24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a:lnSpc>
                <a:spcPts val="2267"/>
              </a:lnSpc>
            </a:pPr>
            <a:r>
              <a:rPr kumimoji="1" lang="en-US" altLang="zh-CN" sz="1600" b="1" dirty="0">
                <a:solidFill>
                  <a:prstClr val="black"/>
                </a:solidFill>
                <a:latin typeface="微软雅黑" pitchFamily="34" charset="-122"/>
                <a:ea typeface="微软雅黑" pitchFamily="34" charset="-122"/>
              </a:rPr>
              <a:t> 1550 nm           0 </a:t>
            </a:r>
          </a:p>
          <a:p>
            <a:pPr defTabSz="1219170">
              <a:lnSpc>
                <a:spcPts val="2267"/>
              </a:lnSpc>
            </a:pPr>
            <a:r>
              <a:rPr kumimoji="1" lang="en-US" altLang="zh-CN" sz="1600" b="1" dirty="0">
                <a:solidFill>
                  <a:prstClr val="black"/>
                </a:solidFill>
                <a:latin typeface="微软雅黑" pitchFamily="34" charset="-122"/>
                <a:ea typeface="微软雅黑" pitchFamily="34" charset="-122"/>
              </a:rPr>
              <a:t> 1551 nm           1</a:t>
            </a:r>
          </a:p>
          <a:p>
            <a:pPr defTabSz="1219170">
              <a:lnSpc>
                <a:spcPts val="2267"/>
              </a:lnSpc>
            </a:pPr>
            <a:r>
              <a:rPr kumimoji="1" lang="en-US" altLang="zh-CN" sz="1600" b="1" dirty="0">
                <a:solidFill>
                  <a:prstClr val="black"/>
                </a:solidFill>
                <a:latin typeface="微软雅黑" pitchFamily="34" charset="-122"/>
                <a:ea typeface="微软雅黑" pitchFamily="34" charset="-122"/>
              </a:rPr>
              <a:t> 1552 nm           2</a:t>
            </a:r>
          </a:p>
          <a:p>
            <a:pPr defTabSz="1219170">
              <a:lnSpc>
                <a:spcPts val="2267"/>
              </a:lnSpc>
            </a:pPr>
            <a:r>
              <a:rPr kumimoji="1" lang="en-US" altLang="zh-CN" sz="1600" b="1" dirty="0">
                <a:solidFill>
                  <a:prstClr val="black"/>
                </a:solidFill>
                <a:latin typeface="微软雅黑" pitchFamily="34" charset="-122"/>
                <a:ea typeface="微软雅黑" pitchFamily="34" charset="-122"/>
              </a:rPr>
              <a:t> 1553 nm           3</a:t>
            </a:r>
          </a:p>
          <a:p>
            <a:pPr defTabSz="1219170">
              <a:lnSpc>
                <a:spcPts val="2267"/>
              </a:lnSpc>
            </a:pPr>
            <a:r>
              <a:rPr kumimoji="1" lang="en-US" altLang="zh-CN" sz="1600" b="1" dirty="0">
                <a:solidFill>
                  <a:prstClr val="black"/>
                </a:solidFill>
                <a:latin typeface="微软雅黑" pitchFamily="34" charset="-122"/>
                <a:ea typeface="微软雅黑" pitchFamily="34" charset="-122"/>
              </a:rPr>
              <a:t> 1554 nm           4</a:t>
            </a:r>
          </a:p>
          <a:p>
            <a:pPr defTabSz="1219170">
              <a:lnSpc>
                <a:spcPts val="2267"/>
              </a:lnSpc>
            </a:pPr>
            <a:r>
              <a:rPr kumimoji="1" lang="en-US" altLang="zh-CN" sz="1600" b="1" dirty="0">
                <a:solidFill>
                  <a:prstClr val="black"/>
                </a:solidFill>
                <a:latin typeface="微软雅黑" pitchFamily="34" charset="-122"/>
                <a:ea typeface="微软雅黑" pitchFamily="34" charset="-122"/>
              </a:rPr>
              <a:t> 1555 nm           5</a:t>
            </a:r>
          </a:p>
          <a:p>
            <a:pPr defTabSz="1219170">
              <a:lnSpc>
                <a:spcPts val="2267"/>
              </a:lnSpc>
            </a:pPr>
            <a:r>
              <a:rPr kumimoji="1" lang="en-US" altLang="zh-CN" sz="1600" b="1" dirty="0">
                <a:solidFill>
                  <a:prstClr val="black"/>
                </a:solidFill>
                <a:latin typeface="微软雅黑" pitchFamily="34" charset="-122"/>
                <a:ea typeface="微软雅黑" pitchFamily="34" charset="-122"/>
              </a:rPr>
              <a:t> 1556 nm           6</a:t>
            </a:r>
          </a:p>
          <a:p>
            <a:pPr defTabSz="1219170">
              <a:lnSpc>
                <a:spcPts val="2267"/>
              </a:lnSpc>
            </a:pPr>
            <a:r>
              <a:rPr kumimoji="1" lang="en-US" altLang="zh-CN" sz="1600" b="1" dirty="0">
                <a:solidFill>
                  <a:prstClr val="black"/>
                </a:solidFill>
                <a:latin typeface="微软雅黑" pitchFamily="34" charset="-122"/>
                <a:ea typeface="微软雅黑" pitchFamily="34" charset="-122"/>
              </a:rPr>
              <a:t> 1557 nm           7</a:t>
            </a:r>
          </a:p>
        </p:txBody>
      </p:sp>
      <p:sp>
        <p:nvSpPr>
          <p:cNvPr id="129" name="Text Box 3"/>
          <p:cNvSpPr txBox="1">
            <a:spLocks noChangeArrowheads="1"/>
          </p:cNvSpPr>
          <p:nvPr/>
        </p:nvSpPr>
        <p:spPr bwMode="auto">
          <a:xfrm>
            <a:off x="2051830" y="2465377"/>
            <a:ext cx="2188420" cy="24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a:lnSpc>
                <a:spcPts val="2267"/>
              </a:lnSpc>
            </a:pPr>
            <a:r>
              <a:rPr kumimoji="1" lang="en-US" altLang="zh-CN" sz="1600" b="1" dirty="0">
                <a:solidFill>
                  <a:prstClr val="black"/>
                </a:solidFill>
                <a:latin typeface="微软雅黑" pitchFamily="34" charset="-122"/>
                <a:ea typeface="微软雅黑" pitchFamily="34" charset="-122"/>
              </a:rPr>
              <a:t>0            1550 nm    </a:t>
            </a:r>
          </a:p>
          <a:p>
            <a:pPr defTabSz="1219170">
              <a:lnSpc>
                <a:spcPts val="2267"/>
              </a:lnSpc>
            </a:pPr>
            <a:r>
              <a:rPr kumimoji="1" lang="en-US" altLang="zh-CN" sz="1600" b="1" dirty="0">
                <a:solidFill>
                  <a:prstClr val="black"/>
                </a:solidFill>
                <a:latin typeface="微软雅黑" pitchFamily="34" charset="-122"/>
                <a:ea typeface="微软雅黑" pitchFamily="34" charset="-122"/>
              </a:rPr>
              <a:t>1            1551 nm  </a:t>
            </a:r>
          </a:p>
          <a:p>
            <a:pPr defTabSz="1219170">
              <a:lnSpc>
                <a:spcPts val="2267"/>
              </a:lnSpc>
            </a:pPr>
            <a:r>
              <a:rPr kumimoji="1" lang="en-US" altLang="zh-CN" sz="1600" b="1" dirty="0">
                <a:solidFill>
                  <a:prstClr val="black"/>
                </a:solidFill>
                <a:latin typeface="微软雅黑" pitchFamily="34" charset="-122"/>
                <a:ea typeface="微软雅黑" pitchFamily="34" charset="-122"/>
              </a:rPr>
              <a:t>2            1552 nm  </a:t>
            </a:r>
          </a:p>
          <a:p>
            <a:pPr defTabSz="1219170">
              <a:lnSpc>
                <a:spcPts val="2267"/>
              </a:lnSpc>
            </a:pPr>
            <a:r>
              <a:rPr kumimoji="1" lang="en-US" altLang="zh-CN" sz="1600" b="1" dirty="0">
                <a:solidFill>
                  <a:prstClr val="black"/>
                </a:solidFill>
                <a:latin typeface="微软雅黑" pitchFamily="34" charset="-122"/>
                <a:ea typeface="微软雅黑" pitchFamily="34" charset="-122"/>
              </a:rPr>
              <a:t>3            1553 nm  </a:t>
            </a:r>
          </a:p>
          <a:p>
            <a:pPr defTabSz="1219170">
              <a:lnSpc>
                <a:spcPts val="2267"/>
              </a:lnSpc>
            </a:pPr>
            <a:r>
              <a:rPr kumimoji="1" lang="en-US" altLang="zh-CN" sz="1600" b="1" dirty="0">
                <a:solidFill>
                  <a:prstClr val="black"/>
                </a:solidFill>
                <a:latin typeface="微软雅黑" pitchFamily="34" charset="-122"/>
                <a:ea typeface="微软雅黑" pitchFamily="34" charset="-122"/>
              </a:rPr>
              <a:t>4            1554 nm  </a:t>
            </a:r>
          </a:p>
          <a:p>
            <a:pPr defTabSz="1219170">
              <a:lnSpc>
                <a:spcPts val="2267"/>
              </a:lnSpc>
            </a:pPr>
            <a:r>
              <a:rPr kumimoji="1" lang="en-US" altLang="zh-CN" sz="1600" b="1" dirty="0">
                <a:solidFill>
                  <a:prstClr val="black"/>
                </a:solidFill>
                <a:latin typeface="微软雅黑" pitchFamily="34" charset="-122"/>
                <a:ea typeface="微软雅黑" pitchFamily="34" charset="-122"/>
              </a:rPr>
              <a:t>5            1555 nm  </a:t>
            </a:r>
          </a:p>
          <a:p>
            <a:pPr defTabSz="1219170">
              <a:lnSpc>
                <a:spcPts val="2267"/>
              </a:lnSpc>
            </a:pPr>
            <a:r>
              <a:rPr kumimoji="1" lang="en-US" altLang="zh-CN" sz="1600" b="1" dirty="0">
                <a:solidFill>
                  <a:prstClr val="black"/>
                </a:solidFill>
                <a:latin typeface="微软雅黑" pitchFamily="34" charset="-122"/>
                <a:ea typeface="微软雅黑" pitchFamily="34" charset="-122"/>
              </a:rPr>
              <a:t>6            1556 nm  </a:t>
            </a:r>
          </a:p>
          <a:p>
            <a:pPr defTabSz="1219170">
              <a:lnSpc>
                <a:spcPts val="2267"/>
              </a:lnSpc>
            </a:pPr>
            <a:r>
              <a:rPr kumimoji="1" lang="en-US" altLang="zh-CN" sz="1600" b="1" dirty="0">
                <a:solidFill>
                  <a:prstClr val="black"/>
                </a:solidFill>
                <a:latin typeface="微软雅黑" pitchFamily="34" charset="-122"/>
                <a:ea typeface="微软雅黑" pitchFamily="34" charset="-122"/>
              </a:rPr>
              <a:t>7            1557 nm  </a:t>
            </a:r>
          </a:p>
        </p:txBody>
      </p:sp>
      <p:sp>
        <p:nvSpPr>
          <p:cNvPr id="130" name="Text Box 6"/>
          <p:cNvSpPr txBox="1">
            <a:spLocks noChangeArrowheads="1"/>
          </p:cNvSpPr>
          <p:nvPr/>
        </p:nvSpPr>
        <p:spPr bwMode="auto">
          <a:xfrm>
            <a:off x="2120987" y="5054169"/>
            <a:ext cx="1587412" cy="666977"/>
          </a:xfrm>
          <a:prstGeom prst="rect">
            <a:avLst/>
          </a:prstGeom>
          <a:solidFill>
            <a:srgbClr val="00FFCC"/>
          </a:solidFill>
          <a:ln w="19050">
            <a:solidFill>
              <a:srgbClr val="333399"/>
            </a:solidFill>
            <a:miter lim="800000"/>
            <a:headEnd/>
            <a:tailEnd/>
          </a:ln>
          <a:effectLst/>
        </p:spPr>
        <p:txBody>
          <a:bodyPr wrap="square">
            <a:spAutoFit/>
          </a:bodyPr>
          <a:lstStyle/>
          <a:p>
            <a:pPr defTabSz="1219170"/>
            <a:r>
              <a:rPr kumimoji="1" lang="en-US" altLang="zh-CN" sz="1867" b="1" dirty="0">
                <a:solidFill>
                  <a:srgbClr val="000099"/>
                </a:solidFill>
                <a:latin typeface="Calibri"/>
                <a:ea typeface="黑体" pitchFamily="2" charset="-122"/>
              </a:rPr>
              <a:t>8 </a:t>
            </a:r>
            <a:r>
              <a:rPr kumimoji="1" lang="en-US" altLang="zh-CN" sz="1867" b="1" dirty="0">
                <a:solidFill>
                  <a:srgbClr val="000099"/>
                </a:solidFill>
                <a:latin typeface="Calibri"/>
                <a:ea typeface="黑体" pitchFamily="2" charset="-122"/>
                <a:sym typeface="Symbol" pitchFamily="18" charset="2"/>
              </a:rPr>
              <a:t> </a:t>
            </a:r>
            <a:r>
              <a:rPr kumimoji="1" lang="en-US" altLang="zh-CN" sz="1867" b="1" dirty="0">
                <a:solidFill>
                  <a:srgbClr val="000099"/>
                </a:solidFill>
                <a:latin typeface="Calibri"/>
                <a:ea typeface="黑体" pitchFamily="2" charset="-122"/>
              </a:rPr>
              <a:t>2.5 </a:t>
            </a:r>
            <a:r>
              <a:rPr kumimoji="1" lang="en-US" altLang="zh-CN" sz="1867" b="1" dirty="0" err="1">
                <a:solidFill>
                  <a:srgbClr val="000099"/>
                </a:solidFill>
                <a:latin typeface="Calibri"/>
                <a:ea typeface="黑体" pitchFamily="2" charset="-122"/>
              </a:rPr>
              <a:t>Gbit</a:t>
            </a:r>
            <a:r>
              <a:rPr kumimoji="1" lang="en-US" altLang="zh-CN" sz="1867" b="1" dirty="0">
                <a:solidFill>
                  <a:srgbClr val="000099"/>
                </a:solidFill>
                <a:latin typeface="Calibri"/>
                <a:ea typeface="黑体" pitchFamily="2" charset="-122"/>
              </a:rPr>
              <a:t>/s</a:t>
            </a:r>
          </a:p>
          <a:p>
            <a:pPr defTabSz="1219170"/>
            <a:r>
              <a:rPr kumimoji="1" lang="en-US" altLang="zh-CN" sz="1867" b="1" dirty="0">
                <a:solidFill>
                  <a:srgbClr val="000099"/>
                </a:solidFill>
                <a:latin typeface="Calibri"/>
                <a:ea typeface="黑体" pitchFamily="2" charset="-122"/>
              </a:rPr>
              <a:t>1310 nm</a:t>
            </a:r>
          </a:p>
        </p:txBody>
      </p:sp>
      <p:sp>
        <p:nvSpPr>
          <p:cNvPr id="131" name="Line 7"/>
          <p:cNvSpPr>
            <a:spLocks noChangeShapeType="1"/>
          </p:cNvSpPr>
          <p:nvPr/>
        </p:nvSpPr>
        <p:spPr bwMode="auto">
          <a:xfrm>
            <a:off x="8200148" y="2765043"/>
            <a:ext cx="1888435"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b="1">
              <a:solidFill>
                <a:srgbClr val="000099"/>
              </a:solidFill>
              <a:latin typeface="Calibri"/>
              <a:ea typeface="黑体" pitchFamily="2" charset="-122"/>
            </a:endParaRPr>
          </a:p>
        </p:txBody>
      </p:sp>
      <p:sp>
        <p:nvSpPr>
          <p:cNvPr id="132" name="Line 8"/>
          <p:cNvSpPr>
            <a:spLocks noChangeShapeType="1"/>
          </p:cNvSpPr>
          <p:nvPr/>
        </p:nvSpPr>
        <p:spPr bwMode="auto">
          <a:xfrm>
            <a:off x="8200148" y="3057557"/>
            <a:ext cx="1888435"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b="1">
              <a:solidFill>
                <a:srgbClr val="000099"/>
              </a:solidFill>
              <a:latin typeface="Calibri"/>
              <a:ea typeface="黑体" pitchFamily="2" charset="-122"/>
            </a:endParaRPr>
          </a:p>
        </p:txBody>
      </p:sp>
      <p:sp>
        <p:nvSpPr>
          <p:cNvPr id="133" name="Line 9"/>
          <p:cNvSpPr>
            <a:spLocks noChangeShapeType="1"/>
          </p:cNvSpPr>
          <p:nvPr/>
        </p:nvSpPr>
        <p:spPr bwMode="auto">
          <a:xfrm>
            <a:off x="8200148" y="3348748"/>
            <a:ext cx="1888435"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b="1">
              <a:solidFill>
                <a:srgbClr val="000099"/>
              </a:solidFill>
              <a:latin typeface="Calibri"/>
              <a:ea typeface="黑体" pitchFamily="2" charset="-122"/>
            </a:endParaRPr>
          </a:p>
        </p:txBody>
      </p:sp>
      <p:sp>
        <p:nvSpPr>
          <p:cNvPr id="134" name="Line 10"/>
          <p:cNvSpPr>
            <a:spLocks noChangeShapeType="1"/>
          </p:cNvSpPr>
          <p:nvPr/>
        </p:nvSpPr>
        <p:spPr bwMode="auto">
          <a:xfrm>
            <a:off x="8200148" y="3642585"/>
            <a:ext cx="1888435"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b="1">
              <a:solidFill>
                <a:srgbClr val="000099"/>
              </a:solidFill>
              <a:latin typeface="Calibri"/>
              <a:ea typeface="黑体" pitchFamily="2" charset="-122"/>
            </a:endParaRPr>
          </a:p>
        </p:txBody>
      </p:sp>
      <p:sp>
        <p:nvSpPr>
          <p:cNvPr id="135" name="Line 11"/>
          <p:cNvSpPr>
            <a:spLocks noChangeShapeType="1"/>
          </p:cNvSpPr>
          <p:nvPr/>
        </p:nvSpPr>
        <p:spPr bwMode="auto">
          <a:xfrm>
            <a:off x="8200148" y="3933775"/>
            <a:ext cx="1888435"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b="1">
              <a:solidFill>
                <a:srgbClr val="000099"/>
              </a:solidFill>
              <a:latin typeface="Calibri"/>
              <a:ea typeface="黑体" pitchFamily="2" charset="-122"/>
            </a:endParaRPr>
          </a:p>
        </p:txBody>
      </p:sp>
      <p:sp>
        <p:nvSpPr>
          <p:cNvPr id="136" name="Line 12"/>
          <p:cNvSpPr>
            <a:spLocks noChangeShapeType="1"/>
          </p:cNvSpPr>
          <p:nvPr/>
        </p:nvSpPr>
        <p:spPr bwMode="auto">
          <a:xfrm>
            <a:off x="8200148" y="4227612"/>
            <a:ext cx="1888435"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b="1">
              <a:solidFill>
                <a:srgbClr val="000099"/>
              </a:solidFill>
              <a:latin typeface="Calibri"/>
              <a:ea typeface="黑体" pitchFamily="2" charset="-122"/>
            </a:endParaRPr>
          </a:p>
        </p:txBody>
      </p:sp>
      <p:sp>
        <p:nvSpPr>
          <p:cNvPr id="137" name="Line 13"/>
          <p:cNvSpPr>
            <a:spLocks noChangeShapeType="1"/>
          </p:cNvSpPr>
          <p:nvPr/>
        </p:nvSpPr>
        <p:spPr bwMode="auto">
          <a:xfrm>
            <a:off x="8200148" y="4518803"/>
            <a:ext cx="1888435"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b="1">
              <a:solidFill>
                <a:srgbClr val="000099"/>
              </a:solidFill>
              <a:latin typeface="Calibri"/>
              <a:ea typeface="黑体" pitchFamily="2" charset="-122"/>
            </a:endParaRPr>
          </a:p>
        </p:txBody>
      </p:sp>
      <p:sp>
        <p:nvSpPr>
          <p:cNvPr id="138" name="Line 14"/>
          <p:cNvSpPr>
            <a:spLocks noChangeShapeType="1"/>
          </p:cNvSpPr>
          <p:nvPr/>
        </p:nvSpPr>
        <p:spPr bwMode="auto">
          <a:xfrm>
            <a:off x="8200148" y="4812640"/>
            <a:ext cx="1888435"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b="1">
              <a:solidFill>
                <a:srgbClr val="000099"/>
              </a:solidFill>
              <a:latin typeface="Calibri"/>
              <a:ea typeface="黑体" pitchFamily="2" charset="-122"/>
            </a:endParaRPr>
          </a:p>
        </p:txBody>
      </p:sp>
      <p:sp>
        <p:nvSpPr>
          <p:cNvPr id="139" name="Line 15"/>
          <p:cNvSpPr>
            <a:spLocks noChangeShapeType="1"/>
          </p:cNvSpPr>
          <p:nvPr/>
        </p:nvSpPr>
        <p:spPr bwMode="auto">
          <a:xfrm>
            <a:off x="2153432" y="2765043"/>
            <a:ext cx="1888433"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b="1">
              <a:solidFill>
                <a:srgbClr val="000099"/>
              </a:solidFill>
              <a:latin typeface="Calibri"/>
              <a:ea typeface="黑体" pitchFamily="2" charset="-122"/>
            </a:endParaRPr>
          </a:p>
        </p:txBody>
      </p:sp>
      <p:sp>
        <p:nvSpPr>
          <p:cNvPr id="140" name="Line 16"/>
          <p:cNvSpPr>
            <a:spLocks noChangeShapeType="1"/>
          </p:cNvSpPr>
          <p:nvPr/>
        </p:nvSpPr>
        <p:spPr bwMode="auto">
          <a:xfrm>
            <a:off x="2153432" y="3057557"/>
            <a:ext cx="1888433"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b="1">
              <a:solidFill>
                <a:srgbClr val="000099"/>
              </a:solidFill>
              <a:latin typeface="Calibri"/>
              <a:ea typeface="黑体" pitchFamily="2" charset="-122"/>
            </a:endParaRPr>
          </a:p>
        </p:txBody>
      </p:sp>
      <p:sp>
        <p:nvSpPr>
          <p:cNvPr id="141" name="Line 17"/>
          <p:cNvSpPr>
            <a:spLocks noChangeShapeType="1"/>
          </p:cNvSpPr>
          <p:nvPr/>
        </p:nvSpPr>
        <p:spPr bwMode="auto">
          <a:xfrm>
            <a:off x="2153432" y="3348748"/>
            <a:ext cx="1888433"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b="1">
              <a:solidFill>
                <a:srgbClr val="000099"/>
              </a:solidFill>
              <a:latin typeface="Calibri"/>
              <a:ea typeface="黑体" pitchFamily="2" charset="-122"/>
            </a:endParaRPr>
          </a:p>
        </p:txBody>
      </p:sp>
      <p:sp>
        <p:nvSpPr>
          <p:cNvPr id="142" name="Line 18"/>
          <p:cNvSpPr>
            <a:spLocks noChangeShapeType="1"/>
          </p:cNvSpPr>
          <p:nvPr/>
        </p:nvSpPr>
        <p:spPr bwMode="auto">
          <a:xfrm>
            <a:off x="2153432" y="3642585"/>
            <a:ext cx="1888433"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b="1">
              <a:solidFill>
                <a:srgbClr val="000099"/>
              </a:solidFill>
              <a:latin typeface="Calibri"/>
              <a:ea typeface="黑体" pitchFamily="2" charset="-122"/>
            </a:endParaRPr>
          </a:p>
        </p:txBody>
      </p:sp>
      <p:sp>
        <p:nvSpPr>
          <p:cNvPr id="143" name="Line 19"/>
          <p:cNvSpPr>
            <a:spLocks noChangeShapeType="1"/>
          </p:cNvSpPr>
          <p:nvPr/>
        </p:nvSpPr>
        <p:spPr bwMode="auto">
          <a:xfrm>
            <a:off x="2153432" y="3933775"/>
            <a:ext cx="1888433"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b="1">
              <a:solidFill>
                <a:srgbClr val="000099"/>
              </a:solidFill>
              <a:latin typeface="Calibri"/>
              <a:ea typeface="黑体" pitchFamily="2" charset="-122"/>
            </a:endParaRPr>
          </a:p>
        </p:txBody>
      </p:sp>
      <p:sp>
        <p:nvSpPr>
          <p:cNvPr id="144" name="Line 20"/>
          <p:cNvSpPr>
            <a:spLocks noChangeShapeType="1"/>
          </p:cNvSpPr>
          <p:nvPr/>
        </p:nvSpPr>
        <p:spPr bwMode="auto">
          <a:xfrm>
            <a:off x="2153432" y="4227612"/>
            <a:ext cx="1888433"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b="1">
              <a:solidFill>
                <a:srgbClr val="000099"/>
              </a:solidFill>
              <a:latin typeface="Calibri"/>
              <a:ea typeface="黑体" pitchFamily="2" charset="-122"/>
            </a:endParaRPr>
          </a:p>
        </p:txBody>
      </p:sp>
      <p:sp>
        <p:nvSpPr>
          <p:cNvPr id="145" name="Line 21"/>
          <p:cNvSpPr>
            <a:spLocks noChangeShapeType="1"/>
          </p:cNvSpPr>
          <p:nvPr/>
        </p:nvSpPr>
        <p:spPr bwMode="auto">
          <a:xfrm>
            <a:off x="2153432" y="4518803"/>
            <a:ext cx="1888433"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b="1">
              <a:solidFill>
                <a:srgbClr val="000099"/>
              </a:solidFill>
              <a:latin typeface="Calibri"/>
              <a:ea typeface="黑体" pitchFamily="2" charset="-122"/>
            </a:endParaRPr>
          </a:p>
        </p:txBody>
      </p:sp>
      <p:sp>
        <p:nvSpPr>
          <p:cNvPr id="146" name="Line 22"/>
          <p:cNvSpPr>
            <a:spLocks noChangeShapeType="1"/>
          </p:cNvSpPr>
          <p:nvPr/>
        </p:nvSpPr>
        <p:spPr bwMode="auto">
          <a:xfrm>
            <a:off x="2153432" y="4812640"/>
            <a:ext cx="1888433"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b="1">
              <a:solidFill>
                <a:srgbClr val="000099"/>
              </a:solidFill>
              <a:latin typeface="Calibri"/>
              <a:ea typeface="黑体" pitchFamily="2" charset="-122"/>
            </a:endParaRPr>
          </a:p>
        </p:txBody>
      </p:sp>
      <p:sp>
        <p:nvSpPr>
          <p:cNvPr id="147" name="Line 23"/>
          <p:cNvSpPr>
            <a:spLocks noChangeShapeType="1"/>
          </p:cNvSpPr>
          <p:nvPr/>
        </p:nvSpPr>
        <p:spPr bwMode="auto">
          <a:xfrm>
            <a:off x="4086317" y="3784209"/>
            <a:ext cx="406364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1867" b="1">
              <a:solidFill>
                <a:srgbClr val="000099"/>
              </a:solidFill>
              <a:latin typeface="Calibri"/>
              <a:ea typeface="黑体" pitchFamily="2" charset="-122"/>
            </a:endParaRPr>
          </a:p>
        </p:txBody>
      </p:sp>
      <p:sp>
        <p:nvSpPr>
          <p:cNvPr id="148" name="AutoShape 24"/>
          <p:cNvSpPr>
            <a:spLocks noChangeArrowheads="1"/>
          </p:cNvSpPr>
          <p:nvPr/>
        </p:nvSpPr>
        <p:spPr bwMode="auto">
          <a:xfrm rot="5400000">
            <a:off x="4861444" y="3646833"/>
            <a:ext cx="295161" cy="268137"/>
          </a:xfrm>
          <a:prstGeom prst="triangle">
            <a:avLst>
              <a:gd name="adj" fmla="val 50000"/>
            </a:avLst>
          </a:prstGeom>
          <a:solidFill>
            <a:srgbClr val="FF00FF"/>
          </a:solidFill>
          <a:ln w="19050">
            <a:solidFill>
              <a:schemeClr val="tx1"/>
            </a:solidFill>
            <a:miter lim="800000"/>
            <a:headEnd/>
            <a:tailEnd/>
          </a:ln>
          <a:effectLst/>
        </p:spPr>
        <p:txBody>
          <a:bodyPr wrap="none" anchor="ctr"/>
          <a:lstStyle/>
          <a:p>
            <a:pPr defTabSz="1219170"/>
            <a:endParaRPr lang="zh-CN" altLang="en-US" sz="1867" b="1">
              <a:solidFill>
                <a:srgbClr val="000099"/>
              </a:solidFill>
              <a:latin typeface="Calibri"/>
              <a:ea typeface="黑体" pitchFamily="2" charset="-122"/>
            </a:endParaRPr>
          </a:p>
        </p:txBody>
      </p:sp>
      <p:sp>
        <p:nvSpPr>
          <p:cNvPr id="149" name="Rectangle 25"/>
          <p:cNvSpPr>
            <a:spLocks noChangeArrowheads="1"/>
          </p:cNvSpPr>
          <p:nvPr/>
        </p:nvSpPr>
        <p:spPr bwMode="auto">
          <a:xfrm>
            <a:off x="2563523" y="2684304"/>
            <a:ext cx="448807" cy="164125"/>
          </a:xfrm>
          <a:prstGeom prst="rect">
            <a:avLst/>
          </a:prstGeom>
          <a:solidFill>
            <a:srgbClr val="FFFFCC"/>
          </a:solidFill>
          <a:ln w="19050">
            <a:solidFill>
              <a:schemeClr val="tx1"/>
            </a:solidFill>
            <a:miter lim="800000"/>
            <a:headEnd/>
            <a:tailEnd/>
          </a:ln>
          <a:effectLst/>
        </p:spPr>
        <p:txBody>
          <a:bodyPr wrap="none" anchor="ctr"/>
          <a:lstStyle/>
          <a:p>
            <a:pPr defTabSz="1219170"/>
            <a:endParaRPr lang="zh-CN" altLang="en-US" sz="1867" b="1">
              <a:solidFill>
                <a:srgbClr val="000099"/>
              </a:solidFill>
              <a:latin typeface="Calibri"/>
              <a:ea typeface="黑体" pitchFamily="2" charset="-122"/>
            </a:endParaRPr>
          </a:p>
        </p:txBody>
      </p:sp>
      <p:sp>
        <p:nvSpPr>
          <p:cNvPr id="150" name="Rectangle 26"/>
          <p:cNvSpPr>
            <a:spLocks noChangeArrowheads="1"/>
          </p:cNvSpPr>
          <p:nvPr/>
        </p:nvSpPr>
        <p:spPr bwMode="auto">
          <a:xfrm>
            <a:off x="2563523" y="2975496"/>
            <a:ext cx="448807" cy="162801"/>
          </a:xfrm>
          <a:prstGeom prst="rect">
            <a:avLst/>
          </a:prstGeom>
          <a:solidFill>
            <a:srgbClr val="CCFF99"/>
          </a:solidFill>
          <a:ln w="19050">
            <a:solidFill>
              <a:schemeClr val="tx1"/>
            </a:solidFill>
            <a:miter lim="800000"/>
            <a:headEnd/>
            <a:tailEnd/>
          </a:ln>
          <a:effectLst/>
        </p:spPr>
        <p:txBody>
          <a:bodyPr wrap="none" anchor="ctr"/>
          <a:lstStyle/>
          <a:p>
            <a:pPr defTabSz="1219170"/>
            <a:endParaRPr lang="zh-CN" altLang="en-US" sz="1867" b="1">
              <a:solidFill>
                <a:srgbClr val="000099"/>
              </a:solidFill>
              <a:latin typeface="Calibri"/>
              <a:ea typeface="黑体" pitchFamily="2" charset="-122"/>
            </a:endParaRPr>
          </a:p>
        </p:txBody>
      </p:sp>
      <p:sp>
        <p:nvSpPr>
          <p:cNvPr id="151" name="Rectangle 27"/>
          <p:cNvSpPr>
            <a:spLocks noChangeArrowheads="1"/>
          </p:cNvSpPr>
          <p:nvPr/>
        </p:nvSpPr>
        <p:spPr bwMode="auto">
          <a:xfrm>
            <a:off x="2563523" y="3268009"/>
            <a:ext cx="448807" cy="162803"/>
          </a:xfrm>
          <a:prstGeom prst="rect">
            <a:avLst/>
          </a:prstGeom>
          <a:solidFill>
            <a:srgbClr val="CCCC00"/>
          </a:solidFill>
          <a:ln w="19050">
            <a:solidFill>
              <a:schemeClr val="tx1"/>
            </a:solidFill>
            <a:miter lim="800000"/>
            <a:headEnd/>
            <a:tailEnd/>
          </a:ln>
          <a:effectLst/>
        </p:spPr>
        <p:txBody>
          <a:bodyPr wrap="none" anchor="ctr"/>
          <a:lstStyle/>
          <a:p>
            <a:pPr defTabSz="1219170"/>
            <a:endParaRPr lang="zh-CN" altLang="en-US" sz="1867" b="1">
              <a:solidFill>
                <a:srgbClr val="000099"/>
              </a:solidFill>
              <a:latin typeface="Calibri"/>
              <a:ea typeface="黑体" pitchFamily="2" charset="-122"/>
            </a:endParaRPr>
          </a:p>
        </p:txBody>
      </p:sp>
      <p:sp>
        <p:nvSpPr>
          <p:cNvPr id="152" name="Rectangle 28"/>
          <p:cNvSpPr>
            <a:spLocks noChangeArrowheads="1"/>
          </p:cNvSpPr>
          <p:nvPr/>
        </p:nvSpPr>
        <p:spPr bwMode="auto">
          <a:xfrm>
            <a:off x="2563523" y="3560524"/>
            <a:ext cx="448807" cy="162801"/>
          </a:xfrm>
          <a:prstGeom prst="rect">
            <a:avLst/>
          </a:prstGeom>
          <a:solidFill>
            <a:srgbClr val="00CCFF"/>
          </a:solidFill>
          <a:ln w="19050">
            <a:solidFill>
              <a:schemeClr val="tx1"/>
            </a:solidFill>
            <a:miter lim="800000"/>
            <a:headEnd/>
            <a:tailEnd/>
          </a:ln>
          <a:effectLst/>
        </p:spPr>
        <p:txBody>
          <a:bodyPr wrap="none" anchor="ctr"/>
          <a:lstStyle/>
          <a:p>
            <a:pPr defTabSz="1219170"/>
            <a:endParaRPr lang="zh-CN" altLang="en-US" sz="1867" b="1">
              <a:solidFill>
                <a:srgbClr val="000099"/>
              </a:solidFill>
              <a:latin typeface="Calibri"/>
              <a:ea typeface="黑体" pitchFamily="2" charset="-122"/>
            </a:endParaRPr>
          </a:p>
        </p:txBody>
      </p:sp>
      <p:sp>
        <p:nvSpPr>
          <p:cNvPr id="153" name="Rectangle 29"/>
          <p:cNvSpPr>
            <a:spLocks noChangeArrowheads="1"/>
          </p:cNvSpPr>
          <p:nvPr/>
        </p:nvSpPr>
        <p:spPr bwMode="auto">
          <a:xfrm>
            <a:off x="2563523" y="3853036"/>
            <a:ext cx="448807" cy="162803"/>
          </a:xfrm>
          <a:prstGeom prst="rect">
            <a:avLst/>
          </a:prstGeom>
          <a:solidFill>
            <a:srgbClr val="FF99FF"/>
          </a:solidFill>
          <a:ln w="19050">
            <a:solidFill>
              <a:schemeClr val="tx1"/>
            </a:solidFill>
            <a:miter lim="800000"/>
            <a:headEnd/>
            <a:tailEnd/>
          </a:ln>
          <a:effectLst/>
        </p:spPr>
        <p:txBody>
          <a:bodyPr wrap="none" anchor="ctr"/>
          <a:lstStyle/>
          <a:p>
            <a:pPr defTabSz="1219170"/>
            <a:endParaRPr lang="zh-CN" altLang="en-US" sz="1867" b="1">
              <a:solidFill>
                <a:srgbClr val="000099"/>
              </a:solidFill>
              <a:latin typeface="Calibri"/>
              <a:ea typeface="黑体" pitchFamily="2" charset="-122"/>
            </a:endParaRPr>
          </a:p>
        </p:txBody>
      </p:sp>
      <p:sp>
        <p:nvSpPr>
          <p:cNvPr id="154" name="Rectangle 30"/>
          <p:cNvSpPr>
            <a:spLocks noChangeArrowheads="1"/>
          </p:cNvSpPr>
          <p:nvPr/>
        </p:nvSpPr>
        <p:spPr bwMode="auto">
          <a:xfrm>
            <a:off x="2563523" y="4145550"/>
            <a:ext cx="448807" cy="162801"/>
          </a:xfrm>
          <a:prstGeom prst="rect">
            <a:avLst/>
          </a:prstGeom>
          <a:solidFill>
            <a:srgbClr val="00CC00"/>
          </a:solidFill>
          <a:ln w="19050">
            <a:solidFill>
              <a:schemeClr val="tx1"/>
            </a:solidFill>
            <a:miter lim="800000"/>
            <a:headEnd/>
            <a:tailEnd/>
          </a:ln>
          <a:effectLst/>
        </p:spPr>
        <p:txBody>
          <a:bodyPr wrap="none" anchor="ctr"/>
          <a:lstStyle/>
          <a:p>
            <a:pPr defTabSz="1219170"/>
            <a:endParaRPr lang="zh-CN" altLang="en-US" sz="1867" b="1">
              <a:solidFill>
                <a:srgbClr val="000099"/>
              </a:solidFill>
              <a:latin typeface="Calibri"/>
              <a:ea typeface="黑体" pitchFamily="2" charset="-122"/>
            </a:endParaRPr>
          </a:p>
        </p:txBody>
      </p:sp>
      <p:sp>
        <p:nvSpPr>
          <p:cNvPr id="155" name="Rectangle 31"/>
          <p:cNvSpPr>
            <a:spLocks noChangeArrowheads="1"/>
          </p:cNvSpPr>
          <p:nvPr/>
        </p:nvSpPr>
        <p:spPr bwMode="auto">
          <a:xfrm>
            <a:off x="2563523" y="4438064"/>
            <a:ext cx="448807" cy="162803"/>
          </a:xfrm>
          <a:prstGeom prst="rect">
            <a:avLst/>
          </a:prstGeom>
          <a:solidFill>
            <a:srgbClr val="FF00FF"/>
          </a:solidFill>
          <a:ln w="19050">
            <a:solidFill>
              <a:schemeClr val="tx1"/>
            </a:solidFill>
            <a:miter lim="800000"/>
            <a:headEnd/>
            <a:tailEnd/>
          </a:ln>
          <a:effectLst/>
        </p:spPr>
        <p:txBody>
          <a:bodyPr wrap="none" anchor="ctr"/>
          <a:lstStyle/>
          <a:p>
            <a:pPr defTabSz="1219170"/>
            <a:endParaRPr lang="zh-CN" altLang="en-US" sz="1867" b="1">
              <a:solidFill>
                <a:srgbClr val="000099"/>
              </a:solidFill>
              <a:latin typeface="Calibri"/>
              <a:ea typeface="黑体" pitchFamily="2" charset="-122"/>
            </a:endParaRPr>
          </a:p>
        </p:txBody>
      </p:sp>
      <p:sp>
        <p:nvSpPr>
          <p:cNvPr id="156" name="Rectangle 32"/>
          <p:cNvSpPr>
            <a:spLocks noChangeArrowheads="1"/>
          </p:cNvSpPr>
          <p:nvPr/>
        </p:nvSpPr>
        <p:spPr bwMode="auto">
          <a:xfrm>
            <a:off x="2563523" y="4729254"/>
            <a:ext cx="448807" cy="164125"/>
          </a:xfrm>
          <a:prstGeom prst="rect">
            <a:avLst/>
          </a:prstGeom>
          <a:solidFill>
            <a:srgbClr val="3399FF"/>
          </a:solidFill>
          <a:ln w="19050">
            <a:solidFill>
              <a:schemeClr val="tx1"/>
            </a:solidFill>
            <a:miter lim="800000"/>
            <a:headEnd/>
            <a:tailEnd/>
          </a:ln>
          <a:effectLst/>
        </p:spPr>
        <p:txBody>
          <a:bodyPr wrap="none" anchor="ctr"/>
          <a:lstStyle/>
          <a:p>
            <a:pPr defTabSz="1219170"/>
            <a:endParaRPr lang="zh-CN" altLang="en-US" sz="1867" b="1">
              <a:solidFill>
                <a:srgbClr val="000099"/>
              </a:solidFill>
              <a:latin typeface="Calibri"/>
              <a:ea typeface="黑体" pitchFamily="2" charset="-122"/>
            </a:endParaRPr>
          </a:p>
        </p:txBody>
      </p:sp>
      <p:sp>
        <p:nvSpPr>
          <p:cNvPr id="157" name="Text Box 33"/>
          <p:cNvSpPr txBox="1">
            <a:spLocks noChangeArrowheads="1"/>
          </p:cNvSpPr>
          <p:nvPr/>
        </p:nvSpPr>
        <p:spPr bwMode="auto">
          <a:xfrm>
            <a:off x="5068529" y="2911963"/>
            <a:ext cx="1098378"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a:r>
              <a:rPr kumimoji="1" lang="en-US" altLang="zh-CN" sz="1867" b="1" dirty="0">
                <a:solidFill>
                  <a:prstClr val="black"/>
                </a:solidFill>
                <a:latin typeface="Calibri"/>
                <a:ea typeface="黑体" pitchFamily="2" charset="-122"/>
              </a:rPr>
              <a:t>20 </a:t>
            </a:r>
            <a:r>
              <a:rPr kumimoji="1" lang="en-US" altLang="zh-CN" sz="1867" b="1" dirty="0" err="1">
                <a:solidFill>
                  <a:prstClr val="black"/>
                </a:solidFill>
                <a:latin typeface="Calibri"/>
                <a:ea typeface="黑体" pitchFamily="2" charset="-122"/>
              </a:rPr>
              <a:t>Gbit</a:t>
            </a:r>
            <a:r>
              <a:rPr kumimoji="1" lang="en-US" altLang="zh-CN" sz="1867" b="1" dirty="0">
                <a:solidFill>
                  <a:prstClr val="black"/>
                </a:solidFill>
                <a:latin typeface="Calibri"/>
                <a:ea typeface="黑体" pitchFamily="2" charset="-122"/>
              </a:rPr>
              <a:t>/s</a:t>
            </a:r>
          </a:p>
        </p:txBody>
      </p:sp>
      <p:sp>
        <p:nvSpPr>
          <p:cNvPr id="158" name="AutoShape 34"/>
          <p:cNvSpPr>
            <a:spLocks noChangeArrowheads="1"/>
          </p:cNvSpPr>
          <p:nvPr/>
        </p:nvSpPr>
        <p:spPr bwMode="auto">
          <a:xfrm rot="16200000">
            <a:off x="2825925" y="3563721"/>
            <a:ext cx="2701451" cy="450243"/>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99FF99"/>
          </a:solidFill>
          <a:ln w="19050">
            <a:solidFill>
              <a:schemeClr val="tx1"/>
            </a:solidFill>
            <a:miter lim="800000"/>
            <a:headEnd/>
            <a:tailEnd/>
          </a:ln>
          <a:effectLst/>
        </p:spPr>
        <p:txBody>
          <a:bodyPr wrap="none" anchor="ctr"/>
          <a:lstStyle/>
          <a:p>
            <a:pPr defTabSz="1219170"/>
            <a:endParaRPr lang="zh-CN" altLang="en-US" sz="1867" b="1">
              <a:solidFill>
                <a:srgbClr val="000099"/>
              </a:solidFill>
              <a:latin typeface="Calibri"/>
              <a:ea typeface="黑体" pitchFamily="2" charset="-122"/>
            </a:endParaRPr>
          </a:p>
        </p:txBody>
      </p:sp>
      <p:sp>
        <p:nvSpPr>
          <p:cNvPr id="159" name="AutoShape 35"/>
          <p:cNvSpPr>
            <a:spLocks noChangeArrowheads="1"/>
          </p:cNvSpPr>
          <p:nvPr/>
        </p:nvSpPr>
        <p:spPr bwMode="auto">
          <a:xfrm rot="5400000" flipH="1">
            <a:off x="6625020" y="3564439"/>
            <a:ext cx="2701451" cy="448807"/>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00FFCC"/>
          </a:solidFill>
          <a:ln w="19050">
            <a:solidFill>
              <a:schemeClr val="tx1"/>
            </a:solidFill>
            <a:miter lim="800000"/>
            <a:headEnd/>
            <a:tailEnd/>
          </a:ln>
          <a:effectLst/>
        </p:spPr>
        <p:txBody>
          <a:bodyPr wrap="none" anchor="ctr"/>
          <a:lstStyle/>
          <a:p>
            <a:pPr defTabSz="1219170"/>
            <a:endParaRPr lang="zh-CN" altLang="en-US" sz="1867" b="1">
              <a:solidFill>
                <a:srgbClr val="000099"/>
              </a:solidFill>
              <a:latin typeface="Calibri"/>
              <a:ea typeface="黑体" pitchFamily="2" charset="-122"/>
            </a:endParaRPr>
          </a:p>
        </p:txBody>
      </p:sp>
      <p:sp>
        <p:nvSpPr>
          <p:cNvPr id="160" name="Rectangle 36"/>
          <p:cNvSpPr>
            <a:spLocks noChangeArrowheads="1"/>
          </p:cNvSpPr>
          <p:nvPr/>
        </p:nvSpPr>
        <p:spPr bwMode="auto">
          <a:xfrm>
            <a:off x="9203871" y="2684304"/>
            <a:ext cx="448808" cy="164125"/>
          </a:xfrm>
          <a:prstGeom prst="rect">
            <a:avLst/>
          </a:prstGeom>
          <a:solidFill>
            <a:srgbClr val="FFFFCC"/>
          </a:solidFill>
          <a:ln w="19050">
            <a:solidFill>
              <a:schemeClr val="tx1"/>
            </a:solidFill>
            <a:miter lim="800000"/>
            <a:headEnd/>
            <a:tailEnd/>
          </a:ln>
          <a:effectLst/>
        </p:spPr>
        <p:txBody>
          <a:bodyPr wrap="none" anchor="ctr"/>
          <a:lstStyle/>
          <a:p>
            <a:pPr defTabSz="1219170"/>
            <a:endParaRPr lang="zh-CN" altLang="en-US" sz="1867" b="1">
              <a:solidFill>
                <a:srgbClr val="000099"/>
              </a:solidFill>
              <a:latin typeface="Calibri"/>
              <a:ea typeface="黑体" pitchFamily="2" charset="-122"/>
            </a:endParaRPr>
          </a:p>
        </p:txBody>
      </p:sp>
      <p:sp>
        <p:nvSpPr>
          <p:cNvPr id="161" name="Rectangle 37"/>
          <p:cNvSpPr>
            <a:spLocks noChangeArrowheads="1"/>
          </p:cNvSpPr>
          <p:nvPr/>
        </p:nvSpPr>
        <p:spPr bwMode="auto">
          <a:xfrm>
            <a:off x="9203871" y="2975496"/>
            <a:ext cx="448808" cy="162801"/>
          </a:xfrm>
          <a:prstGeom prst="rect">
            <a:avLst/>
          </a:prstGeom>
          <a:solidFill>
            <a:srgbClr val="CCFF99"/>
          </a:solidFill>
          <a:ln w="19050">
            <a:solidFill>
              <a:schemeClr val="tx1"/>
            </a:solidFill>
            <a:miter lim="800000"/>
            <a:headEnd/>
            <a:tailEnd/>
          </a:ln>
          <a:effectLst/>
        </p:spPr>
        <p:txBody>
          <a:bodyPr wrap="none" anchor="ctr"/>
          <a:lstStyle/>
          <a:p>
            <a:pPr defTabSz="1219170"/>
            <a:endParaRPr lang="zh-CN" altLang="en-US" sz="1867" b="1">
              <a:solidFill>
                <a:srgbClr val="000099"/>
              </a:solidFill>
              <a:latin typeface="Calibri"/>
              <a:ea typeface="黑体" pitchFamily="2" charset="-122"/>
            </a:endParaRPr>
          </a:p>
        </p:txBody>
      </p:sp>
      <p:sp>
        <p:nvSpPr>
          <p:cNvPr id="162" name="Rectangle 38"/>
          <p:cNvSpPr>
            <a:spLocks noChangeArrowheads="1"/>
          </p:cNvSpPr>
          <p:nvPr/>
        </p:nvSpPr>
        <p:spPr bwMode="auto">
          <a:xfrm>
            <a:off x="9203871" y="3268009"/>
            <a:ext cx="448808" cy="162803"/>
          </a:xfrm>
          <a:prstGeom prst="rect">
            <a:avLst/>
          </a:prstGeom>
          <a:solidFill>
            <a:srgbClr val="CCCC00"/>
          </a:solidFill>
          <a:ln w="19050">
            <a:solidFill>
              <a:schemeClr val="tx1"/>
            </a:solidFill>
            <a:miter lim="800000"/>
            <a:headEnd/>
            <a:tailEnd/>
          </a:ln>
          <a:effectLst/>
        </p:spPr>
        <p:txBody>
          <a:bodyPr wrap="none" anchor="ctr"/>
          <a:lstStyle/>
          <a:p>
            <a:pPr defTabSz="1219170"/>
            <a:endParaRPr lang="zh-CN" altLang="en-US" sz="1867" b="1">
              <a:solidFill>
                <a:srgbClr val="000099"/>
              </a:solidFill>
              <a:latin typeface="Calibri"/>
              <a:ea typeface="黑体" pitchFamily="2" charset="-122"/>
            </a:endParaRPr>
          </a:p>
        </p:txBody>
      </p:sp>
      <p:sp>
        <p:nvSpPr>
          <p:cNvPr id="163" name="Rectangle 39"/>
          <p:cNvSpPr>
            <a:spLocks noChangeArrowheads="1"/>
          </p:cNvSpPr>
          <p:nvPr/>
        </p:nvSpPr>
        <p:spPr bwMode="auto">
          <a:xfrm>
            <a:off x="9203871" y="3560524"/>
            <a:ext cx="448808" cy="162801"/>
          </a:xfrm>
          <a:prstGeom prst="rect">
            <a:avLst/>
          </a:prstGeom>
          <a:solidFill>
            <a:srgbClr val="00CCFF"/>
          </a:solidFill>
          <a:ln w="19050">
            <a:solidFill>
              <a:schemeClr val="tx1"/>
            </a:solidFill>
            <a:miter lim="800000"/>
            <a:headEnd/>
            <a:tailEnd/>
          </a:ln>
          <a:effectLst/>
        </p:spPr>
        <p:txBody>
          <a:bodyPr wrap="none" anchor="ctr"/>
          <a:lstStyle/>
          <a:p>
            <a:pPr defTabSz="1219170"/>
            <a:endParaRPr lang="zh-CN" altLang="en-US" sz="1867" b="1">
              <a:solidFill>
                <a:srgbClr val="000099"/>
              </a:solidFill>
              <a:latin typeface="Calibri"/>
              <a:ea typeface="黑体" pitchFamily="2" charset="-122"/>
            </a:endParaRPr>
          </a:p>
        </p:txBody>
      </p:sp>
      <p:sp>
        <p:nvSpPr>
          <p:cNvPr id="164" name="Rectangle 40"/>
          <p:cNvSpPr>
            <a:spLocks noChangeArrowheads="1"/>
          </p:cNvSpPr>
          <p:nvPr/>
        </p:nvSpPr>
        <p:spPr bwMode="auto">
          <a:xfrm>
            <a:off x="9203871" y="3853036"/>
            <a:ext cx="448808" cy="162803"/>
          </a:xfrm>
          <a:prstGeom prst="rect">
            <a:avLst/>
          </a:prstGeom>
          <a:solidFill>
            <a:srgbClr val="FF99FF"/>
          </a:solidFill>
          <a:ln w="19050">
            <a:solidFill>
              <a:schemeClr val="tx1"/>
            </a:solidFill>
            <a:miter lim="800000"/>
            <a:headEnd/>
            <a:tailEnd/>
          </a:ln>
          <a:effectLst/>
        </p:spPr>
        <p:txBody>
          <a:bodyPr wrap="none" anchor="ctr"/>
          <a:lstStyle/>
          <a:p>
            <a:pPr defTabSz="1219170"/>
            <a:endParaRPr lang="zh-CN" altLang="en-US" sz="1867" b="1">
              <a:solidFill>
                <a:srgbClr val="000099"/>
              </a:solidFill>
              <a:latin typeface="Calibri"/>
              <a:ea typeface="黑体" pitchFamily="2" charset="-122"/>
            </a:endParaRPr>
          </a:p>
        </p:txBody>
      </p:sp>
      <p:sp>
        <p:nvSpPr>
          <p:cNvPr id="165" name="Rectangle 41"/>
          <p:cNvSpPr>
            <a:spLocks noChangeArrowheads="1"/>
          </p:cNvSpPr>
          <p:nvPr/>
        </p:nvSpPr>
        <p:spPr bwMode="auto">
          <a:xfrm>
            <a:off x="9203871" y="4145550"/>
            <a:ext cx="448808" cy="162801"/>
          </a:xfrm>
          <a:prstGeom prst="rect">
            <a:avLst/>
          </a:prstGeom>
          <a:solidFill>
            <a:srgbClr val="00CC00"/>
          </a:solidFill>
          <a:ln w="19050">
            <a:solidFill>
              <a:schemeClr val="tx1"/>
            </a:solidFill>
            <a:miter lim="800000"/>
            <a:headEnd/>
            <a:tailEnd/>
          </a:ln>
          <a:effectLst/>
        </p:spPr>
        <p:txBody>
          <a:bodyPr wrap="none" anchor="ctr"/>
          <a:lstStyle/>
          <a:p>
            <a:pPr defTabSz="1219170"/>
            <a:endParaRPr lang="zh-CN" altLang="en-US" sz="1867" b="1">
              <a:solidFill>
                <a:srgbClr val="000099"/>
              </a:solidFill>
              <a:latin typeface="Calibri"/>
              <a:ea typeface="黑体" pitchFamily="2" charset="-122"/>
            </a:endParaRPr>
          </a:p>
        </p:txBody>
      </p:sp>
      <p:sp>
        <p:nvSpPr>
          <p:cNvPr id="166" name="Rectangle 42"/>
          <p:cNvSpPr>
            <a:spLocks noChangeArrowheads="1"/>
          </p:cNvSpPr>
          <p:nvPr/>
        </p:nvSpPr>
        <p:spPr bwMode="auto">
          <a:xfrm>
            <a:off x="9203871" y="4438064"/>
            <a:ext cx="448808" cy="162803"/>
          </a:xfrm>
          <a:prstGeom prst="rect">
            <a:avLst/>
          </a:prstGeom>
          <a:solidFill>
            <a:srgbClr val="FF00FF"/>
          </a:solidFill>
          <a:ln w="19050">
            <a:solidFill>
              <a:schemeClr val="tx1"/>
            </a:solidFill>
            <a:miter lim="800000"/>
            <a:headEnd/>
            <a:tailEnd/>
          </a:ln>
          <a:effectLst/>
        </p:spPr>
        <p:txBody>
          <a:bodyPr wrap="none" anchor="ctr"/>
          <a:lstStyle/>
          <a:p>
            <a:pPr defTabSz="1219170"/>
            <a:endParaRPr lang="zh-CN" altLang="en-US" sz="1867" b="1">
              <a:solidFill>
                <a:srgbClr val="000099"/>
              </a:solidFill>
              <a:latin typeface="Calibri"/>
              <a:ea typeface="黑体" pitchFamily="2" charset="-122"/>
            </a:endParaRPr>
          </a:p>
        </p:txBody>
      </p:sp>
      <p:sp>
        <p:nvSpPr>
          <p:cNvPr id="167" name="Rectangle 43"/>
          <p:cNvSpPr>
            <a:spLocks noChangeArrowheads="1"/>
          </p:cNvSpPr>
          <p:nvPr/>
        </p:nvSpPr>
        <p:spPr bwMode="auto">
          <a:xfrm>
            <a:off x="9203871" y="4729254"/>
            <a:ext cx="448808" cy="164125"/>
          </a:xfrm>
          <a:prstGeom prst="rect">
            <a:avLst/>
          </a:prstGeom>
          <a:solidFill>
            <a:srgbClr val="3399FF"/>
          </a:solidFill>
          <a:ln w="19050">
            <a:solidFill>
              <a:schemeClr val="tx1"/>
            </a:solidFill>
            <a:miter lim="800000"/>
            <a:headEnd/>
            <a:tailEnd/>
          </a:ln>
          <a:effectLst/>
        </p:spPr>
        <p:txBody>
          <a:bodyPr wrap="none" anchor="ctr"/>
          <a:lstStyle/>
          <a:p>
            <a:pPr defTabSz="1219170"/>
            <a:endParaRPr lang="zh-CN" altLang="en-US" sz="1867" b="1">
              <a:solidFill>
                <a:srgbClr val="000099"/>
              </a:solidFill>
              <a:latin typeface="Calibri"/>
              <a:ea typeface="黑体" pitchFamily="2" charset="-122"/>
            </a:endParaRPr>
          </a:p>
        </p:txBody>
      </p:sp>
      <p:sp>
        <p:nvSpPr>
          <p:cNvPr id="168" name="AutoShape 44"/>
          <p:cNvSpPr>
            <a:spLocks noChangeArrowheads="1"/>
          </p:cNvSpPr>
          <p:nvPr/>
        </p:nvSpPr>
        <p:spPr bwMode="auto">
          <a:xfrm rot="5400000">
            <a:off x="5923240" y="3647549"/>
            <a:ext cx="295161" cy="266704"/>
          </a:xfrm>
          <a:prstGeom prst="triangle">
            <a:avLst>
              <a:gd name="adj" fmla="val 50000"/>
            </a:avLst>
          </a:prstGeom>
          <a:solidFill>
            <a:srgbClr val="FF00FF"/>
          </a:solidFill>
          <a:ln w="19050">
            <a:solidFill>
              <a:schemeClr val="tx1"/>
            </a:solidFill>
            <a:miter lim="800000"/>
            <a:headEnd/>
            <a:tailEnd/>
          </a:ln>
          <a:effectLst/>
        </p:spPr>
        <p:txBody>
          <a:bodyPr wrap="none" anchor="ctr"/>
          <a:lstStyle/>
          <a:p>
            <a:pPr defTabSz="1219170"/>
            <a:endParaRPr lang="zh-CN" altLang="en-US" sz="1867" b="1">
              <a:solidFill>
                <a:srgbClr val="000099"/>
              </a:solidFill>
              <a:latin typeface="Calibri"/>
              <a:ea typeface="黑体" pitchFamily="2" charset="-122"/>
            </a:endParaRPr>
          </a:p>
        </p:txBody>
      </p:sp>
      <p:sp>
        <p:nvSpPr>
          <p:cNvPr id="169" name="AutoShape 45"/>
          <p:cNvSpPr>
            <a:spLocks noChangeArrowheads="1"/>
          </p:cNvSpPr>
          <p:nvPr/>
        </p:nvSpPr>
        <p:spPr bwMode="auto">
          <a:xfrm rot="5400000">
            <a:off x="7018016" y="3646833"/>
            <a:ext cx="295161" cy="268137"/>
          </a:xfrm>
          <a:prstGeom prst="triangle">
            <a:avLst>
              <a:gd name="adj" fmla="val 50000"/>
            </a:avLst>
          </a:prstGeom>
          <a:solidFill>
            <a:srgbClr val="FF00FF"/>
          </a:solidFill>
          <a:ln w="19050">
            <a:solidFill>
              <a:schemeClr val="tx1"/>
            </a:solidFill>
            <a:miter lim="800000"/>
            <a:headEnd/>
            <a:tailEnd/>
          </a:ln>
          <a:effectLst/>
        </p:spPr>
        <p:txBody>
          <a:bodyPr wrap="none" anchor="ctr"/>
          <a:lstStyle/>
          <a:p>
            <a:pPr defTabSz="1219170"/>
            <a:endParaRPr lang="zh-CN" altLang="en-US" sz="1867" b="1">
              <a:solidFill>
                <a:srgbClr val="000099"/>
              </a:solidFill>
              <a:latin typeface="Calibri"/>
              <a:ea typeface="黑体" pitchFamily="2" charset="-122"/>
            </a:endParaRPr>
          </a:p>
        </p:txBody>
      </p:sp>
      <p:sp>
        <p:nvSpPr>
          <p:cNvPr id="170" name="Line 46"/>
          <p:cNvSpPr>
            <a:spLocks noChangeShapeType="1"/>
          </p:cNvSpPr>
          <p:nvPr/>
        </p:nvSpPr>
        <p:spPr bwMode="auto">
          <a:xfrm flipH="1">
            <a:off x="5386854" y="3257419"/>
            <a:ext cx="116145" cy="518848"/>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1867" b="1">
              <a:solidFill>
                <a:srgbClr val="000099"/>
              </a:solidFill>
              <a:latin typeface="Calibri"/>
              <a:ea typeface="黑体" pitchFamily="2" charset="-122"/>
            </a:endParaRPr>
          </a:p>
        </p:txBody>
      </p:sp>
      <p:sp>
        <p:nvSpPr>
          <p:cNvPr id="171" name="Text Box 47"/>
          <p:cNvSpPr txBox="1">
            <a:spLocks noChangeArrowheads="1"/>
          </p:cNvSpPr>
          <p:nvPr/>
        </p:nvSpPr>
        <p:spPr bwMode="auto">
          <a:xfrm>
            <a:off x="3923671" y="3326783"/>
            <a:ext cx="458780" cy="1077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a:r>
              <a:rPr kumimoji="1" lang="zh-CN" altLang="en-US" sz="2133" b="1" dirty="0">
                <a:solidFill>
                  <a:prstClr val="black"/>
                </a:solidFill>
                <a:latin typeface="微软雅黑" pitchFamily="34" charset="-122"/>
                <a:ea typeface="微软雅黑" pitchFamily="34" charset="-122"/>
              </a:rPr>
              <a:t>复</a:t>
            </a:r>
          </a:p>
          <a:p>
            <a:pPr defTabSz="1219170"/>
            <a:r>
              <a:rPr kumimoji="1" lang="zh-CN" altLang="en-US" sz="2133" b="1" dirty="0">
                <a:solidFill>
                  <a:prstClr val="black"/>
                </a:solidFill>
                <a:latin typeface="微软雅黑" pitchFamily="34" charset="-122"/>
                <a:ea typeface="微软雅黑" pitchFamily="34" charset="-122"/>
              </a:rPr>
              <a:t>用</a:t>
            </a:r>
          </a:p>
          <a:p>
            <a:pPr defTabSz="1219170"/>
            <a:r>
              <a:rPr kumimoji="1" lang="zh-CN" altLang="en-US" sz="2133" b="1" dirty="0">
                <a:solidFill>
                  <a:prstClr val="black"/>
                </a:solidFill>
                <a:latin typeface="微软雅黑" pitchFamily="34" charset="-122"/>
                <a:ea typeface="微软雅黑" pitchFamily="34" charset="-122"/>
              </a:rPr>
              <a:t>器</a:t>
            </a:r>
          </a:p>
        </p:txBody>
      </p:sp>
      <p:sp>
        <p:nvSpPr>
          <p:cNvPr id="172" name="Text Box 48"/>
          <p:cNvSpPr txBox="1">
            <a:spLocks noChangeArrowheads="1"/>
          </p:cNvSpPr>
          <p:nvPr/>
        </p:nvSpPr>
        <p:spPr bwMode="auto">
          <a:xfrm>
            <a:off x="7713651" y="3326783"/>
            <a:ext cx="458780" cy="1077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a:r>
              <a:rPr kumimoji="1" lang="zh-CN" altLang="en-US" sz="2133" b="1" dirty="0">
                <a:solidFill>
                  <a:prstClr val="black"/>
                </a:solidFill>
                <a:latin typeface="微软雅黑" pitchFamily="34" charset="-122"/>
                <a:ea typeface="微软雅黑" pitchFamily="34" charset="-122"/>
              </a:rPr>
              <a:t>分</a:t>
            </a:r>
          </a:p>
          <a:p>
            <a:pPr defTabSz="1219170"/>
            <a:r>
              <a:rPr kumimoji="1" lang="zh-CN" altLang="en-US" sz="2133" b="1" dirty="0">
                <a:solidFill>
                  <a:prstClr val="black"/>
                </a:solidFill>
                <a:latin typeface="微软雅黑" pitchFamily="34" charset="-122"/>
                <a:ea typeface="微软雅黑" pitchFamily="34" charset="-122"/>
              </a:rPr>
              <a:t>用</a:t>
            </a:r>
          </a:p>
          <a:p>
            <a:pPr defTabSz="1219170"/>
            <a:r>
              <a:rPr kumimoji="1" lang="zh-CN" altLang="en-US" sz="2133" b="1" dirty="0">
                <a:solidFill>
                  <a:prstClr val="black"/>
                </a:solidFill>
                <a:latin typeface="微软雅黑" pitchFamily="34" charset="-122"/>
                <a:ea typeface="微软雅黑" pitchFamily="34" charset="-122"/>
              </a:rPr>
              <a:t>器</a:t>
            </a:r>
          </a:p>
        </p:txBody>
      </p:sp>
      <p:sp>
        <p:nvSpPr>
          <p:cNvPr id="173" name="Text Box 49"/>
          <p:cNvSpPr txBox="1">
            <a:spLocks noChangeArrowheads="1"/>
          </p:cNvSpPr>
          <p:nvPr/>
        </p:nvSpPr>
        <p:spPr bwMode="auto">
          <a:xfrm>
            <a:off x="6132478" y="2995349"/>
            <a:ext cx="695319"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a:r>
              <a:rPr kumimoji="1" lang="en-US" altLang="zh-CN" sz="1867" b="1">
                <a:solidFill>
                  <a:prstClr val="black"/>
                </a:solidFill>
                <a:latin typeface="Calibri"/>
                <a:ea typeface="黑体" pitchFamily="2" charset="-122"/>
              </a:rPr>
              <a:t>EDFA</a:t>
            </a:r>
          </a:p>
        </p:txBody>
      </p:sp>
      <p:sp>
        <p:nvSpPr>
          <p:cNvPr id="174" name="Line 50"/>
          <p:cNvSpPr>
            <a:spLocks noChangeShapeType="1"/>
          </p:cNvSpPr>
          <p:nvPr/>
        </p:nvSpPr>
        <p:spPr bwMode="auto">
          <a:xfrm flipH="1">
            <a:off x="6096629" y="3338160"/>
            <a:ext cx="395755" cy="360017"/>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1867" b="1">
              <a:solidFill>
                <a:srgbClr val="000099"/>
              </a:solidFill>
              <a:latin typeface="Calibri"/>
              <a:ea typeface="黑体" pitchFamily="2" charset="-122"/>
            </a:endParaRPr>
          </a:p>
        </p:txBody>
      </p:sp>
      <p:sp>
        <p:nvSpPr>
          <p:cNvPr id="175" name="Line 51"/>
          <p:cNvSpPr>
            <a:spLocks noChangeShapeType="1"/>
          </p:cNvSpPr>
          <p:nvPr/>
        </p:nvSpPr>
        <p:spPr bwMode="auto">
          <a:xfrm>
            <a:off x="4963856" y="3993336"/>
            <a:ext cx="0" cy="164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1867" b="1">
              <a:solidFill>
                <a:srgbClr val="000099"/>
              </a:solidFill>
              <a:latin typeface="Calibri"/>
              <a:ea typeface="黑体" pitchFamily="2" charset="-122"/>
            </a:endParaRPr>
          </a:p>
        </p:txBody>
      </p:sp>
      <p:sp>
        <p:nvSpPr>
          <p:cNvPr id="176" name="Line 52"/>
          <p:cNvSpPr>
            <a:spLocks noChangeShapeType="1"/>
          </p:cNvSpPr>
          <p:nvPr/>
        </p:nvSpPr>
        <p:spPr bwMode="auto">
          <a:xfrm>
            <a:off x="6042143" y="3993336"/>
            <a:ext cx="0" cy="164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1867" b="1">
              <a:solidFill>
                <a:srgbClr val="000099"/>
              </a:solidFill>
              <a:latin typeface="Calibri"/>
              <a:ea typeface="黑体" pitchFamily="2" charset="-122"/>
            </a:endParaRPr>
          </a:p>
        </p:txBody>
      </p:sp>
      <p:sp>
        <p:nvSpPr>
          <p:cNvPr id="177" name="Line 53"/>
          <p:cNvSpPr>
            <a:spLocks noChangeShapeType="1"/>
          </p:cNvSpPr>
          <p:nvPr/>
        </p:nvSpPr>
        <p:spPr bwMode="auto">
          <a:xfrm>
            <a:off x="4960988" y="4074076"/>
            <a:ext cx="1079720" cy="0"/>
          </a:xfrm>
          <a:prstGeom prst="line">
            <a:avLst/>
          </a:prstGeom>
          <a:noFill/>
          <a:ln w="2857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1867" b="1">
              <a:solidFill>
                <a:srgbClr val="000099"/>
              </a:solidFill>
              <a:latin typeface="Calibri"/>
              <a:ea typeface="黑体" pitchFamily="2" charset="-122"/>
            </a:endParaRPr>
          </a:p>
        </p:txBody>
      </p:sp>
      <p:sp>
        <p:nvSpPr>
          <p:cNvPr id="179" name="Text Box 55"/>
          <p:cNvSpPr txBox="1">
            <a:spLocks noChangeArrowheads="1"/>
          </p:cNvSpPr>
          <p:nvPr/>
        </p:nvSpPr>
        <p:spPr bwMode="auto">
          <a:xfrm>
            <a:off x="2256054" y="1932699"/>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a:r>
              <a:rPr lang="zh-CN" altLang="en-US" sz="1600" b="1" dirty="0">
                <a:solidFill>
                  <a:prstClr val="black"/>
                </a:solidFill>
                <a:latin typeface="微软雅黑" pitchFamily="34" charset="-122"/>
                <a:ea typeface="微软雅黑" pitchFamily="34" charset="-122"/>
              </a:rPr>
              <a:t>光调制器</a:t>
            </a:r>
          </a:p>
        </p:txBody>
      </p:sp>
      <p:sp>
        <p:nvSpPr>
          <p:cNvPr id="180" name="Line 56"/>
          <p:cNvSpPr>
            <a:spLocks noChangeShapeType="1"/>
          </p:cNvSpPr>
          <p:nvPr/>
        </p:nvSpPr>
        <p:spPr bwMode="auto">
          <a:xfrm>
            <a:off x="2785971" y="2257133"/>
            <a:ext cx="0" cy="4271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b="1">
              <a:solidFill>
                <a:srgbClr val="000099"/>
              </a:solidFill>
              <a:latin typeface="Calibri"/>
              <a:ea typeface="黑体" pitchFamily="2" charset="-122"/>
            </a:endParaRPr>
          </a:p>
        </p:txBody>
      </p:sp>
      <p:sp>
        <p:nvSpPr>
          <p:cNvPr id="181" name="Text Box 57"/>
          <p:cNvSpPr txBox="1">
            <a:spLocks noChangeArrowheads="1"/>
          </p:cNvSpPr>
          <p:nvPr/>
        </p:nvSpPr>
        <p:spPr bwMode="auto">
          <a:xfrm>
            <a:off x="8897249" y="1945399"/>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a:r>
              <a:rPr lang="zh-CN" altLang="en-US" sz="1600" b="1" dirty="0">
                <a:solidFill>
                  <a:prstClr val="black"/>
                </a:solidFill>
                <a:latin typeface="微软雅黑" pitchFamily="34" charset="-122"/>
                <a:ea typeface="微软雅黑" pitchFamily="34" charset="-122"/>
              </a:rPr>
              <a:t>光解调器</a:t>
            </a:r>
          </a:p>
        </p:txBody>
      </p:sp>
      <p:sp>
        <p:nvSpPr>
          <p:cNvPr id="182" name="Line 58"/>
          <p:cNvSpPr>
            <a:spLocks noChangeShapeType="1"/>
          </p:cNvSpPr>
          <p:nvPr/>
        </p:nvSpPr>
        <p:spPr bwMode="auto">
          <a:xfrm>
            <a:off x="9418935" y="2257133"/>
            <a:ext cx="0" cy="4271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b="1">
              <a:solidFill>
                <a:srgbClr val="000099"/>
              </a:solidFill>
              <a:latin typeface="Calibri"/>
              <a:ea typeface="黑体" pitchFamily="2" charset="-122"/>
            </a:endParaRPr>
          </a:p>
        </p:txBody>
      </p:sp>
      <p:sp>
        <p:nvSpPr>
          <p:cNvPr id="183" name="Text Box 6"/>
          <p:cNvSpPr txBox="1">
            <a:spLocks noChangeArrowheads="1"/>
          </p:cNvSpPr>
          <p:nvPr/>
        </p:nvSpPr>
        <p:spPr bwMode="auto">
          <a:xfrm>
            <a:off x="8695025" y="5054169"/>
            <a:ext cx="1604676" cy="666977"/>
          </a:xfrm>
          <a:prstGeom prst="rect">
            <a:avLst/>
          </a:prstGeom>
          <a:solidFill>
            <a:srgbClr val="00FFCC"/>
          </a:solidFill>
          <a:ln w="19050">
            <a:solidFill>
              <a:srgbClr val="333399"/>
            </a:solidFill>
            <a:miter lim="800000"/>
            <a:headEnd/>
            <a:tailEnd/>
          </a:ln>
          <a:effectLst/>
        </p:spPr>
        <p:txBody>
          <a:bodyPr wrap="square">
            <a:spAutoFit/>
          </a:bodyPr>
          <a:lstStyle/>
          <a:p>
            <a:pPr defTabSz="1219170"/>
            <a:r>
              <a:rPr kumimoji="1" lang="en-US" altLang="zh-CN" sz="1867" b="1" dirty="0">
                <a:solidFill>
                  <a:srgbClr val="000099"/>
                </a:solidFill>
                <a:latin typeface="Calibri"/>
                <a:ea typeface="黑体" pitchFamily="2" charset="-122"/>
              </a:rPr>
              <a:t>8 </a:t>
            </a:r>
            <a:r>
              <a:rPr kumimoji="1" lang="en-US" altLang="zh-CN" sz="1867" b="1" dirty="0">
                <a:solidFill>
                  <a:srgbClr val="000099"/>
                </a:solidFill>
                <a:latin typeface="Calibri"/>
                <a:ea typeface="黑体" pitchFamily="2" charset="-122"/>
                <a:sym typeface="Symbol" pitchFamily="18" charset="2"/>
              </a:rPr>
              <a:t> </a:t>
            </a:r>
            <a:r>
              <a:rPr kumimoji="1" lang="en-US" altLang="zh-CN" sz="1867" b="1" dirty="0">
                <a:solidFill>
                  <a:srgbClr val="000099"/>
                </a:solidFill>
                <a:latin typeface="Calibri"/>
                <a:ea typeface="黑体" pitchFamily="2" charset="-122"/>
              </a:rPr>
              <a:t>2.5 </a:t>
            </a:r>
            <a:r>
              <a:rPr kumimoji="1" lang="en-US" altLang="zh-CN" sz="1867" b="1" dirty="0" err="1">
                <a:solidFill>
                  <a:srgbClr val="000099"/>
                </a:solidFill>
                <a:latin typeface="Calibri"/>
                <a:ea typeface="黑体" pitchFamily="2" charset="-122"/>
              </a:rPr>
              <a:t>Gbit</a:t>
            </a:r>
            <a:r>
              <a:rPr kumimoji="1" lang="en-US" altLang="zh-CN" sz="1867" b="1" dirty="0">
                <a:solidFill>
                  <a:srgbClr val="000099"/>
                </a:solidFill>
                <a:latin typeface="Calibri"/>
                <a:ea typeface="黑体" pitchFamily="2" charset="-122"/>
              </a:rPr>
              <a:t>/s</a:t>
            </a:r>
          </a:p>
          <a:p>
            <a:pPr defTabSz="1219170"/>
            <a:r>
              <a:rPr kumimoji="1" lang="en-US" altLang="zh-CN" sz="1867" b="1" dirty="0">
                <a:solidFill>
                  <a:srgbClr val="000099"/>
                </a:solidFill>
                <a:latin typeface="Calibri"/>
                <a:ea typeface="黑体" pitchFamily="2" charset="-122"/>
              </a:rPr>
              <a:t>1310 nm</a:t>
            </a:r>
          </a:p>
        </p:txBody>
      </p:sp>
      <p:sp>
        <p:nvSpPr>
          <p:cNvPr id="185" name="矩形 184"/>
          <p:cNvSpPr/>
          <p:nvPr/>
        </p:nvSpPr>
        <p:spPr>
          <a:xfrm>
            <a:off x="5027476" y="5314934"/>
            <a:ext cx="2339102" cy="461665"/>
          </a:xfrm>
          <a:prstGeom prst="rect">
            <a:avLst/>
          </a:prstGeom>
        </p:spPr>
        <p:txBody>
          <a:bodyPr wrap="none">
            <a:spAutoFit/>
          </a:bodyPr>
          <a:lstStyle/>
          <a:p>
            <a:pPr algn="ctr" defTabSz="1219170"/>
            <a:r>
              <a:rPr lang="zh-CN" altLang="en-US" sz="2400" b="1" dirty="0">
                <a:solidFill>
                  <a:prstClr val="black"/>
                </a:solidFill>
                <a:latin typeface="微软雅黑" pitchFamily="34" charset="-122"/>
                <a:ea typeface="微软雅黑" pitchFamily="34" charset="-122"/>
              </a:rPr>
              <a:t>波分复用的概念</a:t>
            </a:r>
          </a:p>
        </p:txBody>
      </p:sp>
      <p:sp>
        <p:nvSpPr>
          <p:cNvPr id="186" name="矩形 185"/>
          <p:cNvSpPr/>
          <p:nvPr/>
        </p:nvSpPr>
        <p:spPr>
          <a:xfrm>
            <a:off x="4440393" y="1594640"/>
            <a:ext cx="3185563" cy="954300"/>
          </a:xfrm>
          <a:prstGeom prst="rect">
            <a:avLst/>
          </a:prstGeom>
          <a:solidFill>
            <a:schemeClr val="bg1"/>
          </a:solidFill>
          <a:ln>
            <a:noFill/>
          </a:ln>
        </p:spPr>
        <p:txBody>
          <a:bodyPr wrap="square">
            <a:spAutoFit/>
          </a:bodyPr>
          <a:lstStyle/>
          <a:p>
            <a:pPr defTabSz="1219170"/>
            <a:r>
              <a:rPr lang="zh-CN" altLang="en-US" sz="1867" b="1" dirty="0">
                <a:solidFill>
                  <a:prstClr val="black"/>
                </a:solidFill>
                <a:latin typeface="微软雅黑" pitchFamily="34" charset="-122"/>
                <a:ea typeface="微软雅黑" pitchFamily="34" charset="-122"/>
              </a:rPr>
              <a:t>波分复用就是光的频分复用。使用一根光纤来同时传输多个光载波信号。</a:t>
            </a:r>
          </a:p>
        </p:txBody>
      </p:sp>
      <p:sp>
        <p:nvSpPr>
          <p:cNvPr id="187" name="Text Box 54"/>
          <p:cNvSpPr txBox="1">
            <a:spLocks noChangeArrowheads="1"/>
          </p:cNvSpPr>
          <p:nvPr/>
        </p:nvSpPr>
        <p:spPr bwMode="auto">
          <a:xfrm>
            <a:off x="5016297" y="4048141"/>
            <a:ext cx="915635"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a:r>
              <a:rPr kumimoji="1" lang="en-US" altLang="zh-CN" sz="1867" b="1">
                <a:solidFill>
                  <a:prstClr val="black"/>
                </a:solidFill>
                <a:latin typeface="Calibri"/>
                <a:ea typeface="黑体" pitchFamily="2" charset="-122"/>
              </a:rPr>
              <a:t>120 km</a:t>
            </a:r>
          </a:p>
        </p:txBody>
      </p:sp>
    </p:spTree>
    <p:extLst>
      <p:ext uri="{BB962C8B-B14F-4D97-AF65-F5344CB8AC3E}">
        <p14:creationId xmlns:p14="http://schemas.microsoft.com/office/powerpoint/2010/main" val="1432455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AutoShape 5"/>
          <p:cNvSpPr>
            <a:spLocks noChangeArrowheads="1"/>
          </p:cNvSpPr>
          <p:nvPr/>
        </p:nvSpPr>
        <p:spPr bwMode="auto">
          <a:xfrm>
            <a:off x="726860" y="1963003"/>
            <a:ext cx="10738283" cy="518295"/>
          </a:xfrm>
          <a:prstGeom prst="roundRect">
            <a:avLst>
              <a:gd name="adj" fmla="val 16667"/>
            </a:avLst>
          </a:prstGeom>
          <a:solidFill>
            <a:srgbClr val="0089FA"/>
          </a:solidFill>
          <a:ln>
            <a:noFill/>
          </a:ln>
          <a:effectLst/>
        </p:spPr>
        <p:txBody>
          <a:bodyPr wrap="none" anchor="ctr"/>
          <a:lstStyle/>
          <a:p>
            <a:pPr defTabSz="1219170"/>
            <a:endParaRPr lang="zh-CN" altLang="en-US" sz="2400">
              <a:solidFill>
                <a:prstClr val="black"/>
              </a:solidFill>
              <a:latin typeface="Calibri"/>
              <a:ea typeface="宋体" panose="02010600030101010101" pitchFamily="2" charset="-122"/>
            </a:endParaRPr>
          </a:p>
        </p:txBody>
      </p:sp>
      <p:sp>
        <p:nvSpPr>
          <p:cNvPr id="33" name="Rectangle 6"/>
          <p:cNvSpPr>
            <a:spLocks noChangeArrowheads="1"/>
          </p:cNvSpPr>
          <p:nvPr/>
        </p:nvSpPr>
        <p:spPr bwMode="auto">
          <a:xfrm>
            <a:off x="1232084" y="1918834"/>
            <a:ext cx="992290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219170"/>
            <a:r>
              <a:rPr lang="en-US" altLang="zh-CN" sz="3200" b="1" dirty="0">
                <a:solidFill>
                  <a:prstClr val="white"/>
                </a:solidFill>
                <a:latin typeface="微软雅黑" pitchFamily="34" charset="-122"/>
                <a:ea typeface="微软雅黑" pitchFamily="34" charset="-122"/>
              </a:rPr>
              <a:t>4</a:t>
            </a:r>
            <a:r>
              <a:rPr lang="zh-CN" altLang="en-US" sz="3200" b="1" dirty="0">
                <a:solidFill>
                  <a:prstClr val="white"/>
                </a:solidFill>
                <a:latin typeface="微软雅黑" pitchFamily="34" charset="-122"/>
                <a:ea typeface="微软雅黑" pitchFamily="34" charset="-122"/>
              </a:rPr>
              <a:t>、码分复用 </a:t>
            </a:r>
            <a:r>
              <a:rPr lang="en-US" altLang="zh-CN" sz="3200" b="1" dirty="0">
                <a:solidFill>
                  <a:prstClr val="white"/>
                </a:solidFill>
                <a:latin typeface="微软雅黑" pitchFamily="34" charset="-122"/>
                <a:ea typeface="微软雅黑" pitchFamily="34" charset="-122"/>
              </a:rPr>
              <a:t>CDM  (Code Division Multiplexing) </a:t>
            </a:r>
            <a:endParaRPr lang="zh-CN" altLang="en-US" sz="3200" b="1" dirty="0">
              <a:solidFill>
                <a:prstClr val="white"/>
              </a:solidFill>
              <a:latin typeface="微软雅黑" pitchFamily="34" charset="-122"/>
              <a:ea typeface="微软雅黑" pitchFamily="34" charset="-122"/>
            </a:endParaRPr>
          </a:p>
        </p:txBody>
      </p:sp>
      <p:sp>
        <p:nvSpPr>
          <p:cNvPr id="34" name="Rectangle 8"/>
          <p:cNvSpPr>
            <a:spLocks noChangeArrowheads="1"/>
          </p:cNvSpPr>
          <p:nvPr/>
        </p:nvSpPr>
        <p:spPr bwMode="auto">
          <a:xfrm>
            <a:off x="726860" y="2571294"/>
            <a:ext cx="10738283" cy="2289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80990" indent="-380990" defTabSz="1219170">
              <a:lnSpc>
                <a:spcPts val="4400"/>
              </a:lnSpc>
              <a:buClr>
                <a:srgbClr val="0070C0"/>
              </a:buClr>
              <a:buFont typeface="Wingdings" pitchFamily="2" charset="2"/>
              <a:buChar char="l"/>
            </a:pPr>
            <a:r>
              <a:rPr lang="zh-CN" altLang="en-US" sz="2667" b="1" dirty="0">
                <a:solidFill>
                  <a:prstClr val="black"/>
                </a:solidFill>
                <a:latin typeface="微软雅黑" pitchFamily="34" charset="-122"/>
                <a:ea typeface="微软雅黑" pitchFamily="34" charset="-122"/>
              </a:rPr>
              <a:t>常用的名词是</a:t>
            </a:r>
            <a:r>
              <a:rPr lang="zh-CN" altLang="en-US" sz="2667" b="1" dirty="0">
                <a:solidFill>
                  <a:srgbClr val="0000FF"/>
                </a:solidFill>
                <a:latin typeface="微软雅黑" pitchFamily="34" charset="-122"/>
                <a:ea typeface="微软雅黑" pitchFamily="34" charset="-122"/>
              </a:rPr>
              <a:t>码分多址</a:t>
            </a:r>
            <a:r>
              <a:rPr lang="zh-CN" altLang="en-US" sz="2667" b="1" dirty="0">
                <a:solidFill>
                  <a:prstClr val="black"/>
                </a:solidFill>
                <a:latin typeface="微软雅黑" pitchFamily="34" charset="-122"/>
                <a:ea typeface="微软雅黑" pitchFamily="34" charset="-122"/>
              </a:rPr>
              <a:t> </a:t>
            </a:r>
            <a:r>
              <a:rPr lang="en-US" altLang="zh-CN" sz="2667" b="1" dirty="0">
                <a:solidFill>
                  <a:prstClr val="black"/>
                </a:solidFill>
                <a:latin typeface="微软雅黑" pitchFamily="34" charset="-122"/>
                <a:ea typeface="微软雅黑" pitchFamily="34" charset="-122"/>
              </a:rPr>
              <a:t>CDMA (Code Division Multiple Access)</a:t>
            </a:r>
            <a:r>
              <a:rPr lang="zh-CN" altLang="en-US" sz="2667" b="1" dirty="0">
                <a:solidFill>
                  <a:prstClr val="black"/>
                </a:solidFill>
                <a:latin typeface="微软雅黑" pitchFamily="34" charset="-122"/>
                <a:ea typeface="微软雅黑" pitchFamily="34" charset="-122"/>
              </a:rPr>
              <a:t>。</a:t>
            </a:r>
          </a:p>
          <a:p>
            <a:pPr marL="380990" indent="-380990" defTabSz="1219170">
              <a:lnSpc>
                <a:spcPts val="4400"/>
              </a:lnSpc>
              <a:buClr>
                <a:srgbClr val="0070C0"/>
              </a:buClr>
              <a:buFont typeface="Wingdings" pitchFamily="2" charset="2"/>
              <a:buChar char="l"/>
            </a:pPr>
            <a:r>
              <a:rPr lang="zh-CN" altLang="en-US" sz="2667" b="1" dirty="0">
                <a:solidFill>
                  <a:prstClr val="black"/>
                </a:solidFill>
                <a:latin typeface="微软雅黑" pitchFamily="34" charset="-122"/>
                <a:ea typeface="微软雅黑" pitchFamily="34" charset="-122"/>
              </a:rPr>
              <a:t>各用户使用经过特殊挑选的不同码型，因此彼此不会造成干扰。</a:t>
            </a:r>
          </a:p>
          <a:p>
            <a:pPr marL="380990" indent="-380990" defTabSz="1219170">
              <a:lnSpc>
                <a:spcPts val="4400"/>
              </a:lnSpc>
              <a:buClr>
                <a:srgbClr val="0070C0"/>
              </a:buClr>
              <a:buFont typeface="Wingdings" pitchFamily="2" charset="2"/>
              <a:buChar char="l"/>
            </a:pPr>
            <a:r>
              <a:rPr lang="zh-CN" altLang="en-US" sz="2667" b="1" dirty="0">
                <a:solidFill>
                  <a:prstClr val="black"/>
                </a:solidFill>
                <a:latin typeface="微软雅黑" pitchFamily="34" charset="-122"/>
                <a:ea typeface="微软雅黑" pitchFamily="34" charset="-122"/>
              </a:rPr>
              <a:t>这种系统发送的信号有很强的抗干扰能力，其频谱类似于白噪声，不易被敌人发现。 </a:t>
            </a:r>
          </a:p>
        </p:txBody>
      </p:sp>
    </p:spTree>
    <p:extLst>
      <p:ext uri="{BB962C8B-B14F-4D97-AF65-F5344CB8AC3E}">
        <p14:creationId xmlns:p14="http://schemas.microsoft.com/office/powerpoint/2010/main" val="174727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742618" y="1379083"/>
            <a:ext cx="10731701" cy="471907"/>
          </a:xfrm>
          <a:prstGeom prst="roundRect">
            <a:avLst>
              <a:gd name="adj" fmla="val 16667"/>
            </a:avLst>
          </a:prstGeom>
          <a:solidFill>
            <a:srgbClr val="00B050"/>
          </a:solidFill>
          <a:ln>
            <a:noFill/>
          </a:ln>
          <a:effectLst/>
        </p:spPr>
        <p:txBody>
          <a:bodyPr wrap="none" anchor="ctr"/>
          <a:lstStyle/>
          <a:p>
            <a:pPr defTabSz="1219170"/>
            <a:endParaRPr lang="zh-CN" altLang="en-US" sz="2400">
              <a:solidFill>
                <a:prstClr val="black"/>
              </a:solidFill>
              <a:latin typeface="Calibri"/>
              <a:ea typeface="宋体" panose="02010600030101010101" pitchFamily="2" charset="-122"/>
            </a:endParaRPr>
          </a:p>
        </p:txBody>
      </p:sp>
      <p:sp>
        <p:nvSpPr>
          <p:cNvPr id="37" name="Rectangle 6"/>
          <p:cNvSpPr>
            <a:spLocks noChangeArrowheads="1"/>
          </p:cNvSpPr>
          <p:nvPr/>
        </p:nvSpPr>
        <p:spPr bwMode="auto">
          <a:xfrm>
            <a:off x="4664261" y="1334801"/>
            <a:ext cx="2888418"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219170"/>
            <a:r>
              <a:rPr lang="en-US" altLang="zh-CN" sz="2667" b="1" dirty="0">
                <a:solidFill>
                  <a:prstClr val="white"/>
                </a:solidFill>
                <a:latin typeface="微软雅黑" pitchFamily="34" charset="-122"/>
                <a:ea typeface="微软雅黑" pitchFamily="34" charset="-122"/>
              </a:rPr>
              <a:t>TCP</a:t>
            </a:r>
            <a:r>
              <a:rPr lang="zh-CN" altLang="en-US" sz="2667" b="1" dirty="0">
                <a:solidFill>
                  <a:prstClr val="white"/>
                </a:solidFill>
                <a:latin typeface="微软雅黑" pitchFamily="34" charset="-122"/>
                <a:ea typeface="微软雅黑" pitchFamily="34" charset="-122"/>
              </a:rPr>
              <a:t>拥塞控制算法</a:t>
            </a:r>
          </a:p>
        </p:txBody>
      </p:sp>
      <p:sp>
        <p:nvSpPr>
          <p:cNvPr id="38" name="Rectangle 68"/>
          <p:cNvSpPr>
            <a:spLocks noChangeArrowheads="1"/>
          </p:cNvSpPr>
          <p:nvPr/>
        </p:nvSpPr>
        <p:spPr bwMode="auto">
          <a:xfrm>
            <a:off x="742618" y="2073383"/>
            <a:ext cx="10731701" cy="28539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189" indent="-457189" defTabSz="1219170">
              <a:lnSpc>
                <a:spcPts val="4400"/>
              </a:lnSpc>
              <a:buClr>
                <a:srgbClr val="0070C0"/>
              </a:buClr>
              <a:buFont typeface="Wingdings" pitchFamily="2" charset="2"/>
              <a:buChar char="l"/>
            </a:pPr>
            <a:r>
              <a:rPr lang="zh-CN" altLang="en-US" sz="2667" b="1" dirty="0">
                <a:solidFill>
                  <a:prstClr val="black"/>
                </a:solidFill>
                <a:latin typeface="微软雅黑" pitchFamily="34" charset="-122"/>
                <a:ea typeface="微软雅黑" pitchFamily="34" charset="-122"/>
              </a:rPr>
              <a:t>四种拥塞控制算法（ </a:t>
            </a:r>
            <a:r>
              <a:rPr lang="en-US" altLang="zh-CN" sz="2667" b="1" dirty="0">
                <a:solidFill>
                  <a:prstClr val="black"/>
                </a:solidFill>
                <a:latin typeface="微软雅黑" pitchFamily="34" charset="-122"/>
                <a:ea typeface="微软雅黑" pitchFamily="34" charset="-122"/>
              </a:rPr>
              <a:t>RFC 5681</a:t>
            </a:r>
            <a:r>
              <a:rPr lang="zh-CN" altLang="en-US" sz="2667" b="1" dirty="0">
                <a:solidFill>
                  <a:prstClr val="black"/>
                </a:solidFill>
                <a:latin typeface="微软雅黑" pitchFamily="34" charset="-122"/>
                <a:ea typeface="微软雅黑" pitchFamily="34" charset="-122"/>
              </a:rPr>
              <a:t>） ：</a:t>
            </a:r>
          </a:p>
          <a:p>
            <a:pPr marL="844530" indent="-457189" defTabSz="1219170">
              <a:lnSpc>
                <a:spcPts val="4400"/>
              </a:lnSpc>
              <a:buClr>
                <a:srgbClr val="7030A0"/>
              </a:buClr>
              <a:buFont typeface="Arial" pitchFamily="34" charset="0"/>
              <a:buChar char="•"/>
            </a:pPr>
            <a:r>
              <a:rPr lang="zh-CN" altLang="en-US" sz="2667" b="1" dirty="0">
                <a:solidFill>
                  <a:prstClr val="black"/>
                </a:solidFill>
                <a:latin typeface="微软雅黑" pitchFamily="34" charset="-122"/>
                <a:ea typeface="微软雅黑" pitchFamily="34" charset="-122"/>
              </a:rPr>
              <a:t>慢开始 </a:t>
            </a:r>
            <a:r>
              <a:rPr lang="en-US" altLang="zh-CN" sz="2667" b="1" dirty="0">
                <a:solidFill>
                  <a:prstClr val="black"/>
                </a:solidFill>
                <a:latin typeface="微软雅黑" pitchFamily="34" charset="-122"/>
                <a:ea typeface="微软雅黑" pitchFamily="34" charset="-122"/>
              </a:rPr>
              <a:t>(slow-start)</a:t>
            </a:r>
          </a:p>
          <a:p>
            <a:pPr marL="844530" indent="-457189" defTabSz="1219170">
              <a:lnSpc>
                <a:spcPts val="4400"/>
              </a:lnSpc>
              <a:buClr>
                <a:srgbClr val="7030A0"/>
              </a:buClr>
              <a:buFont typeface="Arial" pitchFamily="34" charset="0"/>
              <a:buChar char="•"/>
            </a:pPr>
            <a:r>
              <a:rPr lang="zh-CN" altLang="en-US" sz="2667" b="1" dirty="0">
                <a:solidFill>
                  <a:prstClr val="black"/>
                </a:solidFill>
                <a:latin typeface="微软雅黑" pitchFamily="34" charset="-122"/>
                <a:ea typeface="微软雅黑" pitchFamily="34" charset="-122"/>
              </a:rPr>
              <a:t>拥塞避免 </a:t>
            </a:r>
            <a:r>
              <a:rPr lang="en-US" altLang="zh-CN" sz="2667" b="1" dirty="0">
                <a:solidFill>
                  <a:prstClr val="black"/>
                </a:solidFill>
                <a:latin typeface="微软雅黑" pitchFamily="34" charset="-122"/>
                <a:ea typeface="微软雅黑" pitchFamily="34" charset="-122"/>
              </a:rPr>
              <a:t>(congestion avoidance)</a:t>
            </a:r>
          </a:p>
          <a:p>
            <a:pPr marL="844530" indent="-457189" defTabSz="1219170">
              <a:lnSpc>
                <a:spcPts val="4400"/>
              </a:lnSpc>
              <a:buClr>
                <a:srgbClr val="7030A0"/>
              </a:buClr>
              <a:buFont typeface="Arial" pitchFamily="34" charset="0"/>
              <a:buChar char="•"/>
            </a:pPr>
            <a:r>
              <a:rPr lang="zh-CN" altLang="en-US" sz="2667" b="1" dirty="0">
                <a:solidFill>
                  <a:prstClr val="black"/>
                </a:solidFill>
                <a:latin typeface="微软雅黑" pitchFamily="34" charset="-122"/>
                <a:ea typeface="微软雅黑" pitchFamily="34" charset="-122"/>
              </a:rPr>
              <a:t>快重传 </a:t>
            </a:r>
            <a:r>
              <a:rPr lang="en-US" altLang="zh-CN" sz="2667" b="1" dirty="0">
                <a:solidFill>
                  <a:prstClr val="black"/>
                </a:solidFill>
                <a:latin typeface="微软雅黑" pitchFamily="34" charset="-122"/>
                <a:ea typeface="微软雅黑" pitchFamily="34" charset="-122"/>
              </a:rPr>
              <a:t>(fast retransmit)</a:t>
            </a:r>
          </a:p>
          <a:p>
            <a:pPr marL="844530" indent="-457189" defTabSz="1219170">
              <a:lnSpc>
                <a:spcPts val="4400"/>
              </a:lnSpc>
              <a:buClr>
                <a:srgbClr val="7030A0"/>
              </a:buClr>
              <a:buFont typeface="Arial" pitchFamily="34" charset="0"/>
              <a:buChar char="•"/>
            </a:pPr>
            <a:r>
              <a:rPr lang="zh-CN" altLang="en-US" sz="2667" b="1" dirty="0">
                <a:solidFill>
                  <a:prstClr val="black"/>
                </a:solidFill>
                <a:latin typeface="微软雅黑" pitchFamily="34" charset="-122"/>
                <a:ea typeface="微软雅黑" pitchFamily="34" charset="-122"/>
              </a:rPr>
              <a:t>快恢复 </a:t>
            </a:r>
            <a:r>
              <a:rPr lang="en-US" altLang="zh-CN" sz="2667" b="1" dirty="0">
                <a:solidFill>
                  <a:prstClr val="black"/>
                </a:solidFill>
                <a:latin typeface="微软雅黑" pitchFamily="34" charset="-122"/>
                <a:ea typeface="微软雅黑" pitchFamily="34" charset="-122"/>
              </a:rPr>
              <a:t>(fast recovery)</a:t>
            </a:r>
          </a:p>
        </p:txBody>
      </p:sp>
    </p:spTree>
    <p:extLst>
      <p:ext uri="{BB962C8B-B14F-4D97-AF65-F5344CB8AC3E}">
        <p14:creationId xmlns:p14="http://schemas.microsoft.com/office/powerpoint/2010/main" val="3258941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圆角矩形 6"/>
          <p:cNvSpPr/>
          <p:nvPr/>
        </p:nvSpPr>
        <p:spPr>
          <a:xfrm>
            <a:off x="742618" y="1409430"/>
            <a:ext cx="10731701" cy="441991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41" name="圆角矩形 40"/>
          <p:cNvSpPr/>
          <p:nvPr/>
        </p:nvSpPr>
        <p:spPr>
          <a:xfrm>
            <a:off x="1828679" y="1729541"/>
            <a:ext cx="8259519" cy="2868585"/>
          </a:xfrm>
          <a:prstGeom prst="round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5" name="AutoShape 5"/>
          <p:cNvSpPr>
            <a:spLocks noChangeArrowheads="1"/>
          </p:cNvSpPr>
          <p:nvPr/>
        </p:nvSpPr>
        <p:spPr bwMode="auto">
          <a:xfrm>
            <a:off x="742618" y="857092"/>
            <a:ext cx="10731701" cy="471907"/>
          </a:xfrm>
          <a:prstGeom prst="roundRect">
            <a:avLst>
              <a:gd name="adj" fmla="val 16667"/>
            </a:avLst>
          </a:prstGeom>
          <a:solidFill>
            <a:srgbClr val="00B050"/>
          </a:solidFill>
          <a:ln>
            <a:noFill/>
          </a:ln>
          <a:effectLst/>
        </p:spPr>
        <p:txBody>
          <a:bodyPr wrap="none" anchor="ctr"/>
          <a:lstStyle/>
          <a:p>
            <a:pPr defTabSz="1219170"/>
            <a:endParaRPr lang="zh-CN" altLang="en-US" sz="2400">
              <a:solidFill>
                <a:prstClr val="black"/>
              </a:solidFill>
              <a:latin typeface="Calibri"/>
              <a:ea typeface="宋体" panose="02010600030101010101" pitchFamily="2" charset="-122"/>
            </a:endParaRPr>
          </a:p>
        </p:txBody>
      </p:sp>
      <p:sp>
        <p:nvSpPr>
          <p:cNvPr id="6" name="Rectangle 6"/>
          <p:cNvSpPr>
            <a:spLocks noChangeArrowheads="1"/>
          </p:cNvSpPr>
          <p:nvPr/>
        </p:nvSpPr>
        <p:spPr bwMode="auto">
          <a:xfrm>
            <a:off x="4821103" y="812811"/>
            <a:ext cx="2574744"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219170" eaLnBrk="0" hangingPunct="0"/>
            <a:r>
              <a:rPr lang="zh-CN" altLang="en-US" sz="2667" b="1" dirty="0">
                <a:solidFill>
                  <a:prstClr val="white"/>
                </a:solidFill>
                <a:latin typeface="微软雅黑" pitchFamily="34" charset="-122"/>
                <a:ea typeface="微软雅黑" pitchFamily="34" charset="-122"/>
              </a:rPr>
              <a:t>万维网电子邮件</a:t>
            </a:r>
          </a:p>
        </p:txBody>
      </p:sp>
      <p:sp>
        <p:nvSpPr>
          <p:cNvPr id="8" name="Rectangle 386"/>
          <p:cNvSpPr>
            <a:spLocks noChangeArrowheads="1"/>
          </p:cNvSpPr>
          <p:nvPr/>
        </p:nvSpPr>
        <p:spPr bwMode="auto">
          <a:xfrm>
            <a:off x="3876078" y="2350197"/>
            <a:ext cx="907249" cy="1795356"/>
          </a:xfrm>
          <a:prstGeom prst="rect">
            <a:avLst/>
          </a:prstGeom>
          <a:solidFill>
            <a:srgbClr val="0000FF"/>
          </a:solidFill>
          <a:ln w="12700" algn="ctr">
            <a:solidFill>
              <a:schemeClr val="tx1"/>
            </a:solidFill>
            <a:miter lim="800000"/>
            <a:headEnd/>
            <a:tailEnd/>
          </a:ln>
          <a:effectLst/>
        </p:spPr>
        <p:txBody>
          <a:bodyPr wrap="none" anchor="ctr"/>
          <a:lstStyle/>
          <a:p>
            <a:pPr algn="ctr" defTabSz="1219170"/>
            <a:endParaRPr lang="zh-CN" altLang="en-US" sz="1467" b="1">
              <a:solidFill>
                <a:prstClr val="black"/>
              </a:solidFill>
              <a:latin typeface="微软雅黑" pitchFamily="34" charset="-122"/>
              <a:ea typeface="微软雅黑" pitchFamily="34" charset="-122"/>
            </a:endParaRPr>
          </a:p>
        </p:txBody>
      </p:sp>
      <p:sp>
        <p:nvSpPr>
          <p:cNvPr id="9" name="Rectangle 387"/>
          <p:cNvSpPr>
            <a:spLocks noChangeArrowheads="1"/>
          </p:cNvSpPr>
          <p:nvPr/>
        </p:nvSpPr>
        <p:spPr bwMode="auto">
          <a:xfrm>
            <a:off x="1955409" y="2489535"/>
            <a:ext cx="907249" cy="650196"/>
          </a:xfrm>
          <a:prstGeom prst="rect">
            <a:avLst/>
          </a:prstGeom>
          <a:solidFill>
            <a:srgbClr val="66FFFF"/>
          </a:solidFill>
          <a:ln w="9525">
            <a:solidFill>
              <a:schemeClr val="tx1"/>
            </a:solidFill>
            <a:miter lim="800000"/>
            <a:headEnd/>
            <a:tailEnd/>
          </a:ln>
          <a:effectLst/>
        </p:spPr>
        <p:txBody>
          <a:bodyPr wrap="none" anchor="ctr"/>
          <a:lstStyle/>
          <a:p>
            <a:pPr algn="ctr" defTabSz="1219170"/>
            <a:endParaRPr lang="zh-CN" altLang="en-US" sz="1467" b="1">
              <a:solidFill>
                <a:prstClr val="black"/>
              </a:solidFill>
              <a:latin typeface="微软雅黑" pitchFamily="34" charset="-122"/>
              <a:ea typeface="微软雅黑" pitchFamily="34" charset="-122"/>
            </a:endParaRPr>
          </a:p>
        </p:txBody>
      </p:sp>
      <p:sp>
        <p:nvSpPr>
          <p:cNvPr id="10" name="Line 388"/>
          <p:cNvSpPr>
            <a:spLocks noChangeShapeType="1"/>
          </p:cNvSpPr>
          <p:nvPr/>
        </p:nvSpPr>
        <p:spPr bwMode="auto">
          <a:xfrm>
            <a:off x="2862658" y="2806407"/>
            <a:ext cx="1088469" cy="819"/>
          </a:xfrm>
          <a:prstGeom prst="line">
            <a:avLst/>
          </a:prstGeom>
          <a:noFill/>
          <a:ln w="76200">
            <a:solidFill>
              <a:srgbClr val="C00000"/>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endParaRPr lang="zh-CN" altLang="en-US" sz="1467" b="1">
              <a:solidFill>
                <a:prstClr val="black"/>
              </a:solidFill>
              <a:latin typeface="微软雅黑" pitchFamily="34" charset="-122"/>
              <a:ea typeface="微软雅黑" pitchFamily="34" charset="-122"/>
            </a:endParaRPr>
          </a:p>
        </p:txBody>
      </p:sp>
      <p:sp>
        <p:nvSpPr>
          <p:cNvPr id="12" name="Oval 405"/>
          <p:cNvSpPr>
            <a:spLocks noChangeArrowheads="1"/>
          </p:cNvSpPr>
          <p:nvPr/>
        </p:nvSpPr>
        <p:spPr bwMode="auto">
          <a:xfrm>
            <a:off x="3952795" y="2435378"/>
            <a:ext cx="755487" cy="742060"/>
          </a:xfrm>
          <a:prstGeom prst="ellipse">
            <a:avLst/>
          </a:prstGeom>
          <a:solidFill>
            <a:srgbClr val="00FFCC"/>
          </a:solidFill>
          <a:ln w="9525">
            <a:solidFill>
              <a:schemeClr val="tx1"/>
            </a:solidFill>
            <a:round/>
            <a:headEnd/>
            <a:tailEnd/>
          </a:ln>
          <a:effectLst/>
        </p:spPr>
        <p:txBody>
          <a:bodyPr wrap="none" anchor="ctr"/>
          <a:lstStyle/>
          <a:p>
            <a:pPr algn="ctr" defTabSz="1219170"/>
            <a:r>
              <a:rPr kumimoji="1" lang="en-US" altLang="zh-CN" sz="1467" b="1" dirty="0">
                <a:solidFill>
                  <a:prstClr val="black"/>
                </a:solidFill>
                <a:latin typeface="微软雅黑" pitchFamily="34" charset="-122"/>
                <a:ea typeface="微软雅黑" pitchFamily="34" charset="-122"/>
              </a:rPr>
              <a:t>HTTP</a:t>
            </a:r>
          </a:p>
          <a:p>
            <a:pPr algn="ctr" defTabSz="1219170"/>
            <a:r>
              <a:rPr kumimoji="1" lang="zh-CN" altLang="en-US" sz="1467" b="1" dirty="0">
                <a:solidFill>
                  <a:prstClr val="black"/>
                </a:solidFill>
                <a:latin typeface="微软雅黑" pitchFamily="34" charset="-122"/>
                <a:ea typeface="微软雅黑" pitchFamily="34" charset="-122"/>
              </a:rPr>
              <a:t>服务器</a:t>
            </a:r>
          </a:p>
        </p:txBody>
      </p:sp>
      <p:sp>
        <p:nvSpPr>
          <p:cNvPr id="13" name="Oval 406"/>
          <p:cNvSpPr>
            <a:spLocks noChangeArrowheads="1"/>
          </p:cNvSpPr>
          <p:nvPr/>
        </p:nvSpPr>
        <p:spPr bwMode="auto">
          <a:xfrm>
            <a:off x="3952795" y="3252790"/>
            <a:ext cx="755487" cy="742057"/>
          </a:xfrm>
          <a:prstGeom prst="ellipse">
            <a:avLst/>
          </a:prstGeom>
          <a:solidFill>
            <a:srgbClr val="FFFF00"/>
          </a:solidFill>
          <a:ln w="9525" algn="ctr">
            <a:solidFill>
              <a:schemeClr val="tx1"/>
            </a:solidFill>
            <a:round/>
            <a:headEnd/>
            <a:tailEnd/>
          </a:ln>
          <a:effectLst/>
        </p:spPr>
        <p:txBody>
          <a:bodyPr wrap="none" anchor="ctr"/>
          <a:lstStyle/>
          <a:p>
            <a:pPr algn="ctr" defTabSz="1219170"/>
            <a:r>
              <a:rPr kumimoji="1" lang="en-US" altLang="zh-CN" sz="1467" b="1">
                <a:solidFill>
                  <a:prstClr val="black"/>
                </a:solidFill>
                <a:latin typeface="微软雅黑" pitchFamily="34" charset="-122"/>
                <a:ea typeface="微软雅黑" pitchFamily="34" charset="-122"/>
              </a:rPr>
              <a:t>SMTP</a:t>
            </a:r>
          </a:p>
          <a:p>
            <a:pPr algn="ctr" defTabSz="1219170"/>
            <a:r>
              <a:rPr kumimoji="1" lang="zh-CN" altLang="en-US" sz="1467" b="1">
                <a:solidFill>
                  <a:prstClr val="black"/>
                </a:solidFill>
                <a:latin typeface="微软雅黑" pitchFamily="34" charset="-122"/>
                <a:ea typeface="微软雅黑" pitchFamily="34" charset="-122"/>
              </a:rPr>
              <a:t>客户</a:t>
            </a:r>
          </a:p>
        </p:txBody>
      </p:sp>
      <p:sp>
        <p:nvSpPr>
          <p:cNvPr id="14" name="Text Box 399"/>
          <p:cNvSpPr txBox="1">
            <a:spLocks noChangeArrowheads="1"/>
          </p:cNvSpPr>
          <p:nvPr/>
        </p:nvSpPr>
        <p:spPr bwMode="auto">
          <a:xfrm>
            <a:off x="853593" y="1885576"/>
            <a:ext cx="747320" cy="585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defTabSz="1219170">
              <a:lnSpc>
                <a:spcPts val="2000"/>
              </a:lnSpc>
            </a:pPr>
            <a:r>
              <a:rPr kumimoji="1" lang="zh-CN" altLang="en-US" sz="1467" b="1" dirty="0">
                <a:solidFill>
                  <a:prstClr val="black"/>
                </a:solidFill>
                <a:latin typeface="微软雅黑" pitchFamily="34" charset="-122"/>
                <a:ea typeface="微软雅黑" pitchFamily="34" charset="-122"/>
              </a:rPr>
              <a:t>用户</a:t>
            </a:r>
            <a:endParaRPr kumimoji="1" lang="en-US" altLang="zh-CN" sz="1467" b="1" dirty="0">
              <a:solidFill>
                <a:prstClr val="black"/>
              </a:solidFill>
              <a:latin typeface="微软雅黑" pitchFamily="34" charset="-122"/>
              <a:ea typeface="微软雅黑" pitchFamily="34" charset="-122"/>
            </a:endParaRPr>
          </a:p>
          <a:p>
            <a:pPr algn="ctr" defTabSz="1219170">
              <a:lnSpc>
                <a:spcPts val="2000"/>
              </a:lnSpc>
            </a:pPr>
            <a:r>
              <a:rPr kumimoji="1" lang="zh-CN" altLang="en-US" sz="1467" b="1" dirty="0">
                <a:solidFill>
                  <a:prstClr val="black"/>
                </a:solidFill>
                <a:latin typeface="微软雅黑" pitchFamily="34" charset="-122"/>
                <a:ea typeface="微软雅黑" pitchFamily="34" charset="-122"/>
              </a:rPr>
              <a:t>发件人</a:t>
            </a:r>
          </a:p>
        </p:txBody>
      </p:sp>
      <p:graphicFrame>
        <p:nvGraphicFramePr>
          <p:cNvPr id="15" name="对象 14"/>
          <p:cNvGraphicFramePr>
            <a:graphicFrameLocks noChangeAspect="1"/>
          </p:cNvGraphicFramePr>
          <p:nvPr/>
        </p:nvGraphicFramePr>
        <p:xfrm>
          <a:off x="1016878" y="2542850"/>
          <a:ext cx="729012" cy="888517"/>
        </p:xfrm>
        <a:graphic>
          <a:graphicData uri="http://schemas.openxmlformats.org/presentationml/2006/ole">
            <mc:AlternateContent xmlns:mc="http://schemas.openxmlformats.org/markup-compatibility/2006">
              <mc:Choice xmlns:v="urn:schemas-microsoft-com:vml" Requires="v">
                <p:oleObj spid="_x0000_s1032" name="Visio" r:id="rId3" imgW="3561172" imgH="4347469" progId="">
                  <p:embed/>
                </p:oleObj>
              </mc:Choice>
              <mc:Fallback>
                <p:oleObj name="Visio" r:id="rId3" imgW="3561172" imgH="4347469" progId="">
                  <p:embed/>
                  <p:pic>
                    <p:nvPicPr>
                      <p:cNvPr id="15" name="对象 14"/>
                      <p:cNvPicPr>
                        <a:picLocks noChangeAspect="1" noChangeArrowheads="1"/>
                      </p:cNvPicPr>
                      <p:nvPr/>
                    </p:nvPicPr>
                    <p:blipFill>
                      <a:blip r:embed="rId4">
                        <a:extLst>
                          <a:ext uri="{28A0092B-C50C-407E-A947-70E740481C1C}">
                            <a14:useLocalDpi xmlns:a14="http://schemas.microsoft.com/office/drawing/2010/main" val="0"/>
                          </a:ext>
                        </a:extLst>
                      </a:blip>
                      <a:srcRect l="5348" t="4167" r="4546" b="11185"/>
                      <a:stretch>
                        <a:fillRect/>
                      </a:stretch>
                    </p:blipFill>
                    <p:spPr bwMode="auto">
                      <a:xfrm>
                        <a:off x="1016878" y="2542850"/>
                        <a:ext cx="729012" cy="8885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385"/>
          <p:cNvSpPr>
            <a:spLocks noChangeArrowheads="1"/>
          </p:cNvSpPr>
          <p:nvPr/>
        </p:nvSpPr>
        <p:spPr bwMode="auto">
          <a:xfrm>
            <a:off x="9103874" y="2489535"/>
            <a:ext cx="907249" cy="646043"/>
          </a:xfrm>
          <a:prstGeom prst="rect">
            <a:avLst/>
          </a:prstGeom>
          <a:solidFill>
            <a:srgbClr val="66FFFF"/>
          </a:solidFill>
          <a:ln w="9525" algn="ctr">
            <a:solidFill>
              <a:schemeClr val="tx1"/>
            </a:solidFill>
            <a:miter lim="800000"/>
            <a:headEnd/>
            <a:tailEnd/>
          </a:ln>
          <a:effectLst/>
        </p:spPr>
        <p:txBody>
          <a:bodyPr wrap="none" anchor="ctr"/>
          <a:lstStyle/>
          <a:p>
            <a:pPr algn="ctr" defTabSz="1219170"/>
            <a:endParaRPr lang="zh-CN" altLang="en-US" sz="1467" b="1">
              <a:solidFill>
                <a:prstClr val="black"/>
              </a:solidFill>
              <a:latin typeface="微软雅黑" pitchFamily="34" charset="-122"/>
              <a:ea typeface="微软雅黑" pitchFamily="34" charset="-122"/>
            </a:endParaRPr>
          </a:p>
        </p:txBody>
      </p:sp>
      <p:sp>
        <p:nvSpPr>
          <p:cNvPr id="18" name="Rectangle 401"/>
          <p:cNvSpPr>
            <a:spLocks noChangeArrowheads="1"/>
          </p:cNvSpPr>
          <p:nvPr/>
        </p:nvSpPr>
        <p:spPr bwMode="auto">
          <a:xfrm>
            <a:off x="7150036" y="2361665"/>
            <a:ext cx="907249" cy="1783889"/>
          </a:xfrm>
          <a:prstGeom prst="rect">
            <a:avLst/>
          </a:prstGeom>
          <a:solidFill>
            <a:srgbClr val="0000FF"/>
          </a:solidFill>
          <a:ln w="12700" algn="ctr">
            <a:solidFill>
              <a:schemeClr val="tx1"/>
            </a:solidFill>
            <a:miter lim="800000"/>
            <a:headEnd/>
            <a:tailEnd/>
          </a:ln>
          <a:effectLst/>
        </p:spPr>
        <p:txBody>
          <a:bodyPr wrap="none" anchor="ctr"/>
          <a:lstStyle/>
          <a:p>
            <a:pPr algn="ctr" defTabSz="1219170"/>
            <a:endParaRPr lang="zh-CN" altLang="en-US" sz="1467" b="1">
              <a:solidFill>
                <a:prstClr val="black"/>
              </a:solidFill>
              <a:latin typeface="微软雅黑" pitchFamily="34" charset="-122"/>
              <a:ea typeface="微软雅黑" pitchFamily="34" charset="-122"/>
            </a:endParaRPr>
          </a:p>
        </p:txBody>
      </p:sp>
      <p:sp>
        <p:nvSpPr>
          <p:cNvPr id="19" name="Oval 402"/>
          <p:cNvSpPr>
            <a:spLocks noChangeArrowheads="1"/>
          </p:cNvSpPr>
          <p:nvPr/>
        </p:nvSpPr>
        <p:spPr bwMode="auto">
          <a:xfrm>
            <a:off x="7225084" y="3252790"/>
            <a:ext cx="755485" cy="742057"/>
          </a:xfrm>
          <a:prstGeom prst="ellipse">
            <a:avLst/>
          </a:prstGeom>
          <a:solidFill>
            <a:schemeClr val="bg1"/>
          </a:solidFill>
          <a:ln w="9525" algn="ctr">
            <a:solidFill>
              <a:schemeClr val="tx1"/>
            </a:solidFill>
            <a:round/>
            <a:headEnd/>
            <a:tailEnd/>
          </a:ln>
          <a:effectLst/>
        </p:spPr>
        <p:txBody>
          <a:bodyPr wrap="none" anchor="ctr"/>
          <a:lstStyle/>
          <a:p>
            <a:pPr algn="ctr" defTabSz="1219170"/>
            <a:r>
              <a:rPr kumimoji="1" lang="en-US" altLang="zh-CN" sz="1467" b="1">
                <a:solidFill>
                  <a:prstClr val="black"/>
                </a:solidFill>
                <a:latin typeface="微软雅黑" pitchFamily="34" charset="-122"/>
                <a:ea typeface="微软雅黑" pitchFamily="34" charset="-122"/>
              </a:rPr>
              <a:t>SMTP</a:t>
            </a:r>
          </a:p>
          <a:p>
            <a:pPr algn="ctr" defTabSz="1219170"/>
            <a:r>
              <a:rPr kumimoji="1" lang="zh-CN" altLang="en-US" sz="1467" b="1">
                <a:solidFill>
                  <a:prstClr val="black"/>
                </a:solidFill>
                <a:latin typeface="微软雅黑" pitchFamily="34" charset="-122"/>
                <a:ea typeface="微软雅黑" pitchFamily="34" charset="-122"/>
              </a:rPr>
              <a:t>服务器</a:t>
            </a:r>
          </a:p>
        </p:txBody>
      </p:sp>
      <p:sp>
        <p:nvSpPr>
          <p:cNvPr id="20" name="Oval 403"/>
          <p:cNvSpPr>
            <a:spLocks noChangeArrowheads="1"/>
          </p:cNvSpPr>
          <p:nvPr/>
        </p:nvSpPr>
        <p:spPr bwMode="auto">
          <a:xfrm>
            <a:off x="7225084" y="2435378"/>
            <a:ext cx="755485" cy="742060"/>
          </a:xfrm>
          <a:prstGeom prst="ellipse">
            <a:avLst/>
          </a:prstGeom>
          <a:solidFill>
            <a:srgbClr val="00FFCC"/>
          </a:solidFill>
          <a:ln w="9525">
            <a:solidFill>
              <a:schemeClr val="tx1"/>
            </a:solidFill>
            <a:round/>
            <a:headEnd/>
            <a:tailEnd/>
          </a:ln>
          <a:effectLst/>
        </p:spPr>
        <p:txBody>
          <a:bodyPr wrap="none" anchor="ctr"/>
          <a:lstStyle/>
          <a:p>
            <a:pPr algn="ctr" defTabSz="1219170"/>
            <a:r>
              <a:rPr kumimoji="1" lang="en-US" altLang="zh-CN" sz="1467" b="1" dirty="0">
                <a:solidFill>
                  <a:prstClr val="black"/>
                </a:solidFill>
                <a:latin typeface="微软雅黑" pitchFamily="34" charset="-122"/>
                <a:ea typeface="微软雅黑" pitchFamily="34" charset="-122"/>
              </a:rPr>
              <a:t>HTTP</a:t>
            </a:r>
          </a:p>
          <a:p>
            <a:pPr algn="ctr" defTabSz="1219170"/>
            <a:r>
              <a:rPr kumimoji="1" lang="zh-CN" altLang="en-US" sz="1467" b="1" dirty="0">
                <a:solidFill>
                  <a:prstClr val="black"/>
                </a:solidFill>
                <a:latin typeface="微软雅黑" pitchFamily="34" charset="-122"/>
                <a:ea typeface="微软雅黑" pitchFamily="34" charset="-122"/>
              </a:rPr>
              <a:t>服务器</a:t>
            </a:r>
          </a:p>
        </p:txBody>
      </p:sp>
      <p:grpSp>
        <p:nvGrpSpPr>
          <p:cNvPr id="21" name="组合 20"/>
          <p:cNvGrpSpPr/>
          <p:nvPr/>
        </p:nvGrpSpPr>
        <p:grpSpPr>
          <a:xfrm>
            <a:off x="3032656" y="1916372"/>
            <a:ext cx="699998" cy="1536937"/>
            <a:chOff x="2274493" y="1544616"/>
            <a:chExt cx="524999" cy="1152703"/>
          </a:xfrm>
        </p:grpSpPr>
        <p:sp>
          <p:nvSpPr>
            <p:cNvPr id="22" name="Text Box 391"/>
            <p:cNvSpPr txBox="1">
              <a:spLocks noChangeArrowheads="1"/>
            </p:cNvSpPr>
            <p:nvPr/>
          </p:nvSpPr>
          <p:spPr bwMode="auto">
            <a:xfrm>
              <a:off x="2305645" y="1544616"/>
              <a:ext cx="419827" cy="439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defTabSz="1219170">
                <a:lnSpc>
                  <a:spcPts val="2000"/>
                </a:lnSpc>
              </a:pPr>
              <a:r>
                <a:rPr kumimoji="1" lang="zh-CN" altLang="en-US" sz="1467" b="1" dirty="0">
                  <a:solidFill>
                    <a:srgbClr val="0000FF"/>
                  </a:solidFill>
                  <a:latin typeface="微软雅黑" pitchFamily="34" charset="-122"/>
                  <a:ea typeface="微软雅黑" pitchFamily="34" charset="-122"/>
                </a:rPr>
                <a:t>发送</a:t>
              </a:r>
            </a:p>
            <a:p>
              <a:pPr algn="ctr" defTabSz="1219170">
                <a:lnSpc>
                  <a:spcPts val="2000"/>
                </a:lnSpc>
              </a:pPr>
              <a:r>
                <a:rPr kumimoji="1" lang="zh-CN" altLang="en-US" sz="1467" b="1" dirty="0">
                  <a:solidFill>
                    <a:srgbClr val="0000FF"/>
                  </a:solidFill>
                  <a:latin typeface="微软雅黑" pitchFamily="34" charset="-122"/>
                  <a:ea typeface="微软雅黑" pitchFamily="34" charset="-122"/>
                </a:rPr>
                <a:t>邮件</a:t>
              </a:r>
            </a:p>
          </p:txBody>
        </p:sp>
        <p:sp>
          <p:nvSpPr>
            <p:cNvPr id="23" name="Text Box 394"/>
            <p:cNvSpPr txBox="1">
              <a:spLocks noChangeArrowheads="1"/>
            </p:cNvSpPr>
            <p:nvPr/>
          </p:nvSpPr>
          <p:spPr bwMode="auto">
            <a:xfrm>
              <a:off x="2319778" y="2257871"/>
              <a:ext cx="419827" cy="439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defTabSz="1219170">
                <a:lnSpc>
                  <a:spcPts val="2000"/>
                </a:lnSpc>
              </a:pPr>
              <a:r>
                <a:rPr kumimoji="1" lang="en-US" altLang="zh-CN" sz="1467" b="1" dirty="0">
                  <a:solidFill>
                    <a:srgbClr val="0000FF"/>
                  </a:solidFill>
                  <a:latin typeface="微软雅黑" pitchFamily="34" charset="-122"/>
                  <a:ea typeface="微软雅黑" pitchFamily="34" charset="-122"/>
                </a:rPr>
                <a:t>TCP</a:t>
              </a:r>
            </a:p>
            <a:p>
              <a:pPr algn="ctr" defTabSz="1219170">
                <a:lnSpc>
                  <a:spcPts val="2000"/>
                </a:lnSpc>
              </a:pPr>
              <a:r>
                <a:rPr kumimoji="1" lang="zh-CN" altLang="en-US" sz="1467" b="1" dirty="0">
                  <a:solidFill>
                    <a:srgbClr val="0000FF"/>
                  </a:solidFill>
                  <a:latin typeface="微软雅黑" pitchFamily="34" charset="-122"/>
                  <a:ea typeface="微软雅黑" pitchFamily="34" charset="-122"/>
                </a:rPr>
                <a:t>连接</a:t>
              </a:r>
            </a:p>
          </p:txBody>
        </p:sp>
        <p:sp>
          <p:nvSpPr>
            <p:cNvPr id="24" name="Text Box 389"/>
            <p:cNvSpPr txBox="1">
              <a:spLocks noChangeArrowheads="1"/>
            </p:cNvSpPr>
            <p:nvPr/>
          </p:nvSpPr>
          <p:spPr bwMode="auto">
            <a:xfrm>
              <a:off x="2274493" y="1932233"/>
              <a:ext cx="524999" cy="24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defTabSz="1219170">
                <a:lnSpc>
                  <a:spcPts val="2000"/>
                </a:lnSpc>
              </a:pPr>
              <a:r>
                <a:rPr kumimoji="1" lang="en-US" altLang="zh-CN" sz="1467" b="1" dirty="0">
                  <a:solidFill>
                    <a:srgbClr val="C00000"/>
                  </a:solidFill>
                  <a:latin typeface="微软雅黑" pitchFamily="34" charset="-122"/>
                  <a:ea typeface="微软雅黑" pitchFamily="34" charset="-122"/>
                </a:rPr>
                <a:t>HTTP</a:t>
              </a:r>
            </a:p>
          </p:txBody>
        </p:sp>
      </p:grpSp>
      <p:sp>
        <p:nvSpPr>
          <p:cNvPr id="27" name="Text Box 399"/>
          <p:cNvSpPr txBox="1">
            <a:spLocks noChangeArrowheads="1"/>
          </p:cNvSpPr>
          <p:nvPr/>
        </p:nvSpPr>
        <p:spPr bwMode="auto">
          <a:xfrm>
            <a:off x="2161673" y="1885576"/>
            <a:ext cx="699999" cy="585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defTabSz="1219170">
              <a:lnSpc>
                <a:spcPts val="2000"/>
              </a:lnSpc>
            </a:pPr>
            <a:r>
              <a:rPr kumimoji="1" lang="en-US" altLang="zh-CN" sz="1467" b="1" dirty="0">
                <a:solidFill>
                  <a:srgbClr val="C00000"/>
                </a:solidFill>
                <a:latin typeface="微软雅黑" pitchFamily="34" charset="-122"/>
                <a:ea typeface="微软雅黑" pitchFamily="34" charset="-122"/>
              </a:rPr>
              <a:t>HTTP</a:t>
            </a:r>
          </a:p>
          <a:p>
            <a:pPr algn="ctr" defTabSz="1219170">
              <a:lnSpc>
                <a:spcPts val="2000"/>
              </a:lnSpc>
            </a:pPr>
            <a:r>
              <a:rPr kumimoji="1" lang="zh-CN" altLang="en-US" sz="1467" b="1" dirty="0">
                <a:solidFill>
                  <a:srgbClr val="C00000"/>
                </a:solidFill>
                <a:latin typeface="微软雅黑" pitchFamily="34" charset="-122"/>
                <a:ea typeface="微软雅黑" pitchFamily="34" charset="-122"/>
              </a:rPr>
              <a:t>客户</a:t>
            </a:r>
          </a:p>
        </p:txBody>
      </p:sp>
      <p:grpSp>
        <p:nvGrpSpPr>
          <p:cNvPr id="28" name="组合 27"/>
          <p:cNvGrpSpPr/>
          <p:nvPr/>
        </p:nvGrpSpPr>
        <p:grpSpPr>
          <a:xfrm>
            <a:off x="8227982" y="1941172"/>
            <a:ext cx="699998" cy="1483017"/>
            <a:chOff x="6170990" y="1508131"/>
            <a:chExt cx="524999" cy="1112263"/>
          </a:xfrm>
        </p:grpSpPr>
        <p:sp>
          <p:nvSpPr>
            <p:cNvPr id="29" name="Text Box 393"/>
            <p:cNvSpPr txBox="1">
              <a:spLocks noChangeArrowheads="1"/>
            </p:cNvSpPr>
            <p:nvPr/>
          </p:nvSpPr>
          <p:spPr bwMode="auto">
            <a:xfrm>
              <a:off x="6217376" y="1508131"/>
              <a:ext cx="419827" cy="439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defTabSz="1219170">
                <a:lnSpc>
                  <a:spcPts val="2000"/>
                </a:lnSpc>
              </a:pPr>
              <a:r>
                <a:rPr kumimoji="1" lang="zh-CN" altLang="en-US" sz="1467" b="1" dirty="0">
                  <a:solidFill>
                    <a:srgbClr val="0000FF"/>
                  </a:solidFill>
                  <a:latin typeface="微软雅黑" pitchFamily="34" charset="-122"/>
                  <a:ea typeface="微软雅黑" pitchFamily="34" charset="-122"/>
                </a:rPr>
                <a:t>读取</a:t>
              </a:r>
            </a:p>
            <a:p>
              <a:pPr algn="ctr" defTabSz="1219170">
                <a:lnSpc>
                  <a:spcPts val="2000"/>
                </a:lnSpc>
              </a:pPr>
              <a:r>
                <a:rPr kumimoji="1" lang="zh-CN" altLang="en-US" sz="1467" b="1" dirty="0">
                  <a:solidFill>
                    <a:srgbClr val="0000FF"/>
                  </a:solidFill>
                  <a:latin typeface="微软雅黑" pitchFamily="34" charset="-122"/>
                  <a:ea typeface="微软雅黑" pitchFamily="34" charset="-122"/>
                </a:rPr>
                <a:t>邮件</a:t>
              </a:r>
            </a:p>
          </p:txBody>
        </p:sp>
        <p:sp>
          <p:nvSpPr>
            <p:cNvPr id="30" name="Text Box 395"/>
            <p:cNvSpPr txBox="1">
              <a:spLocks noChangeArrowheads="1"/>
            </p:cNvSpPr>
            <p:nvPr/>
          </p:nvSpPr>
          <p:spPr bwMode="auto">
            <a:xfrm>
              <a:off x="6246451" y="2180946"/>
              <a:ext cx="419827" cy="439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defTabSz="1219170">
                <a:lnSpc>
                  <a:spcPts val="2000"/>
                </a:lnSpc>
              </a:pPr>
              <a:r>
                <a:rPr kumimoji="1" lang="en-US" altLang="zh-CN" sz="1467" b="1" dirty="0">
                  <a:solidFill>
                    <a:srgbClr val="0000FF"/>
                  </a:solidFill>
                  <a:latin typeface="微软雅黑" pitchFamily="34" charset="-122"/>
                  <a:ea typeface="微软雅黑" pitchFamily="34" charset="-122"/>
                </a:rPr>
                <a:t>TCP</a:t>
              </a:r>
            </a:p>
            <a:p>
              <a:pPr algn="ctr" defTabSz="1219170">
                <a:lnSpc>
                  <a:spcPts val="2000"/>
                </a:lnSpc>
              </a:pPr>
              <a:r>
                <a:rPr kumimoji="1" lang="zh-CN" altLang="en-US" sz="1467" b="1" dirty="0">
                  <a:solidFill>
                    <a:srgbClr val="0000FF"/>
                  </a:solidFill>
                  <a:latin typeface="微软雅黑" pitchFamily="34" charset="-122"/>
                  <a:ea typeface="微软雅黑" pitchFamily="34" charset="-122"/>
                </a:rPr>
                <a:t>连接</a:t>
              </a:r>
            </a:p>
          </p:txBody>
        </p:sp>
        <p:sp>
          <p:nvSpPr>
            <p:cNvPr id="31" name="Text Box 390"/>
            <p:cNvSpPr txBox="1">
              <a:spLocks noChangeArrowheads="1"/>
            </p:cNvSpPr>
            <p:nvPr/>
          </p:nvSpPr>
          <p:spPr bwMode="auto">
            <a:xfrm>
              <a:off x="6170990" y="1876100"/>
              <a:ext cx="524999" cy="24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defTabSz="1219170">
                <a:lnSpc>
                  <a:spcPts val="2000"/>
                </a:lnSpc>
              </a:pPr>
              <a:r>
                <a:rPr kumimoji="1" lang="en-US" altLang="zh-CN" sz="1467" b="1" dirty="0">
                  <a:solidFill>
                    <a:srgbClr val="C00000"/>
                  </a:solidFill>
                  <a:latin typeface="微软雅黑" pitchFamily="34" charset="-122"/>
                  <a:ea typeface="微软雅黑" pitchFamily="34" charset="-122"/>
                </a:rPr>
                <a:t>HTTP</a:t>
              </a:r>
            </a:p>
          </p:txBody>
        </p:sp>
      </p:grpSp>
      <p:sp>
        <p:nvSpPr>
          <p:cNvPr id="34" name="Line 408"/>
          <p:cNvSpPr>
            <a:spLocks noChangeShapeType="1"/>
          </p:cNvSpPr>
          <p:nvPr/>
        </p:nvSpPr>
        <p:spPr bwMode="auto">
          <a:xfrm flipV="1">
            <a:off x="7980569" y="2807225"/>
            <a:ext cx="1123304" cy="0"/>
          </a:xfrm>
          <a:prstGeom prst="line">
            <a:avLst/>
          </a:prstGeom>
          <a:noFill/>
          <a:ln w="76200">
            <a:solidFill>
              <a:srgbClr val="C00000"/>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endParaRPr lang="zh-CN" altLang="en-US" sz="1467" b="1">
              <a:solidFill>
                <a:prstClr val="black"/>
              </a:solidFill>
              <a:latin typeface="微软雅黑" pitchFamily="34" charset="-122"/>
              <a:ea typeface="微软雅黑" pitchFamily="34" charset="-122"/>
            </a:endParaRPr>
          </a:p>
        </p:txBody>
      </p:sp>
      <p:graphicFrame>
        <p:nvGraphicFramePr>
          <p:cNvPr id="35" name="对象 34"/>
          <p:cNvGraphicFramePr>
            <a:graphicFrameLocks noChangeAspect="1"/>
          </p:cNvGraphicFramePr>
          <p:nvPr/>
        </p:nvGraphicFramePr>
        <p:xfrm>
          <a:off x="10176590" y="2542850"/>
          <a:ext cx="735501" cy="888517"/>
        </p:xfrm>
        <a:graphic>
          <a:graphicData uri="http://schemas.openxmlformats.org/presentationml/2006/ole">
            <mc:AlternateContent xmlns:mc="http://schemas.openxmlformats.org/markup-compatibility/2006">
              <mc:Choice xmlns:v="urn:schemas-microsoft-com:vml" Requires="v">
                <p:oleObj spid="_x0000_s1033" name="Visio" r:id="rId5" imgW="3561172" imgH="4347469" progId="">
                  <p:embed/>
                </p:oleObj>
              </mc:Choice>
              <mc:Fallback>
                <p:oleObj name="Visio" r:id="rId5" imgW="3561172" imgH="4347469" progId="">
                  <p:embed/>
                  <p:pic>
                    <p:nvPicPr>
                      <p:cNvPr id="35" name="对象 34"/>
                      <p:cNvPicPr>
                        <a:picLocks noChangeAspect="1" noChangeArrowheads="1"/>
                      </p:cNvPicPr>
                      <p:nvPr/>
                    </p:nvPicPr>
                    <p:blipFill>
                      <a:blip r:embed="rId6">
                        <a:extLst>
                          <a:ext uri="{28A0092B-C50C-407E-A947-70E740481C1C}">
                            <a14:useLocalDpi xmlns:a14="http://schemas.microsoft.com/office/drawing/2010/main" val="0"/>
                          </a:ext>
                        </a:extLst>
                      </a:blip>
                      <a:srcRect l="4546" t="3947" r="4546" b="11403"/>
                      <a:stretch>
                        <a:fillRect/>
                      </a:stretch>
                    </p:blipFill>
                    <p:spPr bwMode="auto">
                      <a:xfrm>
                        <a:off x="10176590" y="2542850"/>
                        <a:ext cx="735501" cy="8885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Text Box 399"/>
          <p:cNvSpPr txBox="1">
            <a:spLocks noChangeArrowheads="1"/>
          </p:cNvSpPr>
          <p:nvPr/>
        </p:nvSpPr>
        <p:spPr bwMode="auto">
          <a:xfrm>
            <a:off x="10301950" y="1885576"/>
            <a:ext cx="747320" cy="585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defTabSz="1219170">
              <a:lnSpc>
                <a:spcPts val="2000"/>
              </a:lnSpc>
            </a:pPr>
            <a:r>
              <a:rPr kumimoji="1" lang="zh-CN" altLang="en-US" sz="1467" b="1" dirty="0">
                <a:solidFill>
                  <a:prstClr val="black"/>
                </a:solidFill>
                <a:latin typeface="微软雅黑" pitchFamily="34" charset="-122"/>
                <a:ea typeface="微软雅黑" pitchFamily="34" charset="-122"/>
              </a:rPr>
              <a:t>用户</a:t>
            </a:r>
            <a:endParaRPr kumimoji="1" lang="en-US" altLang="zh-CN" sz="1467" b="1" dirty="0">
              <a:solidFill>
                <a:prstClr val="black"/>
              </a:solidFill>
              <a:latin typeface="微软雅黑" pitchFamily="34" charset="-122"/>
              <a:ea typeface="微软雅黑" pitchFamily="34" charset="-122"/>
            </a:endParaRPr>
          </a:p>
          <a:p>
            <a:pPr algn="ctr" defTabSz="1219170">
              <a:lnSpc>
                <a:spcPts val="2000"/>
              </a:lnSpc>
            </a:pPr>
            <a:r>
              <a:rPr kumimoji="1" lang="zh-CN" altLang="en-US" sz="1467" b="1" dirty="0">
                <a:solidFill>
                  <a:prstClr val="black"/>
                </a:solidFill>
                <a:latin typeface="微软雅黑" pitchFamily="34" charset="-122"/>
                <a:ea typeface="微软雅黑" pitchFamily="34" charset="-122"/>
              </a:rPr>
              <a:t>收件人</a:t>
            </a:r>
          </a:p>
        </p:txBody>
      </p:sp>
      <p:grpSp>
        <p:nvGrpSpPr>
          <p:cNvPr id="37" name="组合 36"/>
          <p:cNvGrpSpPr/>
          <p:nvPr/>
        </p:nvGrpSpPr>
        <p:grpSpPr>
          <a:xfrm>
            <a:off x="4687619" y="3251153"/>
            <a:ext cx="2571524" cy="940286"/>
            <a:chOff x="3473673" y="2734550"/>
            <a:chExt cx="3063219" cy="705214"/>
          </a:xfrm>
        </p:grpSpPr>
        <p:sp>
          <p:nvSpPr>
            <p:cNvPr id="38" name="Text Box 392"/>
            <p:cNvSpPr txBox="1">
              <a:spLocks noChangeArrowheads="1"/>
            </p:cNvSpPr>
            <p:nvPr/>
          </p:nvSpPr>
          <p:spPr bwMode="auto">
            <a:xfrm>
              <a:off x="4095623" y="2734550"/>
              <a:ext cx="1833512" cy="2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defTabSz="1219170"/>
              <a:r>
                <a:rPr kumimoji="1" lang="zh-CN" altLang="en-US" sz="1467" b="1" dirty="0">
                  <a:solidFill>
                    <a:srgbClr val="0000FF"/>
                  </a:solidFill>
                  <a:latin typeface="微软雅黑" pitchFamily="34" charset="-122"/>
                  <a:ea typeface="微软雅黑" pitchFamily="34" charset="-122"/>
                </a:rPr>
                <a:t>发送邮件 </a:t>
              </a:r>
              <a:r>
                <a:rPr kumimoji="1" lang="en-US" altLang="zh-CN" sz="1467" b="1" dirty="0">
                  <a:solidFill>
                    <a:srgbClr val="C00000"/>
                  </a:solidFill>
                  <a:latin typeface="微软雅黑" pitchFamily="34" charset="-122"/>
                  <a:ea typeface="微软雅黑" pitchFamily="34" charset="-122"/>
                </a:rPr>
                <a:t>SMTP</a:t>
              </a:r>
            </a:p>
          </p:txBody>
        </p:sp>
        <p:sp>
          <p:nvSpPr>
            <p:cNvPr id="39" name="Line 404"/>
            <p:cNvSpPr>
              <a:spLocks noChangeShapeType="1"/>
            </p:cNvSpPr>
            <p:nvPr/>
          </p:nvSpPr>
          <p:spPr bwMode="auto">
            <a:xfrm flipV="1">
              <a:off x="3473673" y="3014665"/>
              <a:ext cx="3063219" cy="0"/>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endParaRPr lang="zh-CN" altLang="en-US" sz="1400" b="1">
                <a:solidFill>
                  <a:prstClr val="black"/>
                </a:solidFill>
                <a:latin typeface="微软雅黑" pitchFamily="34" charset="-122"/>
                <a:ea typeface="微软雅黑" pitchFamily="34" charset="-122"/>
              </a:endParaRPr>
            </a:p>
          </p:txBody>
        </p:sp>
        <p:sp>
          <p:nvSpPr>
            <p:cNvPr id="40" name="Text Box 409"/>
            <p:cNvSpPr txBox="1">
              <a:spLocks noChangeArrowheads="1"/>
            </p:cNvSpPr>
            <p:nvPr/>
          </p:nvSpPr>
          <p:spPr bwMode="auto">
            <a:xfrm>
              <a:off x="4668989" y="3031864"/>
              <a:ext cx="715302" cy="40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defTabSz="1219170"/>
              <a:r>
                <a:rPr kumimoji="1" lang="en-US" altLang="zh-CN" sz="1467" b="1" dirty="0">
                  <a:solidFill>
                    <a:srgbClr val="0000FF"/>
                  </a:solidFill>
                  <a:latin typeface="微软雅黑" pitchFamily="34" charset="-122"/>
                  <a:ea typeface="微软雅黑" pitchFamily="34" charset="-122"/>
                </a:rPr>
                <a:t>TCP </a:t>
              </a:r>
            </a:p>
            <a:p>
              <a:pPr algn="ctr" defTabSz="1219170"/>
              <a:r>
                <a:rPr kumimoji="1" lang="zh-CN" altLang="en-US" sz="1467" b="1" dirty="0">
                  <a:solidFill>
                    <a:srgbClr val="0000FF"/>
                  </a:solidFill>
                  <a:latin typeface="微软雅黑" pitchFamily="34" charset="-122"/>
                  <a:ea typeface="微软雅黑" pitchFamily="34" charset="-122"/>
                </a:rPr>
                <a:t>连接</a:t>
              </a:r>
            </a:p>
          </p:txBody>
        </p:sp>
      </p:grpSp>
      <p:sp>
        <p:nvSpPr>
          <p:cNvPr id="42" name="矩形 41"/>
          <p:cNvSpPr/>
          <p:nvPr/>
        </p:nvSpPr>
        <p:spPr>
          <a:xfrm>
            <a:off x="1960883" y="4790900"/>
            <a:ext cx="8441693" cy="808235"/>
          </a:xfrm>
          <a:prstGeom prst="rect">
            <a:avLst/>
          </a:prstGeom>
        </p:spPr>
        <p:txBody>
          <a:bodyPr wrap="square" anchor="ctr">
            <a:spAutoFit/>
          </a:bodyPr>
          <a:lstStyle/>
          <a:p>
            <a:pPr marL="380990" indent="-380990" defTabSz="1219170">
              <a:lnSpc>
                <a:spcPts val="2933"/>
              </a:lnSpc>
              <a:buClr>
                <a:srgbClr val="0066FF"/>
              </a:buClr>
              <a:buFont typeface="Wingdings" pitchFamily="2" charset="2"/>
              <a:buChar char="l"/>
            </a:pPr>
            <a:r>
              <a:rPr lang="zh-CN" altLang="en-US" sz="2133" b="1" dirty="0">
                <a:solidFill>
                  <a:prstClr val="black"/>
                </a:solidFill>
                <a:latin typeface="微软雅黑" pitchFamily="34" charset="-122"/>
                <a:ea typeface="微软雅黑" pitchFamily="34" charset="-122"/>
              </a:rPr>
              <a:t>发送、接收电子邮件时使用 </a:t>
            </a:r>
            <a:r>
              <a:rPr lang="en-US" altLang="zh-CN" sz="2133" b="1" dirty="0">
                <a:solidFill>
                  <a:prstClr val="black"/>
                </a:solidFill>
                <a:latin typeface="微软雅黑" pitchFamily="34" charset="-122"/>
                <a:ea typeface="微软雅黑" pitchFamily="34" charset="-122"/>
              </a:rPr>
              <a:t>HTTP </a:t>
            </a:r>
            <a:r>
              <a:rPr lang="zh-CN" altLang="en-US" sz="2133" b="1" dirty="0">
                <a:solidFill>
                  <a:prstClr val="black"/>
                </a:solidFill>
                <a:latin typeface="微软雅黑" pitchFamily="34" charset="-122"/>
                <a:ea typeface="微软雅黑" pitchFamily="34" charset="-122"/>
              </a:rPr>
              <a:t>协议。</a:t>
            </a:r>
          </a:p>
          <a:p>
            <a:pPr marL="380990" indent="-380990" defTabSz="1219170">
              <a:lnSpc>
                <a:spcPts val="2933"/>
              </a:lnSpc>
              <a:buClr>
                <a:srgbClr val="0066FF"/>
              </a:buClr>
              <a:buFont typeface="Wingdings" pitchFamily="2" charset="2"/>
              <a:buChar char="l"/>
            </a:pPr>
            <a:r>
              <a:rPr lang="zh-CN" altLang="en-US" sz="2133" b="1" dirty="0">
                <a:solidFill>
                  <a:prstClr val="black"/>
                </a:solidFill>
                <a:latin typeface="微软雅黑" pitchFamily="34" charset="-122"/>
                <a:ea typeface="微软雅黑" pitchFamily="34" charset="-122"/>
              </a:rPr>
              <a:t>两个邮件服务器之间传送邮件时使用 </a:t>
            </a:r>
            <a:r>
              <a:rPr lang="en-US" altLang="zh-CN" sz="2133" b="1" dirty="0">
                <a:solidFill>
                  <a:prstClr val="black"/>
                </a:solidFill>
                <a:latin typeface="微软雅黑" pitchFamily="34" charset="-122"/>
                <a:ea typeface="微软雅黑" pitchFamily="34" charset="-122"/>
              </a:rPr>
              <a:t>SMTP</a:t>
            </a:r>
            <a:r>
              <a:rPr lang="zh-CN" altLang="en-US" sz="2133" b="1" dirty="0">
                <a:solidFill>
                  <a:prstClr val="black"/>
                </a:solidFill>
                <a:latin typeface="微软雅黑" pitchFamily="34" charset="-122"/>
                <a:ea typeface="微软雅黑" pitchFamily="34" charset="-122"/>
              </a:rPr>
              <a:t>。</a:t>
            </a:r>
          </a:p>
        </p:txBody>
      </p:sp>
      <p:sp>
        <p:nvSpPr>
          <p:cNvPr id="43" name="Text Box 399"/>
          <p:cNvSpPr txBox="1">
            <a:spLocks noChangeArrowheads="1"/>
          </p:cNvSpPr>
          <p:nvPr/>
        </p:nvSpPr>
        <p:spPr bwMode="auto">
          <a:xfrm>
            <a:off x="9215069" y="1885576"/>
            <a:ext cx="699999" cy="585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defTabSz="1219170">
              <a:lnSpc>
                <a:spcPts val="2000"/>
              </a:lnSpc>
            </a:pPr>
            <a:r>
              <a:rPr kumimoji="1" lang="en-US" altLang="zh-CN" sz="1467" b="1" dirty="0">
                <a:solidFill>
                  <a:srgbClr val="C00000"/>
                </a:solidFill>
                <a:latin typeface="微软雅黑" pitchFamily="34" charset="-122"/>
                <a:ea typeface="微软雅黑" pitchFamily="34" charset="-122"/>
              </a:rPr>
              <a:t>HTTP</a:t>
            </a:r>
          </a:p>
          <a:p>
            <a:pPr algn="ctr" defTabSz="1219170">
              <a:lnSpc>
                <a:spcPts val="2000"/>
              </a:lnSpc>
            </a:pPr>
            <a:r>
              <a:rPr kumimoji="1" lang="zh-CN" altLang="en-US" sz="1467" b="1" dirty="0">
                <a:solidFill>
                  <a:srgbClr val="C00000"/>
                </a:solidFill>
                <a:latin typeface="微软雅黑" pitchFamily="34" charset="-122"/>
                <a:ea typeface="微软雅黑" pitchFamily="34" charset="-122"/>
              </a:rPr>
              <a:t>客户</a:t>
            </a:r>
          </a:p>
        </p:txBody>
      </p:sp>
      <p:sp>
        <p:nvSpPr>
          <p:cNvPr id="44" name="Text Box 396"/>
          <p:cNvSpPr txBox="1">
            <a:spLocks noChangeArrowheads="1"/>
          </p:cNvSpPr>
          <p:nvPr/>
        </p:nvSpPr>
        <p:spPr bwMode="auto">
          <a:xfrm>
            <a:off x="3821641" y="2026030"/>
            <a:ext cx="1011815" cy="329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defTabSz="1219170">
              <a:lnSpc>
                <a:spcPts val="2000"/>
              </a:lnSpc>
            </a:pPr>
            <a:r>
              <a:rPr kumimoji="1" lang="en-US" altLang="zh-CN" sz="1467" b="1" dirty="0">
                <a:solidFill>
                  <a:prstClr val="black"/>
                </a:solidFill>
                <a:latin typeface="微软雅黑" pitchFamily="34" charset="-122"/>
                <a:ea typeface="微软雅黑" pitchFamily="34" charset="-122"/>
              </a:rPr>
              <a:t>ABC </a:t>
            </a:r>
            <a:r>
              <a:rPr kumimoji="1" lang="zh-CN" altLang="en-US" sz="1467" b="1" dirty="0">
                <a:solidFill>
                  <a:prstClr val="black"/>
                </a:solidFill>
                <a:latin typeface="微软雅黑" pitchFamily="34" charset="-122"/>
                <a:ea typeface="微软雅黑" pitchFamily="34" charset="-122"/>
              </a:rPr>
              <a:t>网站</a:t>
            </a:r>
          </a:p>
        </p:txBody>
      </p:sp>
      <p:sp>
        <p:nvSpPr>
          <p:cNvPr id="45" name="Text Box 396"/>
          <p:cNvSpPr txBox="1">
            <a:spLocks noChangeArrowheads="1"/>
          </p:cNvSpPr>
          <p:nvPr/>
        </p:nvSpPr>
        <p:spPr bwMode="auto">
          <a:xfrm>
            <a:off x="7108361" y="2035690"/>
            <a:ext cx="990976" cy="329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defTabSz="1219170">
              <a:lnSpc>
                <a:spcPts val="2000"/>
              </a:lnSpc>
            </a:pPr>
            <a:r>
              <a:rPr kumimoji="1" lang="en-US" altLang="zh-CN" sz="1467" b="1" dirty="0">
                <a:solidFill>
                  <a:prstClr val="black"/>
                </a:solidFill>
                <a:latin typeface="微软雅黑" pitchFamily="34" charset="-122"/>
                <a:ea typeface="微软雅黑" pitchFamily="34" charset="-122"/>
              </a:rPr>
              <a:t>XYZ </a:t>
            </a:r>
            <a:r>
              <a:rPr kumimoji="1" lang="zh-CN" altLang="en-US" sz="1467" b="1" dirty="0">
                <a:solidFill>
                  <a:prstClr val="black"/>
                </a:solidFill>
                <a:latin typeface="微软雅黑" pitchFamily="34" charset="-122"/>
                <a:ea typeface="微软雅黑" pitchFamily="34" charset="-122"/>
              </a:rPr>
              <a:t>网站</a:t>
            </a:r>
          </a:p>
        </p:txBody>
      </p:sp>
    </p:spTree>
    <p:extLst>
      <p:ext uri="{BB962C8B-B14F-4D97-AF65-F5344CB8AC3E}">
        <p14:creationId xmlns:p14="http://schemas.microsoft.com/office/powerpoint/2010/main" val="3263342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withEffect">
                                  <p:stCondLst>
                                    <p:cond delay="0"/>
                                  </p:stCondLst>
                                  <p:childTnLst>
                                    <p:anim calcmode="discrete" valueType="str">
                                      <p:cBhvr>
                                        <p:cTn id="6" dur="1000" fill="hold"/>
                                        <p:tgtEl>
                                          <p:spTgt spid="21"/>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nodeType="withEffect">
                                  <p:stCondLst>
                                    <p:cond delay="0"/>
                                  </p:stCondLst>
                                  <p:childTnLst>
                                    <p:anim calcmode="discrete" valueType="str">
                                      <p:cBhvr>
                                        <p:cTn id="8" dur="1000" fill="hold"/>
                                        <p:tgtEl>
                                          <p:spTgt spid="28"/>
                                        </p:tgtEl>
                                        <p:attrNameLst>
                                          <p:attrName>style.visibility</p:attrName>
                                        </p:attrNameLst>
                                      </p:cBhvr>
                                      <p:tavLst>
                                        <p:tav tm="0">
                                          <p:val>
                                            <p:strVal val="hidden"/>
                                          </p:val>
                                        </p:tav>
                                        <p:tav tm="50000">
                                          <p:val>
                                            <p:strVal val="visible"/>
                                          </p:val>
                                        </p:tav>
                                      </p:tavLst>
                                    </p:anim>
                                  </p:childTnLst>
                                </p:cTn>
                              </p:par>
                              <p:par>
                                <p:cTn id="9" presetID="35" presetClass="emph" presetSubtype="0" repeatCount="3000" fill="hold" grpId="0" nodeType="withEffect">
                                  <p:stCondLst>
                                    <p:cond delay="0"/>
                                  </p:stCondLst>
                                  <p:childTnLst>
                                    <p:anim calcmode="discrete" valueType="str">
                                      <p:cBhvr>
                                        <p:cTn id="10" dur="1000" fill="hold"/>
                                        <p:tgtEl>
                                          <p:spTgt spid="27"/>
                                        </p:tgtEl>
                                        <p:attrNameLst>
                                          <p:attrName>style.visibility</p:attrName>
                                        </p:attrNameLst>
                                      </p:cBhvr>
                                      <p:tavLst>
                                        <p:tav tm="0">
                                          <p:val>
                                            <p:strVal val="hidden"/>
                                          </p:val>
                                        </p:tav>
                                        <p:tav tm="50000">
                                          <p:val>
                                            <p:strVal val="visible"/>
                                          </p:val>
                                        </p:tav>
                                      </p:tavLst>
                                    </p:anim>
                                  </p:childTnLst>
                                </p:cTn>
                              </p:par>
                              <p:par>
                                <p:cTn id="11" presetID="35" presetClass="emph" presetSubtype="0" repeatCount="3000" fill="hold" grpId="0" nodeType="withEffect">
                                  <p:stCondLst>
                                    <p:cond delay="0"/>
                                  </p:stCondLst>
                                  <p:childTnLst>
                                    <p:anim calcmode="discrete" valueType="str">
                                      <p:cBhvr>
                                        <p:cTn id="12" dur="1000" fill="hold"/>
                                        <p:tgtEl>
                                          <p:spTgt spid="4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43"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圆角矩形 7"/>
          <p:cNvSpPr/>
          <p:nvPr/>
        </p:nvSpPr>
        <p:spPr>
          <a:xfrm>
            <a:off x="742618" y="1409430"/>
            <a:ext cx="10731701" cy="441991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11" name="Rectangle 5"/>
          <p:cNvSpPr>
            <a:spLocks noChangeArrowheads="1"/>
          </p:cNvSpPr>
          <p:nvPr/>
        </p:nvSpPr>
        <p:spPr bwMode="auto">
          <a:xfrm flipH="1">
            <a:off x="4584632" y="1556679"/>
            <a:ext cx="2864291" cy="2604316"/>
          </a:xfrm>
          <a:prstGeom prst="rect">
            <a:avLst/>
          </a:prstGeom>
          <a:solidFill>
            <a:srgbClr val="0000FF"/>
          </a:solidFill>
          <a:ln>
            <a:noFill/>
          </a:ln>
          <a:effectLst/>
        </p:spPr>
        <p:txBody>
          <a:bodyPr wrap="none" anchor="ctr"/>
          <a:lstStyle/>
          <a:p>
            <a:pPr defTabSz="1219170"/>
            <a:endParaRPr lang="zh-CN" altLang="en-US" sz="1600" b="1">
              <a:solidFill>
                <a:prstClr val="black"/>
              </a:solidFill>
              <a:latin typeface="微软雅黑" pitchFamily="34" charset="-122"/>
              <a:ea typeface="微软雅黑" pitchFamily="34" charset="-122"/>
            </a:endParaRPr>
          </a:p>
        </p:txBody>
      </p:sp>
      <p:pic>
        <p:nvPicPr>
          <p:cNvPr id="54" name="图片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89357" y="1601301"/>
            <a:ext cx="635603" cy="889844"/>
          </a:xfrm>
          <a:prstGeom prst="rect">
            <a:avLst/>
          </a:prstGeom>
        </p:spPr>
      </p:pic>
      <p:pic>
        <p:nvPicPr>
          <p:cNvPr id="56" name="图片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09795" y="3244729"/>
            <a:ext cx="635603" cy="889844"/>
          </a:xfrm>
          <a:prstGeom prst="rect">
            <a:avLst/>
          </a:prstGeom>
        </p:spPr>
      </p:pic>
      <p:pic>
        <p:nvPicPr>
          <p:cNvPr id="57" name="图片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23944" y="3244729"/>
            <a:ext cx="635603" cy="889844"/>
          </a:xfrm>
          <a:prstGeom prst="rect">
            <a:avLst/>
          </a:prstGeom>
        </p:spPr>
      </p:pic>
      <p:sp>
        <p:nvSpPr>
          <p:cNvPr id="9" name="AutoShape 5"/>
          <p:cNvSpPr>
            <a:spLocks noChangeArrowheads="1"/>
          </p:cNvSpPr>
          <p:nvPr/>
        </p:nvSpPr>
        <p:spPr bwMode="auto">
          <a:xfrm>
            <a:off x="742618" y="845153"/>
            <a:ext cx="10731701" cy="471907"/>
          </a:xfrm>
          <a:prstGeom prst="roundRect">
            <a:avLst>
              <a:gd name="adj" fmla="val 16667"/>
            </a:avLst>
          </a:prstGeom>
          <a:solidFill>
            <a:srgbClr val="00B050"/>
          </a:solidFill>
          <a:ln>
            <a:noFill/>
          </a:ln>
          <a:effectLst/>
        </p:spPr>
        <p:txBody>
          <a:bodyPr wrap="none" anchor="ctr"/>
          <a:lstStyle/>
          <a:p>
            <a:pPr defTabSz="1219170"/>
            <a:endParaRPr lang="zh-CN" altLang="en-US" sz="2400">
              <a:solidFill>
                <a:prstClr val="black"/>
              </a:solidFill>
              <a:latin typeface="Calibri"/>
              <a:ea typeface="宋体" panose="02010600030101010101" pitchFamily="2" charset="-122"/>
            </a:endParaRPr>
          </a:p>
        </p:txBody>
      </p:sp>
      <p:sp>
        <p:nvSpPr>
          <p:cNvPr id="10" name="Rectangle 6"/>
          <p:cNvSpPr>
            <a:spLocks noChangeArrowheads="1"/>
          </p:cNvSpPr>
          <p:nvPr/>
        </p:nvSpPr>
        <p:spPr bwMode="auto">
          <a:xfrm>
            <a:off x="3796780" y="800872"/>
            <a:ext cx="4623381"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219170" eaLnBrk="0" hangingPunct="0"/>
            <a:r>
              <a:rPr lang="zh-CN" altLang="en-US" sz="2667" b="1" dirty="0">
                <a:solidFill>
                  <a:prstClr val="white"/>
                </a:solidFill>
                <a:latin typeface="微软雅黑" pitchFamily="34" charset="-122"/>
                <a:ea typeface="微软雅黑" pitchFamily="34" charset="-122"/>
              </a:rPr>
              <a:t>本地域名服务器采用迭代查询</a:t>
            </a:r>
          </a:p>
        </p:txBody>
      </p:sp>
      <p:sp>
        <p:nvSpPr>
          <p:cNvPr id="12" name="Text Box 7"/>
          <p:cNvSpPr txBox="1">
            <a:spLocks noChangeArrowheads="1"/>
          </p:cNvSpPr>
          <p:nvPr/>
        </p:nvSpPr>
        <p:spPr bwMode="auto">
          <a:xfrm flipH="1">
            <a:off x="7498917" y="1655110"/>
            <a:ext cx="1620957" cy="510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defTabSz="1219170">
              <a:lnSpc>
                <a:spcPct val="85000"/>
              </a:lnSpc>
            </a:pPr>
            <a:r>
              <a:rPr kumimoji="1" lang="zh-CN" altLang="en-US" sz="1600" b="1">
                <a:solidFill>
                  <a:prstClr val="black"/>
                </a:solidFill>
                <a:latin typeface="微软雅黑" pitchFamily="34" charset="-122"/>
                <a:ea typeface="微软雅黑" pitchFamily="34" charset="-122"/>
              </a:rPr>
              <a:t>顶级域名服务器</a:t>
            </a:r>
          </a:p>
          <a:p>
            <a:pPr algn="ctr" defTabSz="1219170">
              <a:lnSpc>
                <a:spcPct val="85000"/>
              </a:lnSpc>
            </a:pPr>
            <a:r>
              <a:rPr kumimoji="1" lang="en-US" altLang="zh-CN" sz="1600" b="1">
                <a:solidFill>
                  <a:prstClr val="black"/>
                </a:solidFill>
                <a:latin typeface="微软雅黑" pitchFamily="34" charset="-122"/>
                <a:ea typeface="微软雅黑" pitchFamily="34" charset="-122"/>
              </a:rPr>
              <a:t>dns.com</a:t>
            </a:r>
          </a:p>
        </p:txBody>
      </p:sp>
      <p:sp>
        <p:nvSpPr>
          <p:cNvPr id="13" name="Text Box 8"/>
          <p:cNvSpPr txBox="1">
            <a:spLocks noChangeArrowheads="1"/>
          </p:cNvSpPr>
          <p:nvPr/>
        </p:nvSpPr>
        <p:spPr bwMode="auto">
          <a:xfrm flipH="1">
            <a:off x="7208999" y="3454207"/>
            <a:ext cx="2017148" cy="48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defTabSz="1219170">
              <a:lnSpc>
                <a:spcPct val="80000"/>
              </a:lnSpc>
            </a:pPr>
            <a:r>
              <a:rPr kumimoji="1" lang="zh-CN" altLang="en-US" sz="1600" b="1">
                <a:solidFill>
                  <a:prstClr val="black"/>
                </a:solidFill>
                <a:latin typeface="微软雅黑" pitchFamily="34" charset="-122"/>
                <a:ea typeface="微软雅黑" pitchFamily="34" charset="-122"/>
              </a:rPr>
              <a:t>权限</a:t>
            </a:r>
            <a:r>
              <a:rPr kumimoji="1" lang="zh-CN" altLang="zh-CN" sz="1600" b="1">
                <a:solidFill>
                  <a:prstClr val="black"/>
                </a:solidFill>
                <a:latin typeface="微软雅黑" pitchFamily="34" charset="-122"/>
                <a:ea typeface="微软雅黑" pitchFamily="34" charset="-122"/>
              </a:rPr>
              <a:t>域名服务</a:t>
            </a:r>
            <a:r>
              <a:rPr kumimoji="1" lang="en-US" altLang="zh-CN" sz="1600" b="1">
                <a:solidFill>
                  <a:prstClr val="black"/>
                </a:solidFill>
                <a:latin typeface="微软雅黑" pitchFamily="34" charset="-122"/>
                <a:ea typeface="微软雅黑" pitchFamily="34" charset="-122"/>
              </a:rPr>
              <a:t>dns.abc.com</a:t>
            </a:r>
          </a:p>
        </p:txBody>
      </p:sp>
      <p:sp>
        <p:nvSpPr>
          <p:cNvPr id="14" name="Text Box 9"/>
          <p:cNvSpPr txBox="1">
            <a:spLocks noChangeArrowheads="1"/>
          </p:cNvSpPr>
          <p:nvPr/>
        </p:nvSpPr>
        <p:spPr bwMode="auto">
          <a:xfrm flipH="1">
            <a:off x="2879618" y="3426865"/>
            <a:ext cx="1620957" cy="48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defTabSz="1219170">
              <a:lnSpc>
                <a:spcPct val="80000"/>
              </a:lnSpc>
            </a:pPr>
            <a:r>
              <a:rPr kumimoji="1" lang="zh-CN" altLang="en-US" sz="1600" b="1" dirty="0">
                <a:solidFill>
                  <a:srgbClr val="CC00CC"/>
                </a:solidFill>
                <a:latin typeface="微软雅黑" pitchFamily="34" charset="-122"/>
                <a:ea typeface="微软雅黑" pitchFamily="34" charset="-122"/>
              </a:rPr>
              <a:t>本地域名服务器</a:t>
            </a:r>
          </a:p>
          <a:p>
            <a:pPr algn="ctr" defTabSz="1219170">
              <a:lnSpc>
                <a:spcPct val="80000"/>
              </a:lnSpc>
            </a:pPr>
            <a:r>
              <a:rPr kumimoji="1" lang="en-US" altLang="zh-CN" sz="1600" b="1" dirty="0">
                <a:solidFill>
                  <a:srgbClr val="CC00CC"/>
                </a:solidFill>
                <a:latin typeface="微软雅黑" pitchFamily="34" charset="-122"/>
                <a:ea typeface="微软雅黑" pitchFamily="34" charset="-122"/>
              </a:rPr>
              <a:t>dns.xyz.com</a:t>
            </a:r>
          </a:p>
        </p:txBody>
      </p:sp>
      <p:sp>
        <p:nvSpPr>
          <p:cNvPr id="15" name="Text Box 12"/>
          <p:cNvSpPr txBox="1">
            <a:spLocks noChangeArrowheads="1"/>
          </p:cNvSpPr>
          <p:nvPr/>
        </p:nvSpPr>
        <p:spPr bwMode="auto">
          <a:xfrm flipH="1">
            <a:off x="3155490" y="1666047"/>
            <a:ext cx="141577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defTabSz="1219170"/>
            <a:r>
              <a:rPr kumimoji="1" lang="zh-CN" altLang="en-US" sz="1600" b="1">
                <a:solidFill>
                  <a:prstClr val="black"/>
                </a:solidFill>
                <a:latin typeface="微软雅黑" pitchFamily="34" charset="-122"/>
                <a:ea typeface="微软雅黑" pitchFamily="34" charset="-122"/>
              </a:rPr>
              <a:t>根域名服务器</a:t>
            </a:r>
          </a:p>
        </p:txBody>
      </p:sp>
      <p:grpSp>
        <p:nvGrpSpPr>
          <p:cNvPr id="19" name="Group 40"/>
          <p:cNvGrpSpPr>
            <a:grpSpLocks/>
          </p:cNvGrpSpPr>
          <p:nvPr/>
        </p:nvGrpSpPr>
        <p:grpSpPr bwMode="auto">
          <a:xfrm>
            <a:off x="4566856" y="2525951"/>
            <a:ext cx="392469" cy="776510"/>
            <a:chOff x="1731" y="1927"/>
            <a:chExt cx="265" cy="568"/>
          </a:xfrm>
        </p:grpSpPr>
        <p:sp>
          <p:nvSpPr>
            <p:cNvPr id="20" name="Text Box 18"/>
            <p:cNvSpPr txBox="1">
              <a:spLocks noChangeArrowheads="1"/>
            </p:cNvSpPr>
            <p:nvPr/>
          </p:nvSpPr>
          <p:spPr bwMode="auto">
            <a:xfrm flipH="1">
              <a:off x="1731" y="2190"/>
              <a:ext cx="248"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defTabSz="1219170"/>
              <a:r>
                <a:rPr kumimoji="1" lang="en-US" altLang="zh-CN" sz="1600" b="1" dirty="0">
                  <a:solidFill>
                    <a:prstClr val="white"/>
                  </a:solidFill>
                  <a:latin typeface="微软雅黑" pitchFamily="34" charset="-122"/>
                  <a:ea typeface="微软雅黑" pitchFamily="34" charset="-122"/>
                  <a:sym typeface="Wingdings" pitchFamily="2" charset="2"/>
                </a:rPr>
                <a:t></a:t>
              </a:r>
            </a:p>
          </p:txBody>
        </p:sp>
        <p:sp>
          <p:nvSpPr>
            <p:cNvPr id="21" name="Line 20"/>
            <p:cNvSpPr>
              <a:spLocks noChangeShapeType="1"/>
            </p:cNvSpPr>
            <p:nvPr/>
          </p:nvSpPr>
          <p:spPr bwMode="auto">
            <a:xfrm rot="10800000" flipH="1">
              <a:off x="1996" y="1927"/>
              <a:ext cx="0" cy="568"/>
            </a:xfrm>
            <a:prstGeom prst="line">
              <a:avLst/>
            </a:prstGeom>
            <a:noFill/>
            <a:ln w="38100">
              <a:solidFill>
                <a:srgbClr val="FF66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1600" b="1">
                <a:solidFill>
                  <a:prstClr val="black"/>
                </a:solidFill>
                <a:latin typeface="微软雅黑" pitchFamily="34" charset="-122"/>
                <a:ea typeface="微软雅黑" pitchFamily="34" charset="-122"/>
              </a:endParaRPr>
            </a:p>
          </p:txBody>
        </p:sp>
      </p:grpSp>
      <p:grpSp>
        <p:nvGrpSpPr>
          <p:cNvPr id="22" name="Group 41"/>
          <p:cNvGrpSpPr>
            <a:grpSpLocks/>
          </p:cNvGrpSpPr>
          <p:nvPr/>
        </p:nvGrpSpPr>
        <p:grpSpPr bwMode="auto">
          <a:xfrm>
            <a:off x="5017086" y="2394709"/>
            <a:ext cx="367292" cy="907751"/>
            <a:chOff x="2035" y="1831"/>
            <a:chExt cx="248" cy="664"/>
          </a:xfrm>
        </p:grpSpPr>
        <p:sp>
          <p:nvSpPr>
            <p:cNvPr id="23" name="Text Box 19"/>
            <p:cNvSpPr txBox="1">
              <a:spLocks noChangeArrowheads="1"/>
            </p:cNvSpPr>
            <p:nvPr/>
          </p:nvSpPr>
          <p:spPr bwMode="auto">
            <a:xfrm flipH="1">
              <a:off x="2035" y="1831"/>
              <a:ext cx="248"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defTabSz="1219170"/>
              <a:r>
                <a:rPr kumimoji="1" lang="en-US" altLang="zh-CN" sz="1600" b="1" dirty="0">
                  <a:solidFill>
                    <a:prstClr val="white"/>
                  </a:solidFill>
                  <a:latin typeface="微软雅黑" pitchFamily="34" charset="-122"/>
                  <a:ea typeface="微软雅黑" pitchFamily="34" charset="-122"/>
                  <a:sym typeface="Wingdings" pitchFamily="2" charset="2"/>
                </a:rPr>
                <a:t></a:t>
              </a:r>
            </a:p>
          </p:txBody>
        </p:sp>
        <p:sp>
          <p:nvSpPr>
            <p:cNvPr id="24" name="Line 21"/>
            <p:cNvSpPr>
              <a:spLocks noChangeShapeType="1"/>
            </p:cNvSpPr>
            <p:nvPr/>
          </p:nvSpPr>
          <p:spPr bwMode="auto">
            <a:xfrm rot="10800000" flipH="1" flipV="1">
              <a:off x="2089" y="1927"/>
              <a:ext cx="0" cy="568"/>
            </a:xfrm>
            <a:prstGeom prst="line">
              <a:avLst/>
            </a:prstGeom>
            <a:noFill/>
            <a:ln w="38100">
              <a:solidFill>
                <a:srgbClr val="FF66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1600" b="1">
                <a:solidFill>
                  <a:prstClr val="black"/>
                </a:solidFill>
                <a:latin typeface="微软雅黑" pitchFamily="34" charset="-122"/>
                <a:ea typeface="微软雅黑" pitchFamily="34" charset="-122"/>
              </a:endParaRPr>
            </a:p>
          </p:txBody>
        </p:sp>
      </p:grpSp>
      <p:grpSp>
        <p:nvGrpSpPr>
          <p:cNvPr id="25" name="Group 42"/>
          <p:cNvGrpSpPr>
            <a:grpSpLocks/>
          </p:cNvGrpSpPr>
          <p:nvPr/>
        </p:nvGrpSpPr>
        <p:grpSpPr bwMode="auto">
          <a:xfrm>
            <a:off x="5193331" y="2370103"/>
            <a:ext cx="1667627" cy="958334"/>
            <a:chOff x="2154" y="1813"/>
            <a:chExt cx="1126" cy="701"/>
          </a:xfrm>
        </p:grpSpPr>
        <p:sp>
          <p:nvSpPr>
            <p:cNvPr id="26" name="Text Box 14"/>
            <p:cNvSpPr txBox="1">
              <a:spLocks noChangeArrowheads="1"/>
            </p:cNvSpPr>
            <p:nvPr/>
          </p:nvSpPr>
          <p:spPr bwMode="auto">
            <a:xfrm flipH="1">
              <a:off x="2154" y="2205"/>
              <a:ext cx="248"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defTabSz="1219170"/>
              <a:r>
                <a:rPr kumimoji="1" lang="en-US" altLang="zh-CN" sz="1600" b="1" dirty="0">
                  <a:solidFill>
                    <a:prstClr val="white"/>
                  </a:solidFill>
                  <a:latin typeface="微软雅黑" pitchFamily="34" charset="-122"/>
                  <a:ea typeface="微软雅黑" pitchFamily="34" charset="-122"/>
                  <a:sym typeface="Wingdings" pitchFamily="2" charset="2"/>
                </a:rPr>
                <a:t></a:t>
              </a:r>
            </a:p>
          </p:txBody>
        </p:sp>
        <p:sp>
          <p:nvSpPr>
            <p:cNvPr id="27" name="Line 22"/>
            <p:cNvSpPr>
              <a:spLocks noChangeShapeType="1"/>
            </p:cNvSpPr>
            <p:nvPr/>
          </p:nvSpPr>
          <p:spPr bwMode="auto">
            <a:xfrm rot="10800000" flipH="1">
              <a:off x="2245" y="1813"/>
              <a:ext cx="1035" cy="701"/>
            </a:xfrm>
            <a:prstGeom prst="line">
              <a:avLst/>
            </a:prstGeom>
            <a:noFill/>
            <a:ln w="38100">
              <a:solidFill>
                <a:srgbClr val="FF66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1600" b="1">
                <a:solidFill>
                  <a:prstClr val="black"/>
                </a:solidFill>
                <a:latin typeface="微软雅黑" pitchFamily="34" charset="-122"/>
                <a:ea typeface="微软雅黑" pitchFamily="34" charset="-122"/>
              </a:endParaRPr>
            </a:p>
          </p:txBody>
        </p:sp>
      </p:grpSp>
      <p:grpSp>
        <p:nvGrpSpPr>
          <p:cNvPr id="28" name="Group 43"/>
          <p:cNvGrpSpPr>
            <a:grpSpLocks/>
          </p:cNvGrpSpPr>
          <p:nvPr/>
        </p:nvGrpSpPr>
        <p:grpSpPr bwMode="auto">
          <a:xfrm>
            <a:off x="5311812" y="2394709"/>
            <a:ext cx="1766855" cy="1092308"/>
            <a:chOff x="2234" y="1831"/>
            <a:chExt cx="1193" cy="799"/>
          </a:xfrm>
        </p:grpSpPr>
        <p:sp>
          <p:nvSpPr>
            <p:cNvPr id="29" name="Text Box 13"/>
            <p:cNvSpPr txBox="1">
              <a:spLocks noChangeArrowheads="1"/>
            </p:cNvSpPr>
            <p:nvPr/>
          </p:nvSpPr>
          <p:spPr bwMode="auto">
            <a:xfrm flipH="1">
              <a:off x="3179" y="1831"/>
              <a:ext cx="248"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defTabSz="1219170"/>
              <a:r>
                <a:rPr kumimoji="1" lang="en-US" altLang="zh-CN" sz="1600" b="1" dirty="0">
                  <a:solidFill>
                    <a:prstClr val="white"/>
                  </a:solidFill>
                  <a:latin typeface="微软雅黑" pitchFamily="34" charset="-122"/>
                  <a:ea typeface="微软雅黑" pitchFamily="34" charset="-122"/>
                  <a:sym typeface="Wingdings" pitchFamily="2" charset="2"/>
                </a:rPr>
                <a:t></a:t>
              </a:r>
            </a:p>
          </p:txBody>
        </p:sp>
        <p:sp>
          <p:nvSpPr>
            <p:cNvPr id="30" name="Line 23"/>
            <p:cNvSpPr>
              <a:spLocks noChangeShapeType="1"/>
            </p:cNvSpPr>
            <p:nvPr/>
          </p:nvSpPr>
          <p:spPr bwMode="auto">
            <a:xfrm flipH="1">
              <a:off x="2234" y="1870"/>
              <a:ext cx="1100" cy="760"/>
            </a:xfrm>
            <a:prstGeom prst="line">
              <a:avLst/>
            </a:prstGeom>
            <a:noFill/>
            <a:ln w="38100">
              <a:solidFill>
                <a:srgbClr val="FF66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1600" b="1">
                <a:solidFill>
                  <a:prstClr val="black"/>
                </a:solidFill>
                <a:latin typeface="微软雅黑" pitchFamily="34" charset="-122"/>
                <a:ea typeface="微软雅黑" pitchFamily="34" charset="-122"/>
              </a:endParaRPr>
            </a:p>
          </p:txBody>
        </p:sp>
      </p:grpSp>
      <p:grpSp>
        <p:nvGrpSpPr>
          <p:cNvPr id="32" name="Group 45"/>
          <p:cNvGrpSpPr>
            <a:grpSpLocks/>
          </p:cNvGrpSpPr>
          <p:nvPr/>
        </p:nvGrpSpPr>
        <p:grpSpPr bwMode="auto">
          <a:xfrm>
            <a:off x="5311813" y="3380384"/>
            <a:ext cx="1492868" cy="339039"/>
            <a:chOff x="2234" y="2552"/>
            <a:chExt cx="1008" cy="248"/>
          </a:xfrm>
        </p:grpSpPr>
        <p:sp>
          <p:nvSpPr>
            <p:cNvPr id="33" name="Text Box 25"/>
            <p:cNvSpPr txBox="1">
              <a:spLocks noChangeArrowheads="1"/>
            </p:cNvSpPr>
            <p:nvPr/>
          </p:nvSpPr>
          <p:spPr bwMode="auto">
            <a:xfrm flipH="1">
              <a:off x="2275" y="2552"/>
              <a:ext cx="248"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defTabSz="1219170"/>
              <a:r>
                <a:rPr kumimoji="1" lang="en-US" altLang="zh-CN" sz="1600" b="1" dirty="0">
                  <a:solidFill>
                    <a:prstClr val="white"/>
                  </a:solidFill>
                  <a:latin typeface="微软雅黑" pitchFamily="34" charset="-122"/>
                  <a:ea typeface="微软雅黑" pitchFamily="34" charset="-122"/>
                  <a:sym typeface="Wingdings" pitchFamily="2" charset="2"/>
                </a:rPr>
                <a:t></a:t>
              </a:r>
            </a:p>
          </p:txBody>
        </p:sp>
        <p:sp>
          <p:nvSpPr>
            <p:cNvPr id="34" name="Line 27"/>
            <p:cNvSpPr>
              <a:spLocks noChangeShapeType="1"/>
            </p:cNvSpPr>
            <p:nvPr/>
          </p:nvSpPr>
          <p:spPr bwMode="auto">
            <a:xfrm rot="16200000" flipH="1">
              <a:off x="2738" y="2283"/>
              <a:ext cx="0" cy="1008"/>
            </a:xfrm>
            <a:prstGeom prst="line">
              <a:avLst/>
            </a:prstGeom>
            <a:noFill/>
            <a:ln w="38100">
              <a:solidFill>
                <a:srgbClr val="FF66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1600" b="1">
                <a:solidFill>
                  <a:prstClr val="black"/>
                </a:solidFill>
                <a:latin typeface="微软雅黑" pitchFamily="34" charset="-122"/>
                <a:ea typeface="微软雅黑" pitchFamily="34" charset="-122"/>
              </a:endParaRPr>
            </a:p>
          </p:txBody>
        </p:sp>
      </p:grpSp>
      <p:grpSp>
        <p:nvGrpSpPr>
          <p:cNvPr id="35" name="Group 46"/>
          <p:cNvGrpSpPr>
            <a:grpSpLocks/>
          </p:cNvGrpSpPr>
          <p:nvPr/>
        </p:nvGrpSpPr>
        <p:grpSpPr bwMode="auto">
          <a:xfrm>
            <a:off x="5311808" y="3774108"/>
            <a:ext cx="1492867" cy="339039"/>
            <a:chOff x="2234" y="2840"/>
            <a:chExt cx="1008" cy="248"/>
          </a:xfrm>
        </p:grpSpPr>
        <p:sp>
          <p:nvSpPr>
            <p:cNvPr id="36" name="Line 28"/>
            <p:cNvSpPr>
              <a:spLocks noChangeShapeType="1"/>
            </p:cNvSpPr>
            <p:nvPr/>
          </p:nvSpPr>
          <p:spPr bwMode="auto">
            <a:xfrm rot="5400000">
              <a:off x="2738" y="2379"/>
              <a:ext cx="0" cy="1008"/>
            </a:xfrm>
            <a:prstGeom prst="line">
              <a:avLst/>
            </a:prstGeom>
            <a:noFill/>
            <a:ln w="38100">
              <a:solidFill>
                <a:srgbClr val="FF66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1600" b="1">
                <a:solidFill>
                  <a:prstClr val="black"/>
                </a:solidFill>
                <a:latin typeface="微软雅黑" pitchFamily="34" charset="-122"/>
                <a:ea typeface="微软雅黑" pitchFamily="34" charset="-122"/>
              </a:endParaRPr>
            </a:p>
          </p:txBody>
        </p:sp>
        <p:sp>
          <p:nvSpPr>
            <p:cNvPr id="37" name="Text Box 29"/>
            <p:cNvSpPr txBox="1">
              <a:spLocks noChangeArrowheads="1"/>
            </p:cNvSpPr>
            <p:nvPr/>
          </p:nvSpPr>
          <p:spPr bwMode="auto">
            <a:xfrm flipH="1">
              <a:off x="2971" y="2840"/>
              <a:ext cx="248"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defTabSz="1219170"/>
              <a:r>
                <a:rPr kumimoji="1" lang="en-US" altLang="zh-CN" sz="1600" b="1" dirty="0">
                  <a:solidFill>
                    <a:prstClr val="white"/>
                  </a:solidFill>
                  <a:latin typeface="微软雅黑" pitchFamily="34" charset="-122"/>
                  <a:ea typeface="微软雅黑" pitchFamily="34" charset="-122"/>
                  <a:sym typeface="Wingdings" pitchFamily="2" charset="2"/>
                </a:rPr>
                <a:t></a:t>
              </a:r>
            </a:p>
          </p:txBody>
        </p:sp>
      </p:grpSp>
      <p:sp>
        <p:nvSpPr>
          <p:cNvPr id="38" name="Text Box 30"/>
          <p:cNvSpPr txBox="1">
            <a:spLocks noChangeArrowheads="1"/>
          </p:cNvSpPr>
          <p:nvPr/>
        </p:nvSpPr>
        <p:spPr bwMode="auto">
          <a:xfrm flipH="1">
            <a:off x="5540735" y="1599059"/>
            <a:ext cx="1005403" cy="338554"/>
          </a:xfrm>
          <a:prstGeom prst="rect">
            <a:avLst/>
          </a:prstGeom>
          <a:noFill/>
          <a:ln>
            <a:noFill/>
          </a:ln>
          <a:effec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defTabSz="1219170"/>
            <a:r>
              <a:rPr kumimoji="1" lang="zh-CN" altLang="en-US" sz="1600" b="1" dirty="0">
                <a:solidFill>
                  <a:prstClr val="white"/>
                </a:solidFill>
                <a:latin typeface="微软雅黑" pitchFamily="34" charset="-122"/>
                <a:ea typeface="微软雅黑" pitchFamily="34" charset="-122"/>
              </a:rPr>
              <a:t>迭代查询</a:t>
            </a:r>
          </a:p>
        </p:txBody>
      </p:sp>
      <p:grpSp>
        <p:nvGrpSpPr>
          <p:cNvPr id="39" name="Group 49"/>
          <p:cNvGrpSpPr>
            <a:grpSpLocks/>
          </p:cNvGrpSpPr>
          <p:nvPr/>
        </p:nvGrpSpPr>
        <p:grpSpPr bwMode="auto">
          <a:xfrm>
            <a:off x="5043747" y="4125451"/>
            <a:ext cx="2411099" cy="870839"/>
            <a:chOff x="2053" y="3097"/>
            <a:chExt cx="1628" cy="637"/>
          </a:xfrm>
        </p:grpSpPr>
        <p:grpSp>
          <p:nvGrpSpPr>
            <p:cNvPr id="40" name="Group 48"/>
            <p:cNvGrpSpPr>
              <a:grpSpLocks/>
            </p:cNvGrpSpPr>
            <p:nvPr/>
          </p:nvGrpSpPr>
          <p:grpSpPr bwMode="auto">
            <a:xfrm>
              <a:off x="2053" y="3097"/>
              <a:ext cx="1598" cy="637"/>
              <a:chOff x="2053" y="3097"/>
              <a:chExt cx="1598" cy="637"/>
            </a:xfrm>
          </p:grpSpPr>
          <p:sp>
            <p:nvSpPr>
              <p:cNvPr id="42" name="Rectangle 36"/>
              <p:cNvSpPr>
                <a:spLocks noChangeArrowheads="1"/>
              </p:cNvSpPr>
              <p:nvPr/>
            </p:nvSpPr>
            <p:spPr bwMode="auto">
              <a:xfrm>
                <a:off x="2135" y="3356"/>
                <a:ext cx="1516" cy="263"/>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1600" b="1">
                  <a:solidFill>
                    <a:prstClr val="black"/>
                  </a:solidFill>
                  <a:latin typeface="微软雅黑" pitchFamily="34" charset="-122"/>
                  <a:ea typeface="微软雅黑" pitchFamily="34" charset="-122"/>
                </a:endParaRPr>
              </a:p>
            </p:txBody>
          </p:sp>
          <p:grpSp>
            <p:nvGrpSpPr>
              <p:cNvPr id="43" name="Group 47"/>
              <p:cNvGrpSpPr>
                <a:grpSpLocks/>
              </p:cNvGrpSpPr>
              <p:nvPr/>
            </p:nvGrpSpPr>
            <p:grpSpPr bwMode="auto">
              <a:xfrm>
                <a:off x="2053" y="3097"/>
                <a:ext cx="248" cy="637"/>
                <a:chOff x="2053" y="3097"/>
                <a:chExt cx="248" cy="637"/>
              </a:xfrm>
            </p:grpSpPr>
            <p:sp>
              <p:nvSpPr>
                <p:cNvPr id="44" name="Text Box 33"/>
                <p:cNvSpPr txBox="1">
                  <a:spLocks noChangeArrowheads="1"/>
                </p:cNvSpPr>
                <p:nvPr/>
              </p:nvSpPr>
              <p:spPr bwMode="auto">
                <a:xfrm flipH="1">
                  <a:off x="2053" y="3097"/>
                  <a:ext cx="248"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defTabSz="1219170"/>
                  <a:r>
                    <a:rPr kumimoji="1" lang="en-US" altLang="zh-CN" sz="1600" b="1">
                      <a:solidFill>
                        <a:prstClr val="black"/>
                      </a:solidFill>
                      <a:latin typeface="微软雅黑" pitchFamily="34" charset="-122"/>
                      <a:ea typeface="微软雅黑" pitchFamily="34" charset="-122"/>
                      <a:sym typeface="Wingdings" pitchFamily="2" charset="2"/>
                    </a:rPr>
                    <a:t></a:t>
                  </a:r>
                </a:p>
              </p:txBody>
            </p:sp>
            <p:sp>
              <p:nvSpPr>
                <p:cNvPr id="45" name="Line 35"/>
                <p:cNvSpPr>
                  <a:spLocks noChangeShapeType="1"/>
                </p:cNvSpPr>
                <p:nvPr/>
              </p:nvSpPr>
              <p:spPr bwMode="auto">
                <a:xfrm rot="10800000" flipH="1" flipV="1">
                  <a:off x="2089" y="3166"/>
                  <a:ext cx="0" cy="568"/>
                </a:xfrm>
                <a:prstGeom prst="line">
                  <a:avLst/>
                </a:prstGeom>
                <a:noFill/>
                <a:ln w="3810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1600" b="1">
                    <a:solidFill>
                      <a:prstClr val="black"/>
                    </a:solidFill>
                    <a:latin typeface="微软雅黑" pitchFamily="34" charset="-122"/>
                    <a:ea typeface="微软雅黑" pitchFamily="34" charset="-122"/>
                  </a:endParaRPr>
                </a:p>
              </p:txBody>
            </p:sp>
          </p:grpSp>
        </p:grpSp>
        <p:sp>
          <p:nvSpPr>
            <p:cNvPr id="41" name="Text Box 6"/>
            <p:cNvSpPr txBox="1">
              <a:spLocks noChangeArrowheads="1"/>
            </p:cNvSpPr>
            <p:nvPr/>
          </p:nvSpPr>
          <p:spPr bwMode="auto">
            <a:xfrm flipH="1">
              <a:off x="2104" y="3381"/>
              <a:ext cx="15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defTabSz="1219170">
                <a:lnSpc>
                  <a:spcPct val="80000"/>
                </a:lnSpc>
              </a:pPr>
              <a:r>
                <a:rPr kumimoji="1" lang="en-US" altLang="zh-CN" sz="1600" b="1" dirty="0">
                  <a:solidFill>
                    <a:prstClr val="black"/>
                  </a:solidFill>
                  <a:latin typeface="微软雅黑" pitchFamily="34" charset="-122"/>
                  <a:ea typeface="微软雅黑" pitchFamily="34" charset="-122"/>
                </a:rPr>
                <a:t> y.abc.com </a:t>
              </a:r>
              <a:r>
                <a:rPr kumimoji="1" lang="zh-CN" altLang="en-US" sz="1600" b="1" dirty="0">
                  <a:solidFill>
                    <a:prstClr val="black"/>
                  </a:solidFill>
                  <a:latin typeface="微软雅黑" pitchFamily="34" charset="-122"/>
                  <a:ea typeface="微软雅黑" pitchFamily="34" charset="-122"/>
                </a:rPr>
                <a:t>的 </a:t>
              </a:r>
              <a:r>
                <a:rPr kumimoji="1" lang="en-US" altLang="zh-CN" sz="1600" b="1" dirty="0">
                  <a:solidFill>
                    <a:prstClr val="black"/>
                  </a:solidFill>
                  <a:latin typeface="微软雅黑" pitchFamily="34" charset="-122"/>
                  <a:ea typeface="微软雅黑" pitchFamily="34" charset="-122"/>
                </a:rPr>
                <a:t>IP </a:t>
              </a:r>
              <a:r>
                <a:rPr kumimoji="1" lang="zh-CN" altLang="en-US" sz="1600" b="1" dirty="0">
                  <a:solidFill>
                    <a:prstClr val="black"/>
                  </a:solidFill>
                  <a:latin typeface="微软雅黑" pitchFamily="34" charset="-122"/>
                  <a:ea typeface="微软雅黑" pitchFamily="34" charset="-122"/>
                </a:rPr>
                <a:t>地址 </a:t>
              </a:r>
            </a:p>
          </p:txBody>
        </p:sp>
      </p:grpSp>
      <p:sp>
        <p:nvSpPr>
          <p:cNvPr id="47" name="Text Box 11"/>
          <p:cNvSpPr txBox="1">
            <a:spLocks noChangeArrowheads="1"/>
          </p:cNvSpPr>
          <p:nvPr/>
        </p:nvSpPr>
        <p:spPr bwMode="auto">
          <a:xfrm flipH="1">
            <a:off x="4522428" y="5511684"/>
            <a:ext cx="1353256" cy="28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defTabSz="1219170">
              <a:lnSpc>
                <a:spcPct val="80000"/>
              </a:lnSpc>
            </a:pPr>
            <a:r>
              <a:rPr kumimoji="1" lang="en-US" altLang="zh-CN" sz="1600" b="1">
                <a:solidFill>
                  <a:prstClr val="black"/>
                </a:solidFill>
                <a:latin typeface="微软雅黑" pitchFamily="34" charset="-122"/>
                <a:ea typeface="微软雅黑" pitchFamily="34" charset="-122"/>
              </a:rPr>
              <a:t>m.xyz.com </a:t>
            </a:r>
          </a:p>
        </p:txBody>
      </p:sp>
      <p:sp>
        <p:nvSpPr>
          <p:cNvPr id="48" name="Text Box 31"/>
          <p:cNvSpPr txBox="1">
            <a:spLocks noChangeArrowheads="1"/>
          </p:cNvSpPr>
          <p:nvPr/>
        </p:nvSpPr>
        <p:spPr bwMode="auto">
          <a:xfrm flipH="1">
            <a:off x="4365150" y="4272723"/>
            <a:ext cx="595035" cy="560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defTabSz="1219170"/>
            <a:r>
              <a:rPr kumimoji="1" lang="zh-CN" altLang="en-US" sz="1600" b="1" dirty="0">
                <a:solidFill>
                  <a:prstClr val="black"/>
                </a:solidFill>
                <a:latin typeface="微软雅黑" pitchFamily="34" charset="-122"/>
                <a:ea typeface="微软雅黑" pitchFamily="34" charset="-122"/>
              </a:rPr>
              <a:t>递归</a:t>
            </a:r>
          </a:p>
          <a:p>
            <a:pPr algn="ctr" defTabSz="1219170">
              <a:lnSpc>
                <a:spcPct val="90000"/>
              </a:lnSpc>
            </a:pPr>
            <a:r>
              <a:rPr kumimoji="1" lang="zh-CN" altLang="en-US" sz="1600" b="1" dirty="0">
                <a:solidFill>
                  <a:prstClr val="black"/>
                </a:solidFill>
                <a:latin typeface="微软雅黑" pitchFamily="34" charset="-122"/>
                <a:ea typeface="微软雅黑" pitchFamily="34" charset="-122"/>
              </a:rPr>
              <a:t>查询</a:t>
            </a:r>
          </a:p>
        </p:txBody>
      </p:sp>
      <p:grpSp>
        <p:nvGrpSpPr>
          <p:cNvPr id="49" name="Group 39"/>
          <p:cNvGrpSpPr>
            <a:grpSpLocks/>
          </p:cNvGrpSpPr>
          <p:nvPr/>
        </p:nvGrpSpPr>
        <p:grpSpPr bwMode="auto">
          <a:xfrm>
            <a:off x="4589073" y="4219780"/>
            <a:ext cx="370255" cy="864005"/>
            <a:chOff x="1746" y="3166"/>
            <a:chExt cx="250" cy="632"/>
          </a:xfrm>
        </p:grpSpPr>
        <p:sp>
          <p:nvSpPr>
            <p:cNvPr id="50" name="Text Box 32"/>
            <p:cNvSpPr txBox="1">
              <a:spLocks noChangeArrowheads="1"/>
            </p:cNvSpPr>
            <p:nvPr/>
          </p:nvSpPr>
          <p:spPr bwMode="auto">
            <a:xfrm flipH="1">
              <a:off x="1746" y="3550"/>
              <a:ext cx="248"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defTabSz="1219170"/>
              <a:r>
                <a:rPr kumimoji="1" lang="en-US" altLang="zh-CN" sz="1600" b="1" dirty="0">
                  <a:solidFill>
                    <a:prstClr val="black"/>
                  </a:solidFill>
                  <a:latin typeface="微软雅黑" pitchFamily="34" charset="-122"/>
                  <a:ea typeface="微软雅黑" pitchFamily="34" charset="-122"/>
                  <a:sym typeface="Wingdings" pitchFamily="2" charset="2"/>
                </a:rPr>
                <a:t></a:t>
              </a:r>
            </a:p>
          </p:txBody>
        </p:sp>
        <p:sp>
          <p:nvSpPr>
            <p:cNvPr id="51" name="Line 34"/>
            <p:cNvSpPr>
              <a:spLocks noChangeShapeType="1"/>
            </p:cNvSpPr>
            <p:nvPr/>
          </p:nvSpPr>
          <p:spPr bwMode="auto">
            <a:xfrm rot="10800000" flipH="1">
              <a:off x="1996" y="3166"/>
              <a:ext cx="0" cy="568"/>
            </a:xfrm>
            <a:prstGeom prst="line">
              <a:avLst/>
            </a:prstGeom>
            <a:noFill/>
            <a:ln w="3810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1600" b="1">
                <a:solidFill>
                  <a:prstClr val="black"/>
                </a:solidFill>
                <a:latin typeface="微软雅黑" pitchFamily="34" charset="-122"/>
                <a:ea typeface="微软雅黑" pitchFamily="34" charset="-122"/>
              </a:endParaRPr>
            </a:p>
          </p:txBody>
        </p:sp>
      </p:grpSp>
      <p:sp>
        <p:nvSpPr>
          <p:cNvPr id="52" name="Text Box 50"/>
          <p:cNvSpPr txBox="1">
            <a:spLocks noChangeArrowheads="1"/>
          </p:cNvSpPr>
          <p:nvPr/>
        </p:nvSpPr>
        <p:spPr bwMode="auto">
          <a:xfrm flipH="1">
            <a:off x="5172445" y="5123535"/>
            <a:ext cx="3290824" cy="28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defTabSz="1219170">
              <a:lnSpc>
                <a:spcPct val="80000"/>
              </a:lnSpc>
            </a:pPr>
            <a:r>
              <a:rPr kumimoji="1" lang="zh-CN" altLang="en-US" sz="1600" b="1" dirty="0">
                <a:solidFill>
                  <a:prstClr val="black"/>
                </a:solidFill>
                <a:latin typeface="微软雅黑" pitchFamily="34" charset="-122"/>
                <a:ea typeface="微软雅黑" pitchFamily="34" charset="-122"/>
              </a:rPr>
              <a:t>需要查找 </a:t>
            </a:r>
            <a:r>
              <a:rPr kumimoji="1" lang="en-US" altLang="zh-CN" sz="1600" b="1" dirty="0">
                <a:solidFill>
                  <a:prstClr val="black"/>
                </a:solidFill>
                <a:latin typeface="微软雅黑" pitchFamily="34" charset="-122"/>
                <a:ea typeface="微软雅黑" pitchFamily="34" charset="-122"/>
              </a:rPr>
              <a:t>y.abc.com </a:t>
            </a:r>
            <a:r>
              <a:rPr kumimoji="1" lang="zh-CN" altLang="en-US" sz="1600" b="1" dirty="0">
                <a:solidFill>
                  <a:prstClr val="black"/>
                </a:solidFill>
                <a:latin typeface="微软雅黑" pitchFamily="34" charset="-122"/>
                <a:ea typeface="微软雅黑" pitchFamily="34" charset="-122"/>
              </a:rPr>
              <a:t>的 </a:t>
            </a:r>
            <a:r>
              <a:rPr kumimoji="1" lang="en-US" altLang="zh-CN" sz="1600" b="1" dirty="0">
                <a:solidFill>
                  <a:prstClr val="black"/>
                </a:solidFill>
                <a:latin typeface="微软雅黑" pitchFamily="34" charset="-122"/>
                <a:ea typeface="微软雅黑" pitchFamily="34" charset="-122"/>
              </a:rPr>
              <a:t>IP </a:t>
            </a:r>
            <a:r>
              <a:rPr kumimoji="1" lang="zh-CN" altLang="en-US" sz="1600" b="1" dirty="0">
                <a:solidFill>
                  <a:prstClr val="black"/>
                </a:solidFill>
                <a:latin typeface="微软雅黑" pitchFamily="34" charset="-122"/>
                <a:ea typeface="微软雅黑" pitchFamily="34" charset="-122"/>
              </a:rPr>
              <a:t>地址</a:t>
            </a:r>
          </a:p>
        </p:txBody>
      </p:sp>
      <p:pic>
        <p:nvPicPr>
          <p:cNvPr id="53" name="图片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09795" y="1601301"/>
            <a:ext cx="635603" cy="889844"/>
          </a:xfrm>
          <a:prstGeom prst="rect">
            <a:avLst/>
          </a:prstGeom>
        </p:spPr>
      </p:pic>
      <p:pic>
        <p:nvPicPr>
          <p:cNvPr id="58" name="Picture 197"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9453" y="5022206"/>
            <a:ext cx="524064" cy="524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16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down)">
                                      <p:cBhvr>
                                        <p:cTn id="7" dur="1000"/>
                                        <p:tgtEl>
                                          <p:spTgt spid="49"/>
                                        </p:tgtEl>
                                      </p:cBhvr>
                                    </p:animEffect>
                                  </p:childTnLst>
                                </p:cTn>
                              </p:par>
                            </p:childTnLst>
                          </p:cTn>
                        </p:par>
                        <p:par>
                          <p:cTn id="8" fill="hold">
                            <p:stCondLst>
                              <p:cond delay="1000"/>
                            </p:stCondLst>
                            <p:childTnLst>
                              <p:par>
                                <p:cTn id="9" presetID="1" presetClass="entr" presetSubtype="0" fill="hold" grpId="0" nodeType="afterEffect">
                                  <p:stCondLst>
                                    <p:cond delay="250"/>
                                  </p:stCondLst>
                                  <p:childTnLst>
                                    <p:set>
                                      <p:cBhvr>
                                        <p:cTn id="10" dur="1" fill="hold">
                                          <p:stCondLst>
                                            <p:cond delay="0"/>
                                          </p:stCondLst>
                                        </p:cTn>
                                        <p:tgtEl>
                                          <p:spTgt spid="48"/>
                                        </p:tgtEl>
                                        <p:attrNameLst>
                                          <p:attrName>style.visibility</p:attrName>
                                        </p:attrNameLst>
                                      </p:cBhvr>
                                      <p:to>
                                        <p:strVal val="visible"/>
                                      </p:to>
                                    </p:set>
                                  </p:childTnLst>
                                </p:cTn>
                              </p:par>
                            </p:childTnLst>
                          </p:cTn>
                        </p:par>
                        <p:par>
                          <p:cTn id="11" fill="hold">
                            <p:stCondLst>
                              <p:cond delay="1250"/>
                            </p:stCondLst>
                            <p:childTnLst>
                              <p:par>
                                <p:cTn id="12" presetID="22" presetClass="entr" presetSubtype="4" fill="hold" nodeType="afterEffect">
                                  <p:stCondLst>
                                    <p:cond delay="250"/>
                                  </p:stCondLst>
                                  <p:childTnLst>
                                    <p:set>
                                      <p:cBhvr>
                                        <p:cTn id="13" dur="1" fill="hold">
                                          <p:stCondLst>
                                            <p:cond delay="0"/>
                                          </p:stCondLst>
                                        </p:cTn>
                                        <p:tgtEl>
                                          <p:spTgt spid="19"/>
                                        </p:tgtEl>
                                        <p:attrNameLst>
                                          <p:attrName>style.visibility</p:attrName>
                                        </p:attrNameLst>
                                      </p:cBhvr>
                                      <p:to>
                                        <p:strVal val="visible"/>
                                      </p:to>
                                    </p:set>
                                    <p:animEffect transition="in" filter="wipe(down)">
                                      <p:cBhvr>
                                        <p:cTn id="14" dur="750"/>
                                        <p:tgtEl>
                                          <p:spTgt spid="19"/>
                                        </p:tgtEl>
                                      </p:cBhvr>
                                    </p:animEffect>
                                  </p:childTnLst>
                                </p:cTn>
                              </p:par>
                            </p:childTnLst>
                          </p:cTn>
                        </p:par>
                        <p:par>
                          <p:cTn id="15" fill="hold">
                            <p:stCondLst>
                              <p:cond delay="2250"/>
                            </p:stCondLst>
                            <p:childTnLst>
                              <p:par>
                                <p:cTn id="16" presetID="1" presetClass="entr" presetSubtype="0" fill="hold" grpId="0" nodeType="afterEffect">
                                  <p:stCondLst>
                                    <p:cond delay="250"/>
                                  </p:stCondLst>
                                  <p:childTnLst>
                                    <p:set>
                                      <p:cBhvr>
                                        <p:cTn id="17" dur="1" fill="hold">
                                          <p:stCondLst>
                                            <p:cond delay="0"/>
                                          </p:stCondLst>
                                        </p:cTn>
                                        <p:tgtEl>
                                          <p:spTgt spid="38"/>
                                        </p:tgtEl>
                                        <p:attrNameLst>
                                          <p:attrName>style.visibility</p:attrName>
                                        </p:attrNameLst>
                                      </p:cBhvr>
                                      <p:to>
                                        <p:strVal val="visible"/>
                                      </p:to>
                                    </p:set>
                                  </p:childTnLst>
                                </p:cTn>
                              </p:par>
                            </p:childTnLst>
                          </p:cTn>
                        </p:par>
                        <p:par>
                          <p:cTn id="18" fill="hold">
                            <p:stCondLst>
                              <p:cond delay="2500"/>
                            </p:stCondLst>
                            <p:childTnLst>
                              <p:par>
                                <p:cTn id="19" presetID="22" presetClass="entr" presetSubtype="1" fill="hold" nodeType="afterEffect">
                                  <p:stCondLst>
                                    <p:cond delay="500"/>
                                  </p:stCondLst>
                                  <p:childTnLst>
                                    <p:set>
                                      <p:cBhvr>
                                        <p:cTn id="20" dur="1" fill="hold">
                                          <p:stCondLst>
                                            <p:cond delay="0"/>
                                          </p:stCondLst>
                                        </p:cTn>
                                        <p:tgtEl>
                                          <p:spTgt spid="22"/>
                                        </p:tgtEl>
                                        <p:attrNameLst>
                                          <p:attrName>style.visibility</p:attrName>
                                        </p:attrNameLst>
                                      </p:cBhvr>
                                      <p:to>
                                        <p:strVal val="visible"/>
                                      </p:to>
                                    </p:set>
                                    <p:animEffect transition="in" filter="wipe(up)">
                                      <p:cBhvr>
                                        <p:cTn id="21" dur="750"/>
                                        <p:tgtEl>
                                          <p:spTgt spid="22"/>
                                        </p:tgtEl>
                                      </p:cBhvr>
                                    </p:animEffect>
                                  </p:childTnLst>
                                </p:cTn>
                              </p:par>
                            </p:childTnLst>
                          </p:cTn>
                        </p:par>
                        <p:par>
                          <p:cTn id="22" fill="hold">
                            <p:stCondLst>
                              <p:cond delay="3750"/>
                            </p:stCondLst>
                            <p:childTnLst>
                              <p:par>
                                <p:cTn id="23" presetID="22" presetClass="entr" presetSubtype="8" fill="hold" nodeType="afterEffect">
                                  <p:stCondLst>
                                    <p:cond delay="25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750"/>
                                        <p:tgtEl>
                                          <p:spTgt spid="25"/>
                                        </p:tgtEl>
                                      </p:cBhvr>
                                    </p:animEffect>
                                  </p:childTnLst>
                                </p:cTn>
                              </p:par>
                            </p:childTnLst>
                          </p:cTn>
                        </p:par>
                        <p:par>
                          <p:cTn id="26" fill="hold">
                            <p:stCondLst>
                              <p:cond delay="4750"/>
                            </p:stCondLst>
                            <p:childTnLst>
                              <p:par>
                                <p:cTn id="27" presetID="22" presetClass="entr" presetSubtype="2" fill="hold" nodeType="afterEffect">
                                  <p:stCondLst>
                                    <p:cond delay="250"/>
                                  </p:stCondLst>
                                  <p:childTnLst>
                                    <p:set>
                                      <p:cBhvr>
                                        <p:cTn id="28" dur="1" fill="hold">
                                          <p:stCondLst>
                                            <p:cond delay="0"/>
                                          </p:stCondLst>
                                        </p:cTn>
                                        <p:tgtEl>
                                          <p:spTgt spid="28"/>
                                        </p:tgtEl>
                                        <p:attrNameLst>
                                          <p:attrName>style.visibility</p:attrName>
                                        </p:attrNameLst>
                                      </p:cBhvr>
                                      <p:to>
                                        <p:strVal val="visible"/>
                                      </p:to>
                                    </p:set>
                                    <p:animEffect transition="in" filter="wipe(right)">
                                      <p:cBhvr>
                                        <p:cTn id="29" dur="750"/>
                                        <p:tgtEl>
                                          <p:spTgt spid="28"/>
                                        </p:tgtEl>
                                      </p:cBhvr>
                                    </p:animEffect>
                                  </p:childTnLst>
                                </p:cTn>
                              </p:par>
                            </p:childTnLst>
                          </p:cTn>
                        </p:par>
                        <p:par>
                          <p:cTn id="30" fill="hold">
                            <p:stCondLst>
                              <p:cond delay="5750"/>
                            </p:stCondLst>
                            <p:childTnLst>
                              <p:par>
                                <p:cTn id="31" presetID="22" presetClass="entr" presetSubtype="8" fill="hold" nodeType="afterEffect">
                                  <p:stCondLst>
                                    <p:cond delay="250"/>
                                  </p:stCondLst>
                                  <p:childTnLst>
                                    <p:set>
                                      <p:cBhvr>
                                        <p:cTn id="32" dur="1" fill="hold">
                                          <p:stCondLst>
                                            <p:cond delay="0"/>
                                          </p:stCondLst>
                                        </p:cTn>
                                        <p:tgtEl>
                                          <p:spTgt spid="32"/>
                                        </p:tgtEl>
                                        <p:attrNameLst>
                                          <p:attrName>style.visibility</p:attrName>
                                        </p:attrNameLst>
                                      </p:cBhvr>
                                      <p:to>
                                        <p:strVal val="visible"/>
                                      </p:to>
                                    </p:set>
                                    <p:animEffect transition="in" filter="wipe(left)">
                                      <p:cBhvr>
                                        <p:cTn id="33" dur="750"/>
                                        <p:tgtEl>
                                          <p:spTgt spid="32"/>
                                        </p:tgtEl>
                                      </p:cBhvr>
                                    </p:animEffect>
                                  </p:childTnLst>
                                </p:cTn>
                              </p:par>
                            </p:childTnLst>
                          </p:cTn>
                        </p:par>
                        <p:par>
                          <p:cTn id="34" fill="hold">
                            <p:stCondLst>
                              <p:cond delay="6750"/>
                            </p:stCondLst>
                            <p:childTnLst>
                              <p:par>
                                <p:cTn id="35" presetID="22" presetClass="entr" presetSubtype="2" fill="hold" nodeType="afterEffect">
                                  <p:stCondLst>
                                    <p:cond delay="250"/>
                                  </p:stCondLst>
                                  <p:childTnLst>
                                    <p:set>
                                      <p:cBhvr>
                                        <p:cTn id="36" dur="1" fill="hold">
                                          <p:stCondLst>
                                            <p:cond delay="0"/>
                                          </p:stCondLst>
                                        </p:cTn>
                                        <p:tgtEl>
                                          <p:spTgt spid="35"/>
                                        </p:tgtEl>
                                        <p:attrNameLst>
                                          <p:attrName>style.visibility</p:attrName>
                                        </p:attrNameLst>
                                      </p:cBhvr>
                                      <p:to>
                                        <p:strVal val="visible"/>
                                      </p:to>
                                    </p:set>
                                    <p:animEffect transition="in" filter="wipe(right)">
                                      <p:cBhvr>
                                        <p:cTn id="37" dur="750"/>
                                        <p:tgtEl>
                                          <p:spTgt spid="35"/>
                                        </p:tgtEl>
                                      </p:cBhvr>
                                    </p:animEffect>
                                  </p:childTnLst>
                                </p:cTn>
                              </p:par>
                            </p:childTnLst>
                          </p:cTn>
                        </p:par>
                        <p:par>
                          <p:cTn id="38" fill="hold">
                            <p:stCondLst>
                              <p:cond delay="7750"/>
                            </p:stCondLst>
                            <p:childTnLst>
                              <p:par>
                                <p:cTn id="39" presetID="22" presetClass="entr" presetSubtype="1" fill="hold" nodeType="afterEffect">
                                  <p:stCondLst>
                                    <p:cond delay="250"/>
                                  </p:stCondLst>
                                  <p:childTnLst>
                                    <p:set>
                                      <p:cBhvr>
                                        <p:cTn id="40" dur="1" fill="hold">
                                          <p:stCondLst>
                                            <p:cond delay="0"/>
                                          </p:stCondLst>
                                        </p:cTn>
                                        <p:tgtEl>
                                          <p:spTgt spid="39"/>
                                        </p:tgtEl>
                                        <p:attrNameLst>
                                          <p:attrName>style.visibility</p:attrName>
                                        </p:attrNameLst>
                                      </p:cBhvr>
                                      <p:to>
                                        <p:strVal val="visible"/>
                                      </p:to>
                                    </p:set>
                                    <p:animEffect transition="in" filter="wipe(up)">
                                      <p:cBhvr>
                                        <p:cTn id="41" dur="75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8"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726858" y="1284143"/>
            <a:ext cx="10738281" cy="518295"/>
          </a:xfrm>
          <a:prstGeom prst="roundRect">
            <a:avLst>
              <a:gd name="adj" fmla="val 16667"/>
            </a:avLst>
          </a:prstGeom>
          <a:solidFill>
            <a:srgbClr val="0089FA"/>
          </a:solidFill>
          <a:ln>
            <a:noFill/>
          </a:ln>
          <a:effectLst/>
        </p:spPr>
        <p:txBody>
          <a:bodyPr wrap="none" anchor="ctr"/>
          <a:lstStyle/>
          <a:p>
            <a:pPr defTabSz="1219170"/>
            <a:endParaRPr lang="zh-CN" altLang="en-US" sz="2400">
              <a:solidFill>
                <a:prstClr val="black"/>
              </a:solidFill>
              <a:latin typeface="Calibri"/>
              <a:ea typeface="宋体" panose="02010600030101010101" pitchFamily="2" charset="-122"/>
            </a:endParaRPr>
          </a:p>
        </p:txBody>
      </p:sp>
      <p:sp>
        <p:nvSpPr>
          <p:cNvPr id="3" name="Rectangle 6"/>
          <p:cNvSpPr>
            <a:spLocks noChangeArrowheads="1"/>
          </p:cNvSpPr>
          <p:nvPr/>
        </p:nvSpPr>
        <p:spPr bwMode="auto">
          <a:xfrm>
            <a:off x="4772565" y="1227782"/>
            <a:ext cx="26468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219170"/>
            <a:r>
              <a:rPr lang="zh-CN" altLang="en-US" sz="3200" b="1" dirty="0">
                <a:solidFill>
                  <a:prstClr val="white"/>
                </a:solidFill>
                <a:latin typeface="微软雅黑" pitchFamily="34" charset="-122"/>
                <a:ea typeface="微软雅黑" pitchFamily="34" charset="-122"/>
              </a:rPr>
              <a:t>运输层的端口</a:t>
            </a:r>
          </a:p>
        </p:txBody>
      </p:sp>
      <p:sp>
        <p:nvSpPr>
          <p:cNvPr id="4" name="Rectangle 8"/>
          <p:cNvSpPr>
            <a:spLocks noChangeArrowheads="1"/>
          </p:cNvSpPr>
          <p:nvPr/>
        </p:nvSpPr>
        <p:spPr bwMode="auto">
          <a:xfrm>
            <a:off x="665898" y="1883611"/>
            <a:ext cx="10831159" cy="3418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80990" indent="-380990" defTabSz="1219170">
              <a:lnSpc>
                <a:spcPts val="4400"/>
              </a:lnSpc>
              <a:buClr>
                <a:srgbClr val="0070C0"/>
              </a:buClr>
              <a:buFont typeface="Wingdings" pitchFamily="2" charset="2"/>
              <a:buChar char="l"/>
            </a:pPr>
            <a:r>
              <a:rPr lang="zh-CN" altLang="en-US" sz="2667" b="1" dirty="0">
                <a:solidFill>
                  <a:prstClr val="black"/>
                </a:solidFill>
                <a:latin typeface="微软雅黑" pitchFamily="34" charset="-122"/>
                <a:ea typeface="微软雅黑" pitchFamily="34" charset="-122"/>
              </a:rPr>
              <a:t>运行在计算机中的进程是用</a:t>
            </a:r>
            <a:r>
              <a:rPr lang="zh-CN" altLang="en-US" sz="2667" b="1" dirty="0">
                <a:solidFill>
                  <a:srgbClr val="0000FF"/>
                </a:solidFill>
                <a:latin typeface="微软雅黑" pitchFamily="34" charset="-122"/>
                <a:ea typeface="微软雅黑" pitchFamily="34" charset="-122"/>
              </a:rPr>
              <a:t>进程标识符</a:t>
            </a:r>
            <a:r>
              <a:rPr lang="zh-CN" altLang="en-US" sz="2667" b="1" dirty="0">
                <a:solidFill>
                  <a:prstClr val="black"/>
                </a:solidFill>
                <a:latin typeface="微软雅黑" pitchFamily="34" charset="-122"/>
                <a:ea typeface="微软雅黑" pitchFamily="34" charset="-122"/>
              </a:rPr>
              <a:t>来标志的。</a:t>
            </a:r>
          </a:p>
          <a:p>
            <a:pPr marL="380990" indent="-380990" defTabSz="1219170">
              <a:lnSpc>
                <a:spcPts val="4400"/>
              </a:lnSpc>
              <a:buClr>
                <a:srgbClr val="0070C0"/>
              </a:buClr>
              <a:buFont typeface="Wingdings" pitchFamily="2" charset="2"/>
              <a:buChar char="l"/>
            </a:pPr>
            <a:r>
              <a:rPr lang="zh-CN" altLang="en-US" sz="2667" b="1" dirty="0">
                <a:solidFill>
                  <a:srgbClr val="0000FF"/>
                </a:solidFill>
                <a:latin typeface="微软雅黑" pitchFamily="34" charset="-122"/>
                <a:ea typeface="微软雅黑" pitchFamily="34" charset="-122"/>
              </a:rPr>
              <a:t>但运行在应用层的各种应用进程却不应当让计算机操作系统指派它的进程标识符。</a:t>
            </a:r>
            <a:r>
              <a:rPr lang="zh-CN" altLang="en-US" sz="2667" b="1" dirty="0">
                <a:solidFill>
                  <a:prstClr val="black"/>
                </a:solidFill>
                <a:latin typeface="微软雅黑" pitchFamily="34" charset="-122"/>
                <a:ea typeface="微软雅黑" pitchFamily="34" charset="-122"/>
              </a:rPr>
              <a:t>这是因为在互联网上使用的计算机的操作系统种类很多，而不同的操作系统又使用不同格式的进程标识符。</a:t>
            </a:r>
          </a:p>
          <a:p>
            <a:pPr marL="380990" indent="-380990" defTabSz="1219170">
              <a:lnSpc>
                <a:spcPts val="4400"/>
              </a:lnSpc>
              <a:buClr>
                <a:srgbClr val="0070C0"/>
              </a:buClr>
              <a:buFont typeface="Wingdings" pitchFamily="2" charset="2"/>
              <a:buChar char="l"/>
            </a:pPr>
            <a:r>
              <a:rPr lang="zh-CN" altLang="en-US" sz="2667" b="1" dirty="0">
                <a:solidFill>
                  <a:prstClr val="black"/>
                </a:solidFill>
                <a:latin typeface="微软雅黑" pitchFamily="34" charset="-122"/>
                <a:ea typeface="微软雅黑" pitchFamily="34" charset="-122"/>
              </a:rPr>
              <a:t>为了使运行不同操作系统的计算机的应用进程能够互相通信，就</a:t>
            </a:r>
            <a:r>
              <a:rPr lang="zh-CN" altLang="en-US" sz="2667" b="1" dirty="0">
                <a:solidFill>
                  <a:srgbClr val="0000FF"/>
                </a:solidFill>
                <a:latin typeface="微软雅黑" pitchFamily="34" charset="-122"/>
                <a:ea typeface="微软雅黑" pitchFamily="34" charset="-122"/>
              </a:rPr>
              <a:t>必须用统一的方法</a:t>
            </a:r>
            <a:r>
              <a:rPr lang="zh-CN" altLang="en-US" sz="2667" b="1" dirty="0">
                <a:solidFill>
                  <a:prstClr val="black"/>
                </a:solidFill>
                <a:latin typeface="微软雅黑" pitchFamily="34" charset="-122"/>
                <a:ea typeface="微软雅黑" pitchFamily="34" charset="-122"/>
              </a:rPr>
              <a:t>对 </a:t>
            </a:r>
            <a:r>
              <a:rPr lang="en-US" altLang="zh-CN" sz="2667" b="1" dirty="0">
                <a:solidFill>
                  <a:prstClr val="black"/>
                </a:solidFill>
                <a:latin typeface="微软雅黑" pitchFamily="34" charset="-122"/>
                <a:ea typeface="微软雅黑" pitchFamily="34" charset="-122"/>
              </a:rPr>
              <a:t>TCP/IP </a:t>
            </a:r>
            <a:r>
              <a:rPr lang="zh-CN" altLang="en-US" sz="2667" b="1" dirty="0">
                <a:solidFill>
                  <a:prstClr val="black"/>
                </a:solidFill>
                <a:latin typeface="微软雅黑" pitchFamily="34" charset="-122"/>
                <a:ea typeface="微软雅黑" pitchFamily="34" charset="-122"/>
              </a:rPr>
              <a:t>体系的应用进程进行标志。 </a:t>
            </a:r>
          </a:p>
        </p:txBody>
      </p:sp>
    </p:spTree>
    <p:extLst>
      <p:ext uri="{BB962C8B-B14F-4D97-AF65-F5344CB8AC3E}">
        <p14:creationId xmlns:p14="http://schemas.microsoft.com/office/powerpoint/2010/main" val="1795130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742618" y="831633"/>
            <a:ext cx="10731701" cy="471907"/>
          </a:xfrm>
          <a:prstGeom prst="roundRect">
            <a:avLst>
              <a:gd name="adj" fmla="val 16667"/>
            </a:avLst>
          </a:prstGeom>
          <a:solidFill>
            <a:srgbClr val="00B050"/>
          </a:solidFill>
          <a:ln>
            <a:noFill/>
          </a:ln>
          <a:effectLst/>
        </p:spPr>
        <p:txBody>
          <a:bodyPr wrap="none" anchor="ctr"/>
          <a:lstStyle/>
          <a:p>
            <a:pPr defTabSz="1219170"/>
            <a:endParaRPr lang="zh-CN" altLang="en-US" sz="2400">
              <a:solidFill>
                <a:prstClr val="black"/>
              </a:solidFill>
              <a:latin typeface="Calibri"/>
              <a:ea typeface="宋体" panose="02010600030101010101" pitchFamily="2" charset="-122"/>
            </a:endParaRPr>
          </a:p>
        </p:txBody>
      </p:sp>
      <p:sp>
        <p:nvSpPr>
          <p:cNvPr id="3" name="Rectangle 6"/>
          <p:cNvSpPr>
            <a:spLocks noChangeArrowheads="1"/>
          </p:cNvSpPr>
          <p:nvPr/>
        </p:nvSpPr>
        <p:spPr bwMode="auto">
          <a:xfrm>
            <a:off x="5162537" y="787352"/>
            <a:ext cx="1891865"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219170"/>
            <a:r>
              <a:rPr lang="zh-CN" altLang="en-US" sz="2667" b="1" dirty="0">
                <a:solidFill>
                  <a:prstClr val="white"/>
                </a:solidFill>
                <a:latin typeface="微软雅黑" pitchFamily="34" charset="-122"/>
                <a:ea typeface="微软雅黑" pitchFamily="34" charset="-122"/>
              </a:rPr>
              <a:t>两大类端口</a:t>
            </a:r>
          </a:p>
        </p:txBody>
      </p:sp>
      <p:sp>
        <p:nvSpPr>
          <p:cNvPr id="4" name="Rectangle 68"/>
          <p:cNvSpPr>
            <a:spLocks noChangeArrowheads="1"/>
          </p:cNvSpPr>
          <p:nvPr/>
        </p:nvSpPr>
        <p:spPr bwMode="auto">
          <a:xfrm>
            <a:off x="742617" y="1283286"/>
            <a:ext cx="10913280" cy="45458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57708" indent="-357708" defTabSz="1219170">
              <a:lnSpc>
                <a:spcPts val="3867"/>
              </a:lnSpc>
              <a:buClr>
                <a:srgbClr val="0070C0"/>
              </a:buClr>
              <a:buFont typeface="Wingdings" pitchFamily="2" charset="2"/>
              <a:buChar char="l"/>
            </a:pPr>
            <a:r>
              <a:rPr lang="zh-CN" altLang="en-US" sz="2533" b="1" dirty="0">
                <a:solidFill>
                  <a:srgbClr val="0000FF"/>
                </a:solidFill>
                <a:latin typeface="微软雅黑" pitchFamily="34" charset="-122"/>
                <a:ea typeface="微软雅黑" pitchFamily="34" charset="-122"/>
              </a:rPr>
              <a:t>服务器端使用的端口号</a:t>
            </a:r>
          </a:p>
          <a:p>
            <a:pPr marL="844530" indent="-457189" defTabSz="1219170">
              <a:lnSpc>
                <a:spcPts val="3867"/>
              </a:lnSpc>
              <a:buClr>
                <a:srgbClr val="7030A0"/>
              </a:buClr>
              <a:buFont typeface="+mj-lt"/>
              <a:buAutoNum type="arabicPeriod"/>
            </a:pPr>
            <a:r>
              <a:rPr lang="zh-CN" altLang="en-US" sz="2533" b="1" dirty="0">
                <a:solidFill>
                  <a:srgbClr val="0000FF"/>
                </a:solidFill>
                <a:latin typeface="微软雅黑" pitchFamily="34" charset="-122"/>
                <a:ea typeface="微软雅黑" pitchFamily="34" charset="-122"/>
              </a:rPr>
              <a:t>熟知端口</a:t>
            </a:r>
            <a:r>
              <a:rPr lang="zh-CN" altLang="en-US" sz="2533" b="1" dirty="0">
                <a:solidFill>
                  <a:prstClr val="black"/>
                </a:solidFill>
                <a:latin typeface="微软雅黑" pitchFamily="34" charset="-122"/>
                <a:ea typeface="微软雅黑" pitchFamily="34" charset="-122"/>
              </a:rPr>
              <a:t>，数值一般为 </a:t>
            </a:r>
            <a:r>
              <a:rPr lang="en-US" altLang="zh-CN" sz="2533" b="1" dirty="0">
                <a:solidFill>
                  <a:prstClr val="black"/>
                </a:solidFill>
                <a:latin typeface="微软雅黑" pitchFamily="34" charset="-122"/>
                <a:ea typeface="微软雅黑" pitchFamily="34" charset="-122"/>
              </a:rPr>
              <a:t>0 ~ 1023</a:t>
            </a:r>
            <a:r>
              <a:rPr lang="zh-CN" altLang="en-US" sz="2533" b="1" dirty="0">
                <a:solidFill>
                  <a:prstClr val="black"/>
                </a:solidFill>
                <a:latin typeface="微软雅黑" pitchFamily="34" charset="-122"/>
                <a:ea typeface="微软雅黑" pitchFamily="34" charset="-122"/>
              </a:rPr>
              <a:t>。</a:t>
            </a:r>
          </a:p>
          <a:p>
            <a:pPr marL="844530" indent="-457189" defTabSz="1219170">
              <a:lnSpc>
                <a:spcPts val="3867"/>
              </a:lnSpc>
              <a:buClr>
                <a:srgbClr val="7030A0"/>
              </a:buClr>
              <a:buFont typeface="+mj-lt"/>
              <a:buAutoNum type="arabicPeriod"/>
            </a:pPr>
            <a:r>
              <a:rPr lang="zh-CN" altLang="en-US" sz="2533" b="1" dirty="0">
                <a:solidFill>
                  <a:srgbClr val="0000FF"/>
                </a:solidFill>
                <a:latin typeface="微软雅黑" pitchFamily="34" charset="-122"/>
                <a:ea typeface="微软雅黑" pitchFamily="34" charset="-122"/>
              </a:rPr>
              <a:t>登记端口号</a:t>
            </a:r>
            <a:r>
              <a:rPr lang="zh-CN" altLang="en-US" sz="2533" b="1" dirty="0">
                <a:solidFill>
                  <a:prstClr val="black"/>
                </a:solidFill>
                <a:latin typeface="微软雅黑" pitchFamily="34" charset="-122"/>
                <a:ea typeface="微软雅黑" pitchFamily="34" charset="-122"/>
              </a:rPr>
              <a:t>，数值为 </a:t>
            </a:r>
            <a:r>
              <a:rPr lang="en-US" altLang="zh-CN" sz="2533" b="1" dirty="0">
                <a:solidFill>
                  <a:prstClr val="black"/>
                </a:solidFill>
                <a:latin typeface="微软雅黑" pitchFamily="34" charset="-122"/>
                <a:ea typeface="微软雅黑" pitchFamily="34" charset="-122"/>
              </a:rPr>
              <a:t>1024 ~ 49151</a:t>
            </a:r>
            <a:r>
              <a:rPr lang="zh-CN" altLang="en-US" sz="2533" b="1" dirty="0">
                <a:solidFill>
                  <a:prstClr val="black"/>
                </a:solidFill>
                <a:latin typeface="微软雅黑" pitchFamily="34" charset="-122"/>
                <a:ea typeface="微软雅黑" pitchFamily="34" charset="-122"/>
              </a:rPr>
              <a:t>，为没有熟知端口号的应用程序使用的。使用这个范围的端口号必须在 </a:t>
            </a:r>
            <a:r>
              <a:rPr lang="en-US" altLang="zh-CN" sz="2533" b="1" dirty="0">
                <a:solidFill>
                  <a:prstClr val="black"/>
                </a:solidFill>
                <a:latin typeface="微软雅黑" pitchFamily="34" charset="-122"/>
                <a:ea typeface="微软雅黑" pitchFamily="34" charset="-122"/>
              </a:rPr>
              <a:t>IANA </a:t>
            </a:r>
            <a:r>
              <a:rPr lang="zh-CN" altLang="en-US" sz="2533" b="1" dirty="0">
                <a:solidFill>
                  <a:prstClr val="black"/>
                </a:solidFill>
                <a:latin typeface="微软雅黑" pitchFamily="34" charset="-122"/>
                <a:ea typeface="微软雅黑" pitchFamily="34" charset="-122"/>
              </a:rPr>
              <a:t>登记，以防止重复。</a:t>
            </a:r>
          </a:p>
          <a:p>
            <a:pPr marL="357708" indent="-357708" defTabSz="1219170">
              <a:lnSpc>
                <a:spcPts val="3867"/>
              </a:lnSpc>
              <a:buClr>
                <a:srgbClr val="0070C0"/>
              </a:buClr>
              <a:buFont typeface="Wingdings" pitchFamily="2" charset="2"/>
              <a:buChar char="l"/>
            </a:pPr>
            <a:r>
              <a:rPr lang="zh-CN" altLang="en-US" sz="2533" b="1" dirty="0">
                <a:solidFill>
                  <a:srgbClr val="0000FF"/>
                </a:solidFill>
                <a:latin typeface="微软雅黑" pitchFamily="34" charset="-122"/>
                <a:ea typeface="微软雅黑" pitchFamily="34" charset="-122"/>
              </a:rPr>
              <a:t>客户端使用的端口号</a:t>
            </a:r>
          </a:p>
          <a:p>
            <a:pPr marL="844530" indent="-457189" defTabSz="1219170">
              <a:lnSpc>
                <a:spcPts val="3867"/>
              </a:lnSpc>
              <a:buClr>
                <a:srgbClr val="7030A0"/>
              </a:buClr>
              <a:buFont typeface="+mj-lt"/>
              <a:buAutoNum type="arabicPeriod"/>
            </a:pPr>
            <a:r>
              <a:rPr lang="zh-CN" altLang="en-US" sz="2533" b="1" dirty="0">
                <a:solidFill>
                  <a:srgbClr val="0000FF"/>
                </a:solidFill>
                <a:latin typeface="微软雅黑" pitchFamily="34" charset="-122"/>
                <a:ea typeface="微软雅黑" pitchFamily="34" charset="-122"/>
              </a:rPr>
              <a:t>又称为短暂端口号</a:t>
            </a:r>
            <a:r>
              <a:rPr lang="zh-CN" altLang="en-US" sz="2533" b="1" dirty="0">
                <a:solidFill>
                  <a:prstClr val="black"/>
                </a:solidFill>
                <a:latin typeface="微软雅黑" pitchFamily="34" charset="-122"/>
                <a:ea typeface="微软雅黑" pitchFamily="34" charset="-122"/>
              </a:rPr>
              <a:t>，数值为 </a:t>
            </a:r>
            <a:r>
              <a:rPr lang="en-US" altLang="zh-CN" sz="2533" b="1" dirty="0">
                <a:solidFill>
                  <a:prstClr val="black"/>
                </a:solidFill>
                <a:latin typeface="微软雅黑" pitchFamily="34" charset="-122"/>
                <a:ea typeface="微软雅黑" pitchFamily="34" charset="-122"/>
              </a:rPr>
              <a:t>49152 ~ 65535</a:t>
            </a:r>
            <a:r>
              <a:rPr lang="zh-CN" altLang="en-US" sz="2533" b="1" dirty="0">
                <a:solidFill>
                  <a:prstClr val="black"/>
                </a:solidFill>
                <a:latin typeface="微软雅黑" pitchFamily="34" charset="-122"/>
                <a:ea typeface="微软雅黑" pitchFamily="34" charset="-122"/>
              </a:rPr>
              <a:t>，留给客户进程选择暂时使用。</a:t>
            </a:r>
          </a:p>
          <a:p>
            <a:pPr marL="844530" indent="-457189" defTabSz="1219170">
              <a:lnSpc>
                <a:spcPts val="3867"/>
              </a:lnSpc>
              <a:buClr>
                <a:srgbClr val="7030A0"/>
              </a:buClr>
              <a:buFont typeface="+mj-lt"/>
              <a:buAutoNum type="arabicPeriod"/>
            </a:pPr>
            <a:r>
              <a:rPr lang="zh-CN" altLang="en-US" sz="2533" b="1" dirty="0">
                <a:solidFill>
                  <a:prstClr val="black"/>
                </a:solidFill>
                <a:latin typeface="微软雅黑" pitchFamily="34" charset="-122"/>
                <a:ea typeface="微软雅黑" pitchFamily="34" charset="-122"/>
              </a:rPr>
              <a:t>当服务器进程收到客户进程的报文时，就知道了客户进程所使用的动态端口号。通信结束后，这个端口号可供其他客户进程以后使用。 </a:t>
            </a:r>
          </a:p>
        </p:txBody>
      </p:sp>
    </p:spTree>
    <p:extLst>
      <p:ext uri="{BB962C8B-B14F-4D97-AF65-F5344CB8AC3E}">
        <p14:creationId xmlns:p14="http://schemas.microsoft.com/office/powerpoint/2010/main" val="2741761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 name="圆角矩形 36"/>
          <p:cNvSpPr/>
          <p:nvPr/>
        </p:nvSpPr>
        <p:spPr>
          <a:xfrm>
            <a:off x="630621" y="1651788"/>
            <a:ext cx="11014843" cy="397226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3" name="AutoShape 5"/>
          <p:cNvSpPr>
            <a:spLocks noChangeArrowheads="1"/>
          </p:cNvSpPr>
          <p:nvPr/>
        </p:nvSpPr>
        <p:spPr bwMode="auto">
          <a:xfrm>
            <a:off x="742618" y="957479"/>
            <a:ext cx="10731701" cy="471907"/>
          </a:xfrm>
          <a:prstGeom prst="roundRect">
            <a:avLst>
              <a:gd name="adj" fmla="val 16667"/>
            </a:avLst>
          </a:prstGeom>
          <a:solidFill>
            <a:srgbClr val="00B050"/>
          </a:solidFill>
          <a:ln>
            <a:noFill/>
          </a:ln>
          <a:effectLst/>
        </p:spPr>
        <p:txBody>
          <a:bodyPr wrap="none" anchor="ctr"/>
          <a:lstStyle/>
          <a:p>
            <a:pPr defTabSz="1219170"/>
            <a:endParaRPr lang="zh-CN" altLang="en-US" sz="2400">
              <a:solidFill>
                <a:prstClr val="black"/>
              </a:solidFill>
              <a:latin typeface="Calibri"/>
              <a:ea typeface="宋体" panose="02010600030101010101" pitchFamily="2" charset="-122"/>
            </a:endParaRPr>
          </a:p>
        </p:txBody>
      </p:sp>
      <p:sp>
        <p:nvSpPr>
          <p:cNvPr id="4" name="Rectangle 6"/>
          <p:cNvSpPr>
            <a:spLocks noChangeArrowheads="1"/>
          </p:cNvSpPr>
          <p:nvPr/>
        </p:nvSpPr>
        <p:spPr bwMode="auto">
          <a:xfrm>
            <a:off x="4138220" y="913197"/>
            <a:ext cx="3940501"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219170"/>
            <a:r>
              <a:rPr lang="zh-CN" altLang="en-US" sz="2667" b="1" dirty="0">
                <a:solidFill>
                  <a:prstClr val="white"/>
                </a:solidFill>
                <a:latin typeface="微软雅黑" pitchFamily="34" charset="-122"/>
                <a:ea typeface="微软雅黑" pitchFamily="34" charset="-122"/>
              </a:rPr>
              <a:t>两大类、三种类型的端口</a:t>
            </a:r>
          </a:p>
        </p:txBody>
      </p:sp>
      <p:grpSp>
        <p:nvGrpSpPr>
          <p:cNvPr id="12" name="组合 11"/>
          <p:cNvGrpSpPr/>
          <p:nvPr/>
        </p:nvGrpSpPr>
        <p:grpSpPr>
          <a:xfrm>
            <a:off x="1205189" y="3405816"/>
            <a:ext cx="1583564" cy="448441"/>
            <a:chOff x="945931" y="1776249"/>
            <a:chExt cx="1187673" cy="336331"/>
          </a:xfrm>
        </p:grpSpPr>
        <p:cxnSp>
          <p:nvCxnSpPr>
            <p:cNvPr id="7" name="直接连接符 6"/>
            <p:cNvCxnSpPr/>
            <p:nvPr/>
          </p:nvCxnSpPr>
          <p:spPr>
            <a:xfrm>
              <a:off x="945931" y="1944414"/>
              <a:ext cx="118767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945931" y="1776249"/>
              <a:ext cx="0" cy="3363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133604" y="1776249"/>
              <a:ext cx="0" cy="3363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3040996" y="3405816"/>
            <a:ext cx="4750675" cy="448441"/>
            <a:chOff x="945931" y="1776249"/>
            <a:chExt cx="1187673" cy="336331"/>
          </a:xfrm>
        </p:grpSpPr>
        <p:cxnSp>
          <p:nvCxnSpPr>
            <p:cNvPr id="14" name="直接连接符 13"/>
            <p:cNvCxnSpPr/>
            <p:nvPr/>
          </p:nvCxnSpPr>
          <p:spPr>
            <a:xfrm>
              <a:off x="945931" y="1944414"/>
              <a:ext cx="118767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945931" y="1776249"/>
              <a:ext cx="0" cy="3363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133604" y="1776249"/>
              <a:ext cx="0" cy="3363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8056384" y="3405816"/>
            <a:ext cx="3084584" cy="448441"/>
            <a:chOff x="945931" y="1776249"/>
            <a:chExt cx="1187673" cy="336331"/>
          </a:xfrm>
        </p:grpSpPr>
        <p:cxnSp>
          <p:nvCxnSpPr>
            <p:cNvPr id="18" name="直接连接符 17"/>
            <p:cNvCxnSpPr/>
            <p:nvPr/>
          </p:nvCxnSpPr>
          <p:spPr>
            <a:xfrm>
              <a:off x="945931" y="1944414"/>
              <a:ext cx="118767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945931" y="1776249"/>
              <a:ext cx="0" cy="3363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133604" y="1776249"/>
              <a:ext cx="0" cy="3363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994988" y="2971404"/>
            <a:ext cx="352982" cy="420564"/>
          </a:xfrm>
          <a:prstGeom prst="rect">
            <a:avLst/>
          </a:prstGeom>
          <a:noFill/>
        </p:spPr>
        <p:txBody>
          <a:bodyPr wrap="none" rtlCol="0">
            <a:spAutoFit/>
          </a:bodyPr>
          <a:lstStyle/>
          <a:p>
            <a:pPr defTabSz="1219170"/>
            <a:r>
              <a:rPr lang="en-US" altLang="zh-CN" sz="2133" b="1" dirty="0">
                <a:solidFill>
                  <a:prstClr val="black"/>
                </a:solidFill>
                <a:latin typeface="微软雅黑" pitchFamily="34" charset="-122"/>
                <a:ea typeface="微软雅黑" pitchFamily="34" charset="-122"/>
              </a:rPr>
              <a:t>0</a:t>
            </a:r>
            <a:endParaRPr lang="zh-CN" altLang="en-US" sz="2133" b="1" dirty="0">
              <a:solidFill>
                <a:prstClr val="black"/>
              </a:solidFill>
              <a:latin typeface="微软雅黑" pitchFamily="34" charset="-122"/>
              <a:ea typeface="微软雅黑" pitchFamily="34" charset="-122"/>
            </a:endParaRPr>
          </a:p>
        </p:txBody>
      </p:sp>
      <p:sp>
        <p:nvSpPr>
          <p:cNvPr id="22" name="TextBox 21"/>
          <p:cNvSpPr txBox="1"/>
          <p:nvPr/>
        </p:nvSpPr>
        <p:spPr>
          <a:xfrm>
            <a:off x="2262237" y="2971404"/>
            <a:ext cx="857927" cy="420564"/>
          </a:xfrm>
          <a:prstGeom prst="rect">
            <a:avLst/>
          </a:prstGeom>
          <a:noFill/>
        </p:spPr>
        <p:txBody>
          <a:bodyPr wrap="none" rtlCol="0">
            <a:spAutoFit/>
          </a:bodyPr>
          <a:lstStyle/>
          <a:p>
            <a:pPr defTabSz="1219170"/>
            <a:r>
              <a:rPr lang="en-US" altLang="zh-CN" sz="2133" b="1" dirty="0">
                <a:solidFill>
                  <a:prstClr val="black"/>
                </a:solidFill>
                <a:latin typeface="微软雅黑" pitchFamily="34" charset="-122"/>
                <a:ea typeface="微软雅黑" pitchFamily="34" charset="-122"/>
              </a:rPr>
              <a:t>1023</a:t>
            </a:r>
            <a:endParaRPr lang="zh-CN" altLang="en-US" sz="2133" b="1" dirty="0">
              <a:solidFill>
                <a:prstClr val="black"/>
              </a:solidFill>
              <a:latin typeface="微软雅黑" pitchFamily="34" charset="-122"/>
              <a:ea typeface="微软雅黑" pitchFamily="34" charset="-122"/>
            </a:endParaRPr>
          </a:p>
        </p:txBody>
      </p:sp>
      <p:sp>
        <p:nvSpPr>
          <p:cNvPr id="23" name="TextBox 22"/>
          <p:cNvSpPr txBox="1"/>
          <p:nvPr/>
        </p:nvSpPr>
        <p:spPr>
          <a:xfrm>
            <a:off x="2676646" y="3826219"/>
            <a:ext cx="857927" cy="420564"/>
          </a:xfrm>
          <a:prstGeom prst="rect">
            <a:avLst/>
          </a:prstGeom>
          <a:noFill/>
        </p:spPr>
        <p:txBody>
          <a:bodyPr wrap="none" rtlCol="0">
            <a:spAutoFit/>
          </a:bodyPr>
          <a:lstStyle/>
          <a:p>
            <a:pPr defTabSz="1219170"/>
            <a:r>
              <a:rPr lang="en-US" altLang="zh-CN" sz="2133" b="1" dirty="0">
                <a:solidFill>
                  <a:prstClr val="black"/>
                </a:solidFill>
                <a:latin typeface="微软雅黑" pitchFamily="34" charset="-122"/>
                <a:ea typeface="微软雅黑" pitchFamily="34" charset="-122"/>
              </a:rPr>
              <a:t>1024</a:t>
            </a:r>
            <a:endParaRPr lang="zh-CN" altLang="en-US" sz="2133" b="1" dirty="0">
              <a:solidFill>
                <a:prstClr val="black"/>
              </a:solidFill>
              <a:latin typeface="微软雅黑" pitchFamily="34" charset="-122"/>
              <a:ea typeface="微软雅黑" pitchFamily="34" charset="-122"/>
            </a:endParaRPr>
          </a:p>
        </p:txBody>
      </p:sp>
      <p:sp>
        <p:nvSpPr>
          <p:cNvPr id="24" name="TextBox 23"/>
          <p:cNvSpPr txBox="1"/>
          <p:nvPr/>
        </p:nvSpPr>
        <p:spPr>
          <a:xfrm>
            <a:off x="7020918" y="3826219"/>
            <a:ext cx="1104790" cy="420564"/>
          </a:xfrm>
          <a:prstGeom prst="rect">
            <a:avLst/>
          </a:prstGeom>
          <a:noFill/>
        </p:spPr>
        <p:txBody>
          <a:bodyPr wrap="none" rtlCol="0">
            <a:spAutoFit/>
          </a:bodyPr>
          <a:lstStyle/>
          <a:p>
            <a:pPr defTabSz="1219170"/>
            <a:r>
              <a:rPr lang="en-US" altLang="zh-CN" sz="2133" b="1" dirty="0">
                <a:solidFill>
                  <a:prstClr val="black"/>
                </a:solidFill>
                <a:latin typeface="微软雅黑" pitchFamily="34" charset="-122"/>
                <a:ea typeface="微软雅黑" pitchFamily="34" charset="-122"/>
              </a:rPr>
              <a:t>49,151</a:t>
            </a:r>
            <a:endParaRPr lang="zh-CN" altLang="en-US" sz="2133" b="1" dirty="0">
              <a:solidFill>
                <a:prstClr val="black"/>
              </a:solidFill>
              <a:latin typeface="微软雅黑" pitchFamily="34" charset="-122"/>
              <a:ea typeface="微软雅黑" pitchFamily="34" charset="-122"/>
            </a:endParaRPr>
          </a:p>
        </p:txBody>
      </p:sp>
      <p:sp>
        <p:nvSpPr>
          <p:cNvPr id="25" name="TextBox 24"/>
          <p:cNvSpPr txBox="1"/>
          <p:nvPr/>
        </p:nvSpPr>
        <p:spPr>
          <a:xfrm>
            <a:off x="7679564" y="2971404"/>
            <a:ext cx="1104790" cy="420564"/>
          </a:xfrm>
          <a:prstGeom prst="rect">
            <a:avLst/>
          </a:prstGeom>
          <a:noFill/>
        </p:spPr>
        <p:txBody>
          <a:bodyPr wrap="none" rtlCol="0">
            <a:spAutoFit/>
          </a:bodyPr>
          <a:lstStyle/>
          <a:p>
            <a:pPr defTabSz="1219170"/>
            <a:r>
              <a:rPr lang="en-US" altLang="zh-CN" sz="2133" b="1" dirty="0">
                <a:solidFill>
                  <a:prstClr val="black"/>
                </a:solidFill>
                <a:latin typeface="微软雅黑" pitchFamily="34" charset="-122"/>
                <a:ea typeface="微软雅黑" pitchFamily="34" charset="-122"/>
              </a:rPr>
              <a:t>49,152</a:t>
            </a:r>
            <a:endParaRPr lang="zh-CN" altLang="en-US" sz="2133" b="1" dirty="0">
              <a:solidFill>
                <a:prstClr val="black"/>
              </a:solidFill>
              <a:latin typeface="微软雅黑" pitchFamily="34" charset="-122"/>
              <a:ea typeface="微软雅黑" pitchFamily="34" charset="-122"/>
            </a:endParaRPr>
          </a:p>
        </p:txBody>
      </p:sp>
      <p:sp>
        <p:nvSpPr>
          <p:cNvPr id="26" name="TextBox 25"/>
          <p:cNvSpPr txBox="1"/>
          <p:nvPr/>
        </p:nvSpPr>
        <p:spPr>
          <a:xfrm>
            <a:off x="10360822" y="2971404"/>
            <a:ext cx="1104790" cy="420564"/>
          </a:xfrm>
          <a:prstGeom prst="rect">
            <a:avLst/>
          </a:prstGeom>
          <a:noFill/>
        </p:spPr>
        <p:txBody>
          <a:bodyPr wrap="none" rtlCol="0">
            <a:spAutoFit/>
          </a:bodyPr>
          <a:lstStyle/>
          <a:p>
            <a:pPr defTabSz="1219170"/>
            <a:r>
              <a:rPr lang="en-US" altLang="zh-CN" sz="2133" b="1" dirty="0">
                <a:solidFill>
                  <a:prstClr val="black"/>
                </a:solidFill>
                <a:latin typeface="微软雅黑" pitchFamily="34" charset="-122"/>
                <a:ea typeface="微软雅黑" pitchFamily="34" charset="-122"/>
              </a:rPr>
              <a:t>65,535</a:t>
            </a:r>
            <a:endParaRPr lang="zh-CN" altLang="en-US" sz="2133" b="1" dirty="0">
              <a:solidFill>
                <a:prstClr val="black"/>
              </a:solidFill>
              <a:latin typeface="微软雅黑" pitchFamily="34" charset="-122"/>
              <a:ea typeface="微软雅黑" pitchFamily="34" charset="-122"/>
            </a:endParaRPr>
          </a:p>
        </p:txBody>
      </p:sp>
      <p:sp>
        <p:nvSpPr>
          <p:cNvPr id="27" name="矩形 26"/>
          <p:cNvSpPr/>
          <p:nvPr/>
        </p:nvSpPr>
        <p:spPr>
          <a:xfrm>
            <a:off x="3024524" y="1920531"/>
            <a:ext cx="2925801" cy="420564"/>
          </a:xfrm>
          <a:prstGeom prst="rect">
            <a:avLst/>
          </a:prstGeom>
        </p:spPr>
        <p:txBody>
          <a:bodyPr wrap="none">
            <a:spAutoFit/>
          </a:bodyPr>
          <a:lstStyle/>
          <a:p>
            <a:pPr algn="ctr" defTabSz="1219170"/>
            <a:r>
              <a:rPr lang="zh-CN" altLang="en-US" sz="2133" b="1" dirty="0">
                <a:solidFill>
                  <a:srgbClr val="0000FF"/>
                </a:solidFill>
                <a:latin typeface="微软雅黑" pitchFamily="34" charset="-122"/>
                <a:ea typeface="微软雅黑" pitchFamily="34" charset="-122"/>
              </a:rPr>
              <a:t>服务器端使用的端口号</a:t>
            </a:r>
          </a:p>
        </p:txBody>
      </p:sp>
      <p:sp>
        <p:nvSpPr>
          <p:cNvPr id="28" name="矩形 27"/>
          <p:cNvSpPr/>
          <p:nvPr/>
        </p:nvSpPr>
        <p:spPr>
          <a:xfrm>
            <a:off x="8272832" y="1920531"/>
            <a:ext cx="2651688" cy="420564"/>
          </a:xfrm>
          <a:prstGeom prst="rect">
            <a:avLst/>
          </a:prstGeom>
        </p:spPr>
        <p:txBody>
          <a:bodyPr wrap="none">
            <a:spAutoFit/>
          </a:bodyPr>
          <a:lstStyle/>
          <a:p>
            <a:pPr algn="ctr" defTabSz="1219170"/>
            <a:r>
              <a:rPr lang="zh-CN" altLang="en-US" sz="2133" b="1" dirty="0">
                <a:solidFill>
                  <a:srgbClr val="0000FF"/>
                </a:solidFill>
                <a:latin typeface="微软雅黑" pitchFamily="34" charset="-122"/>
                <a:ea typeface="微软雅黑" pitchFamily="34" charset="-122"/>
              </a:rPr>
              <a:t>客户端使用的端口号</a:t>
            </a:r>
          </a:p>
        </p:txBody>
      </p:sp>
      <p:sp>
        <p:nvSpPr>
          <p:cNvPr id="29" name="右大括号 28"/>
          <p:cNvSpPr/>
          <p:nvPr/>
        </p:nvSpPr>
        <p:spPr>
          <a:xfrm rot="16200000">
            <a:off x="4296906" y="-600582"/>
            <a:ext cx="381039" cy="6412303"/>
          </a:xfrm>
          <a:prstGeom prst="rightBrace">
            <a:avLst>
              <a:gd name="adj1" fmla="val 34511"/>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30" name="右大括号 29"/>
          <p:cNvSpPr/>
          <p:nvPr/>
        </p:nvSpPr>
        <p:spPr>
          <a:xfrm rot="16200000">
            <a:off x="9408157" y="1063276"/>
            <a:ext cx="381039" cy="3084584"/>
          </a:xfrm>
          <a:prstGeom prst="rightBrace">
            <a:avLst>
              <a:gd name="adj1" fmla="val 34511"/>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31" name="AutoShape 16"/>
          <p:cNvSpPr>
            <a:spLocks noChangeArrowheads="1"/>
          </p:cNvSpPr>
          <p:nvPr/>
        </p:nvSpPr>
        <p:spPr bwMode="auto">
          <a:xfrm>
            <a:off x="2055476" y="3854257"/>
            <a:ext cx="233896" cy="721527"/>
          </a:xfrm>
          <a:prstGeom prst="upArrow">
            <a:avLst>
              <a:gd name="adj1" fmla="val 50000"/>
              <a:gd name="adj2" fmla="val 45000"/>
            </a:avLst>
          </a:prstGeom>
          <a:solidFill>
            <a:srgbClr val="FF66FF"/>
          </a:solidFill>
          <a:ln w="9525">
            <a:solidFill>
              <a:schemeClr val="tx1"/>
            </a:solidFill>
            <a:miter lim="800000"/>
            <a:headEnd/>
            <a:tailEnd/>
          </a:ln>
          <a:effectLst/>
        </p:spPr>
        <p:txBody>
          <a:bodyPr wrap="none" anchor="ctr"/>
          <a:lstStyle/>
          <a:p>
            <a:pPr defTabSz="1219170"/>
            <a:endParaRPr lang="zh-CN" altLang="en-US" sz="2133">
              <a:solidFill>
                <a:prstClr val="black"/>
              </a:solidFill>
              <a:latin typeface="Calibri"/>
              <a:ea typeface="宋体" panose="02010600030101010101" pitchFamily="2" charset="-122"/>
            </a:endParaRPr>
          </a:p>
        </p:txBody>
      </p:sp>
      <p:sp>
        <p:nvSpPr>
          <p:cNvPr id="32" name="矩形 31"/>
          <p:cNvSpPr/>
          <p:nvPr/>
        </p:nvSpPr>
        <p:spPr>
          <a:xfrm>
            <a:off x="904677" y="4625201"/>
            <a:ext cx="2563522" cy="748795"/>
          </a:xfrm>
          <a:prstGeom prst="rect">
            <a:avLst/>
          </a:prstGeom>
        </p:spPr>
        <p:txBody>
          <a:bodyPr wrap="none">
            <a:spAutoFit/>
          </a:bodyPr>
          <a:lstStyle/>
          <a:p>
            <a:pPr algn="ctr" defTabSz="1219170"/>
            <a:r>
              <a:rPr lang="zh-CN" altLang="en-US" sz="2133" b="1" dirty="0">
                <a:solidFill>
                  <a:srgbClr val="0000FF"/>
                </a:solidFill>
                <a:latin typeface="微软雅黑" pitchFamily="34" charset="-122"/>
                <a:ea typeface="微软雅黑" pitchFamily="34" charset="-122"/>
              </a:rPr>
              <a:t>熟知端口</a:t>
            </a:r>
            <a:endParaRPr lang="en-US" altLang="zh-CN" sz="2133" b="1" dirty="0">
              <a:solidFill>
                <a:srgbClr val="0000FF"/>
              </a:solidFill>
              <a:latin typeface="微软雅黑" pitchFamily="34" charset="-122"/>
              <a:ea typeface="微软雅黑" pitchFamily="34" charset="-122"/>
            </a:endParaRPr>
          </a:p>
          <a:p>
            <a:pPr algn="ctr" defTabSz="1219170"/>
            <a:r>
              <a:rPr lang="zh-CN" altLang="en-US" sz="2133" b="1" dirty="0">
                <a:solidFill>
                  <a:srgbClr val="0000FF"/>
                </a:solidFill>
                <a:latin typeface="微软雅黑" pitchFamily="34" charset="-122"/>
                <a:ea typeface="微软雅黑" pitchFamily="34" charset="-122"/>
              </a:rPr>
              <a:t>（</a:t>
            </a:r>
            <a:r>
              <a:rPr lang="en-US" altLang="zh-CN" sz="2133" b="1" dirty="0">
                <a:solidFill>
                  <a:srgbClr val="0000FF"/>
                </a:solidFill>
                <a:latin typeface="微软雅黑" pitchFamily="34" charset="-122"/>
                <a:ea typeface="微软雅黑" pitchFamily="34" charset="-122"/>
              </a:rPr>
              <a:t>IANA</a:t>
            </a:r>
            <a:r>
              <a:rPr lang="zh-CN" altLang="en-US" sz="2133" b="1" dirty="0">
                <a:solidFill>
                  <a:srgbClr val="0000FF"/>
                </a:solidFill>
                <a:latin typeface="微软雅黑" pitchFamily="34" charset="-122"/>
                <a:ea typeface="微软雅黑" pitchFamily="34" charset="-122"/>
              </a:rPr>
              <a:t>负责分配）</a:t>
            </a:r>
          </a:p>
        </p:txBody>
      </p:sp>
      <p:sp>
        <p:nvSpPr>
          <p:cNvPr id="33" name="AutoShape 16"/>
          <p:cNvSpPr>
            <a:spLocks noChangeArrowheads="1"/>
          </p:cNvSpPr>
          <p:nvPr/>
        </p:nvSpPr>
        <p:spPr bwMode="auto">
          <a:xfrm>
            <a:off x="5299384" y="3854257"/>
            <a:ext cx="233896" cy="721527"/>
          </a:xfrm>
          <a:prstGeom prst="upArrow">
            <a:avLst>
              <a:gd name="adj1" fmla="val 50000"/>
              <a:gd name="adj2" fmla="val 45000"/>
            </a:avLst>
          </a:prstGeom>
          <a:solidFill>
            <a:srgbClr val="FF66FF"/>
          </a:solidFill>
          <a:ln w="9525">
            <a:solidFill>
              <a:schemeClr val="tx1"/>
            </a:solidFill>
            <a:miter lim="800000"/>
            <a:headEnd/>
            <a:tailEnd/>
          </a:ln>
          <a:effectLst/>
        </p:spPr>
        <p:txBody>
          <a:bodyPr wrap="none" anchor="ctr"/>
          <a:lstStyle/>
          <a:p>
            <a:pPr defTabSz="1219170"/>
            <a:endParaRPr lang="zh-CN" altLang="en-US" sz="2133">
              <a:solidFill>
                <a:prstClr val="black"/>
              </a:solidFill>
              <a:latin typeface="Calibri"/>
              <a:ea typeface="宋体" panose="02010600030101010101" pitchFamily="2" charset="-122"/>
            </a:endParaRPr>
          </a:p>
        </p:txBody>
      </p:sp>
      <p:sp>
        <p:nvSpPr>
          <p:cNvPr id="34" name="矩形 33"/>
          <p:cNvSpPr/>
          <p:nvPr/>
        </p:nvSpPr>
        <p:spPr>
          <a:xfrm>
            <a:off x="4775773" y="4625200"/>
            <a:ext cx="1281120" cy="420564"/>
          </a:xfrm>
          <a:prstGeom prst="rect">
            <a:avLst/>
          </a:prstGeom>
        </p:spPr>
        <p:txBody>
          <a:bodyPr wrap="none">
            <a:spAutoFit/>
          </a:bodyPr>
          <a:lstStyle/>
          <a:p>
            <a:pPr algn="ctr" defTabSz="1219170"/>
            <a:r>
              <a:rPr lang="zh-CN" altLang="en-US" sz="2133" b="1" dirty="0">
                <a:solidFill>
                  <a:srgbClr val="0000FF"/>
                </a:solidFill>
                <a:latin typeface="微软雅黑" pitchFamily="34" charset="-122"/>
                <a:ea typeface="微软雅黑" pitchFamily="34" charset="-122"/>
              </a:rPr>
              <a:t>登记端口</a:t>
            </a:r>
          </a:p>
        </p:txBody>
      </p:sp>
      <p:sp>
        <p:nvSpPr>
          <p:cNvPr id="35" name="AutoShape 16"/>
          <p:cNvSpPr>
            <a:spLocks noChangeArrowheads="1"/>
          </p:cNvSpPr>
          <p:nvPr/>
        </p:nvSpPr>
        <p:spPr bwMode="auto">
          <a:xfrm>
            <a:off x="9481725" y="3854257"/>
            <a:ext cx="233896" cy="721527"/>
          </a:xfrm>
          <a:prstGeom prst="upArrow">
            <a:avLst>
              <a:gd name="adj1" fmla="val 50000"/>
              <a:gd name="adj2" fmla="val 45000"/>
            </a:avLst>
          </a:prstGeom>
          <a:solidFill>
            <a:srgbClr val="FF66FF"/>
          </a:solidFill>
          <a:ln w="9525">
            <a:solidFill>
              <a:schemeClr val="tx1"/>
            </a:solidFill>
            <a:miter lim="800000"/>
            <a:headEnd/>
            <a:tailEnd/>
          </a:ln>
          <a:effectLst/>
        </p:spPr>
        <p:txBody>
          <a:bodyPr wrap="none" anchor="ctr"/>
          <a:lstStyle/>
          <a:p>
            <a:pPr defTabSz="1219170"/>
            <a:endParaRPr lang="zh-CN" altLang="en-US" sz="2133">
              <a:solidFill>
                <a:prstClr val="black"/>
              </a:solidFill>
              <a:latin typeface="Calibri"/>
              <a:ea typeface="宋体" panose="02010600030101010101" pitchFamily="2" charset="-122"/>
            </a:endParaRPr>
          </a:p>
        </p:txBody>
      </p:sp>
      <p:sp>
        <p:nvSpPr>
          <p:cNvPr id="36" name="矩形 35"/>
          <p:cNvSpPr/>
          <p:nvPr/>
        </p:nvSpPr>
        <p:spPr>
          <a:xfrm>
            <a:off x="8958114" y="4625200"/>
            <a:ext cx="1281120" cy="420564"/>
          </a:xfrm>
          <a:prstGeom prst="rect">
            <a:avLst/>
          </a:prstGeom>
        </p:spPr>
        <p:txBody>
          <a:bodyPr wrap="none">
            <a:spAutoFit/>
          </a:bodyPr>
          <a:lstStyle/>
          <a:p>
            <a:pPr algn="ctr" defTabSz="1219170"/>
            <a:r>
              <a:rPr lang="zh-CN" altLang="en-US" sz="2133" b="1" dirty="0">
                <a:solidFill>
                  <a:srgbClr val="0000FF"/>
                </a:solidFill>
                <a:latin typeface="微软雅黑" pitchFamily="34" charset="-122"/>
                <a:ea typeface="微软雅黑" pitchFamily="34" charset="-122"/>
              </a:rPr>
              <a:t>短暂端口</a:t>
            </a:r>
          </a:p>
        </p:txBody>
      </p:sp>
    </p:spTree>
    <p:extLst>
      <p:ext uri="{BB962C8B-B14F-4D97-AF65-F5344CB8AC3E}">
        <p14:creationId xmlns:p14="http://schemas.microsoft.com/office/powerpoint/2010/main" val="1538451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726860" y="898572"/>
            <a:ext cx="10738280" cy="471907"/>
          </a:xfrm>
          <a:prstGeom prst="roundRect">
            <a:avLst>
              <a:gd name="adj" fmla="val 16667"/>
            </a:avLst>
          </a:prstGeom>
          <a:solidFill>
            <a:srgbClr val="00B050"/>
          </a:solidFill>
          <a:ln>
            <a:noFill/>
          </a:ln>
          <a:effectLst/>
        </p:spPr>
        <p:txBody>
          <a:bodyPr wrap="none" anchor="ctr"/>
          <a:lstStyle/>
          <a:p>
            <a:pPr defTabSz="1219170"/>
            <a:endParaRPr lang="zh-CN" altLang="en-US" sz="2400">
              <a:solidFill>
                <a:prstClr val="black"/>
              </a:solidFill>
              <a:latin typeface="Calibri"/>
              <a:ea typeface="宋体" panose="02010600030101010101" pitchFamily="2" charset="-122"/>
            </a:endParaRPr>
          </a:p>
        </p:txBody>
      </p:sp>
      <p:sp>
        <p:nvSpPr>
          <p:cNvPr id="99" name="Rectangle 6"/>
          <p:cNvSpPr>
            <a:spLocks noChangeArrowheads="1"/>
          </p:cNvSpPr>
          <p:nvPr/>
        </p:nvSpPr>
        <p:spPr bwMode="auto">
          <a:xfrm>
            <a:off x="4797100" y="867785"/>
            <a:ext cx="2574744"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219170"/>
            <a:r>
              <a:rPr lang="zh-CN" altLang="en-US" sz="2667" b="1" dirty="0">
                <a:solidFill>
                  <a:prstClr val="white"/>
                </a:solidFill>
                <a:latin typeface="Calibri"/>
                <a:ea typeface="微软雅黑" pitchFamily="34" charset="-122"/>
              </a:rPr>
              <a:t>常用的熟知端口</a:t>
            </a:r>
          </a:p>
        </p:txBody>
      </p:sp>
      <p:sp>
        <p:nvSpPr>
          <p:cNvPr id="100" name="圆角矩形 99"/>
          <p:cNvSpPr/>
          <p:nvPr/>
        </p:nvSpPr>
        <p:spPr>
          <a:xfrm>
            <a:off x="726860" y="1524001"/>
            <a:ext cx="10738280" cy="42915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aphicFrame>
        <p:nvGraphicFramePr>
          <p:cNvPr id="144" name="Group 52"/>
          <p:cNvGraphicFramePr>
            <a:graphicFrameLocks noGrp="1"/>
          </p:cNvGraphicFramePr>
          <p:nvPr/>
        </p:nvGraphicFramePr>
        <p:xfrm>
          <a:off x="1796464" y="4710111"/>
          <a:ext cx="8529113" cy="858584"/>
        </p:xfrm>
        <a:graphic>
          <a:graphicData uri="http://schemas.openxmlformats.org/drawingml/2006/table">
            <a:tbl>
              <a:tblPr/>
              <a:tblGrid>
                <a:gridCol w="4522005">
                  <a:extLst>
                    <a:ext uri="{9D8B030D-6E8A-4147-A177-3AD203B41FA5}">
                      <a16:colId xmlns:a16="http://schemas.microsoft.com/office/drawing/2014/main" val="20000"/>
                    </a:ext>
                  </a:extLst>
                </a:gridCol>
                <a:gridCol w="4007108">
                  <a:extLst>
                    <a:ext uri="{9D8B030D-6E8A-4147-A177-3AD203B41FA5}">
                      <a16:colId xmlns:a16="http://schemas.microsoft.com/office/drawing/2014/main" val="20001"/>
                    </a:ext>
                  </a:extLst>
                </a:gridCol>
              </a:tblGrid>
              <a:tr h="40643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900" b="1" i="0" u="none" strike="noStrike" cap="none" normalizeH="0" baseline="0" dirty="0">
                          <a:ln>
                            <a:noFill/>
                          </a:ln>
                          <a:solidFill>
                            <a:schemeClr val="tx1"/>
                          </a:solidFill>
                          <a:effectLst/>
                          <a:latin typeface="微软雅黑" pitchFamily="34" charset="-122"/>
                          <a:ea typeface="微软雅黑" pitchFamily="34" charset="-122"/>
                        </a:rPr>
                        <a:t>UDP</a:t>
                      </a:r>
                    </a:p>
                  </a:txBody>
                  <a:tcPr marL="132080" marR="132080" marT="60976" marB="60976"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900" b="1" i="0" u="none" strike="noStrike" cap="none" normalizeH="0" baseline="0" dirty="0">
                          <a:ln>
                            <a:noFill/>
                          </a:ln>
                          <a:solidFill>
                            <a:schemeClr val="tx1"/>
                          </a:solidFill>
                          <a:effectLst/>
                          <a:latin typeface="微软雅黑" pitchFamily="34" charset="-122"/>
                          <a:ea typeface="微软雅黑" pitchFamily="34" charset="-122"/>
                        </a:rPr>
                        <a:t>TCP</a:t>
                      </a:r>
                    </a:p>
                  </a:txBody>
                  <a:tcPr marL="132080" marR="132080" marT="60976" marB="60976"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447072">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100" b="1" i="0" u="none" strike="noStrike" cap="none" normalizeH="0" baseline="0" dirty="0">
                          <a:ln>
                            <a:noFill/>
                          </a:ln>
                          <a:solidFill>
                            <a:schemeClr val="bg1"/>
                          </a:solidFill>
                          <a:effectLst/>
                          <a:latin typeface="微软雅黑" pitchFamily="34" charset="-122"/>
                          <a:ea typeface="微软雅黑" pitchFamily="34" charset="-122"/>
                        </a:rPr>
                        <a:t>IP</a:t>
                      </a:r>
                    </a:p>
                  </a:txBody>
                  <a:tcPr marL="132080" marR="132080" marT="60976" marB="60976"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0000FF"/>
                    </a:solidFill>
                  </a:tcPr>
                </a:tc>
                <a:tc hMerge="1">
                  <a:txBody>
                    <a:bodyPr/>
                    <a:lstStyle/>
                    <a:p>
                      <a:endParaRPr lang="zh-CN" altLang="en-US"/>
                    </a:p>
                  </a:txBody>
                  <a:tcPr/>
                </a:tc>
                <a:extLst>
                  <a:ext uri="{0D108BD9-81ED-4DB2-BD59-A6C34878D82A}">
                    <a16:rowId xmlns:a16="http://schemas.microsoft.com/office/drawing/2014/main" val="10001"/>
                  </a:ext>
                </a:extLst>
              </a:tr>
            </a:tbl>
          </a:graphicData>
        </a:graphic>
      </p:graphicFrame>
      <p:grpSp>
        <p:nvGrpSpPr>
          <p:cNvPr id="145" name="组合 144"/>
          <p:cNvGrpSpPr/>
          <p:nvPr/>
        </p:nvGrpSpPr>
        <p:grpSpPr>
          <a:xfrm>
            <a:off x="1935207" y="1645920"/>
            <a:ext cx="8821653" cy="3160126"/>
            <a:chOff x="759902" y="1324147"/>
            <a:chExt cx="8990242" cy="3220518"/>
          </a:xfrm>
        </p:grpSpPr>
        <p:sp>
          <p:nvSpPr>
            <p:cNvPr id="146" name="Text Box 14"/>
            <p:cNvSpPr txBox="1">
              <a:spLocks noChangeArrowheads="1"/>
            </p:cNvSpPr>
            <p:nvPr/>
          </p:nvSpPr>
          <p:spPr bwMode="auto">
            <a:xfrm>
              <a:off x="5183702" y="3371439"/>
              <a:ext cx="1429147" cy="38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defTabSz="1219170" eaLnBrk="1" hangingPunct="1">
                <a:spcBef>
                  <a:spcPct val="50000"/>
                </a:spcBef>
              </a:pPr>
              <a:r>
                <a:rPr lang="en-US" altLang="zh-CN" sz="1867" dirty="0">
                  <a:solidFill>
                    <a:prstClr val="black"/>
                  </a:solidFill>
                  <a:latin typeface="微软雅黑" pitchFamily="34" charset="-122"/>
                  <a:ea typeface="微软雅黑" pitchFamily="34" charset="-122"/>
                </a:rPr>
                <a:t>SMTP</a:t>
              </a:r>
            </a:p>
          </p:txBody>
        </p:sp>
        <p:sp>
          <p:nvSpPr>
            <p:cNvPr id="147" name="Text Box 15"/>
            <p:cNvSpPr txBox="1">
              <a:spLocks noChangeArrowheads="1"/>
            </p:cNvSpPr>
            <p:nvPr/>
          </p:nvSpPr>
          <p:spPr bwMode="auto">
            <a:xfrm>
              <a:off x="6228399" y="2905781"/>
              <a:ext cx="1319080" cy="38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defTabSz="1219170" eaLnBrk="1" hangingPunct="1">
                <a:spcBef>
                  <a:spcPct val="50000"/>
                </a:spcBef>
              </a:pPr>
              <a:r>
                <a:rPr lang="en-US" altLang="zh-CN" sz="1867" dirty="0">
                  <a:solidFill>
                    <a:prstClr val="black"/>
                  </a:solidFill>
                  <a:latin typeface="微软雅黑" pitchFamily="34" charset="-122"/>
                  <a:ea typeface="微软雅黑" pitchFamily="34" charset="-122"/>
                </a:rPr>
                <a:t>FTP</a:t>
              </a:r>
            </a:p>
          </p:txBody>
        </p:sp>
        <p:sp>
          <p:nvSpPr>
            <p:cNvPr id="148" name="Text Box 16"/>
            <p:cNvSpPr txBox="1">
              <a:spLocks noChangeArrowheads="1"/>
            </p:cNvSpPr>
            <p:nvPr/>
          </p:nvSpPr>
          <p:spPr bwMode="auto">
            <a:xfrm>
              <a:off x="6899407" y="2401725"/>
              <a:ext cx="1539213" cy="38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defTabSz="1219170" eaLnBrk="1" hangingPunct="1">
                <a:spcBef>
                  <a:spcPct val="50000"/>
                </a:spcBef>
              </a:pPr>
              <a:r>
                <a:rPr lang="en-US" altLang="zh-CN" sz="1867" dirty="0">
                  <a:solidFill>
                    <a:prstClr val="black"/>
                  </a:solidFill>
                  <a:latin typeface="微软雅黑" pitchFamily="34" charset="-122"/>
                  <a:ea typeface="微软雅黑" pitchFamily="34" charset="-122"/>
                </a:rPr>
                <a:t>Telnet</a:t>
              </a:r>
            </a:p>
          </p:txBody>
        </p:sp>
        <p:sp>
          <p:nvSpPr>
            <p:cNvPr id="149" name="Text Box 17"/>
            <p:cNvSpPr txBox="1">
              <a:spLocks noChangeArrowheads="1"/>
            </p:cNvSpPr>
            <p:nvPr/>
          </p:nvSpPr>
          <p:spPr bwMode="auto">
            <a:xfrm>
              <a:off x="759902" y="3447638"/>
              <a:ext cx="1098947" cy="38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defTabSz="1219170" eaLnBrk="1" hangingPunct="1">
                <a:spcBef>
                  <a:spcPct val="50000"/>
                </a:spcBef>
              </a:pPr>
              <a:r>
                <a:rPr lang="en-US" altLang="zh-CN" sz="1867" dirty="0">
                  <a:solidFill>
                    <a:prstClr val="black"/>
                  </a:solidFill>
                  <a:latin typeface="微软雅黑" pitchFamily="34" charset="-122"/>
                  <a:ea typeface="微软雅黑" pitchFamily="34" charset="-122"/>
                </a:rPr>
                <a:t>RPC</a:t>
              </a:r>
            </a:p>
          </p:txBody>
        </p:sp>
        <p:sp>
          <p:nvSpPr>
            <p:cNvPr id="150" name="Text Box 18"/>
            <p:cNvSpPr txBox="1">
              <a:spLocks noChangeArrowheads="1"/>
            </p:cNvSpPr>
            <p:nvPr/>
          </p:nvSpPr>
          <p:spPr bwMode="auto">
            <a:xfrm>
              <a:off x="1547877" y="3066640"/>
              <a:ext cx="1319081" cy="38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defTabSz="1219170" eaLnBrk="1" hangingPunct="1">
                <a:spcBef>
                  <a:spcPct val="50000"/>
                </a:spcBef>
              </a:pPr>
              <a:r>
                <a:rPr lang="en-US" altLang="zh-CN" sz="1867" dirty="0">
                  <a:solidFill>
                    <a:prstClr val="black"/>
                  </a:solidFill>
                  <a:latin typeface="微软雅黑" pitchFamily="34" charset="-122"/>
                  <a:ea typeface="微软雅黑" pitchFamily="34" charset="-122"/>
                </a:rPr>
                <a:t>DNS</a:t>
              </a:r>
            </a:p>
          </p:txBody>
        </p:sp>
        <p:sp>
          <p:nvSpPr>
            <p:cNvPr id="151" name="Text Box 19"/>
            <p:cNvSpPr txBox="1">
              <a:spLocks noChangeArrowheads="1"/>
            </p:cNvSpPr>
            <p:nvPr/>
          </p:nvSpPr>
          <p:spPr bwMode="auto">
            <a:xfrm>
              <a:off x="3186129" y="2116237"/>
              <a:ext cx="1539215" cy="38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defTabSz="1219170" eaLnBrk="1" hangingPunct="1">
                <a:spcBef>
                  <a:spcPct val="50000"/>
                </a:spcBef>
              </a:pPr>
              <a:r>
                <a:rPr lang="en-US" altLang="zh-CN" sz="1867" dirty="0">
                  <a:solidFill>
                    <a:prstClr val="black"/>
                  </a:solidFill>
                  <a:latin typeface="微软雅黑" pitchFamily="34" charset="-122"/>
                  <a:ea typeface="微软雅黑" pitchFamily="34" charset="-122"/>
                </a:rPr>
                <a:t>SNMP</a:t>
              </a:r>
            </a:p>
          </p:txBody>
        </p:sp>
        <p:sp>
          <p:nvSpPr>
            <p:cNvPr id="152" name="Text Box 20"/>
            <p:cNvSpPr txBox="1">
              <a:spLocks noChangeArrowheads="1"/>
            </p:cNvSpPr>
            <p:nvPr/>
          </p:nvSpPr>
          <p:spPr bwMode="auto">
            <a:xfrm>
              <a:off x="2349476" y="2545742"/>
              <a:ext cx="1649281" cy="38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defTabSz="1219170" eaLnBrk="1" hangingPunct="1">
                <a:spcBef>
                  <a:spcPct val="50000"/>
                </a:spcBef>
              </a:pPr>
              <a:r>
                <a:rPr lang="en-US" altLang="zh-CN" sz="1867" dirty="0">
                  <a:solidFill>
                    <a:prstClr val="black"/>
                  </a:solidFill>
                  <a:latin typeface="微软雅黑" pitchFamily="34" charset="-122"/>
                  <a:ea typeface="微软雅黑" pitchFamily="34" charset="-122"/>
                </a:rPr>
                <a:t>TFTP</a:t>
              </a:r>
            </a:p>
          </p:txBody>
        </p:sp>
        <p:sp>
          <p:nvSpPr>
            <p:cNvPr id="153" name="Oval 21"/>
            <p:cNvSpPr>
              <a:spLocks noChangeArrowheads="1"/>
            </p:cNvSpPr>
            <p:nvPr/>
          </p:nvSpPr>
          <p:spPr bwMode="auto">
            <a:xfrm>
              <a:off x="900112"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1867">
                <a:solidFill>
                  <a:prstClr val="black"/>
                </a:solidFill>
                <a:latin typeface="微软雅黑" pitchFamily="34" charset="-122"/>
                <a:ea typeface="微软雅黑" pitchFamily="34" charset="-122"/>
              </a:endParaRPr>
            </a:p>
          </p:txBody>
        </p:sp>
        <p:sp>
          <p:nvSpPr>
            <p:cNvPr id="154" name="Oval 22"/>
            <p:cNvSpPr>
              <a:spLocks noChangeArrowheads="1"/>
            </p:cNvSpPr>
            <p:nvPr/>
          </p:nvSpPr>
          <p:spPr bwMode="auto">
            <a:xfrm>
              <a:off x="1824631"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1867">
                <a:solidFill>
                  <a:prstClr val="black"/>
                </a:solidFill>
                <a:latin typeface="微软雅黑" pitchFamily="34" charset="-122"/>
                <a:ea typeface="微软雅黑" pitchFamily="34" charset="-122"/>
              </a:endParaRPr>
            </a:p>
          </p:txBody>
        </p:sp>
        <p:sp>
          <p:nvSpPr>
            <p:cNvPr id="155" name="Oval 23"/>
            <p:cNvSpPr>
              <a:spLocks noChangeArrowheads="1"/>
            </p:cNvSpPr>
            <p:nvPr/>
          </p:nvSpPr>
          <p:spPr bwMode="auto">
            <a:xfrm>
              <a:off x="3516327"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1867">
                <a:solidFill>
                  <a:prstClr val="black"/>
                </a:solidFill>
                <a:latin typeface="微软雅黑" pitchFamily="34" charset="-122"/>
                <a:ea typeface="微软雅黑" pitchFamily="34" charset="-122"/>
              </a:endParaRPr>
            </a:p>
          </p:txBody>
        </p:sp>
        <p:sp>
          <p:nvSpPr>
            <p:cNvPr id="156" name="Oval 24"/>
            <p:cNvSpPr>
              <a:spLocks noChangeArrowheads="1"/>
            </p:cNvSpPr>
            <p:nvPr/>
          </p:nvSpPr>
          <p:spPr bwMode="auto">
            <a:xfrm>
              <a:off x="2700006"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1867">
                <a:solidFill>
                  <a:prstClr val="black"/>
                </a:solidFill>
                <a:latin typeface="微软雅黑" pitchFamily="34" charset="-122"/>
                <a:ea typeface="微软雅黑" pitchFamily="34" charset="-122"/>
              </a:endParaRPr>
            </a:p>
          </p:txBody>
        </p:sp>
        <p:sp>
          <p:nvSpPr>
            <p:cNvPr id="157" name="Oval 25"/>
            <p:cNvSpPr>
              <a:spLocks noChangeArrowheads="1"/>
            </p:cNvSpPr>
            <p:nvPr/>
          </p:nvSpPr>
          <p:spPr bwMode="auto">
            <a:xfrm>
              <a:off x="5596451"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1867">
                <a:solidFill>
                  <a:prstClr val="black"/>
                </a:solidFill>
                <a:latin typeface="微软雅黑" pitchFamily="34" charset="-122"/>
                <a:ea typeface="微软雅黑" pitchFamily="34" charset="-122"/>
              </a:endParaRPr>
            </a:p>
          </p:txBody>
        </p:sp>
        <p:sp>
          <p:nvSpPr>
            <p:cNvPr id="158" name="Oval 26"/>
            <p:cNvSpPr>
              <a:spLocks noChangeArrowheads="1"/>
            </p:cNvSpPr>
            <p:nvPr/>
          </p:nvSpPr>
          <p:spPr bwMode="auto">
            <a:xfrm>
              <a:off x="6411433"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1867">
                <a:solidFill>
                  <a:prstClr val="black"/>
                </a:solidFill>
                <a:latin typeface="微软雅黑" pitchFamily="34" charset="-122"/>
                <a:ea typeface="微软雅黑" pitchFamily="34" charset="-122"/>
              </a:endParaRPr>
            </a:p>
          </p:txBody>
        </p:sp>
        <p:sp>
          <p:nvSpPr>
            <p:cNvPr id="159" name="Oval 27"/>
            <p:cNvSpPr>
              <a:spLocks noChangeArrowheads="1"/>
            </p:cNvSpPr>
            <p:nvPr/>
          </p:nvSpPr>
          <p:spPr bwMode="auto">
            <a:xfrm>
              <a:off x="7219289"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1867">
                <a:solidFill>
                  <a:prstClr val="black"/>
                </a:solidFill>
                <a:latin typeface="微软雅黑" pitchFamily="34" charset="-122"/>
                <a:ea typeface="微软雅黑" pitchFamily="34" charset="-122"/>
              </a:endParaRPr>
            </a:p>
          </p:txBody>
        </p:sp>
        <p:sp>
          <p:nvSpPr>
            <p:cNvPr id="160" name="Line 28"/>
            <p:cNvSpPr>
              <a:spLocks noChangeShapeType="1"/>
            </p:cNvSpPr>
            <p:nvPr/>
          </p:nvSpPr>
          <p:spPr bwMode="auto">
            <a:xfrm>
              <a:off x="1090099" y="3825526"/>
              <a:ext cx="0" cy="3810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a:solidFill>
                  <a:prstClr val="black"/>
                </a:solidFill>
                <a:latin typeface="微软雅黑" pitchFamily="34" charset="-122"/>
                <a:ea typeface="微软雅黑" pitchFamily="34" charset="-122"/>
              </a:endParaRPr>
            </a:p>
          </p:txBody>
        </p:sp>
        <p:sp>
          <p:nvSpPr>
            <p:cNvPr id="161" name="Line 29"/>
            <p:cNvSpPr>
              <a:spLocks noChangeShapeType="1"/>
            </p:cNvSpPr>
            <p:nvPr/>
          </p:nvSpPr>
          <p:spPr bwMode="auto">
            <a:xfrm>
              <a:off x="1989731" y="3444526"/>
              <a:ext cx="0" cy="7620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a:solidFill>
                  <a:prstClr val="black"/>
                </a:solidFill>
                <a:latin typeface="微软雅黑" pitchFamily="34" charset="-122"/>
                <a:ea typeface="微软雅黑" pitchFamily="34" charset="-122"/>
              </a:endParaRPr>
            </a:p>
          </p:txBody>
        </p:sp>
        <p:sp>
          <p:nvSpPr>
            <p:cNvPr id="162" name="Line 30"/>
            <p:cNvSpPr>
              <a:spLocks noChangeShapeType="1"/>
            </p:cNvSpPr>
            <p:nvPr/>
          </p:nvSpPr>
          <p:spPr bwMode="auto">
            <a:xfrm>
              <a:off x="3681427" y="2471191"/>
              <a:ext cx="0" cy="1735335"/>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a:solidFill>
                  <a:prstClr val="black"/>
                </a:solidFill>
                <a:latin typeface="微软雅黑" pitchFamily="34" charset="-122"/>
                <a:ea typeface="微软雅黑" pitchFamily="34" charset="-122"/>
              </a:endParaRPr>
            </a:p>
          </p:txBody>
        </p:sp>
        <p:sp>
          <p:nvSpPr>
            <p:cNvPr id="163" name="Line 31"/>
            <p:cNvSpPr>
              <a:spLocks noChangeShapeType="1"/>
            </p:cNvSpPr>
            <p:nvPr/>
          </p:nvSpPr>
          <p:spPr bwMode="auto">
            <a:xfrm>
              <a:off x="2865106" y="2941289"/>
              <a:ext cx="0" cy="1265237"/>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a:solidFill>
                  <a:prstClr val="black"/>
                </a:solidFill>
                <a:latin typeface="微软雅黑" pitchFamily="34" charset="-122"/>
                <a:ea typeface="微软雅黑" pitchFamily="34" charset="-122"/>
              </a:endParaRPr>
            </a:p>
          </p:txBody>
        </p:sp>
        <p:sp>
          <p:nvSpPr>
            <p:cNvPr id="164" name="Line 32"/>
            <p:cNvSpPr>
              <a:spLocks noChangeShapeType="1"/>
            </p:cNvSpPr>
            <p:nvPr/>
          </p:nvSpPr>
          <p:spPr bwMode="auto">
            <a:xfrm>
              <a:off x="5761551" y="3749326"/>
              <a:ext cx="0" cy="4572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a:solidFill>
                  <a:prstClr val="black"/>
                </a:solidFill>
                <a:latin typeface="微软雅黑" pitchFamily="34" charset="-122"/>
                <a:ea typeface="微软雅黑" pitchFamily="34" charset="-122"/>
              </a:endParaRPr>
            </a:p>
          </p:txBody>
        </p:sp>
        <p:sp>
          <p:nvSpPr>
            <p:cNvPr id="165" name="Line 33"/>
            <p:cNvSpPr>
              <a:spLocks noChangeShapeType="1"/>
            </p:cNvSpPr>
            <p:nvPr/>
          </p:nvSpPr>
          <p:spPr bwMode="auto">
            <a:xfrm>
              <a:off x="6611375" y="3251645"/>
              <a:ext cx="0" cy="954881"/>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a:solidFill>
                  <a:prstClr val="black"/>
                </a:solidFill>
                <a:latin typeface="微软雅黑" pitchFamily="34" charset="-122"/>
                <a:ea typeface="微软雅黑" pitchFamily="34" charset="-122"/>
              </a:endParaRPr>
            </a:p>
          </p:txBody>
        </p:sp>
        <p:sp>
          <p:nvSpPr>
            <p:cNvPr id="166" name="Line 34"/>
            <p:cNvSpPr>
              <a:spLocks noChangeShapeType="1"/>
            </p:cNvSpPr>
            <p:nvPr/>
          </p:nvSpPr>
          <p:spPr bwMode="auto">
            <a:xfrm>
              <a:off x="7394707" y="2730747"/>
              <a:ext cx="0" cy="1475779"/>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a:solidFill>
                  <a:prstClr val="black"/>
                </a:solidFill>
                <a:latin typeface="微软雅黑" pitchFamily="34" charset="-122"/>
                <a:ea typeface="微软雅黑" pitchFamily="34" charset="-122"/>
              </a:endParaRPr>
            </a:p>
          </p:txBody>
        </p:sp>
        <p:sp>
          <p:nvSpPr>
            <p:cNvPr id="168" name="Text Box 36"/>
            <p:cNvSpPr txBox="1">
              <a:spLocks noChangeArrowheads="1"/>
            </p:cNvSpPr>
            <p:nvPr/>
          </p:nvSpPr>
          <p:spPr bwMode="auto">
            <a:xfrm>
              <a:off x="1469582" y="3825527"/>
              <a:ext cx="1123026" cy="38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defTabSz="1219170" eaLnBrk="1" hangingPunct="1">
                <a:spcBef>
                  <a:spcPct val="50000"/>
                </a:spcBef>
              </a:pPr>
              <a:r>
                <a:rPr lang="en-US" altLang="zh-CN" sz="1867" dirty="0">
                  <a:solidFill>
                    <a:prstClr val="black"/>
                  </a:solidFill>
                  <a:latin typeface="微软雅黑" pitchFamily="34" charset="-122"/>
                  <a:ea typeface="微软雅黑" pitchFamily="34" charset="-122"/>
                </a:rPr>
                <a:t>53</a:t>
              </a:r>
            </a:p>
          </p:txBody>
        </p:sp>
        <p:sp>
          <p:nvSpPr>
            <p:cNvPr id="169" name="Text Box 37"/>
            <p:cNvSpPr txBox="1">
              <a:spLocks noChangeArrowheads="1"/>
            </p:cNvSpPr>
            <p:nvPr/>
          </p:nvSpPr>
          <p:spPr bwMode="auto">
            <a:xfrm>
              <a:off x="3606878" y="3825527"/>
              <a:ext cx="816902" cy="38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defTabSz="1219170" eaLnBrk="1" hangingPunct="1">
                <a:spcBef>
                  <a:spcPct val="50000"/>
                </a:spcBef>
              </a:pPr>
              <a:r>
                <a:rPr lang="en-US" altLang="zh-CN" sz="1867" dirty="0">
                  <a:solidFill>
                    <a:prstClr val="black"/>
                  </a:solidFill>
                  <a:latin typeface="微软雅黑" pitchFamily="34" charset="-122"/>
                  <a:ea typeface="微软雅黑" pitchFamily="34" charset="-122"/>
                </a:rPr>
                <a:t>161</a:t>
              </a:r>
            </a:p>
          </p:txBody>
        </p:sp>
        <p:sp>
          <p:nvSpPr>
            <p:cNvPr id="170" name="Text Box 38"/>
            <p:cNvSpPr txBox="1">
              <a:spLocks noChangeArrowheads="1"/>
            </p:cNvSpPr>
            <p:nvPr/>
          </p:nvSpPr>
          <p:spPr bwMode="auto">
            <a:xfrm>
              <a:off x="2823407" y="3825528"/>
              <a:ext cx="918370" cy="386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defTabSz="1219170" eaLnBrk="1" hangingPunct="1">
                <a:spcBef>
                  <a:spcPct val="50000"/>
                </a:spcBef>
              </a:pPr>
              <a:r>
                <a:rPr lang="en-US" altLang="zh-CN" sz="1867" dirty="0">
                  <a:solidFill>
                    <a:prstClr val="black"/>
                  </a:solidFill>
                  <a:latin typeface="微软雅黑" pitchFamily="34" charset="-122"/>
                  <a:ea typeface="微软雅黑" pitchFamily="34" charset="-122"/>
                </a:rPr>
                <a:t>69</a:t>
              </a:r>
            </a:p>
          </p:txBody>
        </p:sp>
        <p:sp>
          <p:nvSpPr>
            <p:cNvPr id="171" name="Text Box 39"/>
            <p:cNvSpPr txBox="1">
              <a:spLocks noChangeArrowheads="1"/>
            </p:cNvSpPr>
            <p:nvPr/>
          </p:nvSpPr>
          <p:spPr bwMode="auto">
            <a:xfrm>
              <a:off x="5260957" y="3825528"/>
              <a:ext cx="918370" cy="386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defTabSz="1219170" eaLnBrk="1" hangingPunct="1">
                <a:spcBef>
                  <a:spcPct val="50000"/>
                </a:spcBef>
              </a:pPr>
              <a:r>
                <a:rPr lang="en-US" altLang="zh-CN" sz="1867" dirty="0">
                  <a:solidFill>
                    <a:prstClr val="black"/>
                  </a:solidFill>
                  <a:latin typeface="微软雅黑" pitchFamily="34" charset="-122"/>
                  <a:ea typeface="微软雅黑" pitchFamily="34" charset="-122"/>
                </a:rPr>
                <a:t>25</a:t>
              </a:r>
            </a:p>
          </p:txBody>
        </p:sp>
        <p:sp>
          <p:nvSpPr>
            <p:cNvPr id="173" name="Text Box 41"/>
            <p:cNvSpPr txBox="1">
              <a:spLocks noChangeArrowheads="1"/>
            </p:cNvSpPr>
            <p:nvPr/>
          </p:nvSpPr>
          <p:spPr bwMode="auto">
            <a:xfrm>
              <a:off x="7367539" y="3825528"/>
              <a:ext cx="918370" cy="386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defTabSz="1219170" eaLnBrk="1" hangingPunct="1">
                <a:spcBef>
                  <a:spcPct val="50000"/>
                </a:spcBef>
              </a:pPr>
              <a:r>
                <a:rPr lang="en-US" altLang="zh-CN" sz="1867" dirty="0">
                  <a:solidFill>
                    <a:prstClr val="black"/>
                  </a:solidFill>
                  <a:latin typeface="微软雅黑" pitchFamily="34" charset="-122"/>
                  <a:ea typeface="微软雅黑" pitchFamily="34" charset="-122"/>
                </a:rPr>
                <a:t>23</a:t>
              </a:r>
            </a:p>
          </p:txBody>
        </p:sp>
        <p:sp>
          <p:nvSpPr>
            <p:cNvPr id="174" name="Text Box 42"/>
            <p:cNvSpPr txBox="1">
              <a:spLocks noChangeArrowheads="1"/>
            </p:cNvSpPr>
            <p:nvPr/>
          </p:nvSpPr>
          <p:spPr bwMode="auto">
            <a:xfrm>
              <a:off x="7619488" y="1810605"/>
              <a:ext cx="1539215" cy="386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defTabSz="1219170" eaLnBrk="1" hangingPunct="1">
                <a:spcBef>
                  <a:spcPct val="50000"/>
                </a:spcBef>
              </a:pPr>
              <a:r>
                <a:rPr lang="en-US" altLang="zh-CN" sz="1867" dirty="0">
                  <a:solidFill>
                    <a:prstClr val="black"/>
                  </a:solidFill>
                  <a:latin typeface="微软雅黑" pitchFamily="34" charset="-122"/>
                  <a:ea typeface="微软雅黑" pitchFamily="34" charset="-122"/>
                </a:rPr>
                <a:t>HTTP</a:t>
              </a:r>
            </a:p>
          </p:txBody>
        </p:sp>
        <p:sp>
          <p:nvSpPr>
            <p:cNvPr id="175" name="Oval 43"/>
            <p:cNvSpPr>
              <a:spLocks noChangeArrowheads="1"/>
            </p:cNvSpPr>
            <p:nvPr/>
          </p:nvSpPr>
          <p:spPr bwMode="auto">
            <a:xfrm>
              <a:off x="7979527"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1867">
                <a:solidFill>
                  <a:prstClr val="black"/>
                </a:solidFill>
                <a:latin typeface="微软雅黑" pitchFamily="34" charset="-122"/>
                <a:ea typeface="微软雅黑" pitchFamily="34" charset="-122"/>
              </a:endParaRPr>
            </a:p>
          </p:txBody>
        </p:sp>
        <p:sp>
          <p:nvSpPr>
            <p:cNvPr id="176" name="Line 44"/>
            <p:cNvSpPr>
              <a:spLocks noChangeShapeType="1"/>
            </p:cNvSpPr>
            <p:nvPr/>
          </p:nvSpPr>
          <p:spPr bwMode="auto">
            <a:xfrm>
              <a:off x="8154945" y="2195164"/>
              <a:ext cx="0" cy="2011361"/>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a:solidFill>
                  <a:prstClr val="black"/>
                </a:solidFill>
                <a:latin typeface="微软雅黑" pitchFamily="34" charset="-122"/>
                <a:ea typeface="微软雅黑" pitchFamily="34" charset="-122"/>
              </a:endParaRPr>
            </a:p>
          </p:txBody>
        </p:sp>
        <p:sp>
          <p:nvSpPr>
            <p:cNvPr id="177" name="Text Box 45"/>
            <p:cNvSpPr txBox="1">
              <a:spLocks noChangeArrowheads="1"/>
            </p:cNvSpPr>
            <p:nvPr/>
          </p:nvSpPr>
          <p:spPr bwMode="auto">
            <a:xfrm>
              <a:off x="8127777" y="3825528"/>
              <a:ext cx="918370" cy="386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defTabSz="1219170" eaLnBrk="1" hangingPunct="1">
                <a:spcBef>
                  <a:spcPct val="50000"/>
                </a:spcBef>
              </a:pPr>
              <a:r>
                <a:rPr lang="en-US" altLang="zh-CN" sz="1867" dirty="0">
                  <a:solidFill>
                    <a:prstClr val="black"/>
                  </a:solidFill>
                  <a:latin typeface="微软雅黑" pitchFamily="34" charset="-122"/>
                  <a:ea typeface="微软雅黑" pitchFamily="34" charset="-122"/>
                </a:rPr>
                <a:t>80</a:t>
              </a:r>
            </a:p>
          </p:txBody>
        </p:sp>
        <p:sp>
          <p:nvSpPr>
            <p:cNvPr id="178" name="Text Box 42"/>
            <p:cNvSpPr txBox="1">
              <a:spLocks noChangeArrowheads="1"/>
            </p:cNvSpPr>
            <p:nvPr/>
          </p:nvSpPr>
          <p:spPr bwMode="auto">
            <a:xfrm>
              <a:off x="8195552" y="1324147"/>
              <a:ext cx="1539215" cy="386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defTabSz="1219170" eaLnBrk="1" hangingPunct="1">
                <a:spcBef>
                  <a:spcPct val="50000"/>
                </a:spcBef>
              </a:pPr>
              <a:r>
                <a:rPr lang="en-US" altLang="zh-CN" sz="1867" dirty="0">
                  <a:solidFill>
                    <a:prstClr val="black"/>
                  </a:solidFill>
                  <a:latin typeface="微软雅黑" pitchFamily="34" charset="-122"/>
                  <a:ea typeface="微软雅黑" pitchFamily="34" charset="-122"/>
                </a:rPr>
                <a:t>HTTPS</a:t>
              </a:r>
            </a:p>
          </p:txBody>
        </p:sp>
        <p:sp>
          <p:nvSpPr>
            <p:cNvPr id="179" name="Oval 43"/>
            <p:cNvSpPr>
              <a:spLocks noChangeArrowheads="1"/>
            </p:cNvSpPr>
            <p:nvPr/>
          </p:nvSpPr>
          <p:spPr bwMode="auto">
            <a:xfrm>
              <a:off x="8683525"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1867">
                <a:solidFill>
                  <a:prstClr val="black"/>
                </a:solidFill>
                <a:latin typeface="微软雅黑" pitchFamily="34" charset="-122"/>
                <a:ea typeface="微软雅黑" pitchFamily="34" charset="-122"/>
              </a:endParaRPr>
            </a:p>
          </p:txBody>
        </p:sp>
        <p:sp>
          <p:nvSpPr>
            <p:cNvPr id="180" name="Line 44"/>
            <p:cNvSpPr>
              <a:spLocks noChangeShapeType="1"/>
            </p:cNvSpPr>
            <p:nvPr/>
          </p:nvSpPr>
          <p:spPr bwMode="auto">
            <a:xfrm>
              <a:off x="8858943" y="1676052"/>
              <a:ext cx="0" cy="2530474"/>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a:solidFill>
                  <a:prstClr val="black"/>
                </a:solidFill>
                <a:latin typeface="微软雅黑" pitchFamily="34" charset="-122"/>
                <a:ea typeface="微软雅黑" pitchFamily="34" charset="-122"/>
              </a:endParaRPr>
            </a:p>
          </p:txBody>
        </p:sp>
        <p:sp>
          <p:nvSpPr>
            <p:cNvPr id="181" name="Text Box 45"/>
            <p:cNvSpPr txBox="1">
              <a:spLocks noChangeArrowheads="1"/>
            </p:cNvSpPr>
            <p:nvPr/>
          </p:nvSpPr>
          <p:spPr bwMode="auto">
            <a:xfrm>
              <a:off x="8831774" y="3825528"/>
              <a:ext cx="918370" cy="386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defTabSz="1219170" eaLnBrk="1" hangingPunct="1">
                <a:spcBef>
                  <a:spcPct val="50000"/>
                </a:spcBef>
              </a:pPr>
              <a:r>
                <a:rPr lang="en-US" altLang="zh-CN" sz="1867" dirty="0">
                  <a:solidFill>
                    <a:prstClr val="black"/>
                  </a:solidFill>
                  <a:latin typeface="微软雅黑" pitchFamily="34" charset="-122"/>
                  <a:ea typeface="微软雅黑" pitchFamily="34" charset="-122"/>
                </a:rPr>
                <a:t>443</a:t>
              </a:r>
            </a:p>
          </p:txBody>
        </p:sp>
        <p:sp>
          <p:nvSpPr>
            <p:cNvPr id="182" name="Text Box 19"/>
            <p:cNvSpPr txBox="1">
              <a:spLocks noChangeArrowheads="1"/>
            </p:cNvSpPr>
            <p:nvPr/>
          </p:nvSpPr>
          <p:spPr bwMode="auto">
            <a:xfrm>
              <a:off x="3659047" y="1448466"/>
              <a:ext cx="2167219" cy="386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defTabSz="1219170" eaLnBrk="1" hangingPunct="1">
                <a:spcBef>
                  <a:spcPct val="50000"/>
                </a:spcBef>
              </a:pPr>
              <a:r>
                <a:rPr lang="en-US" altLang="zh-CN" sz="1867" dirty="0">
                  <a:solidFill>
                    <a:prstClr val="black"/>
                  </a:solidFill>
                  <a:latin typeface="微软雅黑" pitchFamily="34" charset="-122"/>
                  <a:ea typeface="微软雅黑" pitchFamily="34" charset="-122"/>
                </a:rPr>
                <a:t>SNMP(trap)</a:t>
              </a:r>
            </a:p>
          </p:txBody>
        </p:sp>
        <p:sp>
          <p:nvSpPr>
            <p:cNvPr id="183" name="Oval 23"/>
            <p:cNvSpPr>
              <a:spLocks noChangeArrowheads="1"/>
            </p:cNvSpPr>
            <p:nvPr/>
          </p:nvSpPr>
          <p:spPr bwMode="auto">
            <a:xfrm>
              <a:off x="4333229"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1867">
                <a:solidFill>
                  <a:prstClr val="black"/>
                </a:solidFill>
                <a:latin typeface="微软雅黑" pitchFamily="34" charset="-122"/>
                <a:ea typeface="微软雅黑" pitchFamily="34" charset="-122"/>
              </a:endParaRPr>
            </a:p>
          </p:txBody>
        </p:sp>
        <p:sp>
          <p:nvSpPr>
            <p:cNvPr id="184" name="Line 30"/>
            <p:cNvSpPr>
              <a:spLocks noChangeShapeType="1"/>
            </p:cNvSpPr>
            <p:nvPr/>
          </p:nvSpPr>
          <p:spPr bwMode="auto">
            <a:xfrm>
              <a:off x="4498329" y="1818477"/>
              <a:ext cx="0" cy="2388049"/>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a:solidFill>
                  <a:prstClr val="black"/>
                </a:solidFill>
                <a:latin typeface="微软雅黑" pitchFamily="34" charset="-122"/>
                <a:ea typeface="微软雅黑" pitchFamily="34" charset="-122"/>
              </a:endParaRPr>
            </a:p>
          </p:txBody>
        </p:sp>
      </p:grpSp>
      <p:sp>
        <p:nvSpPr>
          <p:cNvPr id="187" name="Text Box 40"/>
          <p:cNvSpPr txBox="1">
            <a:spLocks noChangeArrowheads="1"/>
          </p:cNvSpPr>
          <p:nvPr/>
        </p:nvSpPr>
        <p:spPr bwMode="auto">
          <a:xfrm>
            <a:off x="7175520" y="4100394"/>
            <a:ext cx="1120528"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defTabSz="1219170" eaLnBrk="1" hangingPunct="1">
              <a:spcBef>
                <a:spcPct val="50000"/>
              </a:spcBef>
            </a:pPr>
            <a:r>
              <a:rPr lang="en-US" altLang="zh-CN" sz="1867" dirty="0">
                <a:solidFill>
                  <a:prstClr val="black"/>
                </a:solidFill>
                <a:latin typeface="微软雅黑" pitchFamily="34" charset="-122"/>
                <a:ea typeface="微软雅黑" pitchFamily="34" charset="-122"/>
              </a:rPr>
              <a:t>21   20</a:t>
            </a:r>
          </a:p>
        </p:txBody>
      </p:sp>
      <p:sp>
        <p:nvSpPr>
          <p:cNvPr id="188" name="Text Box 37"/>
          <p:cNvSpPr txBox="1">
            <a:spLocks noChangeArrowheads="1"/>
          </p:cNvSpPr>
          <p:nvPr/>
        </p:nvSpPr>
        <p:spPr bwMode="auto">
          <a:xfrm>
            <a:off x="5542569" y="4100394"/>
            <a:ext cx="801583"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defTabSz="1219170" eaLnBrk="1" hangingPunct="1">
              <a:spcBef>
                <a:spcPct val="50000"/>
              </a:spcBef>
            </a:pPr>
            <a:r>
              <a:rPr lang="en-US" altLang="zh-CN" sz="1867" dirty="0">
                <a:solidFill>
                  <a:prstClr val="black"/>
                </a:solidFill>
                <a:latin typeface="微软雅黑" pitchFamily="34" charset="-122"/>
                <a:ea typeface="微软雅黑" pitchFamily="34" charset="-122"/>
              </a:rPr>
              <a:t>162</a:t>
            </a:r>
          </a:p>
        </p:txBody>
      </p:sp>
      <p:sp>
        <p:nvSpPr>
          <p:cNvPr id="189" name="Text Box 35"/>
          <p:cNvSpPr txBox="1">
            <a:spLocks noChangeArrowheads="1"/>
          </p:cNvSpPr>
          <p:nvPr/>
        </p:nvSpPr>
        <p:spPr bwMode="auto">
          <a:xfrm>
            <a:off x="1609807" y="4100391"/>
            <a:ext cx="801583"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defTabSz="1219170" eaLnBrk="1" hangingPunct="1">
              <a:spcBef>
                <a:spcPct val="50000"/>
              </a:spcBef>
            </a:pPr>
            <a:r>
              <a:rPr lang="en-US" altLang="zh-CN" sz="1867" dirty="0">
                <a:solidFill>
                  <a:prstClr val="black"/>
                </a:solidFill>
                <a:latin typeface="微软雅黑" pitchFamily="34" charset="-122"/>
                <a:ea typeface="微软雅黑" pitchFamily="34" charset="-122"/>
              </a:rPr>
              <a:t>111</a:t>
            </a:r>
          </a:p>
        </p:txBody>
      </p:sp>
    </p:spTree>
    <p:extLst>
      <p:ext uri="{BB962C8B-B14F-4D97-AF65-F5344CB8AC3E}">
        <p14:creationId xmlns:p14="http://schemas.microsoft.com/office/powerpoint/2010/main" val="1964266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742618" y="364210"/>
            <a:ext cx="10731701" cy="471907"/>
          </a:xfrm>
          <a:prstGeom prst="roundRect">
            <a:avLst>
              <a:gd name="adj" fmla="val 16667"/>
            </a:avLst>
          </a:prstGeom>
          <a:solidFill>
            <a:srgbClr val="00B050"/>
          </a:solidFill>
          <a:ln>
            <a:noFill/>
          </a:ln>
          <a:effectLst/>
        </p:spPr>
        <p:txBody>
          <a:bodyPr wrap="none" anchor="ctr"/>
          <a:lstStyle/>
          <a:p>
            <a:pPr defTabSz="1219170"/>
            <a:endParaRPr lang="zh-CN" altLang="en-US" sz="2400">
              <a:solidFill>
                <a:prstClr val="black"/>
              </a:solidFill>
              <a:latin typeface="Calibri"/>
              <a:ea typeface="宋体" panose="02010600030101010101" pitchFamily="2" charset="-122"/>
            </a:endParaRPr>
          </a:p>
        </p:txBody>
      </p:sp>
      <p:sp>
        <p:nvSpPr>
          <p:cNvPr id="6" name="Rectangle 6"/>
          <p:cNvSpPr>
            <a:spLocks noChangeArrowheads="1"/>
          </p:cNvSpPr>
          <p:nvPr/>
        </p:nvSpPr>
        <p:spPr bwMode="auto">
          <a:xfrm>
            <a:off x="3985130" y="348780"/>
            <a:ext cx="4246675"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219170"/>
            <a:r>
              <a:rPr lang="zh-CN" altLang="en-US" sz="2667" b="1" dirty="0">
                <a:solidFill>
                  <a:schemeClr val="bg1"/>
                </a:solidFill>
                <a:latin typeface="微软雅黑" pitchFamily="34" charset="-122"/>
                <a:ea typeface="微软雅黑" pitchFamily="34" charset="-122"/>
              </a:rPr>
              <a:t>常用的三种类别的 </a:t>
            </a:r>
            <a:r>
              <a:rPr lang="en-US" altLang="zh-CN" sz="2667" b="1" dirty="0">
                <a:solidFill>
                  <a:schemeClr val="bg1"/>
                </a:solidFill>
                <a:latin typeface="微软雅黑" pitchFamily="34" charset="-122"/>
                <a:ea typeface="微软雅黑" pitchFamily="34" charset="-122"/>
              </a:rPr>
              <a:t>IP </a:t>
            </a:r>
            <a:r>
              <a:rPr lang="zh-CN" altLang="en-US" sz="2667" b="1" dirty="0">
                <a:solidFill>
                  <a:schemeClr val="bg1"/>
                </a:solidFill>
                <a:latin typeface="微软雅黑" pitchFamily="34" charset="-122"/>
                <a:ea typeface="微软雅黑" pitchFamily="34" charset="-122"/>
              </a:rPr>
              <a:t>地址 </a:t>
            </a:r>
          </a:p>
        </p:txBody>
      </p:sp>
      <p:sp>
        <p:nvSpPr>
          <p:cNvPr id="10" name="矩形 9"/>
          <p:cNvSpPr/>
          <p:nvPr/>
        </p:nvSpPr>
        <p:spPr>
          <a:xfrm>
            <a:off x="4839530" y="970631"/>
            <a:ext cx="2537874" cy="420564"/>
          </a:xfrm>
          <a:prstGeom prst="rect">
            <a:avLst/>
          </a:prstGeom>
        </p:spPr>
        <p:txBody>
          <a:bodyPr wrap="none">
            <a:spAutoFit/>
          </a:bodyPr>
          <a:lstStyle/>
          <a:p>
            <a:pPr algn="ctr" defTabSz="1219170"/>
            <a:r>
              <a:rPr lang="en-US" altLang="zh-CN" sz="2133" b="1" dirty="0">
                <a:solidFill>
                  <a:prstClr val="black"/>
                </a:solidFill>
                <a:latin typeface="微软雅黑" pitchFamily="34" charset="-122"/>
                <a:ea typeface="微软雅黑" pitchFamily="34" charset="-122"/>
              </a:rPr>
              <a:t>IP </a:t>
            </a:r>
            <a:r>
              <a:rPr lang="zh-CN" altLang="en-US" sz="2133" b="1" dirty="0">
                <a:solidFill>
                  <a:prstClr val="black"/>
                </a:solidFill>
                <a:latin typeface="微软雅黑" pitchFamily="34" charset="-122"/>
                <a:ea typeface="微软雅黑" pitchFamily="34" charset="-122"/>
              </a:rPr>
              <a:t>地址的指派范围 </a:t>
            </a:r>
          </a:p>
        </p:txBody>
      </p:sp>
      <p:graphicFrame>
        <p:nvGraphicFramePr>
          <p:cNvPr id="11" name="表格 10"/>
          <p:cNvGraphicFramePr>
            <a:graphicFrameLocks noGrp="1"/>
          </p:cNvGraphicFramePr>
          <p:nvPr>
            <p:extLst>
              <p:ext uri="{D42A27DB-BD31-4B8C-83A1-F6EECF244321}">
                <p14:modId xmlns:p14="http://schemas.microsoft.com/office/powerpoint/2010/main" val="2476687333"/>
              </p:ext>
            </p:extLst>
          </p:nvPr>
        </p:nvGraphicFramePr>
        <p:xfrm>
          <a:off x="821641" y="1510280"/>
          <a:ext cx="10731701" cy="2245621"/>
        </p:xfrm>
        <a:graphic>
          <a:graphicData uri="http://schemas.openxmlformats.org/drawingml/2006/table">
            <a:tbl>
              <a:tblPr>
                <a:tableStyleId>{5C22544A-7EE6-4342-B048-85BDC9FD1C3A}</a:tableStyleId>
              </a:tblPr>
              <a:tblGrid>
                <a:gridCol w="918261">
                  <a:extLst>
                    <a:ext uri="{9D8B030D-6E8A-4147-A177-3AD203B41FA5}">
                      <a16:colId xmlns:a16="http://schemas.microsoft.com/office/drawing/2014/main" val="20000"/>
                    </a:ext>
                  </a:extLst>
                </a:gridCol>
                <a:gridCol w="3374419">
                  <a:extLst>
                    <a:ext uri="{9D8B030D-6E8A-4147-A177-3AD203B41FA5}">
                      <a16:colId xmlns:a16="http://schemas.microsoft.com/office/drawing/2014/main" val="20001"/>
                    </a:ext>
                  </a:extLst>
                </a:gridCol>
                <a:gridCol w="1898685">
                  <a:extLst>
                    <a:ext uri="{9D8B030D-6E8A-4147-A177-3AD203B41FA5}">
                      <a16:colId xmlns:a16="http://schemas.microsoft.com/office/drawing/2014/main" val="20002"/>
                    </a:ext>
                  </a:extLst>
                </a:gridCol>
                <a:gridCol w="2228892">
                  <a:extLst>
                    <a:ext uri="{9D8B030D-6E8A-4147-A177-3AD203B41FA5}">
                      <a16:colId xmlns:a16="http://schemas.microsoft.com/office/drawing/2014/main" val="20003"/>
                    </a:ext>
                  </a:extLst>
                </a:gridCol>
                <a:gridCol w="2311444">
                  <a:extLst>
                    <a:ext uri="{9D8B030D-6E8A-4147-A177-3AD203B41FA5}">
                      <a16:colId xmlns:a16="http://schemas.microsoft.com/office/drawing/2014/main" val="20004"/>
                    </a:ext>
                  </a:extLst>
                </a:gridCol>
              </a:tblGrid>
              <a:tr h="836824">
                <a:tc>
                  <a:txBody>
                    <a:bodyPr/>
                    <a:lstStyle/>
                    <a:p>
                      <a:pPr algn="ctr">
                        <a:lnSpc>
                          <a:spcPct val="100000"/>
                        </a:lnSpc>
                        <a:spcAft>
                          <a:spcPts val="0"/>
                        </a:spcAft>
                      </a:pPr>
                      <a:r>
                        <a:rPr lang="zh-CN" sz="1900" b="1" dirty="0">
                          <a:solidFill>
                            <a:schemeClr val="bg1"/>
                          </a:solidFill>
                          <a:effectLst/>
                          <a:latin typeface="微软雅黑" pitchFamily="34" charset="-122"/>
                          <a:ea typeface="微软雅黑" pitchFamily="34" charset="-122"/>
                        </a:rPr>
                        <a:t>网络</a:t>
                      </a:r>
                    </a:p>
                    <a:p>
                      <a:pPr algn="ctr">
                        <a:lnSpc>
                          <a:spcPct val="100000"/>
                        </a:lnSpc>
                        <a:spcAft>
                          <a:spcPts val="0"/>
                        </a:spcAft>
                      </a:pPr>
                      <a:r>
                        <a:rPr lang="zh-CN" sz="1900" b="1" dirty="0">
                          <a:solidFill>
                            <a:schemeClr val="bg1"/>
                          </a:solidFill>
                          <a:effectLst/>
                          <a:latin typeface="微软雅黑" pitchFamily="34" charset="-122"/>
                          <a:ea typeface="微软雅黑" pitchFamily="34" charset="-122"/>
                        </a:rPr>
                        <a:t>类别</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pPr>
                      <a:r>
                        <a:rPr lang="zh-CN" sz="1900" b="1" dirty="0">
                          <a:solidFill>
                            <a:schemeClr val="bg1"/>
                          </a:solidFill>
                          <a:effectLst/>
                          <a:latin typeface="微软雅黑" pitchFamily="34" charset="-122"/>
                          <a:ea typeface="微软雅黑" pitchFamily="34" charset="-122"/>
                        </a:rPr>
                        <a:t>最大可指派</a:t>
                      </a:r>
                      <a:endParaRPr lang="en-US" altLang="zh-CN" sz="1900" b="1" dirty="0">
                        <a:solidFill>
                          <a:schemeClr val="bg1"/>
                        </a:solidFill>
                        <a:effectLst/>
                        <a:latin typeface="微软雅黑" pitchFamily="34" charset="-122"/>
                        <a:ea typeface="微软雅黑" pitchFamily="34" charset="-122"/>
                      </a:endParaRPr>
                    </a:p>
                    <a:p>
                      <a:pPr algn="ctr">
                        <a:lnSpc>
                          <a:spcPct val="100000"/>
                        </a:lnSpc>
                        <a:spcAft>
                          <a:spcPts val="0"/>
                        </a:spcAft>
                      </a:pPr>
                      <a:r>
                        <a:rPr lang="zh-CN" sz="1900" b="1" dirty="0">
                          <a:solidFill>
                            <a:schemeClr val="bg1"/>
                          </a:solidFill>
                          <a:effectLst/>
                          <a:latin typeface="微软雅黑" pitchFamily="34" charset="-122"/>
                          <a:ea typeface="微软雅黑" pitchFamily="34" charset="-122"/>
                        </a:rPr>
                        <a:t>的网络数</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pPr>
                      <a:r>
                        <a:rPr lang="zh-CN" sz="1900" b="1" dirty="0">
                          <a:solidFill>
                            <a:schemeClr val="bg1"/>
                          </a:solidFill>
                          <a:effectLst/>
                          <a:latin typeface="微软雅黑" pitchFamily="34" charset="-122"/>
                          <a:ea typeface="微软雅黑" pitchFamily="34" charset="-122"/>
                        </a:rPr>
                        <a:t>第一个可指派的</a:t>
                      </a:r>
                      <a:endParaRPr lang="en-US" altLang="zh-CN" sz="1900" b="1" dirty="0">
                        <a:solidFill>
                          <a:schemeClr val="bg1"/>
                        </a:solidFill>
                        <a:effectLst/>
                        <a:latin typeface="微软雅黑" pitchFamily="34" charset="-122"/>
                        <a:ea typeface="微软雅黑" pitchFamily="34" charset="-122"/>
                      </a:endParaRPr>
                    </a:p>
                    <a:p>
                      <a:pPr algn="ctr">
                        <a:lnSpc>
                          <a:spcPct val="100000"/>
                        </a:lnSpc>
                        <a:spcAft>
                          <a:spcPts val="0"/>
                        </a:spcAft>
                      </a:pPr>
                      <a:r>
                        <a:rPr lang="zh-CN" sz="1900" b="1" dirty="0">
                          <a:solidFill>
                            <a:schemeClr val="bg1"/>
                          </a:solidFill>
                          <a:effectLst/>
                          <a:latin typeface="微软雅黑" pitchFamily="34" charset="-122"/>
                          <a:ea typeface="微软雅黑" pitchFamily="34" charset="-122"/>
                        </a:rPr>
                        <a:t>网络号</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pPr>
                      <a:r>
                        <a:rPr lang="zh-CN" sz="1900" b="1" dirty="0">
                          <a:solidFill>
                            <a:schemeClr val="bg1"/>
                          </a:solidFill>
                          <a:effectLst/>
                          <a:latin typeface="微软雅黑" pitchFamily="34" charset="-122"/>
                          <a:ea typeface="微软雅黑" pitchFamily="34" charset="-122"/>
                        </a:rPr>
                        <a:t>最后一个可指派的</a:t>
                      </a:r>
                      <a:endParaRPr lang="en-US" altLang="zh-CN" sz="1900" b="1" dirty="0">
                        <a:solidFill>
                          <a:schemeClr val="bg1"/>
                        </a:solidFill>
                        <a:effectLst/>
                        <a:latin typeface="微软雅黑" pitchFamily="34" charset="-122"/>
                        <a:ea typeface="微软雅黑" pitchFamily="34" charset="-122"/>
                      </a:endParaRPr>
                    </a:p>
                    <a:p>
                      <a:pPr algn="ctr">
                        <a:lnSpc>
                          <a:spcPct val="100000"/>
                        </a:lnSpc>
                        <a:spcAft>
                          <a:spcPts val="0"/>
                        </a:spcAft>
                      </a:pPr>
                      <a:r>
                        <a:rPr lang="zh-CN" sz="1900" b="1" dirty="0">
                          <a:solidFill>
                            <a:schemeClr val="bg1"/>
                          </a:solidFill>
                          <a:effectLst/>
                          <a:latin typeface="微软雅黑" pitchFamily="34" charset="-122"/>
                          <a:ea typeface="微软雅黑" pitchFamily="34" charset="-122"/>
                        </a:rPr>
                        <a:t>网络号</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pPr>
                      <a:r>
                        <a:rPr lang="zh-CN" sz="1900" b="1" dirty="0">
                          <a:solidFill>
                            <a:schemeClr val="bg1"/>
                          </a:solidFill>
                          <a:effectLst/>
                          <a:latin typeface="微软雅黑" pitchFamily="34" charset="-122"/>
                          <a:ea typeface="微软雅黑" pitchFamily="34" charset="-122"/>
                        </a:rPr>
                        <a:t>每个网络中</a:t>
                      </a:r>
                      <a:endParaRPr lang="en-US" altLang="zh-CN" sz="1900" b="1" dirty="0">
                        <a:solidFill>
                          <a:schemeClr val="bg1"/>
                        </a:solidFill>
                        <a:effectLst/>
                        <a:latin typeface="微软雅黑" pitchFamily="34" charset="-122"/>
                        <a:ea typeface="微软雅黑" pitchFamily="34" charset="-122"/>
                      </a:endParaRPr>
                    </a:p>
                    <a:p>
                      <a:pPr algn="ctr">
                        <a:lnSpc>
                          <a:spcPct val="100000"/>
                        </a:lnSpc>
                        <a:spcAft>
                          <a:spcPts val="0"/>
                        </a:spcAft>
                      </a:pPr>
                      <a:r>
                        <a:rPr lang="zh-CN" sz="1900" b="1" dirty="0">
                          <a:solidFill>
                            <a:schemeClr val="bg1"/>
                          </a:solidFill>
                          <a:effectLst/>
                          <a:latin typeface="微软雅黑" pitchFamily="34" charset="-122"/>
                          <a:ea typeface="微软雅黑" pitchFamily="34" charset="-122"/>
                        </a:rPr>
                        <a:t>最大主机数</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extLst>
                  <a:ext uri="{0D108BD9-81ED-4DB2-BD59-A6C34878D82A}">
                    <a16:rowId xmlns:a16="http://schemas.microsoft.com/office/drawing/2014/main" val="10000"/>
                  </a:ext>
                </a:extLst>
              </a:tr>
              <a:tr h="469599">
                <a:tc>
                  <a:txBody>
                    <a:bodyPr/>
                    <a:lstStyle/>
                    <a:p>
                      <a:pPr algn="ctr">
                        <a:lnSpc>
                          <a:spcPct val="100000"/>
                        </a:lnSpc>
                        <a:spcAft>
                          <a:spcPts val="0"/>
                        </a:spcAft>
                      </a:pPr>
                      <a:r>
                        <a:rPr lang="en-US" sz="1900" b="1" dirty="0">
                          <a:solidFill>
                            <a:schemeClr val="tx1"/>
                          </a:solidFill>
                          <a:effectLst/>
                          <a:latin typeface="微软雅黑" pitchFamily="34" charset="-122"/>
                          <a:ea typeface="微软雅黑" pitchFamily="34" charset="-122"/>
                        </a:rPr>
                        <a:t>A</a:t>
                      </a:r>
                      <a:endParaRPr lang="zh-CN" sz="1900" b="1" dirty="0">
                        <a:solidFill>
                          <a:schemeClr val="tx1"/>
                        </a:solidFill>
                        <a:effectLst/>
                        <a:latin typeface="微软雅黑" pitchFamily="34" charset="-122"/>
                        <a:ea typeface="微软雅黑" pitchFamily="3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900" b="1" dirty="0">
                          <a:solidFill>
                            <a:schemeClr val="tx1"/>
                          </a:solidFill>
                          <a:effectLst/>
                          <a:latin typeface="微软雅黑" pitchFamily="34" charset="-122"/>
                          <a:ea typeface="微软雅黑" pitchFamily="34" charset="-122"/>
                        </a:rPr>
                        <a:t>126 (2</a:t>
                      </a:r>
                      <a:r>
                        <a:rPr lang="en-US" sz="1900" b="1" baseline="30000" dirty="0">
                          <a:solidFill>
                            <a:schemeClr val="tx1"/>
                          </a:solidFill>
                          <a:effectLst/>
                          <a:latin typeface="微软雅黑" pitchFamily="34" charset="-122"/>
                          <a:ea typeface="微软雅黑" pitchFamily="34" charset="-122"/>
                        </a:rPr>
                        <a:t>7</a:t>
                      </a:r>
                      <a:r>
                        <a:rPr lang="en-US" sz="1900" b="1" dirty="0">
                          <a:solidFill>
                            <a:schemeClr val="tx1"/>
                          </a:solidFill>
                          <a:effectLst/>
                          <a:latin typeface="微软雅黑" pitchFamily="34" charset="-122"/>
                          <a:ea typeface="微软雅黑" pitchFamily="34" charset="-122"/>
                        </a:rPr>
                        <a:t> – 2)</a:t>
                      </a:r>
                      <a:endParaRPr lang="zh-CN" sz="1900" b="1" dirty="0">
                        <a:solidFill>
                          <a:schemeClr val="tx1"/>
                        </a:solidFill>
                        <a:effectLst/>
                        <a:latin typeface="微软雅黑" pitchFamily="34" charset="-122"/>
                        <a:ea typeface="微软雅黑" pitchFamily="3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900" b="1" dirty="0">
                          <a:solidFill>
                            <a:schemeClr val="tx1"/>
                          </a:solidFill>
                          <a:effectLst/>
                          <a:latin typeface="微软雅黑" pitchFamily="34" charset="-122"/>
                          <a:ea typeface="微软雅黑" pitchFamily="34" charset="-122"/>
                        </a:rPr>
                        <a:t>1</a:t>
                      </a:r>
                      <a:endParaRPr lang="zh-CN" sz="1900" b="1" dirty="0">
                        <a:solidFill>
                          <a:schemeClr val="tx1"/>
                        </a:solidFill>
                        <a:effectLst/>
                        <a:latin typeface="微软雅黑" pitchFamily="34" charset="-122"/>
                        <a:ea typeface="微软雅黑" pitchFamily="3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900" b="1">
                          <a:solidFill>
                            <a:schemeClr val="tx1"/>
                          </a:solidFill>
                          <a:effectLst/>
                          <a:latin typeface="微软雅黑" pitchFamily="34" charset="-122"/>
                          <a:ea typeface="微软雅黑" pitchFamily="34" charset="-122"/>
                        </a:rPr>
                        <a:t>126</a:t>
                      </a:r>
                      <a:endParaRPr lang="zh-CN" sz="1900" b="1">
                        <a:solidFill>
                          <a:schemeClr val="tx1"/>
                        </a:solidFill>
                        <a:effectLst/>
                        <a:latin typeface="微软雅黑" pitchFamily="34" charset="-122"/>
                        <a:ea typeface="微软雅黑" pitchFamily="3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900" b="1" dirty="0">
                          <a:solidFill>
                            <a:schemeClr val="tx1"/>
                          </a:solidFill>
                          <a:effectLst/>
                          <a:latin typeface="微软雅黑" pitchFamily="34" charset="-122"/>
                          <a:ea typeface="微软雅黑" pitchFamily="34" charset="-122"/>
                        </a:rPr>
                        <a:t>16777214</a:t>
                      </a:r>
                      <a:endParaRPr lang="zh-CN" sz="1900" b="1" dirty="0">
                        <a:solidFill>
                          <a:schemeClr val="tx1"/>
                        </a:solidFill>
                        <a:effectLst/>
                        <a:latin typeface="微软雅黑" pitchFamily="34" charset="-122"/>
                        <a:ea typeface="微软雅黑" pitchFamily="3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69599">
                <a:tc>
                  <a:txBody>
                    <a:bodyPr/>
                    <a:lstStyle/>
                    <a:p>
                      <a:pPr algn="ctr">
                        <a:lnSpc>
                          <a:spcPct val="100000"/>
                        </a:lnSpc>
                        <a:spcAft>
                          <a:spcPts val="0"/>
                        </a:spcAft>
                      </a:pPr>
                      <a:r>
                        <a:rPr lang="en-US" sz="1900" b="1" dirty="0">
                          <a:solidFill>
                            <a:schemeClr val="tx1"/>
                          </a:solidFill>
                          <a:effectLst/>
                          <a:latin typeface="微软雅黑" pitchFamily="34" charset="-122"/>
                          <a:ea typeface="微软雅黑" pitchFamily="34" charset="-122"/>
                        </a:rPr>
                        <a:t>B</a:t>
                      </a:r>
                      <a:endParaRPr lang="zh-CN" sz="1900" b="1" dirty="0">
                        <a:solidFill>
                          <a:schemeClr val="tx1"/>
                        </a:solidFill>
                        <a:effectLst/>
                        <a:latin typeface="微软雅黑" pitchFamily="34" charset="-122"/>
                        <a:ea typeface="微软雅黑" pitchFamily="3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pPr>
                      <a:r>
                        <a:rPr lang="en-US" sz="1900" b="1" dirty="0">
                          <a:solidFill>
                            <a:schemeClr val="tx1"/>
                          </a:solidFill>
                          <a:effectLst/>
                          <a:latin typeface="微软雅黑" pitchFamily="34" charset="-122"/>
                          <a:ea typeface="微软雅黑" pitchFamily="34" charset="-122"/>
                        </a:rPr>
                        <a:t>16383 (2</a:t>
                      </a:r>
                      <a:r>
                        <a:rPr lang="en-US" sz="1900" b="1" baseline="30000" dirty="0">
                          <a:solidFill>
                            <a:schemeClr val="tx1"/>
                          </a:solidFill>
                          <a:effectLst/>
                          <a:latin typeface="微软雅黑" pitchFamily="34" charset="-122"/>
                          <a:ea typeface="微软雅黑" pitchFamily="34" charset="-122"/>
                        </a:rPr>
                        <a:t>14</a:t>
                      </a:r>
                      <a:r>
                        <a:rPr lang="en-US" sz="1900" b="1" dirty="0">
                          <a:solidFill>
                            <a:schemeClr val="tx1"/>
                          </a:solidFill>
                          <a:effectLst/>
                          <a:latin typeface="微软雅黑" pitchFamily="34" charset="-122"/>
                          <a:ea typeface="微软雅黑" pitchFamily="34" charset="-122"/>
                        </a:rPr>
                        <a:t> – 1)</a:t>
                      </a:r>
                      <a:endParaRPr lang="zh-CN" sz="1900" b="1" dirty="0">
                        <a:solidFill>
                          <a:schemeClr val="tx1"/>
                        </a:solidFill>
                        <a:effectLst/>
                        <a:latin typeface="微软雅黑" pitchFamily="34" charset="-122"/>
                        <a:ea typeface="微软雅黑" pitchFamily="3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pPr>
                      <a:r>
                        <a:rPr lang="en-US" sz="1900" b="1" dirty="0">
                          <a:solidFill>
                            <a:schemeClr val="tx1"/>
                          </a:solidFill>
                          <a:effectLst/>
                          <a:latin typeface="微软雅黑" pitchFamily="34" charset="-122"/>
                          <a:ea typeface="微软雅黑" pitchFamily="34" charset="-122"/>
                        </a:rPr>
                        <a:t>128.1</a:t>
                      </a:r>
                      <a:endParaRPr lang="zh-CN" sz="1900" b="1" dirty="0">
                        <a:solidFill>
                          <a:schemeClr val="tx1"/>
                        </a:solidFill>
                        <a:effectLst/>
                        <a:latin typeface="微软雅黑" pitchFamily="34" charset="-122"/>
                        <a:ea typeface="微软雅黑" pitchFamily="3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pPr>
                      <a:r>
                        <a:rPr lang="en-US" sz="1900" b="1" dirty="0">
                          <a:solidFill>
                            <a:schemeClr val="tx1"/>
                          </a:solidFill>
                          <a:effectLst/>
                          <a:latin typeface="微软雅黑" pitchFamily="34" charset="-122"/>
                          <a:ea typeface="微软雅黑" pitchFamily="34" charset="-122"/>
                        </a:rPr>
                        <a:t>191.255</a:t>
                      </a:r>
                      <a:endParaRPr lang="zh-CN" sz="1900" b="1" dirty="0">
                        <a:solidFill>
                          <a:schemeClr val="tx1"/>
                        </a:solidFill>
                        <a:effectLst/>
                        <a:latin typeface="微软雅黑" pitchFamily="34" charset="-122"/>
                        <a:ea typeface="微软雅黑" pitchFamily="3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pPr>
                      <a:r>
                        <a:rPr lang="en-US" sz="1900" b="1" dirty="0">
                          <a:solidFill>
                            <a:schemeClr val="tx1"/>
                          </a:solidFill>
                          <a:effectLst/>
                          <a:latin typeface="微软雅黑" pitchFamily="34" charset="-122"/>
                          <a:ea typeface="微软雅黑" pitchFamily="34" charset="-122"/>
                        </a:rPr>
                        <a:t>65534</a:t>
                      </a:r>
                      <a:endParaRPr lang="zh-CN" sz="1900" b="1" dirty="0">
                        <a:solidFill>
                          <a:schemeClr val="tx1"/>
                        </a:solidFill>
                        <a:effectLst/>
                        <a:latin typeface="微软雅黑" pitchFamily="34" charset="-122"/>
                        <a:ea typeface="微软雅黑" pitchFamily="3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2"/>
                  </a:ext>
                </a:extLst>
              </a:tr>
              <a:tr h="469599">
                <a:tc>
                  <a:txBody>
                    <a:bodyPr/>
                    <a:lstStyle/>
                    <a:p>
                      <a:pPr algn="ctr">
                        <a:lnSpc>
                          <a:spcPct val="100000"/>
                        </a:lnSpc>
                        <a:spcAft>
                          <a:spcPts val="0"/>
                        </a:spcAft>
                      </a:pPr>
                      <a:r>
                        <a:rPr lang="en-US" sz="1900" b="1">
                          <a:solidFill>
                            <a:schemeClr val="tx1"/>
                          </a:solidFill>
                          <a:effectLst/>
                          <a:latin typeface="微软雅黑" pitchFamily="34" charset="-122"/>
                          <a:ea typeface="微软雅黑" pitchFamily="34" charset="-122"/>
                        </a:rPr>
                        <a:t>C</a:t>
                      </a:r>
                      <a:endParaRPr lang="zh-CN" sz="1900" b="1">
                        <a:solidFill>
                          <a:schemeClr val="tx1"/>
                        </a:solidFill>
                        <a:effectLst/>
                        <a:latin typeface="微软雅黑" pitchFamily="34" charset="-122"/>
                        <a:ea typeface="微软雅黑" pitchFamily="3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900" b="1" dirty="0">
                          <a:solidFill>
                            <a:schemeClr val="tx1"/>
                          </a:solidFill>
                          <a:effectLst/>
                          <a:latin typeface="微软雅黑" pitchFamily="34" charset="-122"/>
                          <a:ea typeface="微软雅黑" pitchFamily="34" charset="-122"/>
                        </a:rPr>
                        <a:t>2097151 (2</a:t>
                      </a:r>
                      <a:r>
                        <a:rPr lang="en-US" sz="1900" b="1" baseline="30000" dirty="0">
                          <a:solidFill>
                            <a:schemeClr val="tx1"/>
                          </a:solidFill>
                          <a:effectLst/>
                          <a:latin typeface="微软雅黑" pitchFamily="34" charset="-122"/>
                          <a:ea typeface="微软雅黑" pitchFamily="34" charset="-122"/>
                        </a:rPr>
                        <a:t>21</a:t>
                      </a:r>
                      <a:r>
                        <a:rPr lang="en-US" sz="1900" b="1" dirty="0">
                          <a:solidFill>
                            <a:schemeClr val="tx1"/>
                          </a:solidFill>
                          <a:effectLst/>
                          <a:latin typeface="微软雅黑" pitchFamily="34" charset="-122"/>
                          <a:ea typeface="微软雅黑" pitchFamily="34" charset="-122"/>
                        </a:rPr>
                        <a:t> – 1)</a:t>
                      </a:r>
                      <a:endParaRPr lang="zh-CN" sz="1900" b="1" dirty="0">
                        <a:solidFill>
                          <a:schemeClr val="tx1"/>
                        </a:solidFill>
                        <a:effectLst/>
                        <a:latin typeface="微软雅黑" pitchFamily="34" charset="-122"/>
                        <a:ea typeface="微软雅黑" pitchFamily="3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900" b="1" dirty="0">
                          <a:solidFill>
                            <a:schemeClr val="tx1"/>
                          </a:solidFill>
                          <a:effectLst/>
                          <a:latin typeface="微软雅黑" pitchFamily="34" charset="-122"/>
                          <a:ea typeface="微软雅黑" pitchFamily="34" charset="-122"/>
                        </a:rPr>
                        <a:t>192.0.1</a:t>
                      </a:r>
                      <a:endParaRPr lang="zh-CN" sz="1900" b="1" dirty="0">
                        <a:solidFill>
                          <a:schemeClr val="tx1"/>
                        </a:solidFill>
                        <a:effectLst/>
                        <a:latin typeface="微软雅黑" pitchFamily="34" charset="-122"/>
                        <a:ea typeface="微软雅黑" pitchFamily="3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900" b="1" dirty="0">
                          <a:solidFill>
                            <a:schemeClr val="tx1"/>
                          </a:solidFill>
                          <a:effectLst/>
                          <a:latin typeface="微软雅黑" pitchFamily="34" charset="-122"/>
                          <a:ea typeface="微软雅黑" pitchFamily="34" charset="-122"/>
                        </a:rPr>
                        <a:t>223.255.255</a:t>
                      </a:r>
                      <a:endParaRPr lang="zh-CN" sz="1900" b="1" dirty="0">
                        <a:solidFill>
                          <a:schemeClr val="tx1"/>
                        </a:solidFill>
                        <a:effectLst/>
                        <a:latin typeface="微软雅黑" pitchFamily="34" charset="-122"/>
                        <a:ea typeface="微软雅黑" pitchFamily="3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900" b="1" dirty="0">
                          <a:solidFill>
                            <a:schemeClr val="tx1"/>
                          </a:solidFill>
                          <a:effectLst/>
                          <a:latin typeface="微软雅黑" pitchFamily="34" charset="-122"/>
                          <a:ea typeface="微软雅黑" pitchFamily="34" charset="-122"/>
                        </a:rPr>
                        <a:t>254</a:t>
                      </a:r>
                      <a:endParaRPr lang="zh-CN" sz="1900" b="1" dirty="0">
                        <a:solidFill>
                          <a:schemeClr val="tx1"/>
                        </a:solidFill>
                        <a:effectLst/>
                        <a:latin typeface="微软雅黑" pitchFamily="34" charset="-122"/>
                        <a:ea typeface="微软雅黑" pitchFamily="3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7" name="Rectangle 6">
            <a:extLst>
              <a:ext uri="{FF2B5EF4-FFF2-40B4-BE49-F238E27FC236}">
                <a16:creationId xmlns:a16="http://schemas.microsoft.com/office/drawing/2014/main" id="{6D2C43E5-FB6C-4A19-A998-298134D2A0CC}"/>
              </a:ext>
            </a:extLst>
          </p:cNvPr>
          <p:cNvSpPr>
            <a:spLocks noChangeArrowheads="1"/>
          </p:cNvSpPr>
          <p:nvPr/>
        </p:nvSpPr>
        <p:spPr bwMode="auto">
          <a:xfrm>
            <a:off x="2722320" y="4414635"/>
            <a:ext cx="6747360" cy="1323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219170"/>
            <a:r>
              <a:rPr lang="zh-CN" altLang="en-US" sz="2667" b="1" dirty="0">
                <a:solidFill>
                  <a:schemeClr val="tx2"/>
                </a:solidFill>
                <a:latin typeface="微软雅黑" pitchFamily="34" charset="-122"/>
                <a:ea typeface="微软雅黑" pitchFamily="34" charset="-122"/>
              </a:rPr>
              <a:t>举例：</a:t>
            </a:r>
            <a:r>
              <a:rPr lang="en-US" altLang="zh-CN" sz="2667" b="1" dirty="0">
                <a:solidFill>
                  <a:schemeClr val="tx2"/>
                </a:solidFill>
                <a:latin typeface="微软雅黑" pitchFamily="34" charset="-122"/>
                <a:ea typeface="微软雅黑" pitchFamily="34" charset="-122"/>
              </a:rPr>
              <a:t>126.2.3.121  </a:t>
            </a:r>
            <a:r>
              <a:rPr lang="zh-CN" altLang="en-US" sz="2667" b="1" dirty="0">
                <a:solidFill>
                  <a:schemeClr val="tx2"/>
                </a:solidFill>
                <a:latin typeface="微软雅黑" pitchFamily="34" charset="-122"/>
                <a:ea typeface="微软雅黑" pitchFamily="34" charset="-122"/>
              </a:rPr>
              <a:t>属于（      ）类地址？</a:t>
            </a:r>
            <a:endParaRPr lang="en-US" altLang="zh-CN" sz="2667" b="1" dirty="0">
              <a:solidFill>
                <a:schemeClr val="tx2"/>
              </a:solidFill>
              <a:latin typeface="微软雅黑" pitchFamily="34" charset="-122"/>
              <a:ea typeface="微软雅黑" pitchFamily="34" charset="-122"/>
            </a:endParaRPr>
          </a:p>
          <a:p>
            <a:pPr algn="ctr" defTabSz="1219170"/>
            <a:endParaRPr lang="en-US" altLang="zh-CN" sz="2667" b="1" dirty="0">
              <a:solidFill>
                <a:schemeClr val="tx2"/>
              </a:solidFill>
              <a:latin typeface="微软雅黑" pitchFamily="34" charset="-122"/>
              <a:ea typeface="微软雅黑" pitchFamily="34" charset="-122"/>
            </a:endParaRPr>
          </a:p>
          <a:p>
            <a:pPr algn="ctr" defTabSz="1219170"/>
            <a:r>
              <a:rPr lang="en-US" altLang="zh-CN" sz="2667" b="1" dirty="0">
                <a:solidFill>
                  <a:schemeClr val="tx2"/>
                </a:solidFill>
                <a:latin typeface="微软雅黑" pitchFamily="34" charset="-122"/>
                <a:ea typeface="微软雅黑" pitchFamily="34" charset="-122"/>
              </a:rPr>
              <a:t>192.168.1.129 </a:t>
            </a:r>
            <a:r>
              <a:rPr lang="zh-CN" altLang="en-US" sz="2667" b="1" dirty="0">
                <a:solidFill>
                  <a:schemeClr val="tx2"/>
                </a:solidFill>
                <a:latin typeface="微软雅黑" pitchFamily="34" charset="-122"/>
                <a:ea typeface="微软雅黑" pitchFamily="34" charset="-122"/>
              </a:rPr>
              <a:t>属于（）地址？</a:t>
            </a:r>
          </a:p>
        </p:txBody>
      </p:sp>
    </p:spTree>
    <p:extLst>
      <p:ext uri="{BB962C8B-B14F-4D97-AF65-F5344CB8AC3E}">
        <p14:creationId xmlns:p14="http://schemas.microsoft.com/office/powerpoint/2010/main" val="2666192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圆角矩形 4"/>
          <p:cNvSpPr/>
          <p:nvPr/>
        </p:nvSpPr>
        <p:spPr>
          <a:xfrm>
            <a:off x="786210" y="1435401"/>
            <a:ext cx="10845141" cy="42671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2400" dirty="0">
              <a:solidFill>
                <a:prstClr val="white"/>
              </a:solidFill>
              <a:latin typeface="Calibri"/>
              <a:ea typeface="宋体" panose="02010600030101010101" pitchFamily="2" charset="-122"/>
            </a:endParaRPr>
          </a:p>
        </p:txBody>
      </p:sp>
      <p:sp>
        <p:nvSpPr>
          <p:cNvPr id="136199" name="AutoShape 58"/>
          <p:cNvSpPr>
            <a:spLocks noChangeArrowheads="1"/>
          </p:cNvSpPr>
          <p:nvPr/>
        </p:nvSpPr>
        <p:spPr bwMode="auto">
          <a:xfrm>
            <a:off x="2315642" y="2025655"/>
            <a:ext cx="1784351" cy="3069167"/>
          </a:xfrm>
          <a:prstGeom prst="cube">
            <a:avLst>
              <a:gd name="adj" fmla="val 9144"/>
            </a:avLst>
          </a:prstGeom>
          <a:solidFill>
            <a:srgbClr val="85D1F7"/>
          </a:solidFill>
          <a:ln w="19050">
            <a:solidFill>
              <a:schemeClr val="bg1"/>
            </a:solidFill>
            <a:miter lim="800000"/>
          </a:ln>
        </p:spPr>
        <p:txBody>
          <a:bodyPr wrap="none" anchor="ctr"/>
          <a:lstStyle/>
          <a:p>
            <a:pPr defTabSz="1219170" fontAlgn="base">
              <a:spcBef>
                <a:spcPct val="0"/>
              </a:spcBef>
              <a:spcAft>
                <a:spcPct val="0"/>
              </a:spcAft>
            </a:pPr>
            <a:endParaRPr lang="zh-CN" altLang="en-US" sz="1600" b="1">
              <a:solidFill>
                <a:srgbClr val="1956B9"/>
              </a:solidFill>
              <a:latin typeface="微软雅黑" panose="020B0503020204020204" pitchFamily="34" charset="-122"/>
              <a:ea typeface="微软雅黑" panose="020B0503020204020204" pitchFamily="34" charset="-122"/>
            </a:endParaRPr>
          </a:p>
        </p:txBody>
      </p:sp>
      <p:sp>
        <p:nvSpPr>
          <p:cNvPr id="136200" name="Freeform 50"/>
          <p:cNvSpPr/>
          <p:nvPr/>
        </p:nvSpPr>
        <p:spPr bwMode="auto">
          <a:xfrm>
            <a:off x="2315639" y="2357967"/>
            <a:ext cx="1773767" cy="226484"/>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pPr defTabSz="1219170" fontAlgn="base">
              <a:spcBef>
                <a:spcPct val="0"/>
              </a:spcBef>
              <a:spcAft>
                <a:spcPct val="0"/>
              </a:spcAft>
            </a:pPr>
            <a:endParaRPr lang="zh-CN" altLang="en-US" sz="2400">
              <a:solidFill>
                <a:prstClr val="black"/>
              </a:solidFill>
              <a:latin typeface="Calibri" pitchFamily="34" charset="0"/>
              <a:ea typeface="宋体" charset="-122"/>
            </a:endParaRPr>
          </a:p>
        </p:txBody>
      </p:sp>
      <p:sp>
        <p:nvSpPr>
          <p:cNvPr id="136201" name="Freeform 59"/>
          <p:cNvSpPr/>
          <p:nvPr/>
        </p:nvSpPr>
        <p:spPr bwMode="auto">
          <a:xfrm>
            <a:off x="2315633" y="2774953"/>
            <a:ext cx="1771651" cy="22648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pPr defTabSz="1219170" fontAlgn="base">
              <a:spcBef>
                <a:spcPct val="0"/>
              </a:spcBef>
              <a:spcAft>
                <a:spcPct val="0"/>
              </a:spcAft>
            </a:pPr>
            <a:endParaRPr lang="zh-CN" altLang="en-US" sz="2400">
              <a:solidFill>
                <a:prstClr val="black"/>
              </a:solidFill>
              <a:latin typeface="Calibri" pitchFamily="34" charset="0"/>
              <a:ea typeface="宋体" charset="-122"/>
            </a:endParaRPr>
          </a:p>
        </p:txBody>
      </p:sp>
      <p:sp>
        <p:nvSpPr>
          <p:cNvPr id="136202" name="Freeform 60"/>
          <p:cNvSpPr/>
          <p:nvPr/>
        </p:nvSpPr>
        <p:spPr bwMode="auto">
          <a:xfrm>
            <a:off x="2315633" y="3191935"/>
            <a:ext cx="1771651" cy="226484"/>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pPr defTabSz="1219170" fontAlgn="base">
              <a:spcBef>
                <a:spcPct val="0"/>
              </a:spcBef>
              <a:spcAft>
                <a:spcPct val="0"/>
              </a:spcAft>
            </a:pPr>
            <a:endParaRPr lang="zh-CN" altLang="en-US" sz="2400">
              <a:solidFill>
                <a:prstClr val="black"/>
              </a:solidFill>
              <a:latin typeface="Calibri" pitchFamily="34" charset="0"/>
              <a:ea typeface="宋体" charset="-122"/>
            </a:endParaRPr>
          </a:p>
        </p:txBody>
      </p:sp>
      <p:sp>
        <p:nvSpPr>
          <p:cNvPr id="136203" name="Freeform 61"/>
          <p:cNvSpPr/>
          <p:nvPr/>
        </p:nvSpPr>
        <p:spPr bwMode="auto">
          <a:xfrm>
            <a:off x="2315633" y="3608917"/>
            <a:ext cx="1771651" cy="228600"/>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pPr defTabSz="1219170" fontAlgn="base">
              <a:spcBef>
                <a:spcPct val="0"/>
              </a:spcBef>
              <a:spcAft>
                <a:spcPct val="0"/>
              </a:spcAft>
            </a:pPr>
            <a:endParaRPr lang="zh-CN" altLang="en-US" sz="2400">
              <a:solidFill>
                <a:prstClr val="black"/>
              </a:solidFill>
              <a:latin typeface="Calibri" pitchFamily="34" charset="0"/>
              <a:ea typeface="宋体" charset="-122"/>
            </a:endParaRPr>
          </a:p>
        </p:txBody>
      </p:sp>
      <p:sp>
        <p:nvSpPr>
          <p:cNvPr id="136204" name="Freeform 62"/>
          <p:cNvSpPr/>
          <p:nvPr/>
        </p:nvSpPr>
        <p:spPr bwMode="auto">
          <a:xfrm>
            <a:off x="2313526" y="4023789"/>
            <a:ext cx="1773767" cy="232833"/>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pPr defTabSz="1219170" fontAlgn="base">
              <a:spcBef>
                <a:spcPct val="0"/>
              </a:spcBef>
              <a:spcAft>
                <a:spcPct val="0"/>
              </a:spcAft>
            </a:pPr>
            <a:endParaRPr lang="zh-CN" altLang="en-US" sz="2400">
              <a:solidFill>
                <a:prstClr val="black"/>
              </a:solidFill>
              <a:latin typeface="Calibri" pitchFamily="34" charset="0"/>
              <a:ea typeface="宋体" charset="-122"/>
            </a:endParaRPr>
          </a:p>
        </p:txBody>
      </p:sp>
      <p:sp>
        <p:nvSpPr>
          <p:cNvPr id="136205" name="Freeform 63"/>
          <p:cNvSpPr/>
          <p:nvPr/>
        </p:nvSpPr>
        <p:spPr bwMode="auto">
          <a:xfrm>
            <a:off x="2311406" y="4440767"/>
            <a:ext cx="1773767" cy="226484"/>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pPr defTabSz="1219170" fontAlgn="base">
              <a:spcBef>
                <a:spcPct val="0"/>
              </a:spcBef>
              <a:spcAft>
                <a:spcPct val="0"/>
              </a:spcAft>
            </a:pPr>
            <a:endParaRPr lang="zh-CN" altLang="en-US" sz="2400">
              <a:solidFill>
                <a:prstClr val="black"/>
              </a:solidFill>
              <a:latin typeface="Calibri" pitchFamily="34" charset="0"/>
              <a:ea typeface="宋体" charset="-122"/>
            </a:endParaRPr>
          </a:p>
        </p:txBody>
      </p:sp>
      <p:sp>
        <p:nvSpPr>
          <p:cNvPr id="136206" name="Text Box 22"/>
          <p:cNvSpPr txBox="1">
            <a:spLocks noChangeArrowheads="1"/>
          </p:cNvSpPr>
          <p:nvPr/>
        </p:nvSpPr>
        <p:spPr bwMode="auto">
          <a:xfrm>
            <a:off x="2937941" y="2233086"/>
            <a:ext cx="747320" cy="3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pPr>
            <a:r>
              <a:rPr kumimoji="1" lang="zh-CN" altLang="en-US" sz="1467" b="1">
                <a:solidFill>
                  <a:prstClr val="black"/>
                </a:solidFill>
                <a:latin typeface="微软雅黑" panose="020B0503020204020204" pitchFamily="34" charset="-122"/>
                <a:ea typeface="微软雅黑" panose="020B0503020204020204" pitchFamily="34" charset="-122"/>
              </a:rPr>
              <a:t>应用层</a:t>
            </a:r>
          </a:p>
        </p:txBody>
      </p:sp>
      <p:sp>
        <p:nvSpPr>
          <p:cNvPr id="136207" name="Text Box 23"/>
          <p:cNvSpPr txBox="1">
            <a:spLocks noChangeArrowheads="1"/>
          </p:cNvSpPr>
          <p:nvPr/>
        </p:nvSpPr>
        <p:spPr bwMode="auto">
          <a:xfrm>
            <a:off x="2910423" y="3409951"/>
            <a:ext cx="747320" cy="3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pPr>
            <a:r>
              <a:rPr kumimoji="1" lang="zh-CN" altLang="en-US" sz="1467" b="1">
                <a:solidFill>
                  <a:prstClr val="black"/>
                </a:solidFill>
                <a:latin typeface="微软雅黑" panose="020B0503020204020204" pitchFamily="34" charset="-122"/>
                <a:ea typeface="微软雅黑" panose="020B0503020204020204" pitchFamily="34" charset="-122"/>
              </a:rPr>
              <a:t>运输层</a:t>
            </a:r>
          </a:p>
        </p:txBody>
      </p:sp>
      <p:sp>
        <p:nvSpPr>
          <p:cNvPr id="136208" name="Text Box 24"/>
          <p:cNvSpPr txBox="1">
            <a:spLocks noChangeArrowheads="1"/>
          </p:cNvSpPr>
          <p:nvPr/>
        </p:nvSpPr>
        <p:spPr bwMode="auto">
          <a:xfrm>
            <a:off x="2921008" y="3869267"/>
            <a:ext cx="747320" cy="3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pPr>
            <a:r>
              <a:rPr kumimoji="1" lang="zh-CN" altLang="en-US" sz="1467" b="1">
                <a:solidFill>
                  <a:prstClr val="black"/>
                </a:solidFill>
                <a:latin typeface="微软雅黑" panose="020B0503020204020204" pitchFamily="34" charset="-122"/>
                <a:ea typeface="微软雅黑" panose="020B0503020204020204" pitchFamily="34" charset="-122"/>
              </a:rPr>
              <a:t>网络层</a:t>
            </a:r>
          </a:p>
        </p:txBody>
      </p:sp>
      <p:sp>
        <p:nvSpPr>
          <p:cNvPr id="136209" name="Text Box 54"/>
          <p:cNvSpPr txBox="1">
            <a:spLocks noChangeArrowheads="1"/>
          </p:cNvSpPr>
          <p:nvPr/>
        </p:nvSpPr>
        <p:spPr bwMode="auto">
          <a:xfrm>
            <a:off x="2921008" y="2633134"/>
            <a:ext cx="747320" cy="3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pPr>
            <a:r>
              <a:rPr kumimoji="1" lang="zh-CN" altLang="en-US" sz="1467" b="1">
                <a:solidFill>
                  <a:prstClr val="black"/>
                </a:solidFill>
                <a:latin typeface="微软雅黑" panose="020B0503020204020204" pitchFamily="34" charset="-122"/>
                <a:ea typeface="微软雅黑" panose="020B0503020204020204" pitchFamily="34" charset="-122"/>
              </a:rPr>
              <a:t>表示层</a:t>
            </a:r>
          </a:p>
        </p:txBody>
      </p:sp>
      <p:sp>
        <p:nvSpPr>
          <p:cNvPr id="136210" name="Text Box 55"/>
          <p:cNvSpPr txBox="1">
            <a:spLocks noChangeArrowheads="1"/>
          </p:cNvSpPr>
          <p:nvPr/>
        </p:nvSpPr>
        <p:spPr bwMode="auto">
          <a:xfrm>
            <a:off x="2921008" y="3050118"/>
            <a:ext cx="747320" cy="3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pPr>
            <a:r>
              <a:rPr kumimoji="1" lang="zh-CN" altLang="en-US" sz="1467" b="1">
                <a:solidFill>
                  <a:prstClr val="black"/>
                </a:solidFill>
                <a:latin typeface="微软雅黑" panose="020B0503020204020204" pitchFamily="34" charset="-122"/>
                <a:ea typeface="微软雅黑" panose="020B0503020204020204" pitchFamily="34" charset="-122"/>
              </a:rPr>
              <a:t>会话层</a:t>
            </a:r>
          </a:p>
        </p:txBody>
      </p:sp>
      <p:sp>
        <p:nvSpPr>
          <p:cNvPr id="136211" name="Text Box 56"/>
          <p:cNvSpPr txBox="1">
            <a:spLocks noChangeArrowheads="1"/>
          </p:cNvSpPr>
          <p:nvPr/>
        </p:nvSpPr>
        <p:spPr bwMode="auto">
          <a:xfrm>
            <a:off x="2783425" y="4279900"/>
            <a:ext cx="1122423" cy="3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pPr>
            <a:r>
              <a:rPr kumimoji="1" lang="zh-CN" altLang="en-US" sz="1467" b="1">
                <a:solidFill>
                  <a:prstClr val="black"/>
                </a:solidFill>
                <a:latin typeface="微软雅黑" panose="020B0503020204020204" pitchFamily="34" charset="-122"/>
                <a:ea typeface="微软雅黑" panose="020B0503020204020204" pitchFamily="34" charset="-122"/>
              </a:rPr>
              <a:t>数据链路层</a:t>
            </a:r>
          </a:p>
        </p:txBody>
      </p:sp>
      <p:sp>
        <p:nvSpPr>
          <p:cNvPr id="136212" name="Text Box 57"/>
          <p:cNvSpPr txBox="1">
            <a:spLocks noChangeArrowheads="1"/>
          </p:cNvSpPr>
          <p:nvPr/>
        </p:nvSpPr>
        <p:spPr bwMode="auto">
          <a:xfrm>
            <a:off x="2921008" y="4711700"/>
            <a:ext cx="747320" cy="3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pPr>
            <a:r>
              <a:rPr kumimoji="1" lang="zh-CN" altLang="en-US" sz="1467" b="1">
                <a:solidFill>
                  <a:prstClr val="black"/>
                </a:solidFill>
                <a:latin typeface="微软雅黑" panose="020B0503020204020204" pitchFamily="34" charset="-122"/>
                <a:ea typeface="微软雅黑" panose="020B0503020204020204" pitchFamily="34" charset="-122"/>
              </a:rPr>
              <a:t>物理层</a:t>
            </a:r>
          </a:p>
        </p:txBody>
      </p:sp>
      <p:sp>
        <p:nvSpPr>
          <p:cNvPr id="136213" name="Text Box 43"/>
          <p:cNvSpPr txBox="1">
            <a:spLocks noChangeArrowheads="1"/>
          </p:cNvSpPr>
          <p:nvPr/>
        </p:nvSpPr>
        <p:spPr bwMode="auto">
          <a:xfrm>
            <a:off x="2398184" y="1998138"/>
            <a:ext cx="300082" cy="303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ct val="190000"/>
              </a:lnSpc>
              <a:spcBef>
                <a:spcPct val="0"/>
              </a:spcBef>
              <a:spcAft>
                <a:spcPct val="0"/>
              </a:spcAft>
            </a:pPr>
            <a:r>
              <a:rPr kumimoji="1" lang="en-US" altLang="zh-CN" sz="1467" b="1">
                <a:solidFill>
                  <a:prstClr val="black"/>
                </a:solidFill>
                <a:latin typeface="微软雅黑" panose="020B0503020204020204" pitchFamily="34" charset="-122"/>
                <a:ea typeface="微软雅黑" panose="020B0503020204020204" pitchFamily="34" charset="-122"/>
              </a:rPr>
              <a:t>7</a:t>
            </a:r>
          </a:p>
          <a:p>
            <a:pPr defTabSz="1219170" fontAlgn="base">
              <a:lnSpc>
                <a:spcPct val="190000"/>
              </a:lnSpc>
              <a:spcBef>
                <a:spcPct val="0"/>
              </a:spcBef>
              <a:spcAft>
                <a:spcPct val="0"/>
              </a:spcAft>
            </a:pPr>
            <a:r>
              <a:rPr kumimoji="1" lang="en-US" altLang="zh-CN" sz="1467" b="1">
                <a:solidFill>
                  <a:prstClr val="black"/>
                </a:solidFill>
                <a:latin typeface="微软雅黑" panose="020B0503020204020204" pitchFamily="34" charset="-122"/>
                <a:ea typeface="微软雅黑" panose="020B0503020204020204" pitchFamily="34" charset="-122"/>
              </a:rPr>
              <a:t>6</a:t>
            </a:r>
          </a:p>
          <a:p>
            <a:pPr defTabSz="1219170" fontAlgn="base">
              <a:lnSpc>
                <a:spcPct val="190000"/>
              </a:lnSpc>
              <a:spcBef>
                <a:spcPct val="0"/>
              </a:spcBef>
              <a:spcAft>
                <a:spcPct val="0"/>
              </a:spcAft>
            </a:pPr>
            <a:r>
              <a:rPr kumimoji="1" lang="en-US" altLang="zh-CN" sz="1467" b="1">
                <a:solidFill>
                  <a:prstClr val="black"/>
                </a:solidFill>
                <a:latin typeface="微软雅黑" panose="020B0503020204020204" pitchFamily="34" charset="-122"/>
                <a:ea typeface="微软雅黑" panose="020B0503020204020204" pitchFamily="34" charset="-122"/>
              </a:rPr>
              <a:t>5</a:t>
            </a:r>
          </a:p>
          <a:p>
            <a:pPr defTabSz="1219170" fontAlgn="base">
              <a:lnSpc>
                <a:spcPct val="190000"/>
              </a:lnSpc>
              <a:spcBef>
                <a:spcPct val="0"/>
              </a:spcBef>
              <a:spcAft>
                <a:spcPct val="0"/>
              </a:spcAft>
            </a:pPr>
            <a:r>
              <a:rPr kumimoji="1" lang="en-US" altLang="zh-CN" sz="1467" b="1">
                <a:solidFill>
                  <a:prstClr val="black"/>
                </a:solidFill>
                <a:latin typeface="微软雅黑" panose="020B0503020204020204" pitchFamily="34" charset="-122"/>
                <a:ea typeface="微软雅黑" panose="020B0503020204020204" pitchFamily="34" charset="-122"/>
              </a:rPr>
              <a:t>4</a:t>
            </a:r>
          </a:p>
          <a:p>
            <a:pPr defTabSz="1219170" fontAlgn="base">
              <a:lnSpc>
                <a:spcPct val="190000"/>
              </a:lnSpc>
              <a:spcBef>
                <a:spcPct val="0"/>
              </a:spcBef>
              <a:spcAft>
                <a:spcPct val="0"/>
              </a:spcAft>
            </a:pPr>
            <a:r>
              <a:rPr kumimoji="1" lang="en-US" altLang="zh-CN" sz="1467" b="1">
                <a:solidFill>
                  <a:prstClr val="black"/>
                </a:solidFill>
                <a:latin typeface="微软雅黑" panose="020B0503020204020204" pitchFamily="34" charset="-122"/>
                <a:ea typeface="微软雅黑" panose="020B0503020204020204" pitchFamily="34" charset="-122"/>
              </a:rPr>
              <a:t>3</a:t>
            </a:r>
          </a:p>
          <a:p>
            <a:pPr defTabSz="1219170" fontAlgn="base">
              <a:lnSpc>
                <a:spcPct val="190000"/>
              </a:lnSpc>
              <a:spcBef>
                <a:spcPct val="0"/>
              </a:spcBef>
              <a:spcAft>
                <a:spcPct val="0"/>
              </a:spcAft>
            </a:pPr>
            <a:r>
              <a:rPr kumimoji="1" lang="en-US" altLang="zh-CN" sz="1467" b="1">
                <a:solidFill>
                  <a:prstClr val="black"/>
                </a:solidFill>
                <a:latin typeface="微软雅黑" panose="020B0503020204020204" pitchFamily="34" charset="-122"/>
                <a:ea typeface="微软雅黑" panose="020B0503020204020204" pitchFamily="34" charset="-122"/>
              </a:rPr>
              <a:t>2</a:t>
            </a:r>
          </a:p>
          <a:p>
            <a:pPr defTabSz="1219170" fontAlgn="base">
              <a:lnSpc>
                <a:spcPct val="190000"/>
              </a:lnSpc>
              <a:spcBef>
                <a:spcPct val="0"/>
              </a:spcBef>
              <a:spcAft>
                <a:spcPct val="0"/>
              </a:spcAft>
            </a:pPr>
            <a:r>
              <a:rPr kumimoji="1" lang="en-US" altLang="zh-CN" sz="1467" b="1">
                <a:solidFill>
                  <a:prstClr val="black"/>
                </a:solidFill>
                <a:latin typeface="微软雅黑" panose="020B0503020204020204" pitchFamily="34" charset="-122"/>
                <a:ea typeface="微软雅黑" panose="020B0503020204020204" pitchFamily="34" charset="-122"/>
              </a:rPr>
              <a:t>1</a:t>
            </a:r>
          </a:p>
        </p:txBody>
      </p:sp>
      <p:sp>
        <p:nvSpPr>
          <p:cNvPr id="136214" name="Text Box 13"/>
          <p:cNvSpPr txBox="1">
            <a:spLocks noChangeArrowheads="1"/>
          </p:cNvSpPr>
          <p:nvPr/>
        </p:nvSpPr>
        <p:spPr bwMode="auto">
          <a:xfrm>
            <a:off x="2269069" y="1576921"/>
            <a:ext cx="1869423"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pPr>
            <a:r>
              <a:rPr kumimoji="1" lang="en-US" altLang="zh-CN" sz="1867" b="1">
                <a:solidFill>
                  <a:srgbClr val="1956B9"/>
                </a:solidFill>
                <a:latin typeface="微软雅黑" panose="020B0503020204020204" pitchFamily="34" charset="-122"/>
                <a:ea typeface="微软雅黑" panose="020B0503020204020204" pitchFamily="34" charset="-122"/>
              </a:rPr>
              <a:t>OSI </a:t>
            </a:r>
            <a:r>
              <a:rPr kumimoji="1" lang="zh-CN" altLang="en-US" sz="1867" b="1">
                <a:solidFill>
                  <a:srgbClr val="1956B9"/>
                </a:solidFill>
                <a:latin typeface="微软雅黑" panose="020B0503020204020204" pitchFamily="34" charset="-122"/>
                <a:ea typeface="微软雅黑" panose="020B0503020204020204" pitchFamily="34" charset="-122"/>
              </a:rPr>
              <a:t>的体系结构</a:t>
            </a:r>
          </a:p>
        </p:txBody>
      </p:sp>
      <p:sp>
        <p:nvSpPr>
          <p:cNvPr id="136215" name="AutoShape 66"/>
          <p:cNvSpPr>
            <a:spLocks noChangeArrowheads="1"/>
          </p:cNvSpPr>
          <p:nvPr/>
        </p:nvSpPr>
        <p:spPr bwMode="auto">
          <a:xfrm>
            <a:off x="4584700" y="1983322"/>
            <a:ext cx="2319867" cy="3117849"/>
          </a:xfrm>
          <a:prstGeom prst="cube">
            <a:avLst>
              <a:gd name="adj" fmla="val 9144"/>
            </a:avLst>
          </a:prstGeom>
          <a:solidFill>
            <a:srgbClr val="7CE07C"/>
          </a:solidFill>
          <a:ln w="19050">
            <a:solidFill>
              <a:schemeClr val="bg1"/>
            </a:solidFill>
            <a:miter lim="800000"/>
          </a:ln>
        </p:spPr>
        <p:txBody>
          <a:bodyPr wrap="none" anchor="ctr"/>
          <a:lstStyle/>
          <a:p>
            <a:pPr defTabSz="1219170" fontAlgn="base">
              <a:spcBef>
                <a:spcPct val="0"/>
              </a:spcBef>
              <a:spcAft>
                <a:spcPct val="0"/>
              </a:spcAft>
            </a:pPr>
            <a:endParaRPr lang="zh-CN" altLang="en-US" sz="1600" b="1">
              <a:solidFill>
                <a:srgbClr val="1956B9"/>
              </a:solidFill>
              <a:latin typeface="微软雅黑" panose="020B0503020204020204" pitchFamily="34" charset="-122"/>
              <a:ea typeface="微软雅黑" panose="020B0503020204020204" pitchFamily="34" charset="-122"/>
            </a:endParaRPr>
          </a:p>
        </p:txBody>
      </p:sp>
      <p:sp>
        <p:nvSpPr>
          <p:cNvPr id="136216" name="Freeform 69"/>
          <p:cNvSpPr/>
          <p:nvPr/>
        </p:nvSpPr>
        <p:spPr bwMode="auto">
          <a:xfrm>
            <a:off x="4578359" y="3179238"/>
            <a:ext cx="2321983" cy="243417"/>
          </a:xfrm>
          <a:custGeom>
            <a:avLst/>
            <a:gdLst>
              <a:gd name="T0" fmla="*/ 2147483647 w 1684"/>
              <a:gd name="T1" fmla="*/ 0 h 176"/>
              <a:gd name="T2" fmla="*/ 2147483647 w 1684"/>
              <a:gd name="T3" fmla="*/ 2147483647 h 176"/>
              <a:gd name="T4" fmla="*/ 0 w 1684"/>
              <a:gd name="T5" fmla="*/ 2147483647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pPr defTabSz="1219170" fontAlgn="base">
              <a:spcBef>
                <a:spcPct val="0"/>
              </a:spcBef>
              <a:spcAft>
                <a:spcPct val="0"/>
              </a:spcAft>
            </a:pPr>
            <a:endParaRPr lang="zh-CN" altLang="en-US" sz="2400">
              <a:solidFill>
                <a:prstClr val="black"/>
              </a:solidFill>
              <a:latin typeface="Calibri" pitchFamily="34" charset="0"/>
              <a:ea typeface="宋体" charset="-122"/>
            </a:endParaRPr>
          </a:p>
        </p:txBody>
      </p:sp>
      <p:sp>
        <p:nvSpPr>
          <p:cNvPr id="136217" name="Freeform 70"/>
          <p:cNvSpPr/>
          <p:nvPr/>
        </p:nvSpPr>
        <p:spPr bwMode="auto">
          <a:xfrm>
            <a:off x="4578351" y="3591989"/>
            <a:ext cx="2317749" cy="258233"/>
          </a:xfrm>
          <a:custGeom>
            <a:avLst/>
            <a:gdLst>
              <a:gd name="T0" fmla="*/ 2147483647 w 1679"/>
              <a:gd name="T1" fmla="*/ 0 h 186"/>
              <a:gd name="T2" fmla="*/ 2147483647 w 1679"/>
              <a:gd name="T3" fmla="*/ 2147483647 h 186"/>
              <a:gd name="T4" fmla="*/ 0 w 1679"/>
              <a:gd name="T5" fmla="*/ 2147483647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pPr defTabSz="1219170" fontAlgn="base">
              <a:spcBef>
                <a:spcPct val="0"/>
              </a:spcBef>
              <a:spcAft>
                <a:spcPct val="0"/>
              </a:spcAft>
            </a:pPr>
            <a:endParaRPr lang="zh-CN" altLang="en-US" sz="2400">
              <a:solidFill>
                <a:prstClr val="black"/>
              </a:solidFill>
              <a:latin typeface="Calibri" pitchFamily="34" charset="0"/>
              <a:ea typeface="宋体" charset="-122"/>
            </a:endParaRPr>
          </a:p>
        </p:txBody>
      </p:sp>
      <p:sp>
        <p:nvSpPr>
          <p:cNvPr id="136218" name="Freeform 71"/>
          <p:cNvSpPr/>
          <p:nvPr/>
        </p:nvSpPr>
        <p:spPr bwMode="auto">
          <a:xfrm>
            <a:off x="4578351" y="4034371"/>
            <a:ext cx="2300816" cy="224367"/>
          </a:xfrm>
          <a:custGeom>
            <a:avLst/>
            <a:gdLst>
              <a:gd name="T0" fmla="*/ 2147483647 w 1668"/>
              <a:gd name="T1" fmla="*/ 0 h 162"/>
              <a:gd name="T2" fmla="*/ 2147483647 w 1668"/>
              <a:gd name="T3" fmla="*/ 2147483647 h 162"/>
              <a:gd name="T4" fmla="*/ 0 w 1668"/>
              <a:gd name="T5" fmla="*/ 2147483647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pPr defTabSz="1219170" fontAlgn="base">
              <a:spcBef>
                <a:spcPct val="0"/>
              </a:spcBef>
              <a:spcAft>
                <a:spcPct val="0"/>
              </a:spcAft>
            </a:pPr>
            <a:endParaRPr lang="zh-CN" altLang="en-US" sz="2400">
              <a:solidFill>
                <a:prstClr val="black"/>
              </a:solidFill>
              <a:latin typeface="Calibri" pitchFamily="34" charset="0"/>
              <a:ea typeface="宋体" charset="-122"/>
            </a:endParaRPr>
          </a:p>
        </p:txBody>
      </p:sp>
      <p:sp>
        <p:nvSpPr>
          <p:cNvPr id="136219" name="Text Box 73"/>
          <p:cNvSpPr txBox="1">
            <a:spLocks noChangeArrowheads="1"/>
          </p:cNvSpPr>
          <p:nvPr/>
        </p:nvSpPr>
        <p:spPr bwMode="auto">
          <a:xfrm>
            <a:off x="5211241" y="2319867"/>
            <a:ext cx="747320" cy="3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pPr>
            <a:r>
              <a:rPr kumimoji="1" lang="zh-CN" altLang="en-US" sz="1467" b="1">
                <a:solidFill>
                  <a:prstClr val="black"/>
                </a:solidFill>
                <a:latin typeface="微软雅黑" panose="020B0503020204020204" pitchFamily="34" charset="-122"/>
                <a:ea typeface="微软雅黑" panose="020B0503020204020204" pitchFamily="34" charset="-122"/>
              </a:rPr>
              <a:t>应用层</a:t>
            </a:r>
          </a:p>
        </p:txBody>
      </p:sp>
      <p:sp>
        <p:nvSpPr>
          <p:cNvPr id="136220" name="Text Box 15"/>
          <p:cNvSpPr txBox="1">
            <a:spLocks noChangeArrowheads="1"/>
          </p:cNvSpPr>
          <p:nvPr/>
        </p:nvSpPr>
        <p:spPr bwMode="auto">
          <a:xfrm>
            <a:off x="5086358" y="4360334"/>
            <a:ext cx="1122423" cy="3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pPr>
            <a:r>
              <a:rPr kumimoji="1" lang="zh-CN" altLang="en-US" sz="1467" b="1">
                <a:solidFill>
                  <a:prstClr val="black"/>
                </a:solidFill>
                <a:latin typeface="微软雅黑" panose="020B0503020204020204" pitchFamily="34" charset="-122"/>
                <a:ea typeface="微软雅黑" panose="020B0503020204020204" pitchFamily="34" charset="-122"/>
              </a:rPr>
              <a:t>网络接口层</a:t>
            </a:r>
          </a:p>
        </p:txBody>
      </p:sp>
      <p:sp>
        <p:nvSpPr>
          <p:cNvPr id="136221" name="Text Box 9"/>
          <p:cNvSpPr txBox="1">
            <a:spLocks noChangeArrowheads="1"/>
          </p:cNvSpPr>
          <p:nvPr/>
        </p:nvSpPr>
        <p:spPr bwMode="auto">
          <a:xfrm>
            <a:off x="5143509" y="3873500"/>
            <a:ext cx="989373" cy="3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pPr>
            <a:r>
              <a:rPr kumimoji="1" lang="zh-CN" altLang="en-US" sz="1467" b="1">
                <a:solidFill>
                  <a:prstClr val="black"/>
                </a:solidFill>
                <a:latin typeface="微软雅黑" panose="020B0503020204020204" pitchFamily="34" charset="-122"/>
                <a:ea typeface="微软雅黑" panose="020B0503020204020204" pitchFamily="34" charset="-122"/>
              </a:rPr>
              <a:t>网际层 </a:t>
            </a:r>
            <a:r>
              <a:rPr kumimoji="1" lang="en-US" altLang="zh-CN" sz="1467" b="1">
                <a:solidFill>
                  <a:prstClr val="black"/>
                </a:solidFill>
                <a:latin typeface="微软雅黑" panose="020B0503020204020204" pitchFamily="34" charset="-122"/>
                <a:ea typeface="微软雅黑" panose="020B0503020204020204" pitchFamily="34" charset="-122"/>
              </a:rPr>
              <a:t>IP</a:t>
            </a:r>
          </a:p>
        </p:txBody>
      </p:sp>
      <p:sp>
        <p:nvSpPr>
          <p:cNvPr id="136222" name="Text Box 16"/>
          <p:cNvSpPr txBox="1">
            <a:spLocks noChangeArrowheads="1"/>
          </p:cNvSpPr>
          <p:nvPr/>
        </p:nvSpPr>
        <p:spPr bwMode="auto">
          <a:xfrm>
            <a:off x="4539433" y="2667005"/>
            <a:ext cx="2175467" cy="543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defTabSz="1219170" fontAlgn="base">
              <a:spcBef>
                <a:spcPct val="0"/>
              </a:spcBef>
              <a:spcAft>
                <a:spcPct val="0"/>
              </a:spcAft>
            </a:pPr>
            <a:r>
              <a:rPr kumimoji="1" lang="en-US" altLang="zh-CN" sz="1467" b="1">
                <a:solidFill>
                  <a:prstClr val="black"/>
                </a:solidFill>
                <a:latin typeface="微软雅黑" panose="020B0503020204020204" pitchFamily="34" charset="-122"/>
                <a:ea typeface="微软雅黑" panose="020B0503020204020204" pitchFamily="34" charset="-122"/>
              </a:rPr>
              <a:t>(</a:t>
            </a:r>
            <a:r>
              <a:rPr kumimoji="1" lang="zh-CN" altLang="en-US" sz="1467" b="1">
                <a:solidFill>
                  <a:prstClr val="black"/>
                </a:solidFill>
                <a:latin typeface="微软雅黑" panose="020B0503020204020204" pitchFamily="34" charset="-122"/>
                <a:ea typeface="微软雅黑" panose="020B0503020204020204" pitchFamily="34" charset="-122"/>
              </a:rPr>
              <a:t>各种应用层协议，如</a:t>
            </a:r>
          </a:p>
          <a:p>
            <a:pPr algn="ctr" defTabSz="1219170" fontAlgn="base">
              <a:spcBef>
                <a:spcPct val="0"/>
              </a:spcBef>
              <a:spcAft>
                <a:spcPct val="0"/>
              </a:spcAft>
            </a:pPr>
            <a:r>
              <a:rPr kumimoji="1" lang="en-US" altLang="zh-CN" sz="1467" b="1">
                <a:solidFill>
                  <a:prstClr val="black"/>
                </a:solidFill>
                <a:latin typeface="微软雅黑" panose="020B0503020204020204" pitchFamily="34" charset="-122"/>
                <a:ea typeface="微软雅黑" panose="020B0503020204020204" pitchFamily="34" charset="-122"/>
              </a:rPr>
              <a:t>DNS, HTTP, SMTP </a:t>
            </a:r>
            <a:r>
              <a:rPr kumimoji="1" lang="zh-CN" altLang="zh-CN" sz="1467" b="1">
                <a:solidFill>
                  <a:prstClr val="black"/>
                </a:solidFill>
                <a:latin typeface="微软雅黑" panose="020B0503020204020204" pitchFamily="34" charset="-122"/>
                <a:ea typeface="微软雅黑" panose="020B0503020204020204" pitchFamily="34" charset="-122"/>
              </a:rPr>
              <a:t>等</a:t>
            </a:r>
            <a:r>
              <a:rPr kumimoji="1" lang="en-US" altLang="zh-CN" sz="1467" b="1">
                <a:solidFill>
                  <a:prstClr val="black"/>
                </a:solidFill>
                <a:latin typeface="微软雅黑" panose="020B0503020204020204" pitchFamily="34" charset="-122"/>
                <a:ea typeface="微软雅黑" panose="020B0503020204020204" pitchFamily="34" charset="-122"/>
              </a:rPr>
              <a:t>)</a:t>
            </a:r>
          </a:p>
        </p:txBody>
      </p:sp>
      <p:sp>
        <p:nvSpPr>
          <p:cNvPr id="136223" name="Text Box 41"/>
          <p:cNvSpPr txBox="1">
            <a:spLocks noChangeArrowheads="1"/>
          </p:cNvSpPr>
          <p:nvPr/>
        </p:nvSpPr>
        <p:spPr bwMode="auto">
          <a:xfrm>
            <a:off x="4610664" y="3473452"/>
            <a:ext cx="2028761" cy="3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defTabSz="1219170" fontAlgn="base">
              <a:spcBef>
                <a:spcPct val="0"/>
              </a:spcBef>
              <a:spcAft>
                <a:spcPct val="0"/>
              </a:spcAft>
            </a:pPr>
            <a:r>
              <a:rPr kumimoji="1" lang="zh-CN" altLang="en-US" sz="1467" b="1">
                <a:solidFill>
                  <a:prstClr val="black"/>
                </a:solidFill>
                <a:latin typeface="微软雅黑" panose="020B0503020204020204" pitchFamily="34" charset="-122"/>
                <a:ea typeface="微软雅黑" panose="020B0503020204020204" pitchFamily="34" charset="-122"/>
              </a:rPr>
              <a:t>运输层 </a:t>
            </a:r>
            <a:r>
              <a:rPr kumimoji="1" lang="en-US" altLang="zh-CN" sz="1467" b="1">
                <a:solidFill>
                  <a:prstClr val="black"/>
                </a:solidFill>
                <a:latin typeface="微软雅黑" panose="020B0503020204020204" pitchFamily="34" charset="-122"/>
                <a:ea typeface="微软雅黑" panose="020B0503020204020204" pitchFamily="34" charset="-122"/>
              </a:rPr>
              <a:t>(TCP </a:t>
            </a:r>
            <a:r>
              <a:rPr kumimoji="1" lang="zh-CN" altLang="en-US" sz="1467" b="1">
                <a:solidFill>
                  <a:prstClr val="black"/>
                </a:solidFill>
                <a:latin typeface="微软雅黑" panose="020B0503020204020204" pitchFamily="34" charset="-122"/>
                <a:ea typeface="微软雅黑" panose="020B0503020204020204" pitchFamily="34" charset="-122"/>
              </a:rPr>
              <a:t>或 </a:t>
            </a:r>
            <a:r>
              <a:rPr kumimoji="1" lang="en-US" altLang="zh-CN" sz="1467" b="1">
                <a:solidFill>
                  <a:prstClr val="black"/>
                </a:solidFill>
                <a:latin typeface="微软雅黑" panose="020B0503020204020204" pitchFamily="34" charset="-122"/>
                <a:ea typeface="微软雅黑" panose="020B0503020204020204" pitchFamily="34" charset="-122"/>
              </a:rPr>
              <a:t>UDP)</a:t>
            </a:r>
          </a:p>
        </p:txBody>
      </p:sp>
      <p:sp>
        <p:nvSpPr>
          <p:cNvPr id="136224" name="Text Box 12"/>
          <p:cNvSpPr txBox="1">
            <a:spLocks noChangeArrowheads="1"/>
          </p:cNvSpPr>
          <p:nvPr/>
        </p:nvSpPr>
        <p:spPr bwMode="auto">
          <a:xfrm>
            <a:off x="4523324" y="1562104"/>
            <a:ext cx="2259208"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pPr>
            <a:r>
              <a:rPr kumimoji="1" lang="en-US" altLang="zh-CN" sz="1867" b="1">
                <a:solidFill>
                  <a:prstClr val="black"/>
                </a:solidFill>
                <a:latin typeface="微软雅黑" panose="020B0503020204020204" pitchFamily="34" charset="-122"/>
                <a:ea typeface="微软雅黑" panose="020B0503020204020204" pitchFamily="34" charset="-122"/>
              </a:rPr>
              <a:t>TCP/IP </a:t>
            </a:r>
            <a:r>
              <a:rPr kumimoji="1" lang="zh-CN" altLang="en-US" sz="1867" b="1">
                <a:solidFill>
                  <a:prstClr val="black"/>
                </a:solidFill>
                <a:latin typeface="微软雅黑" panose="020B0503020204020204" pitchFamily="34" charset="-122"/>
                <a:ea typeface="微软雅黑" panose="020B0503020204020204" pitchFamily="34" charset="-122"/>
              </a:rPr>
              <a:t>的体系结构</a:t>
            </a:r>
          </a:p>
        </p:txBody>
      </p:sp>
      <p:sp>
        <p:nvSpPr>
          <p:cNvPr id="136225" name="Text Box 95"/>
          <p:cNvSpPr txBox="1">
            <a:spLocks noChangeArrowheads="1"/>
          </p:cNvSpPr>
          <p:nvPr/>
        </p:nvSpPr>
        <p:spPr bwMode="auto">
          <a:xfrm>
            <a:off x="2796118" y="5094822"/>
            <a:ext cx="4635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pPr>
            <a:r>
              <a:rPr kumimoji="1" lang="en-US" altLang="zh-CN" sz="1600" b="1">
                <a:solidFill>
                  <a:prstClr val="black"/>
                </a:solidFill>
                <a:latin typeface="微软雅黑" panose="020B0503020204020204" pitchFamily="34" charset="-122"/>
                <a:ea typeface="微软雅黑" panose="020B0503020204020204" pitchFamily="34" charset="-122"/>
              </a:rPr>
              <a:t>(a)</a:t>
            </a:r>
          </a:p>
        </p:txBody>
      </p:sp>
      <p:sp>
        <p:nvSpPr>
          <p:cNvPr id="136226" name="Text Box 96"/>
          <p:cNvSpPr txBox="1">
            <a:spLocks noChangeArrowheads="1"/>
          </p:cNvSpPr>
          <p:nvPr/>
        </p:nvSpPr>
        <p:spPr bwMode="auto">
          <a:xfrm>
            <a:off x="5278968" y="5094822"/>
            <a:ext cx="4812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pPr>
            <a:r>
              <a:rPr kumimoji="1" lang="en-US" altLang="zh-CN" sz="1600" b="1">
                <a:solidFill>
                  <a:prstClr val="black"/>
                </a:solidFill>
                <a:latin typeface="微软雅黑" panose="020B0503020204020204" pitchFamily="34" charset="-122"/>
                <a:ea typeface="微软雅黑" panose="020B0503020204020204" pitchFamily="34" charset="-122"/>
              </a:rPr>
              <a:t>(b)</a:t>
            </a:r>
          </a:p>
        </p:txBody>
      </p:sp>
      <p:sp>
        <p:nvSpPr>
          <p:cNvPr id="136227" name="Text Box 97"/>
          <p:cNvSpPr txBox="1">
            <a:spLocks noChangeArrowheads="1"/>
          </p:cNvSpPr>
          <p:nvPr/>
        </p:nvSpPr>
        <p:spPr bwMode="auto">
          <a:xfrm>
            <a:off x="8011585" y="5094822"/>
            <a:ext cx="4507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pPr>
            <a:r>
              <a:rPr kumimoji="1" lang="en-US" altLang="zh-CN" sz="1600" b="1">
                <a:solidFill>
                  <a:prstClr val="black"/>
                </a:solidFill>
                <a:latin typeface="微软雅黑" panose="020B0503020204020204" pitchFamily="34" charset="-122"/>
                <a:ea typeface="微软雅黑" panose="020B0503020204020204" pitchFamily="34" charset="-122"/>
              </a:rPr>
              <a:t>(c)</a:t>
            </a:r>
          </a:p>
        </p:txBody>
      </p:sp>
      <p:sp>
        <p:nvSpPr>
          <p:cNvPr id="136228" name="AutoShape 98"/>
          <p:cNvSpPr>
            <a:spLocks noChangeArrowheads="1"/>
          </p:cNvSpPr>
          <p:nvPr/>
        </p:nvSpPr>
        <p:spPr bwMode="auto">
          <a:xfrm>
            <a:off x="7431618" y="2015067"/>
            <a:ext cx="1784349" cy="3067051"/>
          </a:xfrm>
          <a:prstGeom prst="cube">
            <a:avLst>
              <a:gd name="adj" fmla="val 9144"/>
            </a:avLst>
          </a:prstGeom>
          <a:solidFill>
            <a:srgbClr val="FFC000"/>
          </a:solidFill>
          <a:ln w="19050">
            <a:solidFill>
              <a:schemeClr val="bg1"/>
            </a:solidFill>
            <a:miter lim="800000"/>
          </a:ln>
        </p:spPr>
        <p:txBody>
          <a:bodyPr wrap="none" anchor="ctr"/>
          <a:lstStyle/>
          <a:p>
            <a:pPr defTabSz="1219170" fontAlgn="base">
              <a:spcBef>
                <a:spcPct val="0"/>
              </a:spcBef>
              <a:spcAft>
                <a:spcPct val="0"/>
              </a:spcAft>
            </a:pPr>
            <a:endParaRPr lang="zh-CN" altLang="en-US" sz="1600" b="1">
              <a:solidFill>
                <a:srgbClr val="1956B9"/>
              </a:solidFill>
              <a:latin typeface="微软雅黑" panose="020B0503020204020204" pitchFamily="34" charset="-122"/>
              <a:ea typeface="微软雅黑" panose="020B0503020204020204" pitchFamily="34" charset="-122"/>
            </a:endParaRPr>
          </a:p>
        </p:txBody>
      </p:sp>
      <p:sp>
        <p:nvSpPr>
          <p:cNvPr id="136229" name="Freeform 101"/>
          <p:cNvSpPr/>
          <p:nvPr/>
        </p:nvSpPr>
        <p:spPr bwMode="auto">
          <a:xfrm>
            <a:off x="7431626" y="3179235"/>
            <a:ext cx="1771649" cy="226484"/>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pPr defTabSz="1219170" fontAlgn="base">
              <a:spcBef>
                <a:spcPct val="0"/>
              </a:spcBef>
              <a:spcAft>
                <a:spcPct val="0"/>
              </a:spcAft>
            </a:pPr>
            <a:endParaRPr lang="zh-CN" altLang="en-US" sz="2400">
              <a:solidFill>
                <a:prstClr val="black"/>
              </a:solidFill>
              <a:latin typeface="Calibri" pitchFamily="34" charset="0"/>
              <a:ea typeface="宋体" charset="-122"/>
            </a:endParaRPr>
          </a:p>
        </p:txBody>
      </p:sp>
      <p:sp>
        <p:nvSpPr>
          <p:cNvPr id="136230" name="Freeform 102"/>
          <p:cNvSpPr/>
          <p:nvPr/>
        </p:nvSpPr>
        <p:spPr bwMode="auto">
          <a:xfrm>
            <a:off x="7431626" y="3596219"/>
            <a:ext cx="1771649" cy="230716"/>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pPr defTabSz="1219170" fontAlgn="base">
              <a:spcBef>
                <a:spcPct val="0"/>
              </a:spcBef>
              <a:spcAft>
                <a:spcPct val="0"/>
              </a:spcAft>
            </a:pPr>
            <a:endParaRPr lang="zh-CN" altLang="en-US" sz="2400">
              <a:solidFill>
                <a:prstClr val="black"/>
              </a:solidFill>
              <a:latin typeface="Calibri" pitchFamily="34" charset="0"/>
              <a:ea typeface="宋体" charset="-122"/>
            </a:endParaRPr>
          </a:p>
        </p:txBody>
      </p:sp>
      <p:sp>
        <p:nvSpPr>
          <p:cNvPr id="136231" name="Freeform 103"/>
          <p:cNvSpPr/>
          <p:nvPr/>
        </p:nvSpPr>
        <p:spPr bwMode="auto">
          <a:xfrm>
            <a:off x="7429509" y="4013205"/>
            <a:ext cx="1773767" cy="232833"/>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pPr defTabSz="1219170" fontAlgn="base">
              <a:spcBef>
                <a:spcPct val="0"/>
              </a:spcBef>
              <a:spcAft>
                <a:spcPct val="0"/>
              </a:spcAft>
            </a:pPr>
            <a:endParaRPr lang="zh-CN" altLang="en-US" sz="2400">
              <a:solidFill>
                <a:prstClr val="black"/>
              </a:solidFill>
              <a:latin typeface="Calibri" pitchFamily="34" charset="0"/>
              <a:ea typeface="宋体" charset="-122"/>
            </a:endParaRPr>
          </a:p>
        </p:txBody>
      </p:sp>
      <p:sp>
        <p:nvSpPr>
          <p:cNvPr id="136232" name="Freeform 104"/>
          <p:cNvSpPr/>
          <p:nvPr/>
        </p:nvSpPr>
        <p:spPr bwMode="auto">
          <a:xfrm>
            <a:off x="7427393" y="4430185"/>
            <a:ext cx="1773767" cy="22648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pPr defTabSz="1219170" fontAlgn="base">
              <a:spcBef>
                <a:spcPct val="0"/>
              </a:spcBef>
              <a:spcAft>
                <a:spcPct val="0"/>
              </a:spcAft>
            </a:pPr>
            <a:endParaRPr lang="zh-CN" altLang="en-US" sz="2400">
              <a:solidFill>
                <a:prstClr val="black"/>
              </a:solidFill>
              <a:latin typeface="Calibri" pitchFamily="34" charset="0"/>
              <a:ea typeface="宋体" charset="-122"/>
            </a:endParaRPr>
          </a:p>
        </p:txBody>
      </p:sp>
      <p:sp>
        <p:nvSpPr>
          <p:cNvPr id="136233" name="Text Box 106"/>
          <p:cNvSpPr txBox="1">
            <a:spLocks noChangeArrowheads="1"/>
          </p:cNvSpPr>
          <p:nvPr/>
        </p:nvSpPr>
        <p:spPr bwMode="auto">
          <a:xfrm>
            <a:off x="8026408" y="3448052"/>
            <a:ext cx="747320" cy="3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pPr>
            <a:r>
              <a:rPr kumimoji="1" lang="zh-CN" altLang="en-US" sz="1467" b="1">
                <a:solidFill>
                  <a:prstClr val="black"/>
                </a:solidFill>
                <a:latin typeface="微软雅黑" panose="020B0503020204020204" pitchFamily="34" charset="-122"/>
                <a:ea typeface="微软雅黑" panose="020B0503020204020204" pitchFamily="34" charset="-122"/>
              </a:rPr>
              <a:t>运输层</a:t>
            </a:r>
          </a:p>
        </p:txBody>
      </p:sp>
      <p:sp>
        <p:nvSpPr>
          <p:cNvPr id="136234" name="Text Box 107"/>
          <p:cNvSpPr txBox="1">
            <a:spLocks noChangeArrowheads="1"/>
          </p:cNvSpPr>
          <p:nvPr/>
        </p:nvSpPr>
        <p:spPr bwMode="auto">
          <a:xfrm>
            <a:off x="8036985" y="3881966"/>
            <a:ext cx="747320" cy="3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pPr>
            <a:r>
              <a:rPr kumimoji="1" lang="zh-CN" altLang="en-US" sz="1467" b="1">
                <a:solidFill>
                  <a:prstClr val="black"/>
                </a:solidFill>
                <a:latin typeface="微软雅黑" panose="020B0503020204020204" pitchFamily="34" charset="-122"/>
                <a:ea typeface="微软雅黑" panose="020B0503020204020204" pitchFamily="34" charset="-122"/>
              </a:rPr>
              <a:t>网络层</a:t>
            </a:r>
          </a:p>
        </p:txBody>
      </p:sp>
      <p:sp>
        <p:nvSpPr>
          <p:cNvPr id="136235" name="Text Box 108"/>
          <p:cNvSpPr txBox="1">
            <a:spLocks noChangeArrowheads="1"/>
          </p:cNvSpPr>
          <p:nvPr/>
        </p:nvSpPr>
        <p:spPr bwMode="auto">
          <a:xfrm>
            <a:off x="8036985" y="2544234"/>
            <a:ext cx="747320" cy="3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pPr>
            <a:r>
              <a:rPr kumimoji="1" lang="zh-CN" altLang="en-US" sz="1467" b="1">
                <a:solidFill>
                  <a:prstClr val="black"/>
                </a:solidFill>
                <a:latin typeface="微软雅黑" panose="020B0503020204020204" pitchFamily="34" charset="-122"/>
                <a:ea typeface="微软雅黑" panose="020B0503020204020204" pitchFamily="34" charset="-122"/>
              </a:rPr>
              <a:t>应用层</a:t>
            </a:r>
          </a:p>
        </p:txBody>
      </p:sp>
      <p:sp>
        <p:nvSpPr>
          <p:cNvPr id="136236" name="Text Box 110"/>
          <p:cNvSpPr txBox="1">
            <a:spLocks noChangeArrowheads="1"/>
          </p:cNvSpPr>
          <p:nvPr/>
        </p:nvSpPr>
        <p:spPr bwMode="auto">
          <a:xfrm>
            <a:off x="7899407" y="4275667"/>
            <a:ext cx="1122423" cy="3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pPr>
            <a:r>
              <a:rPr kumimoji="1" lang="zh-CN" altLang="en-US" sz="1467" b="1">
                <a:solidFill>
                  <a:prstClr val="black"/>
                </a:solidFill>
                <a:latin typeface="微软雅黑" panose="020B0503020204020204" pitchFamily="34" charset="-122"/>
                <a:ea typeface="微软雅黑" panose="020B0503020204020204" pitchFamily="34" charset="-122"/>
              </a:rPr>
              <a:t>数据链路层</a:t>
            </a:r>
          </a:p>
        </p:txBody>
      </p:sp>
      <p:sp>
        <p:nvSpPr>
          <p:cNvPr id="136237" name="Text Box 111"/>
          <p:cNvSpPr txBox="1">
            <a:spLocks noChangeArrowheads="1"/>
          </p:cNvSpPr>
          <p:nvPr/>
        </p:nvSpPr>
        <p:spPr bwMode="auto">
          <a:xfrm>
            <a:off x="8036985" y="4694767"/>
            <a:ext cx="747320" cy="3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pPr>
            <a:r>
              <a:rPr kumimoji="1" lang="zh-CN" altLang="en-US" sz="1467" b="1">
                <a:solidFill>
                  <a:prstClr val="black"/>
                </a:solidFill>
                <a:latin typeface="微软雅黑" panose="020B0503020204020204" pitchFamily="34" charset="-122"/>
                <a:ea typeface="微软雅黑" panose="020B0503020204020204" pitchFamily="34" charset="-122"/>
              </a:rPr>
              <a:t>物理层</a:t>
            </a:r>
          </a:p>
        </p:txBody>
      </p:sp>
      <p:sp>
        <p:nvSpPr>
          <p:cNvPr id="136238" name="Text Box 112"/>
          <p:cNvSpPr txBox="1">
            <a:spLocks noChangeArrowheads="1"/>
          </p:cNvSpPr>
          <p:nvPr/>
        </p:nvSpPr>
        <p:spPr bwMode="auto">
          <a:xfrm>
            <a:off x="7514168" y="2023538"/>
            <a:ext cx="300082" cy="303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ct val="190000"/>
              </a:lnSpc>
              <a:spcBef>
                <a:spcPct val="0"/>
              </a:spcBef>
              <a:spcAft>
                <a:spcPct val="0"/>
              </a:spcAft>
            </a:pPr>
            <a:endParaRPr kumimoji="1" lang="en-US" altLang="zh-CN" sz="1467" b="1">
              <a:solidFill>
                <a:prstClr val="black"/>
              </a:solidFill>
              <a:latin typeface="微软雅黑" panose="020B0503020204020204" pitchFamily="34" charset="-122"/>
              <a:ea typeface="微软雅黑" panose="020B0503020204020204" pitchFamily="34" charset="-122"/>
            </a:endParaRPr>
          </a:p>
          <a:p>
            <a:pPr defTabSz="1219170" fontAlgn="base">
              <a:lnSpc>
                <a:spcPct val="190000"/>
              </a:lnSpc>
              <a:spcBef>
                <a:spcPct val="0"/>
              </a:spcBef>
              <a:spcAft>
                <a:spcPct val="0"/>
              </a:spcAft>
            </a:pPr>
            <a:r>
              <a:rPr kumimoji="1" lang="en-US" altLang="zh-CN" sz="1467" b="1">
                <a:solidFill>
                  <a:prstClr val="black"/>
                </a:solidFill>
                <a:latin typeface="微软雅黑" panose="020B0503020204020204" pitchFamily="34" charset="-122"/>
                <a:ea typeface="微软雅黑" panose="020B0503020204020204" pitchFamily="34" charset="-122"/>
              </a:rPr>
              <a:t>5</a:t>
            </a:r>
          </a:p>
          <a:p>
            <a:pPr defTabSz="1219170" fontAlgn="base">
              <a:lnSpc>
                <a:spcPct val="190000"/>
              </a:lnSpc>
              <a:spcBef>
                <a:spcPct val="0"/>
              </a:spcBef>
              <a:spcAft>
                <a:spcPct val="0"/>
              </a:spcAft>
            </a:pPr>
            <a:endParaRPr kumimoji="1" lang="en-US" altLang="zh-CN" sz="1467" b="1">
              <a:solidFill>
                <a:prstClr val="black"/>
              </a:solidFill>
              <a:latin typeface="微软雅黑" panose="020B0503020204020204" pitchFamily="34" charset="-122"/>
              <a:ea typeface="微软雅黑" panose="020B0503020204020204" pitchFamily="34" charset="-122"/>
            </a:endParaRPr>
          </a:p>
          <a:p>
            <a:pPr defTabSz="1219170" fontAlgn="base">
              <a:lnSpc>
                <a:spcPct val="190000"/>
              </a:lnSpc>
              <a:spcBef>
                <a:spcPct val="0"/>
              </a:spcBef>
              <a:spcAft>
                <a:spcPct val="0"/>
              </a:spcAft>
            </a:pPr>
            <a:r>
              <a:rPr kumimoji="1" lang="en-US" altLang="zh-CN" sz="1467" b="1">
                <a:solidFill>
                  <a:prstClr val="black"/>
                </a:solidFill>
                <a:latin typeface="微软雅黑" panose="020B0503020204020204" pitchFamily="34" charset="-122"/>
                <a:ea typeface="微软雅黑" panose="020B0503020204020204" pitchFamily="34" charset="-122"/>
              </a:rPr>
              <a:t>4</a:t>
            </a:r>
          </a:p>
          <a:p>
            <a:pPr defTabSz="1219170" fontAlgn="base">
              <a:lnSpc>
                <a:spcPct val="190000"/>
              </a:lnSpc>
              <a:spcBef>
                <a:spcPct val="0"/>
              </a:spcBef>
              <a:spcAft>
                <a:spcPct val="0"/>
              </a:spcAft>
            </a:pPr>
            <a:r>
              <a:rPr kumimoji="1" lang="en-US" altLang="zh-CN" sz="1467" b="1">
                <a:solidFill>
                  <a:prstClr val="black"/>
                </a:solidFill>
                <a:latin typeface="微软雅黑" panose="020B0503020204020204" pitchFamily="34" charset="-122"/>
                <a:ea typeface="微软雅黑" panose="020B0503020204020204" pitchFamily="34" charset="-122"/>
              </a:rPr>
              <a:t>3</a:t>
            </a:r>
          </a:p>
          <a:p>
            <a:pPr defTabSz="1219170" fontAlgn="base">
              <a:lnSpc>
                <a:spcPct val="190000"/>
              </a:lnSpc>
              <a:spcBef>
                <a:spcPct val="0"/>
              </a:spcBef>
              <a:spcAft>
                <a:spcPct val="0"/>
              </a:spcAft>
            </a:pPr>
            <a:r>
              <a:rPr kumimoji="1" lang="en-US" altLang="zh-CN" sz="1467" b="1">
                <a:solidFill>
                  <a:prstClr val="black"/>
                </a:solidFill>
                <a:latin typeface="微软雅黑" panose="020B0503020204020204" pitchFamily="34" charset="-122"/>
                <a:ea typeface="微软雅黑" panose="020B0503020204020204" pitchFamily="34" charset="-122"/>
              </a:rPr>
              <a:t>2</a:t>
            </a:r>
          </a:p>
          <a:p>
            <a:pPr defTabSz="1219170" fontAlgn="base">
              <a:lnSpc>
                <a:spcPct val="190000"/>
              </a:lnSpc>
              <a:spcBef>
                <a:spcPct val="0"/>
              </a:spcBef>
              <a:spcAft>
                <a:spcPct val="0"/>
              </a:spcAft>
            </a:pPr>
            <a:r>
              <a:rPr kumimoji="1" lang="en-US" altLang="zh-CN" sz="1467" b="1">
                <a:solidFill>
                  <a:prstClr val="black"/>
                </a:solidFill>
                <a:latin typeface="微软雅黑" panose="020B0503020204020204" pitchFamily="34" charset="-122"/>
                <a:ea typeface="微软雅黑" panose="020B0503020204020204" pitchFamily="34" charset="-122"/>
              </a:rPr>
              <a:t>1</a:t>
            </a:r>
          </a:p>
        </p:txBody>
      </p:sp>
      <p:sp>
        <p:nvSpPr>
          <p:cNvPr id="46" name="Text Box 113"/>
          <p:cNvSpPr txBox="1">
            <a:spLocks noChangeArrowheads="1"/>
          </p:cNvSpPr>
          <p:nvPr/>
        </p:nvSpPr>
        <p:spPr bwMode="auto">
          <a:xfrm>
            <a:off x="7065442" y="1555755"/>
            <a:ext cx="2334293"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defTabSz="1219170" eaLnBrk="1" hangingPunct="1">
              <a:defRPr/>
            </a:pPr>
            <a:r>
              <a:rPr lang="zh-CN" altLang="en-US" sz="1867" b="1" dirty="0">
                <a:solidFill>
                  <a:srgbClr val="F79646">
                    <a:lumMod val="50000"/>
                  </a:srgbClr>
                </a:solidFill>
                <a:latin typeface="微软雅黑" panose="020B0503020204020204" pitchFamily="34" charset="-122"/>
                <a:ea typeface="微软雅黑" panose="020B0503020204020204" pitchFamily="34" charset="-122"/>
              </a:rPr>
              <a:t>五层协议的体系结构</a:t>
            </a:r>
          </a:p>
        </p:txBody>
      </p:sp>
      <p:sp>
        <p:nvSpPr>
          <p:cNvPr id="136240" name="Text Box 15"/>
          <p:cNvSpPr txBox="1">
            <a:spLocks noChangeArrowheads="1"/>
          </p:cNvSpPr>
          <p:nvPr/>
        </p:nvSpPr>
        <p:spPr bwMode="auto">
          <a:xfrm>
            <a:off x="4438657" y="4673600"/>
            <a:ext cx="2435282" cy="3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pPr>
            <a:r>
              <a:rPr kumimoji="1" lang="zh-CN" altLang="en-US" sz="1467" b="1">
                <a:solidFill>
                  <a:prstClr val="black"/>
                </a:solidFill>
                <a:latin typeface="微软雅黑" panose="020B0503020204020204" pitchFamily="34" charset="-122"/>
                <a:ea typeface="微软雅黑" panose="020B0503020204020204" pitchFamily="34" charset="-122"/>
              </a:rPr>
              <a:t>（这一层并没有具体内容）</a:t>
            </a:r>
          </a:p>
        </p:txBody>
      </p:sp>
      <p:sp>
        <p:nvSpPr>
          <p:cNvPr id="136241" name="矩形 47"/>
          <p:cNvSpPr>
            <a:spLocks noChangeArrowheads="1"/>
          </p:cNvSpPr>
          <p:nvPr/>
        </p:nvSpPr>
        <p:spPr bwMode="auto">
          <a:xfrm>
            <a:off x="1462617" y="5410205"/>
            <a:ext cx="9203267"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1219170" fontAlgn="base">
              <a:spcBef>
                <a:spcPct val="0"/>
              </a:spcBef>
              <a:spcAft>
                <a:spcPct val="0"/>
              </a:spcAft>
            </a:pPr>
            <a:r>
              <a:rPr lang="zh-CN" altLang="zh-CN" sz="1867" b="1">
                <a:solidFill>
                  <a:srgbClr val="0000FF"/>
                </a:solidFill>
                <a:latin typeface="微软雅黑" panose="020B0503020204020204" pitchFamily="34" charset="-122"/>
                <a:ea typeface="微软雅黑" panose="020B0503020204020204" pitchFamily="34" charset="-122"/>
              </a:rPr>
              <a:t>计算机网络体系结构：</a:t>
            </a:r>
            <a:r>
              <a:rPr lang="en-US" altLang="zh-CN" sz="1867" b="1">
                <a:solidFill>
                  <a:srgbClr val="0000FF"/>
                </a:solidFill>
                <a:latin typeface="微软雅黑" panose="020B0503020204020204" pitchFamily="34" charset="-122"/>
                <a:ea typeface="微软雅黑" panose="020B0503020204020204" pitchFamily="34" charset="-122"/>
              </a:rPr>
              <a:t>(a) OSI </a:t>
            </a:r>
            <a:r>
              <a:rPr lang="zh-CN" altLang="zh-CN" sz="1867" b="1">
                <a:solidFill>
                  <a:srgbClr val="0000FF"/>
                </a:solidFill>
                <a:latin typeface="微软雅黑" panose="020B0503020204020204" pitchFamily="34" charset="-122"/>
                <a:ea typeface="微软雅黑" panose="020B0503020204020204" pitchFamily="34" charset="-122"/>
              </a:rPr>
              <a:t>的七层协议；</a:t>
            </a:r>
            <a:r>
              <a:rPr lang="en-US" altLang="zh-CN" sz="1867" b="1">
                <a:solidFill>
                  <a:srgbClr val="0000FF"/>
                </a:solidFill>
                <a:latin typeface="微软雅黑" panose="020B0503020204020204" pitchFamily="34" charset="-122"/>
                <a:ea typeface="微软雅黑" panose="020B0503020204020204" pitchFamily="34" charset="-122"/>
              </a:rPr>
              <a:t>(b) TCP/IP </a:t>
            </a:r>
            <a:r>
              <a:rPr lang="zh-CN" altLang="zh-CN" sz="1867" b="1">
                <a:solidFill>
                  <a:srgbClr val="0000FF"/>
                </a:solidFill>
                <a:latin typeface="微软雅黑" panose="020B0503020204020204" pitchFamily="34" charset="-122"/>
                <a:ea typeface="微软雅黑" panose="020B0503020204020204" pitchFamily="34" charset="-122"/>
              </a:rPr>
              <a:t>的四层协议；</a:t>
            </a:r>
            <a:r>
              <a:rPr lang="en-US" altLang="zh-CN" sz="1867" b="1">
                <a:solidFill>
                  <a:srgbClr val="0000FF"/>
                </a:solidFill>
                <a:latin typeface="微软雅黑" panose="020B0503020204020204" pitchFamily="34" charset="-122"/>
                <a:ea typeface="微软雅黑" panose="020B0503020204020204" pitchFamily="34" charset="-122"/>
              </a:rPr>
              <a:t>(c) </a:t>
            </a:r>
            <a:r>
              <a:rPr lang="zh-CN" altLang="zh-CN" sz="1867" b="1">
                <a:solidFill>
                  <a:srgbClr val="0000FF"/>
                </a:solidFill>
                <a:latin typeface="微软雅黑" panose="020B0503020204020204" pitchFamily="34" charset="-122"/>
                <a:ea typeface="微软雅黑" panose="020B0503020204020204" pitchFamily="34" charset="-122"/>
              </a:rPr>
              <a:t>五层协议</a:t>
            </a:r>
            <a:endParaRPr lang="zh-CN" altLang="en-US" sz="1867" b="1">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670562" y="885936"/>
            <a:ext cx="10838687" cy="471907"/>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2400">
              <a:solidFill>
                <a:prstClr val="black"/>
              </a:solidFill>
              <a:latin typeface="Calibri"/>
              <a:ea typeface="宋体" panose="02010600030101010101" pitchFamily="2" charset="-122"/>
            </a:endParaRPr>
          </a:p>
        </p:txBody>
      </p:sp>
      <p:sp>
        <p:nvSpPr>
          <p:cNvPr id="7" name="Rectangle 6"/>
          <p:cNvSpPr>
            <a:spLocks noChangeArrowheads="1"/>
          </p:cNvSpPr>
          <p:nvPr/>
        </p:nvSpPr>
        <p:spPr bwMode="auto">
          <a:xfrm>
            <a:off x="4802057" y="855149"/>
            <a:ext cx="2574744"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219170" eaLnBrk="0" hangingPunct="0"/>
            <a:r>
              <a:rPr lang="zh-CN" altLang="en-US" sz="2667" b="1" dirty="0">
                <a:solidFill>
                  <a:prstClr val="white"/>
                </a:solidFill>
                <a:latin typeface="微软雅黑" pitchFamily="34" charset="-122"/>
                <a:ea typeface="微软雅黑" pitchFamily="34" charset="-122"/>
              </a:rPr>
              <a:t>局域网拓扑结构</a:t>
            </a:r>
            <a:endParaRPr lang="fr-FR" altLang="zh-CN" sz="2667" b="1" dirty="0">
              <a:solidFill>
                <a:prstClr val="white"/>
              </a:solidFill>
              <a:latin typeface="微软雅黑" pitchFamily="34" charset="-122"/>
              <a:ea typeface="微软雅黑" pitchFamily="34" charset="-122"/>
            </a:endParaRPr>
          </a:p>
        </p:txBody>
      </p:sp>
      <p:sp>
        <p:nvSpPr>
          <p:cNvPr id="8" name="圆角矩形 7"/>
          <p:cNvSpPr/>
          <p:nvPr/>
        </p:nvSpPr>
        <p:spPr>
          <a:xfrm>
            <a:off x="670563" y="1475232"/>
            <a:ext cx="10838685" cy="431596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1867">
              <a:solidFill>
                <a:prstClr val="white"/>
              </a:solidFill>
              <a:latin typeface="微软雅黑" pitchFamily="34" charset="-122"/>
              <a:ea typeface="微软雅黑" pitchFamily="34" charset="-122"/>
            </a:endParaRPr>
          </a:p>
        </p:txBody>
      </p:sp>
      <p:grpSp>
        <p:nvGrpSpPr>
          <p:cNvPr id="98" name="组合 97"/>
          <p:cNvGrpSpPr/>
          <p:nvPr/>
        </p:nvGrpSpPr>
        <p:grpSpPr>
          <a:xfrm>
            <a:off x="6351095" y="1760456"/>
            <a:ext cx="4393653" cy="1918752"/>
            <a:chOff x="4110299" y="1151022"/>
            <a:chExt cx="3295240" cy="1439064"/>
          </a:xfrm>
        </p:grpSpPr>
        <p:grpSp>
          <p:nvGrpSpPr>
            <p:cNvPr id="67" name="组合 66"/>
            <p:cNvGrpSpPr/>
            <p:nvPr/>
          </p:nvGrpSpPr>
          <p:grpSpPr>
            <a:xfrm>
              <a:off x="4110299" y="1442936"/>
              <a:ext cx="3295240" cy="1147150"/>
              <a:chOff x="4348639" y="1637277"/>
              <a:chExt cx="5255783" cy="1829661"/>
            </a:xfrm>
          </p:grpSpPr>
          <p:sp>
            <p:nvSpPr>
              <p:cNvPr id="68" name="Line 5"/>
              <p:cNvSpPr>
                <a:spLocks noChangeShapeType="1"/>
              </p:cNvSpPr>
              <p:nvPr/>
            </p:nvSpPr>
            <p:spPr bwMode="auto">
              <a:xfrm>
                <a:off x="6567920" y="2052389"/>
                <a:ext cx="284984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2133">
                  <a:solidFill>
                    <a:prstClr val="black"/>
                  </a:solidFill>
                  <a:latin typeface="微软雅黑" pitchFamily="34" charset="-122"/>
                  <a:ea typeface="微软雅黑" pitchFamily="34" charset="-122"/>
                </a:endParaRPr>
              </a:p>
            </p:txBody>
          </p:sp>
          <p:sp>
            <p:nvSpPr>
              <p:cNvPr id="70" name="Rectangle 7"/>
              <p:cNvSpPr>
                <a:spLocks noChangeArrowheads="1"/>
              </p:cNvSpPr>
              <p:nvPr/>
            </p:nvSpPr>
            <p:spPr bwMode="auto">
              <a:xfrm>
                <a:off x="6316498" y="1932668"/>
                <a:ext cx="269935" cy="244806"/>
              </a:xfrm>
              <a:prstGeom prst="rect">
                <a:avLst/>
              </a:prstGeom>
              <a:solidFill>
                <a:srgbClr val="FF00FF"/>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2133">
                  <a:solidFill>
                    <a:prstClr val="black"/>
                  </a:solidFill>
                  <a:latin typeface="微软雅黑" pitchFamily="34" charset="-122"/>
                  <a:ea typeface="微软雅黑" pitchFamily="34" charset="-122"/>
                </a:endParaRPr>
              </a:p>
            </p:txBody>
          </p:sp>
          <p:sp>
            <p:nvSpPr>
              <p:cNvPr id="71" name="Line 8"/>
              <p:cNvSpPr>
                <a:spLocks noChangeShapeType="1"/>
              </p:cNvSpPr>
              <p:nvPr/>
            </p:nvSpPr>
            <p:spPr bwMode="auto">
              <a:xfrm flipV="1">
                <a:off x="7130253" y="1671610"/>
                <a:ext cx="0" cy="38494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2133">
                  <a:solidFill>
                    <a:prstClr val="black"/>
                  </a:solidFill>
                  <a:latin typeface="微软雅黑" pitchFamily="34" charset="-122"/>
                  <a:ea typeface="微软雅黑" pitchFamily="34" charset="-122"/>
                </a:endParaRPr>
              </a:p>
            </p:txBody>
          </p:sp>
          <p:sp>
            <p:nvSpPr>
              <p:cNvPr id="72" name="Line 9"/>
              <p:cNvSpPr>
                <a:spLocks noChangeShapeType="1"/>
              </p:cNvSpPr>
              <p:nvPr/>
            </p:nvSpPr>
            <p:spPr bwMode="auto">
              <a:xfrm>
                <a:off x="7633575"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2133">
                  <a:solidFill>
                    <a:prstClr val="black"/>
                  </a:solidFill>
                  <a:latin typeface="微软雅黑" pitchFamily="34" charset="-122"/>
                  <a:ea typeface="微软雅黑" pitchFamily="34" charset="-122"/>
                </a:endParaRPr>
              </a:p>
            </p:txBody>
          </p:sp>
          <p:sp>
            <p:nvSpPr>
              <p:cNvPr id="73" name="Line 10"/>
              <p:cNvSpPr>
                <a:spLocks noChangeShapeType="1"/>
              </p:cNvSpPr>
              <p:nvPr/>
            </p:nvSpPr>
            <p:spPr bwMode="auto">
              <a:xfrm flipV="1">
                <a:off x="8264174" y="1637277"/>
                <a:ext cx="0" cy="42967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2133">
                  <a:solidFill>
                    <a:prstClr val="black"/>
                  </a:solidFill>
                  <a:latin typeface="微软雅黑" pitchFamily="34" charset="-122"/>
                  <a:ea typeface="微软雅黑" pitchFamily="34" charset="-122"/>
                </a:endParaRPr>
              </a:p>
            </p:txBody>
          </p:sp>
          <p:sp>
            <p:nvSpPr>
              <p:cNvPr id="74" name="Line 11"/>
              <p:cNvSpPr>
                <a:spLocks noChangeShapeType="1"/>
              </p:cNvSpPr>
              <p:nvPr/>
            </p:nvSpPr>
            <p:spPr bwMode="auto">
              <a:xfrm>
                <a:off x="8906344"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2133">
                  <a:solidFill>
                    <a:prstClr val="black"/>
                  </a:solidFill>
                  <a:latin typeface="微软雅黑" pitchFamily="34" charset="-122"/>
                  <a:ea typeface="微软雅黑" pitchFamily="34" charset="-122"/>
                </a:endParaRPr>
              </a:p>
            </p:txBody>
          </p:sp>
          <p:sp>
            <p:nvSpPr>
              <p:cNvPr id="79" name="Text Box 16"/>
              <p:cNvSpPr txBox="1">
                <a:spLocks noChangeArrowheads="1"/>
              </p:cNvSpPr>
              <p:nvPr/>
            </p:nvSpPr>
            <p:spPr bwMode="auto">
              <a:xfrm>
                <a:off x="7581535" y="3012785"/>
                <a:ext cx="1078046" cy="454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a:r>
                  <a:rPr lang="zh-CN" altLang="en-US" sz="1867" b="1" dirty="0">
                    <a:solidFill>
                      <a:prstClr val="black"/>
                    </a:solidFill>
                    <a:latin typeface="微软雅黑" pitchFamily="34" charset="-122"/>
                    <a:ea typeface="微软雅黑" pitchFamily="34" charset="-122"/>
                  </a:rPr>
                  <a:t>总线网</a:t>
                </a:r>
              </a:p>
            </p:txBody>
          </p:sp>
          <p:sp>
            <p:nvSpPr>
              <p:cNvPr id="80" name="Rectangle 28"/>
              <p:cNvSpPr>
                <a:spLocks noChangeArrowheads="1"/>
              </p:cNvSpPr>
              <p:nvPr/>
            </p:nvSpPr>
            <p:spPr bwMode="auto">
              <a:xfrm>
                <a:off x="4348639" y="1835646"/>
                <a:ext cx="1434327" cy="486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r>
                  <a:rPr kumimoji="1" lang="zh-CN" altLang="en-US" sz="1867" b="1" dirty="0">
                    <a:solidFill>
                      <a:srgbClr val="0000FF"/>
                    </a:solidFill>
                    <a:latin typeface="微软雅黑" pitchFamily="34" charset="-122"/>
                    <a:ea typeface="微软雅黑" pitchFamily="34" charset="-122"/>
                  </a:rPr>
                  <a:t>匹配电阻</a:t>
                </a:r>
              </a:p>
            </p:txBody>
          </p:sp>
          <p:sp>
            <p:nvSpPr>
              <p:cNvPr id="81" name="Line 29"/>
              <p:cNvSpPr>
                <a:spLocks noChangeShapeType="1"/>
              </p:cNvSpPr>
              <p:nvPr/>
            </p:nvSpPr>
            <p:spPr bwMode="auto">
              <a:xfrm flipH="1">
                <a:off x="5658835" y="2072831"/>
                <a:ext cx="589198" cy="0"/>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2133">
                  <a:solidFill>
                    <a:prstClr val="black"/>
                  </a:solidFill>
                  <a:latin typeface="微软雅黑" pitchFamily="34" charset="-122"/>
                  <a:ea typeface="微软雅黑" pitchFamily="34" charset="-122"/>
                </a:endParaRPr>
              </a:p>
            </p:txBody>
          </p:sp>
          <p:sp>
            <p:nvSpPr>
              <p:cNvPr id="82" name="Rectangle 7"/>
              <p:cNvSpPr>
                <a:spLocks noChangeArrowheads="1"/>
              </p:cNvSpPr>
              <p:nvPr/>
            </p:nvSpPr>
            <p:spPr bwMode="auto">
              <a:xfrm>
                <a:off x="9334487" y="1932668"/>
                <a:ext cx="269935" cy="244806"/>
              </a:xfrm>
              <a:prstGeom prst="rect">
                <a:avLst/>
              </a:prstGeom>
              <a:solidFill>
                <a:srgbClr val="FF00FF"/>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2133">
                  <a:solidFill>
                    <a:prstClr val="black"/>
                  </a:solidFill>
                  <a:latin typeface="微软雅黑" pitchFamily="34" charset="-122"/>
                  <a:ea typeface="微软雅黑" pitchFamily="34" charset="-122"/>
                </a:endParaRPr>
              </a:p>
            </p:txBody>
          </p:sp>
        </p:grpSp>
        <p:pic>
          <p:nvPicPr>
            <p:cNvPr id="8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42976" y="11510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63056" y="11510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66440" y="187910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8816" y="1879102"/>
              <a:ext cx="407130" cy="4071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5" name="组合 94"/>
          <p:cNvGrpSpPr/>
          <p:nvPr/>
        </p:nvGrpSpPr>
        <p:grpSpPr>
          <a:xfrm>
            <a:off x="4012469" y="3539025"/>
            <a:ext cx="3856896" cy="2166877"/>
            <a:chOff x="2662522" y="2561462"/>
            <a:chExt cx="2892672" cy="1625158"/>
          </a:xfrm>
        </p:grpSpPr>
        <p:grpSp>
          <p:nvGrpSpPr>
            <p:cNvPr id="34" name="Group 48"/>
            <p:cNvGrpSpPr>
              <a:grpSpLocks/>
            </p:cNvGrpSpPr>
            <p:nvPr/>
          </p:nvGrpSpPr>
          <p:grpSpPr bwMode="auto">
            <a:xfrm>
              <a:off x="2662522" y="2789189"/>
              <a:ext cx="2554408" cy="1397431"/>
              <a:chOff x="1735" y="2357"/>
              <a:chExt cx="2369" cy="1404"/>
            </a:xfrm>
          </p:grpSpPr>
          <p:sp>
            <p:nvSpPr>
              <p:cNvPr id="35" name="Line 31"/>
              <p:cNvSpPr>
                <a:spLocks noChangeShapeType="1"/>
              </p:cNvSpPr>
              <p:nvPr/>
            </p:nvSpPr>
            <p:spPr bwMode="auto">
              <a:xfrm flipH="1" flipV="1">
                <a:off x="3147" y="2357"/>
                <a:ext cx="174" cy="16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2133">
                  <a:solidFill>
                    <a:prstClr val="black"/>
                  </a:solidFill>
                  <a:latin typeface="微软雅黑" pitchFamily="34" charset="-122"/>
                  <a:ea typeface="微软雅黑" pitchFamily="34" charset="-122"/>
                </a:endParaRPr>
              </a:p>
            </p:txBody>
          </p:sp>
          <p:sp>
            <p:nvSpPr>
              <p:cNvPr id="36" name="Rectangle 32"/>
              <p:cNvSpPr>
                <a:spLocks noChangeArrowheads="1"/>
              </p:cNvSpPr>
              <p:nvPr/>
            </p:nvSpPr>
            <p:spPr bwMode="auto">
              <a:xfrm>
                <a:off x="1735" y="2648"/>
                <a:ext cx="1073"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0651" tIns="59267" rIns="120651" bIns="59267">
                <a:spAutoFit/>
              </a:bodyPr>
              <a:lstStyle/>
              <a:p>
                <a:pPr algn="r" defTabSz="1015975" eaLnBrk="0" hangingPunct="0"/>
                <a:r>
                  <a:rPr lang="zh-CN" altLang="en-US" sz="1867" b="1" dirty="0">
                    <a:solidFill>
                      <a:srgbClr val="0000FF"/>
                    </a:solidFill>
                    <a:latin typeface="微软雅黑" pitchFamily="34" charset="-122"/>
                    <a:ea typeface="微软雅黑" pitchFamily="34" charset="-122"/>
                  </a:rPr>
                  <a:t>干线耦合器</a:t>
                </a:r>
              </a:p>
            </p:txBody>
          </p:sp>
          <p:sp>
            <p:nvSpPr>
              <p:cNvPr id="37" name="Line 33"/>
              <p:cNvSpPr>
                <a:spLocks noChangeShapeType="1"/>
              </p:cNvSpPr>
              <p:nvPr/>
            </p:nvSpPr>
            <p:spPr bwMode="auto">
              <a:xfrm flipH="1">
                <a:off x="3925" y="2358"/>
                <a:ext cx="179" cy="14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2133">
                  <a:solidFill>
                    <a:prstClr val="black"/>
                  </a:solidFill>
                  <a:latin typeface="微软雅黑" pitchFamily="34" charset="-122"/>
                  <a:ea typeface="微软雅黑" pitchFamily="34" charset="-122"/>
                </a:endParaRPr>
              </a:p>
            </p:txBody>
          </p:sp>
          <p:sp>
            <p:nvSpPr>
              <p:cNvPr id="38" name="Line 34"/>
              <p:cNvSpPr>
                <a:spLocks noChangeShapeType="1"/>
              </p:cNvSpPr>
              <p:nvPr/>
            </p:nvSpPr>
            <p:spPr bwMode="auto">
              <a:xfrm flipH="1" flipV="1">
                <a:off x="3938" y="3078"/>
                <a:ext cx="155" cy="16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2133">
                  <a:solidFill>
                    <a:prstClr val="black"/>
                  </a:solidFill>
                  <a:latin typeface="微软雅黑" pitchFamily="34" charset="-122"/>
                  <a:ea typeface="微软雅黑" pitchFamily="34" charset="-122"/>
                </a:endParaRPr>
              </a:p>
            </p:txBody>
          </p:sp>
          <p:sp>
            <p:nvSpPr>
              <p:cNvPr id="39" name="Line 35"/>
              <p:cNvSpPr>
                <a:spLocks noChangeShapeType="1"/>
              </p:cNvSpPr>
              <p:nvPr/>
            </p:nvSpPr>
            <p:spPr bwMode="auto">
              <a:xfrm flipH="1">
                <a:off x="3181" y="3106"/>
                <a:ext cx="146" cy="17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2133">
                  <a:solidFill>
                    <a:prstClr val="black"/>
                  </a:solidFill>
                  <a:latin typeface="微软雅黑" pitchFamily="34" charset="-122"/>
                  <a:ea typeface="微软雅黑" pitchFamily="34" charset="-122"/>
                </a:endParaRPr>
              </a:p>
            </p:txBody>
          </p:sp>
          <p:sp>
            <p:nvSpPr>
              <p:cNvPr id="40" name="Oval 36"/>
              <p:cNvSpPr>
                <a:spLocks noChangeArrowheads="1"/>
              </p:cNvSpPr>
              <p:nvPr/>
            </p:nvSpPr>
            <p:spPr bwMode="auto">
              <a:xfrm rot="18840000">
                <a:off x="3164" y="2406"/>
                <a:ext cx="887" cy="827"/>
              </a:xfrm>
              <a:prstGeom prst="ellipse">
                <a:avLst/>
              </a:prstGeom>
              <a:solidFill>
                <a:srgbClr val="00FF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2133">
                  <a:solidFill>
                    <a:prstClr val="black"/>
                  </a:solidFill>
                  <a:latin typeface="微软雅黑" pitchFamily="34" charset="-122"/>
                  <a:ea typeface="微软雅黑" pitchFamily="34" charset="-122"/>
                </a:endParaRPr>
              </a:p>
            </p:txBody>
          </p:sp>
          <p:sp>
            <p:nvSpPr>
              <p:cNvPr id="41" name="Rectangle 37"/>
              <p:cNvSpPr>
                <a:spLocks noChangeArrowheads="1"/>
              </p:cNvSpPr>
              <p:nvPr/>
            </p:nvSpPr>
            <p:spPr bwMode="auto">
              <a:xfrm rot="18840000">
                <a:off x="3286" y="2479"/>
                <a:ext cx="89" cy="84"/>
              </a:xfrm>
              <a:prstGeom prst="rect">
                <a:avLst/>
              </a:prstGeom>
              <a:solidFill>
                <a:srgbClr val="FF00FF"/>
              </a:solidFill>
              <a:ln w="2857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2133">
                  <a:solidFill>
                    <a:srgbClr val="FF00FF"/>
                  </a:solidFill>
                  <a:latin typeface="微软雅黑" pitchFamily="34" charset="-122"/>
                  <a:ea typeface="微软雅黑" pitchFamily="34" charset="-122"/>
                </a:endParaRPr>
              </a:p>
            </p:txBody>
          </p:sp>
          <p:sp>
            <p:nvSpPr>
              <p:cNvPr id="42" name="Rectangle 38"/>
              <p:cNvSpPr>
                <a:spLocks noChangeArrowheads="1"/>
              </p:cNvSpPr>
              <p:nvPr/>
            </p:nvSpPr>
            <p:spPr bwMode="auto">
              <a:xfrm rot="18840000">
                <a:off x="3865" y="3039"/>
                <a:ext cx="117" cy="91"/>
              </a:xfrm>
              <a:prstGeom prst="rect">
                <a:avLst/>
              </a:prstGeom>
              <a:solidFill>
                <a:srgbClr val="FF00FF"/>
              </a:solidFill>
              <a:ln w="2540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2133">
                  <a:solidFill>
                    <a:srgbClr val="FF00FF"/>
                  </a:solidFill>
                  <a:latin typeface="微软雅黑" pitchFamily="34" charset="-122"/>
                  <a:ea typeface="微软雅黑" pitchFamily="34" charset="-122"/>
                </a:endParaRPr>
              </a:p>
            </p:txBody>
          </p:sp>
          <p:sp>
            <p:nvSpPr>
              <p:cNvPr id="43" name="Rectangle 39"/>
              <p:cNvSpPr>
                <a:spLocks noChangeArrowheads="1"/>
              </p:cNvSpPr>
              <p:nvPr/>
            </p:nvSpPr>
            <p:spPr bwMode="auto">
              <a:xfrm rot="18840000">
                <a:off x="3873" y="2466"/>
                <a:ext cx="91" cy="98"/>
              </a:xfrm>
              <a:prstGeom prst="rect">
                <a:avLst/>
              </a:prstGeom>
              <a:solidFill>
                <a:srgbClr val="FF00FF"/>
              </a:solidFill>
              <a:ln w="2857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2133">
                  <a:solidFill>
                    <a:srgbClr val="FF00FF"/>
                  </a:solidFill>
                  <a:latin typeface="微软雅黑" pitchFamily="34" charset="-122"/>
                  <a:ea typeface="微软雅黑" pitchFamily="34" charset="-122"/>
                </a:endParaRPr>
              </a:p>
            </p:txBody>
          </p:sp>
          <p:sp>
            <p:nvSpPr>
              <p:cNvPr id="44" name="Line 40"/>
              <p:cNvSpPr>
                <a:spLocks noChangeShapeType="1"/>
              </p:cNvSpPr>
              <p:nvPr/>
            </p:nvSpPr>
            <p:spPr bwMode="auto">
              <a:xfrm flipH="1">
                <a:off x="2784" y="2562"/>
                <a:ext cx="432" cy="240"/>
              </a:xfrm>
              <a:prstGeom prst="line">
                <a:avLst/>
              </a:prstGeom>
              <a:noFill/>
              <a:ln w="28575">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2133">
                  <a:solidFill>
                    <a:prstClr val="black"/>
                  </a:solidFill>
                  <a:latin typeface="微软雅黑" pitchFamily="34" charset="-122"/>
                  <a:ea typeface="微软雅黑" pitchFamily="34" charset="-122"/>
                </a:endParaRPr>
              </a:p>
            </p:txBody>
          </p:sp>
          <p:sp>
            <p:nvSpPr>
              <p:cNvPr id="45" name="Rectangle 41"/>
              <p:cNvSpPr>
                <a:spLocks noChangeArrowheads="1"/>
              </p:cNvSpPr>
              <p:nvPr/>
            </p:nvSpPr>
            <p:spPr bwMode="auto">
              <a:xfrm rot="18840000">
                <a:off x="3277" y="3066"/>
                <a:ext cx="102" cy="101"/>
              </a:xfrm>
              <a:prstGeom prst="rect">
                <a:avLst/>
              </a:prstGeom>
              <a:solidFill>
                <a:srgbClr val="FF00FF"/>
              </a:solidFill>
              <a:ln w="2540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2133">
                  <a:solidFill>
                    <a:srgbClr val="FF00FF"/>
                  </a:solidFill>
                  <a:latin typeface="微软雅黑" pitchFamily="34" charset="-122"/>
                  <a:ea typeface="微软雅黑" pitchFamily="34" charset="-122"/>
                </a:endParaRPr>
              </a:p>
            </p:txBody>
          </p:sp>
          <p:sp>
            <p:nvSpPr>
              <p:cNvPr id="46" name="Arc 42"/>
              <p:cNvSpPr>
                <a:spLocks/>
              </p:cNvSpPr>
              <p:nvPr/>
            </p:nvSpPr>
            <p:spPr bwMode="auto">
              <a:xfrm flipV="1">
                <a:off x="3497" y="2692"/>
                <a:ext cx="390" cy="434"/>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38100">
                <a:solidFill>
                  <a:srgbClr val="0000CC"/>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2133">
                  <a:solidFill>
                    <a:prstClr val="black"/>
                  </a:solidFill>
                  <a:latin typeface="微软雅黑" pitchFamily="34" charset="-122"/>
                  <a:ea typeface="微软雅黑" pitchFamily="34" charset="-122"/>
                </a:endParaRPr>
              </a:p>
            </p:txBody>
          </p:sp>
          <p:sp>
            <p:nvSpPr>
              <p:cNvPr id="51" name="Text Box 47"/>
              <p:cNvSpPr txBox="1">
                <a:spLocks noChangeArrowheads="1"/>
              </p:cNvSpPr>
              <p:nvPr/>
            </p:nvSpPr>
            <p:spPr bwMode="auto">
              <a:xfrm>
                <a:off x="3298" y="3475"/>
                <a:ext cx="627"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a:r>
                  <a:rPr lang="zh-CN" altLang="en-US" sz="1867" b="1" dirty="0">
                    <a:solidFill>
                      <a:prstClr val="black"/>
                    </a:solidFill>
                    <a:latin typeface="微软雅黑" pitchFamily="34" charset="-122"/>
                    <a:ea typeface="微软雅黑" pitchFamily="34" charset="-122"/>
                  </a:rPr>
                  <a:t>环形网</a:t>
                </a:r>
              </a:p>
            </p:txBody>
          </p:sp>
        </p:grpSp>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48064" y="256146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256146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48064" y="357986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3579862"/>
              <a:ext cx="407130" cy="4071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7" name="组合 96"/>
          <p:cNvGrpSpPr/>
          <p:nvPr/>
        </p:nvGrpSpPr>
        <p:grpSpPr>
          <a:xfrm>
            <a:off x="1483728" y="1703860"/>
            <a:ext cx="3253937" cy="2135633"/>
            <a:chOff x="1736207" y="1159022"/>
            <a:chExt cx="2440453" cy="1601725"/>
          </a:xfrm>
        </p:grpSpPr>
        <p:grpSp>
          <p:nvGrpSpPr>
            <p:cNvPr id="52" name="组合 51"/>
            <p:cNvGrpSpPr/>
            <p:nvPr/>
          </p:nvGrpSpPr>
          <p:grpSpPr>
            <a:xfrm>
              <a:off x="2015876" y="1458000"/>
              <a:ext cx="2160784" cy="1302747"/>
              <a:chOff x="1582171" y="1733019"/>
              <a:chExt cx="3446369" cy="2077833"/>
            </a:xfrm>
          </p:grpSpPr>
          <p:sp>
            <p:nvSpPr>
              <p:cNvPr id="53" name="Line 18"/>
              <p:cNvSpPr>
                <a:spLocks noChangeShapeType="1"/>
              </p:cNvSpPr>
              <p:nvPr/>
            </p:nvSpPr>
            <p:spPr bwMode="auto">
              <a:xfrm flipH="1" flipV="1">
                <a:off x="1582171" y="1822681"/>
                <a:ext cx="811855" cy="5434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2133">
                  <a:solidFill>
                    <a:prstClr val="black"/>
                  </a:solidFill>
                  <a:latin typeface="微软雅黑" pitchFamily="34" charset="-122"/>
                  <a:ea typeface="微软雅黑" pitchFamily="34" charset="-122"/>
                </a:endParaRPr>
              </a:p>
            </p:txBody>
          </p:sp>
          <p:sp>
            <p:nvSpPr>
              <p:cNvPr id="54" name="Line 19"/>
              <p:cNvSpPr>
                <a:spLocks noChangeShapeType="1"/>
              </p:cNvSpPr>
              <p:nvPr/>
            </p:nvSpPr>
            <p:spPr bwMode="auto">
              <a:xfrm flipV="1">
                <a:off x="2626936" y="1733019"/>
                <a:ext cx="0" cy="63309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2133">
                  <a:solidFill>
                    <a:prstClr val="black"/>
                  </a:solidFill>
                  <a:latin typeface="微软雅黑" pitchFamily="34" charset="-122"/>
                  <a:ea typeface="微软雅黑" pitchFamily="34" charset="-122"/>
                </a:endParaRPr>
              </a:p>
            </p:txBody>
          </p:sp>
          <p:sp>
            <p:nvSpPr>
              <p:cNvPr id="55" name="Line 20"/>
              <p:cNvSpPr>
                <a:spLocks noChangeShapeType="1"/>
              </p:cNvSpPr>
              <p:nvPr/>
            </p:nvSpPr>
            <p:spPr bwMode="auto">
              <a:xfrm flipH="1">
                <a:off x="1697961" y="2637291"/>
                <a:ext cx="648153" cy="43409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2133">
                  <a:solidFill>
                    <a:prstClr val="black"/>
                  </a:solidFill>
                  <a:latin typeface="微软雅黑" pitchFamily="34" charset="-122"/>
                  <a:ea typeface="微软雅黑" pitchFamily="34" charset="-122"/>
                </a:endParaRPr>
              </a:p>
            </p:txBody>
          </p:sp>
          <p:sp>
            <p:nvSpPr>
              <p:cNvPr id="56" name="Line 21"/>
              <p:cNvSpPr>
                <a:spLocks noChangeShapeType="1"/>
              </p:cNvSpPr>
              <p:nvPr/>
            </p:nvSpPr>
            <p:spPr bwMode="auto">
              <a:xfrm>
                <a:off x="2626936" y="2637291"/>
                <a:ext cx="1023470" cy="6013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2133">
                  <a:solidFill>
                    <a:prstClr val="black"/>
                  </a:solidFill>
                  <a:latin typeface="微软雅黑" pitchFamily="34" charset="-122"/>
                  <a:ea typeface="微软雅黑" pitchFamily="34" charset="-122"/>
                </a:endParaRPr>
              </a:p>
            </p:txBody>
          </p:sp>
          <p:sp>
            <p:nvSpPr>
              <p:cNvPr id="57" name="Line 22"/>
              <p:cNvSpPr>
                <a:spLocks noChangeShapeType="1"/>
              </p:cNvSpPr>
              <p:nvPr/>
            </p:nvSpPr>
            <p:spPr bwMode="auto">
              <a:xfrm flipV="1">
                <a:off x="2742725" y="2004191"/>
                <a:ext cx="811855" cy="45268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2133">
                  <a:solidFill>
                    <a:prstClr val="black"/>
                  </a:solidFill>
                  <a:latin typeface="微软雅黑" pitchFamily="34" charset="-122"/>
                  <a:ea typeface="微软雅黑" pitchFamily="34" charset="-122"/>
                </a:endParaRPr>
              </a:p>
            </p:txBody>
          </p:sp>
          <p:sp>
            <p:nvSpPr>
              <p:cNvPr id="58" name="Rectangle 23"/>
              <p:cNvSpPr>
                <a:spLocks noChangeArrowheads="1"/>
              </p:cNvSpPr>
              <p:nvPr/>
            </p:nvSpPr>
            <p:spPr bwMode="auto">
              <a:xfrm>
                <a:off x="2278237" y="2275364"/>
                <a:ext cx="560313" cy="437374"/>
              </a:xfrm>
              <a:prstGeom prst="rect">
                <a:avLst/>
              </a:prstGeom>
              <a:solidFill>
                <a:srgbClr val="00FFFF"/>
              </a:solidFill>
              <a:ln w="19050">
                <a:solidFill>
                  <a:schemeClr val="tx1"/>
                </a:solidFill>
                <a:miter lim="800000"/>
                <a:headEnd/>
                <a:tailEnd/>
              </a:ln>
              <a:effectLst/>
            </p:spPr>
            <p:txBody>
              <a:bodyPr wrap="none" anchor="ctr"/>
              <a:lstStyle/>
              <a:p>
                <a:pPr defTabSz="1219170"/>
                <a:endParaRPr lang="zh-CN" altLang="en-US" sz="2133">
                  <a:solidFill>
                    <a:prstClr val="black"/>
                  </a:solidFill>
                  <a:latin typeface="微软雅黑" pitchFamily="34" charset="-122"/>
                  <a:ea typeface="微软雅黑" pitchFamily="34" charset="-122"/>
                </a:endParaRPr>
              </a:p>
            </p:txBody>
          </p:sp>
          <p:sp>
            <p:nvSpPr>
              <p:cNvPr id="64" name="Text Box 29"/>
              <p:cNvSpPr txBox="1">
                <a:spLocks noChangeArrowheads="1"/>
              </p:cNvSpPr>
              <p:nvPr/>
            </p:nvSpPr>
            <p:spPr bwMode="auto">
              <a:xfrm>
                <a:off x="1964318" y="3356699"/>
                <a:ext cx="1078046" cy="454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a:r>
                  <a:rPr lang="zh-CN" altLang="en-US" sz="1867" b="1" dirty="0">
                    <a:solidFill>
                      <a:prstClr val="black"/>
                    </a:solidFill>
                    <a:latin typeface="微软雅黑" pitchFamily="34" charset="-122"/>
                    <a:ea typeface="微软雅黑" pitchFamily="34" charset="-122"/>
                  </a:rPr>
                  <a:t>星形网</a:t>
                </a:r>
              </a:p>
            </p:txBody>
          </p:sp>
          <p:sp>
            <p:nvSpPr>
              <p:cNvPr id="65" name="Rectangle 31"/>
              <p:cNvSpPr>
                <a:spLocks noChangeArrowheads="1"/>
              </p:cNvSpPr>
              <p:nvPr/>
            </p:nvSpPr>
            <p:spPr bwMode="auto">
              <a:xfrm>
                <a:off x="3879927" y="2435713"/>
                <a:ext cx="1148613" cy="486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r>
                  <a:rPr kumimoji="1" lang="zh-CN" altLang="en-US" sz="1867" b="1" dirty="0">
                    <a:solidFill>
                      <a:srgbClr val="0000FF"/>
                    </a:solidFill>
                    <a:latin typeface="微软雅黑" pitchFamily="34" charset="-122"/>
                    <a:ea typeface="微软雅黑" pitchFamily="34" charset="-122"/>
                  </a:rPr>
                  <a:t>集线器</a:t>
                </a:r>
              </a:p>
            </p:txBody>
          </p:sp>
          <p:sp>
            <p:nvSpPr>
              <p:cNvPr id="66" name="Line 64"/>
              <p:cNvSpPr>
                <a:spLocks noChangeShapeType="1"/>
              </p:cNvSpPr>
              <p:nvPr/>
            </p:nvSpPr>
            <p:spPr bwMode="auto">
              <a:xfrm>
                <a:off x="2838550" y="2546142"/>
                <a:ext cx="1107318" cy="131291"/>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2133">
                  <a:solidFill>
                    <a:prstClr val="black"/>
                  </a:solidFill>
                  <a:latin typeface="微软雅黑" pitchFamily="34" charset="-122"/>
                  <a:ea typeface="微软雅黑" pitchFamily="34" charset="-122"/>
                </a:endParaRPr>
              </a:p>
            </p:txBody>
          </p:sp>
        </p:grpSp>
        <p:pic>
          <p:nvPicPr>
            <p:cNvPr id="8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6207" y="13499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6207" y="222085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13499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222085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5480" y="1159022"/>
              <a:ext cx="407130" cy="40713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134156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726860" y="1608793"/>
            <a:ext cx="10738280" cy="518295"/>
          </a:xfrm>
          <a:prstGeom prst="roundRect">
            <a:avLst>
              <a:gd name="adj" fmla="val 16667"/>
            </a:avLst>
          </a:prstGeom>
          <a:solidFill>
            <a:srgbClr val="0089FA"/>
          </a:solidFill>
          <a:ln>
            <a:noFill/>
          </a:ln>
          <a:effectLst/>
        </p:spPr>
        <p:txBody>
          <a:bodyPr wrap="none" anchor="ctr"/>
          <a:lstStyle/>
          <a:p>
            <a:pPr defTabSz="1219170"/>
            <a:endParaRPr lang="zh-CN" altLang="en-US" sz="2400">
              <a:solidFill>
                <a:prstClr val="black"/>
              </a:solidFill>
              <a:latin typeface="Calibri"/>
              <a:ea typeface="宋体" panose="02010600030101010101" pitchFamily="2" charset="-122"/>
            </a:endParaRPr>
          </a:p>
        </p:txBody>
      </p:sp>
      <p:sp>
        <p:nvSpPr>
          <p:cNvPr id="3" name="Rectangle 6"/>
          <p:cNvSpPr>
            <a:spLocks noChangeArrowheads="1"/>
          </p:cNvSpPr>
          <p:nvPr/>
        </p:nvSpPr>
        <p:spPr bwMode="auto">
          <a:xfrm>
            <a:off x="4270309" y="1554309"/>
            <a:ext cx="365138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219170"/>
            <a:r>
              <a:rPr lang="zh-CN" altLang="en-US" sz="3200" b="1" dirty="0">
                <a:solidFill>
                  <a:prstClr val="white"/>
                </a:solidFill>
                <a:latin typeface="微软雅黑" pitchFamily="34" charset="-122"/>
                <a:ea typeface="微软雅黑" pitchFamily="34" charset="-122"/>
              </a:rPr>
              <a:t>网络地址转换 </a:t>
            </a:r>
            <a:r>
              <a:rPr lang="en-US" altLang="zh-CN" sz="3200" b="1" dirty="0">
                <a:solidFill>
                  <a:prstClr val="white"/>
                </a:solidFill>
                <a:latin typeface="微软雅黑" pitchFamily="34" charset="-122"/>
                <a:ea typeface="微软雅黑" pitchFamily="34" charset="-122"/>
              </a:rPr>
              <a:t>NAT</a:t>
            </a:r>
            <a:endParaRPr lang="zh-CN" altLang="en-US" sz="3200" b="1" dirty="0">
              <a:solidFill>
                <a:prstClr val="white"/>
              </a:solidFill>
              <a:latin typeface="微软雅黑" pitchFamily="34" charset="-122"/>
              <a:ea typeface="微软雅黑" pitchFamily="34" charset="-122"/>
            </a:endParaRPr>
          </a:p>
        </p:txBody>
      </p:sp>
      <p:sp>
        <p:nvSpPr>
          <p:cNvPr id="4" name="Rectangle 8"/>
          <p:cNvSpPr>
            <a:spLocks noChangeArrowheads="1"/>
          </p:cNvSpPr>
          <p:nvPr/>
        </p:nvSpPr>
        <p:spPr bwMode="auto">
          <a:xfrm>
            <a:off x="726860" y="2119261"/>
            <a:ext cx="10738280" cy="2853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80990" indent="-380990" defTabSz="1219170">
              <a:lnSpc>
                <a:spcPts val="4400"/>
              </a:lnSpc>
              <a:buClr>
                <a:srgbClr val="0070C0"/>
              </a:buClr>
              <a:buFont typeface="Wingdings" pitchFamily="2" charset="2"/>
              <a:buChar char="l"/>
            </a:pPr>
            <a:r>
              <a:rPr lang="zh-CN" altLang="en-US" sz="2667" b="1" dirty="0">
                <a:solidFill>
                  <a:srgbClr val="0000FF"/>
                </a:solidFill>
                <a:latin typeface="微软雅黑" pitchFamily="34" charset="-122"/>
                <a:ea typeface="微软雅黑" pitchFamily="34" charset="-122"/>
              </a:rPr>
              <a:t>问题</a:t>
            </a:r>
            <a:r>
              <a:rPr lang="zh-CN" altLang="en-US" sz="2667" b="1" dirty="0">
                <a:solidFill>
                  <a:prstClr val="black"/>
                </a:solidFill>
                <a:latin typeface="微软雅黑" pitchFamily="34" charset="-122"/>
                <a:ea typeface="微软雅黑" pitchFamily="34" charset="-122"/>
              </a:rPr>
              <a:t>：在专用网上使用专用地址的主机如何与互联网上的主机通信（并不需要加密）？</a:t>
            </a:r>
          </a:p>
          <a:p>
            <a:pPr marL="380990" indent="-380990" defTabSz="1219170">
              <a:lnSpc>
                <a:spcPts val="4400"/>
              </a:lnSpc>
              <a:buClr>
                <a:srgbClr val="0070C0"/>
              </a:buClr>
              <a:buFont typeface="Wingdings" pitchFamily="2" charset="2"/>
              <a:buChar char="l"/>
            </a:pPr>
            <a:r>
              <a:rPr lang="zh-CN" altLang="en-US" sz="2667" b="1" dirty="0">
                <a:solidFill>
                  <a:srgbClr val="0000FF"/>
                </a:solidFill>
                <a:latin typeface="微软雅黑" pitchFamily="34" charset="-122"/>
                <a:ea typeface="微软雅黑" pitchFamily="34" charset="-122"/>
              </a:rPr>
              <a:t>解决</a:t>
            </a:r>
            <a:r>
              <a:rPr lang="zh-CN" altLang="en-US" sz="2667" b="1" dirty="0">
                <a:solidFill>
                  <a:prstClr val="black"/>
                </a:solidFill>
                <a:latin typeface="微软雅黑" pitchFamily="34" charset="-122"/>
                <a:ea typeface="微软雅黑" pitchFamily="34" charset="-122"/>
              </a:rPr>
              <a:t>：</a:t>
            </a:r>
          </a:p>
          <a:p>
            <a:pPr marL="831830" indent="-457189" defTabSz="1219170">
              <a:lnSpc>
                <a:spcPts val="4400"/>
              </a:lnSpc>
              <a:buClr>
                <a:srgbClr val="7030A0"/>
              </a:buClr>
              <a:buFont typeface="+mj-lt"/>
              <a:buAutoNum type="arabicPeriod"/>
            </a:pPr>
            <a:r>
              <a:rPr lang="zh-CN" altLang="en-US" sz="2667" b="1" dirty="0">
                <a:solidFill>
                  <a:prstClr val="black"/>
                </a:solidFill>
                <a:latin typeface="微软雅黑" pitchFamily="34" charset="-122"/>
                <a:ea typeface="微软雅黑" pitchFamily="34" charset="-122"/>
              </a:rPr>
              <a:t>再申请一些全球 </a:t>
            </a:r>
            <a:r>
              <a:rPr lang="en-US" altLang="zh-CN" sz="2667" b="1" dirty="0">
                <a:solidFill>
                  <a:prstClr val="black"/>
                </a:solidFill>
                <a:latin typeface="微软雅黑" pitchFamily="34" charset="-122"/>
                <a:ea typeface="微软雅黑" pitchFamily="34" charset="-122"/>
              </a:rPr>
              <a:t>IP </a:t>
            </a:r>
            <a:r>
              <a:rPr lang="zh-CN" altLang="en-US" sz="2667" b="1" dirty="0">
                <a:solidFill>
                  <a:prstClr val="black"/>
                </a:solidFill>
                <a:latin typeface="微软雅黑" pitchFamily="34" charset="-122"/>
                <a:ea typeface="微软雅黑" pitchFamily="34" charset="-122"/>
              </a:rPr>
              <a:t>地址。但这在很多情况下是不容易做到的。</a:t>
            </a:r>
          </a:p>
          <a:p>
            <a:pPr marL="831830" indent="-457189" defTabSz="1219170">
              <a:lnSpc>
                <a:spcPts val="4400"/>
              </a:lnSpc>
              <a:buClr>
                <a:srgbClr val="7030A0"/>
              </a:buClr>
              <a:buFont typeface="+mj-lt"/>
              <a:buAutoNum type="arabicPeriod"/>
            </a:pPr>
            <a:r>
              <a:rPr lang="zh-CN" altLang="en-US" sz="2667" b="1" dirty="0">
                <a:solidFill>
                  <a:prstClr val="black"/>
                </a:solidFill>
                <a:latin typeface="微软雅黑" pitchFamily="34" charset="-122"/>
                <a:ea typeface="微软雅黑" pitchFamily="34" charset="-122"/>
              </a:rPr>
              <a:t>采用网络地址转换 </a:t>
            </a:r>
            <a:r>
              <a:rPr lang="en-US" altLang="zh-CN" sz="2667" b="1" dirty="0">
                <a:solidFill>
                  <a:prstClr val="black"/>
                </a:solidFill>
                <a:latin typeface="微软雅黑" pitchFamily="34" charset="-122"/>
                <a:ea typeface="微软雅黑" pitchFamily="34" charset="-122"/>
              </a:rPr>
              <a:t>NAT</a:t>
            </a:r>
            <a:r>
              <a:rPr lang="zh-CN" altLang="en-US" sz="2667" b="1" dirty="0">
                <a:solidFill>
                  <a:prstClr val="black"/>
                </a:solidFill>
                <a:latin typeface="微软雅黑" pitchFamily="34" charset="-122"/>
                <a:ea typeface="微软雅黑" pitchFamily="34" charset="-122"/>
              </a:rPr>
              <a:t>。这是目前使用得最多的方法。</a:t>
            </a:r>
          </a:p>
        </p:txBody>
      </p:sp>
    </p:spTree>
    <p:extLst>
      <p:ext uri="{BB962C8B-B14F-4D97-AF65-F5344CB8AC3E}">
        <p14:creationId xmlns:p14="http://schemas.microsoft.com/office/powerpoint/2010/main" val="1924479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726860" y="1547263"/>
            <a:ext cx="10738280" cy="398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80990" indent="-380990" defTabSz="1219170">
              <a:lnSpc>
                <a:spcPts val="4400"/>
              </a:lnSpc>
              <a:buClr>
                <a:srgbClr val="0070C0"/>
              </a:buClr>
              <a:buFont typeface="Wingdings" pitchFamily="2" charset="2"/>
              <a:buChar char="l"/>
            </a:pPr>
            <a:r>
              <a:rPr lang="zh-CN" altLang="en-US" sz="2667" b="1" dirty="0">
                <a:solidFill>
                  <a:prstClr val="black"/>
                </a:solidFill>
                <a:latin typeface="微软雅黑" pitchFamily="34" charset="-122"/>
                <a:ea typeface="微软雅黑" pitchFamily="34" charset="-122"/>
              </a:rPr>
              <a:t>网络地址转换 </a:t>
            </a:r>
            <a:r>
              <a:rPr lang="en-US" altLang="zh-CN" sz="2667" b="1" dirty="0">
                <a:solidFill>
                  <a:prstClr val="black"/>
                </a:solidFill>
                <a:latin typeface="微软雅黑" pitchFamily="34" charset="-122"/>
                <a:ea typeface="微软雅黑" pitchFamily="34" charset="-122"/>
              </a:rPr>
              <a:t>NAT (Network Address Translation)  </a:t>
            </a:r>
            <a:r>
              <a:rPr lang="zh-CN" altLang="en-US" sz="2667" b="1" dirty="0">
                <a:solidFill>
                  <a:prstClr val="black"/>
                </a:solidFill>
                <a:latin typeface="微软雅黑" pitchFamily="34" charset="-122"/>
                <a:ea typeface="微软雅黑" pitchFamily="34" charset="-122"/>
              </a:rPr>
              <a:t>方法于</a:t>
            </a:r>
            <a:r>
              <a:rPr lang="en-US" altLang="zh-CN" sz="2667" b="1" dirty="0">
                <a:solidFill>
                  <a:prstClr val="black"/>
                </a:solidFill>
                <a:latin typeface="微软雅黑" pitchFamily="34" charset="-122"/>
                <a:ea typeface="微软雅黑" pitchFamily="34" charset="-122"/>
              </a:rPr>
              <a:t>1994</a:t>
            </a:r>
            <a:r>
              <a:rPr lang="zh-CN" altLang="en-US" sz="2667" b="1" dirty="0">
                <a:solidFill>
                  <a:prstClr val="black"/>
                </a:solidFill>
                <a:latin typeface="微软雅黑" pitchFamily="34" charset="-122"/>
                <a:ea typeface="微软雅黑" pitchFamily="34" charset="-122"/>
              </a:rPr>
              <a:t>年提出。</a:t>
            </a:r>
          </a:p>
          <a:p>
            <a:pPr marL="380990" indent="-380990" defTabSz="1219170">
              <a:lnSpc>
                <a:spcPts val="4400"/>
              </a:lnSpc>
              <a:buClr>
                <a:srgbClr val="0070C0"/>
              </a:buClr>
              <a:buFont typeface="Wingdings" pitchFamily="2" charset="2"/>
              <a:buChar char="l"/>
            </a:pPr>
            <a:r>
              <a:rPr lang="zh-CN" altLang="en-US" sz="2667" b="1" dirty="0">
                <a:solidFill>
                  <a:prstClr val="black"/>
                </a:solidFill>
                <a:latin typeface="微软雅黑" pitchFamily="34" charset="-122"/>
                <a:ea typeface="微软雅黑" pitchFamily="34" charset="-122"/>
              </a:rPr>
              <a:t>需要在专用网连接到互联网的路由器上安装 </a:t>
            </a:r>
            <a:r>
              <a:rPr lang="en-US" altLang="zh-CN" sz="2667" b="1" dirty="0">
                <a:solidFill>
                  <a:prstClr val="black"/>
                </a:solidFill>
                <a:latin typeface="微软雅黑" pitchFamily="34" charset="-122"/>
                <a:ea typeface="微软雅黑" pitchFamily="34" charset="-122"/>
              </a:rPr>
              <a:t>NAT </a:t>
            </a:r>
            <a:r>
              <a:rPr lang="zh-CN" altLang="en-US" sz="2667" b="1" dirty="0">
                <a:solidFill>
                  <a:prstClr val="black"/>
                </a:solidFill>
                <a:latin typeface="微软雅黑" pitchFamily="34" charset="-122"/>
                <a:ea typeface="微软雅黑" pitchFamily="34" charset="-122"/>
              </a:rPr>
              <a:t>软件。装有 </a:t>
            </a:r>
            <a:r>
              <a:rPr lang="en-US" altLang="zh-CN" sz="2667" b="1" dirty="0">
                <a:solidFill>
                  <a:prstClr val="black"/>
                </a:solidFill>
                <a:latin typeface="微软雅黑" pitchFamily="34" charset="-122"/>
                <a:ea typeface="微软雅黑" pitchFamily="34" charset="-122"/>
              </a:rPr>
              <a:t>NAT </a:t>
            </a:r>
            <a:r>
              <a:rPr lang="zh-CN" altLang="en-US" sz="2667" b="1" dirty="0">
                <a:solidFill>
                  <a:prstClr val="black"/>
                </a:solidFill>
                <a:latin typeface="微软雅黑" pitchFamily="34" charset="-122"/>
                <a:ea typeface="微软雅黑" pitchFamily="34" charset="-122"/>
              </a:rPr>
              <a:t>软件的路由器叫做 </a:t>
            </a:r>
            <a:r>
              <a:rPr lang="en-US" altLang="zh-CN" sz="2667" b="1" dirty="0">
                <a:solidFill>
                  <a:srgbClr val="0000FF"/>
                </a:solidFill>
                <a:latin typeface="微软雅黑" pitchFamily="34" charset="-122"/>
                <a:ea typeface="微软雅黑" pitchFamily="34" charset="-122"/>
              </a:rPr>
              <a:t>NAT</a:t>
            </a:r>
            <a:r>
              <a:rPr lang="zh-CN" altLang="en-US" sz="2667" b="1" dirty="0">
                <a:solidFill>
                  <a:srgbClr val="0000FF"/>
                </a:solidFill>
                <a:latin typeface="微软雅黑" pitchFamily="34" charset="-122"/>
                <a:ea typeface="微软雅黑" pitchFamily="34" charset="-122"/>
              </a:rPr>
              <a:t>路由器，它至少有一个有效的外部全球</a:t>
            </a:r>
            <a:r>
              <a:rPr lang="en-US" altLang="zh-CN" sz="2667" b="1" dirty="0">
                <a:solidFill>
                  <a:srgbClr val="0000FF"/>
                </a:solidFill>
                <a:latin typeface="微软雅黑" pitchFamily="34" charset="-122"/>
                <a:ea typeface="微软雅黑" pitchFamily="34" charset="-122"/>
              </a:rPr>
              <a:t>IP</a:t>
            </a:r>
            <a:r>
              <a:rPr lang="zh-CN" altLang="en-US" sz="2667" b="1" dirty="0">
                <a:solidFill>
                  <a:srgbClr val="0000FF"/>
                </a:solidFill>
                <a:latin typeface="微软雅黑" pitchFamily="34" charset="-122"/>
                <a:ea typeface="微软雅黑" pitchFamily="34" charset="-122"/>
              </a:rPr>
              <a:t>地址。</a:t>
            </a:r>
          </a:p>
          <a:p>
            <a:pPr marL="380990" indent="-380990" defTabSz="1219170">
              <a:lnSpc>
                <a:spcPts val="4400"/>
              </a:lnSpc>
              <a:buClr>
                <a:srgbClr val="0070C0"/>
              </a:buClr>
              <a:buFont typeface="Wingdings" pitchFamily="2" charset="2"/>
              <a:buChar char="l"/>
            </a:pPr>
            <a:r>
              <a:rPr lang="zh-CN" altLang="en-US" sz="2667" b="1" dirty="0">
                <a:solidFill>
                  <a:prstClr val="black"/>
                </a:solidFill>
                <a:latin typeface="微软雅黑" pitchFamily="34" charset="-122"/>
                <a:ea typeface="微软雅黑" pitchFamily="34" charset="-122"/>
              </a:rPr>
              <a:t>所有使用本地地址的主机在和外界通信时，都要在 </a:t>
            </a:r>
            <a:r>
              <a:rPr lang="en-US" altLang="zh-CN" sz="2667" b="1" dirty="0">
                <a:solidFill>
                  <a:prstClr val="black"/>
                </a:solidFill>
                <a:latin typeface="微软雅黑" pitchFamily="34" charset="-122"/>
                <a:ea typeface="微软雅黑" pitchFamily="34" charset="-122"/>
              </a:rPr>
              <a:t>NAT </a:t>
            </a:r>
            <a:r>
              <a:rPr lang="zh-CN" altLang="en-US" sz="2667" b="1" dirty="0">
                <a:solidFill>
                  <a:prstClr val="black"/>
                </a:solidFill>
                <a:latin typeface="微软雅黑" pitchFamily="34" charset="-122"/>
                <a:ea typeface="微软雅黑" pitchFamily="34" charset="-122"/>
              </a:rPr>
              <a:t>路由器</a:t>
            </a:r>
            <a:r>
              <a:rPr lang="zh-CN" altLang="en-US" sz="2667" b="1" dirty="0">
                <a:solidFill>
                  <a:srgbClr val="0000FF"/>
                </a:solidFill>
                <a:latin typeface="微软雅黑" pitchFamily="34" charset="-122"/>
                <a:ea typeface="微软雅黑" pitchFamily="34" charset="-122"/>
              </a:rPr>
              <a:t>上将其本地地址转换成全球 </a:t>
            </a:r>
            <a:r>
              <a:rPr lang="en-US" altLang="zh-CN" sz="2667" b="1" dirty="0">
                <a:solidFill>
                  <a:srgbClr val="0000FF"/>
                </a:solidFill>
                <a:latin typeface="微软雅黑" pitchFamily="34" charset="-122"/>
                <a:ea typeface="微软雅黑" pitchFamily="34" charset="-122"/>
              </a:rPr>
              <a:t>IP </a:t>
            </a:r>
            <a:r>
              <a:rPr lang="zh-CN" altLang="en-US" sz="2667" b="1" dirty="0">
                <a:solidFill>
                  <a:srgbClr val="0000FF"/>
                </a:solidFill>
                <a:latin typeface="微软雅黑" pitchFamily="34" charset="-122"/>
                <a:ea typeface="微软雅黑" pitchFamily="34" charset="-122"/>
              </a:rPr>
              <a:t>地址</a:t>
            </a:r>
            <a:r>
              <a:rPr lang="zh-CN" altLang="en-US" sz="2667" b="1" dirty="0">
                <a:solidFill>
                  <a:prstClr val="black"/>
                </a:solidFill>
                <a:latin typeface="微软雅黑" pitchFamily="34" charset="-122"/>
                <a:ea typeface="微软雅黑" pitchFamily="34" charset="-122"/>
              </a:rPr>
              <a:t>，才能和互联网连接。 </a:t>
            </a:r>
          </a:p>
        </p:txBody>
      </p:sp>
      <p:sp>
        <p:nvSpPr>
          <p:cNvPr id="3" name="AutoShape 5"/>
          <p:cNvSpPr>
            <a:spLocks noChangeArrowheads="1"/>
          </p:cNvSpPr>
          <p:nvPr/>
        </p:nvSpPr>
        <p:spPr bwMode="auto">
          <a:xfrm>
            <a:off x="726860" y="1031229"/>
            <a:ext cx="10738280" cy="471907"/>
          </a:xfrm>
          <a:prstGeom prst="roundRect">
            <a:avLst>
              <a:gd name="adj" fmla="val 16667"/>
            </a:avLst>
          </a:prstGeom>
          <a:solidFill>
            <a:srgbClr val="00B050"/>
          </a:solidFill>
          <a:ln>
            <a:noFill/>
          </a:ln>
          <a:effectLst/>
        </p:spPr>
        <p:txBody>
          <a:bodyPr wrap="none" anchor="ctr"/>
          <a:lstStyle/>
          <a:p>
            <a:pPr defTabSz="1219170"/>
            <a:endParaRPr lang="zh-CN" altLang="en-US" sz="2400">
              <a:solidFill>
                <a:prstClr val="black"/>
              </a:solidFill>
              <a:latin typeface="Calibri"/>
              <a:ea typeface="宋体" panose="02010600030101010101" pitchFamily="2" charset="-122"/>
            </a:endParaRPr>
          </a:p>
        </p:txBody>
      </p:sp>
      <p:sp>
        <p:nvSpPr>
          <p:cNvPr id="4" name="Rectangle 6"/>
          <p:cNvSpPr>
            <a:spLocks noChangeArrowheads="1"/>
          </p:cNvSpPr>
          <p:nvPr/>
        </p:nvSpPr>
        <p:spPr bwMode="auto">
          <a:xfrm>
            <a:off x="2589291" y="986948"/>
            <a:ext cx="7013419"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1219170"/>
            <a:r>
              <a:rPr lang="zh-CN" altLang="en-US" sz="2667" b="1" dirty="0">
                <a:solidFill>
                  <a:prstClr val="white"/>
                </a:solidFill>
                <a:latin typeface="微软雅黑" pitchFamily="34" charset="-122"/>
                <a:ea typeface="微软雅黑" pitchFamily="34" charset="-122"/>
              </a:rPr>
              <a:t>网络地址转换 </a:t>
            </a:r>
            <a:r>
              <a:rPr lang="en-US" altLang="zh-CN" sz="2667" b="1" dirty="0">
                <a:solidFill>
                  <a:prstClr val="white"/>
                </a:solidFill>
                <a:latin typeface="微软雅黑" pitchFamily="34" charset="-122"/>
                <a:ea typeface="微软雅黑" pitchFamily="34" charset="-122"/>
              </a:rPr>
              <a:t>NAT</a:t>
            </a:r>
            <a:endParaRPr lang="zh-CN" altLang="en-US" sz="2667" b="1" dirty="0">
              <a:solidFill>
                <a:prstClr val="white"/>
              </a:solidFill>
              <a:latin typeface="微软雅黑" pitchFamily="34" charset="-122"/>
              <a:ea typeface="微软雅黑" pitchFamily="34" charset="-122"/>
            </a:endParaRPr>
          </a:p>
        </p:txBody>
      </p:sp>
    </p:spTree>
    <p:extLst>
      <p:ext uri="{BB962C8B-B14F-4D97-AF65-F5344CB8AC3E}">
        <p14:creationId xmlns:p14="http://schemas.microsoft.com/office/powerpoint/2010/main" val="3775205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圆角矩形 1"/>
          <p:cNvSpPr/>
          <p:nvPr/>
        </p:nvSpPr>
        <p:spPr>
          <a:xfrm>
            <a:off x="726860" y="1465384"/>
            <a:ext cx="10738280" cy="432605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dirty="0">
              <a:solidFill>
                <a:prstClr val="black"/>
              </a:solidFill>
              <a:latin typeface="Calibri"/>
              <a:ea typeface="宋体" panose="02010600030101010101" pitchFamily="2" charset="-122"/>
            </a:endParaRPr>
          </a:p>
        </p:txBody>
      </p:sp>
      <p:sp>
        <p:nvSpPr>
          <p:cNvPr id="3" name="AutoShape 5"/>
          <p:cNvSpPr>
            <a:spLocks noChangeArrowheads="1"/>
          </p:cNvSpPr>
          <p:nvPr/>
        </p:nvSpPr>
        <p:spPr bwMode="auto">
          <a:xfrm>
            <a:off x="726860" y="855071"/>
            <a:ext cx="10738280" cy="471907"/>
          </a:xfrm>
          <a:prstGeom prst="roundRect">
            <a:avLst>
              <a:gd name="adj" fmla="val 16667"/>
            </a:avLst>
          </a:prstGeom>
          <a:solidFill>
            <a:srgbClr val="00B050"/>
          </a:solidFill>
          <a:ln>
            <a:noFill/>
          </a:ln>
          <a:effectLst/>
        </p:spPr>
        <p:txBody>
          <a:bodyPr wrap="none" anchor="ctr"/>
          <a:lstStyle/>
          <a:p>
            <a:pPr defTabSz="1219170"/>
            <a:endParaRPr lang="zh-CN" altLang="en-US" sz="2400">
              <a:solidFill>
                <a:prstClr val="black"/>
              </a:solidFill>
              <a:latin typeface="Calibri"/>
              <a:ea typeface="宋体" panose="02010600030101010101" pitchFamily="2" charset="-122"/>
            </a:endParaRPr>
          </a:p>
        </p:txBody>
      </p:sp>
      <p:sp>
        <p:nvSpPr>
          <p:cNvPr id="4" name="Rectangle 6"/>
          <p:cNvSpPr>
            <a:spLocks noChangeArrowheads="1"/>
          </p:cNvSpPr>
          <p:nvPr/>
        </p:nvSpPr>
        <p:spPr bwMode="auto">
          <a:xfrm>
            <a:off x="2589291" y="810789"/>
            <a:ext cx="7013419"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1219170"/>
            <a:r>
              <a:rPr lang="zh-CN" altLang="en-US" sz="2667" b="1" dirty="0">
                <a:solidFill>
                  <a:prstClr val="white"/>
                </a:solidFill>
                <a:latin typeface="微软雅黑" pitchFamily="34" charset="-122"/>
                <a:ea typeface="微软雅黑" pitchFamily="34" charset="-122"/>
              </a:rPr>
              <a:t>网络地址转换的过程</a:t>
            </a:r>
          </a:p>
        </p:txBody>
      </p:sp>
      <p:sp>
        <p:nvSpPr>
          <p:cNvPr id="5" name="Line 74"/>
          <p:cNvSpPr>
            <a:spLocks noChangeShapeType="1"/>
          </p:cNvSpPr>
          <p:nvPr/>
        </p:nvSpPr>
        <p:spPr bwMode="auto">
          <a:xfrm>
            <a:off x="8981787" y="3661679"/>
            <a:ext cx="551227" cy="149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1600" b="1">
              <a:solidFill>
                <a:srgbClr val="000099"/>
              </a:solidFill>
              <a:latin typeface="微软雅黑" pitchFamily="34" charset="-122"/>
              <a:ea typeface="微软雅黑" pitchFamily="34" charset="-122"/>
            </a:endParaRPr>
          </a:p>
        </p:txBody>
      </p:sp>
      <p:sp>
        <p:nvSpPr>
          <p:cNvPr id="6" name="Line 73"/>
          <p:cNvSpPr>
            <a:spLocks noChangeShapeType="1"/>
          </p:cNvSpPr>
          <p:nvPr/>
        </p:nvSpPr>
        <p:spPr bwMode="auto">
          <a:xfrm>
            <a:off x="8638601" y="4181334"/>
            <a:ext cx="549708" cy="3721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1600" b="1">
              <a:solidFill>
                <a:srgbClr val="000099"/>
              </a:solidFill>
              <a:latin typeface="微软雅黑" pitchFamily="34" charset="-122"/>
              <a:ea typeface="微软雅黑" pitchFamily="34" charset="-122"/>
            </a:endParaRPr>
          </a:p>
        </p:txBody>
      </p:sp>
      <p:sp>
        <p:nvSpPr>
          <p:cNvPr id="7" name="Line 72"/>
          <p:cNvSpPr>
            <a:spLocks noChangeShapeType="1"/>
          </p:cNvSpPr>
          <p:nvPr/>
        </p:nvSpPr>
        <p:spPr bwMode="auto">
          <a:xfrm flipV="1">
            <a:off x="8706934" y="2992847"/>
            <a:ext cx="481373" cy="2967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1600" b="1">
              <a:solidFill>
                <a:srgbClr val="000099"/>
              </a:solidFill>
              <a:latin typeface="微软雅黑" pitchFamily="34" charset="-122"/>
              <a:ea typeface="微软雅黑" pitchFamily="34" charset="-122"/>
            </a:endParaRPr>
          </a:p>
        </p:txBody>
      </p:sp>
      <p:grpSp>
        <p:nvGrpSpPr>
          <p:cNvPr id="8" name="Group 61"/>
          <p:cNvGrpSpPr>
            <a:grpSpLocks/>
          </p:cNvGrpSpPr>
          <p:nvPr/>
        </p:nvGrpSpPr>
        <p:grpSpPr bwMode="auto">
          <a:xfrm flipH="1">
            <a:off x="2851486" y="3810853"/>
            <a:ext cx="895932" cy="222944"/>
            <a:chOff x="521" y="2478"/>
            <a:chExt cx="1044" cy="136"/>
          </a:xfrm>
        </p:grpSpPr>
        <p:sp>
          <p:nvSpPr>
            <p:cNvPr id="9" name="AutoShape 62"/>
            <p:cNvSpPr>
              <a:spLocks noChangeArrowheads="1"/>
            </p:cNvSpPr>
            <p:nvPr/>
          </p:nvSpPr>
          <p:spPr bwMode="auto">
            <a:xfrm>
              <a:off x="1383" y="2505"/>
              <a:ext cx="182" cy="91"/>
            </a:xfrm>
            <a:prstGeom prst="rightArrow">
              <a:avLst>
                <a:gd name="adj1" fmla="val 49454"/>
                <a:gd name="adj2" fmla="val 72528"/>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1219170"/>
              <a:endParaRPr lang="zh-CN" altLang="en-US" sz="1600" b="1">
                <a:solidFill>
                  <a:srgbClr val="000099"/>
                </a:solidFill>
                <a:latin typeface="微软雅黑" pitchFamily="34" charset="-122"/>
                <a:ea typeface="微软雅黑" pitchFamily="34" charset="-122"/>
              </a:endParaRPr>
            </a:p>
          </p:txBody>
        </p:sp>
        <p:sp>
          <p:nvSpPr>
            <p:cNvPr id="10" name="Rectangle 63"/>
            <p:cNvSpPr>
              <a:spLocks noChangeArrowheads="1"/>
            </p:cNvSpPr>
            <p:nvPr/>
          </p:nvSpPr>
          <p:spPr bwMode="auto">
            <a:xfrm>
              <a:off x="521" y="2478"/>
              <a:ext cx="635" cy="1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1219170"/>
              <a:endParaRPr lang="zh-CN" altLang="en-US" sz="1600" b="1">
                <a:solidFill>
                  <a:srgbClr val="000099"/>
                </a:solidFill>
                <a:latin typeface="微软雅黑" pitchFamily="34" charset="-122"/>
                <a:ea typeface="微软雅黑" pitchFamily="34" charset="-122"/>
              </a:endParaRPr>
            </a:p>
          </p:txBody>
        </p:sp>
        <p:sp>
          <p:nvSpPr>
            <p:cNvPr id="11" name="Rectangle 64"/>
            <p:cNvSpPr>
              <a:spLocks noChangeArrowheads="1"/>
            </p:cNvSpPr>
            <p:nvPr/>
          </p:nvSpPr>
          <p:spPr bwMode="auto">
            <a:xfrm>
              <a:off x="1156" y="2478"/>
              <a:ext cx="227" cy="136"/>
            </a:xfrm>
            <a:prstGeom prst="rect">
              <a:avLst/>
            </a:prstGeom>
            <a:solidFill>
              <a:srgbClr val="66FF66"/>
            </a:solidFill>
            <a:ln w="9525">
              <a:solidFill>
                <a:schemeClr val="tx1"/>
              </a:solidFill>
              <a:miter lim="800000"/>
              <a:headEnd/>
              <a:tailEnd/>
            </a:ln>
          </p:spPr>
          <p:txBody>
            <a:bodyPr wrap="none" anchor="ctr"/>
            <a:lstStyle/>
            <a:p>
              <a:pPr defTabSz="1219170"/>
              <a:endParaRPr lang="zh-CN" altLang="en-US" sz="1600" b="1">
                <a:solidFill>
                  <a:srgbClr val="000099"/>
                </a:solidFill>
                <a:latin typeface="微软雅黑" pitchFamily="34" charset="-122"/>
                <a:ea typeface="微软雅黑" pitchFamily="34" charset="-122"/>
              </a:endParaRPr>
            </a:p>
          </p:txBody>
        </p:sp>
      </p:grpSp>
      <p:sp>
        <p:nvSpPr>
          <p:cNvPr id="12" name="Rectangle 43"/>
          <p:cNvSpPr>
            <a:spLocks noChangeArrowheads="1"/>
          </p:cNvSpPr>
          <p:nvPr/>
        </p:nvSpPr>
        <p:spPr bwMode="auto">
          <a:xfrm>
            <a:off x="2016367" y="2397785"/>
            <a:ext cx="2467664" cy="1858956"/>
          </a:xfrm>
          <a:prstGeom prst="rect">
            <a:avLst/>
          </a:prstGeom>
          <a:solidFill>
            <a:srgbClr val="99FFCC"/>
          </a:solidFill>
          <a:ln w="12700">
            <a:solidFill>
              <a:schemeClr val="tx1"/>
            </a:solidFill>
            <a:prstDash val="dash"/>
            <a:miter lim="800000"/>
            <a:headEnd/>
            <a:tailEnd/>
          </a:ln>
        </p:spPr>
        <p:txBody>
          <a:bodyPr wrap="none" anchor="ctr"/>
          <a:lstStyle/>
          <a:p>
            <a:pPr defTabSz="1219170"/>
            <a:endParaRPr lang="zh-CN" altLang="en-US" sz="1600" b="1">
              <a:solidFill>
                <a:srgbClr val="000099"/>
              </a:solidFill>
              <a:latin typeface="微软雅黑" pitchFamily="34" charset="-122"/>
              <a:ea typeface="微软雅黑" pitchFamily="34" charset="-122"/>
            </a:endParaRPr>
          </a:p>
        </p:txBody>
      </p:sp>
      <p:sp>
        <p:nvSpPr>
          <p:cNvPr id="13" name="Line 37"/>
          <p:cNvSpPr>
            <a:spLocks noChangeShapeType="1"/>
          </p:cNvSpPr>
          <p:nvPr/>
        </p:nvSpPr>
        <p:spPr bwMode="auto">
          <a:xfrm>
            <a:off x="2231925" y="3735447"/>
            <a:ext cx="261794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1600" b="1">
              <a:solidFill>
                <a:srgbClr val="000099"/>
              </a:solidFill>
              <a:latin typeface="微软雅黑" pitchFamily="34" charset="-122"/>
              <a:ea typeface="微软雅黑" pitchFamily="34" charset="-122"/>
            </a:endParaRPr>
          </a:p>
        </p:txBody>
      </p:sp>
      <p:sp>
        <p:nvSpPr>
          <p:cNvPr id="14" name="Line 34"/>
          <p:cNvSpPr>
            <a:spLocks noChangeShapeType="1"/>
          </p:cNvSpPr>
          <p:nvPr/>
        </p:nvSpPr>
        <p:spPr bwMode="auto">
          <a:xfrm>
            <a:off x="4918203" y="3735447"/>
            <a:ext cx="18601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1600" b="1">
              <a:solidFill>
                <a:srgbClr val="000099"/>
              </a:solidFill>
              <a:latin typeface="微软雅黑" pitchFamily="34" charset="-122"/>
              <a:ea typeface="微软雅黑" pitchFamily="34" charset="-122"/>
            </a:endParaRPr>
          </a:p>
        </p:txBody>
      </p:sp>
      <p:graphicFrame>
        <p:nvGraphicFramePr>
          <p:cNvPr id="15" name="Object 4"/>
          <p:cNvGraphicFramePr>
            <a:graphicFrameLocks noChangeAspect="1"/>
          </p:cNvGraphicFramePr>
          <p:nvPr/>
        </p:nvGraphicFramePr>
        <p:xfrm>
          <a:off x="6640216" y="2769905"/>
          <a:ext cx="2624017" cy="1758959"/>
        </p:xfrm>
        <a:graphic>
          <a:graphicData uri="http://schemas.openxmlformats.org/presentationml/2006/ole">
            <mc:AlternateContent xmlns:mc="http://schemas.openxmlformats.org/markup-compatibility/2006">
              <mc:Choice xmlns:v="urn:schemas-microsoft-com:vml" Requires="v">
                <p:oleObj spid="_x0000_s2053" name="VISIO" r:id="rId3" imgW="1687068" imgH="964692" progId="">
                  <p:embed/>
                </p:oleObj>
              </mc:Choice>
              <mc:Fallback>
                <p:oleObj name="VISIO" r:id="rId3" imgW="1687068" imgH="964692" progId="">
                  <p:embed/>
                  <p:pic>
                    <p:nvPicPr>
                      <p:cNvPr id="1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0216" y="2769905"/>
                        <a:ext cx="2624017" cy="1758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6" name="Picture 6"/>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1683" y="3625615"/>
            <a:ext cx="498077" cy="259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7" name="Text Box 7"/>
          <p:cNvSpPr txBox="1">
            <a:spLocks noChangeArrowheads="1"/>
          </p:cNvSpPr>
          <p:nvPr/>
        </p:nvSpPr>
        <p:spPr bwMode="auto">
          <a:xfrm>
            <a:off x="4514809" y="3066616"/>
            <a:ext cx="80021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defTabSz="1219170" eaLnBrk="1" hangingPunct="1">
              <a:lnSpc>
                <a:spcPct val="90000"/>
              </a:lnSpc>
            </a:pPr>
            <a:r>
              <a:rPr kumimoji="1" lang="en-US" altLang="zh-CN" sz="1600" b="1" dirty="0">
                <a:solidFill>
                  <a:srgbClr val="CC00CC"/>
                </a:solidFill>
                <a:latin typeface="微软雅黑" pitchFamily="34" charset="-122"/>
                <a:ea typeface="微软雅黑" pitchFamily="34" charset="-122"/>
              </a:rPr>
              <a:t>NAT</a:t>
            </a:r>
          </a:p>
          <a:p>
            <a:pPr algn="ctr" defTabSz="1219170" eaLnBrk="1" hangingPunct="1">
              <a:lnSpc>
                <a:spcPct val="90000"/>
              </a:lnSpc>
            </a:pPr>
            <a:r>
              <a:rPr kumimoji="1" lang="zh-CN" altLang="en-US" sz="1600" b="1" dirty="0">
                <a:solidFill>
                  <a:srgbClr val="CC00CC"/>
                </a:solidFill>
                <a:latin typeface="微软雅黑" pitchFamily="34" charset="-122"/>
                <a:ea typeface="微软雅黑" pitchFamily="34" charset="-122"/>
              </a:rPr>
              <a:t>路由器</a:t>
            </a:r>
          </a:p>
        </p:txBody>
      </p:sp>
      <p:sp>
        <p:nvSpPr>
          <p:cNvPr id="21" name="Text Box 35"/>
          <p:cNvSpPr txBox="1">
            <a:spLocks noChangeArrowheads="1"/>
          </p:cNvSpPr>
          <p:nvPr/>
        </p:nvSpPr>
        <p:spPr bwMode="auto">
          <a:xfrm>
            <a:off x="2286037" y="2017285"/>
            <a:ext cx="2052164"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defTabSz="1219170" eaLnBrk="1" hangingPunct="1">
              <a:lnSpc>
                <a:spcPct val="90000"/>
              </a:lnSpc>
            </a:pPr>
            <a:r>
              <a:rPr kumimoji="1" lang="zh-CN" altLang="en-US" sz="1600" b="1" dirty="0">
                <a:solidFill>
                  <a:srgbClr val="0000FF"/>
                </a:solidFill>
                <a:latin typeface="微软雅黑" pitchFamily="34" charset="-122"/>
                <a:ea typeface="微软雅黑" pitchFamily="34" charset="-122"/>
              </a:rPr>
              <a:t>专用网 </a:t>
            </a:r>
            <a:r>
              <a:rPr kumimoji="1" lang="en-US" altLang="zh-CN" sz="1600" b="1" dirty="0">
                <a:solidFill>
                  <a:srgbClr val="0000FF"/>
                </a:solidFill>
                <a:latin typeface="微软雅黑" pitchFamily="34" charset="-122"/>
                <a:ea typeface="微软雅黑" pitchFamily="34" charset="-122"/>
              </a:rPr>
              <a:t>192.168.0.0</a:t>
            </a:r>
          </a:p>
        </p:txBody>
      </p:sp>
      <p:sp>
        <p:nvSpPr>
          <p:cNvPr id="22" name="Text Box 36"/>
          <p:cNvSpPr txBox="1">
            <a:spLocks noChangeArrowheads="1"/>
          </p:cNvSpPr>
          <p:nvPr/>
        </p:nvSpPr>
        <p:spPr bwMode="auto">
          <a:xfrm>
            <a:off x="7421228" y="3027185"/>
            <a:ext cx="8002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defTabSz="1219170" eaLnBrk="1" hangingPunct="1">
              <a:lnSpc>
                <a:spcPct val="90000"/>
              </a:lnSpc>
            </a:pPr>
            <a:r>
              <a:rPr kumimoji="1" lang="zh-CN" altLang="en-US" sz="1600" b="1" dirty="0">
                <a:solidFill>
                  <a:srgbClr val="0000FF"/>
                </a:solidFill>
                <a:latin typeface="微软雅黑" pitchFamily="34" charset="-122"/>
                <a:ea typeface="微软雅黑" pitchFamily="34" charset="-122"/>
              </a:rPr>
              <a:t>互联网</a:t>
            </a:r>
          </a:p>
        </p:txBody>
      </p:sp>
      <p:sp>
        <p:nvSpPr>
          <p:cNvPr id="23" name="Line 38"/>
          <p:cNvSpPr>
            <a:spLocks noChangeShapeType="1"/>
          </p:cNvSpPr>
          <p:nvPr/>
        </p:nvSpPr>
        <p:spPr bwMode="auto">
          <a:xfrm rot="5400000">
            <a:off x="2363879" y="3488733"/>
            <a:ext cx="51965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1600" b="1">
              <a:solidFill>
                <a:srgbClr val="000099"/>
              </a:solidFill>
              <a:latin typeface="微软雅黑" pitchFamily="34" charset="-122"/>
              <a:ea typeface="微软雅黑" pitchFamily="34" charset="-122"/>
            </a:endParaRPr>
          </a:p>
        </p:txBody>
      </p:sp>
      <p:grpSp>
        <p:nvGrpSpPr>
          <p:cNvPr id="25" name="Group 42"/>
          <p:cNvGrpSpPr>
            <a:grpSpLocks/>
          </p:cNvGrpSpPr>
          <p:nvPr/>
        </p:nvGrpSpPr>
        <p:grpSpPr bwMode="auto">
          <a:xfrm>
            <a:off x="3334378" y="3438735"/>
            <a:ext cx="895932" cy="222944"/>
            <a:chOff x="521" y="2478"/>
            <a:chExt cx="1044" cy="136"/>
          </a:xfrm>
        </p:grpSpPr>
        <p:sp>
          <p:nvSpPr>
            <p:cNvPr id="26" name="AutoShape 41"/>
            <p:cNvSpPr>
              <a:spLocks noChangeArrowheads="1"/>
            </p:cNvSpPr>
            <p:nvPr/>
          </p:nvSpPr>
          <p:spPr bwMode="auto">
            <a:xfrm>
              <a:off x="1383" y="2505"/>
              <a:ext cx="182" cy="91"/>
            </a:xfrm>
            <a:prstGeom prst="rightArrow">
              <a:avLst>
                <a:gd name="adj1" fmla="val 49454"/>
                <a:gd name="adj2" fmla="val 72528"/>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1219170"/>
              <a:endParaRPr lang="zh-CN" altLang="en-US" sz="1600" b="1">
                <a:solidFill>
                  <a:srgbClr val="000099"/>
                </a:solidFill>
                <a:latin typeface="微软雅黑" pitchFamily="34" charset="-122"/>
                <a:ea typeface="微软雅黑" pitchFamily="34" charset="-122"/>
              </a:endParaRPr>
            </a:p>
          </p:txBody>
        </p:sp>
        <p:sp>
          <p:nvSpPr>
            <p:cNvPr id="27" name="Rectangle 39"/>
            <p:cNvSpPr>
              <a:spLocks noChangeArrowheads="1"/>
            </p:cNvSpPr>
            <p:nvPr/>
          </p:nvSpPr>
          <p:spPr bwMode="auto">
            <a:xfrm>
              <a:off x="521" y="2478"/>
              <a:ext cx="635" cy="1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1219170"/>
              <a:endParaRPr lang="zh-CN" altLang="en-US" sz="1600" b="1">
                <a:solidFill>
                  <a:srgbClr val="000099"/>
                </a:solidFill>
                <a:latin typeface="微软雅黑" pitchFamily="34" charset="-122"/>
                <a:ea typeface="微软雅黑" pitchFamily="34" charset="-122"/>
              </a:endParaRPr>
            </a:p>
          </p:txBody>
        </p:sp>
        <p:sp>
          <p:nvSpPr>
            <p:cNvPr id="28" name="Rectangle 40"/>
            <p:cNvSpPr>
              <a:spLocks noChangeArrowheads="1"/>
            </p:cNvSpPr>
            <p:nvPr/>
          </p:nvSpPr>
          <p:spPr bwMode="auto">
            <a:xfrm>
              <a:off x="1156" y="2478"/>
              <a:ext cx="227" cy="136"/>
            </a:xfrm>
            <a:prstGeom prst="rect">
              <a:avLst/>
            </a:prstGeom>
            <a:solidFill>
              <a:srgbClr val="66FF66"/>
            </a:solidFill>
            <a:ln w="9525">
              <a:solidFill>
                <a:schemeClr val="tx1"/>
              </a:solidFill>
              <a:miter lim="800000"/>
              <a:headEnd/>
              <a:tailEnd/>
            </a:ln>
          </p:spPr>
          <p:txBody>
            <a:bodyPr wrap="none" anchor="ctr"/>
            <a:lstStyle/>
            <a:p>
              <a:pPr defTabSz="1219170"/>
              <a:endParaRPr lang="zh-CN" altLang="en-US" sz="1600" b="1">
                <a:solidFill>
                  <a:srgbClr val="000099"/>
                </a:solidFill>
                <a:latin typeface="微软雅黑" pitchFamily="34" charset="-122"/>
                <a:ea typeface="微软雅黑" pitchFamily="34" charset="-122"/>
              </a:endParaRPr>
            </a:p>
          </p:txBody>
        </p:sp>
      </p:grpSp>
      <p:sp>
        <p:nvSpPr>
          <p:cNvPr id="29" name="Text Box 44"/>
          <p:cNvSpPr txBox="1">
            <a:spLocks noChangeArrowheads="1"/>
          </p:cNvSpPr>
          <p:nvPr/>
        </p:nvSpPr>
        <p:spPr bwMode="auto">
          <a:xfrm>
            <a:off x="3133650" y="2442046"/>
            <a:ext cx="1375698"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defTabSz="1219170" eaLnBrk="1" hangingPunct="1">
              <a:lnSpc>
                <a:spcPct val="90000"/>
              </a:lnSpc>
            </a:pPr>
            <a:r>
              <a:rPr kumimoji="1" lang="zh-CN" altLang="en-US" sz="1600" b="1" dirty="0">
                <a:solidFill>
                  <a:prstClr val="black"/>
                </a:solidFill>
                <a:latin typeface="微软雅黑" pitchFamily="34" charset="-122"/>
                <a:ea typeface="微软雅黑" pitchFamily="34" charset="-122"/>
              </a:rPr>
              <a:t>源 </a:t>
            </a:r>
            <a:r>
              <a:rPr kumimoji="1" lang="en-US" altLang="zh-CN" sz="1600" b="1" dirty="0">
                <a:solidFill>
                  <a:prstClr val="black"/>
                </a:solidFill>
                <a:latin typeface="微软雅黑" pitchFamily="34" charset="-122"/>
                <a:ea typeface="微软雅黑" pitchFamily="34" charset="-122"/>
              </a:rPr>
              <a:t>IP </a:t>
            </a:r>
            <a:r>
              <a:rPr kumimoji="1" lang="zh-CN" altLang="en-US" sz="1600" b="1" dirty="0">
                <a:solidFill>
                  <a:prstClr val="black"/>
                </a:solidFill>
                <a:latin typeface="微软雅黑" pitchFamily="34" charset="-122"/>
                <a:ea typeface="微软雅黑" pitchFamily="34" charset="-122"/>
              </a:rPr>
              <a:t>地址</a:t>
            </a:r>
          </a:p>
          <a:p>
            <a:pPr algn="ctr" defTabSz="1219170" eaLnBrk="1" hangingPunct="1">
              <a:lnSpc>
                <a:spcPct val="90000"/>
              </a:lnSpc>
            </a:pPr>
            <a:r>
              <a:rPr kumimoji="1" lang="en-US" altLang="zh-CN" sz="1600" b="1" dirty="0">
                <a:solidFill>
                  <a:prstClr val="black"/>
                </a:solidFill>
                <a:latin typeface="微软雅黑" pitchFamily="34" charset="-122"/>
                <a:ea typeface="微软雅黑" pitchFamily="34" charset="-122"/>
              </a:rPr>
              <a:t>192.168.0.3</a:t>
            </a:r>
          </a:p>
        </p:txBody>
      </p:sp>
      <p:sp>
        <p:nvSpPr>
          <p:cNvPr id="30" name="Text Box 45"/>
          <p:cNvSpPr txBox="1">
            <a:spLocks noChangeArrowheads="1"/>
          </p:cNvSpPr>
          <p:nvPr/>
        </p:nvSpPr>
        <p:spPr bwMode="auto">
          <a:xfrm>
            <a:off x="1922191" y="2632204"/>
            <a:ext cx="1375698"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defTabSz="1219170" eaLnBrk="1" hangingPunct="1">
              <a:lnSpc>
                <a:spcPct val="90000"/>
              </a:lnSpc>
            </a:pPr>
            <a:r>
              <a:rPr kumimoji="1" lang="zh-CN" altLang="en-US" sz="1600" b="1" dirty="0">
                <a:solidFill>
                  <a:srgbClr val="0000FF"/>
                </a:solidFill>
                <a:latin typeface="微软雅黑" pitchFamily="34" charset="-122"/>
                <a:ea typeface="微软雅黑" pitchFamily="34" charset="-122"/>
              </a:rPr>
              <a:t>主机 </a:t>
            </a:r>
            <a:r>
              <a:rPr kumimoji="1" lang="en-US" altLang="zh-CN" sz="1600" b="1" dirty="0">
                <a:solidFill>
                  <a:srgbClr val="0000FF"/>
                </a:solidFill>
                <a:latin typeface="微软雅黑" pitchFamily="34" charset="-122"/>
                <a:ea typeface="微软雅黑" pitchFamily="34" charset="-122"/>
              </a:rPr>
              <a:t>A</a:t>
            </a:r>
          </a:p>
          <a:p>
            <a:pPr algn="ctr" defTabSz="1219170" eaLnBrk="1" hangingPunct="1">
              <a:lnSpc>
                <a:spcPct val="90000"/>
              </a:lnSpc>
            </a:pPr>
            <a:r>
              <a:rPr kumimoji="1" lang="en-US" altLang="zh-CN" sz="1600" b="1" dirty="0">
                <a:solidFill>
                  <a:srgbClr val="0000FF"/>
                </a:solidFill>
                <a:latin typeface="微软雅黑" pitchFamily="34" charset="-122"/>
                <a:ea typeface="微软雅黑" pitchFamily="34" charset="-122"/>
              </a:rPr>
              <a:t>192.168.0.3</a:t>
            </a:r>
          </a:p>
        </p:txBody>
      </p:sp>
      <p:grpSp>
        <p:nvGrpSpPr>
          <p:cNvPr id="31" name="Group 46"/>
          <p:cNvGrpSpPr>
            <a:grpSpLocks/>
          </p:cNvGrpSpPr>
          <p:nvPr/>
        </p:nvGrpSpPr>
        <p:grpSpPr bwMode="auto">
          <a:xfrm>
            <a:off x="5469430" y="3438735"/>
            <a:ext cx="895932" cy="222944"/>
            <a:chOff x="521" y="2478"/>
            <a:chExt cx="1044" cy="136"/>
          </a:xfrm>
        </p:grpSpPr>
        <p:sp>
          <p:nvSpPr>
            <p:cNvPr id="32" name="AutoShape 47"/>
            <p:cNvSpPr>
              <a:spLocks noChangeArrowheads="1"/>
            </p:cNvSpPr>
            <p:nvPr/>
          </p:nvSpPr>
          <p:spPr bwMode="auto">
            <a:xfrm>
              <a:off x="1383" y="2505"/>
              <a:ext cx="182" cy="91"/>
            </a:xfrm>
            <a:prstGeom prst="rightArrow">
              <a:avLst>
                <a:gd name="adj1" fmla="val 49454"/>
                <a:gd name="adj2" fmla="val 72528"/>
              </a:avLst>
            </a:prstGeom>
            <a:solidFill>
              <a:srgbClr val="FFFF00"/>
            </a:solidFill>
            <a:ln w="9525">
              <a:solidFill>
                <a:schemeClr val="tx1"/>
              </a:solidFill>
              <a:miter lim="800000"/>
              <a:headEnd/>
              <a:tailEnd/>
            </a:ln>
          </p:spPr>
          <p:txBody>
            <a:bodyPr wrap="none" anchor="ctr"/>
            <a:lstStyle/>
            <a:p>
              <a:pPr defTabSz="1219170"/>
              <a:endParaRPr lang="zh-CN" altLang="en-US" sz="1600" b="1">
                <a:solidFill>
                  <a:srgbClr val="000099"/>
                </a:solidFill>
                <a:latin typeface="微软雅黑" pitchFamily="34" charset="-122"/>
                <a:ea typeface="微软雅黑" pitchFamily="34" charset="-122"/>
              </a:endParaRPr>
            </a:p>
          </p:txBody>
        </p:sp>
        <p:sp>
          <p:nvSpPr>
            <p:cNvPr id="33" name="Rectangle 48"/>
            <p:cNvSpPr>
              <a:spLocks noChangeArrowheads="1"/>
            </p:cNvSpPr>
            <p:nvPr/>
          </p:nvSpPr>
          <p:spPr bwMode="auto">
            <a:xfrm>
              <a:off x="521" y="2478"/>
              <a:ext cx="635" cy="136"/>
            </a:xfrm>
            <a:prstGeom prst="rect">
              <a:avLst/>
            </a:prstGeom>
            <a:solidFill>
              <a:srgbClr val="FFFFFF"/>
            </a:solidFill>
            <a:ln w="9525">
              <a:solidFill>
                <a:schemeClr val="tx1"/>
              </a:solidFill>
              <a:miter lim="800000"/>
              <a:headEnd/>
              <a:tailEnd/>
            </a:ln>
          </p:spPr>
          <p:txBody>
            <a:bodyPr wrap="none" anchor="ctr"/>
            <a:lstStyle/>
            <a:p>
              <a:pPr defTabSz="1219170"/>
              <a:endParaRPr lang="zh-CN" altLang="en-US" sz="1600" b="1">
                <a:solidFill>
                  <a:srgbClr val="000099"/>
                </a:solidFill>
                <a:latin typeface="微软雅黑" pitchFamily="34" charset="-122"/>
                <a:ea typeface="微软雅黑" pitchFamily="34" charset="-122"/>
              </a:endParaRPr>
            </a:p>
          </p:txBody>
        </p:sp>
        <p:sp>
          <p:nvSpPr>
            <p:cNvPr id="34" name="Rectangle 49"/>
            <p:cNvSpPr>
              <a:spLocks noChangeArrowheads="1"/>
            </p:cNvSpPr>
            <p:nvPr/>
          </p:nvSpPr>
          <p:spPr bwMode="auto">
            <a:xfrm>
              <a:off x="1156" y="2478"/>
              <a:ext cx="227" cy="136"/>
            </a:xfrm>
            <a:prstGeom prst="rect">
              <a:avLst/>
            </a:prstGeom>
            <a:solidFill>
              <a:srgbClr val="FF66FF"/>
            </a:solidFill>
            <a:ln w="9525">
              <a:solidFill>
                <a:schemeClr val="tx1"/>
              </a:solidFill>
              <a:miter lim="800000"/>
              <a:headEnd/>
              <a:tailEnd/>
            </a:ln>
          </p:spPr>
          <p:txBody>
            <a:bodyPr wrap="none" anchor="ctr"/>
            <a:lstStyle/>
            <a:p>
              <a:pPr defTabSz="1219170"/>
              <a:endParaRPr lang="zh-CN" altLang="en-US" sz="1600" b="1">
                <a:solidFill>
                  <a:srgbClr val="000099"/>
                </a:solidFill>
                <a:latin typeface="微软雅黑" pitchFamily="34" charset="-122"/>
                <a:ea typeface="微软雅黑" pitchFamily="34" charset="-122"/>
              </a:endParaRPr>
            </a:p>
          </p:txBody>
        </p:sp>
      </p:grpSp>
      <p:sp>
        <p:nvSpPr>
          <p:cNvPr id="35" name="Text Box 50"/>
          <p:cNvSpPr txBox="1">
            <a:spLocks noChangeArrowheads="1"/>
          </p:cNvSpPr>
          <p:nvPr/>
        </p:nvSpPr>
        <p:spPr bwMode="auto">
          <a:xfrm>
            <a:off x="5769440" y="2589582"/>
            <a:ext cx="124906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defTabSz="1219170" eaLnBrk="1" hangingPunct="1">
              <a:lnSpc>
                <a:spcPct val="90000"/>
              </a:lnSpc>
            </a:pPr>
            <a:r>
              <a:rPr kumimoji="1" lang="zh-CN" altLang="en-US" sz="1600" b="1" dirty="0">
                <a:solidFill>
                  <a:srgbClr val="CC00CC"/>
                </a:solidFill>
                <a:latin typeface="微软雅黑" pitchFamily="34" charset="-122"/>
                <a:ea typeface="微软雅黑" pitchFamily="34" charset="-122"/>
              </a:rPr>
              <a:t>源 </a:t>
            </a:r>
            <a:r>
              <a:rPr kumimoji="1" lang="en-US" altLang="zh-CN" sz="1600" b="1" dirty="0">
                <a:solidFill>
                  <a:srgbClr val="CC00CC"/>
                </a:solidFill>
                <a:latin typeface="微软雅黑" pitchFamily="34" charset="-122"/>
                <a:ea typeface="微软雅黑" pitchFamily="34" charset="-122"/>
              </a:rPr>
              <a:t>IP </a:t>
            </a:r>
            <a:r>
              <a:rPr kumimoji="1" lang="zh-CN" altLang="en-US" sz="1600" b="1" dirty="0">
                <a:solidFill>
                  <a:srgbClr val="CC00CC"/>
                </a:solidFill>
                <a:latin typeface="微软雅黑" pitchFamily="34" charset="-122"/>
                <a:ea typeface="微软雅黑" pitchFamily="34" charset="-122"/>
              </a:rPr>
              <a:t>地址</a:t>
            </a:r>
          </a:p>
          <a:p>
            <a:pPr algn="ctr" defTabSz="1219170" eaLnBrk="1" hangingPunct="1">
              <a:lnSpc>
                <a:spcPct val="90000"/>
              </a:lnSpc>
            </a:pPr>
            <a:r>
              <a:rPr kumimoji="1" lang="en-US" altLang="zh-CN" sz="1600" b="1" dirty="0">
                <a:solidFill>
                  <a:srgbClr val="CC00CC"/>
                </a:solidFill>
                <a:latin typeface="微软雅黑" pitchFamily="34" charset="-122"/>
                <a:ea typeface="微软雅黑" pitchFamily="34" charset="-122"/>
              </a:rPr>
              <a:t>172.38.1.5</a:t>
            </a:r>
          </a:p>
        </p:txBody>
      </p:sp>
      <p:sp>
        <p:nvSpPr>
          <p:cNvPr id="36" name="Line 51"/>
          <p:cNvSpPr>
            <a:spLocks noChangeShapeType="1"/>
          </p:cNvSpPr>
          <p:nvPr/>
        </p:nvSpPr>
        <p:spPr bwMode="auto">
          <a:xfrm>
            <a:off x="3953939" y="2917440"/>
            <a:ext cx="0" cy="67046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1600" b="1">
              <a:solidFill>
                <a:srgbClr val="000099"/>
              </a:solidFill>
              <a:latin typeface="微软雅黑" pitchFamily="34" charset="-122"/>
              <a:ea typeface="微软雅黑" pitchFamily="34" charset="-122"/>
            </a:endParaRPr>
          </a:p>
        </p:txBody>
      </p:sp>
      <p:sp>
        <p:nvSpPr>
          <p:cNvPr id="37" name="Text Box 52"/>
          <p:cNvSpPr txBox="1">
            <a:spLocks noChangeArrowheads="1"/>
          </p:cNvSpPr>
          <p:nvPr/>
        </p:nvSpPr>
        <p:spPr bwMode="auto">
          <a:xfrm>
            <a:off x="8719392" y="2306974"/>
            <a:ext cx="124906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defTabSz="1219170" eaLnBrk="1" hangingPunct="1">
              <a:lnSpc>
                <a:spcPct val="90000"/>
              </a:lnSpc>
            </a:pPr>
            <a:r>
              <a:rPr kumimoji="1" lang="zh-CN" altLang="en-US" sz="1600" b="1" dirty="0">
                <a:solidFill>
                  <a:prstClr val="black"/>
                </a:solidFill>
                <a:latin typeface="微软雅黑" pitchFamily="34" charset="-122"/>
                <a:ea typeface="微软雅黑" pitchFamily="34" charset="-122"/>
              </a:rPr>
              <a:t>主机 </a:t>
            </a:r>
            <a:r>
              <a:rPr kumimoji="1" lang="en-US" altLang="zh-CN" sz="1600" b="1" dirty="0">
                <a:solidFill>
                  <a:prstClr val="black"/>
                </a:solidFill>
                <a:latin typeface="微软雅黑" pitchFamily="34" charset="-122"/>
                <a:ea typeface="微软雅黑" pitchFamily="34" charset="-122"/>
              </a:rPr>
              <a:t>B</a:t>
            </a:r>
          </a:p>
          <a:p>
            <a:pPr algn="ctr" defTabSz="1219170" eaLnBrk="1" hangingPunct="1">
              <a:lnSpc>
                <a:spcPct val="90000"/>
              </a:lnSpc>
            </a:pPr>
            <a:r>
              <a:rPr kumimoji="1" lang="en-US" altLang="zh-CN" sz="1600" b="1" dirty="0">
                <a:solidFill>
                  <a:prstClr val="black"/>
                </a:solidFill>
                <a:latin typeface="微软雅黑" pitchFamily="34" charset="-122"/>
                <a:ea typeface="微软雅黑" pitchFamily="34" charset="-122"/>
              </a:rPr>
              <a:t>213.18.2.4</a:t>
            </a:r>
          </a:p>
        </p:txBody>
      </p:sp>
      <p:sp>
        <p:nvSpPr>
          <p:cNvPr id="38" name="Line 53"/>
          <p:cNvSpPr>
            <a:spLocks noChangeShapeType="1"/>
          </p:cNvSpPr>
          <p:nvPr/>
        </p:nvSpPr>
        <p:spPr bwMode="auto">
          <a:xfrm flipH="1">
            <a:off x="6088989" y="3066617"/>
            <a:ext cx="206520" cy="52129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1600" b="1">
              <a:solidFill>
                <a:srgbClr val="000099"/>
              </a:solidFill>
              <a:latin typeface="微软雅黑" pitchFamily="34" charset="-122"/>
              <a:ea typeface="微软雅黑" pitchFamily="34" charset="-122"/>
            </a:endParaRPr>
          </a:p>
        </p:txBody>
      </p:sp>
      <p:sp>
        <p:nvSpPr>
          <p:cNvPr id="39" name="Freeform 54"/>
          <p:cNvSpPr>
            <a:spLocks/>
          </p:cNvSpPr>
          <p:nvPr/>
        </p:nvSpPr>
        <p:spPr bwMode="auto">
          <a:xfrm>
            <a:off x="6502029" y="2917441"/>
            <a:ext cx="2549611" cy="677028"/>
          </a:xfrm>
          <a:custGeom>
            <a:avLst/>
            <a:gdLst>
              <a:gd name="T0" fmla="*/ 0 w 1679"/>
              <a:gd name="T1" fmla="*/ 409 h 413"/>
              <a:gd name="T2" fmla="*/ 475 w 1679"/>
              <a:gd name="T3" fmla="*/ 401 h 413"/>
              <a:gd name="T4" fmla="*/ 843 w 1679"/>
              <a:gd name="T5" fmla="*/ 337 h 413"/>
              <a:gd name="T6" fmla="*/ 1147 w 1679"/>
              <a:gd name="T7" fmla="*/ 241 h 413"/>
              <a:gd name="T8" fmla="*/ 1387 w 1679"/>
              <a:gd name="T9" fmla="*/ 145 h 413"/>
              <a:gd name="T10" fmla="*/ 1679 w 1679"/>
              <a:gd name="T11" fmla="*/ 0 h 413"/>
              <a:gd name="T12" fmla="*/ 0 60000 65536"/>
              <a:gd name="T13" fmla="*/ 0 60000 65536"/>
              <a:gd name="T14" fmla="*/ 0 60000 65536"/>
              <a:gd name="T15" fmla="*/ 0 60000 65536"/>
              <a:gd name="T16" fmla="*/ 0 60000 65536"/>
              <a:gd name="T17" fmla="*/ 0 60000 65536"/>
              <a:gd name="T18" fmla="*/ 0 w 1679"/>
              <a:gd name="T19" fmla="*/ 0 h 413"/>
              <a:gd name="T20" fmla="*/ 1679 w 1679"/>
              <a:gd name="T21" fmla="*/ 413 h 413"/>
            </a:gdLst>
            <a:ahLst/>
            <a:cxnLst>
              <a:cxn ang="T12">
                <a:pos x="T0" y="T1"/>
              </a:cxn>
              <a:cxn ang="T13">
                <a:pos x="T2" y="T3"/>
              </a:cxn>
              <a:cxn ang="T14">
                <a:pos x="T4" y="T5"/>
              </a:cxn>
              <a:cxn ang="T15">
                <a:pos x="T6" y="T7"/>
              </a:cxn>
              <a:cxn ang="T16">
                <a:pos x="T8" y="T9"/>
              </a:cxn>
              <a:cxn ang="T17">
                <a:pos x="T10" y="T11"/>
              </a:cxn>
            </a:cxnLst>
            <a:rect l="T18" t="T19" r="T20" b="T21"/>
            <a:pathLst>
              <a:path w="1679" h="413">
                <a:moveTo>
                  <a:pt x="0" y="409"/>
                </a:moveTo>
                <a:cubicBezTo>
                  <a:pt x="79" y="408"/>
                  <a:pt x="335" y="413"/>
                  <a:pt x="475" y="401"/>
                </a:cubicBezTo>
                <a:cubicBezTo>
                  <a:pt x="615" y="389"/>
                  <a:pt x="731" y="364"/>
                  <a:pt x="843" y="337"/>
                </a:cubicBezTo>
                <a:cubicBezTo>
                  <a:pt x="955" y="310"/>
                  <a:pt x="1056" y="273"/>
                  <a:pt x="1147" y="241"/>
                </a:cubicBezTo>
                <a:cubicBezTo>
                  <a:pt x="1238" y="209"/>
                  <a:pt x="1298" y="185"/>
                  <a:pt x="1387" y="145"/>
                </a:cubicBezTo>
                <a:cubicBezTo>
                  <a:pt x="1476" y="105"/>
                  <a:pt x="1618" y="30"/>
                  <a:pt x="1679" y="0"/>
                </a:cubicBezTo>
              </a:path>
            </a:pathLst>
          </a:custGeom>
          <a:noFill/>
          <a:ln w="38100" cmpd="sng">
            <a:solidFill>
              <a:srgbClr val="CC00CC"/>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defTabSz="1219170"/>
            <a:endParaRPr lang="zh-CN" altLang="en-US" sz="1600" b="1">
              <a:solidFill>
                <a:srgbClr val="000099"/>
              </a:solidFill>
              <a:latin typeface="微软雅黑" pitchFamily="34" charset="-122"/>
              <a:ea typeface="微软雅黑" pitchFamily="34" charset="-122"/>
            </a:endParaRPr>
          </a:p>
        </p:txBody>
      </p:sp>
      <p:sp>
        <p:nvSpPr>
          <p:cNvPr id="40" name="Text Box 59"/>
          <p:cNvSpPr txBox="1">
            <a:spLocks noChangeArrowheads="1"/>
          </p:cNvSpPr>
          <p:nvPr/>
        </p:nvSpPr>
        <p:spPr bwMode="auto">
          <a:xfrm>
            <a:off x="2362563" y="4448540"/>
            <a:ext cx="1375698"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defTabSz="1219170" eaLnBrk="1" hangingPunct="1">
              <a:lnSpc>
                <a:spcPct val="90000"/>
              </a:lnSpc>
            </a:pPr>
            <a:r>
              <a:rPr kumimoji="1" lang="zh-CN" altLang="en-US" sz="1600" b="1" dirty="0">
                <a:solidFill>
                  <a:prstClr val="black"/>
                </a:solidFill>
                <a:latin typeface="微软雅黑" pitchFamily="34" charset="-122"/>
                <a:ea typeface="微软雅黑" pitchFamily="34" charset="-122"/>
              </a:rPr>
              <a:t>目的 </a:t>
            </a:r>
            <a:r>
              <a:rPr kumimoji="1" lang="en-US" altLang="zh-CN" sz="1600" b="1" dirty="0">
                <a:solidFill>
                  <a:prstClr val="black"/>
                </a:solidFill>
                <a:latin typeface="微软雅黑" pitchFamily="34" charset="-122"/>
                <a:ea typeface="微软雅黑" pitchFamily="34" charset="-122"/>
              </a:rPr>
              <a:t>IP </a:t>
            </a:r>
            <a:r>
              <a:rPr kumimoji="1" lang="zh-CN" altLang="en-US" sz="1600" b="1" dirty="0">
                <a:solidFill>
                  <a:prstClr val="black"/>
                </a:solidFill>
                <a:latin typeface="微软雅黑" pitchFamily="34" charset="-122"/>
                <a:ea typeface="微软雅黑" pitchFamily="34" charset="-122"/>
              </a:rPr>
              <a:t>地址</a:t>
            </a:r>
          </a:p>
          <a:p>
            <a:pPr algn="ctr" defTabSz="1219170" eaLnBrk="1" hangingPunct="1">
              <a:lnSpc>
                <a:spcPct val="90000"/>
              </a:lnSpc>
            </a:pPr>
            <a:r>
              <a:rPr kumimoji="1" lang="en-US" altLang="zh-CN" sz="1600" b="1" dirty="0">
                <a:solidFill>
                  <a:prstClr val="black"/>
                </a:solidFill>
                <a:latin typeface="微软雅黑" pitchFamily="34" charset="-122"/>
                <a:ea typeface="微软雅黑" pitchFamily="34" charset="-122"/>
              </a:rPr>
              <a:t>192.168.0.3</a:t>
            </a:r>
          </a:p>
        </p:txBody>
      </p:sp>
      <p:sp>
        <p:nvSpPr>
          <p:cNvPr id="41" name="Line 60"/>
          <p:cNvSpPr>
            <a:spLocks noChangeShapeType="1"/>
          </p:cNvSpPr>
          <p:nvPr/>
        </p:nvSpPr>
        <p:spPr bwMode="auto">
          <a:xfrm flipH="1">
            <a:off x="3127856" y="3884623"/>
            <a:ext cx="0" cy="56391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1600" b="1">
              <a:solidFill>
                <a:srgbClr val="000099"/>
              </a:solidFill>
              <a:latin typeface="微软雅黑" pitchFamily="34" charset="-122"/>
              <a:ea typeface="微软雅黑" pitchFamily="34" charset="-122"/>
            </a:endParaRPr>
          </a:p>
        </p:txBody>
      </p:sp>
      <p:grpSp>
        <p:nvGrpSpPr>
          <p:cNvPr id="42" name="Group 65"/>
          <p:cNvGrpSpPr>
            <a:grpSpLocks/>
          </p:cNvGrpSpPr>
          <p:nvPr/>
        </p:nvGrpSpPr>
        <p:grpSpPr bwMode="auto">
          <a:xfrm flipH="1">
            <a:off x="5675950" y="3810853"/>
            <a:ext cx="895932" cy="222944"/>
            <a:chOff x="521" y="2478"/>
            <a:chExt cx="1044" cy="136"/>
          </a:xfrm>
        </p:grpSpPr>
        <p:sp>
          <p:nvSpPr>
            <p:cNvPr id="43" name="AutoShape 66"/>
            <p:cNvSpPr>
              <a:spLocks noChangeArrowheads="1"/>
            </p:cNvSpPr>
            <p:nvPr/>
          </p:nvSpPr>
          <p:spPr bwMode="auto">
            <a:xfrm>
              <a:off x="1383" y="2505"/>
              <a:ext cx="182" cy="91"/>
            </a:xfrm>
            <a:prstGeom prst="rightArrow">
              <a:avLst>
                <a:gd name="adj1" fmla="val 49454"/>
                <a:gd name="adj2" fmla="val 72528"/>
              </a:avLst>
            </a:prstGeom>
            <a:solidFill>
              <a:srgbClr val="FFFF00"/>
            </a:solidFill>
            <a:ln w="9525">
              <a:solidFill>
                <a:schemeClr val="tx1"/>
              </a:solidFill>
              <a:miter lim="800000"/>
              <a:headEnd/>
              <a:tailEnd/>
            </a:ln>
          </p:spPr>
          <p:txBody>
            <a:bodyPr wrap="none" anchor="ctr"/>
            <a:lstStyle/>
            <a:p>
              <a:pPr defTabSz="1219170"/>
              <a:endParaRPr lang="zh-CN" altLang="en-US" sz="1600" b="1">
                <a:solidFill>
                  <a:srgbClr val="000099"/>
                </a:solidFill>
                <a:latin typeface="微软雅黑" pitchFamily="34" charset="-122"/>
                <a:ea typeface="微软雅黑" pitchFamily="34" charset="-122"/>
              </a:endParaRPr>
            </a:p>
          </p:txBody>
        </p:sp>
        <p:sp>
          <p:nvSpPr>
            <p:cNvPr id="44" name="Rectangle 67"/>
            <p:cNvSpPr>
              <a:spLocks noChangeArrowheads="1"/>
            </p:cNvSpPr>
            <p:nvPr/>
          </p:nvSpPr>
          <p:spPr bwMode="auto">
            <a:xfrm>
              <a:off x="521" y="2478"/>
              <a:ext cx="635" cy="136"/>
            </a:xfrm>
            <a:prstGeom prst="rect">
              <a:avLst/>
            </a:prstGeom>
            <a:solidFill>
              <a:srgbClr val="00FFFF"/>
            </a:solidFill>
            <a:ln w="9525">
              <a:solidFill>
                <a:schemeClr val="tx1"/>
              </a:solidFill>
              <a:miter lim="800000"/>
              <a:headEnd/>
              <a:tailEnd/>
            </a:ln>
          </p:spPr>
          <p:txBody>
            <a:bodyPr wrap="none" anchor="ctr"/>
            <a:lstStyle/>
            <a:p>
              <a:pPr defTabSz="1219170"/>
              <a:endParaRPr lang="zh-CN" altLang="en-US" sz="1600" b="1">
                <a:solidFill>
                  <a:srgbClr val="000099"/>
                </a:solidFill>
                <a:latin typeface="微软雅黑" pitchFamily="34" charset="-122"/>
                <a:ea typeface="微软雅黑" pitchFamily="34" charset="-122"/>
              </a:endParaRPr>
            </a:p>
          </p:txBody>
        </p:sp>
        <p:sp>
          <p:nvSpPr>
            <p:cNvPr id="45" name="Rectangle 68"/>
            <p:cNvSpPr>
              <a:spLocks noChangeArrowheads="1"/>
            </p:cNvSpPr>
            <p:nvPr/>
          </p:nvSpPr>
          <p:spPr bwMode="auto">
            <a:xfrm>
              <a:off x="1156" y="2478"/>
              <a:ext cx="227" cy="136"/>
            </a:xfrm>
            <a:prstGeom prst="rect">
              <a:avLst/>
            </a:prstGeom>
            <a:solidFill>
              <a:srgbClr val="FF66FF"/>
            </a:solidFill>
            <a:ln w="9525">
              <a:solidFill>
                <a:schemeClr val="tx1"/>
              </a:solidFill>
              <a:miter lim="800000"/>
              <a:headEnd/>
              <a:tailEnd/>
            </a:ln>
          </p:spPr>
          <p:txBody>
            <a:bodyPr wrap="none" anchor="ctr"/>
            <a:lstStyle/>
            <a:p>
              <a:pPr defTabSz="1219170"/>
              <a:endParaRPr lang="zh-CN" altLang="en-US" sz="1600" b="1">
                <a:solidFill>
                  <a:srgbClr val="000099"/>
                </a:solidFill>
                <a:latin typeface="微软雅黑" pitchFamily="34" charset="-122"/>
                <a:ea typeface="微软雅黑" pitchFamily="34" charset="-122"/>
              </a:endParaRPr>
            </a:p>
          </p:txBody>
        </p:sp>
      </p:grpSp>
      <p:sp>
        <p:nvSpPr>
          <p:cNvPr id="46" name="Text Box 69"/>
          <p:cNvSpPr txBox="1">
            <a:spLocks noChangeArrowheads="1"/>
          </p:cNvSpPr>
          <p:nvPr/>
        </p:nvSpPr>
        <p:spPr bwMode="auto">
          <a:xfrm>
            <a:off x="5712272" y="4448540"/>
            <a:ext cx="1330813"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defTabSz="1219170" eaLnBrk="1" hangingPunct="1">
              <a:lnSpc>
                <a:spcPct val="90000"/>
              </a:lnSpc>
            </a:pPr>
            <a:r>
              <a:rPr kumimoji="1" lang="zh-CN" altLang="en-US" sz="1600" b="1" dirty="0">
                <a:solidFill>
                  <a:srgbClr val="CC00CC"/>
                </a:solidFill>
                <a:latin typeface="微软雅黑" pitchFamily="34" charset="-122"/>
                <a:ea typeface="微软雅黑" pitchFamily="34" charset="-122"/>
              </a:rPr>
              <a:t>目的 </a:t>
            </a:r>
            <a:r>
              <a:rPr kumimoji="1" lang="en-US" altLang="zh-CN" sz="1600" b="1" dirty="0">
                <a:solidFill>
                  <a:srgbClr val="CC00CC"/>
                </a:solidFill>
                <a:latin typeface="微软雅黑" pitchFamily="34" charset="-122"/>
                <a:ea typeface="微软雅黑" pitchFamily="34" charset="-122"/>
              </a:rPr>
              <a:t>IP </a:t>
            </a:r>
            <a:r>
              <a:rPr kumimoji="1" lang="zh-CN" altLang="en-US" sz="1600" b="1" dirty="0">
                <a:solidFill>
                  <a:srgbClr val="CC00CC"/>
                </a:solidFill>
                <a:latin typeface="微软雅黑" pitchFamily="34" charset="-122"/>
                <a:ea typeface="微软雅黑" pitchFamily="34" charset="-122"/>
              </a:rPr>
              <a:t>地址</a:t>
            </a:r>
          </a:p>
          <a:p>
            <a:pPr algn="ctr" defTabSz="1219170" eaLnBrk="1" hangingPunct="1">
              <a:lnSpc>
                <a:spcPct val="90000"/>
              </a:lnSpc>
            </a:pPr>
            <a:r>
              <a:rPr kumimoji="1" lang="en-US" altLang="zh-CN" sz="1600" b="1" dirty="0">
                <a:solidFill>
                  <a:srgbClr val="CC00CC"/>
                </a:solidFill>
                <a:latin typeface="微软雅黑" pitchFamily="34" charset="-122"/>
                <a:ea typeface="微软雅黑" pitchFamily="34" charset="-122"/>
              </a:rPr>
              <a:t>172.38.1.5</a:t>
            </a:r>
          </a:p>
        </p:txBody>
      </p:sp>
      <p:sp>
        <p:nvSpPr>
          <p:cNvPr id="47" name="Line 70"/>
          <p:cNvSpPr>
            <a:spLocks noChangeShapeType="1"/>
          </p:cNvSpPr>
          <p:nvPr/>
        </p:nvSpPr>
        <p:spPr bwMode="auto">
          <a:xfrm>
            <a:off x="5950803" y="3969395"/>
            <a:ext cx="414559" cy="479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defTabSz="1219170"/>
            <a:endParaRPr lang="zh-CN" altLang="en-US" sz="1600" b="1">
              <a:solidFill>
                <a:srgbClr val="000099"/>
              </a:solidFill>
              <a:latin typeface="微软雅黑" pitchFamily="34" charset="-122"/>
              <a:ea typeface="微软雅黑" pitchFamily="34" charset="-122"/>
            </a:endParaRPr>
          </a:p>
        </p:txBody>
      </p:sp>
      <p:sp>
        <p:nvSpPr>
          <p:cNvPr id="48" name="Freeform 71"/>
          <p:cNvSpPr>
            <a:spLocks/>
          </p:cNvSpPr>
          <p:nvPr/>
        </p:nvSpPr>
        <p:spPr bwMode="auto">
          <a:xfrm>
            <a:off x="6640215" y="3181366"/>
            <a:ext cx="2563277" cy="699977"/>
          </a:xfrm>
          <a:custGeom>
            <a:avLst/>
            <a:gdLst>
              <a:gd name="T0" fmla="*/ 0 w 1688"/>
              <a:gd name="T1" fmla="*/ 425 h 427"/>
              <a:gd name="T2" fmla="*/ 456 w 1688"/>
              <a:gd name="T3" fmla="*/ 416 h 427"/>
              <a:gd name="T4" fmla="*/ 816 w 1688"/>
              <a:gd name="T5" fmla="*/ 360 h 427"/>
              <a:gd name="T6" fmla="*/ 1080 w 1688"/>
              <a:gd name="T7" fmla="*/ 288 h 427"/>
              <a:gd name="T8" fmla="*/ 1336 w 1688"/>
              <a:gd name="T9" fmla="*/ 192 h 427"/>
              <a:gd name="T10" fmla="*/ 1688 w 1688"/>
              <a:gd name="T11" fmla="*/ 0 h 427"/>
              <a:gd name="T12" fmla="*/ 0 60000 65536"/>
              <a:gd name="T13" fmla="*/ 0 60000 65536"/>
              <a:gd name="T14" fmla="*/ 0 60000 65536"/>
              <a:gd name="T15" fmla="*/ 0 60000 65536"/>
              <a:gd name="T16" fmla="*/ 0 60000 65536"/>
              <a:gd name="T17" fmla="*/ 0 60000 65536"/>
              <a:gd name="T18" fmla="*/ 0 w 1688"/>
              <a:gd name="T19" fmla="*/ 0 h 427"/>
              <a:gd name="T20" fmla="*/ 1688 w 1688"/>
              <a:gd name="T21" fmla="*/ 427 h 427"/>
            </a:gdLst>
            <a:ahLst/>
            <a:cxnLst>
              <a:cxn ang="T12">
                <a:pos x="T0" y="T1"/>
              </a:cxn>
              <a:cxn ang="T13">
                <a:pos x="T2" y="T3"/>
              </a:cxn>
              <a:cxn ang="T14">
                <a:pos x="T4" y="T5"/>
              </a:cxn>
              <a:cxn ang="T15">
                <a:pos x="T6" y="T7"/>
              </a:cxn>
              <a:cxn ang="T16">
                <a:pos x="T8" y="T9"/>
              </a:cxn>
              <a:cxn ang="T17">
                <a:pos x="T10" y="T11"/>
              </a:cxn>
            </a:cxnLst>
            <a:rect l="T18" t="T19" r="T20" b="T21"/>
            <a:pathLst>
              <a:path w="1688" h="427">
                <a:moveTo>
                  <a:pt x="0" y="425"/>
                </a:moveTo>
                <a:cubicBezTo>
                  <a:pt x="76" y="424"/>
                  <a:pt x="320" y="427"/>
                  <a:pt x="456" y="416"/>
                </a:cubicBezTo>
                <a:cubicBezTo>
                  <a:pt x="592" y="405"/>
                  <a:pt x="712" y="381"/>
                  <a:pt x="816" y="360"/>
                </a:cubicBezTo>
                <a:cubicBezTo>
                  <a:pt x="920" y="339"/>
                  <a:pt x="993" y="316"/>
                  <a:pt x="1080" y="288"/>
                </a:cubicBezTo>
                <a:cubicBezTo>
                  <a:pt x="1167" y="260"/>
                  <a:pt x="1235" y="240"/>
                  <a:pt x="1336" y="192"/>
                </a:cubicBezTo>
                <a:cubicBezTo>
                  <a:pt x="1437" y="144"/>
                  <a:pt x="1615" y="40"/>
                  <a:pt x="1688" y="0"/>
                </a:cubicBezTo>
              </a:path>
            </a:pathLst>
          </a:custGeom>
          <a:noFill/>
          <a:ln w="38100" cmpd="sng">
            <a:solidFill>
              <a:srgbClr val="CC00CC"/>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defTabSz="1219170"/>
            <a:endParaRPr lang="zh-CN" altLang="en-US" sz="1600" b="1">
              <a:solidFill>
                <a:srgbClr val="000099"/>
              </a:solidFill>
              <a:latin typeface="微软雅黑" pitchFamily="34" charset="-122"/>
              <a:ea typeface="微软雅黑" pitchFamily="34" charset="-122"/>
            </a:endParaRPr>
          </a:p>
        </p:txBody>
      </p:sp>
      <p:sp>
        <p:nvSpPr>
          <p:cNvPr id="49" name="AutoShape 75"/>
          <p:cNvSpPr>
            <a:spLocks noChangeArrowheads="1"/>
          </p:cNvSpPr>
          <p:nvPr/>
        </p:nvSpPr>
        <p:spPr bwMode="auto">
          <a:xfrm>
            <a:off x="5401096" y="1644528"/>
            <a:ext cx="1604888" cy="645547"/>
          </a:xfrm>
          <a:prstGeom prst="wedgeRoundRectCallout">
            <a:avLst>
              <a:gd name="adj1" fmla="val -61990"/>
              <a:gd name="adj2" fmla="val 265089"/>
              <a:gd name="adj3" fmla="val 16667"/>
            </a:avLst>
          </a:prstGeom>
          <a:solidFill>
            <a:srgbClr val="00FFFF"/>
          </a:solidFill>
          <a:ln w="9525">
            <a:solidFill>
              <a:schemeClr val="tx1"/>
            </a:solidFill>
            <a:miter lim="800000"/>
            <a:headEnd/>
            <a:tailEnd/>
          </a:ln>
        </p:spPr>
        <p:txBody>
          <a:bodyPr/>
          <a:lstStyle/>
          <a:p>
            <a:pPr algn="ctr" defTabSz="1219170"/>
            <a:endParaRPr lang="zh-CN" altLang="zh-CN" sz="1600" b="1">
              <a:solidFill>
                <a:srgbClr val="000099"/>
              </a:solidFill>
              <a:latin typeface="微软雅黑" pitchFamily="34" charset="-122"/>
              <a:ea typeface="微软雅黑" pitchFamily="34" charset="-122"/>
            </a:endParaRPr>
          </a:p>
        </p:txBody>
      </p:sp>
      <p:sp>
        <p:nvSpPr>
          <p:cNvPr id="50" name="Text Box 76"/>
          <p:cNvSpPr txBox="1">
            <a:spLocks noChangeArrowheads="1"/>
          </p:cNvSpPr>
          <p:nvPr/>
        </p:nvSpPr>
        <p:spPr bwMode="auto">
          <a:xfrm>
            <a:off x="5528054" y="1706656"/>
            <a:ext cx="1330813"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defTabSz="1219170" eaLnBrk="1" hangingPunct="1">
              <a:lnSpc>
                <a:spcPct val="90000"/>
              </a:lnSpc>
            </a:pPr>
            <a:r>
              <a:rPr kumimoji="1" lang="zh-CN" altLang="en-US" sz="1600" b="1" dirty="0">
                <a:solidFill>
                  <a:prstClr val="black"/>
                </a:solidFill>
                <a:latin typeface="微软雅黑" pitchFamily="34" charset="-122"/>
                <a:ea typeface="微软雅黑" pitchFamily="34" charset="-122"/>
              </a:rPr>
              <a:t>全球 </a:t>
            </a:r>
            <a:r>
              <a:rPr kumimoji="1" lang="en-US" altLang="zh-CN" sz="1600" b="1" dirty="0">
                <a:solidFill>
                  <a:prstClr val="black"/>
                </a:solidFill>
                <a:latin typeface="微软雅黑" pitchFamily="34" charset="-122"/>
                <a:ea typeface="微软雅黑" pitchFamily="34" charset="-122"/>
              </a:rPr>
              <a:t>IP </a:t>
            </a:r>
            <a:r>
              <a:rPr kumimoji="1" lang="zh-CN" altLang="en-US" sz="1600" b="1" dirty="0">
                <a:solidFill>
                  <a:prstClr val="black"/>
                </a:solidFill>
                <a:latin typeface="微软雅黑" pitchFamily="34" charset="-122"/>
                <a:ea typeface="微软雅黑" pitchFamily="34" charset="-122"/>
              </a:rPr>
              <a:t>地址</a:t>
            </a:r>
          </a:p>
          <a:p>
            <a:pPr algn="ctr" defTabSz="1219170" eaLnBrk="1" hangingPunct="1">
              <a:lnSpc>
                <a:spcPct val="90000"/>
              </a:lnSpc>
            </a:pPr>
            <a:r>
              <a:rPr kumimoji="1" lang="en-US" altLang="zh-CN" sz="1600" b="1" dirty="0">
                <a:solidFill>
                  <a:prstClr val="black"/>
                </a:solidFill>
                <a:latin typeface="微软雅黑" pitchFamily="34" charset="-122"/>
                <a:ea typeface="微软雅黑" pitchFamily="34" charset="-122"/>
              </a:rPr>
              <a:t>172.38.1.5</a:t>
            </a:r>
          </a:p>
        </p:txBody>
      </p:sp>
      <p:sp>
        <p:nvSpPr>
          <p:cNvPr id="51" name="矩形 50"/>
          <p:cNvSpPr/>
          <p:nvPr/>
        </p:nvSpPr>
        <p:spPr>
          <a:xfrm>
            <a:off x="3810519" y="5242047"/>
            <a:ext cx="4831864" cy="379656"/>
          </a:xfrm>
          <a:prstGeom prst="rect">
            <a:avLst/>
          </a:prstGeom>
        </p:spPr>
        <p:txBody>
          <a:bodyPr wrap="square">
            <a:spAutoFit/>
          </a:bodyPr>
          <a:lstStyle/>
          <a:p>
            <a:pPr algn="ctr" defTabSz="1219170"/>
            <a:r>
              <a:rPr lang="en-US" altLang="zh-CN" sz="1867" b="1" dirty="0">
                <a:solidFill>
                  <a:prstClr val="black"/>
                </a:solidFill>
                <a:latin typeface="微软雅黑" pitchFamily="34" charset="-122"/>
                <a:ea typeface="微软雅黑" pitchFamily="34" charset="-122"/>
              </a:rPr>
              <a:t>NAT </a:t>
            </a:r>
            <a:r>
              <a:rPr lang="zh-CN" altLang="zh-CN" sz="1867" b="1" dirty="0">
                <a:solidFill>
                  <a:prstClr val="black"/>
                </a:solidFill>
                <a:latin typeface="微软雅黑" pitchFamily="34" charset="-122"/>
                <a:ea typeface="微软雅黑" pitchFamily="34" charset="-122"/>
              </a:rPr>
              <a:t>路由器的工作原理</a:t>
            </a:r>
            <a:endParaRPr lang="zh-CN" altLang="en-US" sz="1867" b="1" dirty="0">
              <a:solidFill>
                <a:prstClr val="black"/>
              </a:solidFill>
              <a:latin typeface="微软雅黑" pitchFamily="34" charset="-122"/>
              <a:ea typeface="微软雅黑" pitchFamily="34" charset="-122"/>
            </a:endParaRPr>
          </a:p>
        </p:txBody>
      </p:sp>
      <p:pic>
        <p:nvPicPr>
          <p:cNvPr id="53" name="Picture 246"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88307" y="2841597"/>
            <a:ext cx="371176" cy="37117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46"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18976" y="3660648"/>
            <a:ext cx="371176" cy="37117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46"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38923" y="4428733"/>
            <a:ext cx="371176" cy="371176"/>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46"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43923" y="3142263"/>
            <a:ext cx="371176" cy="371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42122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726860" y="1301087"/>
            <a:ext cx="10738280" cy="1948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80990" indent="-380990" defTabSz="1219170">
              <a:lnSpc>
                <a:spcPts val="3733"/>
              </a:lnSpc>
              <a:buClr>
                <a:srgbClr val="0070C0"/>
              </a:buClr>
              <a:buFont typeface="Wingdings" pitchFamily="2" charset="2"/>
              <a:buChar char="l"/>
            </a:pPr>
            <a:r>
              <a:rPr lang="zh-CN" altLang="en-US" sz="2533" b="1" dirty="0">
                <a:solidFill>
                  <a:prstClr val="black"/>
                </a:solidFill>
                <a:latin typeface="微软雅黑" pitchFamily="34" charset="-122"/>
                <a:ea typeface="微软雅黑" pitchFamily="34" charset="-122"/>
              </a:rPr>
              <a:t>可以看出，在内部主机与外部主机通信时，在</a:t>
            </a:r>
            <a:r>
              <a:rPr lang="en-US" altLang="zh-CN" sz="2533" b="1" dirty="0">
                <a:solidFill>
                  <a:prstClr val="black"/>
                </a:solidFill>
                <a:latin typeface="微软雅黑" pitchFamily="34" charset="-122"/>
                <a:ea typeface="微软雅黑" pitchFamily="34" charset="-122"/>
              </a:rPr>
              <a:t>NAT</a:t>
            </a:r>
            <a:r>
              <a:rPr lang="zh-CN" altLang="en-US" sz="2533" b="1" dirty="0">
                <a:solidFill>
                  <a:prstClr val="black"/>
                </a:solidFill>
                <a:latin typeface="微软雅黑" pitchFamily="34" charset="-122"/>
                <a:ea typeface="微软雅黑" pitchFamily="34" charset="-122"/>
              </a:rPr>
              <a:t>路由器上发生了</a:t>
            </a:r>
            <a:r>
              <a:rPr lang="zh-CN" altLang="en-US" sz="2533" b="1" dirty="0">
                <a:solidFill>
                  <a:srgbClr val="0000FF"/>
                </a:solidFill>
                <a:latin typeface="微软雅黑" pitchFamily="34" charset="-122"/>
                <a:ea typeface="微软雅黑" pitchFamily="34" charset="-122"/>
              </a:rPr>
              <a:t>两次地址转换</a:t>
            </a:r>
            <a:r>
              <a:rPr lang="zh-CN" altLang="en-US" sz="2533" b="1" dirty="0">
                <a:solidFill>
                  <a:prstClr val="black"/>
                </a:solidFill>
                <a:latin typeface="微软雅黑" pitchFamily="34" charset="-122"/>
                <a:ea typeface="微软雅黑" pitchFamily="34" charset="-122"/>
              </a:rPr>
              <a:t>：</a:t>
            </a:r>
          </a:p>
          <a:p>
            <a:pPr marL="457189" indent="-457189" defTabSz="1219170">
              <a:lnSpc>
                <a:spcPts val="3733"/>
              </a:lnSpc>
              <a:buClr>
                <a:srgbClr val="7030A0"/>
              </a:buClr>
              <a:buFont typeface="+mj-lt"/>
              <a:buAutoNum type="arabicPeriod"/>
            </a:pPr>
            <a:r>
              <a:rPr lang="zh-CN" altLang="en-US" sz="2533" b="1" dirty="0">
                <a:solidFill>
                  <a:srgbClr val="0000FF"/>
                </a:solidFill>
                <a:latin typeface="微软雅黑" pitchFamily="34" charset="-122"/>
                <a:ea typeface="微软雅黑" pitchFamily="34" charset="-122"/>
              </a:rPr>
              <a:t>离开专用网时</a:t>
            </a:r>
            <a:r>
              <a:rPr lang="zh-CN" altLang="en-US" sz="2533" b="1" dirty="0">
                <a:solidFill>
                  <a:prstClr val="black"/>
                </a:solidFill>
                <a:latin typeface="微软雅黑" pitchFamily="34" charset="-122"/>
                <a:ea typeface="微软雅黑" pitchFamily="34" charset="-122"/>
              </a:rPr>
              <a:t>：替换源地址，将内部地址替换为全球地址；</a:t>
            </a:r>
          </a:p>
          <a:p>
            <a:pPr marL="457189" indent="-457189" defTabSz="1219170">
              <a:lnSpc>
                <a:spcPts val="3733"/>
              </a:lnSpc>
              <a:buClr>
                <a:srgbClr val="7030A0"/>
              </a:buClr>
              <a:buFont typeface="+mj-lt"/>
              <a:buAutoNum type="arabicPeriod"/>
            </a:pPr>
            <a:r>
              <a:rPr lang="zh-CN" altLang="en-US" sz="2533" b="1" dirty="0">
                <a:solidFill>
                  <a:srgbClr val="0000FF"/>
                </a:solidFill>
                <a:latin typeface="微软雅黑" pitchFamily="34" charset="-122"/>
                <a:ea typeface="微软雅黑" pitchFamily="34" charset="-122"/>
              </a:rPr>
              <a:t>进入专用网时</a:t>
            </a:r>
            <a:r>
              <a:rPr lang="zh-CN" altLang="en-US" sz="2533" b="1" dirty="0">
                <a:solidFill>
                  <a:prstClr val="black"/>
                </a:solidFill>
                <a:latin typeface="微软雅黑" pitchFamily="34" charset="-122"/>
                <a:ea typeface="微软雅黑" pitchFamily="34" charset="-122"/>
              </a:rPr>
              <a:t>：替换目的地址，将全球地址替换为内部地址；</a:t>
            </a:r>
          </a:p>
        </p:txBody>
      </p:sp>
      <p:sp>
        <p:nvSpPr>
          <p:cNvPr id="3" name="AutoShape 5"/>
          <p:cNvSpPr>
            <a:spLocks noChangeArrowheads="1"/>
          </p:cNvSpPr>
          <p:nvPr/>
        </p:nvSpPr>
        <p:spPr bwMode="auto">
          <a:xfrm>
            <a:off x="726860" y="831944"/>
            <a:ext cx="10738280" cy="471907"/>
          </a:xfrm>
          <a:prstGeom prst="roundRect">
            <a:avLst>
              <a:gd name="adj" fmla="val 16667"/>
            </a:avLst>
          </a:prstGeom>
          <a:solidFill>
            <a:srgbClr val="00B050"/>
          </a:solidFill>
          <a:ln>
            <a:noFill/>
          </a:ln>
          <a:effectLst/>
        </p:spPr>
        <p:txBody>
          <a:bodyPr wrap="none" anchor="ctr"/>
          <a:lstStyle/>
          <a:p>
            <a:pPr defTabSz="1219170"/>
            <a:endParaRPr lang="zh-CN" altLang="en-US" sz="2400">
              <a:solidFill>
                <a:prstClr val="black"/>
              </a:solidFill>
              <a:latin typeface="Calibri"/>
              <a:ea typeface="宋体" panose="02010600030101010101" pitchFamily="2" charset="-122"/>
            </a:endParaRPr>
          </a:p>
        </p:txBody>
      </p:sp>
      <p:sp>
        <p:nvSpPr>
          <p:cNvPr id="4" name="Rectangle 6"/>
          <p:cNvSpPr>
            <a:spLocks noChangeArrowheads="1"/>
          </p:cNvSpPr>
          <p:nvPr/>
        </p:nvSpPr>
        <p:spPr bwMode="auto">
          <a:xfrm>
            <a:off x="2589291" y="787663"/>
            <a:ext cx="7013419"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1219170"/>
            <a:r>
              <a:rPr lang="zh-CN" altLang="en-US" sz="2667" b="1" dirty="0">
                <a:solidFill>
                  <a:prstClr val="white"/>
                </a:solidFill>
                <a:latin typeface="微软雅黑" pitchFamily="34" charset="-122"/>
                <a:ea typeface="微软雅黑" pitchFamily="34" charset="-122"/>
              </a:rPr>
              <a:t>网络地址转换的过程</a:t>
            </a:r>
          </a:p>
        </p:txBody>
      </p:sp>
      <p:sp>
        <p:nvSpPr>
          <p:cNvPr id="5" name="矩形 4"/>
          <p:cNvSpPr/>
          <p:nvPr/>
        </p:nvSpPr>
        <p:spPr>
          <a:xfrm>
            <a:off x="4910677" y="3311728"/>
            <a:ext cx="2370649" cy="379656"/>
          </a:xfrm>
          <a:prstGeom prst="rect">
            <a:avLst/>
          </a:prstGeom>
        </p:spPr>
        <p:txBody>
          <a:bodyPr wrap="none">
            <a:spAutoFit/>
          </a:bodyPr>
          <a:lstStyle/>
          <a:p>
            <a:pPr algn="ctr" defTabSz="1219170"/>
            <a:r>
              <a:rPr lang="en-US" altLang="zh-CN" sz="1867" b="1" dirty="0">
                <a:solidFill>
                  <a:prstClr val="black"/>
                </a:solidFill>
                <a:latin typeface="微软雅黑" pitchFamily="34" charset="-122"/>
                <a:ea typeface="微软雅黑" pitchFamily="34" charset="-122"/>
              </a:rPr>
              <a:t>NAT</a:t>
            </a:r>
            <a:r>
              <a:rPr lang="zh-CN" altLang="zh-CN" sz="1867" b="1" dirty="0">
                <a:solidFill>
                  <a:prstClr val="black"/>
                </a:solidFill>
                <a:latin typeface="微软雅黑" pitchFamily="34" charset="-122"/>
                <a:ea typeface="微软雅黑" pitchFamily="34" charset="-122"/>
              </a:rPr>
              <a:t>地址转换表举例</a:t>
            </a:r>
            <a:endParaRPr lang="zh-CN" altLang="en-US" sz="1867" b="1" dirty="0">
              <a:solidFill>
                <a:prstClr val="black"/>
              </a:solidFill>
              <a:latin typeface="微软雅黑" pitchFamily="34" charset="-122"/>
              <a:ea typeface="微软雅黑" pitchFamily="34" charset="-122"/>
            </a:endParaRPr>
          </a:p>
        </p:txBody>
      </p:sp>
      <p:graphicFrame>
        <p:nvGraphicFramePr>
          <p:cNvPr id="6" name="表格 5"/>
          <p:cNvGraphicFramePr>
            <a:graphicFrameLocks noGrp="1"/>
          </p:cNvGraphicFramePr>
          <p:nvPr/>
        </p:nvGraphicFramePr>
        <p:xfrm>
          <a:off x="726860" y="3712982"/>
          <a:ext cx="10738281" cy="1972715"/>
        </p:xfrm>
        <a:graphic>
          <a:graphicData uri="http://schemas.openxmlformats.org/drawingml/2006/table">
            <a:tbl>
              <a:tblPr firstRow="1" firstCol="1" lastRow="1" lastCol="1" bandRow="1" bandCol="1">
                <a:tableStyleId>{5C22544A-7EE6-4342-B048-85BDC9FD1C3A}</a:tableStyleId>
              </a:tblPr>
              <a:tblGrid>
                <a:gridCol w="2228699">
                  <a:extLst>
                    <a:ext uri="{9D8B030D-6E8A-4147-A177-3AD203B41FA5}">
                      <a16:colId xmlns:a16="http://schemas.microsoft.com/office/drawing/2014/main" val="20000"/>
                    </a:ext>
                  </a:extLst>
                </a:gridCol>
                <a:gridCol w="3216660">
                  <a:extLst>
                    <a:ext uri="{9D8B030D-6E8A-4147-A177-3AD203B41FA5}">
                      <a16:colId xmlns:a16="http://schemas.microsoft.com/office/drawing/2014/main" val="20001"/>
                    </a:ext>
                  </a:extLst>
                </a:gridCol>
                <a:gridCol w="2659003">
                  <a:extLst>
                    <a:ext uri="{9D8B030D-6E8A-4147-A177-3AD203B41FA5}">
                      <a16:colId xmlns:a16="http://schemas.microsoft.com/office/drawing/2014/main" val="20002"/>
                    </a:ext>
                  </a:extLst>
                </a:gridCol>
                <a:gridCol w="2633919">
                  <a:extLst>
                    <a:ext uri="{9D8B030D-6E8A-4147-A177-3AD203B41FA5}">
                      <a16:colId xmlns:a16="http://schemas.microsoft.com/office/drawing/2014/main" val="20003"/>
                    </a:ext>
                  </a:extLst>
                </a:gridCol>
              </a:tblGrid>
              <a:tr h="394543">
                <a:tc>
                  <a:txBody>
                    <a:bodyPr/>
                    <a:lstStyle/>
                    <a:p>
                      <a:pPr algn="ctr">
                        <a:lnSpc>
                          <a:spcPct val="100000"/>
                        </a:lnSpc>
                        <a:spcAft>
                          <a:spcPts val="0"/>
                        </a:spcAft>
                        <a:tabLst>
                          <a:tab pos="3886200" algn="l"/>
                        </a:tabLst>
                      </a:pPr>
                      <a:r>
                        <a:rPr lang="zh-CN" sz="1900" b="1" dirty="0">
                          <a:solidFill>
                            <a:schemeClr val="bg1"/>
                          </a:solidFill>
                          <a:effectLst/>
                          <a:latin typeface="微软雅黑" pitchFamily="34" charset="-122"/>
                          <a:ea typeface="微软雅黑" pitchFamily="34" charset="-122"/>
                        </a:rPr>
                        <a:t>方向</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3886200" algn="l"/>
                        </a:tabLst>
                      </a:pPr>
                      <a:r>
                        <a:rPr lang="zh-CN" sz="1900" b="1" dirty="0">
                          <a:solidFill>
                            <a:schemeClr val="bg1"/>
                          </a:solidFill>
                          <a:effectLst/>
                          <a:latin typeface="微软雅黑" pitchFamily="34" charset="-122"/>
                          <a:ea typeface="微软雅黑" pitchFamily="34" charset="-122"/>
                        </a:rPr>
                        <a:t>字段</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3886200" algn="l"/>
                        </a:tabLst>
                      </a:pPr>
                      <a:r>
                        <a:rPr lang="zh-CN" sz="1900" b="1" dirty="0">
                          <a:solidFill>
                            <a:schemeClr val="bg1"/>
                          </a:solidFill>
                          <a:effectLst/>
                          <a:latin typeface="微软雅黑" pitchFamily="34" charset="-122"/>
                          <a:ea typeface="微软雅黑" pitchFamily="34" charset="-122"/>
                        </a:rPr>
                        <a:t>旧的</a:t>
                      </a:r>
                      <a:r>
                        <a:rPr lang="en-US" sz="1900" b="1" dirty="0">
                          <a:solidFill>
                            <a:schemeClr val="bg1"/>
                          </a:solidFill>
                          <a:effectLst/>
                          <a:latin typeface="微软雅黑" pitchFamily="34" charset="-122"/>
                          <a:ea typeface="微软雅黑" pitchFamily="34" charset="-122"/>
                        </a:rPr>
                        <a:t>IP</a:t>
                      </a:r>
                      <a:r>
                        <a:rPr lang="zh-CN" sz="1900" b="1" dirty="0">
                          <a:solidFill>
                            <a:schemeClr val="bg1"/>
                          </a:solidFill>
                          <a:effectLst/>
                          <a:latin typeface="微软雅黑" pitchFamily="34" charset="-122"/>
                          <a:ea typeface="微软雅黑" pitchFamily="34" charset="-122"/>
                        </a:rPr>
                        <a:t>地址</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3886200" algn="l"/>
                        </a:tabLst>
                      </a:pPr>
                      <a:r>
                        <a:rPr lang="zh-CN" sz="1900" b="1" dirty="0">
                          <a:solidFill>
                            <a:schemeClr val="bg1"/>
                          </a:solidFill>
                          <a:effectLst/>
                          <a:latin typeface="微软雅黑" pitchFamily="34" charset="-122"/>
                          <a:ea typeface="微软雅黑" pitchFamily="34" charset="-122"/>
                        </a:rPr>
                        <a:t>新的</a:t>
                      </a:r>
                      <a:r>
                        <a:rPr lang="en-US" sz="1900" b="1" dirty="0">
                          <a:solidFill>
                            <a:schemeClr val="bg1"/>
                          </a:solidFill>
                          <a:effectLst/>
                          <a:latin typeface="微软雅黑" pitchFamily="34" charset="-122"/>
                          <a:ea typeface="微软雅黑" pitchFamily="34" charset="-122"/>
                        </a:rPr>
                        <a:t>IP</a:t>
                      </a:r>
                      <a:r>
                        <a:rPr lang="zh-CN" sz="1900" b="1" dirty="0">
                          <a:solidFill>
                            <a:schemeClr val="bg1"/>
                          </a:solidFill>
                          <a:effectLst/>
                          <a:latin typeface="微软雅黑" pitchFamily="34" charset="-122"/>
                          <a:ea typeface="微软雅黑" pitchFamily="34" charset="-122"/>
                        </a:rPr>
                        <a:t>地址</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extLst>
                  <a:ext uri="{0D108BD9-81ED-4DB2-BD59-A6C34878D82A}">
                    <a16:rowId xmlns:a16="http://schemas.microsoft.com/office/drawing/2014/main" val="10000"/>
                  </a:ext>
                </a:extLst>
              </a:tr>
              <a:tr h="394543">
                <a:tc>
                  <a:txBody>
                    <a:bodyPr/>
                    <a:lstStyle/>
                    <a:p>
                      <a:pPr algn="ctr">
                        <a:lnSpc>
                          <a:spcPct val="100000"/>
                        </a:lnSpc>
                        <a:spcAft>
                          <a:spcPts val="0"/>
                        </a:spcAft>
                        <a:tabLst>
                          <a:tab pos="3886200" algn="l"/>
                        </a:tabLst>
                      </a:pPr>
                      <a:r>
                        <a:rPr lang="zh-CN" sz="1600" b="1">
                          <a:solidFill>
                            <a:schemeClr val="tx1"/>
                          </a:solidFill>
                          <a:effectLst/>
                          <a:latin typeface="微软雅黑" pitchFamily="34" charset="-122"/>
                          <a:ea typeface="微软雅黑" pitchFamily="34" charset="-122"/>
                        </a:rPr>
                        <a:t>出</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zh-CN" sz="1600" b="1">
                          <a:solidFill>
                            <a:schemeClr val="tx1"/>
                          </a:solidFill>
                          <a:effectLst/>
                          <a:latin typeface="微软雅黑" pitchFamily="34" charset="-122"/>
                          <a:ea typeface="微软雅黑" pitchFamily="34" charset="-122"/>
                        </a:rPr>
                        <a:t>源</a:t>
                      </a:r>
                      <a:r>
                        <a:rPr lang="en-US" sz="1600" b="1">
                          <a:solidFill>
                            <a:schemeClr val="tx1"/>
                          </a:solidFill>
                          <a:effectLst/>
                          <a:latin typeface="微软雅黑" pitchFamily="34" charset="-122"/>
                          <a:ea typeface="微软雅黑" pitchFamily="34" charset="-122"/>
                        </a:rPr>
                        <a:t>IP</a:t>
                      </a:r>
                      <a:r>
                        <a:rPr lang="zh-CN" sz="1600" b="1">
                          <a:solidFill>
                            <a:schemeClr val="tx1"/>
                          </a:solidFill>
                          <a:effectLst/>
                          <a:latin typeface="微软雅黑" pitchFamily="34" charset="-122"/>
                          <a:ea typeface="微软雅黑" pitchFamily="34" charset="-122"/>
                        </a:rPr>
                        <a:t>地址</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en-US" sz="1600" b="1" dirty="0">
                          <a:solidFill>
                            <a:schemeClr val="tx1"/>
                          </a:solidFill>
                          <a:effectLst/>
                          <a:latin typeface="微软雅黑" pitchFamily="34" charset="-122"/>
                          <a:ea typeface="微软雅黑" pitchFamily="34" charset="-122"/>
                        </a:rPr>
                        <a:t>192.168.0.3</a:t>
                      </a:r>
                      <a:endParaRPr lang="zh-CN" sz="1600" b="1" dirty="0">
                        <a:solidFill>
                          <a:schemeClr val="tx1"/>
                        </a:solidFill>
                        <a:effectLst/>
                        <a:latin typeface="微软雅黑" pitchFamily="34" charset="-122"/>
                        <a:ea typeface="微软雅黑" pitchFamily="3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en-US" sz="1600" b="1" dirty="0">
                          <a:solidFill>
                            <a:schemeClr val="tx1"/>
                          </a:solidFill>
                          <a:effectLst/>
                          <a:latin typeface="微软雅黑" pitchFamily="34" charset="-122"/>
                          <a:ea typeface="微软雅黑" pitchFamily="34" charset="-122"/>
                        </a:rPr>
                        <a:t>172.38.1.5</a:t>
                      </a:r>
                      <a:endParaRPr lang="zh-CN" sz="1600" b="1" dirty="0">
                        <a:solidFill>
                          <a:schemeClr val="tx1"/>
                        </a:solidFill>
                        <a:effectLst/>
                        <a:latin typeface="微软雅黑" pitchFamily="34" charset="-122"/>
                        <a:ea typeface="微软雅黑" pitchFamily="3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94543">
                <a:tc>
                  <a:txBody>
                    <a:bodyPr/>
                    <a:lstStyle/>
                    <a:p>
                      <a:pPr algn="ctr">
                        <a:lnSpc>
                          <a:spcPct val="100000"/>
                        </a:lnSpc>
                        <a:spcAft>
                          <a:spcPts val="0"/>
                        </a:spcAft>
                        <a:tabLst>
                          <a:tab pos="3886200" algn="l"/>
                        </a:tabLst>
                      </a:pPr>
                      <a:r>
                        <a:rPr lang="zh-CN" sz="1600" b="1" dirty="0">
                          <a:solidFill>
                            <a:schemeClr val="tx1"/>
                          </a:solidFill>
                          <a:effectLst/>
                          <a:latin typeface="微软雅黑" pitchFamily="34" charset="-122"/>
                          <a:ea typeface="微软雅黑" pitchFamily="34" charset="-122"/>
                        </a:rPr>
                        <a:t>入</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3886200" algn="l"/>
                        </a:tabLst>
                      </a:pPr>
                      <a:r>
                        <a:rPr lang="zh-CN" sz="1600" b="1" dirty="0">
                          <a:solidFill>
                            <a:schemeClr val="tx1"/>
                          </a:solidFill>
                          <a:effectLst/>
                          <a:latin typeface="微软雅黑" pitchFamily="34" charset="-122"/>
                          <a:ea typeface="微软雅黑" pitchFamily="34" charset="-122"/>
                        </a:rPr>
                        <a:t>目的</a:t>
                      </a:r>
                      <a:r>
                        <a:rPr lang="en-US" sz="1600" b="1" dirty="0">
                          <a:solidFill>
                            <a:schemeClr val="tx1"/>
                          </a:solidFill>
                          <a:effectLst/>
                          <a:latin typeface="微软雅黑" pitchFamily="34" charset="-122"/>
                          <a:ea typeface="微软雅黑" pitchFamily="34" charset="-122"/>
                        </a:rPr>
                        <a:t>IP</a:t>
                      </a:r>
                      <a:r>
                        <a:rPr lang="zh-CN" sz="1600" b="1" dirty="0">
                          <a:solidFill>
                            <a:schemeClr val="tx1"/>
                          </a:solidFill>
                          <a:effectLst/>
                          <a:latin typeface="微软雅黑" pitchFamily="34" charset="-122"/>
                          <a:ea typeface="微软雅黑" pitchFamily="34" charset="-122"/>
                        </a:rPr>
                        <a:t>地址</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3886200" algn="l"/>
                        </a:tabLst>
                      </a:pPr>
                      <a:r>
                        <a:rPr lang="en-US" sz="1600" b="1" dirty="0">
                          <a:solidFill>
                            <a:schemeClr val="tx1"/>
                          </a:solidFill>
                          <a:effectLst/>
                          <a:latin typeface="微软雅黑" pitchFamily="34" charset="-122"/>
                          <a:ea typeface="微软雅黑" pitchFamily="34" charset="-122"/>
                        </a:rPr>
                        <a:t>172.38.1.5</a:t>
                      </a:r>
                      <a:endParaRPr lang="zh-CN" sz="1600" b="1" dirty="0">
                        <a:solidFill>
                          <a:schemeClr val="tx1"/>
                        </a:solidFill>
                        <a:effectLst/>
                        <a:latin typeface="微软雅黑" pitchFamily="34" charset="-122"/>
                        <a:ea typeface="微软雅黑" pitchFamily="3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3886200" algn="l"/>
                        </a:tabLst>
                      </a:pPr>
                      <a:r>
                        <a:rPr lang="en-US" sz="1600" b="1" dirty="0">
                          <a:solidFill>
                            <a:schemeClr val="tx1"/>
                          </a:solidFill>
                          <a:effectLst/>
                          <a:latin typeface="微软雅黑" pitchFamily="34" charset="-122"/>
                          <a:ea typeface="微软雅黑" pitchFamily="34" charset="-122"/>
                        </a:rPr>
                        <a:t>192.168.0.3</a:t>
                      </a:r>
                      <a:endParaRPr lang="zh-CN" sz="1600" b="1" dirty="0">
                        <a:solidFill>
                          <a:schemeClr val="tx1"/>
                        </a:solidFill>
                        <a:effectLst/>
                        <a:latin typeface="微软雅黑" pitchFamily="34" charset="-122"/>
                        <a:ea typeface="微软雅黑" pitchFamily="3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2"/>
                  </a:ext>
                </a:extLst>
              </a:tr>
              <a:tr h="394543">
                <a:tc>
                  <a:txBody>
                    <a:bodyPr/>
                    <a:lstStyle/>
                    <a:p>
                      <a:pPr algn="ctr">
                        <a:lnSpc>
                          <a:spcPct val="100000"/>
                        </a:lnSpc>
                        <a:spcAft>
                          <a:spcPts val="0"/>
                        </a:spcAft>
                        <a:tabLst>
                          <a:tab pos="3886200" algn="l"/>
                        </a:tabLst>
                      </a:pPr>
                      <a:r>
                        <a:rPr lang="zh-CN" sz="1600" b="1" dirty="0">
                          <a:solidFill>
                            <a:schemeClr val="tx1"/>
                          </a:solidFill>
                          <a:effectLst/>
                          <a:latin typeface="微软雅黑" pitchFamily="34" charset="-122"/>
                          <a:ea typeface="微软雅黑" pitchFamily="34" charset="-122"/>
                        </a:rPr>
                        <a:t>出</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zh-CN" sz="1600" b="1">
                          <a:solidFill>
                            <a:schemeClr val="tx1"/>
                          </a:solidFill>
                          <a:effectLst/>
                          <a:latin typeface="微软雅黑" pitchFamily="34" charset="-122"/>
                          <a:ea typeface="微软雅黑" pitchFamily="34" charset="-122"/>
                        </a:rPr>
                        <a:t>源</a:t>
                      </a:r>
                      <a:r>
                        <a:rPr lang="en-US" sz="1600" b="1">
                          <a:solidFill>
                            <a:schemeClr val="tx1"/>
                          </a:solidFill>
                          <a:effectLst/>
                          <a:latin typeface="微软雅黑" pitchFamily="34" charset="-122"/>
                          <a:ea typeface="微软雅黑" pitchFamily="34" charset="-122"/>
                        </a:rPr>
                        <a:t>IP</a:t>
                      </a:r>
                      <a:r>
                        <a:rPr lang="zh-CN" sz="1600" b="1">
                          <a:solidFill>
                            <a:schemeClr val="tx1"/>
                          </a:solidFill>
                          <a:effectLst/>
                          <a:latin typeface="微软雅黑" pitchFamily="34" charset="-122"/>
                          <a:ea typeface="微软雅黑" pitchFamily="34" charset="-122"/>
                        </a:rPr>
                        <a:t>地址</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en-US" sz="1600" b="1">
                          <a:solidFill>
                            <a:schemeClr val="tx1"/>
                          </a:solidFill>
                          <a:effectLst/>
                          <a:latin typeface="微软雅黑" pitchFamily="34" charset="-122"/>
                          <a:ea typeface="微软雅黑" pitchFamily="34" charset="-122"/>
                        </a:rPr>
                        <a:t>192.168.0.7</a:t>
                      </a:r>
                      <a:endParaRPr lang="zh-CN" sz="1600" b="1">
                        <a:solidFill>
                          <a:schemeClr val="tx1"/>
                        </a:solidFill>
                        <a:effectLst/>
                        <a:latin typeface="微软雅黑" pitchFamily="34" charset="-122"/>
                        <a:ea typeface="微软雅黑" pitchFamily="3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en-US" sz="1600" b="1">
                          <a:solidFill>
                            <a:schemeClr val="tx1"/>
                          </a:solidFill>
                          <a:effectLst/>
                          <a:latin typeface="微软雅黑" pitchFamily="34" charset="-122"/>
                          <a:ea typeface="微软雅黑" pitchFamily="34" charset="-122"/>
                        </a:rPr>
                        <a:t>172.38.1.6</a:t>
                      </a:r>
                      <a:endParaRPr lang="zh-CN" sz="1600" b="1">
                        <a:solidFill>
                          <a:schemeClr val="tx1"/>
                        </a:solidFill>
                        <a:effectLst/>
                        <a:latin typeface="微软雅黑" pitchFamily="34" charset="-122"/>
                        <a:ea typeface="微软雅黑" pitchFamily="3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94543">
                <a:tc>
                  <a:txBody>
                    <a:bodyPr/>
                    <a:lstStyle/>
                    <a:p>
                      <a:pPr algn="ctr">
                        <a:lnSpc>
                          <a:spcPct val="100000"/>
                        </a:lnSpc>
                        <a:spcAft>
                          <a:spcPts val="0"/>
                        </a:spcAft>
                        <a:tabLst>
                          <a:tab pos="3886200" algn="l"/>
                        </a:tabLst>
                      </a:pPr>
                      <a:r>
                        <a:rPr lang="zh-CN" sz="1600" b="1" dirty="0">
                          <a:solidFill>
                            <a:schemeClr val="tx1"/>
                          </a:solidFill>
                          <a:effectLst/>
                          <a:latin typeface="微软雅黑" pitchFamily="34" charset="-122"/>
                          <a:ea typeface="微软雅黑" pitchFamily="34" charset="-122"/>
                        </a:rPr>
                        <a:t>入</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3886200" algn="l"/>
                        </a:tabLst>
                      </a:pPr>
                      <a:r>
                        <a:rPr lang="zh-CN" sz="1600" b="1" dirty="0">
                          <a:solidFill>
                            <a:schemeClr val="tx1"/>
                          </a:solidFill>
                          <a:effectLst/>
                          <a:latin typeface="微软雅黑" pitchFamily="34" charset="-122"/>
                          <a:ea typeface="微软雅黑" pitchFamily="34" charset="-122"/>
                        </a:rPr>
                        <a:t>目的</a:t>
                      </a:r>
                      <a:r>
                        <a:rPr lang="en-US" sz="1600" b="1" dirty="0">
                          <a:solidFill>
                            <a:schemeClr val="tx1"/>
                          </a:solidFill>
                          <a:effectLst/>
                          <a:latin typeface="微软雅黑" pitchFamily="34" charset="-122"/>
                          <a:ea typeface="微软雅黑" pitchFamily="34" charset="-122"/>
                        </a:rPr>
                        <a:t>IP</a:t>
                      </a:r>
                      <a:r>
                        <a:rPr lang="zh-CN" sz="1600" b="1" dirty="0">
                          <a:solidFill>
                            <a:schemeClr val="tx1"/>
                          </a:solidFill>
                          <a:effectLst/>
                          <a:latin typeface="微软雅黑" pitchFamily="34" charset="-122"/>
                          <a:ea typeface="微软雅黑" pitchFamily="34" charset="-122"/>
                        </a:rPr>
                        <a:t>地址</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3886200" algn="l"/>
                        </a:tabLst>
                      </a:pPr>
                      <a:r>
                        <a:rPr lang="en-US" sz="1600" b="1" dirty="0">
                          <a:solidFill>
                            <a:schemeClr val="tx1"/>
                          </a:solidFill>
                          <a:effectLst/>
                          <a:latin typeface="微软雅黑" pitchFamily="34" charset="-122"/>
                          <a:ea typeface="微软雅黑" pitchFamily="34" charset="-122"/>
                        </a:rPr>
                        <a:t>172.38.1.6</a:t>
                      </a:r>
                      <a:endParaRPr lang="zh-CN" sz="1600" b="1" dirty="0">
                        <a:solidFill>
                          <a:schemeClr val="tx1"/>
                        </a:solidFill>
                        <a:effectLst/>
                        <a:latin typeface="微软雅黑" pitchFamily="34" charset="-122"/>
                        <a:ea typeface="微软雅黑" pitchFamily="3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3886200" algn="l"/>
                        </a:tabLst>
                      </a:pPr>
                      <a:r>
                        <a:rPr lang="en-US" sz="1600" b="1" dirty="0">
                          <a:solidFill>
                            <a:schemeClr val="tx1"/>
                          </a:solidFill>
                          <a:effectLst/>
                          <a:latin typeface="微软雅黑" pitchFamily="34" charset="-122"/>
                          <a:ea typeface="微软雅黑" pitchFamily="34" charset="-122"/>
                        </a:rPr>
                        <a:t>192.168.0.7</a:t>
                      </a:r>
                      <a:endParaRPr lang="zh-CN" sz="1600" b="1" dirty="0">
                        <a:solidFill>
                          <a:schemeClr val="tx1"/>
                        </a:solidFill>
                        <a:effectLst/>
                        <a:latin typeface="微软雅黑" pitchFamily="34" charset="-122"/>
                        <a:ea typeface="微软雅黑" pitchFamily="3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18182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726860" y="1617600"/>
            <a:ext cx="10738280" cy="398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80990" indent="-380990" defTabSz="1219170">
              <a:lnSpc>
                <a:spcPts val="4400"/>
              </a:lnSpc>
              <a:buClr>
                <a:srgbClr val="0070C0"/>
              </a:buClr>
              <a:buFont typeface="Wingdings" pitchFamily="2" charset="2"/>
              <a:buChar char="l"/>
            </a:pPr>
            <a:r>
              <a:rPr lang="zh-CN" altLang="en-US" sz="2667" b="1" dirty="0">
                <a:solidFill>
                  <a:prstClr val="black"/>
                </a:solidFill>
                <a:latin typeface="微软雅黑" pitchFamily="34" charset="-122"/>
                <a:ea typeface="微软雅黑" pitchFamily="34" charset="-122"/>
              </a:rPr>
              <a:t>为了更加有效地利用 </a:t>
            </a:r>
            <a:r>
              <a:rPr lang="en-US" altLang="zh-CN" sz="2667" b="1" dirty="0">
                <a:solidFill>
                  <a:prstClr val="black"/>
                </a:solidFill>
                <a:latin typeface="微软雅黑" pitchFamily="34" charset="-122"/>
                <a:ea typeface="微软雅黑" pitchFamily="34" charset="-122"/>
              </a:rPr>
              <a:t>NAT </a:t>
            </a:r>
            <a:r>
              <a:rPr lang="zh-CN" altLang="en-US" sz="2667" b="1" dirty="0">
                <a:solidFill>
                  <a:prstClr val="black"/>
                </a:solidFill>
                <a:latin typeface="微软雅黑" pitchFamily="34" charset="-122"/>
                <a:ea typeface="微软雅黑" pitchFamily="34" charset="-122"/>
              </a:rPr>
              <a:t>路由器上的全球</a:t>
            </a:r>
            <a:r>
              <a:rPr lang="en-US" altLang="zh-CN" sz="2667" b="1" dirty="0">
                <a:solidFill>
                  <a:prstClr val="black"/>
                </a:solidFill>
                <a:latin typeface="微软雅黑" pitchFamily="34" charset="-122"/>
                <a:ea typeface="微软雅黑" pitchFamily="34" charset="-122"/>
              </a:rPr>
              <a:t>IP</a:t>
            </a:r>
            <a:r>
              <a:rPr lang="zh-CN" altLang="en-US" sz="2667" b="1" dirty="0">
                <a:solidFill>
                  <a:prstClr val="black"/>
                </a:solidFill>
                <a:latin typeface="微软雅黑" pitchFamily="34" charset="-122"/>
                <a:ea typeface="微软雅黑" pitchFamily="34" charset="-122"/>
              </a:rPr>
              <a:t>地址，现在常用的 </a:t>
            </a:r>
            <a:r>
              <a:rPr lang="en-US" altLang="zh-CN" sz="2667" b="1" dirty="0">
                <a:solidFill>
                  <a:prstClr val="black"/>
                </a:solidFill>
                <a:latin typeface="微软雅黑" pitchFamily="34" charset="-122"/>
                <a:ea typeface="微软雅黑" pitchFamily="34" charset="-122"/>
              </a:rPr>
              <a:t>NAT </a:t>
            </a:r>
            <a:r>
              <a:rPr lang="zh-CN" altLang="en-US" sz="2667" b="1" dirty="0">
                <a:solidFill>
                  <a:prstClr val="black"/>
                </a:solidFill>
                <a:latin typeface="微软雅黑" pitchFamily="34" charset="-122"/>
                <a:ea typeface="微软雅黑" pitchFamily="34" charset="-122"/>
              </a:rPr>
              <a:t>转换表</a:t>
            </a:r>
            <a:r>
              <a:rPr lang="zh-CN" altLang="en-US" sz="2667" b="1" dirty="0">
                <a:solidFill>
                  <a:srgbClr val="0000FF"/>
                </a:solidFill>
                <a:latin typeface="微软雅黑" pitchFamily="34" charset="-122"/>
                <a:ea typeface="微软雅黑" pitchFamily="34" charset="-122"/>
              </a:rPr>
              <a:t>把运输层的端口号也利用上</a:t>
            </a:r>
            <a:r>
              <a:rPr lang="zh-CN" altLang="en-US" sz="2667" b="1" dirty="0">
                <a:solidFill>
                  <a:prstClr val="black"/>
                </a:solidFill>
                <a:latin typeface="微软雅黑" pitchFamily="34" charset="-122"/>
                <a:ea typeface="微软雅黑" pitchFamily="34" charset="-122"/>
              </a:rPr>
              <a:t>。这样，就可以使多个拥有本地地址的主机，</a:t>
            </a:r>
            <a:r>
              <a:rPr lang="zh-CN" altLang="en-US" sz="2667" b="1" dirty="0">
                <a:solidFill>
                  <a:srgbClr val="0000FF"/>
                </a:solidFill>
                <a:latin typeface="微软雅黑" pitchFamily="34" charset="-122"/>
                <a:ea typeface="微软雅黑" pitchFamily="34" charset="-122"/>
              </a:rPr>
              <a:t>共用一个 </a:t>
            </a:r>
            <a:r>
              <a:rPr lang="en-US" altLang="zh-CN" sz="2667" b="1" dirty="0">
                <a:solidFill>
                  <a:srgbClr val="0000FF"/>
                </a:solidFill>
                <a:latin typeface="微软雅黑" pitchFamily="34" charset="-122"/>
                <a:ea typeface="微软雅黑" pitchFamily="34" charset="-122"/>
              </a:rPr>
              <a:t>NAT </a:t>
            </a:r>
            <a:r>
              <a:rPr lang="zh-CN" altLang="en-US" sz="2667" b="1" dirty="0">
                <a:solidFill>
                  <a:srgbClr val="0000FF"/>
                </a:solidFill>
                <a:latin typeface="微软雅黑" pitchFamily="34" charset="-122"/>
                <a:ea typeface="微软雅黑" pitchFamily="34" charset="-122"/>
              </a:rPr>
              <a:t>路由器上的全球 </a:t>
            </a:r>
            <a:r>
              <a:rPr lang="en-US" altLang="zh-CN" sz="2667" b="1" dirty="0">
                <a:solidFill>
                  <a:srgbClr val="0000FF"/>
                </a:solidFill>
                <a:latin typeface="微软雅黑" pitchFamily="34" charset="-122"/>
                <a:ea typeface="微软雅黑" pitchFamily="34" charset="-122"/>
              </a:rPr>
              <a:t>IP </a:t>
            </a:r>
            <a:r>
              <a:rPr lang="zh-CN" altLang="en-US" sz="2667" b="1" dirty="0">
                <a:solidFill>
                  <a:srgbClr val="0000FF"/>
                </a:solidFill>
                <a:latin typeface="微软雅黑" pitchFamily="34" charset="-122"/>
                <a:ea typeface="微软雅黑" pitchFamily="34" charset="-122"/>
              </a:rPr>
              <a:t>地址</a:t>
            </a:r>
            <a:r>
              <a:rPr lang="zh-CN" altLang="en-US" sz="2667" b="1" dirty="0">
                <a:solidFill>
                  <a:prstClr val="black"/>
                </a:solidFill>
                <a:latin typeface="微软雅黑" pitchFamily="34" charset="-122"/>
                <a:ea typeface="微软雅黑" pitchFamily="34" charset="-122"/>
              </a:rPr>
              <a:t>，因而可以同时和互联网上的不同主机进行通信。</a:t>
            </a:r>
          </a:p>
          <a:p>
            <a:pPr marL="380990" indent="-380990" defTabSz="1219170">
              <a:lnSpc>
                <a:spcPts val="4400"/>
              </a:lnSpc>
              <a:buClr>
                <a:srgbClr val="0070C0"/>
              </a:buClr>
              <a:buFont typeface="Wingdings" pitchFamily="2" charset="2"/>
              <a:buChar char="l"/>
            </a:pPr>
            <a:r>
              <a:rPr lang="zh-CN" altLang="en-US" sz="2667" b="1" dirty="0">
                <a:solidFill>
                  <a:prstClr val="black"/>
                </a:solidFill>
                <a:latin typeface="微软雅黑" pitchFamily="34" charset="-122"/>
                <a:ea typeface="微软雅黑" pitchFamily="34" charset="-122"/>
              </a:rPr>
              <a:t>使用端口号的 </a:t>
            </a:r>
            <a:r>
              <a:rPr lang="en-US" altLang="zh-CN" sz="2667" b="1" dirty="0">
                <a:solidFill>
                  <a:prstClr val="black"/>
                </a:solidFill>
                <a:latin typeface="微软雅黑" pitchFamily="34" charset="-122"/>
                <a:ea typeface="微软雅黑" pitchFamily="34" charset="-122"/>
              </a:rPr>
              <a:t>NAT </a:t>
            </a:r>
            <a:r>
              <a:rPr lang="zh-CN" altLang="en-US" sz="2667" b="1" dirty="0">
                <a:solidFill>
                  <a:prstClr val="black"/>
                </a:solidFill>
                <a:latin typeface="微软雅黑" pitchFamily="34" charset="-122"/>
                <a:ea typeface="微软雅黑" pitchFamily="34" charset="-122"/>
              </a:rPr>
              <a:t>叫做</a:t>
            </a:r>
            <a:r>
              <a:rPr lang="zh-CN" altLang="en-US" sz="2667" b="1" dirty="0">
                <a:solidFill>
                  <a:srgbClr val="0000FF"/>
                </a:solidFill>
                <a:latin typeface="微软雅黑" pitchFamily="34" charset="-122"/>
                <a:ea typeface="微软雅黑" pitchFamily="34" charset="-122"/>
              </a:rPr>
              <a:t>网络地址与端口号转换</a:t>
            </a:r>
            <a:r>
              <a:rPr lang="en-US" altLang="zh-CN" sz="2667" b="1" dirty="0">
                <a:solidFill>
                  <a:srgbClr val="0000FF"/>
                </a:solidFill>
                <a:latin typeface="微软雅黑" pitchFamily="34" charset="-122"/>
                <a:ea typeface="微软雅黑" pitchFamily="34" charset="-122"/>
              </a:rPr>
              <a:t>NAPT </a:t>
            </a:r>
            <a:r>
              <a:rPr lang="en-US" altLang="zh-CN" sz="2667" b="1" dirty="0">
                <a:solidFill>
                  <a:prstClr val="black"/>
                </a:solidFill>
                <a:latin typeface="微软雅黑" pitchFamily="34" charset="-122"/>
                <a:ea typeface="微软雅黑" pitchFamily="34" charset="-122"/>
              </a:rPr>
              <a:t>(Network Address and Port Translation)</a:t>
            </a:r>
            <a:r>
              <a:rPr lang="zh-CN" altLang="en-US" sz="2667" b="1" dirty="0">
                <a:solidFill>
                  <a:prstClr val="black"/>
                </a:solidFill>
                <a:latin typeface="微软雅黑" pitchFamily="34" charset="-122"/>
                <a:ea typeface="微软雅黑" pitchFamily="34" charset="-122"/>
              </a:rPr>
              <a:t>，而不使用端口号的 </a:t>
            </a:r>
            <a:r>
              <a:rPr lang="en-US" altLang="zh-CN" sz="2667" b="1" dirty="0">
                <a:solidFill>
                  <a:prstClr val="black"/>
                </a:solidFill>
                <a:latin typeface="微软雅黑" pitchFamily="34" charset="-122"/>
                <a:ea typeface="微软雅黑" pitchFamily="34" charset="-122"/>
              </a:rPr>
              <a:t>NAT </a:t>
            </a:r>
            <a:r>
              <a:rPr lang="zh-CN" altLang="en-US" sz="2667" b="1" dirty="0">
                <a:solidFill>
                  <a:prstClr val="black"/>
                </a:solidFill>
                <a:latin typeface="微软雅黑" pitchFamily="34" charset="-122"/>
                <a:ea typeface="微软雅黑" pitchFamily="34" charset="-122"/>
              </a:rPr>
              <a:t>就叫做</a:t>
            </a:r>
            <a:r>
              <a:rPr lang="zh-CN" altLang="en-US" sz="2667" b="1" dirty="0">
                <a:solidFill>
                  <a:srgbClr val="0000FF"/>
                </a:solidFill>
                <a:latin typeface="微软雅黑" pitchFamily="34" charset="-122"/>
                <a:ea typeface="微软雅黑" pitchFamily="34" charset="-122"/>
              </a:rPr>
              <a:t>传统的 </a:t>
            </a:r>
            <a:r>
              <a:rPr lang="en-US" altLang="zh-CN" sz="2667" b="1" dirty="0">
                <a:solidFill>
                  <a:srgbClr val="0000FF"/>
                </a:solidFill>
                <a:latin typeface="微软雅黑" pitchFamily="34" charset="-122"/>
                <a:ea typeface="微软雅黑" pitchFamily="34" charset="-122"/>
              </a:rPr>
              <a:t>NAT </a:t>
            </a:r>
            <a:r>
              <a:rPr lang="en-US" altLang="zh-CN" sz="2667" b="1" dirty="0">
                <a:solidFill>
                  <a:prstClr val="black"/>
                </a:solidFill>
                <a:latin typeface="微软雅黑" pitchFamily="34" charset="-122"/>
                <a:ea typeface="微软雅黑" pitchFamily="34" charset="-122"/>
              </a:rPr>
              <a:t>(traditional NAT)</a:t>
            </a:r>
            <a:r>
              <a:rPr lang="zh-CN" altLang="en-US" sz="2667" b="1" dirty="0">
                <a:solidFill>
                  <a:prstClr val="black"/>
                </a:solidFill>
                <a:latin typeface="微软雅黑" pitchFamily="34" charset="-122"/>
                <a:ea typeface="微软雅黑" pitchFamily="34" charset="-122"/>
              </a:rPr>
              <a:t>。</a:t>
            </a:r>
          </a:p>
        </p:txBody>
      </p:sp>
      <p:sp>
        <p:nvSpPr>
          <p:cNvPr id="3" name="AutoShape 5"/>
          <p:cNvSpPr>
            <a:spLocks noChangeArrowheads="1"/>
          </p:cNvSpPr>
          <p:nvPr/>
        </p:nvSpPr>
        <p:spPr bwMode="auto">
          <a:xfrm>
            <a:off x="726860" y="1101565"/>
            <a:ext cx="10738280" cy="471907"/>
          </a:xfrm>
          <a:prstGeom prst="roundRect">
            <a:avLst>
              <a:gd name="adj" fmla="val 16667"/>
            </a:avLst>
          </a:prstGeom>
          <a:solidFill>
            <a:srgbClr val="00B050"/>
          </a:solidFill>
          <a:ln>
            <a:noFill/>
          </a:ln>
          <a:effectLst/>
        </p:spPr>
        <p:txBody>
          <a:bodyPr wrap="none" anchor="ctr"/>
          <a:lstStyle/>
          <a:p>
            <a:pPr defTabSz="1219170"/>
            <a:endParaRPr lang="zh-CN" altLang="en-US" sz="2400">
              <a:solidFill>
                <a:prstClr val="black"/>
              </a:solidFill>
              <a:latin typeface="Calibri"/>
              <a:ea typeface="宋体" panose="02010600030101010101" pitchFamily="2" charset="-122"/>
            </a:endParaRPr>
          </a:p>
        </p:txBody>
      </p:sp>
      <p:sp>
        <p:nvSpPr>
          <p:cNvPr id="4" name="Rectangle 6"/>
          <p:cNvSpPr>
            <a:spLocks noChangeArrowheads="1"/>
          </p:cNvSpPr>
          <p:nvPr/>
        </p:nvSpPr>
        <p:spPr bwMode="auto">
          <a:xfrm>
            <a:off x="2589291" y="1057284"/>
            <a:ext cx="7013419"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1219170"/>
            <a:r>
              <a:rPr lang="zh-CN" altLang="en-US" sz="2667" b="1" dirty="0">
                <a:solidFill>
                  <a:prstClr val="white"/>
                </a:solidFill>
                <a:latin typeface="微软雅黑" pitchFamily="34" charset="-122"/>
                <a:ea typeface="微软雅黑" pitchFamily="34" charset="-122"/>
              </a:rPr>
              <a:t>网络地址与端口号转换 </a:t>
            </a:r>
            <a:r>
              <a:rPr lang="en-US" altLang="zh-CN" sz="2667" b="1" dirty="0">
                <a:solidFill>
                  <a:prstClr val="white"/>
                </a:solidFill>
                <a:latin typeface="微软雅黑" pitchFamily="34" charset="-122"/>
                <a:ea typeface="微软雅黑" pitchFamily="34" charset="-122"/>
              </a:rPr>
              <a:t>NAPT</a:t>
            </a:r>
            <a:endParaRPr lang="zh-CN" altLang="en-US" sz="2667" b="1" dirty="0">
              <a:solidFill>
                <a:prstClr val="white"/>
              </a:solidFill>
              <a:latin typeface="微软雅黑" pitchFamily="34" charset="-122"/>
              <a:ea typeface="微软雅黑" pitchFamily="34" charset="-122"/>
            </a:endParaRPr>
          </a:p>
        </p:txBody>
      </p:sp>
    </p:spTree>
    <p:extLst>
      <p:ext uri="{BB962C8B-B14F-4D97-AF65-F5344CB8AC3E}">
        <p14:creationId xmlns:p14="http://schemas.microsoft.com/office/powerpoint/2010/main" val="1789474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726860" y="843667"/>
            <a:ext cx="10738280" cy="471907"/>
          </a:xfrm>
          <a:prstGeom prst="roundRect">
            <a:avLst>
              <a:gd name="adj" fmla="val 16667"/>
            </a:avLst>
          </a:prstGeom>
          <a:solidFill>
            <a:srgbClr val="00B050"/>
          </a:solidFill>
          <a:ln>
            <a:noFill/>
          </a:ln>
          <a:effectLst/>
        </p:spPr>
        <p:txBody>
          <a:bodyPr wrap="none" anchor="ctr"/>
          <a:lstStyle/>
          <a:p>
            <a:pPr defTabSz="1219170"/>
            <a:endParaRPr lang="zh-CN" altLang="en-US" sz="2400">
              <a:solidFill>
                <a:prstClr val="black"/>
              </a:solidFill>
              <a:latin typeface="Calibri"/>
              <a:ea typeface="宋体" panose="02010600030101010101" pitchFamily="2" charset="-122"/>
            </a:endParaRPr>
          </a:p>
        </p:txBody>
      </p:sp>
      <p:sp>
        <p:nvSpPr>
          <p:cNvPr id="4" name="Rectangle 6"/>
          <p:cNvSpPr>
            <a:spLocks noChangeArrowheads="1"/>
          </p:cNvSpPr>
          <p:nvPr/>
        </p:nvSpPr>
        <p:spPr bwMode="auto">
          <a:xfrm>
            <a:off x="2589291" y="799385"/>
            <a:ext cx="7013419"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1219170"/>
            <a:r>
              <a:rPr lang="en-US" altLang="zh-CN" sz="2667" b="1" dirty="0">
                <a:solidFill>
                  <a:prstClr val="white"/>
                </a:solidFill>
                <a:latin typeface="微软雅黑" pitchFamily="34" charset="-122"/>
                <a:ea typeface="微软雅黑" pitchFamily="34" charset="-122"/>
              </a:rPr>
              <a:t>NAPT </a:t>
            </a:r>
            <a:r>
              <a:rPr lang="zh-CN" altLang="en-US" sz="2667" b="1" dirty="0">
                <a:solidFill>
                  <a:prstClr val="white"/>
                </a:solidFill>
                <a:latin typeface="微软雅黑" pitchFamily="34" charset="-122"/>
                <a:ea typeface="微软雅黑" pitchFamily="34" charset="-122"/>
              </a:rPr>
              <a:t>地址转换表</a:t>
            </a:r>
          </a:p>
        </p:txBody>
      </p:sp>
      <p:sp>
        <p:nvSpPr>
          <p:cNvPr id="5" name="矩形 4"/>
          <p:cNvSpPr/>
          <p:nvPr/>
        </p:nvSpPr>
        <p:spPr>
          <a:xfrm>
            <a:off x="4787790" y="1342256"/>
            <a:ext cx="2616422" cy="379656"/>
          </a:xfrm>
          <a:prstGeom prst="rect">
            <a:avLst/>
          </a:prstGeom>
        </p:spPr>
        <p:txBody>
          <a:bodyPr wrap="none">
            <a:spAutoFit/>
          </a:bodyPr>
          <a:lstStyle/>
          <a:p>
            <a:pPr algn="ctr" defTabSz="1219170"/>
            <a:r>
              <a:rPr lang="en-US" altLang="zh-CN" sz="1867" b="1" dirty="0">
                <a:solidFill>
                  <a:prstClr val="black"/>
                </a:solidFill>
                <a:latin typeface="微软雅黑" pitchFamily="34" charset="-122"/>
                <a:ea typeface="微软雅黑" pitchFamily="34" charset="-122"/>
              </a:rPr>
              <a:t>NAPT </a:t>
            </a:r>
            <a:r>
              <a:rPr lang="zh-CN" altLang="en-US" sz="1867" b="1" dirty="0">
                <a:solidFill>
                  <a:prstClr val="black"/>
                </a:solidFill>
                <a:latin typeface="微软雅黑" pitchFamily="34" charset="-122"/>
                <a:ea typeface="微软雅黑" pitchFamily="34" charset="-122"/>
              </a:rPr>
              <a:t>地址转换表举例</a:t>
            </a:r>
          </a:p>
        </p:txBody>
      </p:sp>
      <p:graphicFrame>
        <p:nvGraphicFramePr>
          <p:cNvPr id="6" name="内容占位符 3"/>
          <p:cNvGraphicFramePr>
            <a:graphicFrameLocks/>
          </p:cNvGraphicFramePr>
          <p:nvPr/>
        </p:nvGraphicFramePr>
        <p:xfrm>
          <a:off x="726860" y="1716779"/>
          <a:ext cx="10738281" cy="2456645"/>
        </p:xfrm>
        <a:graphic>
          <a:graphicData uri="http://schemas.openxmlformats.org/drawingml/2006/table">
            <a:tbl>
              <a:tblPr firstRow="1" firstCol="1" lastRow="1" lastCol="1" bandRow="1" bandCol="1">
                <a:tableStyleId>{5C22544A-7EE6-4342-B048-85BDC9FD1C3A}</a:tableStyleId>
              </a:tblPr>
              <a:tblGrid>
                <a:gridCol w="930088">
                  <a:extLst>
                    <a:ext uri="{9D8B030D-6E8A-4147-A177-3AD203B41FA5}">
                      <a16:colId xmlns:a16="http://schemas.microsoft.com/office/drawing/2014/main" val="20000"/>
                    </a:ext>
                  </a:extLst>
                </a:gridCol>
                <a:gridCol w="3647873">
                  <a:extLst>
                    <a:ext uri="{9D8B030D-6E8A-4147-A177-3AD203B41FA5}">
                      <a16:colId xmlns:a16="http://schemas.microsoft.com/office/drawing/2014/main" val="20001"/>
                    </a:ext>
                  </a:extLst>
                </a:gridCol>
                <a:gridCol w="2959721">
                  <a:extLst>
                    <a:ext uri="{9D8B030D-6E8A-4147-A177-3AD203B41FA5}">
                      <a16:colId xmlns:a16="http://schemas.microsoft.com/office/drawing/2014/main" val="20002"/>
                    </a:ext>
                  </a:extLst>
                </a:gridCol>
                <a:gridCol w="3200599">
                  <a:extLst>
                    <a:ext uri="{9D8B030D-6E8A-4147-A177-3AD203B41FA5}">
                      <a16:colId xmlns:a16="http://schemas.microsoft.com/office/drawing/2014/main" val="20003"/>
                    </a:ext>
                  </a:extLst>
                </a:gridCol>
              </a:tblGrid>
              <a:tr h="491329">
                <a:tc>
                  <a:txBody>
                    <a:bodyPr/>
                    <a:lstStyle/>
                    <a:p>
                      <a:pPr algn="ctr">
                        <a:lnSpc>
                          <a:spcPct val="100000"/>
                        </a:lnSpc>
                        <a:spcAft>
                          <a:spcPts val="0"/>
                        </a:spcAft>
                        <a:tabLst>
                          <a:tab pos="3886200" algn="l"/>
                        </a:tabLst>
                      </a:pPr>
                      <a:r>
                        <a:rPr lang="zh-CN" sz="1900" b="1" dirty="0">
                          <a:solidFill>
                            <a:schemeClr val="bg1"/>
                          </a:solidFill>
                          <a:effectLst/>
                          <a:latin typeface="微软雅黑" pitchFamily="34" charset="-122"/>
                          <a:ea typeface="微软雅黑" pitchFamily="34" charset="-122"/>
                        </a:rPr>
                        <a:t>方向</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3886200" algn="l"/>
                        </a:tabLst>
                      </a:pPr>
                      <a:r>
                        <a:rPr lang="zh-CN" sz="1900" b="1" dirty="0">
                          <a:solidFill>
                            <a:schemeClr val="bg1"/>
                          </a:solidFill>
                          <a:effectLst/>
                          <a:latin typeface="微软雅黑" pitchFamily="34" charset="-122"/>
                          <a:ea typeface="微软雅黑" pitchFamily="34" charset="-122"/>
                        </a:rPr>
                        <a:t>字段</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3886200" algn="l"/>
                        </a:tabLst>
                      </a:pPr>
                      <a:r>
                        <a:rPr lang="zh-CN" sz="1900" b="1" dirty="0">
                          <a:solidFill>
                            <a:schemeClr val="bg1"/>
                          </a:solidFill>
                          <a:effectLst/>
                          <a:latin typeface="微软雅黑" pitchFamily="34" charset="-122"/>
                          <a:ea typeface="微软雅黑" pitchFamily="34" charset="-122"/>
                        </a:rPr>
                        <a:t>旧的</a:t>
                      </a:r>
                      <a:r>
                        <a:rPr lang="en-US" sz="1900" b="1" dirty="0">
                          <a:solidFill>
                            <a:schemeClr val="bg1"/>
                          </a:solidFill>
                          <a:effectLst/>
                          <a:latin typeface="微软雅黑" pitchFamily="34" charset="-122"/>
                          <a:ea typeface="微软雅黑" pitchFamily="34" charset="-122"/>
                        </a:rPr>
                        <a:t>IP</a:t>
                      </a:r>
                      <a:r>
                        <a:rPr lang="zh-CN" sz="1900" b="1" dirty="0">
                          <a:solidFill>
                            <a:schemeClr val="bg1"/>
                          </a:solidFill>
                          <a:effectLst/>
                          <a:latin typeface="微软雅黑" pitchFamily="34" charset="-122"/>
                          <a:ea typeface="微软雅黑" pitchFamily="34" charset="-122"/>
                        </a:rPr>
                        <a:t>地址和端口号</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3886200" algn="l"/>
                        </a:tabLst>
                      </a:pPr>
                      <a:r>
                        <a:rPr lang="zh-CN" sz="1900" b="1" dirty="0">
                          <a:solidFill>
                            <a:schemeClr val="bg1"/>
                          </a:solidFill>
                          <a:effectLst/>
                          <a:latin typeface="微软雅黑" pitchFamily="34" charset="-122"/>
                          <a:ea typeface="微软雅黑" pitchFamily="34" charset="-122"/>
                        </a:rPr>
                        <a:t>新的</a:t>
                      </a:r>
                      <a:r>
                        <a:rPr lang="en-US" sz="1900" b="1" dirty="0">
                          <a:solidFill>
                            <a:schemeClr val="bg1"/>
                          </a:solidFill>
                          <a:effectLst/>
                          <a:latin typeface="微软雅黑" pitchFamily="34" charset="-122"/>
                          <a:ea typeface="微软雅黑" pitchFamily="34" charset="-122"/>
                        </a:rPr>
                        <a:t>IP</a:t>
                      </a:r>
                      <a:r>
                        <a:rPr lang="zh-CN" sz="1900" b="1" dirty="0">
                          <a:solidFill>
                            <a:schemeClr val="bg1"/>
                          </a:solidFill>
                          <a:effectLst/>
                          <a:latin typeface="微软雅黑" pitchFamily="34" charset="-122"/>
                          <a:ea typeface="微软雅黑" pitchFamily="34" charset="-122"/>
                        </a:rPr>
                        <a:t>地址和端口号</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extLst>
                  <a:ext uri="{0D108BD9-81ED-4DB2-BD59-A6C34878D82A}">
                    <a16:rowId xmlns:a16="http://schemas.microsoft.com/office/drawing/2014/main" val="10000"/>
                  </a:ext>
                </a:extLst>
              </a:tr>
              <a:tr h="491329">
                <a:tc>
                  <a:txBody>
                    <a:bodyPr/>
                    <a:lstStyle/>
                    <a:p>
                      <a:pPr algn="ctr">
                        <a:lnSpc>
                          <a:spcPct val="100000"/>
                        </a:lnSpc>
                        <a:spcAft>
                          <a:spcPts val="0"/>
                        </a:spcAft>
                        <a:tabLst>
                          <a:tab pos="3886200" algn="l"/>
                        </a:tabLst>
                      </a:pPr>
                      <a:r>
                        <a:rPr lang="zh-CN" sz="1900" b="1">
                          <a:solidFill>
                            <a:schemeClr val="tx1"/>
                          </a:solidFill>
                          <a:effectLst/>
                          <a:latin typeface="微软雅黑" pitchFamily="34" charset="-122"/>
                          <a:ea typeface="微软雅黑" pitchFamily="34" charset="-122"/>
                        </a:rPr>
                        <a:t>出</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tabLst>
                          <a:tab pos="3886200" algn="l"/>
                        </a:tabLst>
                      </a:pPr>
                      <a:r>
                        <a:rPr lang="zh-CN" sz="1900" b="1" dirty="0">
                          <a:solidFill>
                            <a:schemeClr val="tx1"/>
                          </a:solidFill>
                          <a:effectLst/>
                          <a:latin typeface="微软雅黑" pitchFamily="34" charset="-122"/>
                          <a:ea typeface="微软雅黑" pitchFamily="34" charset="-122"/>
                        </a:rPr>
                        <a:t>源</a:t>
                      </a:r>
                      <a:r>
                        <a:rPr lang="en-US" sz="1900" b="1" dirty="0">
                          <a:solidFill>
                            <a:schemeClr val="tx1"/>
                          </a:solidFill>
                          <a:effectLst/>
                          <a:latin typeface="微软雅黑" pitchFamily="34" charset="-122"/>
                          <a:ea typeface="微软雅黑" pitchFamily="34" charset="-122"/>
                        </a:rPr>
                        <a:t>IP</a:t>
                      </a:r>
                      <a:r>
                        <a:rPr lang="zh-CN" sz="1900" b="1" dirty="0">
                          <a:solidFill>
                            <a:schemeClr val="tx1"/>
                          </a:solidFill>
                          <a:effectLst/>
                          <a:latin typeface="微软雅黑" pitchFamily="34" charset="-122"/>
                          <a:ea typeface="微软雅黑" pitchFamily="34" charset="-122"/>
                        </a:rPr>
                        <a:t>地址</a:t>
                      </a:r>
                      <a:r>
                        <a:rPr lang="en-US" sz="1900" b="1" dirty="0">
                          <a:solidFill>
                            <a:schemeClr val="tx1"/>
                          </a:solidFill>
                          <a:effectLst/>
                          <a:latin typeface="微软雅黑" pitchFamily="34" charset="-122"/>
                          <a:ea typeface="微软雅黑" pitchFamily="34" charset="-122"/>
                        </a:rPr>
                        <a:t>:TCP</a:t>
                      </a:r>
                      <a:r>
                        <a:rPr lang="zh-CN" sz="1900" b="1" dirty="0">
                          <a:solidFill>
                            <a:schemeClr val="tx1"/>
                          </a:solidFill>
                          <a:effectLst/>
                          <a:latin typeface="微软雅黑" pitchFamily="34" charset="-122"/>
                          <a:ea typeface="微软雅黑" pitchFamily="34" charset="-122"/>
                        </a:rPr>
                        <a:t>源端口</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en-US" sz="1900" b="1">
                          <a:solidFill>
                            <a:schemeClr val="tx1"/>
                          </a:solidFill>
                          <a:effectLst/>
                          <a:latin typeface="微软雅黑" pitchFamily="34" charset="-122"/>
                          <a:ea typeface="微软雅黑" pitchFamily="34" charset="-122"/>
                        </a:rPr>
                        <a:t>192.168.0.3:30000</a:t>
                      </a:r>
                      <a:endParaRPr lang="zh-CN" sz="1900" b="1">
                        <a:solidFill>
                          <a:schemeClr val="tx1"/>
                        </a:solidFill>
                        <a:effectLst/>
                        <a:latin typeface="微软雅黑" pitchFamily="34" charset="-122"/>
                        <a:ea typeface="微软雅黑" pitchFamily="3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en-US" sz="1900" b="1">
                          <a:solidFill>
                            <a:schemeClr val="tx1"/>
                          </a:solidFill>
                          <a:effectLst/>
                          <a:latin typeface="微软雅黑" pitchFamily="34" charset="-122"/>
                          <a:ea typeface="微软雅黑" pitchFamily="34" charset="-122"/>
                        </a:rPr>
                        <a:t>172.38.1.5:40001</a:t>
                      </a:r>
                      <a:endParaRPr lang="zh-CN" sz="1900" b="1">
                        <a:solidFill>
                          <a:schemeClr val="tx1"/>
                        </a:solidFill>
                        <a:effectLst/>
                        <a:latin typeface="微软雅黑" pitchFamily="34" charset="-122"/>
                        <a:ea typeface="微软雅黑" pitchFamily="3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91329">
                <a:tc>
                  <a:txBody>
                    <a:bodyPr/>
                    <a:lstStyle/>
                    <a:p>
                      <a:pPr algn="ctr">
                        <a:lnSpc>
                          <a:spcPct val="100000"/>
                        </a:lnSpc>
                        <a:spcAft>
                          <a:spcPts val="0"/>
                        </a:spcAft>
                        <a:tabLst>
                          <a:tab pos="3886200" algn="l"/>
                        </a:tabLst>
                      </a:pPr>
                      <a:r>
                        <a:rPr lang="zh-CN" sz="1900" b="1" dirty="0">
                          <a:solidFill>
                            <a:schemeClr val="tx1"/>
                          </a:solidFill>
                          <a:effectLst/>
                          <a:latin typeface="微软雅黑" pitchFamily="34" charset="-122"/>
                          <a:ea typeface="微软雅黑" pitchFamily="34" charset="-122"/>
                        </a:rPr>
                        <a:t>出</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3886200" algn="l"/>
                        </a:tabLst>
                      </a:pPr>
                      <a:r>
                        <a:rPr lang="zh-CN" sz="1900" b="1" dirty="0">
                          <a:solidFill>
                            <a:schemeClr val="tx1"/>
                          </a:solidFill>
                          <a:effectLst/>
                          <a:latin typeface="微软雅黑" pitchFamily="34" charset="-122"/>
                          <a:ea typeface="微软雅黑" pitchFamily="34" charset="-122"/>
                        </a:rPr>
                        <a:t>源</a:t>
                      </a:r>
                      <a:r>
                        <a:rPr lang="en-US" sz="1900" b="1" dirty="0">
                          <a:solidFill>
                            <a:schemeClr val="tx1"/>
                          </a:solidFill>
                          <a:effectLst/>
                          <a:latin typeface="微软雅黑" pitchFamily="34" charset="-122"/>
                          <a:ea typeface="微软雅黑" pitchFamily="34" charset="-122"/>
                        </a:rPr>
                        <a:t>IP</a:t>
                      </a:r>
                      <a:r>
                        <a:rPr lang="zh-CN" sz="1900" b="1" dirty="0">
                          <a:solidFill>
                            <a:schemeClr val="tx1"/>
                          </a:solidFill>
                          <a:effectLst/>
                          <a:latin typeface="微软雅黑" pitchFamily="34" charset="-122"/>
                          <a:ea typeface="微软雅黑" pitchFamily="34" charset="-122"/>
                        </a:rPr>
                        <a:t>地址</a:t>
                      </a:r>
                      <a:r>
                        <a:rPr lang="en-US" sz="1900" b="1" dirty="0">
                          <a:solidFill>
                            <a:schemeClr val="tx1"/>
                          </a:solidFill>
                          <a:effectLst/>
                          <a:latin typeface="微软雅黑" pitchFamily="34" charset="-122"/>
                          <a:ea typeface="微软雅黑" pitchFamily="34" charset="-122"/>
                        </a:rPr>
                        <a:t>:TCP</a:t>
                      </a:r>
                      <a:r>
                        <a:rPr lang="zh-CN" sz="1900" b="1" dirty="0">
                          <a:solidFill>
                            <a:schemeClr val="tx1"/>
                          </a:solidFill>
                          <a:effectLst/>
                          <a:latin typeface="微软雅黑" pitchFamily="34" charset="-122"/>
                          <a:ea typeface="微软雅黑" pitchFamily="34" charset="-122"/>
                        </a:rPr>
                        <a:t>源端口</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3886200" algn="l"/>
                        </a:tabLst>
                      </a:pPr>
                      <a:r>
                        <a:rPr lang="en-US" sz="1900" b="1" dirty="0">
                          <a:solidFill>
                            <a:schemeClr val="tx1"/>
                          </a:solidFill>
                          <a:effectLst/>
                          <a:latin typeface="微软雅黑" pitchFamily="34" charset="-122"/>
                          <a:ea typeface="微软雅黑" pitchFamily="34" charset="-122"/>
                        </a:rPr>
                        <a:t>192.168.0.4:30000</a:t>
                      </a:r>
                      <a:endParaRPr lang="zh-CN" sz="1900" b="1" dirty="0">
                        <a:solidFill>
                          <a:schemeClr val="tx1"/>
                        </a:solidFill>
                        <a:effectLst/>
                        <a:latin typeface="微软雅黑" pitchFamily="34" charset="-122"/>
                        <a:ea typeface="微软雅黑" pitchFamily="3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3886200" algn="l"/>
                        </a:tabLst>
                      </a:pPr>
                      <a:r>
                        <a:rPr lang="en-US" sz="1900" b="1" dirty="0">
                          <a:solidFill>
                            <a:schemeClr val="tx1"/>
                          </a:solidFill>
                          <a:effectLst/>
                          <a:latin typeface="微软雅黑" pitchFamily="34" charset="-122"/>
                          <a:ea typeface="微软雅黑" pitchFamily="34" charset="-122"/>
                        </a:rPr>
                        <a:t>172.38.1.5:40002</a:t>
                      </a:r>
                      <a:endParaRPr lang="zh-CN" sz="1900" b="1" dirty="0">
                        <a:solidFill>
                          <a:schemeClr val="tx1"/>
                        </a:solidFill>
                        <a:effectLst/>
                        <a:latin typeface="微软雅黑" pitchFamily="34" charset="-122"/>
                        <a:ea typeface="微软雅黑" pitchFamily="3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2"/>
                  </a:ext>
                </a:extLst>
              </a:tr>
              <a:tr h="491329">
                <a:tc>
                  <a:txBody>
                    <a:bodyPr/>
                    <a:lstStyle/>
                    <a:p>
                      <a:pPr algn="ctr">
                        <a:lnSpc>
                          <a:spcPct val="100000"/>
                        </a:lnSpc>
                        <a:spcAft>
                          <a:spcPts val="0"/>
                        </a:spcAft>
                        <a:tabLst>
                          <a:tab pos="3886200" algn="l"/>
                        </a:tabLst>
                      </a:pPr>
                      <a:r>
                        <a:rPr lang="zh-CN" sz="1900" b="1">
                          <a:solidFill>
                            <a:schemeClr val="tx1"/>
                          </a:solidFill>
                          <a:effectLst/>
                          <a:latin typeface="微软雅黑" pitchFamily="34" charset="-122"/>
                          <a:ea typeface="微软雅黑" pitchFamily="34" charset="-122"/>
                        </a:rPr>
                        <a:t>入</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tabLst>
                          <a:tab pos="3886200" algn="l"/>
                        </a:tabLst>
                      </a:pPr>
                      <a:r>
                        <a:rPr lang="zh-CN" sz="1900" b="1" dirty="0">
                          <a:solidFill>
                            <a:schemeClr val="tx1"/>
                          </a:solidFill>
                          <a:effectLst/>
                          <a:latin typeface="微软雅黑" pitchFamily="34" charset="-122"/>
                          <a:ea typeface="微软雅黑" pitchFamily="34" charset="-122"/>
                        </a:rPr>
                        <a:t>目的</a:t>
                      </a:r>
                      <a:r>
                        <a:rPr lang="en-US" sz="1900" b="1" dirty="0">
                          <a:solidFill>
                            <a:schemeClr val="tx1"/>
                          </a:solidFill>
                          <a:effectLst/>
                          <a:latin typeface="微软雅黑" pitchFamily="34" charset="-122"/>
                          <a:ea typeface="微软雅黑" pitchFamily="34" charset="-122"/>
                        </a:rPr>
                        <a:t>IP</a:t>
                      </a:r>
                      <a:r>
                        <a:rPr lang="zh-CN" sz="1900" b="1" dirty="0">
                          <a:solidFill>
                            <a:schemeClr val="tx1"/>
                          </a:solidFill>
                          <a:effectLst/>
                          <a:latin typeface="微软雅黑" pitchFamily="34" charset="-122"/>
                          <a:ea typeface="微软雅黑" pitchFamily="34" charset="-122"/>
                        </a:rPr>
                        <a:t>地址</a:t>
                      </a:r>
                      <a:r>
                        <a:rPr lang="en-US" sz="1900" b="1" dirty="0">
                          <a:solidFill>
                            <a:schemeClr val="tx1"/>
                          </a:solidFill>
                          <a:effectLst/>
                          <a:latin typeface="微软雅黑" pitchFamily="34" charset="-122"/>
                          <a:ea typeface="微软雅黑" pitchFamily="34" charset="-122"/>
                        </a:rPr>
                        <a:t>:TCP</a:t>
                      </a:r>
                      <a:r>
                        <a:rPr lang="zh-CN" sz="1900" b="1" dirty="0">
                          <a:solidFill>
                            <a:schemeClr val="tx1"/>
                          </a:solidFill>
                          <a:effectLst/>
                          <a:latin typeface="微软雅黑" pitchFamily="34" charset="-122"/>
                          <a:ea typeface="微软雅黑" pitchFamily="34" charset="-122"/>
                        </a:rPr>
                        <a:t>目的端口</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en-US" sz="1900" b="1">
                          <a:solidFill>
                            <a:schemeClr val="tx1"/>
                          </a:solidFill>
                          <a:effectLst/>
                          <a:latin typeface="微软雅黑" pitchFamily="34" charset="-122"/>
                          <a:ea typeface="微软雅黑" pitchFamily="34" charset="-122"/>
                        </a:rPr>
                        <a:t>172.38.1.5:40001</a:t>
                      </a:r>
                      <a:endParaRPr lang="zh-CN" sz="1900" b="1">
                        <a:solidFill>
                          <a:schemeClr val="tx1"/>
                        </a:solidFill>
                        <a:effectLst/>
                        <a:latin typeface="微软雅黑" pitchFamily="34" charset="-122"/>
                        <a:ea typeface="微软雅黑" pitchFamily="3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en-US" sz="1900" b="1" dirty="0">
                          <a:solidFill>
                            <a:schemeClr val="tx1"/>
                          </a:solidFill>
                          <a:effectLst/>
                          <a:latin typeface="微软雅黑" pitchFamily="34" charset="-122"/>
                          <a:ea typeface="微软雅黑" pitchFamily="34" charset="-122"/>
                        </a:rPr>
                        <a:t>192.168.0.3:30000</a:t>
                      </a:r>
                      <a:endParaRPr lang="zh-CN" sz="1900" b="1" dirty="0">
                        <a:solidFill>
                          <a:schemeClr val="tx1"/>
                        </a:solidFill>
                        <a:effectLst/>
                        <a:latin typeface="微软雅黑" pitchFamily="34" charset="-122"/>
                        <a:ea typeface="微软雅黑" pitchFamily="3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91329">
                <a:tc>
                  <a:txBody>
                    <a:bodyPr/>
                    <a:lstStyle/>
                    <a:p>
                      <a:pPr algn="ctr">
                        <a:lnSpc>
                          <a:spcPct val="100000"/>
                        </a:lnSpc>
                        <a:spcAft>
                          <a:spcPts val="0"/>
                        </a:spcAft>
                        <a:tabLst>
                          <a:tab pos="3886200" algn="l"/>
                        </a:tabLst>
                      </a:pPr>
                      <a:r>
                        <a:rPr lang="zh-CN" sz="1900" b="1" dirty="0">
                          <a:solidFill>
                            <a:schemeClr val="tx1"/>
                          </a:solidFill>
                          <a:effectLst/>
                          <a:latin typeface="微软雅黑" pitchFamily="34" charset="-122"/>
                          <a:ea typeface="微软雅黑" pitchFamily="34" charset="-122"/>
                        </a:rPr>
                        <a:t>入</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3886200" algn="l"/>
                        </a:tabLst>
                      </a:pPr>
                      <a:r>
                        <a:rPr lang="zh-CN" sz="1900" b="1" dirty="0">
                          <a:solidFill>
                            <a:schemeClr val="tx1"/>
                          </a:solidFill>
                          <a:effectLst/>
                          <a:latin typeface="微软雅黑" pitchFamily="34" charset="-122"/>
                          <a:ea typeface="微软雅黑" pitchFamily="34" charset="-122"/>
                        </a:rPr>
                        <a:t>目的</a:t>
                      </a:r>
                      <a:r>
                        <a:rPr lang="en-US" sz="1900" b="1" dirty="0">
                          <a:solidFill>
                            <a:schemeClr val="tx1"/>
                          </a:solidFill>
                          <a:effectLst/>
                          <a:latin typeface="微软雅黑" pitchFamily="34" charset="-122"/>
                          <a:ea typeface="微软雅黑" pitchFamily="34" charset="-122"/>
                        </a:rPr>
                        <a:t>IP</a:t>
                      </a:r>
                      <a:r>
                        <a:rPr lang="zh-CN" sz="1900" b="1" dirty="0">
                          <a:solidFill>
                            <a:schemeClr val="tx1"/>
                          </a:solidFill>
                          <a:effectLst/>
                          <a:latin typeface="微软雅黑" pitchFamily="34" charset="-122"/>
                          <a:ea typeface="微软雅黑" pitchFamily="34" charset="-122"/>
                        </a:rPr>
                        <a:t>地址</a:t>
                      </a:r>
                      <a:r>
                        <a:rPr lang="en-US" sz="1900" b="1" dirty="0">
                          <a:solidFill>
                            <a:schemeClr val="tx1"/>
                          </a:solidFill>
                          <a:effectLst/>
                          <a:latin typeface="微软雅黑" pitchFamily="34" charset="-122"/>
                          <a:ea typeface="微软雅黑" pitchFamily="34" charset="-122"/>
                        </a:rPr>
                        <a:t>:TCP</a:t>
                      </a:r>
                      <a:r>
                        <a:rPr lang="zh-CN" sz="1900" b="1" dirty="0">
                          <a:solidFill>
                            <a:schemeClr val="tx1"/>
                          </a:solidFill>
                          <a:effectLst/>
                          <a:latin typeface="微软雅黑" pitchFamily="34" charset="-122"/>
                          <a:ea typeface="微软雅黑" pitchFamily="34" charset="-122"/>
                        </a:rPr>
                        <a:t>目的端口</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3886200" algn="l"/>
                        </a:tabLst>
                      </a:pPr>
                      <a:r>
                        <a:rPr lang="en-US" sz="1900" b="1" dirty="0">
                          <a:solidFill>
                            <a:schemeClr val="tx1"/>
                          </a:solidFill>
                          <a:effectLst/>
                          <a:latin typeface="微软雅黑" pitchFamily="34" charset="-122"/>
                          <a:ea typeface="微软雅黑" pitchFamily="34" charset="-122"/>
                        </a:rPr>
                        <a:t>172.38.1.5:40002</a:t>
                      </a:r>
                      <a:endParaRPr lang="zh-CN" sz="1900" b="1" dirty="0">
                        <a:solidFill>
                          <a:schemeClr val="tx1"/>
                        </a:solidFill>
                        <a:effectLst/>
                        <a:latin typeface="微软雅黑" pitchFamily="34" charset="-122"/>
                        <a:ea typeface="微软雅黑" pitchFamily="3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3886200" algn="l"/>
                        </a:tabLst>
                      </a:pPr>
                      <a:r>
                        <a:rPr lang="en-US" sz="1900" b="1" dirty="0">
                          <a:solidFill>
                            <a:schemeClr val="tx1"/>
                          </a:solidFill>
                          <a:effectLst/>
                          <a:latin typeface="微软雅黑" pitchFamily="34" charset="-122"/>
                          <a:ea typeface="微软雅黑" pitchFamily="34" charset="-122"/>
                        </a:rPr>
                        <a:t>192.168.0.4:30000</a:t>
                      </a:r>
                      <a:endParaRPr lang="zh-CN" sz="1900" b="1" dirty="0">
                        <a:solidFill>
                          <a:schemeClr val="tx1"/>
                        </a:solidFill>
                        <a:effectLst/>
                        <a:latin typeface="微软雅黑" pitchFamily="34" charset="-122"/>
                        <a:ea typeface="微软雅黑" pitchFamily="3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4"/>
                  </a:ext>
                </a:extLst>
              </a:tr>
            </a:tbl>
          </a:graphicData>
        </a:graphic>
      </p:graphicFrame>
      <p:sp>
        <p:nvSpPr>
          <p:cNvPr id="7" name="对角圆角矩形 6"/>
          <p:cNvSpPr/>
          <p:nvPr/>
        </p:nvSpPr>
        <p:spPr>
          <a:xfrm>
            <a:off x="726860" y="4282115"/>
            <a:ext cx="10738280" cy="156612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8" name="矩形 7"/>
          <p:cNvSpPr/>
          <p:nvPr/>
        </p:nvSpPr>
        <p:spPr>
          <a:xfrm>
            <a:off x="1125416" y="4433846"/>
            <a:ext cx="10128737" cy="1241622"/>
          </a:xfrm>
          <a:prstGeom prst="rect">
            <a:avLst/>
          </a:prstGeom>
        </p:spPr>
        <p:txBody>
          <a:bodyPr wrap="square">
            <a:spAutoFit/>
          </a:bodyPr>
          <a:lstStyle/>
          <a:p>
            <a:pPr defTabSz="1219170"/>
            <a:r>
              <a:rPr lang="en-US" altLang="zh-CN" sz="1867" b="1" dirty="0">
                <a:solidFill>
                  <a:prstClr val="white"/>
                </a:solidFill>
                <a:latin typeface="微软雅黑" pitchFamily="34" charset="-122"/>
                <a:ea typeface="微软雅黑" pitchFamily="34" charset="-122"/>
              </a:rPr>
              <a:t>NAPT</a:t>
            </a:r>
            <a:r>
              <a:rPr lang="zh-CN" altLang="en-US" sz="1867" b="1" dirty="0">
                <a:solidFill>
                  <a:prstClr val="white"/>
                </a:solidFill>
                <a:latin typeface="微软雅黑" pitchFamily="34" charset="-122"/>
                <a:ea typeface="微软雅黑" pitchFamily="34" charset="-122"/>
              </a:rPr>
              <a:t>把专用网内不同的源 </a:t>
            </a:r>
            <a:r>
              <a:rPr lang="en-US" altLang="zh-CN" sz="1867" b="1" dirty="0">
                <a:solidFill>
                  <a:prstClr val="white"/>
                </a:solidFill>
                <a:latin typeface="微软雅黑" pitchFamily="34" charset="-122"/>
                <a:ea typeface="微软雅黑" pitchFamily="34" charset="-122"/>
              </a:rPr>
              <a:t>IP </a:t>
            </a:r>
            <a:r>
              <a:rPr lang="zh-CN" altLang="en-US" sz="1867" b="1" dirty="0">
                <a:solidFill>
                  <a:prstClr val="white"/>
                </a:solidFill>
                <a:latin typeface="微软雅黑" pitchFamily="34" charset="-122"/>
                <a:ea typeface="微软雅黑" pitchFamily="34" charset="-122"/>
              </a:rPr>
              <a:t>地址，都转换为同样的全球 </a:t>
            </a:r>
            <a:r>
              <a:rPr lang="en-US" altLang="zh-CN" sz="1867" b="1" dirty="0">
                <a:solidFill>
                  <a:prstClr val="white"/>
                </a:solidFill>
                <a:latin typeface="微软雅黑" pitchFamily="34" charset="-122"/>
                <a:ea typeface="微软雅黑" pitchFamily="34" charset="-122"/>
              </a:rPr>
              <a:t>IP </a:t>
            </a:r>
            <a:r>
              <a:rPr lang="zh-CN" altLang="en-US" sz="1867" b="1" dirty="0">
                <a:solidFill>
                  <a:prstClr val="white"/>
                </a:solidFill>
                <a:latin typeface="微软雅黑" pitchFamily="34" charset="-122"/>
                <a:ea typeface="微软雅黑" pitchFamily="34" charset="-122"/>
              </a:rPr>
              <a:t>地址。但对源主机所采用的 </a:t>
            </a:r>
            <a:r>
              <a:rPr lang="en-US" altLang="zh-CN" sz="1867" b="1" dirty="0">
                <a:solidFill>
                  <a:prstClr val="white"/>
                </a:solidFill>
                <a:latin typeface="微软雅黑" pitchFamily="34" charset="-122"/>
                <a:ea typeface="微软雅黑" pitchFamily="34" charset="-122"/>
              </a:rPr>
              <a:t>TCP </a:t>
            </a:r>
            <a:r>
              <a:rPr lang="zh-CN" altLang="en-US" sz="1867" b="1" dirty="0">
                <a:solidFill>
                  <a:prstClr val="white"/>
                </a:solidFill>
                <a:latin typeface="微软雅黑" pitchFamily="34" charset="-122"/>
                <a:ea typeface="微软雅黑" pitchFamily="34" charset="-122"/>
              </a:rPr>
              <a:t>端口号（不管相同或不同），则转换为不同的新的端口号。因此，当 </a:t>
            </a:r>
            <a:r>
              <a:rPr lang="en-US" altLang="zh-CN" sz="1867" b="1" dirty="0">
                <a:solidFill>
                  <a:prstClr val="white"/>
                </a:solidFill>
                <a:latin typeface="微软雅黑" pitchFamily="34" charset="-122"/>
                <a:ea typeface="微软雅黑" pitchFamily="34" charset="-122"/>
              </a:rPr>
              <a:t>NAPT </a:t>
            </a:r>
            <a:r>
              <a:rPr lang="zh-CN" altLang="en-US" sz="1867" b="1" dirty="0">
                <a:solidFill>
                  <a:prstClr val="white"/>
                </a:solidFill>
                <a:latin typeface="微软雅黑" pitchFamily="34" charset="-122"/>
                <a:ea typeface="微软雅黑" pitchFamily="34" charset="-122"/>
              </a:rPr>
              <a:t>路由器收到从互联网发来的应答时，就可以从 </a:t>
            </a:r>
            <a:r>
              <a:rPr lang="en-US" altLang="zh-CN" sz="1867" b="1" dirty="0">
                <a:solidFill>
                  <a:prstClr val="white"/>
                </a:solidFill>
                <a:latin typeface="微软雅黑" pitchFamily="34" charset="-122"/>
                <a:ea typeface="微软雅黑" pitchFamily="34" charset="-122"/>
              </a:rPr>
              <a:t>IP </a:t>
            </a:r>
            <a:r>
              <a:rPr lang="zh-CN" altLang="en-US" sz="1867" b="1" dirty="0">
                <a:solidFill>
                  <a:prstClr val="white"/>
                </a:solidFill>
                <a:latin typeface="微软雅黑" pitchFamily="34" charset="-122"/>
                <a:ea typeface="微软雅黑" pitchFamily="34" charset="-122"/>
              </a:rPr>
              <a:t>数据报的数据部分找出运输层的端口号，然后根据不同的目的端口号，从 </a:t>
            </a:r>
            <a:r>
              <a:rPr lang="en-US" altLang="zh-CN" sz="1867" b="1" dirty="0">
                <a:solidFill>
                  <a:prstClr val="white"/>
                </a:solidFill>
                <a:latin typeface="微软雅黑" pitchFamily="34" charset="-122"/>
                <a:ea typeface="微软雅黑" pitchFamily="34" charset="-122"/>
              </a:rPr>
              <a:t>NAPT </a:t>
            </a:r>
            <a:r>
              <a:rPr lang="zh-CN" altLang="en-US" sz="1867" b="1" dirty="0">
                <a:solidFill>
                  <a:prstClr val="white"/>
                </a:solidFill>
                <a:latin typeface="微软雅黑" pitchFamily="34" charset="-122"/>
                <a:ea typeface="微软雅黑" pitchFamily="34" charset="-122"/>
              </a:rPr>
              <a:t>转换表中找到正确的目的主机。</a:t>
            </a:r>
          </a:p>
        </p:txBody>
      </p:sp>
    </p:spTree>
    <p:extLst>
      <p:ext uri="{BB962C8B-B14F-4D97-AF65-F5344CB8AC3E}">
        <p14:creationId xmlns:p14="http://schemas.microsoft.com/office/powerpoint/2010/main" val="1383735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 name="AutoShape 5"/>
          <p:cNvSpPr>
            <a:spLocks noChangeArrowheads="1"/>
          </p:cNvSpPr>
          <p:nvPr/>
        </p:nvSpPr>
        <p:spPr bwMode="auto">
          <a:xfrm>
            <a:off x="742618" y="1477606"/>
            <a:ext cx="10731701" cy="518295"/>
          </a:xfrm>
          <a:prstGeom prst="roundRect">
            <a:avLst>
              <a:gd name="adj" fmla="val 16667"/>
            </a:avLst>
          </a:prstGeom>
          <a:solidFill>
            <a:srgbClr val="0089FA"/>
          </a:solidFill>
          <a:ln>
            <a:noFill/>
          </a:ln>
          <a:effectLst/>
        </p:spPr>
        <p:txBody>
          <a:bodyPr wrap="none" anchor="ctr"/>
          <a:lstStyle/>
          <a:p>
            <a:pPr defTabSz="1219170"/>
            <a:endParaRPr lang="zh-CN" altLang="en-US" sz="2400">
              <a:solidFill>
                <a:prstClr val="black"/>
              </a:solidFill>
              <a:latin typeface="Calibri"/>
              <a:ea typeface="宋体" panose="02010600030101010101" pitchFamily="2" charset="-122"/>
            </a:endParaRPr>
          </a:p>
        </p:txBody>
      </p:sp>
      <p:sp>
        <p:nvSpPr>
          <p:cNvPr id="110" name="Rectangle 6"/>
          <p:cNvSpPr>
            <a:spLocks noChangeArrowheads="1"/>
          </p:cNvSpPr>
          <p:nvPr/>
        </p:nvSpPr>
        <p:spPr bwMode="auto">
          <a:xfrm>
            <a:off x="5150071" y="1470012"/>
            <a:ext cx="1891865"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219170"/>
            <a:r>
              <a:rPr lang="zh-CN" altLang="en-US" sz="2667" b="1" dirty="0">
                <a:solidFill>
                  <a:prstClr val="white"/>
                </a:solidFill>
                <a:latin typeface="微软雅黑" pitchFamily="34" charset="-122"/>
                <a:ea typeface="微软雅黑" pitchFamily="34" charset="-122"/>
              </a:rPr>
              <a:t>万维网概述</a:t>
            </a:r>
          </a:p>
        </p:txBody>
      </p:sp>
      <p:sp>
        <p:nvSpPr>
          <p:cNvPr id="111" name="Rectangle 8"/>
          <p:cNvSpPr>
            <a:spLocks noChangeArrowheads="1"/>
          </p:cNvSpPr>
          <p:nvPr/>
        </p:nvSpPr>
        <p:spPr bwMode="auto">
          <a:xfrm>
            <a:off x="742618" y="2150226"/>
            <a:ext cx="10731701" cy="2853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80990" indent="-380990" defTabSz="1219170">
              <a:lnSpc>
                <a:spcPts val="4400"/>
              </a:lnSpc>
              <a:buClr>
                <a:srgbClr val="0070C0"/>
              </a:buClr>
              <a:buFont typeface="Wingdings" pitchFamily="2" charset="2"/>
              <a:buChar char="l"/>
            </a:pPr>
            <a:r>
              <a:rPr lang="zh-CN" altLang="en-US" sz="2667" b="1" dirty="0">
                <a:solidFill>
                  <a:srgbClr val="0000FF"/>
                </a:solidFill>
                <a:latin typeface="微软雅黑" pitchFamily="34" charset="-122"/>
                <a:ea typeface="微软雅黑" pitchFamily="34" charset="-122"/>
              </a:rPr>
              <a:t>万维网</a:t>
            </a:r>
            <a:r>
              <a:rPr lang="zh-CN" altLang="en-US" sz="2667" b="1" dirty="0">
                <a:solidFill>
                  <a:prstClr val="black"/>
                </a:solidFill>
                <a:latin typeface="微软雅黑" pitchFamily="34" charset="-122"/>
                <a:ea typeface="微软雅黑" pitchFamily="34" charset="-122"/>
              </a:rPr>
              <a:t> </a:t>
            </a:r>
            <a:r>
              <a:rPr lang="en-US" altLang="zh-CN" sz="2667" b="1" dirty="0">
                <a:solidFill>
                  <a:prstClr val="black"/>
                </a:solidFill>
                <a:latin typeface="微软雅黑" pitchFamily="34" charset="-122"/>
                <a:ea typeface="微软雅黑" pitchFamily="34" charset="-122"/>
              </a:rPr>
              <a:t>WWW (World Wide Web) </a:t>
            </a:r>
            <a:r>
              <a:rPr lang="zh-CN" altLang="en-US" sz="2667" b="1" dirty="0">
                <a:solidFill>
                  <a:prstClr val="black"/>
                </a:solidFill>
                <a:latin typeface="微软雅黑" pitchFamily="34" charset="-122"/>
                <a:ea typeface="微软雅黑" pitchFamily="34" charset="-122"/>
              </a:rPr>
              <a:t>并非某种特殊的计算机网络。</a:t>
            </a:r>
          </a:p>
          <a:p>
            <a:pPr marL="380990" indent="-380990" defTabSz="1219170">
              <a:lnSpc>
                <a:spcPts val="4400"/>
              </a:lnSpc>
              <a:buClr>
                <a:srgbClr val="0070C0"/>
              </a:buClr>
              <a:buFont typeface="Wingdings" pitchFamily="2" charset="2"/>
              <a:buChar char="l"/>
            </a:pPr>
            <a:r>
              <a:rPr lang="zh-CN" altLang="en-US" sz="2667" b="1" dirty="0">
                <a:solidFill>
                  <a:prstClr val="black"/>
                </a:solidFill>
                <a:latin typeface="微软雅黑" pitchFamily="34" charset="-122"/>
                <a:ea typeface="微软雅黑" pitchFamily="34" charset="-122"/>
              </a:rPr>
              <a:t>万维网是一个大规模的、联机式的</a:t>
            </a:r>
            <a:r>
              <a:rPr lang="zh-CN" altLang="en-US" sz="2667" b="1" dirty="0">
                <a:solidFill>
                  <a:srgbClr val="0000FF"/>
                </a:solidFill>
                <a:latin typeface="微软雅黑" pitchFamily="34" charset="-122"/>
                <a:ea typeface="微软雅黑" pitchFamily="34" charset="-122"/>
              </a:rPr>
              <a:t>信息储藏所</a:t>
            </a:r>
            <a:r>
              <a:rPr lang="zh-CN" altLang="en-US" sz="2667" b="1" dirty="0">
                <a:solidFill>
                  <a:prstClr val="black"/>
                </a:solidFill>
                <a:latin typeface="微软雅黑" pitchFamily="34" charset="-122"/>
                <a:ea typeface="微软雅黑" pitchFamily="34" charset="-122"/>
              </a:rPr>
              <a:t>。</a:t>
            </a:r>
          </a:p>
          <a:p>
            <a:pPr marL="380990" indent="-380990" defTabSz="1219170">
              <a:lnSpc>
                <a:spcPts val="4400"/>
              </a:lnSpc>
              <a:buClr>
                <a:srgbClr val="0070C0"/>
              </a:buClr>
              <a:buFont typeface="Wingdings" pitchFamily="2" charset="2"/>
              <a:buChar char="l"/>
            </a:pPr>
            <a:r>
              <a:rPr lang="zh-CN" altLang="en-US" sz="2667" b="1" dirty="0">
                <a:solidFill>
                  <a:prstClr val="black"/>
                </a:solidFill>
                <a:latin typeface="微软雅黑" pitchFamily="34" charset="-122"/>
                <a:ea typeface="微软雅黑" pitchFamily="34" charset="-122"/>
              </a:rPr>
              <a:t>万维网用链接的方法能非常方便地从互联网上的一个站点访问另一个站点，从而主动地按需获取丰富的信息。</a:t>
            </a:r>
          </a:p>
          <a:p>
            <a:pPr marL="380990" indent="-380990" defTabSz="1219170">
              <a:lnSpc>
                <a:spcPts val="4400"/>
              </a:lnSpc>
              <a:buClr>
                <a:srgbClr val="0070C0"/>
              </a:buClr>
              <a:buFont typeface="Wingdings" pitchFamily="2" charset="2"/>
              <a:buChar char="l"/>
            </a:pPr>
            <a:r>
              <a:rPr lang="zh-CN" altLang="en-US" sz="2667" b="1" dirty="0">
                <a:solidFill>
                  <a:prstClr val="black"/>
                </a:solidFill>
                <a:latin typeface="微软雅黑" pitchFamily="34" charset="-122"/>
                <a:ea typeface="微软雅黑" pitchFamily="34" charset="-122"/>
              </a:rPr>
              <a:t>这种访问方式称为“</a:t>
            </a:r>
            <a:r>
              <a:rPr lang="zh-CN" altLang="en-US" sz="2667" b="1" dirty="0">
                <a:solidFill>
                  <a:srgbClr val="0000FF"/>
                </a:solidFill>
                <a:latin typeface="微软雅黑" pitchFamily="34" charset="-122"/>
                <a:ea typeface="微软雅黑" pitchFamily="34" charset="-122"/>
              </a:rPr>
              <a:t>链接</a:t>
            </a:r>
            <a:r>
              <a:rPr lang="zh-CN" altLang="en-US" sz="2667" b="1" dirty="0">
                <a:solidFill>
                  <a:prstClr val="black"/>
                </a:solidFill>
                <a:latin typeface="微软雅黑" pitchFamily="34" charset="-122"/>
                <a:ea typeface="微软雅黑" pitchFamily="34" charset="-122"/>
              </a:rPr>
              <a:t>”。</a:t>
            </a:r>
          </a:p>
        </p:txBody>
      </p:sp>
    </p:spTree>
    <p:extLst>
      <p:ext uri="{BB962C8B-B14F-4D97-AF65-F5344CB8AC3E}">
        <p14:creationId xmlns:p14="http://schemas.microsoft.com/office/powerpoint/2010/main" val="927533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742618" y="860641"/>
            <a:ext cx="10731701" cy="471907"/>
          </a:xfrm>
          <a:prstGeom prst="roundRect">
            <a:avLst>
              <a:gd name="adj" fmla="val 16667"/>
            </a:avLst>
          </a:prstGeom>
          <a:solidFill>
            <a:srgbClr val="00B050"/>
          </a:solidFill>
          <a:ln>
            <a:noFill/>
          </a:ln>
          <a:effectLst/>
        </p:spPr>
        <p:txBody>
          <a:bodyPr wrap="none" anchor="ctr"/>
          <a:lstStyle/>
          <a:p>
            <a:pPr defTabSz="1219170"/>
            <a:endParaRPr lang="zh-CN" altLang="en-US" sz="2400">
              <a:solidFill>
                <a:prstClr val="black"/>
              </a:solidFill>
              <a:latin typeface="Calibri"/>
              <a:ea typeface="宋体" panose="02010600030101010101" pitchFamily="2" charset="-122"/>
            </a:endParaRPr>
          </a:p>
        </p:txBody>
      </p:sp>
      <p:sp>
        <p:nvSpPr>
          <p:cNvPr id="3" name="Rectangle 6"/>
          <p:cNvSpPr>
            <a:spLocks noChangeArrowheads="1"/>
          </p:cNvSpPr>
          <p:nvPr/>
        </p:nvSpPr>
        <p:spPr bwMode="auto">
          <a:xfrm>
            <a:off x="4821100" y="816360"/>
            <a:ext cx="2574744"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219170" eaLnBrk="0" hangingPunct="0"/>
            <a:r>
              <a:rPr lang="zh-CN" altLang="en-US" sz="2667" b="1" dirty="0">
                <a:solidFill>
                  <a:prstClr val="white"/>
                </a:solidFill>
                <a:latin typeface="微软雅黑" pitchFamily="34" charset="-122"/>
                <a:ea typeface="微软雅黑" pitchFamily="34" charset="-122"/>
              </a:rPr>
              <a:t>超媒体与超文本</a:t>
            </a:r>
          </a:p>
        </p:txBody>
      </p:sp>
      <p:sp>
        <p:nvSpPr>
          <p:cNvPr id="4" name="Rectangle 68"/>
          <p:cNvSpPr>
            <a:spLocks noChangeArrowheads="1"/>
          </p:cNvSpPr>
          <p:nvPr/>
        </p:nvSpPr>
        <p:spPr bwMode="auto">
          <a:xfrm>
            <a:off x="645081" y="1308198"/>
            <a:ext cx="10829239" cy="45466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80990" indent="-380990" defTabSz="1219170" eaLnBrk="0" hangingPunct="0">
              <a:lnSpc>
                <a:spcPts val="4400"/>
              </a:lnSpc>
              <a:buClr>
                <a:srgbClr val="0070C0"/>
              </a:buClr>
              <a:buFont typeface="Wingdings" pitchFamily="2" charset="2"/>
              <a:buChar char="l"/>
            </a:pPr>
            <a:r>
              <a:rPr lang="zh-CN" altLang="en-US" sz="2667" b="1" dirty="0">
                <a:solidFill>
                  <a:prstClr val="black"/>
                </a:solidFill>
                <a:latin typeface="微软雅黑" pitchFamily="34" charset="-122"/>
                <a:ea typeface="微软雅黑" pitchFamily="34" charset="-122"/>
              </a:rPr>
              <a:t>万维网是</a:t>
            </a:r>
            <a:r>
              <a:rPr lang="zh-CN" altLang="en-US" sz="2667" b="1" dirty="0">
                <a:solidFill>
                  <a:srgbClr val="0000FF"/>
                </a:solidFill>
                <a:latin typeface="微软雅黑" pitchFamily="34" charset="-122"/>
                <a:ea typeface="微软雅黑" pitchFamily="34" charset="-122"/>
              </a:rPr>
              <a:t>分布式超媒体 </a:t>
            </a:r>
            <a:r>
              <a:rPr lang="en-US" altLang="zh-CN" sz="2667" b="1" dirty="0">
                <a:solidFill>
                  <a:prstClr val="black"/>
                </a:solidFill>
                <a:latin typeface="微软雅黑" pitchFamily="34" charset="-122"/>
                <a:ea typeface="微软雅黑" pitchFamily="34" charset="-122"/>
              </a:rPr>
              <a:t>(hypermedia) </a:t>
            </a:r>
            <a:r>
              <a:rPr lang="zh-CN" altLang="en-US" sz="2667" b="1" dirty="0">
                <a:solidFill>
                  <a:prstClr val="black"/>
                </a:solidFill>
                <a:latin typeface="微软雅黑" pitchFamily="34" charset="-122"/>
                <a:ea typeface="微软雅黑" pitchFamily="34" charset="-122"/>
              </a:rPr>
              <a:t>系统，它是</a:t>
            </a:r>
            <a:r>
              <a:rPr lang="zh-CN" altLang="en-US" sz="2667" b="1" dirty="0">
                <a:solidFill>
                  <a:srgbClr val="0000FF"/>
                </a:solidFill>
                <a:latin typeface="微软雅黑" pitchFamily="34" charset="-122"/>
                <a:ea typeface="微软雅黑" pitchFamily="34" charset="-122"/>
              </a:rPr>
              <a:t>超文本</a:t>
            </a:r>
            <a:r>
              <a:rPr lang="zh-CN" altLang="en-US" sz="2667" b="1" dirty="0">
                <a:solidFill>
                  <a:prstClr val="black"/>
                </a:solidFill>
                <a:latin typeface="微软雅黑" pitchFamily="34" charset="-122"/>
                <a:ea typeface="微软雅黑" pitchFamily="34" charset="-122"/>
              </a:rPr>
              <a:t> </a:t>
            </a:r>
            <a:r>
              <a:rPr lang="en-US" altLang="zh-CN" sz="2667" b="1" dirty="0">
                <a:solidFill>
                  <a:prstClr val="black"/>
                </a:solidFill>
                <a:latin typeface="微软雅黑" pitchFamily="34" charset="-122"/>
                <a:ea typeface="微软雅黑" pitchFamily="34" charset="-122"/>
              </a:rPr>
              <a:t>(hypertext) </a:t>
            </a:r>
            <a:r>
              <a:rPr lang="zh-CN" altLang="en-US" sz="2667" b="1" dirty="0">
                <a:solidFill>
                  <a:prstClr val="black"/>
                </a:solidFill>
                <a:latin typeface="微软雅黑" pitchFamily="34" charset="-122"/>
                <a:ea typeface="微软雅黑" pitchFamily="34" charset="-122"/>
              </a:rPr>
              <a:t>系统的扩充。</a:t>
            </a:r>
          </a:p>
          <a:p>
            <a:pPr marL="380990" indent="-380990" defTabSz="1219170" eaLnBrk="0" hangingPunct="0">
              <a:lnSpc>
                <a:spcPts val="4400"/>
              </a:lnSpc>
              <a:buClr>
                <a:srgbClr val="0070C0"/>
              </a:buClr>
              <a:buFont typeface="Wingdings" pitchFamily="2" charset="2"/>
              <a:buChar char="l"/>
            </a:pPr>
            <a:r>
              <a:rPr lang="zh-CN" altLang="en-US" sz="2667" b="1" dirty="0">
                <a:solidFill>
                  <a:srgbClr val="0000FF"/>
                </a:solidFill>
                <a:latin typeface="微软雅黑" pitchFamily="34" charset="-122"/>
                <a:ea typeface="微软雅黑" pitchFamily="34" charset="-122"/>
              </a:rPr>
              <a:t>一个超文本由多个信息源链接成</a:t>
            </a:r>
            <a:r>
              <a:rPr lang="zh-CN" altLang="en-US" sz="2667" b="1" dirty="0">
                <a:solidFill>
                  <a:prstClr val="black"/>
                </a:solidFill>
                <a:latin typeface="微软雅黑" pitchFamily="34" charset="-122"/>
                <a:ea typeface="微软雅黑" pitchFamily="34" charset="-122"/>
              </a:rPr>
              <a:t>。利用一个链接可使用户找到另一个文档。这些文档可以位于世界上任何一个接在互联网上的超文本系统中。超文本是万维网的基础。</a:t>
            </a:r>
          </a:p>
          <a:p>
            <a:pPr marL="380990" indent="-380990" defTabSz="1219170" eaLnBrk="0" hangingPunct="0">
              <a:lnSpc>
                <a:spcPts val="4400"/>
              </a:lnSpc>
              <a:buClr>
                <a:srgbClr val="0070C0"/>
              </a:buClr>
              <a:buFont typeface="Wingdings" pitchFamily="2" charset="2"/>
              <a:buChar char="l"/>
            </a:pPr>
            <a:r>
              <a:rPr lang="zh-CN" altLang="en-US" sz="2667" b="1" dirty="0">
                <a:solidFill>
                  <a:srgbClr val="0000FF"/>
                </a:solidFill>
                <a:latin typeface="微软雅黑" pitchFamily="34" charset="-122"/>
                <a:ea typeface="微软雅黑" pitchFamily="34" charset="-122"/>
              </a:rPr>
              <a:t>超媒体与超文本的区别是文档内容不同</a:t>
            </a:r>
            <a:r>
              <a:rPr lang="zh-CN" altLang="en-US" sz="2667" b="1" dirty="0">
                <a:solidFill>
                  <a:prstClr val="black"/>
                </a:solidFill>
                <a:latin typeface="微软雅黑" pitchFamily="34" charset="-122"/>
                <a:ea typeface="微软雅黑" pitchFamily="34" charset="-122"/>
              </a:rPr>
              <a:t>。超文本文档仅包含文本信</a:t>
            </a:r>
            <a:endParaRPr lang="en-US" altLang="zh-CN" sz="2667" b="1" dirty="0">
              <a:solidFill>
                <a:prstClr val="black"/>
              </a:solidFill>
              <a:latin typeface="微软雅黑" pitchFamily="34" charset="-122"/>
              <a:ea typeface="微软雅黑" pitchFamily="34" charset="-122"/>
            </a:endParaRPr>
          </a:p>
          <a:p>
            <a:pPr marL="353475" defTabSz="1219170" eaLnBrk="0" hangingPunct="0">
              <a:lnSpc>
                <a:spcPts val="4400"/>
              </a:lnSpc>
              <a:buClr>
                <a:srgbClr val="0070C0"/>
              </a:buClr>
            </a:pPr>
            <a:r>
              <a:rPr lang="zh-CN" altLang="en-US" sz="2667" b="1" dirty="0">
                <a:solidFill>
                  <a:prstClr val="black"/>
                </a:solidFill>
                <a:latin typeface="微软雅黑" pitchFamily="34" charset="-122"/>
                <a:ea typeface="微软雅黑" pitchFamily="34" charset="-122"/>
              </a:rPr>
              <a:t>息，而超媒体文档还包含其他表示方式的信息，如图形、图像、声</a:t>
            </a:r>
            <a:endParaRPr lang="en-US" altLang="zh-CN" sz="2667" b="1" dirty="0">
              <a:solidFill>
                <a:prstClr val="black"/>
              </a:solidFill>
              <a:latin typeface="微软雅黑" pitchFamily="34" charset="-122"/>
              <a:ea typeface="微软雅黑" pitchFamily="34" charset="-122"/>
            </a:endParaRPr>
          </a:p>
          <a:p>
            <a:pPr marL="353475" defTabSz="1219170" eaLnBrk="0" hangingPunct="0">
              <a:lnSpc>
                <a:spcPts val="4400"/>
              </a:lnSpc>
              <a:buClr>
                <a:srgbClr val="0070C0"/>
              </a:buClr>
            </a:pPr>
            <a:r>
              <a:rPr lang="zh-CN" altLang="en-US" sz="2667" b="1" dirty="0">
                <a:solidFill>
                  <a:prstClr val="black"/>
                </a:solidFill>
                <a:latin typeface="微软雅黑" pitchFamily="34" charset="-122"/>
                <a:ea typeface="微软雅黑" pitchFamily="34" charset="-122"/>
              </a:rPr>
              <a:t>音、动画，甚至活动视频图像。</a:t>
            </a:r>
          </a:p>
        </p:txBody>
      </p:sp>
    </p:spTree>
    <p:extLst>
      <p:ext uri="{BB962C8B-B14F-4D97-AF65-F5344CB8AC3E}">
        <p14:creationId xmlns:p14="http://schemas.microsoft.com/office/powerpoint/2010/main" val="2410120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742618" y="1350133"/>
            <a:ext cx="10731701" cy="471907"/>
          </a:xfrm>
          <a:prstGeom prst="roundRect">
            <a:avLst>
              <a:gd name="adj" fmla="val 16667"/>
            </a:avLst>
          </a:prstGeom>
          <a:solidFill>
            <a:srgbClr val="00B050"/>
          </a:solidFill>
          <a:ln>
            <a:noFill/>
          </a:ln>
          <a:effectLst/>
        </p:spPr>
        <p:txBody>
          <a:bodyPr wrap="none" anchor="ctr"/>
          <a:lstStyle/>
          <a:p>
            <a:pPr defTabSz="1219170"/>
            <a:endParaRPr lang="zh-CN" altLang="en-US" sz="2400">
              <a:solidFill>
                <a:prstClr val="black"/>
              </a:solidFill>
              <a:latin typeface="Calibri"/>
              <a:ea typeface="宋体" panose="02010600030101010101" pitchFamily="2" charset="-122"/>
            </a:endParaRPr>
          </a:p>
        </p:txBody>
      </p:sp>
      <p:sp>
        <p:nvSpPr>
          <p:cNvPr id="3" name="Rectangle 6"/>
          <p:cNvSpPr>
            <a:spLocks noChangeArrowheads="1"/>
          </p:cNvSpPr>
          <p:nvPr/>
        </p:nvSpPr>
        <p:spPr bwMode="auto">
          <a:xfrm>
            <a:off x="4445196" y="1305852"/>
            <a:ext cx="3326552"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219170" eaLnBrk="0" hangingPunct="0"/>
            <a:r>
              <a:rPr lang="zh-CN" altLang="en-US" sz="2667" b="1" dirty="0">
                <a:solidFill>
                  <a:prstClr val="white"/>
                </a:solidFill>
                <a:latin typeface="微软雅黑" pitchFamily="34" charset="-122"/>
                <a:ea typeface="微软雅黑" pitchFamily="34" charset="-122"/>
              </a:rPr>
              <a:t>    万维网的工作方式</a:t>
            </a:r>
          </a:p>
        </p:txBody>
      </p:sp>
      <p:sp>
        <p:nvSpPr>
          <p:cNvPr id="4" name="Rectangle 68"/>
          <p:cNvSpPr>
            <a:spLocks noChangeArrowheads="1"/>
          </p:cNvSpPr>
          <p:nvPr/>
        </p:nvSpPr>
        <p:spPr bwMode="auto">
          <a:xfrm>
            <a:off x="645080" y="1943993"/>
            <a:ext cx="11045405" cy="3418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80990" indent="-380990" defTabSz="1219170" eaLnBrk="0" hangingPunct="0">
              <a:lnSpc>
                <a:spcPts val="4400"/>
              </a:lnSpc>
              <a:buClr>
                <a:srgbClr val="0070C0"/>
              </a:buClr>
              <a:buFont typeface="Wingdings" pitchFamily="2" charset="2"/>
              <a:buChar char="l"/>
            </a:pPr>
            <a:r>
              <a:rPr lang="zh-CN" altLang="en-US" sz="2667" b="1" dirty="0">
                <a:solidFill>
                  <a:prstClr val="black"/>
                </a:solidFill>
                <a:latin typeface="微软雅黑" pitchFamily="34" charset="-122"/>
                <a:ea typeface="微软雅黑" pitchFamily="34" charset="-122"/>
              </a:rPr>
              <a:t>万维网以</a:t>
            </a:r>
            <a:r>
              <a:rPr lang="zh-CN" altLang="en-US" sz="2667" b="1" dirty="0">
                <a:solidFill>
                  <a:srgbClr val="0000FF"/>
                </a:solidFill>
                <a:latin typeface="微软雅黑" pitchFamily="34" charset="-122"/>
                <a:ea typeface="微软雅黑" pitchFamily="34" charset="-122"/>
              </a:rPr>
              <a:t>客户 </a:t>
            </a:r>
            <a:r>
              <a:rPr lang="en-US" altLang="zh-CN" sz="2667" b="1" dirty="0">
                <a:solidFill>
                  <a:srgbClr val="0000FF"/>
                </a:solidFill>
                <a:latin typeface="微软雅黑" pitchFamily="34" charset="-122"/>
                <a:ea typeface="微软雅黑" pitchFamily="34" charset="-122"/>
              </a:rPr>
              <a:t>- </a:t>
            </a:r>
            <a:r>
              <a:rPr lang="zh-CN" altLang="en-US" sz="2667" b="1" dirty="0">
                <a:solidFill>
                  <a:srgbClr val="0000FF"/>
                </a:solidFill>
                <a:latin typeface="微软雅黑" pitchFamily="34" charset="-122"/>
                <a:ea typeface="微软雅黑" pitchFamily="34" charset="-122"/>
              </a:rPr>
              <a:t>服务器</a:t>
            </a:r>
            <a:r>
              <a:rPr lang="zh-CN" altLang="en-US" sz="2667" b="1" dirty="0">
                <a:solidFill>
                  <a:prstClr val="black"/>
                </a:solidFill>
                <a:latin typeface="微软雅黑" pitchFamily="34" charset="-122"/>
                <a:ea typeface="微软雅黑" pitchFamily="34" charset="-122"/>
              </a:rPr>
              <a:t>方式工作。</a:t>
            </a:r>
          </a:p>
          <a:p>
            <a:pPr marL="380990" indent="-380990" defTabSz="1219170" eaLnBrk="0" hangingPunct="0">
              <a:lnSpc>
                <a:spcPts val="4400"/>
              </a:lnSpc>
              <a:buClr>
                <a:srgbClr val="0070C0"/>
              </a:buClr>
              <a:buFont typeface="Wingdings" pitchFamily="2" charset="2"/>
              <a:buChar char="l"/>
            </a:pPr>
            <a:r>
              <a:rPr lang="zh-CN" altLang="en-US" sz="2667" b="1" dirty="0">
                <a:solidFill>
                  <a:srgbClr val="0000FF"/>
                </a:solidFill>
                <a:latin typeface="微软雅黑" pitchFamily="34" charset="-122"/>
                <a:ea typeface="微软雅黑" pitchFamily="34" charset="-122"/>
              </a:rPr>
              <a:t>浏览器</a:t>
            </a:r>
            <a:r>
              <a:rPr lang="zh-CN" altLang="en-US" sz="2667" b="1" dirty="0">
                <a:solidFill>
                  <a:prstClr val="black"/>
                </a:solidFill>
                <a:latin typeface="微软雅黑" pitchFamily="34" charset="-122"/>
                <a:ea typeface="微软雅黑" pitchFamily="34" charset="-122"/>
              </a:rPr>
              <a:t>就是在用户计算机上的万维网</a:t>
            </a:r>
            <a:r>
              <a:rPr lang="zh-CN" altLang="en-US" sz="2667" b="1" dirty="0">
                <a:solidFill>
                  <a:srgbClr val="0000FF"/>
                </a:solidFill>
                <a:latin typeface="微软雅黑" pitchFamily="34" charset="-122"/>
                <a:ea typeface="微软雅黑" pitchFamily="34" charset="-122"/>
              </a:rPr>
              <a:t>客户程序</a:t>
            </a:r>
            <a:r>
              <a:rPr lang="zh-CN" altLang="en-US" sz="2667" b="1" dirty="0">
                <a:solidFill>
                  <a:prstClr val="black"/>
                </a:solidFill>
                <a:latin typeface="微软雅黑" pitchFamily="34" charset="-122"/>
                <a:ea typeface="微软雅黑" pitchFamily="34" charset="-122"/>
              </a:rPr>
              <a:t>。万维网文档所驻留的计算机则运行</a:t>
            </a:r>
            <a:r>
              <a:rPr lang="zh-CN" altLang="en-US" sz="2667" b="1" dirty="0">
                <a:solidFill>
                  <a:srgbClr val="0000FF"/>
                </a:solidFill>
                <a:latin typeface="微软雅黑" pitchFamily="34" charset="-122"/>
                <a:ea typeface="微软雅黑" pitchFamily="34" charset="-122"/>
              </a:rPr>
              <a:t>服务器程序</a:t>
            </a:r>
            <a:r>
              <a:rPr lang="zh-CN" altLang="en-US" sz="2667" b="1" dirty="0">
                <a:solidFill>
                  <a:prstClr val="black"/>
                </a:solidFill>
                <a:latin typeface="微软雅黑" pitchFamily="34" charset="-122"/>
                <a:ea typeface="微软雅黑" pitchFamily="34" charset="-122"/>
              </a:rPr>
              <a:t>，因此这个计算机也称为</a:t>
            </a:r>
            <a:r>
              <a:rPr lang="zh-CN" altLang="en-US" sz="2667" b="1" dirty="0">
                <a:solidFill>
                  <a:srgbClr val="0000FF"/>
                </a:solidFill>
                <a:latin typeface="微软雅黑" pitchFamily="34" charset="-122"/>
                <a:ea typeface="微软雅黑" pitchFamily="34" charset="-122"/>
              </a:rPr>
              <a:t>万维网服务器</a:t>
            </a:r>
            <a:r>
              <a:rPr lang="zh-CN" altLang="en-US" sz="2667" b="1" dirty="0">
                <a:solidFill>
                  <a:prstClr val="black"/>
                </a:solidFill>
                <a:latin typeface="微软雅黑" pitchFamily="34" charset="-122"/>
                <a:ea typeface="微软雅黑" pitchFamily="34" charset="-122"/>
              </a:rPr>
              <a:t>。</a:t>
            </a:r>
          </a:p>
          <a:p>
            <a:pPr marL="380990" indent="-380990" defTabSz="1219170" eaLnBrk="0" hangingPunct="0">
              <a:lnSpc>
                <a:spcPts val="4400"/>
              </a:lnSpc>
              <a:buClr>
                <a:srgbClr val="0070C0"/>
              </a:buClr>
              <a:buFont typeface="Wingdings" pitchFamily="2" charset="2"/>
              <a:buChar char="l"/>
            </a:pPr>
            <a:r>
              <a:rPr lang="zh-CN" altLang="en-US" sz="2667" b="1" dirty="0">
                <a:solidFill>
                  <a:prstClr val="black"/>
                </a:solidFill>
                <a:latin typeface="微软雅黑" pitchFamily="34" charset="-122"/>
                <a:ea typeface="微软雅黑" pitchFamily="34" charset="-122"/>
              </a:rPr>
              <a:t>客户程序向服务器程序发出请求，服务器程序向客户程序送回客户所要的</a:t>
            </a:r>
            <a:r>
              <a:rPr lang="zh-CN" altLang="en-US" sz="2667" b="1" dirty="0">
                <a:solidFill>
                  <a:srgbClr val="0000FF"/>
                </a:solidFill>
                <a:latin typeface="微软雅黑" pitchFamily="34" charset="-122"/>
                <a:ea typeface="微软雅黑" pitchFamily="34" charset="-122"/>
              </a:rPr>
              <a:t>万维网文档</a:t>
            </a:r>
            <a:r>
              <a:rPr lang="zh-CN" altLang="en-US" sz="2667" b="1" dirty="0">
                <a:solidFill>
                  <a:prstClr val="black"/>
                </a:solidFill>
                <a:latin typeface="微软雅黑" pitchFamily="34" charset="-122"/>
                <a:ea typeface="微软雅黑" pitchFamily="34" charset="-122"/>
              </a:rPr>
              <a:t>。</a:t>
            </a:r>
          </a:p>
          <a:p>
            <a:pPr marL="380990" indent="-380990" defTabSz="1219170" eaLnBrk="0" hangingPunct="0">
              <a:lnSpc>
                <a:spcPts val="4400"/>
              </a:lnSpc>
              <a:buClr>
                <a:srgbClr val="0070C0"/>
              </a:buClr>
              <a:buFont typeface="Wingdings" pitchFamily="2" charset="2"/>
              <a:buChar char="l"/>
            </a:pPr>
            <a:r>
              <a:rPr lang="zh-CN" altLang="en-US" sz="2667" b="1" dirty="0">
                <a:solidFill>
                  <a:prstClr val="black"/>
                </a:solidFill>
                <a:latin typeface="微软雅黑" pitchFamily="34" charset="-122"/>
                <a:ea typeface="微软雅黑" pitchFamily="34" charset="-122"/>
              </a:rPr>
              <a:t>在一个客户程序主窗口上显示出的万维网文档称为</a:t>
            </a:r>
            <a:r>
              <a:rPr lang="zh-CN" altLang="en-US" sz="2667" b="1" dirty="0">
                <a:solidFill>
                  <a:srgbClr val="0000FF"/>
                </a:solidFill>
                <a:latin typeface="微软雅黑" pitchFamily="34" charset="-122"/>
                <a:ea typeface="微软雅黑" pitchFamily="34" charset="-122"/>
              </a:rPr>
              <a:t>页面</a:t>
            </a:r>
            <a:r>
              <a:rPr lang="zh-CN" altLang="en-US" sz="2667" b="1" dirty="0">
                <a:solidFill>
                  <a:prstClr val="black"/>
                </a:solidFill>
                <a:latin typeface="微软雅黑" pitchFamily="34" charset="-122"/>
                <a:ea typeface="微软雅黑" pitchFamily="34" charset="-122"/>
              </a:rPr>
              <a:t> </a:t>
            </a:r>
            <a:r>
              <a:rPr lang="en-US" altLang="zh-CN" sz="2667" b="1" dirty="0">
                <a:solidFill>
                  <a:prstClr val="black"/>
                </a:solidFill>
                <a:latin typeface="微软雅黑" pitchFamily="34" charset="-122"/>
                <a:ea typeface="微软雅黑" pitchFamily="34" charset="-122"/>
              </a:rPr>
              <a:t>(page)</a:t>
            </a:r>
            <a:r>
              <a:rPr lang="zh-CN" altLang="en-US" sz="2667" b="1" dirty="0">
                <a:solidFill>
                  <a:prstClr val="black"/>
                </a:solidFill>
                <a:latin typeface="微软雅黑" pitchFamily="34" charset="-122"/>
                <a:ea typeface="微软雅黑" pitchFamily="34" charset="-122"/>
              </a:rPr>
              <a:t>。</a:t>
            </a:r>
          </a:p>
        </p:txBody>
      </p:sp>
    </p:spTree>
    <p:extLst>
      <p:ext uri="{BB962C8B-B14F-4D97-AF65-F5344CB8AC3E}">
        <p14:creationId xmlns:p14="http://schemas.microsoft.com/office/powerpoint/2010/main" val="2189809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882" name="AutoShape 5"/>
          <p:cNvSpPr>
            <a:spLocks noChangeArrowheads="1"/>
          </p:cNvSpPr>
          <p:nvPr/>
        </p:nvSpPr>
        <p:spPr bwMode="auto">
          <a:xfrm>
            <a:off x="492808" y="401094"/>
            <a:ext cx="10845141" cy="518584"/>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defTabSz="1219170" fontAlgn="base">
              <a:spcBef>
                <a:spcPct val="0"/>
              </a:spcBef>
              <a:spcAft>
                <a:spcPct val="0"/>
              </a:spcAft>
            </a:pPr>
            <a:endParaRPr lang="zh-CN" altLang="en-US" sz="2400">
              <a:solidFill>
                <a:prstClr val="black"/>
              </a:solidFill>
              <a:latin typeface="Calibri" pitchFamily="34" charset="0"/>
              <a:ea typeface="宋体" charset="-122"/>
            </a:endParaRPr>
          </a:p>
        </p:txBody>
      </p:sp>
      <p:sp>
        <p:nvSpPr>
          <p:cNvPr id="122883" name="Rectangle 6"/>
          <p:cNvSpPr>
            <a:spLocks noChangeArrowheads="1"/>
          </p:cNvSpPr>
          <p:nvPr/>
        </p:nvSpPr>
        <p:spPr bwMode="auto">
          <a:xfrm>
            <a:off x="4195902" y="401094"/>
            <a:ext cx="30572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219170" fontAlgn="base">
              <a:spcBef>
                <a:spcPct val="0"/>
              </a:spcBef>
              <a:spcAft>
                <a:spcPct val="0"/>
              </a:spcAft>
            </a:pPr>
            <a:r>
              <a:rPr lang="zh-CN" altLang="zh-CN" sz="3200" b="1" dirty="0">
                <a:solidFill>
                  <a:prstClr val="white"/>
                </a:solidFill>
                <a:latin typeface="微软雅黑" panose="020B0503020204020204" pitchFamily="34" charset="-122"/>
                <a:ea typeface="微软雅黑" panose="020B0503020204020204" pitchFamily="34" charset="-122"/>
              </a:rPr>
              <a:t>协议与划分层次</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122884" name="Rectangle 8"/>
          <p:cNvSpPr>
            <a:spLocks noChangeArrowheads="1"/>
          </p:cNvSpPr>
          <p:nvPr/>
        </p:nvSpPr>
        <p:spPr bwMode="auto">
          <a:xfrm>
            <a:off x="492807" y="985869"/>
            <a:ext cx="10845141" cy="5777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80990" indent="-380990" defTabSz="1219170" fontAlgn="base">
              <a:lnSpc>
                <a:spcPts val="4400"/>
              </a:lnSpc>
              <a:spcBef>
                <a:spcPct val="0"/>
              </a:spcBef>
              <a:spcAft>
                <a:spcPct val="0"/>
              </a:spcAft>
              <a:buClr>
                <a:srgbClr val="0070C0"/>
              </a:buClr>
              <a:buFont typeface="Wingdings" panose="05000000000000000000" pitchFamily="2" charset="2"/>
              <a:buChar char="l"/>
            </a:pPr>
            <a:r>
              <a:rPr lang="zh-CN" altLang="en-US" sz="2667" b="1" dirty="0">
                <a:solidFill>
                  <a:prstClr val="black"/>
                </a:solidFill>
                <a:latin typeface="微软雅黑" panose="020B0503020204020204" pitchFamily="34" charset="-122"/>
                <a:ea typeface="微软雅黑" panose="020B0503020204020204" pitchFamily="34" charset="-122"/>
              </a:rPr>
              <a:t>计算机网络中的数据交换</a:t>
            </a:r>
            <a:r>
              <a:rPr lang="zh-CN" altLang="en-US" sz="2667" b="1" dirty="0">
                <a:solidFill>
                  <a:srgbClr val="0000FF"/>
                </a:solidFill>
                <a:latin typeface="微软雅黑" panose="020B0503020204020204" pitchFamily="34" charset="-122"/>
                <a:ea typeface="微软雅黑" panose="020B0503020204020204" pitchFamily="34" charset="-122"/>
              </a:rPr>
              <a:t>必须遵守事先约定好的规则</a:t>
            </a:r>
            <a:r>
              <a:rPr lang="zh-CN" altLang="en-US" sz="2667" b="1" dirty="0">
                <a:solidFill>
                  <a:prstClr val="black"/>
                </a:solidFill>
                <a:latin typeface="微软雅黑" panose="020B0503020204020204" pitchFamily="34" charset="-122"/>
                <a:ea typeface="微软雅黑" panose="020B0503020204020204" pitchFamily="34" charset="-122"/>
              </a:rPr>
              <a:t>。 </a:t>
            </a:r>
          </a:p>
          <a:p>
            <a:pPr marL="380990" indent="-380990" defTabSz="1219170" fontAlgn="base">
              <a:lnSpc>
                <a:spcPts val="4400"/>
              </a:lnSpc>
              <a:spcBef>
                <a:spcPct val="0"/>
              </a:spcBef>
              <a:spcAft>
                <a:spcPct val="0"/>
              </a:spcAft>
              <a:buClr>
                <a:srgbClr val="0070C0"/>
              </a:buClr>
              <a:buFont typeface="Wingdings" panose="05000000000000000000" pitchFamily="2" charset="2"/>
              <a:buChar char="l"/>
            </a:pPr>
            <a:r>
              <a:rPr lang="zh-CN" altLang="en-US" sz="2667" b="1" dirty="0">
                <a:solidFill>
                  <a:prstClr val="black"/>
                </a:solidFill>
                <a:latin typeface="微软雅黑" panose="020B0503020204020204" pitchFamily="34" charset="-122"/>
                <a:ea typeface="微软雅黑" panose="020B0503020204020204" pitchFamily="34" charset="-122"/>
              </a:rPr>
              <a:t>这些</a:t>
            </a:r>
            <a:r>
              <a:rPr lang="zh-CN" altLang="en-US" sz="2667" b="1" dirty="0">
                <a:solidFill>
                  <a:srgbClr val="0000FF"/>
                </a:solidFill>
                <a:latin typeface="微软雅黑" panose="020B0503020204020204" pitchFamily="34" charset="-122"/>
                <a:ea typeface="微软雅黑" panose="020B0503020204020204" pitchFamily="34" charset="-122"/>
              </a:rPr>
              <a:t>规则</a:t>
            </a:r>
            <a:r>
              <a:rPr lang="zh-CN" altLang="en-US" sz="2667" b="1" dirty="0">
                <a:solidFill>
                  <a:prstClr val="black"/>
                </a:solidFill>
                <a:latin typeface="微软雅黑" panose="020B0503020204020204" pitchFamily="34" charset="-122"/>
                <a:ea typeface="微软雅黑" panose="020B0503020204020204" pitchFamily="34" charset="-122"/>
              </a:rPr>
              <a:t>明确规定了所交换的数据的格式以及有关的同步问题（同步含有时序的意思）。</a:t>
            </a:r>
          </a:p>
          <a:p>
            <a:pPr marL="380990" indent="-380990" defTabSz="1219170" fontAlgn="base">
              <a:lnSpc>
                <a:spcPts val="4400"/>
              </a:lnSpc>
              <a:spcBef>
                <a:spcPct val="0"/>
              </a:spcBef>
              <a:spcAft>
                <a:spcPct val="0"/>
              </a:spcAft>
              <a:buClr>
                <a:srgbClr val="0070C0"/>
              </a:buClr>
              <a:buFont typeface="Wingdings" panose="05000000000000000000" pitchFamily="2" charset="2"/>
              <a:buChar char="l"/>
            </a:pPr>
            <a:r>
              <a:rPr lang="zh-CN" altLang="en-US" sz="2667" b="1" dirty="0">
                <a:solidFill>
                  <a:srgbClr val="0000FF"/>
                </a:solidFill>
                <a:latin typeface="微软雅黑" panose="020B0503020204020204" pitchFamily="34" charset="-122"/>
                <a:ea typeface="微软雅黑" panose="020B0503020204020204" pitchFamily="34" charset="-122"/>
              </a:rPr>
              <a:t>网络协议 </a:t>
            </a:r>
            <a:r>
              <a:rPr lang="en-US" altLang="zh-CN" sz="2667" b="1" dirty="0">
                <a:solidFill>
                  <a:prstClr val="black"/>
                </a:solidFill>
                <a:latin typeface="微软雅黑" panose="020B0503020204020204" pitchFamily="34" charset="-122"/>
                <a:ea typeface="微软雅黑" panose="020B0503020204020204" pitchFamily="34" charset="-122"/>
              </a:rPr>
              <a:t>(network protocol)</a:t>
            </a:r>
            <a:r>
              <a:rPr lang="zh-CN" altLang="en-US" sz="2667" b="1" dirty="0">
                <a:solidFill>
                  <a:prstClr val="black"/>
                </a:solidFill>
                <a:latin typeface="微软雅黑" panose="020B0503020204020204" pitchFamily="34" charset="-122"/>
                <a:ea typeface="微软雅黑" panose="020B0503020204020204" pitchFamily="34" charset="-122"/>
              </a:rPr>
              <a:t>，简称为</a:t>
            </a:r>
            <a:r>
              <a:rPr lang="zh-CN" altLang="en-US" sz="2667" b="1" dirty="0">
                <a:solidFill>
                  <a:srgbClr val="0000FF"/>
                </a:solidFill>
                <a:latin typeface="微软雅黑" panose="020B0503020204020204" pitchFamily="34" charset="-122"/>
                <a:ea typeface="微软雅黑" panose="020B0503020204020204" pitchFamily="34" charset="-122"/>
              </a:rPr>
              <a:t>协议</a:t>
            </a:r>
            <a:r>
              <a:rPr lang="zh-CN" altLang="en-US" sz="2667" b="1" dirty="0">
                <a:solidFill>
                  <a:prstClr val="black"/>
                </a:solidFill>
                <a:latin typeface="微软雅黑" panose="020B0503020204020204" pitchFamily="34" charset="-122"/>
                <a:ea typeface="微软雅黑" panose="020B0503020204020204" pitchFamily="34" charset="-122"/>
              </a:rPr>
              <a:t>，是为进行网络中的数据交换而建立的</a:t>
            </a:r>
            <a:r>
              <a:rPr lang="zh-CN" altLang="en-US" sz="2667" b="1" dirty="0">
                <a:solidFill>
                  <a:srgbClr val="0000FF"/>
                </a:solidFill>
                <a:latin typeface="微软雅黑" panose="020B0503020204020204" pitchFamily="34" charset="-122"/>
                <a:ea typeface="微软雅黑" panose="020B0503020204020204" pitchFamily="34" charset="-122"/>
              </a:rPr>
              <a:t>规则、标准</a:t>
            </a:r>
            <a:r>
              <a:rPr lang="zh-CN" altLang="en-US" sz="2667" b="1" dirty="0">
                <a:solidFill>
                  <a:prstClr val="black"/>
                </a:solidFill>
                <a:latin typeface="微软雅黑" panose="020B0503020204020204" pitchFamily="34" charset="-122"/>
                <a:ea typeface="微软雅黑" panose="020B0503020204020204" pitchFamily="34" charset="-122"/>
              </a:rPr>
              <a:t>或</a:t>
            </a:r>
            <a:r>
              <a:rPr lang="zh-CN" altLang="en-US" sz="2667" b="1" dirty="0">
                <a:solidFill>
                  <a:srgbClr val="0000FF"/>
                </a:solidFill>
                <a:latin typeface="微软雅黑" panose="020B0503020204020204" pitchFamily="34" charset="-122"/>
                <a:ea typeface="微软雅黑" panose="020B0503020204020204" pitchFamily="34" charset="-122"/>
              </a:rPr>
              <a:t>约定</a:t>
            </a:r>
            <a:r>
              <a:rPr lang="zh-CN" altLang="en-US" sz="2667" b="1" dirty="0">
                <a:solidFill>
                  <a:prstClr val="black"/>
                </a:solidFill>
                <a:latin typeface="微软雅黑" panose="020B0503020204020204" pitchFamily="34" charset="-122"/>
                <a:ea typeface="微软雅黑" panose="020B0503020204020204" pitchFamily="34" charset="-122"/>
              </a:rPr>
              <a:t>。</a:t>
            </a:r>
            <a:endParaRPr lang="en-US" altLang="zh-CN" sz="2667" b="1" dirty="0">
              <a:solidFill>
                <a:prstClr val="black"/>
              </a:solidFill>
              <a:latin typeface="微软雅黑" panose="020B0503020204020204" pitchFamily="34" charset="-122"/>
              <a:ea typeface="微软雅黑" panose="020B0503020204020204" pitchFamily="34" charset="-122"/>
            </a:endParaRPr>
          </a:p>
          <a:p>
            <a:pPr marL="380990" indent="-380990" defTabSz="1219170" fontAlgn="base">
              <a:lnSpc>
                <a:spcPts val="4400"/>
              </a:lnSpc>
              <a:spcBef>
                <a:spcPct val="0"/>
              </a:spcBef>
              <a:spcAft>
                <a:spcPct val="0"/>
              </a:spcAft>
              <a:buClr>
                <a:srgbClr val="0070C0"/>
              </a:buClr>
              <a:buFont typeface="Wingdings" panose="05000000000000000000" pitchFamily="2" charset="2"/>
              <a:buChar char="l"/>
            </a:pPr>
            <a:r>
              <a:rPr lang="zh-CN" altLang="en-US" sz="2667" b="1" dirty="0">
                <a:solidFill>
                  <a:srgbClr val="0000FF"/>
                </a:solidFill>
                <a:latin typeface="微软雅黑" panose="020B0503020204020204" pitchFamily="34" charset="-122"/>
                <a:ea typeface="微软雅黑" panose="020B0503020204020204" pitchFamily="34" charset="-122"/>
              </a:rPr>
              <a:t>网络协议的三个组成要素</a:t>
            </a:r>
            <a:endParaRPr lang="en-US" altLang="zh-CN" sz="2667" b="1" dirty="0">
              <a:solidFill>
                <a:srgbClr val="0000FF"/>
              </a:solidFill>
              <a:latin typeface="微软雅黑" panose="020B0503020204020204" pitchFamily="34" charset="-122"/>
              <a:ea typeface="微软雅黑" panose="020B0503020204020204" pitchFamily="34" charset="-122"/>
            </a:endParaRPr>
          </a:p>
          <a:p>
            <a:pPr defTabSz="1219170" fontAlgn="base">
              <a:spcBef>
                <a:spcPct val="0"/>
              </a:spcBef>
              <a:spcAft>
                <a:spcPct val="0"/>
              </a:spcAft>
              <a:buClr>
                <a:srgbClr val="0070C0"/>
              </a:buClr>
            </a:pPr>
            <a:r>
              <a:rPr lang="zh-CN" altLang="en-US" sz="2667" b="1" dirty="0">
                <a:solidFill>
                  <a:srgbClr val="0000FF"/>
                </a:solidFill>
                <a:latin typeface="微软雅黑" panose="020B0503020204020204" pitchFamily="34" charset="-122"/>
                <a:ea typeface="微软雅黑" panose="020B0503020204020204" pitchFamily="34" charset="-122"/>
              </a:rPr>
              <a:t>         </a:t>
            </a:r>
            <a:r>
              <a:rPr lang="zh-CN" altLang="en-US" sz="2000" b="1" dirty="0">
                <a:solidFill>
                  <a:srgbClr val="0000FF"/>
                </a:solidFill>
                <a:latin typeface="微软雅黑" panose="020B0503020204020204" pitchFamily="34" charset="-122"/>
                <a:ea typeface="微软雅黑" panose="020B0503020204020204" pitchFamily="34" charset="-122"/>
              </a:rPr>
              <a:t>语法</a:t>
            </a:r>
            <a:r>
              <a:rPr lang="zh-CN" altLang="en-US" sz="2000" b="1" dirty="0">
                <a:solidFill>
                  <a:prstClr val="black"/>
                </a:solidFill>
                <a:latin typeface="微软雅黑" panose="020B0503020204020204" pitchFamily="34" charset="-122"/>
                <a:ea typeface="微软雅黑" panose="020B0503020204020204" pitchFamily="34" charset="-122"/>
              </a:rPr>
              <a:t>：数据与控制信息的结构或格式 。 </a:t>
            </a:r>
          </a:p>
          <a:p>
            <a:pPr defTabSz="1219170" fontAlgn="base">
              <a:spcBef>
                <a:spcPct val="0"/>
              </a:spcBef>
              <a:spcAft>
                <a:spcPct val="0"/>
              </a:spcAft>
              <a:buClr>
                <a:srgbClr val="0070C0"/>
              </a:buClr>
            </a:pPr>
            <a:r>
              <a:rPr lang="zh-CN" altLang="en-US" sz="2000" b="1" dirty="0">
                <a:solidFill>
                  <a:srgbClr val="0000FF"/>
                </a:solidFill>
                <a:latin typeface="微软雅黑" panose="020B0503020204020204" pitchFamily="34" charset="-122"/>
                <a:ea typeface="微软雅黑" panose="020B0503020204020204" pitchFamily="34" charset="-122"/>
              </a:rPr>
              <a:t>            语义</a:t>
            </a:r>
            <a:r>
              <a:rPr lang="zh-CN" altLang="en-US" sz="2000" b="1" dirty="0">
                <a:solidFill>
                  <a:prstClr val="black"/>
                </a:solidFill>
                <a:latin typeface="微软雅黑" panose="020B0503020204020204" pitchFamily="34" charset="-122"/>
                <a:ea typeface="微软雅黑" panose="020B0503020204020204" pitchFamily="34" charset="-122"/>
              </a:rPr>
              <a:t>：需要发出何种控制信息，完成何种动作以及做出何种响应。 </a:t>
            </a:r>
          </a:p>
          <a:p>
            <a:pPr defTabSz="1219170" fontAlgn="base">
              <a:spcBef>
                <a:spcPct val="0"/>
              </a:spcBef>
              <a:spcAft>
                <a:spcPct val="0"/>
              </a:spcAft>
              <a:buClr>
                <a:srgbClr val="0070C0"/>
              </a:buClr>
            </a:pPr>
            <a:r>
              <a:rPr lang="zh-CN" altLang="en-US" sz="2000" b="1" dirty="0">
                <a:solidFill>
                  <a:srgbClr val="0000FF"/>
                </a:solidFill>
                <a:latin typeface="微软雅黑" panose="020B0503020204020204" pitchFamily="34" charset="-122"/>
                <a:ea typeface="微软雅黑" panose="020B0503020204020204" pitchFamily="34" charset="-122"/>
              </a:rPr>
              <a:t>            同步</a:t>
            </a:r>
            <a:r>
              <a:rPr lang="zh-CN" altLang="en-US" sz="2000" b="1" dirty="0">
                <a:solidFill>
                  <a:prstClr val="black"/>
                </a:solidFill>
                <a:latin typeface="微软雅黑" panose="020B0503020204020204" pitchFamily="34" charset="-122"/>
                <a:ea typeface="微软雅黑" panose="020B0503020204020204" pitchFamily="34" charset="-122"/>
              </a:rPr>
              <a:t>：事件实现顺序的详细说明。 </a:t>
            </a:r>
          </a:p>
          <a:p>
            <a:pPr defTabSz="1219170" fontAlgn="base">
              <a:lnSpc>
                <a:spcPts val="4400"/>
              </a:lnSpc>
              <a:spcBef>
                <a:spcPct val="0"/>
              </a:spcBef>
              <a:spcAft>
                <a:spcPct val="0"/>
              </a:spcAft>
              <a:buClr>
                <a:srgbClr val="0070C0"/>
              </a:buClr>
            </a:pPr>
            <a:r>
              <a:rPr lang="zh-CN" altLang="en-US" sz="2667" b="1" dirty="0">
                <a:solidFill>
                  <a:srgbClr val="0000FF"/>
                </a:solidFill>
                <a:latin typeface="微软雅黑" panose="020B0503020204020204" pitchFamily="34" charset="-122"/>
                <a:ea typeface="微软雅黑" panose="020B0503020204020204" pitchFamily="34" charset="-122"/>
              </a:rPr>
              <a:t> </a:t>
            </a:r>
          </a:p>
          <a:p>
            <a:pPr defTabSz="1219170" fontAlgn="base">
              <a:lnSpc>
                <a:spcPts val="4400"/>
              </a:lnSpc>
              <a:spcBef>
                <a:spcPct val="0"/>
              </a:spcBef>
              <a:spcAft>
                <a:spcPct val="0"/>
              </a:spcAft>
              <a:buClr>
                <a:srgbClr val="0070C0"/>
              </a:buClr>
            </a:pPr>
            <a:endParaRPr lang="zh-CN" altLang="en-US" sz="2667" b="1" dirty="0">
              <a:solidFill>
                <a:prstClr val="black"/>
              </a:solidFill>
              <a:latin typeface="微软雅黑" panose="020B0503020204020204" pitchFamily="34" charset="-122"/>
              <a:ea typeface="微软雅黑" panose="020B0503020204020204" pitchFamily="34" charset="-122"/>
            </a:endParaRPr>
          </a:p>
        </p:txBody>
      </p:sp>
      <p:sp>
        <p:nvSpPr>
          <p:cNvPr id="7" name="矩形 5">
            <a:extLst>
              <a:ext uri="{FF2B5EF4-FFF2-40B4-BE49-F238E27FC236}">
                <a16:creationId xmlns:a16="http://schemas.microsoft.com/office/drawing/2014/main" id="{188FB6D2-BCF4-4C20-A26F-D00BC1364C5F}"/>
              </a:ext>
            </a:extLst>
          </p:cNvPr>
          <p:cNvSpPr>
            <a:spLocks noChangeArrowheads="1"/>
          </p:cNvSpPr>
          <p:nvPr/>
        </p:nvSpPr>
        <p:spPr bwMode="auto">
          <a:xfrm>
            <a:off x="1299642" y="5612155"/>
            <a:ext cx="9072033" cy="596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219170" fontAlgn="base">
              <a:lnSpc>
                <a:spcPts val="4400"/>
              </a:lnSpc>
              <a:spcBef>
                <a:spcPct val="0"/>
              </a:spcBef>
              <a:spcAft>
                <a:spcPct val="0"/>
              </a:spcAft>
              <a:buClr>
                <a:srgbClr val="0070C0"/>
              </a:buClr>
            </a:pPr>
            <a:r>
              <a:rPr lang="zh-CN" altLang="zh-CN" sz="2667" b="1" dirty="0">
                <a:solidFill>
                  <a:srgbClr val="0000FF"/>
                </a:solidFill>
                <a:latin typeface="微软雅黑" panose="020B0503020204020204" pitchFamily="34" charset="-122"/>
                <a:ea typeface="微软雅黑" panose="020B0503020204020204" pitchFamily="34" charset="-122"/>
              </a:rPr>
              <a:t>由此可见，网络协议是计算机网络的不可缺少的组成部分。</a:t>
            </a:r>
            <a:endParaRPr lang="zh-CN" altLang="en-US" sz="2667" b="1"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317452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742618" y="1777365"/>
            <a:ext cx="10731701" cy="471907"/>
          </a:xfrm>
          <a:prstGeom prst="roundRect">
            <a:avLst>
              <a:gd name="adj" fmla="val 16667"/>
            </a:avLst>
          </a:prstGeom>
          <a:solidFill>
            <a:srgbClr val="00B050"/>
          </a:solidFill>
          <a:ln>
            <a:noFill/>
          </a:ln>
          <a:effectLst/>
        </p:spPr>
        <p:txBody>
          <a:bodyPr wrap="none" anchor="ctr"/>
          <a:lstStyle/>
          <a:p>
            <a:pPr defTabSz="1219170"/>
            <a:endParaRPr lang="zh-CN" altLang="en-US" sz="2400">
              <a:solidFill>
                <a:prstClr val="black"/>
              </a:solidFill>
              <a:latin typeface="Calibri"/>
              <a:ea typeface="宋体" panose="02010600030101010101" pitchFamily="2" charset="-122"/>
            </a:endParaRPr>
          </a:p>
        </p:txBody>
      </p:sp>
      <p:sp>
        <p:nvSpPr>
          <p:cNvPr id="3" name="Rectangle 6"/>
          <p:cNvSpPr>
            <a:spLocks noChangeArrowheads="1"/>
          </p:cNvSpPr>
          <p:nvPr/>
        </p:nvSpPr>
        <p:spPr bwMode="auto">
          <a:xfrm>
            <a:off x="4308942" y="1733084"/>
            <a:ext cx="3599062"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219170" eaLnBrk="0" hangingPunct="0"/>
            <a:r>
              <a:rPr lang="zh-CN" altLang="en-US" sz="2667" b="1" dirty="0">
                <a:solidFill>
                  <a:prstClr val="white"/>
                </a:solidFill>
                <a:latin typeface="微软雅黑" pitchFamily="34" charset="-122"/>
                <a:ea typeface="微软雅黑" pitchFamily="34" charset="-122"/>
              </a:rPr>
              <a:t>万维网必须解决的问题</a:t>
            </a:r>
          </a:p>
        </p:txBody>
      </p:sp>
      <p:sp>
        <p:nvSpPr>
          <p:cNvPr id="4" name="Rectangle 68"/>
          <p:cNvSpPr>
            <a:spLocks noChangeArrowheads="1"/>
          </p:cNvSpPr>
          <p:nvPr/>
        </p:nvSpPr>
        <p:spPr bwMode="auto">
          <a:xfrm>
            <a:off x="645080" y="2371226"/>
            <a:ext cx="11045405" cy="2289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1219170" eaLnBrk="0" hangingPunct="0">
              <a:lnSpc>
                <a:spcPts val="4400"/>
              </a:lnSpc>
              <a:buClr>
                <a:srgbClr val="0070C0"/>
              </a:buClr>
            </a:pPr>
            <a:r>
              <a:rPr lang="en-US" altLang="zh-CN" sz="2667" b="1" dirty="0">
                <a:solidFill>
                  <a:prstClr val="black"/>
                </a:solidFill>
                <a:latin typeface="微软雅黑" pitchFamily="34" charset="-122"/>
                <a:ea typeface="微软雅黑" pitchFamily="34" charset="-122"/>
              </a:rPr>
              <a:t>(1) </a:t>
            </a:r>
            <a:r>
              <a:rPr lang="zh-CN" altLang="en-US" sz="2667" b="1" dirty="0">
                <a:solidFill>
                  <a:prstClr val="black"/>
                </a:solidFill>
                <a:latin typeface="微软雅黑" pitchFamily="34" charset="-122"/>
                <a:ea typeface="微软雅黑" pitchFamily="34" charset="-122"/>
              </a:rPr>
              <a:t>怎样标志分布在整个互联网上的万维网文档？ </a:t>
            </a:r>
          </a:p>
          <a:p>
            <a:pPr marL="380990" indent="-380990" defTabSz="1219170" eaLnBrk="0" hangingPunct="0">
              <a:lnSpc>
                <a:spcPts val="4400"/>
              </a:lnSpc>
              <a:buClr>
                <a:srgbClr val="0070C0"/>
              </a:buClr>
              <a:buFont typeface="Wingdings" pitchFamily="2" charset="2"/>
              <a:buChar char="l"/>
            </a:pPr>
            <a:r>
              <a:rPr lang="zh-CN" altLang="en-US" sz="2667" b="1" dirty="0">
                <a:solidFill>
                  <a:prstClr val="black"/>
                </a:solidFill>
                <a:latin typeface="微软雅黑" pitchFamily="34" charset="-122"/>
                <a:ea typeface="微软雅黑" pitchFamily="34" charset="-122"/>
              </a:rPr>
              <a:t>使用</a:t>
            </a:r>
            <a:r>
              <a:rPr lang="zh-CN" altLang="en-US" sz="2667" b="1" dirty="0">
                <a:solidFill>
                  <a:srgbClr val="0000FF"/>
                </a:solidFill>
                <a:latin typeface="微软雅黑" pitchFamily="34" charset="-122"/>
                <a:ea typeface="微软雅黑" pitchFamily="34" charset="-122"/>
              </a:rPr>
              <a:t>统一资源定位符 </a:t>
            </a:r>
            <a:r>
              <a:rPr lang="en-US" altLang="zh-CN" sz="2667" b="1" dirty="0">
                <a:solidFill>
                  <a:prstClr val="black"/>
                </a:solidFill>
                <a:latin typeface="微软雅黑" pitchFamily="34" charset="-122"/>
                <a:ea typeface="微软雅黑" pitchFamily="34" charset="-122"/>
              </a:rPr>
              <a:t>URL (Uniform Resource Locator) </a:t>
            </a:r>
            <a:r>
              <a:rPr lang="zh-CN" altLang="en-US" sz="2667" b="1" dirty="0">
                <a:solidFill>
                  <a:prstClr val="black"/>
                </a:solidFill>
                <a:latin typeface="微软雅黑" pitchFamily="34" charset="-122"/>
                <a:ea typeface="微软雅黑" pitchFamily="34" charset="-122"/>
              </a:rPr>
              <a:t>来标志万维网上的各种文档。</a:t>
            </a:r>
          </a:p>
          <a:p>
            <a:pPr marL="380990" indent="-380990" defTabSz="1219170" eaLnBrk="0" hangingPunct="0">
              <a:lnSpc>
                <a:spcPts val="4400"/>
              </a:lnSpc>
              <a:buClr>
                <a:srgbClr val="0070C0"/>
              </a:buClr>
              <a:buFont typeface="Wingdings" pitchFamily="2" charset="2"/>
              <a:buChar char="l"/>
            </a:pPr>
            <a:r>
              <a:rPr lang="zh-CN" altLang="en-US" sz="2667" b="1" dirty="0">
                <a:solidFill>
                  <a:prstClr val="black"/>
                </a:solidFill>
                <a:latin typeface="微软雅黑" pitchFamily="34" charset="-122"/>
                <a:ea typeface="微软雅黑" pitchFamily="34" charset="-122"/>
              </a:rPr>
              <a:t>使每一个文档在整个互联网的范围内具有唯一的标识符 </a:t>
            </a:r>
            <a:r>
              <a:rPr lang="en-US" altLang="zh-CN" sz="2667" b="1" dirty="0">
                <a:solidFill>
                  <a:prstClr val="black"/>
                </a:solidFill>
                <a:latin typeface="微软雅黑" pitchFamily="34" charset="-122"/>
                <a:ea typeface="微软雅黑" pitchFamily="34" charset="-122"/>
              </a:rPr>
              <a:t>URL</a:t>
            </a:r>
            <a:r>
              <a:rPr lang="zh-CN" altLang="en-US" sz="2667" b="1" dirty="0">
                <a:solidFill>
                  <a:prstClr val="black"/>
                </a:solidFill>
                <a:latin typeface="微软雅黑" pitchFamily="34" charset="-122"/>
                <a:ea typeface="微软雅黑" pitchFamily="34" charset="-122"/>
              </a:rPr>
              <a:t>。 </a:t>
            </a:r>
          </a:p>
        </p:txBody>
      </p:sp>
    </p:spTree>
    <p:extLst>
      <p:ext uri="{BB962C8B-B14F-4D97-AF65-F5344CB8AC3E}">
        <p14:creationId xmlns:p14="http://schemas.microsoft.com/office/powerpoint/2010/main" val="2718463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742618" y="1765173"/>
            <a:ext cx="10731701" cy="471907"/>
          </a:xfrm>
          <a:prstGeom prst="roundRect">
            <a:avLst>
              <a:gd name="adj" fmla="val 16667"/>
            </a:avLst>
          </a:prstGeom>
          <a:solidFill>
            <a:srgbClr val="00B050"/>
          </a:solidFill>
          <a:ln>
            <a:noFill/>
          </a:ln>
          <a:effectLst/>
        </p:spPr>
        <p:txBody>
          <a:bodyPr wrap="none" anchor="ctr"/>
          <a:lstStyle/>
          <a:p>
            <a:pPr defTabSz="1219170"/>
            <a:endParaRPr lang="zh-CN" altLang="en-US" sz="2400">
              <a:solidFill>
                <a:prstClr val="black"/>
              </a:solidFill>
              <a:latin typeface="Calibri"/>
              <a:ea typeface="宋体" panose="02010600030101010101" pitchFamily="2" charset="-122"/>
            </a:endParaRPr>
          </a:p>
        </p:txBody>
      </p:sp>
      <p:sp>
        <p:nvSpPr>
          <p:cNvPr id="3" name="Rectangle 6"/>
          <p:cNvSpPr>
            <a:spLocks noChangeArrowheads="1"/>
          </p:cNvSpPr>
          <p:nvPr/>
        </p:nvSpPr>
        <p:spPr bwMode="auto">
          <a:xfrm>
            <a:off x="4308942" y="1720892"/>
            <a:ext cx="3599062"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219170" eaLnBrk="0" hangingPunct="0"/>
            <a:r>
              <a:rPr lang="zh-CN" altLang="en-US" sz="2667" b="1" dirty="0">
                <a:solidFill>
                  <a:prstClr val="white"/>
                </a:solidFill>
                <a:latin typeface="微软雅黑" pitchFamily="34" charset="-122"/>
                <a:ea typeface="微软雅黑" pitchFamily="34" charset="-122"/>
              </a:rPr>
              <a:t>万维网必须解决的问题</a:t>
            </a:r>
          </a:p>
        </p:txBody>
      </p:sp>
      <p:sp>
        <p:nvSpPr>
          <p:cNvPr id="4" name="Rectangle 68"/>
          <p:cNvSpPr>
            <a:spLocks noChangeArrowheads="1"/>
          </p:cNvSpPr>
          <p:nvPr/>
        </p:nvSpPr>
        <p:spPr bwMode="auto">
          <a:xfrm>
            <a:off x="645080" y="2359034"/>
            <a:ext cx="11045405" cy="2289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1219170" eaLnBrk="0" hangingPunct="0">
              <a:lnSpc>
                <a:spcPts val="4400"/>
              </a:lnSpc>
              <a:buClr>
                <a:srgbClr val="0070C0"/>
              </a:buClr>
            </a:pPr>
            <a:r>
              <a:rPr lang="en-US" altLang="zh-CN" sz="2667" b="1" dirty="0">
                <a:solidFill>
                  <a:prstClr val="black"/>
                </a:solidFill>
                <a:latin typeface="微软雅黑" pitchFamily="34" charset="-122"/>
                <a:ea typeface="微软雅黑" pitchFamily="34" charset="-122"/>
              </a:rPr>
              <a:t>(2) </a:t>
            </a:r>
            <a:r>
              <a:rPr lang="zh-CN" altLang="en-US" sz="2667" b="1" dirty="0">
                <a:solidFill>
                  <a:prstClr val="black"/>
                </a:solidFill>
                <a:latin typeface="微软雅黑" pitchFamily="34" charset="-122"/>
                <a:ea typeface="微软雅黑" pitchFamily="34" charset="-122"/>
              </a:rPr>
              <a:t>用何协议实现万维网上各种超链的链接？ </a:t>
            </a:r>
          </a:p>
          <a:p>
            <a:pPr marL="380990" indent="-380990" defTabSz="1219170" eaLnBrk="0" hangingPunct="0">
              <a:lnSpc>
                <a:spcPts val="4400"/>
              </a:lnSpc>
              <a:buClr>
                <a:srgbClr val="0070C0"/>
              </a:buClr>
              <a:buFont typeface="Wingdings" pitchFamily="2" charset="2"/>
              <a:buChar char="l"/>
            </a:pPr>
            <a:r>
              <a:rPr lang="zh-CN" altLang="en-US" sz="2667" b="1" dirty="0">
                <a:solidFill>
                  <a:prstClr val="black"/>
                </a:solidFill>
                <a:latin typeface="微软雅黑" pitchFamily="34" charset="-122"/>
                <a:ea typeface="微软雅黑" pitchFamily="34" charset="-122"/>
              </a:rPr>
              <a:t>在万维网客户程序与万维网服务器程序之间进行交互所使用的协议，是</a:t>
            </a:r>
            <a:r>
              <a:rPr lang="zh-CN" altLang="en-US" sz="2667" b="1" dirty="0">
                <a:solidFill>
                  <a:srgbClr val="0000FF"/>
                </a:solidFill>
                <a:latin typeface="微软雅黑" pitchFamily="34" charset="-122"/>
                <a:ea typeface="微软雅黑" pitchFamily="34" charset="-122"/>
              </a:rPr>
              <a:t>超文本传送协议 </a:t>
            </a:r>
            <a:r>
              <a:rPr lang="en-US" altLang="zh-CN" sz="2667" b="1" dirty="0">
                <a:solidFill>
                  <a:prstClr val="black"/>
                </a:solidFill>
                <a:latin typeface="微软雅黑" pitchFamily="34" charset="-122"/>
                <a:ea typeface="微软雅黑" pitchFamily="34" charset="-122"/>
              </a:rPr>
              <a:t>HTTP (</a:t>
            </a:r>
            <a:r>
              <a:rPr lang="en-US" altLang="zh-CN" sz="2667" b="1" dirty="0" err="1">
                <a:solidFill>
                  <a:prstClr val="black"/>
                </a:solidFill>
                <a:latin typeface="微软雅黑" pitchFamily="34" charset="-122"/>
                <a:ea typeface="微软雅黑" pitchFamily="34" charset="-122"/>
              </a:rPr>
              <a:t>HyperText</a:t>
            </a:r>
            <a:r>
              <a:rPr lang="en-US" altLang="zh-CN" sz="2667" b="1" dirty="0">
                <a:solidFill>
                  <a:prstClr val="black"/>
                </a:solidFill>
                <a:latin typeface="微软雅黑" pitchFamily="34" charset="-122"/>
                <a:ea typeface="微软雅黑" pitchFamily="34" charset="-122"/>
              </a:rPr>
              <a:t> Transfer Protocol)</a:t>
            </a:r>
            <a:r>
              <a:rPr lang="zh-CN" altLang="en-US" sz="2667" b="1" dirty="0">
                <a:solidFill>
                  <a:prstClr val="black"/>
                </a:solidFill>
                <a:latin typeface="微软雅黑" pitchFamily="34" charset="-122"/>
                <a:ea typeface="微软雅黑" pitchFamily="34" charset="-122"/>
              </a:rPr>
              <a:t>。</a:t>
            </a:r>
          </a:p>
          <a:p>
            <a:pPr marL="380990" indent="-380990" defTabSz="1219170" eaLnBrk="0" hangingPunct="0">
              <a:lnSpc>
                <a:spcPts val="4400"/>
              </a:lnSpc>
              <a:buClr>
                <a:srgbClr val="0070C0"/>
              </a:buClr>
              <a:buFont typeface="Wingdings" pitchFamily="2" charset="2"/>
              <a:buChar char="l"/>
            </a:pPr>
            <a:r>
              <a:rPr lang="en-US" altLang="zh-CN" sz="2667" b="1" dirty="0">
                <a:solidFill>
                  <a:prstClr val="black"/>
                </a:solidFill>
                <a:latin typeface="微软雅黑" pitchFamily="34" charset="-122"/>
                <a:ea typeface="微软雅黑" pitchFamily="34" charset="-122"/>
              </a:rPr>
              <a:t>HTTP </a:t>
            </a:r>
            <a:r>
              <a:rPr lang="zh-CN" altLang="en-US" sz="2667" b="1" dirty="0">
                <a:solidFill>
                  <a:prstClr val="black"/>
                </a:solidFill>
                <a:latin typeface="微软雅黑" pitchFamily="34" charset="-122"/>
                <a:ea typeface="微软雅黑" pitchFamily="34" charset="-122"/>
              </a:rPr>
              <a:t>是一个应用层协议，它使用 </a:t>
            </a:r>
            <a:r>
              <a:rPr lang="en-US" altLang="zh-CN" sz="2667" b="1" dirty="0">
                <a:solidFill>
                  <a:prstClr val="black"/>
                </a:solidFill>
                <a:latin typeface="微软雅黑" pitchFamily="34" charset="-122"/>
                <a:ea typeface="微软雅黑" pitchFamily="34" charset="-122"/>
              </a:rPr>
              <a:t>TCP </a:t>
            </a:r>
            <a:r>
              <a:rPr lang="zh-CN" altLang="en-US" sz="2667" b="1" dirty="0">
                <a:solidFill>
                  <a:prstClr val="black"/>
                </a:solidFill>
                <a:latin typeface="微软雅黑" pitchFamily="34" charset="-122"/>
                <a:ea typeface="微软雅黑" pitchFamily="34" charset="-122"/>
              </a:rPr>
              <a:t>连接进行可靠的传送。 </a:t>
            </a:r>
          </a:p>
        </p:txBody>
      </p:sp>
    </p:spTree>
    <p:extLst>
      <p:ext uri="{BB962C8B-B14F-4D97-AF65-F5344CB8AC3E}">
        <p14:creationId xmlns:p14="http://schemas.microsoft.com/office/powerpoint/2010/main" val="865098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742618" y="1361281"/>
            <a:ext cx="10731701" cy="471907"/>
          </a:xfrm>
          <a:prstGeom prst="roundRect">
            <a:avLst>
              <a:gd name="adj" fmla="val 16667"/>
            </a:avLst>
          </a:prstGeom>
          <a:solidFill>
            <a:srgbClr val="00B050"/>
          </a:solidFill>
          <a:ln>
            <a:noFill/>
          </a:ln>
          <a:effectLst/>
        </p:spPr>
        <p:txBody>
          <a:bodyPr wrap="none" anchor="ctr"/>
          <a:lstStyle/>
          <a:p>
            <a:pPr defTabSz="1219170"/>
            <a:endParaRPr lang="zh-CN" altLang="en-US" sz="2400">
              <a:solidFill>
                <a:prstClr val="black"/>
              </a:solidFill>
              <a:latin typeface="Calibri"/>
              <a:ea typeface="宋体" panose="02010600030101010101" pitchFamily="2" charset="-122"/>
            </a:endParaRPr>
          </a:p>
        </p:txBody>
      </p:sp>
      <p:sp>
        <p:nvSpPr>
          <p:cNvPr id="3" name="Rectangle 6"/>
          <p:cNvSpPr>
            <a:spLocks noChangeArrowheads="1"/>
          </p:cNvSpPr>
          <p:nvPr/>
        </p:nvSpPr>
        <p:spPr bwMode="auto">
          <a:xfrm>
            <a:off x="4308942" y="1317000"/>
            <a:ext cx="3599062"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219170" eaLnBrk="0" hangingPunct="0"/>
            <a:r>
              <a:rPr lang="zh-CN" altLang="en-US" sz="2667" b="1" dirty="0">
                <a:solidFill>
                  <a:prstClr val="white"/>
                </a:solidFill>
                <a:latin typeface="微软雅黑" pitchFamily="34" charset="-122"/>
                <a:ea typeface="微软雅黑" pitchFamily="34" charset="-122"/>
              </a:rPr>
              <a:t>万维网必须解决的问题</a:t>
            </a:r>
          </a:p>
        </p:txBody>
      </p:sp>
      <p:sp>
        <p:nvSpPr>
          <p:cNvPr id="4" name="Rectangle 68"/>
          <p:cNvSpPr>
            <a:spLocks noChangeArrowheads="1"/>
          </p:cNvSpPr>
          <p:nvPr/>
        </p:nvSpPr>
        <p:spPr bwMode="auto">
          <a:xfrm>
            <a:off x="645081" y="1955141"/>
            <a:ext cx="10829239" cy="3418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1219170" eaLnBrk="0" hangingPunct="0">
              <a:lnSpc>
                <a:spcPts val="4400"/>
              </a:lnSpc>
              <a:buClr>
                <a:srgbClr val="0070C0"/>
              </a:buClr>
            </a:pPr>
            <a:r>
              <a:rPr lang="en-US" altLang="zh-CN" sz="2667" b="1" dirty="0">
                <a:solidFill>
                  <a:prstClr val="black"/>
                </a:solidFill>
                <a:latin typeface="微软雅黑" pitchFamily="34" charset="-122"/>
                <a:ea typeface="微软雅黑" pitchFamily="34" charset="-122"/>
              </a:rPr>
              <a:t>(3) </a:t>
            </a:r>
            <a:r>
              <a:rPr lang="zh-CN" altLang="en-US" sz="2667" b="1" dirty="0">
                <a:solidFill>
                  <a:prstClr val="black"/>
                </a:solidFill>
                <a:latin typeface="微软雅黑" pitchFamily="34" charset="-122"/>
                <a:ea typeface="微软雅黑" pitchFamily="34" charset="-122"/>
              </a:rPr>
              <a:t>怎样使各种万维网文档都能在互联网上的各种计算机上显示出来，同时使用户清楚地知道在什么地方存在着超链？ </a:t>
            </a:r>
          </a:p>
          <a:p>
            <a:pPr marL="380990" indent="-380990" defTabSz="1219170" eaLnBrk="0" hangingPunct="0">
              <a:lnSpc>
                <a:spcPts val="4400"/>
              </a:lnSpc>
              <a:buClr>
                <a:srgbClr val="0070C0"/>
              </a:buClr>
              <a:buFont typeface="Wingdings" pitchFamily="2" charset="2"/>
              <a:buChar char="l"/>
            </a:pPr>
            <a:r>
              <a:rPr lang="zh-CN" altLang="en-US" sz="2667" b="1" dirty="0">
                <a:solidFill>
                  <a:srgbClr val="0000FF"/>
                </a:solidFill>
                <a:latin typeface="微软雅黑" pitchFamily="34" charset="-122"/>
                <a:ea typeface="微软雅黑" pitchFamily="34" charset="-122"/>
              </a:rPr>
              <a:t>超文本标记语言 </a:t>
            </a:r>
            <a:r>
              <a:rPr lang="en-US" altLang="zh-CN" sz="2667" b="1" dirty="0">
                <a:solidFill>
                  <a:prstClr val="black"/>
                </a:solidFill>
                <a:latin typeface="微软雅黑" pitchFamily="34" charset="-122"/>
                <a:ea typeface="微软雅黑" pitchFamily="34" charset="-122"/>
              </a:rPr>
              <a:t>HTML (</a:t>
            </a:r>
            <a:r>
              <a:rPr lang="en-US" altLang="zh-CN" sz="2667" b="1" dirty="0" err="1">
                <a:solidFill>
                  <a:prstClr val="black"/>
                </a:solidFill>
                <a:latin typeface="微软雅黑" pitchFamily="34" charset="-122"/>
                <a:ea typeface="微软雅黑" pitchFamily="34" charset="-122"/>
              </a:rPr>
              <a:t>HyperText</a:t>
            </a:r>
            <a:r>
              <a:rPr lang="en-US" altLang="zh-CN" sz="2667" b="1" dirty="0">
                <a:solidFill>
                  <a:prstClr val="black"/>
                </a:solidFill>
                <a:latin typeface="微软雅黑" pitchFamily="34" charset="-122"/>
                <a:ea typeface="微软雅黑" pitchFamily="34" charset="-122"/>
              </a:rPr>
              <a:t> Markup Language) </a:t>
            </a:r>
            <a:r>
              <a:rPr lang="zh-CN" altLang="en-US" sz="2667" b="1" dirty="0">
                <a:solidFill>
                  <a:prstClr val="black"/>
                </a:solidFill>
                <a:latin typeface="微软雅黑" pitchFamily="34" charset="-122"/>
                <a:ea typeface="微软雅黑" pitchFamily="34" charset="-122"/>
              </a:rPr>
              <a:t>使得万维网页面的设计者可以很方便地用一个超链从本页面的某处链接到互联网上的任何一个万维网页面，并且能够在自己的计算机屏幕上将这些页面显示出来。 </a:t>
            </a:r>
          </a:p>
        </p:txBody>
      </p:sp>
    </p:spTree>
    <p:extLst>
      <p:ext uri="{BB962C8B-B14F-4D97-AF65-F5344CB8AC3E}">
        <p14:creationId xmlns:p14="http://schemas.microsoft.com/office/powerpoint/2010/main" val="21033841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742618" y="1026854"/>
            <a:ext cx="10731701" cy="518295"/>
          </a:xfrm>
          <a:prstGeom prst="roundRect">
            <a:avLst>
              <a:gd name="adj" fmla="val 16667"/>
            </a:avLst>
          </a:prstGeom>
          <a:solidFill>
            <a:srgbClr val="0089FA"/>
          </a:solidFill>
          <a:ln>
            <a:noFill/>
          </a:ln>
          <a:effectLst/>
        </p:spPr>
        <p:txBody>
          <a:bodyPr wrap="none" anchor="ctr"/>
          <a:lstStyle/>
          <a:p>
            <a:pPr defTabSz="1219170"/>
            <a:endParaRPr lang="zh-CN" altLang="en-US" sz="2400">
              <a:solidFill>
                <a:prstClr val="black"/>
              </a:solidFill>
              <a:latin typeface="Calibri"/>
              <a:ea typeface="宋体" panose="02010600030101010101" pitchFamily="2" charset="-122"/>
            </a:endParaRPr>
          </a:p>
        </p:txBody>
      </p:sp>
      <p:sp>
        <p:nvSpPr>
          <p:cNvPr id="3" name="Rectangle 6"/>
          <p:cNvSpPr>
            <a:spLocks noChangeArrowheads="1"/>
          </p:cNvSpPr>
          <p:nvPr/>
        </p:nvSpPr>
        <p:spPr bwMode="auto">
          <a:xfrm>
            <a:off x="3697752" y="970493"/>
            <a:ext cx="47965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219170"/>
            <a:r>
              <a:rPr lang="zh-CN" altLang="en-US" sz="3200" b="1" dirty="0">
                <a:solidFill>
                  <a:prstClr val="white"/>
                </a:solidFill>
                <a:latin typeface="微软雅黑" pitchFamily="34" charset="-122"/>
                <a:ea typeface="微软雅黑" pitchFamily="34" charset="-122"/>
              </a:rPr>
              <a:t>动态主机配置协议 </a:t>
            </a:r>
            <a:r>
              <a:rPr lang="en-US" altLang="zh-CN" sz="3200" b="1" dirty="0">
                <a:solidFill>
                  <a:prstClr val="white"/>
                </a:solidFill>
                <a:latin typeface="微软雅黑" pitchFamily="34" charset="-122"/>
                <a:ea typeface="微软雅黑" pitchFamily="34" charset="-122"/>
              </a:rPr>
              <a:t>DHCP</a:t>
            </a:r>
            <a:endParaRPr lang="zh-CN" altLang="en-US" sz="3200" b="1" dirty="0">
              <a:solidFill>
                <a:prstClr val="white"/>
              </a:solidFill>
              <a:latin typeface="微软雅黑" pitchFamily="34" charset="-122"/>
              <a:ea typeface="微软雅黑" pitchFamily="34" charset="-122"/>
            </a:endParaRPr>
          </a:p>
        </p:txBody>
      </p:sp>
      <p:sp>
        <p:nvSpPr>
          <p:cNvPr id="4" name="Rectangle 68"/>
          <p:cNvSpPr>
            <a:spLocks noChangeArrowheads="1"/>
          </p:cNvSpPr>
          <p:nvPr/>
        </p:nvSpPr>
        <p:spPr bwMode="auto">
          <a:xfrm>
            <a:off x="770643" y="1552478"/>
            <a:ext cx="10860805" cy="398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80990" indent="-380990" defTabSz="1219170" eaLnBrk="0" hangingPunct="0">
              <a:lnSpc>
                <a:spcPts val="4400"/>
              </a:lnSpc>
              <a:buClr>
                <a:srgbClr val="0070C0"/>
              </a:buClr>
              <a:buFont typeface="Wingdings" pitchFamily="2" charset="2"/>
              <a:buChar char="l"/>
            </a:pPr>
            <a:r>
              <a:rPr lang="zh-CN" altLang="en-US" sz="2667" b="1" dirty="0">
                <a:solidFill>
                  <a:prstClr val="black"/>
                </a:solidFill>
                <a:latin typeface="微软雅黑" pitchFamily="34" charset="-122"/>
                <a:ea typeface="微软雅黑" pitchFamily="34" charset="-122"/>
              </a:rPr>
              <a:t>互联网广泛使用的</a:t>
            </a:r>
            <a:r>
              <a:rPr lang="zh-CN" altLang="en-US" sz="2667" b="1" dirty="0">
                <a:solidFill>
                  <a:srgbClr val="0000FF"/>
                </a:solidFill>
                <a:latin typeface="微软雅黑" pitchFamily="34" charset="-122"/>
                <a:ea typeface="微软雅黑" pitchFamily="34" charset="-122"/>
              </a:rPr>
              <a:t>动态主机配置协议 </a:t>
            </a:r>
            <a:r>
              <a:rPr lang="en-US" altLang="zh-CN" sz="2667" b="1" dirty="0">
                <a:solidFill>
                  <a:srgbClr val="0000FF"/>
                </a:solidFill>
                <a:latin typeface="微软雅黑" pitchFamily="34" charset="-122"/>
                <a:ea typeface="微软雅黑" pitchFamily="34" charset="-122"/>
              </a:rPr>
              <a:t>DHCP </a:t>
            </a:r>
            <a:r>
              <a:rPr lang="en-US" altLang="zh-CN" sz="2667" b="1" dirty="0">
                <a:solidFill>
                  <a:prstClr val="black"/>
                </a:solidFill>
                <a:latin typeface="微软雅黑" pitchFamily="34" charset="-122"/>
                <a:ea typeface="微软雅黑" pitchFamily="34" charset="-122"/>
              </a:rPr>
              <a:t>(Dynamic Host Configuration Protocol) </a:t>
            </a:r>
            <a:r>
              <a:rPr lang="zh-CN" altLang="en-US" sz="2667" b="1" dirty="0">
                <a:solidFill>
                  <a:prstClr val="black"/>
                </a:solidFill>
                <a:latin typeface="微软雅黑" pitchFamily="34" charset="-122"/>
                <a:ea typeface="微软雅黑" pitchFamily="34" charset="-122"/>
              </a:rPr>
              <a:t>提供了</a:t>
            </a:r>
            <a:r>
              <a:rPr lang="zh-CN" altLang="en-US" sz="2667" b="1" dirty="0">
                <a:solidFill>
                  <a:srgbClr val="0000FF"/>
                </a:solidFill>
                <a:latin typeface="微软雅黑" pitchFamily="34" charset="-122"/>
                <a:ea typeface="微软雅黑" pitchFamily="34" charset="-122"/>
              </a:rPr>
              <a:t>即插即用连网</a:t>
            </a:r>
            <a:r>
              <a:rPr lang="zh-CN" altLang="en-US" sz="2667" b="1" dirty="0">
                <a:solidFill>
                  <a:prstClr val="black"/>
                </a:solidFill>
                <a:latin typeface="微软雅黑" pitchFamily="34" charset="-122"/>
                <a:ea typeface="微软雅黑" pitchFamily="34" charset="-122"/>
              </a:rPr>
              <a:t> </a:t>
            </a:r>
            <a:r>
              <a:rPr lang="en-US" altLang="zh-CN" sz="2667" b="1" dirty="0">
                <a:solidFill>
                  <a:prstClr val="black"/>
                </a:solidFill>
                <a:latin typeface="微软雅黑" pitchFamily="34" charset="-122"/>
                <a:ea typeface="微软雅黑" pitchFamily="34" charset="-122"/>
              </a:rPr>
              <a:t>(plug-and-play networking) </a:t>
            </a:r>
            <a:r>
              <a:rPr lang="zh-CN" altLang="en-US" sz="2667" b="1" dirty="0">
                <a:solidFill>
                  <a:prstClr val="black"/>
                </a:solidFill>
                <a:latin typeface="微软雅黑" pitchFamily="34" charset="-122"/>
                <a:ea typeface="微软雅黑" pitchFamily="34" charset="-122"/>
              </a:rPr>
              <a:t>的机制。</a:t>
            </a:r>
          </a:p>
          <a:p>
            <a:pPr marL="380990" indent="-380990" defTabSz="1219170" eaLnBrk="0" hangingPunct="0">
              <a:lnSpc>
                <a:spcPts val="4400"/>
              </a:lnSpc>
              <a:buClr>
                <a:srgbClr val="0070C0"/>
              </a:buClr>
              <a:buFont typeface="Wingdings" pitchFamily="2" charset="2"/>
              <a:buChar char="l"/>
            </a:pPr>
            <a:r>
              <a:rPr lang="zh-CN" altLang="en-US" sz="2667" b="1" dirty="0">
                <a:solidFill>
                  <a:prstClr val="black"/>
                </a:solidFill>
                <a:latin typeface="微软雅黑" pitchFamily="34" charset="-122"/>
                <a:ea typeface="微软雅黑" pitchFamily="34" charset="-122"/>
              </a:rPr>
              <a:t>这种机制允许一台计算机加入新的网络和获取 </a:t>
            </a:r>
            <a:r>
              <a:rPr lang="en-US" altLang="zh-CN" sz="2667" b="1" dirty="0">
                <a:solidFill>
                  <a:prstClr val="black"/>
                </a:solidFill>
                <a:latin typeface="微软雅黑" pitchFamily="34" charset="-122"/>
                <a:ea typeface="微软雅黑" pitchFamily="34" charset="-122"/>
              </a:rPr>
              <a:t>IP </a:t>
            </a:r>
            <a:r>
              <a:rPr lang="zh-CN" altLang="en-US" sz="2667" b="1" dirty="0">
                <a:solidFill>
                  <a:prstClr val="black"/>
                </a:solidFill>
                <a:latin typeface="微软雅黑" pitchFamily="34" charset="-122"/>
                <a:ea typeface="微软雅黑" pitchFamily="34" charset="-122"/>
              </a:rPr>
              <a:t>地址，而不用手工配置。</a:t>
            </a:r>
            <a:endParaRPr lang="en-US" altLang="zh-CN" sz="2667" b="1" dirty="0">
              <a:solidFill>
                <a:prstClr val="black"/>
              </a:solidFill>
              <a:latin typeface="微软雅黑" pitchFamily="34" charset="-122"/>
              <a:ea typeface="微软雅黑" pitchFamily="34" charset="-122"/>
            </a:endParaRPr>
          </a:p>
          <a:p>
            <a:pPr marL="380990" indent="-380990" defTabSz="1219170" eaLnBrk="0" hangingPunct="0">
              <a:lnSpc>
                <a:spcPts val="4400"/>
              </a:lnSpc>
              <a:buClr>
                <a:srgbClr val="0070C0"/>
              </a:buClr>
              <a:buFont typeface="Wingdings" pitchFamily="2" charset="2"/>
              <a:buChar char="l"/>
            </a:pPr>
            <a:r>
              <a:rPr lang="en-US" altLang="zh-CN" sz="2667" b="1" dirty="0">
                <a:solidFill>
                  <a:prstClr val="black"/>
                </a:solidFill>
                <a:latin typeface="微软雅黑" pitchFamily="34" charset="-122"/>
                <a:ea typeface="微软雅黑" pitchFamily="34" charset="-122"/>
              </a:rPr>
              <a:t>DHCP</a:t>
            </a:r>
            <a:r>
              <a:rPr lang="zh-CN" altLang="en-US" sz="2667" b="1" dirty="0">
                <a:solidFill>
                  <a:prstClr val="black"/>
                </a:solidFill>
                <a:latin typeface="微软雅黑" pitchFamily="34" charset="-122"/>
                <a:ea typeface="微软雅黑" pitchFamily="34" charset="-122"/>
              </a:rPr>
              <a:t>给运行服务器软件、且位置固定的计算机指派一个永久地址，给运行客户端软件的计算机分配一个临时地址。</a:t>
            </a:r>
          </a:p>
        </p:txBody>
      </p:sp>
    </p:spTree>
    <p:extLst>
      <p:ext uri="{BB962C8B-B14F-4D97-AF65-F5344CB8AC3E}">
        <p14:creationId xmlns:p14="http://schemas.microsoft.com/office/powerpoint/2010/main" val="23075215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圆角矩形 7"/>
          <p:cNvSpPr/>
          <p:nvPr/>
        </p:nvSpPr>
        <p:spPr>
          <a:xfrm>
            <a:off x="726860" y="2970023"/>
            <a:ext cx="10738281" cy="281086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dirty="0">
              <a:solidFill>
                <a:prstClr val="white"/>
              </a:solidFill>
              <a:latin typeface="Calibri"/>
              <a:ea typeface="宋体" panose="02010600030101010101" pitchFamily="2" charset="-122"/>
            </a:endParaRPr>
          </a:p>
        </p:txBody>
      </p:sp>
      <p:sp>
        <p:nvSpPr>
          <p:cNvPr id="5" name="AutoShape 5"/>
          <p:cNvSpPr>
            <a:spLocks noChangeArrowheads="1"/>
          </p:cNvSpPr>
          <p:nvPr/>
        </p:nvSpPr>
        <p:spPr bwMode="auto">
          <a:xfrm>
            <a:off x="726859" y="782425"/>
            <a:ext cx="10738283" cy="518295"/>
          </a:xfrm>
          <a:prstGeom prst="roundRect">
            <a:avLst>
              <a:gd name="adj" fmla="val 16667"/>
            </a:avLst>
          </a:prstGeom>
          <a:solidFill>
            <a:srgbClr val="0089FA"/>
          </a:solidFill>
          <a:ln>
            <a:noFill/>
          </a:ln>
          <a:effectLst/>
        </p:spPr>
        <p:txBody>
          <a:bodyPr wrap="none" anchor="ctr"/>
          <a:lstStyle/>
          <a:p>
            <a:pPr defTabSz="1219170"/>
            <a:endParaRPr lang="zh-CN" altLang="en-US" sz="2400">
              <a:solidFill>
                <a:prstClr val="black"/>
              </a:solidFill>
              <a:latin typeface="Calibri"/>
              <a:ea typeface="宋体" panose="02010600030101010101" pitchFamily="2" charset="-122"/>
            </a:endParaRPr>
          </a:p>
        </p:txBody>
      </p:sp>
      <p:sp>
        <p:nvSpPr>
          <p:cNvPr id="6" name="Rectangle 6"/>
          <p:cNvSpPr>
            <a:spLocks noChangeArrowheads="1"/>
          </p:cNvSpPr>
          <p:nvPr/>
        </p:nvSpPr>
        <p:spPr bwMode="auto">
          <a:xfrm>
            <a:off x="4278841" y="739663"/>
            <a:ext cx="363432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219170"/>
            <a:r>
              <a:rPr lang="zh-CN" altLang="en-US" sz="3200" b="1" dirty="0">
                <a:solidFill>
                  <a:prstClr val="white"/>
                </a:solidFill>
                <a:latin typeface="微软雅黑" pitchFamily="34" charset="-122"/>
                <a:ea typeface="微软雅黑" pitchFamily="34" charset="-122"/>
              </a:rPr>
              <a:t>地址解析协议 </a:t>
            </a:r>
            <a:r>
              <a:rPr lang="en-US" altLang="zh-CN" sz="3200" b="1" dirty="0">
                <a:solidFill>
                  <a:prstClr val="white"/>
                </a:solidFill>
                <a:latin typeface="微软雅黑" pitchFamily="34" charset="-122"/>
                <a:ea typeface="微软雅黑" pitchFamily="34" charset="-122"/>
              </a:rPr>
              <a:t>ARP</a:t>
            </a:r>
            <a:endParaRPr lang="zh-CN" altLang="en-US" sz="3200" b="1" dirty="0">
              <a:solidFill>
                <a:prstClr val="white"/>
              </a:solidFill>
              <a:latin typeface="微软雅黑" pitchFamily="34" charset="-122"/>
              <a:ea typeface="微软雅黑" pitchFamily="34" charset="-122"/>
            </a:endParaRPr>
          </a:p>
        </p:txBody>
      </p:sp>
      <p:sp>
        <p:nvSpPr>
          <p:cNvPr id="7" name="Rectangle 8"/>
          <p:cNvSpPr>
            <a:spLocks noChangeArrowheads="1"/>
          </p:cNvSpPr>
          <p:nvPr/>
        </p:nvSpPr>
        <p:spPr bwMode="auto">
          <a:xfrm>
            <a:off x="726859" y="1216764"/>
            <a:ext cx="10220003" cy="1725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76239" indent="-476239" defTabSz="1219170">
              <a:lnSpc>
                <a:spcPts val="4400"/>
              </a:lnSpc>
              <a:buClr>
                <a:srgbClr val="0070C0"/>
              </a:buClr>
              <a:buFont typeface="Wingdings" pitchFamily="2" charset="2"/>
              <a:buChar char="l"/>
            </a:pPr>
            <a:r>
              <a:rPr lang="zh-CN" altLang="en-US" sz="2667" b="1" dirty="0">
                <a:solidFill>
                  <a:prstClr val="black"/>
                </a:solidFill>
                <a:latin typeface="微软雅黑" pitchFamily="34" charset="-122"/>
                <a:ea typeface="微软雅黑" pitchFamily="34" charset="-122"/>
              </a:rPr>
              <a:t>通信时使用了两个地址：</a:t>
            </a:r>
          </a:p>
          <a:p>
            <a:pPr marL="956709" indent="-476239" defTabSz="1219170">
              <a:lnSpc>
                <a:spcPts val="4400"/>
              </a:lnSpc>
              <a:buClr>
                <a:srgbClr val="7030A0"/>
              </a:buClr>
              <a:buFont typeface="+mj-lt"/>
              <a:buAutoNum type="arabicPeriod"/>
            </a:pPr>
            <a:r>
              <a:rPr lang="en-US" altLang="zh-CN" sz="2667" b="1" dirty="0">
                <a:solidFill>
                  <a:prstClr val="black"/>
                </a:solidFill>
                <a:latin typeface="微软雅黑" pitchFamily="34" charset="-122"/>
                <a:ea typeface="微软雅黑" pitchFamily="34" charset="-122"/>
              </a:rPr>
              <a:t>IP </a:t>
            </a:r>
            <a:r>
              <a:rPr lang="zh-CN" altLang="en-US" sz="2667" b="1" dirty="0">
                <a:solidFill>
                  <a:prstClr val="black"/>
                </a:solidFill>
                <a:latin typeface="微软雅黑" pitchFamily="34" charset="-122"/>
                <a:ea typeface="微软雅黑" pitchFamily="34" charset="-122"/>
              </a:rPr>
              <a:t>地址（网络层地址）</a:t>
            </a:r>
          </a:p>
          <a:p>
            <a:pPr marL="956709" indent="-476239" defTabSz="1219170">
              <a:lnSpc>
                <a:spcPts val="4400"/>
              </a:lnSpc>
              <a:buClr>
                <a:srgbClr val="7030A0"/>
              </a:buClr>
              <a:buFont typeface="+mj-lt"/>
              <a:buAutoNum type="arabicPeriod"/>
            </a:pPr>
            <a:r>
              <a:rPr lang="en-US" altLang="zh-CN" sz="2667" b="1" dirty="0">
                <a:solidFill>
                  <a:prstClr val="black"/>
                </a:solidFill>
                <a:latin typeface="微软雅黑" pitchFamily="34" charset="-122"/>
                <a:ea typeface="微软雅黑" pitchFamily="34" charset="-122"/>
              </a:rPr>
              <a:t>MAC </a:t>
            </a:r>
            <a:r>
              <a:rPr lang="zh-CN" altLang="en-US" sz="2667" b="1" dirty="0">
                <a:solidFill>
                  <a:prstClr val="black"/>
                </a:solidFill>
                <a:latin typeface="微软雅黑" pitchFamily="34" charset="-122"/>
                <a:ea typeface="微软雅黑" pitchFamily="34" charset="-122"/>
              </a:rPr>
              <a:t>地址（数据链路层地址）</a:t>
            </a:r>
          </a:p>
        </p:txBody>
      </p:sp>
      <p:pic>
        <p:nvPicPr>
          <p:cNvPr id="11" name="Picture 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0704" y="4718428"/>
            <a:ext cx="757723" cy="674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5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93128" y="3428842"/>
            <a:ext cx="639123" cy="814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5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62958" y="4718428"/>
            <a:ext cx="909268" cy="674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矩形 13"/>
          <p:cNvSpPr/>
          <p:nvPr/>
        </p:nvSpPr>
        <p:spPr>
          <a:xfrm>
            <a:off x="6787901" y="3496120"/>
            <a:ext cx="1866217" cy="379656"/>
          </a:xfrm>
          <a:prstGeom prst="rect">
            <a:avLst/>
          </a:prstGeom>
        </p:spPr>
        <p:txBody>
          <a:bodyPr wrap="none">
            <a:spAutoFit/>
          </a:bodyPr>
          <a:lstStyle/>
          <a:p>
            <a:pPr defTabSz="1219170"/>
            <a:r>
              <a:rPr lang="en-US" altLang="zh-CN" sz="1867" b="1" dirty="0">
                <a:solidFill>
                  <a:srgbClr val="CC00CC"/>
                </a:solidFill>
                <a:latin typeface="微软雅黑" pitchFamily="34" charset="-122"/>
                <a:ea typeface="微软雅黑" pitchFamily="34" charset="-122"/>
              </a:rPr>
              <a:t>220.168.10.10</a:t>
            </a:r>
            <a:endParaRPr lang="zh-CN" altLang="en-US" sz="1867" b="1" dirty="0">
              <a:solidFill>
                <a:srgbClr val="CC00CC"/>
              </a:solidFill>
              <a:latin typeface="微软雅黑" pitchFamily="34" charset="-122"/>
              <a:ea typeface="微软雅黑" pitchFamily="34" charset="-122"/>
            </a:endParaRPr>
          </a:p>
        </p:txBody>
      </p:sp>
      <p:sp>
        <p:nvSpPr>
          <p:cNvPr id="15" name="矩形 14"/>
          <p:cNvSpPr/>
          <p:nvPr/>
        </p:nvSpPr>
        <p:spPr>
          <a:xfrm>
            <a:off x="6787901" y="3823929"/>
            <a:ext cx="2525435" cy="379656"/>
          </a:xfrm>
          <a:prstGeom prst="rect">
            <a:avLst/>
          </a:prstGeom>
        </p:spPr>
        <p:txBody>
          <a:bodyPr wrap="none">
            <a:spAutoFit/>
          </a:bodyPr>
          <a:lstStyle/>
          <a:p>
            <a:pPr defTabSz="1219170"/>
            <a:r>
              <a:rPr lang="en-US" altLang="zh-CN" sz="1867" b="1" dirty="0">
                <a:solidFill>
                  <a:srgbClr val="0000FF"/>
                </a:solidFill>
                <a:latin typeface="微软雅黑" pitchFamily="34" charset="-122"/>
                <a:ea typeface="微软雅黑" pitchFamily="34" charset="-122"/>
              </a:rPr>
              <a:t>00-15-C5-C6-CC-07</a:t>
            </a:r>
            <a:endParaRPr lang="zh-CN" altLang="en-US" sz="1867" b="1" dirty="0">
              <a:solidFill>
                <a:srgbClr val="0000FF"/>
              </a:solidFill>
              <a:latin typeface="微软雅黑" pitchFamily="34" charset="-122"/>
              <a:ea typeface="微软雅黑" pitchFamily="34" charset="-122"/>
            </a:endParaRPr>
          </a:p>
        </p:txBody>
      </p:sp>
      <p:sp>
        <p:nvSpPr>
          <p:cNvPr id="16" name="矩形 15"/>
          <p:cNvSpPr/>
          <p:nvPr/>
        </p:nvSpPr>
        <p:spPr>
          <a:xfrm>
            <a:off x="7485993" y="4317821"/>
            <a:ext cx="1866216" cy="379656"/>
          </a:xfrm>
          <a:prstGeom prst="rect">
            <a:avLst/>
          </a:prstGeom>
        </p:spPr>
        <p:txBody>
          <a:bodyPr wrap="none">
            <a:spAutoFit/>
          </a:bodyPr>
          <a:lstStyle/>
          <a:p>
            <a:pPr algn="ctr" defTabSz="1219170"/>
            <a:r>
              <a:rPr lang="en-US" altLang="zh-CN" sz="1867" b="1" dirty="0">
                <a:solidFill>
                  <a:prstClr val="black"/>
                </a:solidFill>
                <a:latin typeface="微软雅黑" pitchFamily="34" charset="-122"/>
                <a:ea typeface="微软雅黑" pitchFamily="34" charset="-122"/>
              </a:rPr>
              <a:t>220.168.10.20</a:t>
            </a:r>
            <a:endParaRPr lang="zh-CN" altLang="en-US" sz="1867" b="1" dirty="0">
              <a:solidFill>
                <a:prstClr val="black"/>
              </a:solidFill>
              <a:latin typeface="微软雅黑" pitchFamily="34" charset="-122"/>
              <a:ea typeface="微软雅黑" pitchFamily="34" charset="-122"/>
            </a:endParaRPr>
          </a:p>
        </p:txBody>
      </p:sp>
      <p:sp>
        <p:nvSpPr>
          <p:cNvPr id="17" name="矩形 16"/>
          <p:cNvSpPr/>
          <p:nvPr/>
        </p:nvSpPr>
        <p:spPr>
          <a:xfrm>
            <a:off x="7171618" y="5409281"/>
            <a:ext cx="2518638" cy="379656"/>
          </a:xfrm>
          <a:prstGeom prst="rect">
            <a:avLst/>
          </a:prstGeom>
        </p:spPr>
        <p:txBody>
          <a:bodyPr wrap="none">
            <a:spAutoFit/>
          </a:bodyPr>
          <a:lstStyle/>
          <a:p>
            <a:pPr algn="ctr" defTabSz="1219170"/>
            <a:r>
              <a:rPr lang="en-US" altLang="zh-CN" sz="1867" b="1" dirty="0">
                <a:solidFill>
                  <a:prstClr val="black"/>
                </a:solidFill>
                <a:latin typeface="微软雅黑" pitchFamily="34" charset="-122"/>
                <a:ea typeface="微软雅黑" pitchFamily="34" charset="-122"/>
              </a:rPr>
              <a:t>00-15-C5-C8-C4-95</a:t>
            </a:r>
            <a:endParaRPr lang="zh-CN" altLang="en-US" sz="1867" b="1" dirty="0">
              <a:solidFill>
                <a:prstClr val="black"/>
              </a:solidFill>
              <a:latin typeface="微软雅黑" pitchFamily="34" charset="-122"/>
              <a:ea typeface="微软雅黑" pitchFamily="34" charset="-122"/>
            </a:endParaRPr>
          </a:p>
        </p:txBody>
      </p:sp>
      <p:sp>
        <p:nvSpPr>
          <p:cNvPr id="18" name="矩形 17"/>
          <p:cNvSpPr/>
          <p:nvPr/>
        </p:nvSpPr>
        <p:spPr>
          <a:xfrm>
            <a:off x="3288153" y="4317821"/>
            <a:ext cx="1866216" cy="379656"/>
          </a:xfrm>
          <a:prstGeom prst="rect">
            <a:avLst/>
          </a:prstGeom>
        </p:spPr>
        <p:txBody>
          <a:bodyPr wrap="none">
            <a:spAutoFit/>
          </a:bodyPr>
          <a:lstStyle/>
          <a:p>
            <a:pPr algn="ctr" defTabSz="1219170"/>
            <a:r>
              <a:rPr lang="en-US" altLang="zh-CN" sz="1867" b="1" dirty="0">
                <a:solidFill>
                  <a:prstClr val="black"/>
                </a:solidFill>
                <a:latin typeface="微软雅黑" pitchFamily="34" charset="-122"/>
                <a:ea typeface="微软雅黑" pitchFamily="34" charset="-122"/>
              </a:rPr>
              <a:t>220.168.10.16</a:t>
            </a:r>
            <a:endParaRPr lang="zh-CN" altLang="en-US" sz="1867" b="1" dirty="0">
              <a:solidFill>
                <a:prstClr val="black"/>
              </a:solidFill>
              <a:latin typeface="微软雅黑" pitchFamily="34" charset="-122"/>
              <a:ea typeface="微软雅黑" pitchFamily="34" charset="-122"/>
            </a:endParaRPr>
          </a:p>
        </p:txBody>
      </p:sp>
      <p:sp>
        <p:nvSpPr>
          <p:cNvPr id="19" name="矩形 18"/>
          <p:cNvSpPr/>
          <p:nvPr/>
        </p:nvSpPr>
        <p:spPr>
          <a:xfrm>
            <a:off x="2848323" y="5409281"/>
            <a:ext cx="2518638" cy="379656"/>
          </a:xfrm>
          <a:prstGeom prst="rect">
            <a:avLst/>
          </a:prstGeom>
        </p:spPr>
        <p:txBody>
          <a:bodyPr wrap="none">
            <a:spAutoFit/>
          </a:bodyPr>
          <a:lstStyle/>
          <a:p>
            <a:pPr algn="ctr" defTabSz="1219170"/>
            <a:r>
              <a:rPr lang="en-US" altLang="zh-CN" sz="1867" b="1" dirty="0">
                <a:solidFill>
                  <a:prstClr val="black"/>
                </a:solidFill>
                <a:latin typeface="微软雅黑" pitchFamily="34" charset="-122"/>
                <a:ea typeface="微软雅黑" pitchFamily="34" charset="-122"/>
              </a:rPr>
              <a:t>00-15-C5-C6-C8-11</a:t>
            </a:r>
            <a:endParaRPr lang="zh-CN" altLang="en-US" sz="1867" b="1" dirty="0">
              <a:solidFill>
                <a:prstClr val="black"/>
              </a:solidFill>
              <a:latin typeface="微软雅黑" pitchFamily="34" charset="-122"/>
              <a:ea typeface="微软雅黑" pitchFamily="34" charset="-122"/>
            </a:endParaRPr>
          </a:p>
        </p:txBody>
      </p:sp>
      <p:sp>
        <p:nvSpPr>
          <p:cNvPr id="20" name="矩形标注 19"/>
          <p:cNvSpPr/>
          <p:nvPr/>
        </p:nvSpPr>
        <p:spPr bwMode="auto">
          <a:xfrm>
            <a:off x="7843389" y="3028636"/>
            <a:ext cx="959747" cy="336293"/>
          </a:xfrm>
          <a:prstGeom prst="wedgeRectCallout">
            <a:avLst>
              <a:gd name="adj1" fmla="val -47726"/>
              <a:gd name="adj2" fmla="val 100032"/>
            </a:avLst>
          </a:prstGeom>
          <a:solidFill>
            <a:srgbClr val="00FFFF"/>
          </a:solidFill>
          <a:ln w="9525" cap="flat" cmpd="sng" algn="ctr">
            <a:solidFill>
              <a:schemeClr val="tx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eaLnBrk="0" fontAlgn="base" hangingPunct="0">
              <a:spcBef>
                <a:spcPct val="0"/>
              </a:spcBef>
              <a:spcAft>
                <a:spcPct val="0"/>
              </a:spcAft>
            </a:pPr>
            <a:r>
              <a:rPr lang="en-US" altLang="zh-CN" sz="1600" b="1" dirty="0">
                <a:solidFill>
                  <a:prstClr val="black"/>
                </a:solidFill>
                <a:latin typeface="微软雅黑" pitchFamily="34" charset="-122"/>
                <a:ea typeface="微软雅黑" pitchFamily="34" charset="-122"/>
              </a:rPr>
              <a:t>IP </a:t>
            </a:r>
            <a:r>
              <a:rPr lang="zh-CN" altLang="en-US" sz="1600" b="1" dirty="0">
                <a:solidFill>
                  <a:prstClr val="black"/>
                </a:solidFill>
                <a:latin typeface="微软雅黑" pitchFamily="34" charset="-122"/>
                <a:ea typeface="微软雅黑" pitchFamily="34" charset="-122"/>
              </a:rPr>
              <a:t>地址</a:t>
            </a:r>
          </a:p>
        </p:txBody>
      </p:sp>
      <p:sp>
        <p:nvSpPr>
          <p:cNvPr id="21" name="矩形标注 20"/>
          <p:cNvSpPr/>
          <p:nvPr/>
        </p:nvSpPr>
        <p:spPr bwMode="auto">
          <a:xfrm>
            <a:off x="8933457" y="3267552"/>
            <a:ext cx="1290911" cy="336293"/>
          </a:xfrm>
          <a:prstGeom prst="wedgeRectCallout">
            <a:avLst>
              <a:gd name="adj1" fmla="val -64020"/>
              <a:gd name="adj2" fmla="val 132276"/>
            </a:avLst>
          </a:prstGeom>
          <a:solidFill>
            <a:srgbClr val="00FFFF"/>
          </a:solidFill>
          <a:ln w="9525" cap="flat" cmpd="sng" algn="ctr">
            <a:solidFill>
              <a:schemeClr val="tx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eaLnBrk="0" fontAlgn="base" hangingPunct="0">
              <a:spcBef>
                <a:spcPct val="0"/>
              </a:spcBef>
              <a:spcAft>
                <a:spcPct val="0"/>
              </a:spcAft>
            </a:pPr>
            <a:r>
              <a:rPr lang="en-US" altLang="zh-CN" sz="1600" b="1" dirty="0">
                <a:solidFill>
                  <a:prstClr val="black"/>
                </a:solidFill>
                <a:latin typeface="微软雅黑" pitchFamily="34" charset="-122"/>
                <a:ea typeface="微软雅黑" pitchFamily="34" charset="-122"/>
              </a:rPr>
              <a:t>MAC </a:t>
            </a:r>
            <a:r>
              <a:rPr lang="zh-CN" altLang="en-US" sz="1600" b="1" dirty="0">
                <a:solidFill>
                  <a:prstClr val="black"/>
                </a:solidFill>
                <a:latin typeface="微软雅黑" pitchFamily="34" charset="-122"/>
                <a:ea typeface="微软雅黑" pitchFamily="34" charset="-122"/>
              </a:rPr>
              <a:t>地址</a:t>
            </a:r>
          </a:p>
        </p:txBody>
      </p:sp>
      <p:cxnSp>
        <p:nvCxnSpPr>
          <p:cNvPr id="22" name="直接箭头连接符 21"/>
          <p:cNvCxnSpPr/>
          <p:nvPr/>
        </p:nvCxnSpPr>
        <p:spPr bwMode="auto">
          <a:xfrm flipH="1">
            <a:off x="6489186" y="3667757"/>
            <a:ext cx="338639" cy="0"/>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p:cNvCxnSpPr/>
          <p:nvPr/>
        </p:nvCxnSpPr>
        <p:spPr bwMode="auto">
          <a:xfrm flipH="1">
            <a:off x="6489186" y="4015152"/>
            <a:ext cx="338639" cy="0"/>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椭圆 23"/>
          <p:cNvSpPr/>
          <p:nvPr/>
        </p:nvSpPr>
        <p:spPr bwMode="auto">
          <a:xfrm>
            <a:off x="5600115" y="4576565"/>
            <a:ext cx="1597805" cy="958683"/>
          </a:xfrm>
          <a:prstGeom prst="ellipse">
            <a:avLst/>
          </a:prstGeom>
          <a:solidFill>
            <a:srgbClr val="99FFCC"/>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rtlCol="0" anchor="ctr" anchorCtr="0" compatLnSpc="1">
            <a:prstTxWarp prst="textNoShape">
              <a:avLst/>
            </a:prstTxWarp>
          </a:bodyPr>
          <a:lstStyle/>
          <a:p>
            <a:pPr algn="ctr" defTabSz="1219170" eaLnBrk="0" fontAlgn="base" hangingPunct="0">
              <a:spcBef>
                <a:spcPct val="0"/>
              </a:spcBef>
              <a:spcAft>
                <a:spcPct val="0"/>
              </a:spcAft>
            </a:pPr>
            <a:r>
              <a:rPr lang="en-US" altLang="zh-CN" sz="1867" b="1" dirty="0">
                <a:solidFill>
                  <a:prstClr val="black"/>
                </a:solidFill>
                <a:latin typeface="微软雅黑" pitchFamily="34" charset="-122"/>
                <a:ea typeface="微软雅黑" pitchFamily="34" charset="-122"/>
              </a:rPr>
              <a:t>LAN</a:t>
            </a:r>
            <a:endParaRPr lang="zh-CN" altLang="en-US" sz="1867" b="1" dirty="0">
              <a:solidFill>
                <a:prstClr val="black"/>
              </a:solidFill>
              <a:latin typeface="微软雅黑" pitchFamily="34" charset="-122"/>
              <a:ea typeface="微软雅黑" pitchFamily="34" charset="-122"/>
            </a:endParaRPr>
          </a:p>
        </p:txBody>
      </p:sp>
      <p:cxnSp>
        <p:nvCxnSpPr>
          <p:cNvPr id="25" name="直接连接符 24"/>
          <p:cNvCxnSpPr>
            <a:stCxn id="13" idx="3"/>
            <a:endCxn id="24" idx="2"/>
          </p:cNvCxnSpPr>
          <p:nvPr/>
        </p:nvCxnSpPr>
        <p:spPr bwMode="auto">
          <a:xfrm flipV="1">
            <a:off x="4772224" y="5055908"/>
            <a:ext cx="827891" cy="1"/>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p:cNvCxnSpPr>
            <a:stCxn id="11" idx="1"/>
            <a:endCxn id="24" idx="6"/>
          </p:cNvCxnSpPr>
          <p:nvPr/>
        </p:nvCxnSpPr>
        <p:spPr bwMode="auto">
          <a:xfrm flipH="1" flipV="1">
            <a:off x="7197920" y="5055908"/>
            <a:ext cx="612784" cy="1"/>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a:endCxn id="24" idx="0"/>
          </p:cNvCxnSpPr>
          <p:nvPr/>
        </p:nvCxnSpPr>
        <p:spPr bwMode="auto">
          <a:xfrm>
            <a:off x="6399017" y="4242968"/>
            <a:ext cx="0" cy="333597"/>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141021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0" name="圆角矩形 229"/>
          <p:cNvSpPr/>
          <p:nvPr/>
        </p:nvSpPr>
        <p:spPr>
          <a:xfrm>
            <a:off x="742618" y="2492725"/>
            <a:ext cx="10731701" cy="319008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208" name="AutoShape 5"/>
          <p:cNvSpPr>
            <a:spLocks noChangeArrowheads="1"/>
          </p:cNvSpPr>
          <p:nvPr/>
        </p:nvSpPr>
        <p:spPr bwMode="auto">
          <a:xfrm>
            <a:off x="742618" y="936555"/>
            <a:ext cx="10731701" cy="471907"/>
          </a:xfrm>
          <a:prstGeom prst="roundRect">
            <a:avLst>
              <a:gd name="adj" fmla="val 16667"/>
            </a:avLst>
          </a:prstGeom>
          <a:solidFill>
            <a:srgbClr val="00B050"/>
          </a:solidFill>
          <a:ln>
            <a:noFill/>
          </a:ln>
          <a:effectLst/>
        </p:spPr>
        <p:txBody>
          <a:bodyPr wrap="none" anchor="ctr"/>
          <a:lstStyle/>
          <a:p>
            <a:pPr defTabSz="1219170"/>
            <a:endParaRPr lang="zh-CN" altLang="en-US" sz="2400">
              <a:solidFill>
                <a:prstClr val="black"/>
              </a:solidFill>
              <a:latin typeface="Calibri"/>
              <a:ea typeface="宋体" panose="02010600030101010101" pitchFamily="2" charset="-122"/>
            </a:endParaRPr>
          </a:p>
        </p:txBody>
      </p:sp>
      <p:sp>
        <p:nvSpPr>
          <p:cNvPr id="209" name="Rectangle 6"/>
          <p:cNvSpPr>
            <a:spLocks noChangeArrowheads="1"/>
          </p:cNvSpPr>
          <p:nvPr/>
        </p:nvSpPr>
        <p:spPr bwMode="auto">
          <a:xfrm>
            <a:off x="4017191" y="892273"/>
            <a:ext cx="4182555"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219170"/>
            <a:r>
              <a:rPr lang="zh-CN" altLang="en-US" sz="2667" b="1" dirty="0">
                <a:solidFill>
                  <a:prstClr val="white"/>
                </a:solidFill>
                <a:latin typeface="微软雅黑" pitchFamily="34" charset="-122"/>
                <a:ea typeface="微软雅黑" pitchFamily="34" charset="-122"/>
              </a:rPr>
              <a:t>地址解析协议 </a:t>
            </a:r>
            <a:r>
              <a:rPr lang="en-US" altLang="zh-CN" sz="2667" b="1" dirty="0">
                <a:solidFill>
                  <a:prstClr val="white"/>
                </a:solidFill>
                <a:latin typeface="微软雅黑" pitchFamily="34" charset="-122"/>
                <a:ea typeface="微软雅黑" pitchFamily="34" charset="-122"/>
              </a:rPr>
              <a:t>ARP </a:t>
            </a:r>
            <a:r>
              <a:rPr lang="zh-CN" altLang="en-US" sz="2667" b="1" dirty="0">
                <a:solidFill>
                  <a:prstClr val="white"/>
                </a:solidFill>
                <a:latin typeface="微软雅黑" pitchFamily="34" charset="-122"/>
                <a:ea typeface="微软雅黑" pitchFamily="34" charset="-122"/>
              </a:rPr>
              <a:t>的作用</a:t>
            </a:r>
          </a:p>
        </p:txBody>
      </p:sp>
      <p:sp>
        <p:nvSpPr>
          <p:cNvPr id="210" name="Rectangle 68"/>
          <p:cNvSpPr>
            <a:spLocks noChangeArrowheads="1"/>
          </p:cNvSpPr>
          <p:nvPr/>
        </p:nvSpPr>
        <p:spPr bwMode="auto">
          <a:xfrm>
            <a:off x="597770" y="1446285"/>
            <a:ext cx="11075173" cy="9694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57708" indent="-357708" defTabSz="1219170">
              <a:lnSpc>
                <a:spcPts val="3600"/>
              </a:lnSpc>
              <a:buClr>
                <a:srgbClr val="0070C0"/>
              </a:buClr>
              <a:buFont typeface="Wingdings" pitchFamily="2" charset="2"/>
              <a:buChar char="l"/>
            </a:pPr>
            <a:r>
              <a:rPr lang="zh-CN" altLang="en-US" sz="2267" b="1" dirty="0">
                <a:solidFill>
                  <a:srgbClr val="0000FF"/>
                </a:solidFill>
                <a:latin typeface="微软雅黑" pitchFamily="34" charset="-122"/>
                <a:ea typeface="微软雅黑" pitchFamily="34" charset="-122"/>
              </a:rPr>
              <a:t>已经知道了一个机器（主机或路由器）的</a:t>
            </a:r>
            <a:r>
              <a:rPr lang="en-US" altLang="zh-CN" sz="2267" b="1" dirty="0">
                <a:solidFill>
                  <a:srgbClr val="0000FF"/>
                </a:solidFill>
                <a:latin typeface="微软雅黑" pitchFamily="34" charset="-122"/>
                <a:ea typeface="微软雅黑" pitchFamily="34" charset="-122"/>
              </a:rPr>
              <a:t>IP</a:t>
            </a:r>
            <a:r>
              <a:rPr lang="zh-CN" altLang="en-US" sz="2267" b="1" dirty="0">
                <a:solidFill>
                  <a:srgbClr val="0000FF"/>
                </a:solidFill>
                <a:latin typeface="微软雅黑" pitchFamily="34" charset="-122"/>
                <a:ea typeface="微软雅黑" pitchFamily="34" charset="-122"/>
              </a:rPr>
              <a:t>地址，如何找出其相应的硬件地址？</a:t>
            </a:r>
          </a:p>
          <a:p>
            <a:pPr marL="357708" indent="-357708" defTabSz="1219170">
              <a:lnSpc>
                <a:spcPts val="3600"/>
              </a:lnSpc>
              <a:buClr>
                <a:srgbClr val="0070C0"/>
              </a:buClr>
              <a:buFont typeface="Wingdings" pitchFamily="2" charset="2"/>
              <a:buChar char="l"/>
            </a:pPr>
            <a:r>
              <a:rPr lang="zh-CN" altLang="en-US" sz="2267" b="1" dirty="0">
                <a:solidFill>
                  <a:prstClr val="black"/>
                </a:solidFill>
                <a:latin typeface="微软雅黑" pitchFamily="34" charset="-122"/>
                <a:ea typeface="微软雅黑" pitchFamily="34" charset="-122"/>
              </a:rPr>
              <a:t>地址解析协议 </a:t>
            </a:r>
            <a:r>
              <a:rPr lang="en-US" altLang="zh-CN" sz="2267" b="1" dirty="0">
                <a:solidFill>
                  <a:prstClr val="black"/>
                </a:solidFill>
                <a:latin typeface="微软雅黑" pitchFamily="34" charset="-122"/>
                <a:ea typeface="微软雅黑" pitchFamily="34" charset="-122"/>
              </a:rPr>
              <a:t>ARP </a:t>
            </a:r>
            <a:r>
              <a:rPr lang="zh-CN" altLang="en-US" sz="2267" b="1" dirty="0">
                <a:solidFill>
                  <a:prstClr val="black"/>
                </a:solidFill>
                <a:latin typeface="微软雅黑" pitchFamily="34" charset="-122"/>
                <a:ea typeface="微软雅黑" pitchFamily="34" charset="-122"/>
              </a:rPr>
              <a:t>就是用来解决这样的问题的。</a:t>
            </a:r>
          </a:p>
        </p:txBody>
      </p:sp>
      <p:grpSp>
        <p:nvGrpSpPr>
          <p:cNvPr id="8" name="组合 7"/>
          <p:cNvGrpSpPr/>
          <p:nvPr/>
        </p:nvGrpSpPr>
        <p:grpSpPr>
          <a:xfrm>
            <a:off x="1575212" y="2773139"/>
            <a:ext cx="9132037" cy="2375009"/>
            <a:chOff x="683076" y="3100898"/>
            <a:chExt cx="9562387" cy="2486931"/>
          </a:xfrm>
        </p:grpSpPr>
        <p:grpSp>
          <p:nvGrpSpPr>
            <p:cNvPr id="217" name="组合 216"/>
            <p:cNvGrpSpPr/>
            <p:nvPr/>
          </p:nvGrpSpPr>
          <p:grpSpPr>
            <a:xfrm>
              <a:off x="683076" y="3100898"/>
              <a:ext cx="6750881" cy="2486931"/>
              <a:chOff x="938423" y="3068960"/>
              <a:chExt cx="6750881" cy="2486931"/>
            </a:xfrm>
          </p:grpSpPr>
          <p:sp>
            <p:nvSpPr>
              <p:cNvPr id="218" name="Line 16"/>
              <p:cNvSpPr>
                <a:spLocks noChangeShapeType="1"/>
              </p:cNvSpPr>
              <p:nvPr/>
            </p:nvSpPr>
            <p:spPr bwMode="auto">
              <a:xfrm>
                <a:off x="1442906" y="3068960"/>
                <a:ext cx="0" cy="2088233"/>
              </a:xfrm>
              <a:prstGeom prst="line">
                <a:avLst/>
              </a:prstGeom>
              <a:noFill/>
              <a:ln w="19050">
                <a:solidFill>
                  <a:srgbClr val="0000CC"/>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2133" b="1">
                  <a:solidFill>
                    <a:srgbClr val="000099"/>
                  </a:solidFill>
                  <a:latin typeface="微软雅黑" pitchFamily="34" charset="-122"/>
                  <a:ea typeface="微软雅黑" pitchFamily="34" charset="-122"/>
                </a:endParaRPr>
              </a:p>
            </p:txBody>
          </p:sp>
          <p:sp>
            <p:nvSpPr>
              <p:cNvPr id="219" name="Text Box 17"/>
              <p:cNvSpPr txBox="1">
                <a:spLocks noChangeArrowheads="1"/>
              </p:cNvSpPr>
              <p:nvPr/>
            </p:nvSpPr>
            <p:spPr bwMode="auto">
              <a:xfrm>
                <a:off x="938423" y="3872235"/>
                <a:ext cx="943679" cy="39754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a:r>
                  <a:rPr lang="zh-CN" altLang="en-US" sz="1867" b="1" dirty="0">
                    <a:solidFill>
                      <a:prstClr val="black"/>
                    </a:solidFill>
                    <a:latin typeface="微软雅黑" pitchFamily="34" charset="-122"/>
                    <a:ea typeface="微软雅黑" pitchFamily="34" charset="-122"/>
                  </a:rPr>
                  <a:t>网络层</a:t>
                </a:r>
              </a:p>
            </p:txBody>
          </p:sp>
          <p:sp>
            <p:nvSpPr>
              <p:cNvPr id="220" name="Rectangle 18"/>
              <p:cNvSpPr>
                <a:spLocks noChangeArrowheads="1"/>
              </p:cNvSpPr>
              <p:nvPr/>
            </p:nvSpPr>
            <p:spPr bwMode="auto">
              <a:xfrm>
                <a:off x="2067190" y="3068961"/>
                <a:ext cx="5622114" cy="1980219"/>
              </a:xfrm>
              <a:prstGeom prst="rect">
                <a:avLst/>
              </a:prstGeom>
              <a:solidFill>
                <a:srgbClr val="00FFFF"/>
              </a:solidFill>
              <a:ln w="12700">
                <a:solidFill>
                  <a:schemeClr val="tx1"/>
                </a:solidFill>
                <a:miter lim="800000"/>
                <a:headEnd/>
                <a:tailEnd/>
              </a:ln>
              <a:effectLst/>
            </p:spPr>
            <p:txBody>
              <a:bodyPr wrap="none" anchor="ctr"/>
              <a:lstStyle/>
              <a:p>
                <a:pPr algn="ctr" defTabSz="1219170"/>
                <a:r>
                  <a:rPr lang="en-US" altLang="zh-CN" sz="2133" b="1">
                    <a:solidFill>
                      <a:srgbClr val="000099"/>
                    </a:solidFill>
                    <a:latin typeface="微软雅黑" pitchFamily="34" charset="-122"/>
                    <a:ea typeface="微软雅黑" pitchFamily="34" charset="-122"/>
                  </a:rPr>
                  <a:t>ARP</a:t>
                </a:r>
              </a:p>
              <a:p>
                <a:pPr algn="ctr" defTabSz="1219170"/>
                <a:endParaRPr lang="en-US" altLang="zh-CN" sz="2133" b="1">
                  <a:solidFill>
                    <a:srgbClr val="000099"/>
                  </a:solidFill>
                  <a:latin typeface="微软雅黑" pitchFamily="34" charset="-122"/>
                  <a:ea typeface="微软雅黑" pitchFamily="34" charset="-122"/>
                </a:endParaRPr>
              </a:p>
            </p:txBody>
          </p:sp>
          <p:sp>
            <p:nvSpPr>
              <p:cNvPr id="221" name="Text Box 19"/>
              <p:cNvSpPr txBox="1">
                <a:spLocks noChangeArrowheads="1"/>
              </p:cNvSpPr>
              <p:nvPr/>
            </p:nvSpPr>
            <p:spPr bwMode="auto">
              <a:xfrm>
                <a:off x="6401724" y="3645024"/>
                <a:ext cx="1015855" cy="397547"/>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sz="2000" b="1">
                    <a:solidFill>
                      <a:srgbClr val="0000CC"/>
                    </a:solidFill>
                    <a:latin typeface="+mn-lt"/>
                    <a:ea typeface="黑体" pitchFamily="2" charset="-122"/>
                  </a:defRPr>
                </a:lvl1pPr>
              </a:lstStyle>
              <a:p>
                <a:pPr defTabSz="1219170"/>
                <a:r>
                  <a:rPr lang="en-US" altLang="zh-CN" sz="1867" dirty="0">
                    <a:solidFill>
                      <a:prstClr val="black"/>
                    </a:solidFill>
                    <a:latin typeface="微软雅黑" pitchFamily="34" charset="-122"/>
                    <a:ea typeface="微软雅黑" pitchFamily="34" charset="-122"/>
                  </a:rPr>
                  <a:t>IP </a:t>
                </a:r>
                <a:r>
                  <a:rPr lang="zh-CN" altLang="en-US" sz="1867" dirty="0">
                    <a:solidFill>
                      <a:prstClr val="black"/>
                    </a:solidFill>
                    <a:latin typeface="微软雅黑" pitchFamily="34" charset="-122"/>
                    <a:ea typeface="微软雅黑" pitchFamily="34" charset="-122"/>
                  </a:rPr>
                  <a:t>地址</a:t>
                </a:r>
              </a:p>
            </p:txBody>
          </p:sp>
          <p:sp>
            <p:nvSpPr>
              <p:cNvPr id="222" name="Text Box 20"/>
              <p:cNvSpPr txBox="1">
                <a:spLocks noChangeArrowheads="1"/>
              </p:cNvSpPr>
              <p:nvPr/>
            </p:nvSpPr>
            <p:spPr bwMode="auto">
              <a:xfrm>
                <a:off x="6371709" y="5158344"/>
                <a:ext cx="1193781" cy="39754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a:r>
                  <a:rPr lang="zh-CN" altLang="en-US" sz="1867" b="1" dirty="0">
                    <a:solidFill>
                      <a:prstClr val="black"/>
                    </a:solidFill>
                    <a:latin typeface="微软雅黑" pitchFamily="34" charset="-122"/>
                    <a:ea typeface="微软雅黑" pitchFamily="34" charset="-122"/>
                  </a:rPr>
                  <a:t>硬件地址</a:t>
                </a:r>
              </a:p>
            </p:txBody>
          </p:sp>
          <p:sp>
            <p:nvSpPr>
              <p:cNvPr id="223" name="Rectangle 22"/>
              <p:cNvSpPr>
                <a:spLocks noChangeArrowheads="1"/>
              </p:cNvSpPr>
              <p:nvPr/>
            </p:nvSpPr>
            <p:spPr bwMode="auto">
              <a:xfrm>
                <a:off x="3296816" y="3651385"/>
                <a:ext cx="2651919" cy="785728"/>
              </a:xfrm>
              <a:prstGeom prst="rect">
                <a:avLst/>
              </a:prstGeom>
              <a:solidFill>
                <a:srgbClr val="0000CC"/>
              </a:solidFill>
              <a:ln w="9525">
                <a:solidFill>
                  <a:schemeClr val="tx1"/>
                </a:solidFill>
                <a:miter lim="800000"/>
                <a:headEnd/>
                <a:tailEnd/>
              </a:ln>
              <a:effectLst/>
            </p:spPr>
            <p:txBody>
              <a:bodyPr wrap="none" anchor="ctr"/>
              <a:lstStyle/>
              <a:p>
                <a:pPr algn="ctr" defTabSz="1219170"/>
                <a:r>
                  <a:rPr lang="en-US" altLang="zh-CN" sz="2133" b="1" dirty="0">
                    <a:solidFill>
                      <a:prstClr val="white"/>
                    </a:solidFill>
                    <a:latin typeface="微软雅黑" pitchFamily="34" charset="-122"/>
                    <a:ea typeface="微软雅黑" pitchFamily="34" charset="-122"/>
                  </a:rPr>
                  <a:t>IP</a:t>
                </a:r>
              </a:p>
            </p:txBody>
          </p:sp>
          <p:sp>
            <p:nvSpPr>
              <p:cNvPr id="224" name="Rectangle 24"/>
              <p:cNvSpPr>
                <a:spLocks noChangeArrowheads="1"/>
              </p:cNvSpPr>
              <p:nvPr/>
            </p:nvSpPr>
            <p:spPr bwMode="auto">
              <a:xfrm>
                <a:off x="3160977" y="3141985"/>
                <a:ext cx="779066" cy="309563"/>
              </a:xfrm>
              <a:prstGeom prst="rect">
                <a:avLst/>
              </a:prstGeom>
              <a:solidFill>
                <a:schemeClr val="bg1"/>
              </a:solidFill>
              <a:ln w="9525">
                <a:solidFill>
                  <a:schemeClr val="tx1"/>
                </a:solidFill>
                <a:miter lim="800000"/>
                <a:headEnd/>
                <a:tailEnd/>
              </a:ln>
              <a:effectLst/>
            </p:spPr>
            <p:txBody>
              <a:bodyPr wrap="none" anchor="ctr"/>
              <a:lstStyle/>
              <a:p>
                <a:pPr algn="ctr" defTabSz="1219170"/>
                <a:r>
                  <a:rPr lang="en-US" altLang="zh-CN" sz="2133" b="1" dirty="0">
                    <a:solidFill>
                      <a:prstClr val="black"/>
                    </a:solidFill>
                    <a:latin typeface="微软雅黑" pitchFamily="34" charset="-122"/>
                    <a:ea typeface="微软雅黑" pitchFamily="34" charset="-122"/>
                  </a:rPr>
                  <a:t>IGMP</a:t>
                </a:r>
              </a:p>
            </p:txBody>
          </p:sp>
          <p:sp>
            <p:nvSpPr>
              <p:cNvPr id="225" name="Freeform 25"/>
              <p:cNvSpPr>
                <a:spLocks/>
              </p:cNvSpPr>
              <p:nvPr/>
            </p:nvSpPr>
            <p:spPr bwMode="auto">
              <a:xfrm>
                <a:off x="5950453" y="4077072"/>
                <a:ext cx="1012958" cy="360041"/>
              </a:xfrm>
              <a:custGeom>
                <a:avLst/>
                <a:gdLst>
                  <a:gd name="T0" fmla="*/ 0 w 500"/>
                  <a:gd name="T1" fmla="*/ 0 h 203"/>
                  <a:gd name="T2" fmla="*/ 497 w 500"/>
                  <a:gd name="T3" fmla="*/ 0 h 203"/>
                  <a:gd name="T4" fmla="*/ 500 w 500"/>
                  <a:gd name="T5" fmla="*/ 203 h 203"/>
                </a:gdLst>
                <a:ahLst/>
                <a:cxnLst>
                  <a:cxn ang="0">
                    <a:pos x="T0" y="T1"/>
                  </a:cxn>
                  <a:cxn ang="0">
                    <a:pos x="T2" y="T3"/>
                  </a:cxn>
                  <a:cxn ang="0">
                    <a:pos x="T4" y="T5"/>
                  </a:cxn>
                </a:cxnLst>
                <a:rect l="0" t="0" r="r" b="b"/>
                <a:pathLst>
                  <a:path w="500" h="203">
                    <a:moveTo>
                      <a:pt x="0" y="0"/>
                    </a:moveTo>
                    <a:lnTo>
                      <a:pt x="497" y="0"/>
                    </a:lnTo>
                    <a:lnTo>
                      <a:pt x="500" y="203"/>
                    </a:lnTo>
                  </a:path>
                </a:pathLst>
              </a:custGeom>
              <a:noFill/>
              <a:ln w="28575" cmpd="sng">
                <a:solidFill>
                  <a:srgbClr val="0000FF"/>
                </a:solidFill>
                <a:round/>
                <a:headEnd type="none" w="med" len="med"/>
                <a:tailEnd type="triangle" w="med" len="med"/>
              </a:ln>
              <a:effectLst/>
            </p:spPr>
            <p:txBody>
              <a:bodyPr/>
              <a:lstStyle/>
              <a:p>
                <a:pPr defTabSz="1219170"/>
                <a:endParaRPr lang="zh-CN" altLang="en-US" sz="2133" b="1">
                  <a:solidFill>
                    <a:srgbClr val="000099"/>
                  </a:solidFill>
                  <a:latin typeface="微软雅黑" pitchFamily="34" charset="-122"/>
                  <a:ea typeface="微软雅黑" pitchFamily="34" charset="-122"/>
                </a:endParaRPr>
              </a:p>
            </p:txBody>
          </p:sp>
          <p:sp>
            <p:nvSpPr>
              <p:cNvPr id="226" name="Line 26"/>
              <p:cNvSpPr>
                <a:spLocks noChangeShapeType="1"/>
              </p:cNvSpPr>
              <p:nvPr/>
            </p:nvSpPr>
            <p:spPr bwMode="auto">
              <a:xfrm>
                <a:off x="6969224" y="4725145"/>
                <a:ext cx="0" cy="43205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2133" b="1">
                  <a:solidFill>
                    <a:srgbClr val="000099"/>
                  </a:solidFill>
                  <a:latin typeface="微软雅黑" pitchFamily="34" charset="-122"/>
                  <a:ea typeface="微软雅黑" pitchFamily="34" charset="-122"/>
                </a:endParaRPr>
              </a:p>
            </p:txBody>
          </p:sp>
          <p:sp>
            <p:nvSpPr>
              <p:cNvPr id="227" name="Rectangle 29"/>
              <p:cNvSpPr>
                <a:spLocks noChangeArrowheads="1"/>
              </p:cNvSpPr>
              <p:nvPr/>
            </p:nvSpPr>
            <p:spPr bwMode="auto">
              <a:xfrm>
                <a:off x="2301081" y="3141985"/>
                <a:ext cx="779066" cy="309563"/>
              </a:xfrm>
              <a:prstGeom prst="rect">
                <a:avLst/>
              </a:prstGeom>
              <a:solidFill>
                <a:schemeClr val="bg1"/>
              </a:solidFill>
              <a:ln w="9525">
                <a:solidFill>
                  <a:schemeClr val="tx1"/>
                </a:solidFill>
                <a:miter lim="800000"/>
                <a:headEnd/>
                <a:tailEnd/>
              </a:ln>
              <a:effectLst/>
            </p:spPr>
            <p:txBody>
              <a:bodyPr wrap="none" anchor="ctr"/>
              <a:lstStyle/>
              <a:p>
                <a:pPr algn="ctr" defTabSz="1219170"/>
                <a:r>
                  <a:rPr lang="en-US" altLang="zh-CN" sz="2133" b="1">
                    <a:solidFill>
                      <a:prstClr val="black"/>
                    </a:solidFill>
                    <a:latin typeface="微软雅黑" pitchFamily="34" charset="-122"/>
                    <a:ea typeface="微软雅黑" pitchFamily="34" charset="-122"/>
                  </a:rPr>
                  <a:t>ICMP</a:t>
                </a:r>
              </a:p>
            </p:txBody>
          </p:sp>
          <p:sp>
            <p:nvSpPr>
              <p:cNvPr id="228" name="Rectangle 30"/>
              <p:cNvSpPr>
                <a:spLocks noChangeArrowheads="1"/>
              </p:cNvSpPr>
              <p:nvPr/>
            </p:nvSpPr>
            <p:spPr bwMode="auto">
              <a:xfrm>
                <a:off x="6506120" y="4437112"/>
                <a:ext cx="895152" cy="432048"/>
              </a:xfrm>
              <a:prstGeom prst="rect">
                <a:avLst/>
              </a:prstGeom>
              <a:solidFill>
                <a:srgbClr val="00FF99"/>
              </a:solidFill>
              <a:ln w="9525">
                <a:solidFill>
                  <a:schemeClr val="tx1"/>
                </a:solidFill>
                <a:miter lim="800000"/>
                <a:headEnd/>
                <a:tailEnd/>
              </a:ln>
              <a:effectLst/>
            </p:spPr>
            <p:txBody>
              <a:bodyPr wrap="none" anchor="ctr"/>
              <a:lstStyle/>
              <a:p>
                <a:pPr algn="ctr" defTabSz="1219170"/>
                <a:r>
                  <a:rPr lang="en-US" altLang="zh-CN" sz="2133" b="1" dirty="0">
                    <a:solidFill>
                      <a:prstClr val="black"/>
                    </a:solidFill>
                    <a:latin typeface="微软雅黑" pitchFamily="34" charset="-122"/>
                    <a:ea typeface="微软雅黑" pitchFamily="34" charset="-122"/>
                  </a:rPr>
                  <a:t>ARP</a:t>
                </a:r>
              </a:p>
            </p:txBody>
          </p:sp>
        </p:grpSp>
        <p:sp>
          <p:nvSpPr>
            <p:cNvPr id="229" name="矩形 228"/>
            <p:cNvSpPr/>
            <p:nvPr/>
          </p:nvSpPr>
          <p:spPr>
            <a:xfrm>
              <a:off x="7617294" y="3119520"/>
              <a:ext cx="2628169" cy="1960742"/>
            </a:xfrm>
            <a:prstGeom prst="rect">
              <a:avLst/>
            </a:prstGeom>
            <a:solidFill>
              <a:schemeClr val="bg1"/>
            </a:solidFill>
          </p:spPr>
          <p:txBody>
            <a:bodyPr wrap="square">
              <a:spAutoFit/>
            </a:bodyPr>
            <a:lstStyle/>
            <a:p>
              <a:pPr defTabSz="1219170">
                <a:lnSpc>
                  <a:spcPct val="110000"/>
                </a:lnSpc>
              </a:pPr>
              <a:r>
                <a:rPr lang="en-US" altLang="zh-CN" sz="2133" b="1" dirty="0">
                  <a:solidFill>
                    <a:srgbClr val="0000FF"/>
                  </a:solidFill>
                  <a:latin typeface="微软雅黑" pitchFamily="34" charset="-122"/>
                  <a:ea typeface="微软雅黑" pitchFamily="34" charset="-122"/>
                </a:rPr>
                <a:t>ARP </a:t>
              </a:r>
              <a:r>
                <a:rPr lang="zh-CN" altLang="en-US" sz="2133" b="1" dirty="0">
                  <a:solidFill>
                    <a:srgbClr val="0000FF"/>
                  </a:solidFill>
                  <a:latin typeface="微软雅黑" pitchFamily="34" charset="-122"/>
                  <a:ea typeface="微软雅黑" pitchFamily="34" charset="-122"/>
                </a:rPr>
                <a:t>作用：</a:t>
              </a:r>
              <a:endParaRPr lang="en-US" altLang="zh-CN" sz="2133" b="1" dirty="0">
                <a:solidFill>
                  <a:srgbClr val="0000FF"/>
                </a:solidFill>
                <a:latin typeface="微软雅黑" pitchFamily="34" charset="-122"/>
                <a:ea typeface="微软雅黑" pitchFamily="34" charset="-122"/>
              </a:endParaRPr>
            </a:p>
            <a:p>
              <a:pPr defTabSz="1219170">
                <a:lnSpc>
                  <a:spcPct val="110000"/>
                </a:lnSpc>
              </a:pPr>
              <a:r>
                <a:rPr lang="zh-CN" altLang="zh-CN" sz="2133" b="1" dirty="0">
                  <a:solidFill>
                    <a:prstClr val="black"/>
                  </a:solidFill>
                  <a:latin typeface="微软雅黑" pitchFamily="34" charset="-122"/>
                  <a:ea typeface="微软雅黑" pitchFamily="34" charset="-122"/>
                </a:rPr>
                <a:t>从网络层使用的</a:t>
              </a:r>
              <a:r>
                <a:rPr lang="en-US" altLang="zh-CN" sz="2133" b="1" dirty="0">
                  <a:solidFill>
                    <a:prstClr val="black"/>
                  </a:solidFill>
                  <a:latin typeface="微软雅黑" pitchFamily="34" charset="-122"/>
                  <a:ea typeface="微软雅黑" pitchFamily="34" charset="-122"/>
                </a:rPr>
                <a:t> IP </a:t>
              </a:r>
              <a:r>
                <a:rPr lang="zh-CN" altLang="zh-CN" sz="2133" b="1" dirty="0">
                  <a:solidFill>
                    <a:prstClr val="black"/>
                  </a:solidFill>
                  <a:latin typeface="微软雅黑" pitchFamily="34" charset="-122"/>
                  <a:ea typeface="微软雅黑" pitchFamily="34" charset="-122"/>
                </a:rPr>
                <a:t>地址，解析出在数据链路层使用的硬件地址</a:t>
              </a:r>
              <a:r>
                <a:rPr lang="zh-CN" altLang="en-US" sz="2133" b="1" dirty="0">
                  <a:solidFill>
                    <a:prstClr val="black"/>
                  </a:solidFill>
                  <a:latin typeface="微软雅黑" pitchFamily="34" charset="-122"/>
                  <a:ea typeface="微软雅黑" pitchFamily="34" charset="-122"/>
                </a:rPr>
                <a:t>。</a:t>
              </a:r>
            </a:p>
          </p:txBody>
        </p:sp>
      </p:grpSp>
      <p:sp>
        <p:nvSpPr>
          <p:cNvPr id="231" name="矩形 230"/>
          <p:cNvSpPr/>
          <p:nvPr/>
        </p:nvSpPr>
        <p:spPr>
          <a:xfrm>
            <a:off x="3353806" y="5178545"/>
            <a:ext cx="5509327" cy="420564"/>
          </a:xfrm>
          <a:prstGeom prst="rect">
            <a:avLst/>
          </a:prstGeom>
        </p:spPr>
        <p:txBody>
          <a:bodyPr wrap="square">
            <a:spAutoFit/>
          </a:bodyPr>
          <a:lstStyle/>
          <a:p>
            <a:pPr algn="ctr" defTabSz="1219170"/>
            <a:r>
              <a:rPr lang="en-US" altLang="zh-CN" sz="2133" b="1" dirty="0">
                <a:solidFill>
                  <a:prstClr val="black"/>
                </a:solidFill>
                <a:latin typeface="微软雅黑" pitchFamily="34" charset="-122"/>
                <a:ea typeface="微软雅黑" pitchFamily="34" charset="-122"/>
              </a:rPr>
              <a:t>ARP </a:t>
            </a:r>
            <a:r>
              <a:rPr lang="zh-CN" altLang="zh-CN" sz="2133" b="1" dirty="0">
                <a:solidFill>
                  <a:prstClr val="black"/>
                </a:solidFill>
                <a:latin typeface="微软雅黑" pitchFamily="34" charset="-122"/>
                <a:ea typeface="微软雅黑" pitchFamily="34" charset="-122"/>
              </a:rPr>
              <a:t>协议的作用</a:t>
            </a:r>
            <a:endParaRPr lang="zh-CN" altLang="en-US" sz="2133" b="1" dirty="0">
              <a:solidFill>
                <a:prstClr val="black"/>
              </a:solidFill>
              <a:latin typeface="微软雅黑" pitchFamily="34" charset="-122"/>
              <a:ea typeface="微软雅黑" pitchFamily="34" charset="-122"/>
            </a:endParaRPr>
          </a:p>
        </p:txBody>
      </p:sp>
    </p:spTree>
    <p:extLst>
      <p:ext uri="{BB962C8B-B14F-4D97-AF65-F5344CB8AC3E}">
        <p14:creationId xmlns:p14="http://schemas.microsoft.com/office/powerpoint/2010/main" val="2880826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670562" y="1367414"/>
            <a:ext cx="11021567" cy="45466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189" indent="-457189" defTabSz="1219170" eaLnBrk="0" hangingPunct="0">
              <a:lnSpc>
                <a:spcPts val="4400"/>
              </a:lnSpc>
              <a:buClr>
                <a:srgbClr val="0070C0"/>
              </a:buClr>
              <a:buFont typeface="Wingdings" pitchFamily="2" charset="2"/>
              <a:buChar char="l"/>
            </a:pPr>
            <a:r>
              <a:rPr lang="en-US" altLang="zh-CN" sz="2667" b="1" dirty="0">
                <a:solidFill>
                  <a:prstClr val="black"/>
                </a:solidFill>
                <a:latin typeface="微软雅黑" pitchFamily="34" charset="-122"/>
                <a:ea typeface="微软雅黑" pitchFamily="34" charset="-122"/>
              </a:rPr>
              <a:t>CSMA/CD </a:t>
            </a:r>
            <a:r>
              <a:rPr lang="zh-CN" altLang="en-US" sz="2667" b="1" dirty="0">
                <a:solidFill>
                  <a:prstClr val="black"/>
                </a:solidFill>
                <a:latin typeface="微软雅黑" pitchFamily="34" charset="-122"/>
                <a:ea typeface="微软雅黑" pitchFamily="34" charset="-122"/>
              </a:rPr>
              <a:t>含义：</a:t>
            </a:r>
            <a:r>
              <a:rPr lang="zh-CN" altLang="en-US" sz="2667" b="1" dirty="0">
                <a:solidFill>
                  <a:srgbClr val="0000FF"/>
                </a:solidFill>
                <a:latin typeface="微软雅黑" pitchFamily="34" charset="-122"/>
                <a:ea typeface="微软雅黑" pitchFamily="34" charset="-122"/>
              </a:rPr>
              <a:t>载波监听多点接入 </a:t>
            </a:r>
            <a:r>
              <a:rPr lang="en-US" altLang="zh-CN" sz="2667" b="1" dirty="0">
                <a:solidFill>
                  <a:srgbClr val="0000FF"/>
                </a:solidFill>
                <a:latin typeface="微软雅黑" pitchFamily="34" charset="-122"/>
                <a:ea typeface="微软雅黑" pitchFamily="34" charset="-122"/>
              </a:rPr>
              <a:t>/ </a:t>
            </a:r>
            <a:r>
              <a:rPr lang="zh-CN" altLang="en-US" sz="2667" b="1" dirty="0">
                <a:solidFill>
                  <a:srgbClr val="0000FF"/>
                </a:solidFill>
                <a:latin typeface="微软雅黑" pitchFamily="34" charset="-122"/>
                <a:ea typeface="微软雅黑" pitchFamily="34" charset="-122"/>
              </a:rPr>
              <a:t>碰撞检测  </a:t>
            </a:r>
            <a:r>
              <a:rPr lang="en-US" altLang="zh-CN" sz="2667" b="1" dirty="0">
                <a:solidFill>
                  <a:prstClr val="black"/>
                </a:solidFill>
                <a:latin typeface="微软雅黑" pitchFamily="34" charset="-122"/>
                <a:ea typeface="微软雅黑" pitchFamily="34" charset="-122"/>
              </a:rPr>
              <a:t>(Carrier Sense Multiple Access with Collision Detection) </a:t>
            </a:r>
            <a:r>
              <a:rPr lang="zh-CN" altLang="en-US" sz="2667" b="1" dirty="0">
                <a:solidFill>
                  <a:prstClr val="black"/>
                </a:solidFill>
                <a:latin typeface="微软雅黑" pitchFamily="34" charset="-122"/>
                <a:ea typeface="微软雅黑" pitchFamily="34" charset="-122"/>
              </a:rPr>
              <a:t>。</a:t>
            </a:r>
          </a:p>
          <a:p>
            <a:pPr marL="457189" indent="-457189" defTabSz="1219170" eaLnBrk="0" hangingPunct="0">
              <a:lnSpc>
                <a:spcPts val="4400"/>
              </a:lnSpc>
              <a:buClr>
                <a:srgbClr val="0070C0"/>
              </a:buClr>
              <a:buFont typeface="Wingdings" pitchFamily="2" charset="2"/>
              <a:buChar char="l"/>
            </a:pPr>
            <a:r>
              <a:rPr lang="zh-CN" altLang="en-US" sz="2667" b="1" dirty="0">
                <a:solidFill>
                  <a:prstClr val="black"/>
                </a:solidFill>
                <a:latin typeface="微软雅黑" pitchFamily="34" charset="-122"/>
                <a:ea typeface="微软雅黑" pitchFamily="34" charset="-122"/>
              </a:rPr>
              <a:t>“</a:t>
            </a:r>
            <a:r>
              <a:rPr lang="zh-CN" altLang="en-US" sz="2667" b="1" dirty="0">
                <a:solidFill>
                  <a:srgbClr val="0000FF"/>
                </a:solidFill>
                <a:latin typeface="微软雅黑" pitchFamily="34" charset="-122"/>
                <a:ea typeface="微软雅黑" pitchFamily="34" charset="-122"/>
              </a:rPr>
              <a:t>多点接入</a:t>
            </a:r>
            <a:r>
              <a:rPr lang="zh-CN" altLang="en-US" sz="2667" b="1" dirty="0">
                <a:solidFill>
                  <a:prstClr val="black"/>
                </a:solidFill>
                <a:latin typeface="微软雅黑" pitchFamily="34" charset="-122"/>
                <a:ea typeface="微软雅黑" pitchFamily="34" charset="-122"/>
              </a:rPr>
              <a:t>”表示许多计算机以多点接入的方式连接在一根总线上。</a:t>
            </a:r>
          </a:p>
          <a:p>
            <a:pPr marL="457189" indent="-457189" defTabSz="1219170" eaLnBrk="0" hangingPunct="0">
              <a:lnSpc>
                <a:spcPts val="4400"/>
              </a:lnSpc>
              <a:buClr>
                <a:srgbClr val="0070C0"/>
              </a:buClr>
              <a:buFont typeface="Wingdings" pitchFamily="2" charset="2"/>
              <a:buChar char="l"/>
            </a:pPr>
            <a:r>
              <a:rPr lang="zh-CN" altLang="en-US" sz="2667" b="1" dirty="0">
                <a:solidFill>
                  <a:prstClr val="black"/>
                </a:solidFill>
                <a:latin typeface="微软雅黑" pitchFamily="34" charset="-122"/>
                <a:ea typeface="微软雅黑" pitchFamily="34" charset="-122"/>
              </a:rPr>
              <a:t>“</a:t>
            </a:r>
            <a:r>
              <a:rPr lang="zh-CN" altLang="en-US" sz="2667" b="1" dirty="0">
                <a:solidFill>
                  <a:srgbClr val="0000FF"/>
                </a:solidFill>
                <a:latin typeface="微软雅黑" pitchFamily="34" charset="-122"/>
                <a:ea typeface="微软雅黑" pitchFamily="34" charset="-122"/>
              </a:rPr>
              <a:t>载波监听</a:t>
            </a:r>
            <a:r>
              <a:rPr lang="zh-CN" altLang="en-US" sz="2667" b="1" dirty="0">
                <a:solidFill>
                  <a:prstClr val="black"/>
                </a:solidFill>
                <a:latin typeface="微软雅黑" pitchFamily="34" charset="-122"/>
                <a:ea typeface="微软雅黑" pitchFamily="34" charset="-122"/>
              </a:rPr>
              <a:t>”是指每一个站在发送数据之前先要检测一下总线上是否有其他计算机在发送数据，如果有，则暂时不要发送数据，以免发生碰撞。 </a:t>
            </a:r>
          </a:p>
          <a:p>
            <a:pPr marL="457189" indent="-457189" defTabSz="1219170" eaLnBrk="0" hangingPunct="0">
              <a:lnSpc>
                <a:spcPts val="4400"/>
              </a:lnSpc>
              <a:buClr>
                <a:srgbClr val="0070C0"/>
              </a:buClr>
              <a:buFont typeface="Wingdings" pitchFamily="2" charset="2"/>
              <a:buChar char="l"/>
            </a:pPr>
            <a:r>
              <a:rPr lang="zh-CN" altLang="en-US" sz="2667" b="1" dirty="0">
                <a:solidFill>
                  <a:prstClr val="black"/>
                </a:solidFill>
                <a:latin typeface="微软雅黑" pitchFamily="34" charset="-122"/>
                <a:ea typeface="微软雅黑" pitchFamily="34" charset="-122"/>
              </a:rPr>
              <a:t>总线上并没有什么“载波”。因此， </a:t>
            </a:r>
            <a:r>
              <a:rPr lang="zh-CN" altLang="en-US" sz="2667" b="1" dirty="0">
                <a:solidFill>
                  <a:srgbClr val="0000FF"/>
                </a:solidFill>
                <a:latin typeface="微软雅黑" pitchFamily="34" charset="-122"/>
                <a:ea typeface="微软雅黑" pitchFamily="34" charset="-122"/>
              </a:rPr>
              <a:t>“载波监听”就是用电子技术检测总线上有没有其他计算机发送的数据信号。</a:t>
            </a:r>
          </a:p>
        </p:txBody>
      </p:sp>
      <p:sp>
        <p:nvSpPr>
          <p:cNvPr id="9" name="AutoShape 5"/>
          <p:cNvSpPr>
            <a:spLocks noChangeArrowheads="1"/>
          </p:cNvSpPr>
          <p:nvPr/>
        </p:nvSpPr>
        <p:spPr bwMode="auto">
          <a:xfrm>
            <a:off x="670562" y="888757"/>
            <a:ext cx="10838687" cy="471907"/>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2400">
              <a:solidFill>
                <a:prstClr val="black"/>
              </a:solidFill>
              <a:latin typeface="Calibri"/>
              <a:ea typeface="宋体" panose="02010600030101010101" pitchFamily="2" charset="-122"/>
            </a:endParaRPr>
          </a:p>
        </p:txBody>
      </p:sp>
      <p:sp>
        <p:nvSpPr>
          <p:cNvPr id="10" name="Rectangle 6"/>
          <p:cNvSpPr>
            <a:spLocks noChangeArrowheads="1"/>
          </p:cNvSpPr>
          <p:nvPr/>
        </p:nvSpPr>
        <p:spPr bwMode="auto">
          <a:xfrm>
            <a:off x="4631338" y="857971"/>
            <a:ext cx="2916183"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219170" eaLnBrk="0" hangingPunct="0"/>
            <a:r>
              <a:rPr lang="zh-CN" altLang="en-US" sz="2667" b="1" dirty="0">
                <a:solidFill>
                  <a:prstClr val="white"/>
                </a:solidFill>
                <a:latin typeface="微软雅黑" pitchFamily="34" charset="-122"/>
                <a:ea typeface="微软雅黑" pitchFamily="34" charset="-122"/>
              </a:rPr>
              <a:t>以太网提供的服务</a:t>
            </a:r>
            <a:endParaRPr lang="fr-FR" altLang="zh-CN" sz="2667" b="1" dirty="0">
              <a:solidFill>
                <a:prstClr val="white"/>
              </a:solidFill>
              <a:latin typeface="微软雅黑" pitchFamily="34" charset="-122"/>
              <a:ea typeface="微软雅黑" pitchFamily="34" charset="-122"/>
            </a:endParaRPr>
          </a:p>
        </p:txBody>
      </p:sp>
    </p:spTree>
    <p:extLst>
      <p:ext uri="{BB962C8B-B14F-4D97-AF65-F5344CB8AC3E}">
        <p14:creationId xmlns:p14="http://schemas.microsoft.com/office/powerpoint/2010/main" val="18345917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73026" y="1660021"/>
            <a:ext cx="10936223" cy="398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189" indent="-457189" defTabSz="1219170" eaLnBrk="0" hangingPunct="0">
              <a:lnSpc>
                <a:spcPts val="4400"/>
              </a:lnSpc>
              <a:buClr>
                <a:srgbClr val="0070C0"/>
              </a:buClr>
              <a:buFont typeface="Wingdings" pitchFamily="2" charset="2"/>
              <a:buChar char="l"/>
            </a:pPr>
            <a:r>
              <a:rPr lang="zh-CN" altLang="en-US" sz="2667" b="1" dirty="0">
                <a:solidFill>
                  <a:prstClr val="black"/>
                </a:solidFill>
                <a:latin typeface="微软雅黑" pitchFamily="34" charset="-122"/>
                <a:ea typeface="微软雅黑" pitchFamily="34" charset="-122"/>
              </a:rPr>
              <a:t>“</a:t>
            </a:r>
            <a:r>
              <a:rPr lang="zh-CN" altLang="en-US" sz="2667" b="1" dirty="0">
                <a:solidFill>
                  <a:srgbClr val="0000FF"/>
                </a:solidFill>
                <a:latin typeface="微软雅黑" pitchFamily="34" charset="-122"/>
                <a:ea typeface="微软雅黑" pitchFamily="34" charset="-122"/>
              </a:rPr>
              <a:t>碰撞检测</a:t>
            </a:r>
            <a:r>
              <a:rPr lang="zh-CN" altLang="en-US" sz="2667" b="1" dirty="0">
                <a:solidFill>
                  <a:prstClr val="black"/>
                </a:solidFill>
                <a:latin typeface="微软雅黑" pitchFamily="34" charset="-122"/>
                <a:ea typeface="微软雅黑" pitchFamily="34" charset="-122"/>
              </a:rPr>
              <a:t>”就是计算机边发送数据边检测信道上的信号电压大小。</a:t>
            </a:r>
          </a:p>
          <a:p>
            <a:pPr marL="457189" indent="-457189" defTabSz="1219170" eaLnBrk="0" hangingPunct="0">
              <a:lnSpc>
                <a:spcPts val="4400"/>
              </a:lnSpc>
              <a:buClr>
                <a:srgbClr val="0070C0"/>
              </a:buClr>
              <a:buFont typeface="Wingdings" pitchFamily="2" charset="2"/>
              <a:buChar char="l"/>
            </a:pPr>
            <a:r>
              <a:rPr lang="zh-CN" altLang="en-US" sz="2667" b="1" dirty="0">
                <a:solidFill>
                  <a:prstClr val="black"/>
                </a:solidFill>
                <a:latin typeface="微软雅黑" pitchFamily="34" charset="-122"/>
                <a:ea typeface="微软雅黑" pitchFamily="34" charset="-122"/>
              </a:rPr>
              <a:t>当几个站同时在总线上发送数据时，总线上的信号电压摆动值将会增大（互相叠加）。</a:t>
            </a:r>
          </a:p>
          <a:p>
            <a:pPr marL="457189" indent="-457189" defTabSz="1219170" eaLnBrk="0" hangingPunct="0">
              <a:lnSpc>
                <a:spcPts val="4400"/>
              </a:lnSpc>
              <a:buClr>
                <a:srgbClr val="0070C0"/>
              </a:buClr>
              <a:buFont typeface="Wingdings" pitchFamily="2" charset="2"/>
              <a:buChar char="l"/>
            </a:pPr>
            <a:r>
              <a:rPr lang="zh-CN" altLang="en-US" sz="2667" b="1" dirty="0">
                <a:solidFill>
                  <a:prstClr val="black"/>
                </a:solidFill>
                <a:latin typeface="微软雅黑" pitchFamily="34" charset="-122"/>
                <a:ea typeface="微软雅黑" pitchFamily="34" charset="-122"/>
              </a:rPr>
              <a:t>当一个站检测到的信号电压摆动值超过一定的门限值时，就认为总线上至少有两个站同时在发送数据，表明产生了碰撞。</a:t>
            </a:r>
          </a:p>
          <a:p>
            <a:pPr marL="457189" indent="-457189" defTabSz="1219170" eaLnBrk="0" hangingPunct="0">
              <a:lnSpc>
                <a:spcPts val="4400"/>
              </a:lnSpc>
              <a:buClr>
                <a:srgbClr val="0070C0"/>
              </a:buClr>
              <a:buFont typeface="Wingdings" pitchFamily="2" charset="2"/>
              <a:buChar char="l"/>
            </a:pPr>
            <a:r>
              <a:rPr lang="zh-CN" altLang="en-US" sz="2667" b="1" dirty="0">
                <a:solidFill>
                  <a:srgbClr val="0000FF"/>
                </a:solidFill>
                <a:latin typeface="微软雅黑" pitchFamily="34" charset="-122"/>
                <a:ea typeface="微软雅黑" pitchFamily="34" charset="-122"/>
              </a:rPr>
              <a:t>所谓“碰撞”就是发生了冲突。因此“碰撞检测”也称为“冲突检</a:t>
            </a:r>
            <a:endParaRPr lang="en-US" altLang="zh-CN" sz="2667" b="1" dirty="0">
              <a:solidFill>
                <a:srgbClr val="0000FF"/>
              </a:solidFill>
              <a:latin typeface="微软雅黑" pitchFamily="34" charset="-122"/>
              <a:ea typeface="微软雅黑" pitchFamily="34" charset="-122"/>
            </a:endParaRPr>
          </a:p>
          <a:p>
            <a:pPr marL="476239" defTabSz="1219170" eaLnBrk="0" hangingPunct="0">
              <a:lnSpc>
                <a:spcPts val="4400"/>
              </a:lnSpc>
              <a:buClr>
                <a:srgbClr val="0070C0"/>
              </a:buClr>
            </a:pPr>
            <a:r>
              <a:rPr lang="zh-CN" altLang="en-US" sz="2667" b="1" dirty="0">
                <a:solidFill>
                  <a:srgbClr val="0000FF"/>
                </a:solidFill>
                <a:latin typeface="微软雅黑" pitchFamily="34" charset="-122"/>
                <a:ea typeface="微软雅黑" pitchFamily="34" charset="-122"/>
              </a:rPr>
              <a:t>测”。</a:t>
            </a:r>
          </a:p>
        </p:txBody>
      </p:sp>
      <p:sp>
        <p:nvSpPr>
          <p:cNvPr id="6" name="AutoShape 5"/>
          <p:cNvSpPr>
            <a:spLocks noChangeArrowheads="1"/>
          </p:cNvSpPr>
          <p:nvPr/>
        </p:nvSpPr>
        <p:spPr bwMode="auto">
          <a:xfrm>
            <a:off x="670562" y="1132597"/>
            <a:ext cx="10838687" cy="471907"/>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2400">
              <a:solidFill>
                <a:prstClr val="black"/>
              </a:solidFill>
              <a:latin typeface="Calibri"/>
              <a:ea typeface="宋体" panose="02010600030101010101" pitchFamily="2" charset="-122"/>
            </a:endParaRPr>
          </a:p>
        </p:txBody>
      </p:sp>
      <p:sp>
        <p:nvSpPr>
          <p:cNvPr id="7" name="Rectangle 6"/>
          <p:cNvSpPr>
            <a:spLocks noChangeArrowheads="1"/>
          </p:cNvSpPr>
          <p:nvPr/>
        </p:nvSpPr>
        <p:spPr bwMode="auto">
          <a:xfrm>
            <a:off x="5314217" y="1101811"/>
            <a:ext cx="1550424"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219170" eaLnBrk="0" hangingPunct="0"/>
            <a:r>
              <a:rPr lang="zh-CN" altLang="en-US" sz="2667" b="1" dirty="0">
                <a:solidFill>
                  <a:prstClr val="white"/>
                </a:solidFill>
                <a:latin typeface="微软雅黑" pitchFamily="34" charset="-122"/>
                <a:ea typeface="微软雅黑" pitchFamily="34" charset="-122"/>
              </a:rPr>
              <a:t>碰撞检测</a:t>
            </a:r>
            <a:endParaRPr lang="fr-FR" altLang="zh-CN" sz="2667" b="1" dirty="0">
              <a:solidFill>
                <a:prstClr val="white"/>
              </a:solidFill>
              <a:latin typeface="微软雅黑" pitchFamily="34" charset="-122"/>
              <a:ea typeface="微软雅黑" pitchFamily="34" charset="-122"/>
            </a:endParaRPr>
          </a:p>
        </p:txBody>
      </p:sp>
    </p:spTree>
    <p:extLst>
      <p:ext uri="{BB962C8B-B14F-4D97-AF65-F5344CB8AC3E}">
        <p14:creationId xmlns:p14="http://schemas.microsoft.com/office/powerpoint/2010/main" val="14118284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726858" y="1588943"/>
            <a:ext cx="10738281" cy="518295"/>
          </a:xfrm>
          <a:prstGeom prst="roundRect">
            <a:avLst>
              <a:gd name="adj" fmla="val 16667"/>
            </a:avLst>
          </a:prstGeom>
          <a:solidFill>
            <a:srgbClr val="0089FA"/>
          </a:solidFill>
          <a:ln>
            <a:noFill/>
          </a:ln>
          <a:effectLst/>
        </p:spPr>
        <p:txBody>
          <a:bodyPr wrap="none" anchor="ctr"/>
          <a:lstStyle/>
          <a:p>
            <a:pPr defTabSz="1219170"/>
            <a:endParaRPr lang="zh-CN" altLang="en-US" sz="2400">
              <a:solidFill>
                <a:prstClr val="black"/>
              </a:solidFill>
              <a:latin typeface="Calibri"/>
              <a:ea typeface="宋体" panose="02010600030101010101" pitchFamily="2" charset="-122"/>
            </a:endParaRPr>
          </a:p>
        </p:txBody>
      </p:sp>
      <p:sp>
        <p:nvSpPr>
          <p:cNvPr id="3" name="Rectangle 6"/>
          <p:cNvSpPr>
            <a:spLocks noChangeArrowheads="1"/>
          </p:cNvSpPr>
          <p:nvPr/>
        </p:nvSpPr>
        <p:spPr bwMode="auto">
          <a:xfrm>
            <a:off x="4524100" y="1532582"/>
            <a:ext cx="314380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219170"/>
            <a:r>
              <a:rPr lang="en-US" altLang="zh-CN" sz="3200" b="1" dirty="0">
                <a:solidFill>
                  <a:prstClr val="white"/>
                </a:solidFill>
                <a:latin typeface="微软雅黑" pitchFamily="34" charset="-122"/>
                <a:ea typeface="微软雅黑" pitchFamily="34" charset="-122"/>
              </a:rPr>
              <a:t>TCP </a:t>
            </a:r>
            <a:r>
              <a:rPr lang="zh-CN" altLang="en-US" sz="3200" b="1" dirty="0">
                <a:solidFill>
                  <a:prstClr val="white"/>
                </a:solidFill>
                <a:latin typeface="微软雅黑" pitchFamily="34" charset="-122"/>
                <a:ea typeface="微软雅黑" pitchFamily="34" charset="-122"/>
              </a:rPr>
              <a:t>的连接建立</a:t>
            </a:r>
          </a:p>
        </p:txBody>
      </p:sp>
      <p:sp>
        <p:nvSpPr>
          <p:cNvPr id="4" name="Rectangle 8"/>
          <p:cNvSpPr>
            <a:spLocks noChangeArrowheads="1"/>
          </p:cNvSpPr>
          <p:nvPr/>
        </p:nvSpPr>
        <p:spPr bwMode="auto">
          <a:xfrm>
            <a:off x="726858" y="2139643"/>
            <a:ext cx="10738281" cy="2853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189" indent="-457189" defTabSz="1219170">
              <a:lnSpc>
                <a:spcPts val="4400"/>
              </a:lnSpc>
              <a:buClr>
                <a:srgbClr val="0070C0"/>
              </a:buClr>
              <a:buFont typeface="Wingdings" pitchFamily="2" charset="2"/>
              <a:buChar char="l"/>
            </a:pPr>
            <a:r>
              <a:rPr lang="en-US" altLang="zh-CN" sz="2667" b="1" dirty="0">
                <a:solidFill>
                  <a:prstClr val="black"/>
                </a:solidFill>
                <a:latin typeface="微软雅黑" pitchFamily="34" charset="-122"/>
                <a:ea typeface="微软雅黑" pitchFamily="34" charset="-122"/>
              </a:rPr>
              <a:t>TCP </a:t>
            </a:r>
            <a:r>
              <a:rPr lang="zh-CN" altLang="en-US" sz="2667" b="1" dirty="0">
                <a:solidFill>
                  <a:prstClr val="black"/>
                </a:solidFill>
                <a:latin typeface="微软雅黑" pitchFamily="34" charset="-122"/>
                <a:ea typeface="微软雅黑" pitchFamily="34" charset="-122"/>
              </a:rPr>
              <a:t>建立连接的过程叫做</a:t>
            </a:r>
            <a:r>
              <a:rPr lang="zh-CN" altLang="en-US" sz="2667" b="1" dirty="0">
                <a:solidFill>
                  <a:srgbClr val="0000FF"/>
                </a:solidFill>
                <a:latin typeface="微软雅黑" pitchFamily="34" charset="-122"/>
                <a:ea typeface="微软雅黑" pitchFamily="34" charset="-122"/>
              </a:rPr>
              <a:t>握手</a:t>
            </a:r>
            <a:r>
              <a:rPr lang="zh-CN" altLang="en-US" sz="2667" b="1" dirty="0">
                <a:solidFill>
                  <a:prstClr val="black"/>
                </a:solidFill>
                <a:latin typeface="微软雅黑" pitchFamily="34" charset="-122"/>
                <a:ea typeface="微软雅黑" pitchFamily="34" charset="-122"/>
              </a:rPr>
              <a:t>。</a:t>
            </a:r>
          </a:p>
          <a:p>
            <a:pPr marL="457189" indent="-457189" defTabSz="1219170">
              <a:lnSpc>
                <a:spcPts val="4400"/>
              </a:lnSpc>
              <a:buClr>
                <a:srgbClr val="0070C0"/>
              </a:buClr>
              <a:buFont typeface="Wingdings" pitchFamily="2" charset="2"/>
              <a:buChar char="l"/>
            </a:pPr>
            <a:r>
              <a:rPr lang="zh-CN" altLang="en-US" sz="2667" b="1" dirty="0">
                <a:solidFill>
                  <a:prstClr val="black"/>
                </a:solidFill>
                <a:latin typeface="微软雅黑" pitchFamily="34" charset="-122"/>
                <a:ea typeface="微软雅黑" pitchFamily="34" charset="-122"/>
              </a:rPr>
              <a:t>握手需要在客户和服务器之间交换三个 </a:t>
            </a:r>
            <a:r>
              <a:rPr lang="en-US" altLang="zh-CN" sz="2667" b="1" dirty="0">
                <a:solidFill>
                  <a:prstClr val="black"/>
                </a:solidFill>
                <a:latin typeface="微软雅黑" pitchFamily="34" charset="-122"/>
                <a:ea typeface="微软雅黑" pitchFamily="34" charset="-122"/>
              </a:rPr>
              <a:t>TCP </a:t>
            </a:r>
            <a:r>
              <a:rPr lang="zh-CN" altLang="en-US" sz="2667" b="1" dirty="0">
                <a:solidFill>
                  <a:prstClr val="black"/>
                </a:solidFill>
                <a:latin typeface="微软雅黑" pitchFamily="34" charset="-122"/>
                <a:ea typeface="微软雅黑" pitchFamily="34" charset="-122"/>
              </a:rPr>
              <a:t>报文段。</a:t>
            </a:r>
            <a:r>
              <a:rPr lang="zh-CN" altLang="en-US" sz="2667" b="1" dirty="0">
                <a:solidFill>
                  <a:prstClr val="black"/>
                </a:solidFill>
                <a:highlight>
                  <a:srgbClr val="FFFF00"/>
                </a:highlight>
                <a:latin typeface="微软雅黑" pitchFamily="34" charset="-122"/>
                <a:ea typeface="微软雅黑" pitchFamily="34" charset="-122"/>
              </a:rPr>
              <a:t>称之为</a:t>
            </a:r>
            <a:r>
              <a:rPr lang="zh-CN" altLang="en-US" sz="2667" b="1" dirty="0">
                <a:solidFill>
                  <a:srgbClr val="0000FF"/>
                </a:solidFill>
                <a:highlight>
                  <a:srgbClr val="FFFF00"/>
                </a:highlight>
                <a:latin typeface="微软雅黑" pitchFamily="34" charset="-122"/>
                <a:ea typeface="微软雅黑" pitchFamily="34" charset="-122"/>
              </a:rPr>
              <a:t>三报文握手</a:t>
            </a:r>
            <a:r>
              <a:rPr lang="zh-CN" altLang="en-US" sz="2667" b="1" dirty="0">
                <a:solidFill>
                  <a:prstClr val="black"/>
                </a:solidFill>
                <a:highlight>
                  <a:srgbClr val="FFFF00"/>
                </a:highlight>
                <a:latin typeface="微软雅黑" pitchFamily="34" charset="-122"/>
                <a:ea typeface="微软雅黑" pitchFamily="34" charset="-122"/>
              </a:rPr>
              <a:t>。</a:t>
            </a:r>
          </a:p>
          <a:p>
            <a:pPr marL="457189" indent="-457189" defTabSz="1219170">
              <a:lnSpc>
                <a:spcPts val="4400"/>
              </a:lnSpc>
              <a:buClr>
                <a:srgbClr val="0070C0"/>
              </a:buClr>
              <a:buFont typeface="Wingdings" pitchFamily="2" charset="2"/>
              <a:buChar char="l"/>
            </a:pPr>
            <a:r>
              <a:rPr lang="zh-CN" altLang="en-US" sz="2667" b="1" dirty="0">
                <a:solidFill>
                  <a:prstClr val="black"/>
                </a:solidFill>
                <a:latin typeface="微软雅黑" pitchFamily="34" charset="-122"/>
                <a:ea typeface="微软雅黑" pitchFamily="34" charset="-122"/>
              </a:rPr>
              <a:t>采用</a:t>
            </a:r>
            <a:r>
              <a:rPr lang="zh-CN" altLang="en-US" sz="2667" b="1" dirty="0">
                <a:solidFill>
                  <a:srgbClr val="0000FF"/>
                </a:solidFill>
                <a:latin typeface="微软雅黑" pitchFamily="34" charset="-122"/>
                <a:ea typeface="微软雅黑" pitchFamily="34" charset="-122"/>
              </a:rPr>
              <a:t>三报文握手</a:t>
            </a:r>
            <a:r>
              <a:rPr lang="zh-CN" altLang="en-US" sz="2667" b="1" dirty="0">
                <a:solidFill>
                  <a:prstClr val="black"/>
                </a:solidFill>
                <a:latin typeface="微软雅黑" pitchFamily="34" charset="-122"/>
                <a:ea typeface="微软雅黑" pitchFamily="34" charset="-122"/>
              </a:rPr>
              <a:t>主要是为了防止已失效的连接请求报文段突然又传送到了，因而产生错误。</a:t>
            </a:r>
          </a:p>
        </p:txBody>
      </p:sp>
    </p:spTree>
    <p:extLst>
      <p:ext uri="{BB962C8B-B14F-4D97-AF65-F5344CB8AC3E}">
        <p14:creationId xmlns:p14="http://schemas.microsoft.com/office/powerpoint/2010/main" val="32724260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圆角矩形 1"/>
          <p:cNvSpPr/>
          <p:nvPr/>
        </p:nvSpPr>
        <p:spPr>
          <a:xfrm>
            <a:off x="726860" y="865633"/>
            <a:ext cx="10738281" cy="494995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3" name="Text Box 155"/>
          <p:cNvSpPr txBox="1">
            <a:spLocks noChangeArrowheads="1"/>
          </p:cNvSpPr>
          <p:nvPr/>
        </p:nvSpPr>
        <p:spPr bwMode="auto">
          <a:xfrm>
            <a:off x="3611866" y="975004"/>
            <a:ext cx="5001847" cy="428259"/>
          </a:xfrm>
          <a:prstGeom prst="rect">
            <a:avLst/>
          </a:prstGeom>
          <a:noFill/>
          <a:ln w="9525">
            <a:noFill/>
            <a:miter lim="800000"/>
            <a:headEnd/>
            <a:tailEnd/>
          </a:ln>
          <a:effectLst/>
        </p:spPr>
        <p:txBody>
          <a:bodyPr wrap="square">
            <a:spAutoFit/>
          </a:bodyPr>
          <a:lstStyle/>
          <a:p>
            <a:pPr algn="ctr" defTabSz="1219170">
              <a:lnSpc>
                <a:spcPct val="110000"/>
              </a:lnSpc>
            </a:pPr>
            <a:r>
              <a:rPr lang="en-US" altLang="zh-CN" sz="2133" b="1" dirty="0">
                <a:solidFill>
                  <a:prstClr val="black"/>
                </a:solidFill>
                <a:latin typeface="微软雅黑" pitchFamily="34" charset="-122"/>
                <a:ea typeface="微软雅黑" pitchFamily="34" charset="-122"/>
              </a:rPr>
              <a:t>TCP </a:t>
            </a:r>
            <a:r>
              <a:rPr lang="zh-CN" altLang="en-US" sz="2133" b="1" dirty="0">
                <a:solidFill>
                  <a:prstClr val="black"/>
                </a:solidFill>
                <a:latin typeface="微软雅黑" pitchFamily="34" charset="-122"/>
                <a:ea typeface="微软雅黑" pitchFamily="34" charset="-122"/>
              </a:rPr>
              <a:t>的连接建立：采用三报文握手</a:t>
            </a:r>
          </a:p>
        </p:txBody>
      </p:sp>
      <p:grpSp>
        <p:nvGrpSpPr>
          <p:cNvPr id="4" name="Group 2"/>
          <p:cNvGrpSpPr>
            <a:grpSpLocks/>
          </p:cNvGrpSpPr>
          <p:nvPr/>
        </p:nvGrpSpPr>
        <p:grpSpPr bwMode="auto">
          <a:xfrm>
            <a:off x="4427863" y="2704456"/>
            <a:ext cx="3433803" cy="2781944"/>
            <a:chOff x="1474" y="1888"/>
            <a:chExt cx="2676" cy="2432"/>
          </a:xfrm>
        </p:grpSpPr>
        <p:sp>
          <p:nvSpPr>
            <p:cNvPr id="5"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600" kern="0">
                <a:solidFill>
                  <a:prstClr val="black"/>
                </a:solidFill>
                <a:latin typeface="微软雅黑" pitchFamily="34" charset="-122"/>
                <a:ea typeface="微软雅黑" pitchFamily="34" charset="-122"/>
              </a:endParaRPr>
            </a:p>
          </p:txBody>
        </p:sp>
        <p:sp>
          <p:nvSpPr>
            <p:cNvPr id="6" name="Line 4"/>
            <p:cNvSpPr>
              <a:spLocks noChangeShapeType="1"/>
            </p:cNvSpPr>
            <p:nvPr/>
          </p:nvSpPr>
          <p:spPr bwMode="auto">
            <a:xfrm>
              <a:off x="4150"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600" kern="0">
                <a:solidFill>
                  <a:prstClr val="black"/>
                </a:solidFill>
                <a:latin typeface="微软雅黑" pitchFamily="34" charset="-122"/>
                <a:ea typeface="微软雅黑" pitchFamily="34" charset="-122"/>
              </a:endParaRPr>
            </a:p>
          </p:txBody>
        </p:sp>
      </p:grpSp>
      <p:sp>
        <p:nvSpPr>
          <p:cNvPr id="10" name="Rectangle 9"/>
          <p:cNvSpPr>
            <a:spLocks noChangeArrowheads="1"/>
          </p:cNvSpPr>
          <p:nvPr/>
        </p:nvSpPr>
        <p:spPr bwMode="auto">
          <a:xfrm>
            <a:off x="3697731" y="2216846"/>
            <a:ext cx="1025728" cy="443981"/>
          </a:xfrm>
          <a:prstGeom prst="rect">
            <a:avLst/>
          </a:prstGeom>
          <a:solidFill>
            <a:srgbClr val="66FF99"/>
          </a:solidFill>
          <a:ln w="12700">
            <a:solidFill>
              <a:schemeClr val="tx1"/>
            </a:solidFill>
            <a:miter lim="800000"/>
            <a:headEnd/>
            <a:tailEnd/>
          </a:ln>
          <a:effectLst/>
        </p:spPr>
        <p:txBody>
          <a:bodyPr wrap="none" anchor="ctr"/>
          <a:lstStyle/>
          <a:p>
            <a:pPr algn="ctr" defTabSz="1219170">
              <a:defRPr/>
            </a:pPr>
            <a:endParaRPr lang="zh-CN" altLang="en-US" sz="1600" b="1" kern="0">
              <a:solidFill>
                <a:prstClr val="black"/>
              </a:solidFill>
              <a:latin typeface="微软雅黑" pitchFamily="34" charset="-122"/>
              <a:ea typeface="微软雅黑" pitchFamily="34" charset="-122"/>
            </a:endParaRPr>
          </a:p>
        </p:txBody>
      </p:sp>
      <p:sp>
        <p:nvSpPr>
          <p:cNvPr id="11" name="Text Box 10"/>
          <p:cNvSpPr txBox="1">
            <a:spLocks noChangeArrowheads="1"/>
          </p:cNvSpPr>
          <p:nvPr/>
        </p:nvSpPr>
        <p:spPr bwMode="auto">
          <a:xfrm>
            <a:off x="3745450" y="2266890"/>
            <a:ext cx="99969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defTabSz="1219170"/>
            <a:r>
              <a:rPr lang="en-US" altLang="zh-CN" sz="1600" dirty="0">
                <a:solidFill>
                  <a:prstClr val="black"/>
                </a:solidFill>
                <a:latin typeface="微软雅黑" pitchFamily="34" charset="-122"/>
                <a:ea typeface="微软雅黑" pitchFamily="34" charset="-122"/>
              </a:rPr>
              <a:t>CLOSED</a:t>
            </a:r>
          </a:p>
        </p:txBody>
      </p:sp>
      <p:sp>
        <p:nvSpPr>
          <p:cNvPr id="12" name="Rectangle 11"/>
          <p:cNvSpPr>
            <a:spLocks noChangeArrowheads="1"/>
          </p:cNvSpPr>
          <p:nvPr/>
        </p:nvSpPr>
        <p:spPr bwMode="auto">
          <a:xfrm>
            <a:off x="7811622" y="2216846"/>
            <a:ext cx="1045940" cy="443981"/>
          </a:xfrm>
          <a:prstGeom prst="rect">
            <a:avLst/>
          </a:prstGeom>
          <a:solidFill>
            <a:srgbClr val="66FF99"/>
          </a:solidFill>
          <a:ln w="12700">
            <a:solidFill>
              <a:schemeClr val="tx1"/>
            </a:solidFill>
            <a:miter lim="800000"/>
            <a:headEnd/>
            <a:tailEnd/>
          </a:ln>
          <a:effectLst/>
        </p:spPr>
        <p:txBody>
          <a:bodyPr wrap="none" anchor="ctr"/>
          <a:lstStyle/>
          <a:p>
            <a:pPr algn="ctr" defTabSz="1219170">
              <a:defRPr/>
            </a:pPr>
            <a:endParaRPr lang="zh-CN" altLang="en-US" sz="1600" b="1" kern="0">
              <a:solidFill>
                <a:prstClr val="black"/>
              </a:solidFill>
              <a:latin typeface="微软雅黑" pitchFamily="34" charset="-122"/>
              <a:ea typeface="微软雅黑" pitchFamily="34" charset="-122"/>
            </a:endParaRPr>
          </a:p>
        </p:txBody>
      </p:sp>
      <p:sp>
        <p:nvSpPr>
          <p:cNvPr id="13" name="Text Box 12"/>
          <p:cNvSpPr txBox="1">
            <a:spLocks noChangeArrowheads="1"/>
          </p:cNvSpPr>
          <p:nvPr/>
        </p:nvSpPr>
        <p:spPr bwMode="auto">
          <a:xfrm>
            <a:off x="7867040" y="2266890"/>
            <a:ext cx="99969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defTabSz="1219170"/>
            <a:r>
              <a:rPr lang="en-US" altLang="zh-CN" sz="1600">
                <a:solidFill>
                  <a:prstClr val="black"/>
                </a:solidFill>
                <a:latin typeface="微软雅黑" pitchFamily="34" charset="-122"/>
                <a:ea typeface="微软雅黑" pitchFamily="34" charset="-122"/>
              </a:rPr>
              <a:t>CLOSED</a:t>
            </a:r>
          </a:p>
        </p:txBody>
      </p:sp>
      <p:sp>
        <p:nvSpPr>
          <p:cNvPr id="22" name="Rectangle 21"/>
          <p:cNvSpPr>
            <a:spLocks noChangeArrowheads="1"/>
          </p:cNvSpPr>
          <p:nvPr/>
        </p:nvSpPr>
        <p:spPr bwMode="auto">
          <a:xfrm>
            <a:off x="4228969" y="1720254"/>
            <a:ext cx="397547" cy="36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600" b="1" kern="0" dirty="0">
                <a:solidFill>
                  <a:prstClr val="black"/>
                </a:solidFill>
                <a:latin typeface="微软雅黑" pitchFamily="34" charset="-122"/>
                <a:ea typeface="微软雅黑" pitchFamily="34" charset="-122"/>
              </a:rPr>
              <a:t>A</a:t>
            </a:r>
          </a:p>
        </p:txBody>
      </p:sp>
      <p:sp>
        <p:nvSpPr>
          <p:cNvPr id="23" name="Rectangle 22"/>
          <p:cNvSpPr>
            <a:spLocks noChangeArrowheads="1"/>
          </p:cNvSpPr>
          <p:nvPr/>
        </p:nvSpPr>
        <p:spPr bwMode="auto">
          <a:xfrm>
            <a:off x="7610051" y="1720254"/>
            <a:ext cx="384723" cy="36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600" b="1" kern="0" dirty="0">
                <a:solidFill>
                  <a:prstClr val="black"/>
                </a:solidFill>
                <a:latin typeface="微软雅黑" pitchFamily="34" charset="-122"/>
                <a:ea typeface="微软雅黑" pitchFamily="34" charset="-122"/>
              </a:rPr>
              <a:t>B</a:t>
            </a:r>
          </a:p>
        </p:txBody>
      </p:sp>
      <p:sp>
        <p:nvSpPr>
          <p:cNvPr id="24" name="Rectangle 23"/>
          <p:cNvSpPr>
            <a:spLocks noChangeArrowheads="1"/>
          </p:cNvSpPr>
          <p:nvPr/>
        </p:nvSpPr>
        <p:spPr bwMode="auto">
          <a:xfrm>
            <a:off x="3820916" y="1434104"/>
            <a:ext cx="654027" cy="36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zh-CN" altLang="en-US" sz="1600" b="1" kern="0" dirty="0">
                <a:solidFill>
                  <a:prstClr val="black"/>
                </a:solidFill>
                <a:latin typeface="微软雅黑" pitchFamily="34" charset="-122"/>
                <a:ea typeface="微软雅黑" pitchFamily="34" charset="-122"/>
              </a:rPr>
              <a:t>客户</a:t>
            </a:r>
          </a:p>
        </p:txBody>
      </p:sp>
      <p:sp>
        <p:nvSpPr>
          <p:cNvPr id="25" name="Rectangle 24"/>
          <p:cNvSpPr>
            <a:spLocks noChangeArrowheads="1"/>
          </p:cNvSpPr>
          <p:nvPr/>
        </p:nvSpPr>
        <p:spPr bwMode="auto">
          <a:xfrm>
            <a:off x="7859099" y="1434104"/>
            <a:ext cx="859212" cy="36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zh-CN" altLang="en-US" sz="1600" b="1" kern="0">
                <a:solidFill>
                  <a:prstClr val="black"/>
                </a:solidFill>
                <a:latin typeface="微软雅黑" pitchFamily="34" charset="-122"/>
                <a:ea typeface="微软雅黑" pitchFamily="34" charset="-122"/>
              </a:rPr>
              <a:t>服务器</a:t>
            </a:r>
          </a:p>
        </p:txBody>
      </p:sp>
      <p:pic>
        <p:nvPicPr>
          <p:cNvPr id="28"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93706" y="1760026"/>
            <a:ext cx="424381" cy="42438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4835" y="1760026"/>
            <a:ext cx="424381" cy="424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987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726859" y="1092441"/>
            <a:ext cx="10738283" cy="518295"/>
          </a:xfrm>
          <a:prstGeom prst="roundRect">
            <a:avLst>
              <a:gd name="adj" fmla="val 16667"/>
            </a:avLst>
          </a:prstGeom>
          <a:solidFill>
            <a:srgbClr val="0089FA"/>
          </a:solidFill>
          <a:ln>
            <a:noFill/>
          </a:ln>
          <a:effectLst/>
        </p:spPr>
        <p:txBody>
          <a:bodyPr wrap="none" anchor="ctr"/>
          <a:lstStyle/>
          <a:p>
            <a:pPr defTabSz="1219170"/>
            <a:endParaRPr lang="zh-CN" altLang="en-US" sz="2400">
              <a:solidFill>
                <a:prstClr val="black"/>
              </a:solidFill>
              <a:latin typeface="Calibri"/>
              <a:ea typeface="宋体" panose="02010600030101010101" pitchFamily="2" charset="-122"/>
            </a:endParaRPr>
          </a:p>
        </p:txBody>
      </p:sp>
      <p:sp>
        <p:nvSpPr>
          <p:cNvPr id="3" name="Rectangle 6"/>
          <p:cNvSpPr>
            <a:spLocks noChangeArrowheads="1"/>
          </p:cNvSpPr>
          <p:nvPr/>
        </p:nvSpPr>
        <p:spPr bwMode="auto">
          <a:xfrm>
            <a:off x="3746643" y="1036079"/>
            <a:ext cx="469872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219170"/>
            <a:r>
              <a:rPr lang="zh-CN" altLang="en-US" sz="3200" b="1" dirty="0">
                <a:solidFill>
                  <a:prstClr val="white"/>
                </a:solidFill>
                <a:latin typeface="微软雅黑" pitchFamily="34" charset="-122"/>
                <a:ea typeface="微软雅黑" pitchFamily="34" charset="-122"/>
              </a:rPr>
              <a:t>有关信道的几个基本概念</a:t>
            </a:r>
          </a:p>
        </p:txBody>
      </p:sp>
      <p:sp>
        <p:nvSpPr>
          <p:cNvPr id="5" name="Rectangle 8"/>
          <p:cNvSpPr>
            <a:spLocks noChangeArrowheads="1"/>
          </p:cNvSpPr>
          <p:nvPr/>
        </p:nvSpPr>
        <p:spPr bwMode="auto">
          <a:xfrm>
            <a:off x="726859" y="1737308"/>
            <a:ext cx="10738283" cy="4546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80990" indent="-380990" defTabSz="1219170">
              <a:lnSpc>
                <a:spcPts val="4400"/>
              </a:lnSpc>
              <a:buClr>
                <a:srgbClr val="0070C0"/>
              </a:buClr>
              <a:buFont typeface="Wingdings" pitchFamily="2" charset="2"/>
              <a:buChar char="l"/>
            </a:pPr>
            <a:r>
              <a:rPr lang="zh-CN" altLang="en-US" sz="2667" b="1" dirty="0">
                <a:solidFill>
                  <a:srgbClr val="0000FF"/>
                </a:solidFill>
                <a:latin typeface="微软雅黑" pitchFamily="34" charset="-122"/>
                <a:ea typeface="微软雅黑" pitchFamily="34" charset="-122"/>
              </a:rPr>
              <a:t>信道</a:t>
            </a:r>
            <a:r>
              <a:rPr lang="zh-CN" altLang="en-US" sz="2667" b="1" dirty="0">
                <a:solidFill>
                  <a:prstClr val="black"/>
                </a:solidFill>
                <a:latin typeface="微软雅黑" pitchFamily="34" charset="-122"/>
                <a:ea typeface="微软雅黑" pitchFamily="34" charset="-122"/>
              </a:rPr>
              <a:t> </a:t>
            </a:r>
            <a:r>
              <a:rPr lang="en-US" altLang="zh-CN" sz="2667" b="1" dirty="0">
                <a:solidFill>
                  <a:prstClr val="black"/>
                </a:solidFill>
                <a:latin typeface="微软雅黑" pitchFamily="34" charset="-122"/>
                <a:ea typeface="微软雅黑" pitchFamily="34" charset="-122"/>
              </a:rPr>
              <a:t>—— </a:t>
            </a:r>
            <a:r>
              <a:rPr lang="zh-CN" altLang="en-US" sz="2667" b="1" dirty="0">
                <a:solidFill>
                  <a:prstClr val="black"/>
                </a:solidFill>
                <a:latin typeface="微软雅黑" pitchFamily="34" charset="-122"/>
                <a:ea typeface="微软雅黑" pitchFamily="34" charset="-122"/>
              </a:rPr>
              <a:t>一般用来表示向某一个方向传送信息的媒体。</a:t>
            </a:r>
            <a:endParaRPr lang="en-US" altLang="zh-CN" sz="2667" b="1" dirty="0">
              <a:solidFill>
                <a:prstClr val="black"/>
              </a:solidFill>
              <a:latin typeface="微软雅黑" pitchFamily="34" charset="-122"/>
              <a:ea typeface="微软雅黑" pitchFamily="34" charset="-122"/>
            </a:endParaRPr>
          </a:p>
          <a:p>
            <a:pPr defTabSz="1219170">
              <a:lnSpc>
                <a:spcPts val="4400"/>
              </a:lnSpc>
              <a:buClr>
                <a:srgbClr val="0070C0"/>
              </a:buClr>
            </a:pPr>
            <a:r>
              <a:rPr lang="zh-CN" altLang="en-US" sz="2667" b="1" dirty="0">
                <a:solidFill>
                  <a:prstClr val="black"/>
                </a:solidFill>
                <a:latin typeface="微软雅黑" pitchFamily="34" charset="-122"/>
                <a:ea typeface="微软雅黑" pitchFamily="34" charset="-122"/>
              </a:rPr>
              <a:t>从通信双方信息交互方式来看，可分为：</a:t>
            </a:r>
          </a:p>
          <a:p>
            <a:pPr marL="380990" indent="-380990" defTabSz="1219170">
              <a:lnSpc>
                <a:spcPts val="4400"/>
              </a:lnSpc>
              <a:buClr>
                <a:srgbClr val="0070C0"/>
              </a:buClr>
              <a:buFont typeface="Wingdings" pitchFamily="2" charset="2"/>
              <a:buChar char="l"/>
            </a:pPr>
            <a:r>
              <a:rPr lang="zh-CN" altLang="en-US" sz="2667" b="1" dirty="0">
                <a:solidFill>
                  <a:srgbClr val="0000FF"/>
                </a:solidFill>
                <a:latin typeface="微软雅黑" pitchFamily="34" charset="-122"/>
                <a:ea typeface="微软雅黑" pitchFamily="34" charset="-122"/>
              </a:rPr>
              <a:t>单工通信（单向通信）</a:t>
            </a:r>
            <a:r>
              <a:rPr lang="en-US" altLang="zh-CN" sz="2667" b="1" dirty="0">
                <a:solidFill>
                  <a:prstClr val="black"/>
                </a:solidFill>
                <a:latin typeface="微软雅黑" pitchFamily="34" charset="-122"/>
                <a:ea typeface="微软雅黑" pitchFamily="34" charset="-122"/>
              </a:rPr>
              <a:t>——</a:t>
            </a:r>
            <a:r>
              <a:rPr lang="zh-CN" altLang="en-US" sz="2667" b="1" dirty="0">
                <a:solidFill>
                  <a:prstClr val="black"/>
                </a:solidFill>
                <a:latin typeface="微软雅黑" pitchFamily="34" charset="-122"/>
                <a:ea typeface="微软雅黑" pitchFamily="34" charset="-122"/>
              </a:rPr>
              <a:t>只能有一个方向的通信而没有反方向的交互。</a:t>
            </a:r>
          </a:p>
          <a:p>
            <a:pPr marL="380990" indent="-380990" defTabSz="1219170">
              <a:lnSpc>
                <a:spcPts val="4400"/>
              </a:lnSpc>
              <a:buClr>
                <a:srgbClr val="0070C0"/>
              </a:buClr>
              <a:buFont typeface="Wingdings" pitchFamily="2" charset="2"/>
              <a:buChar char="l"/>
            </a:pPr>
            <a:r>
              <a:rPr lang="zh-CN" altLang="en-US" sz="2667" b="1" dirty="0">
                <a:solidFill>
                  <a:srgbClr val="0000FF"/>
                </a:solidFill>
                <a:latin typeface="微软雅黑" pitchFamily="34" charset="-122"/>
                <a:ea typeface="微软雅黑" pitchFamily="34" charset="-122"/>
              </a:rPr>
              <a:t>半双工通信（双向交替通信）</a:t>
            </a:r>
            <a:r>
              <a:rPr lang="en-US" altLang="zh-CN" sz="2667" b="1" dirty="0">
                <a:solidFill>
                  <a:prstClr val="black"/>
                </a:solidFill>
                <a:latin typeface="微软雅黑" pitchFamily="34" charset="-122"/>
                <a:ea typeface="微软雅黑" pitchFamily="34" charset="-122"/>
              </a:rPr>
              <a:t>——</a:t>
            </a:r>
            <a:r>
              <a:rPr lang="zh-CN" altLang="en-US" sz="2667" b="1" dirty="0">
                <a:solidFill>
                  <a:prstClr val="black"/>
                </a:solidFill>
                <a:latin typeface="微软雅黑" pitchFamily="34" charset="-122"/>
                <a:ea typeface="微软雅黑" pitchFamily="34" charset="-122"/>
              </a:rPr>
              <a:t>通信的双方都可以发送信息，但不能双方同时发送</a:t>
            </a:r>
            <a:r>
              <a:rPr lang="en-US" altLang="zh-CN" sz="2667" b="1" dirty="0">
                <a:solidFill>
                  <a:prstClr val="black"/>
                </a:solidFill>
                <a:latin typeface="微软雅黑" pitchFamily="34" charset="-122"/>
                <a:ea typeface="微软雅黑" pitchFamily="34" charset="-122"/>
              </a:rPr>
              <a:t>(</a:t>
            </a:r>
            <a:r>
              <a:rPr lang="zh-CN" altLang="en-US" sz="2667" b="1" dirty="0">
                <a:solidFill>
                  <a:prstClr val="black"/>
                </a:solidFill>
                <a:latin typeface="微软雅黑" pitchFamily="34" charset="-122"/>
                <a:ea typeface="微软雅黑" pitchFamily="34" charset="-122"/>
              </a:rPr>
              <a:t>当然也就不能同时接收</a:t>
            </a:r>
            <a:r>
              <a:rPr lang="en-US" altLang="zh-CN" sz="2667" b="1" dirty="0">
                <a:solidFill>
                  <a:prstClr val="black"/>
                </a:solidFill>
                <a:latin typeface="微软雅黑" pitchFamily="34" charset="-122"/>
                <a:ea typeface="微软雅黑" pitchFamily="34" charset="-122"/>
              </a:rPr>
              <a:t>)</a:t>
            </a:r>
            <a:r>
              <a:rPr lang="zh-CN" altLang="en-US" sz="2667" b="1" dirty="0">
                <a:solidFill>
                  <a:prstClr val="black"/>
                </a:solidFill>
                <a:latin typeface="微软雅黑" pitchFamily="34" charset="-122"/>
                <a:ea typeface="微软雅黑" pitchFamily="34" charset="-122"/>
              </a:rPr>
              <a:t>。</a:t>
            </a:r>
          </a:p>
          <a:p>
            <a:pPr marL="380990" indent="-380990" defTabSz="1219170">
              <a:lnSpc>
                <a:spcPts val="4400"/>
              </a:lnSpc>
              <a:buClr>
                <a:srgbClr val="0070C0"/>
              </a:buClr>
              <a:buFont typeface="Wingdings" pitchFamily="2" charset="2"/>
              <a:buChar char="l"/>
            </a:pPr>
            <a:r>
              <a:rPr lang="zh-CN" altLang="en-US" sz="2667" b="1" dirty="0">
                <a:solidFill>
                  <a:srgbClr val="0000FF"/>
                </a:solidFill>
                <a:latin typeface="微软雅黑" pitchFamily="34" charset="-122"/>
                <a:ea typeface="微软雅黑" pitchFamily="34" charset="-122"/>
              </a:rPr>
              <a:t>全双工通信（双向同时通信）</a:t>
            </a:r>
            <a:r>
              <a:rPr lang="en-US" altLang="zh-CN" sz="2667" b="1" dirty="0">
                <a:solidFill>
                  <a:prstClr val="black"/>
                </a:solidFill>
                <a:latin typeface="微软雅黑" pitchFamily="34" charset="-122"/>
                <a:ea typeface="微软雅黑" pitchFamily="34" charset="-122"/>
              </a:rPr>
              <a:t>——</a:t>
            </a:r>
            <a:r>
              <a:rPr lang="zh-CN" altLang="en-US" sz="2667" b="1" dirty="0">
                <a:solidFill>
                  <a:prstClr val="black"/>
                </a:solidFill>
                <a:latin typeface="微软雅黑" pitchFamily="34" charset="-122"/>
                <a:ea typeface="微软雅黑" pitchFamily="34" charset="-122"/>
              </a:rPr>
              <a:t>通信的双方可以同时发送和接收信息。 </a:t>
            </a:r>
          </a:p>
        </p:txBody>
      </p:sp>
    </p:spTree>
    <p:extLst>
      <p:ext uri="{BB962C8B-B14F-4D97-AF65-F5344CB8AC3E}">
        <p14:creationId xmlns:p14="http://schemas.microsoft.com/office/powerpoint/2010/main" val="7291644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圆角矩形 1"/>
          <p:cNvSpPr/>
          <p:nvPr/>
        </p:nvSpPr>
        <p:spPr>
          <a:xfrm>
            <a:off x="726860" y="865633"/>
            <a:ext cx="10738281" cy="494995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3" name="Text Box 155"/>
          <p:cNvSpPr txBox="1">
            <a:spLocks noChangeArrowheads="1"/>
          </p:cNvSpPr>
          <p:nvPr/>
        </p:nvSpPr>
        <p:spPr bwMode="auto">
          <a:xfrm>
            <a:off x="3611866" y="975004"/>
            <a:ext cx="5001847" cy="428259"/>
          </a:xfrm>
          <a:prstGeom prst="rect">
            <a:avLst/>
          </a:prstGeom>
          <a:noFill/>
          <a:ln w="9525">
            <a:noFill/>
            <a:miter lim="800000"/>
            <a:headEnd/>
            <a:tailEnd/>
          </a:ln>
          <a:effectLst/>
        </p:spPr>
        <p:txBody>
          <a:bodyPr wrap="square">
            <a:spAutoFit/>
          </a:bodyPr>
          <a:lstStyle/>
          <a:p>
            <a:pPr algn="ctr" defTabSz="1219170">
              <a:lnSpc>
                <a:spcPct val="110000"/>
              </a:lnSpc>
            </a:pPr>
            <a:r>
              <a:rPr lang="en-US" altLang="zh-CN" sz="2133" b="1" dirty="0">
                <a:solidFill>
                  <a:prstClr val="black"/>
                </a:solidFill>
                <a:latin typeface="微软雅黑" pitchFamily="34" charset="-122"/>
                <a:ea typeface="微软雅黑" pitchFamily="34" charset="-122"/>
              </a:rPr>
              <a:t>TCP </a:t>
            </a:r>
            <a:r>
              <a:rPr lang="zh-CN" altLang="en-US" sz="2133" b="1" dirty="0">
                <a:solidFill>
                  <a:prstClr val="black"/>
                </a:solidFill>
                <a:latin typeface="微软雅黑" pitchFamily="34" charset="-122"/>
                <a:ea typeface="微软雅黑" pitchFamily="34" charset="-122"/>
              </a:rPr>
              <a:t>的连接建立：采用三报文握手</a:t>
            </a:r>
          </a:p>
        </p:txBody>
      </p:sp>
      <p:grpSp>
        <p:nvGrpSpPr>
          <p:cNvPr id="4" name="Group 2"/>
          <p:cNvGrpSpPr>
            <a:grpSpLocks/>
          </p:cNvGrpSpPr>
          <p:nvPr/>
        </p:nvGrpSpPr>
        <p:grpSpPr bwMode="auto">
          <a:xfrm>
            <a:off x="4427863" y="2704456"/>
            <a:ext cx="3433803" cy="2781944"/>
            <a:chOff x="1474" y="1888"/>
            <a:chExt cx="2676" cy="2432"/>
          </a:xfrm>
        </p:grpSpPr>
        <p:sp>
          <p:nvSpPr>
            <p:cNvPr id="5"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600" kern="0">
                <a:solidFill>
                  <a:prstClr val="black"/>
                </a:solidFill>
                <a:latin typeface="微软雅黑" pitchFamily="34" charset="-122"/>
                <a:ea typeface="微软雅黑" pitchFamily="34" charset="-122"/>
              </a:endParaRPr>
            </a:p>
          </p:txBody>
        </p:sp>
        <p:sp>
          <p:nvSpPr>
            <p:cNvPr id="6" name="Line 4"/>
            <p:cNvSpPr>
              <a:spLocks noChangeShapeType="1"/>
            </p:cNvSpPr>
            <p:nvPr/>
          </p:nvSpPr>
          <p:spPr bwMode="auto">
            <a:xfrm>
              <a:off x="4150"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600" kern="0">
                <a:solidFill>
                  <a:prstClr val="black"/>
                </a:solidFill>
                <a:latin typeface="微软雅黑" pitchFamily="34" charset="-122"/>
                <a:ea typeface="微软雅黑" pitchFamily="34" charset="-122"/>
              </a:endParaRPr>
            </a:p>
          </p:txBody>
        </p:sp>
      </p:grpSp>
      <p:sp>
        <p:nvSpPr>
          <p:cNvPr id="10" name="Rectangle 9"/>
          <p:cNvSpPr>
            <a:spLocks noChangeArrowheads="1"/>
          </p:cNvSpPr>
          <p:nvPr/>
        </p:nvSpPr>
        <p:spPr bwMode="auto">
          <a:xfrm>
            <a:off x="3697731" y="2216846"/>
            <a:ext cx="1025728" cy="443981"/>
          </a:xfrm>
          <a:prstGeom prst="rect">
            <a:avLst/>
          </a:prstGeom>
          <a:solidFill>
            <a:srgbClr val="66FF99"/>
          </a:solidFill>
          <a:ln w="12700">
            <a:solidFill>
              <a:schemeClr val="tx1"/>
            </a:solidFill>
            <a:miter lim="800000"/>
            <a:headEnd/>
            <a:tailEnd/>
          </a:ln>
          <a:effectLst/>
        </p:spPr>
        <p:txBody>
          <a:bodyPr wrap="none" anchor="ctr"/>
          <a:lstStyle/>
          <a:p>
            <a:pPr algn="ctr" defTabSz="1219170">
              <a:defRPr/>
            </a:pPr>
            <a:endParaRPr lang="zh-CN" altLang="en-US" sz="1600" b="1" kern="0">
              <a:solidFill>
                <a:prstClr val="black"/>
              </a:solidFill>
              <a:latin typeface="微软雅黑" pitchFamily="34" charset="-122"/>
              <a:ea typeface="微软雅黑" pitchFamily="34" charset="-122"/>
            </a:endParaRPr>
          </a:p>
        </p:txBody>
      </p:sp>
      <p:sp>
        <p:nvSpPr>
          <p:cNvPr id="11" name="Text Box 10"/>
          <p:cNvSpPr txBox="1">
            <a:spLocks noChangeArrowheads="1"/>
          </p:cNvSpPr>
          <p:nvPr/>
        </p:nvSpPr>
        <p:spPr bwMode="auto">
          <a:xfrm>
            <a:off x="3745450" y="2266890"/>
            <a:ext cx="99969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defTabSz="1219170"/>
            <a:r>
              <a:rPr lang="en-US" altLang="zh-CN" sz="1600" dirty="0">
                <a:solidFill>
                  <a:prstClr val="black"/>
                </a:solidFill>
                <a:latin typeface="微软雅黑" pitchFamily="34" charset="-122"/>
                <a:ea typeface="微软雅黑" pitchFamily="34" charset="-122"/>
              </a:rPr>
              <a:t>CLOSED</a:t>
            </a:r>
          </a:p>
        </p:txBody>
      </p:sp>
      <p:sp>
        <p:nvSpPr>
          <p:cNvPr id="12" name="Rectangle 11"/>
          <p:cNvSpPr>
            <a:spLocks noChangeArrowheads="1"/>
          </p:cNvSpPr>
          <p:nvPr/>
        </p:nvSpPr>
        <p:spPr bwMode="auto">
          <a:xfrm>
            <a:off x="7811622" y="2216846"/>
            <a:ext cx="1045940" cy="443981"/>
          </a:xfrm>
          <a:prstGeom prst="rect">
            <a:avLst/>
          </a:prstGeom>
          <a:solidFill>
            <a:srgbClr val="66FF99"/>
          </a:solidFill>
          <a:ln w="12700">
            <a:solidFill>
              <a:schemeClr val="tx1"/>
            </a:solidFill>
            <a:miter lim="800000"/>
            <a:headEnd/>
            <a:tailEnd/>
          </a:ln>
          <a:effectLst/>
        </p:spPr>
        <p:txBody>
          <a:bodyPr wrap="none" anchor="ctr"/>
          <a:lstStyle/>
          <a:p>
            <a:pPr algn="ctr" defTabSz="1219170">
              <a:defRPr/>
            </a:pPr>
            <a:endParaRPr lang="zh-CN" altLang="en-US" sz="1600" b="1" kern="0">
              <a:solidFill>
                <a:prstClr val="black"/>
              </a:solidFill>
              <a:latin typeface="微软雅黑" pitchFamily="34" charset="-122"/>
              <a:ea typeface="微软雅黑" pitchFamily="34" charset="-122"/>
            </a:endParaRPr>
          </a:p>
        </p:txBody>
      </p:sp>
      <p:sp>
        <p:nvSpPr>
          <p:cNvPr id="13" name="Text Box 12"/>
          <p:cNvSpPr txBox="1">
            <a:spLocks noChangeArrowheads="1"/>
          </p:cNvSpPr>
          <p:nvPr/>
        </p:nvSpPr>
        <p:spPr bwMode="auto">
          <a:xfrm>
            <a:off x="7867040" y="2266890"/>
            <a:ext cx="99969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defTabSz="1219170"/>
            <a:r>
              <a:rPr lang="en-US" altLang="zh-CN" sz="1600">
                <a:solidFill>
                  <a:prstClr val="black"/>
                </a:solidFill>
                <a:latin typeface="微软雅黑" pitchFamily="34" charset="-122"/>
                <a:ea typeface="微软雅黑" pitchFamily="34" charset="-122"/>
              </a:rPr>
              <a:t>CLOSED</a:t>
            </a:r>
          </a:p>
        </p:txBody>
      </p:sp>
      <p:grpSp>
        <p:nvGrpSpPr>
          <p:cNvPr id="17" name="Group 16"/>
          <p:cNvGrpSpPr>
            <a:grpSpLocks/>
          </p:cNvGrpSpPr>
          <p:nvPr/>
        </p:nvGrpSpPr>
        <p:grpSpPr bwMode="auto">
          <a:xfrm>
            <a:off x="8374946" y="1951227"/>
            <a:ext cx="1584734" cy="771195"/>
            <a:chOff x="4550" y="1301"/>
            <a:chExt cx="1235" cy="601"/>
          </a:xfrm>
        </p:grpSpPr>
        <p:sp>
          <p:nvSpPr>
            <p:cNvPr id="18" name="Rectangle 17"/>
            <p:cNvSpPr>
              <a:spLocks noChangeArrowheads="1"/>
            </p:cNvSpPr>
            <p:nvPr/>
          </p:nvSpPr>
          <p:spPr bwMode="auto">
            <a:xfrm>
              <a:off x="4956" y="1617"/>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zh-CN" altLang="en-US" sz="1600" b="1" kern="0" dirty="0">
                  <a:solidFill>
                    <a:prstClr val="black"/>
                  </a:solidFill>
                  <a:latin typeface="微软雅黑" pitchFamily="34" charset="-122"/>
                  <a:ea typeface="微软雅黑" pitchFamily="34" charset="-122"/>
                </a:rPr>
                <a:t>被动打开</a:t>
              </a:r>
            </a:p>
          </p:txBody>
        </p:sp>
        <p:sp>
          <p:nvSpPr>
            <p:cNvPr id="19" name="Freeform 18"/>
            <p:cNvSpPr>
              <a:spLocks/>
            </p:cNvSpPr>
            <p:nvPr/>
          </p:nvSpPr>
          <p:spPr bwMode="auto">
            <a:xfrm>
              <a:off x="4550" y="1301"/>
              <a:ext cx="1209"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600" b="1" kern="0">
                <a:solidFill>
                  <a:prstClr val="black"/>
                </a:solidFill>
                <a:latin typeface="微软雅黑" pitchFamily="34" charset="-122"/>
                <a:ea typeface="微软雅黑" pitchFamily="34" charset="-122"/>
              </a:endParaRPr>
            </a:p>
          </p:txBody>
        </p:sp>
      </p:grpSp>
      <p:sp>
        <p:nvSpPr>
          <p:cNvPr id="22" name="Rectangle 21"/>
          <p:cNvSpPr>
            <a:spLocks noChangeArrowheads="1"/>
          </p:cNvSpPr>
          <p:nvPr/>
        </p:nvSpPr>
        <p:spPr bwMode="auto">
          <a:xfrm>
            <a:off x="4228969" y="1720254"/>
            <a:ext cx="397547" cy="36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600" b="1" kern="0" dirty="0">
                <a:solidFill>
                  <a:prstClr val="black"/>
                </a:solidFill>
                <a:latin typeface="微软雅黑" pitchFamily="34" charset="-122"/>
                <a:ea typeface="微软雅黑" pitchFamily="34" charset="-122"/>
              </a:rPr>
              <a:t>A</a:t>
            </a:r>
          </a:p>
        </p:txBody>
      </p:sp>
      <p:sp>
        <p:nvSpPr>
          <p:cNvPr id="23" name="Rectangle 22"/>
          <p:cNvSpPr>
            <a:spLocks noChangeArrowheads="1"/>
          </p:cNvSpPr>
          <p:nvPr/>
        </p:nvSpPr>
        <p:spPr bwMode="auto">
          <a:xfrm>
            <a:off x="7610051" y="1720254"/>
            <a:ext cx="384723" cy="36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600" b="1" kern="0" dirty="0">
                <a:solidFill>
                  <a:prstClr val="black"/>
                </a:solidFill>
                <a:latin typeface="微软雅黑" pitchFamily="34" charset="-122"/>
                <a:ea typeface="微软雅黑" pitchFamily="34" charset="-122"/>
              </a:rPr>
              <a:t>B</a:t>
            </a:r>
          </a:p>
        </p:txBody>
      </p:sp>
      <p:sp>
        <p:nvSpPr>
          <p:cNvPr id="24" name="Rectangle 23"/>
          <p:cNvSpPr>
            <a:spLocks noChangeArrowheads="1"/>
          </p:cNvSpPr>
          <p:nvPr/>
        </p:nvSpPr>
        <p:spPr bwMode="auto">
          <a:xfrm>
            <a:off x="3820916" y="1434104"/>
            <a:ext cx="654027" cy="36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zh-CN" altLang="en-US" sz="1600" b="1" kern="0" dirty="0">
                <a:solidFill>
                  <a:prstClr val="black"/>
                </a:solidFill>
                <a:latin typeface="微软雅黑" pitchFamily="34" charset="-122"/>
                <a:ea typeface="微软雅黑" pitchFamily="34" charset="-122"/>
              </a:rPr>
              <a:t>客户</a:t>
            </a:r>
          </a:p>
        </p:txBody>
      </p:sp>
      <p:sp>
        <p:nvSpPr>
          <p:cNvPr id="25" name="Rectangle 24"/>
          <p:cNvSpPr>
            <a:spLocks noChangeArrowheads="1"/>
          </p:cNvSpPr>
          <p:nvPr/>
        </p:nvSpPr>
        <p:spPr bwMode="auto">
          <a:xfrm>
            <a:off x="7859099" y="1434104"/>
            <a:ext cx="859212" cy="36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zh-CN" altLang="en-US" sz="1600" b="1" kern="0">
                <a:solidFill>
                  <a:prstClr val="black"/>
                </a:solidFill>
                <a:latin typeface="微软雅黑" pitchFamily="34" charset="-122"/>
                <a:ea typeface="微软雅黑" pitchFamily="34" charset="-122"/>
              </a:rPr>
              <a:t>服务器</a:t>
            </a:r>
          </a:p>
        </p:txBody>
      </p:sp>
      <p:pic>
        <p:nvPicPr>
          <p:cNvPr id="28"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93706" y="1760026"/>
            <a:ext cx="424381" cy="42438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4835" y="1760026"/>
            <a:ext cx="424381" cy="424381"/>
          </a:xfrm>
          <a:prstGeom prst="rect">
            <a:avLst/>
          </a:prstGeom>
          <a:noFill/>
          <a:extLst>
            <a:ext uri="{909E8E84-426E-40DD-AFC4-6F175D3DCCD1}">
              <a14:hiddenFill xmlns:a14="http://schemas.microsoft.com/office/drawing/2010/main">
                <a:solidFill>
                  <a:srgbClr val="FFFFFF"/>
                </a:solidFill>
              </a14:hiddenFill>
            </a:ext>
          </a:extLst>
        </p:spPr>
      </p:pic>
      <p:sp>
        <p:nvSpPr>
          <p:cNvPr id="30" name="Text Box 155"/>
          <p:cNvSpPr txBox="1">
            <a:spLocks noChangeArrowheads="1"/>
          </p:cNvSpPr>
          <p:nvPr/>
        </p:nvSpPr>
        <p:spPr bwMode="auto">
          <a:xfrm>
            <a:off x="2573033" y="4487180"/>
            <a:ext cx="7229336" cy="789319"/>
          </a:xfrm>
          <a:prstGeom prst="rect">
            <a:avLst/>
          </a:prstGeom>
          <a:solidFill>
            <a:srgbClr val="99FFCC"/>
          </a:solidFill>
          <a:ln w="9525">
            <a:solidFill>
              <a:schemeClr val="tx1"/>
            </a:solidFill>
            <a:miter lim="800000"/>
            <a:headEnd/>
            <a:tailEnd/>
          </a:ln>
          <a:effectLst/>
        </p:spPr>
        <p:txBody>
          <a:bodyPr wrap="square">
            <a:spAutoFit/>
          </a:bodyPr>
          <a:lstStyle/>
          <a:p>
            <a:pPr defTabSz="1219170">
              <a:lnSpc>
                <a:spcPct val="110000"/>
              </a:lnSpc>
            </a:pPr>
            <a:r>
              <a:rPr lang="en-US" altLang="zh-CN" sz="2133" b="1" dirty="0">
                <a:solidFill>
                  <a:prstClr val="black"/>
                </a:solidFill>
                <a:latin typeface="微软雅黑" pitchFamily="34" charset="-122"/>
                <a:ea typeface="微软雅黑" pitchFamily="34" charset="-122"/>
              </a:rPr>
              <a:t>B</a:t>
            </a:r>
            <a:r>
              <a:rPr lang="zh-CN" altLang="en-US" sz="2133" b="1" dirty="0">
                <a:solidFill>
                  <a:prstClr val="black"/>
                </a:solidFill>
                <a:latin typeface="微软雅黑" pitchFamily="34" charset="-122"/>
                <a:ea typeface="微软雅黑" pitchFamily="34" charset="-122"/>
              </a:rPr>
              <a:t>的 </a:t>
            </a:r>
            <a:r>
              <a:rPr lang="en-US" altLang="zh-CN" sz="2133" b="1" dirty="0">
                <a:solidFill>
                  <a:prstClr val="black"/>
                </a:solidFill>
                <a:latin typeface="微软雅黑" pitchFamily="34" charset="-122"/>
                <a:ea typeface="微软雅黑" pitchFamily="34" charset="-122"/>
              </a:rPr>
              <a:t>TCP </a:t>
            </a:r>
            <a:r>
              <a:rPr lang="zh-CN" altLang="en-US" sz="2133" b="1" dirty="0">
                <a:solidFill>
                  <a:prstClr val="black"/>
                </a:solidFill>
                <a:latin typeface="微软雅黑" pitchFamily="34" charset="-122"/>
                <a:ea typeface="微软雅黑" pitchFamily="34" charset="-122"/>
              </a:rPr>
              <a:t>服务器进程先创建传输控制块</a:t>
            </a:r>
            <a:r>
              <a:rPr lang="en-US" altLang="zh-CN" sz="2133" b="1" dirty="0">
                <a:solidFill>
                  <a:prstClr val="black"/>
                </a:solidFill>
                <a:latin typeface="微软雅黑" pitchFamily="34" charset="-122"/>
                <a:ea typeface="微软雅黑" pitchFamily="34" charset="-122"/>
              </a:rPr>
              <a:t>TCB</a:t>
            </a:r>
            <a:r>
              <a:rPr lang="zh-CN" altLang="en-US" sz="2133" b="1" dirty="0">
                <a:solidFill>
                  <a:prstClr val="black"/>
                </a:solidFill>
                <a:latin typeface="微软雅黑" pitchFamily="34" charset="-122"/>
                <a:ea typeface="微软雅黑" pitchFamily="34" charset="-122"/>
              </a:rPr>
              <a:t>，准备接受客户进程的连接请求。</a:t>
            </a:r>
          </a:p>
        </p:txBody>
      </p:sp>
    </p:spTree>
    <p:extLst>
      <p:ext uri="{BB962C8B-B14F-4D97-AF65-F5344CB8AC3E}">
        <p14:creationId xmlns:p14="http://schemas.microsoft.com/office/powerpoint/2010/main" val="345200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50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p:tgtEl>
                                          <p:spTgt spid="30"/>
                                        </p:tgtEl>
                                        <p:attrNameLst>
                                          <p:attrName>ppt_y</p:attrName>
                                        </p:attrNameLst>
                                      </p:cBhvr>
                                      <p:tavLst>
                                        <p:tav tm="0">
                                          <p:val>
                                            <p:strVal val="#ppt_y-#ppt_h*1.125000"/>
                                          </p:val>
                                        </p:tav>
                                        <p:tav tm="100000">
                                          <p:val>
                                            <p:strVal val="#ppt_y"/>
                                          </p:val>
                                        </p:tav>
                                      </p:tavLst>
                                    </p:anim>
                                    <p:animEffect transition="in" filter="wipe(down)">
                                      <p:cBhvr>
                                        <p:cTn id="8" dur="1000"/>
                                        <p:tgtEl>
                                          <p:spTgt spid="30"/>
                                        </p:tgtEl>
                                      </p:cBhvr>
                                    </p:animEffect>
                                  </p:childTnLst>
                                </p:cTn>
                              </p:par>
                            </p:childTnLst>
                          </p:cTn>
                        </p:par>
                        <p:par>
                          <p:cTn id="9" fill="hold">
                            <p:stCondLst>
                              <p:cond delay="1500"/>
                            </p:stCondLst>
                            <p:childTnLst>
                              <p:par>
                                <p:cTn id="10" presetID="22" presetClass="entr" presetSubtype="1" fill="hold" nodeType="afterEffect">
                                  <p:stCondLst>
                                    <p:cond delay="200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圆角矩形 1"/>
          <p:cNvSpPr/>
          <p:nvPr/>
        </p:nvSpPr>
        <p:spPr>
          <a:xfrm>
            <a:off x="726860" y="865633"/>
            <a:ext cx="10738281" cy="494995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3" name="Text Box 155"/>
          <p:cNvSpPr txBox="1">
            <a:spLocks noChangeArrowheads="1"/>
          </p:cNvSpPr>
          <p:nvPr/>
        </p:nvSpPr>
        <p:spPr bwMode="auto">
          <a:xfrm>
            <a:off x="3611866" y="975004"/>
            <a:ext cx="5001847" cy="428259"/>
          </a:xfrm>
          <a:prstGeom prst="rect">
            <a:avLst/>
          </a:prstGeom>
          <a:noFill/>
          <a:ln w="9525">
            <a:noFill/>
            <a:miter lim="800000"/>
            <a:headEnd/>
            <a:tailEnd/>
          </a:ln>
          <a:effectLst/>
        </p:spPr>
        <p:txBody>
          <a:bodyPr wrap="square">
            <a:spAutoFit/>
          </a:bodyPr>
          <a:lstStyle/>
          <a:p>
            <a:pPr algn="ctr" defTabSz="1219170">
              <a:lnSpc>
                <a:spcPct val="110000"/>
              </a:lnSpc>
            </a:pPr>
            <a:r>
              <a:rPr lang="en-US" altLang="zh-CN" sz="2133" b="1" dirty="0">
                <a:solidFill>
                  <a:prstClr val="black"/>
                </a:solidFill>
                <a:latin typeface="微软雅黑" pitchFamily="34" charset="-122"/>
                <a:ea typeface="微软雅黑" pitchFamily="34" charset="-122"/>
              </a:rPr>
              <a:t>TCP </a:t>
            </a:r>
            <a:r>
              <a:rPr lang="zh-CN" altLang="en-US" sz="2133" b="1" dirty="0">
                <a:solidFill>
                  <a:prstClr val="black"/>
                </a:solidFill>
                <a:latin typeface="微软雅黑" pitchFamily="34" charset="-122"/>
                <a:ea typeface="微软雅黑" pitchFamily="34" charset="-122"/>
              </a:rPr>
              <a:t>的连接建立：采用三报文握手</a:t>
            </a:r>
          </a:p>
        </p:txBody>
      </p:sp>
      <p:grpSp>
        <p:nvGrpSpPr>
          <p:cNvPr id="4" name="Group 2"/>
          <p:cNvGrpSpPr>
            <a:grpSpLocks/>
          </p:cNvGrpSpPr>
          <p:nvPr/>
        </p:nvGrpSpPr>
        <p:grpSpPr bwMode="auto">
          <a:xfrm>
            <a:off x="4427863" y="2704456"/>
            <a:ext cx="3433803" cy="2781944"/>
            <a:chOff x="1474" y="1888"/>
            <a:chExt cx="2676" cy="2432"/>
          </a:xfrm>
        </p:grpSpPr>
        <p:sp>
          <p:nvSpPr>
            <p:cNvPr id="5"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600" kern="0">
                <a:solidFill>
                  <a:prstClr val="black"/>
                </a:solidFill>
                <a:latin typeface="微软雅黑" pitchFamily="34" charset="-122"/>
                <a:ea typeface="微软雅黑" pitchFamily="34" charset="-122"/>
              </a:endParaRPr>
            </a:p>
          </p:txBody>
        </p:sp>
        <p:sp>
          <p:nvSpPr>
            <p:cNvPr id="6" name="Line 4"/>
            <p:cNvSpPr>
              <a:spLocks noChangeShapeType="1"/>
            </p:cNvSpPr>
            <p:nvPr/>
          </p:nvSpPr>
          <p:spPr bwMode="auto">
            <a:xfrm>
              <a:off x="4150"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600" kern="0">
                <a:solidFill>
                  <a:prstClr val="black"/>
                </a:solidFill>
                <a:latin typeface="微软雅黑" pitchFamily="34" charset="-122"/>
                <a:ea typeface="微软雅黑" pitchFamily="34" charset="-122"/>
              </a:endParaRPr>
            </a:p>
          </p:txBody>
        </p:sp>
      </p:grpSp>
      <p:grpSp>
        <p:nvGrpSpPr>
          <p:cNvPr id="7" name="Group 6"/>
          <p:cNvGrpSpPr>
            <a:grpSpLocks/>
          </p:cNvGrpSpPr>
          <p:nvPr/>
        </p:nvGrpSpPr>
        <p:grpSpPr bwMode="auto">
          <a:xfrm>
            <a:off x="4486889" y="2674952"/>
            <a:ext cx="3323448" cy="683941"/>
            <a:chOff x="1520" y="1865"/>
            <a:chExt cx="2590" cy="533"/>
          </a:xfrm>
        </p:grpSpPr>
        <p:sp>
          <p:nvSpPr>
            <p:cNvPr id="8" name="Rectangle 7"/>
            <p:cNvSpPr>
              <a:spLocks noChangeArrowheads="1"/>
            </p:cNvSpPr>
            <p:nvPr/>
          </p:nvSpPr>
          <p:spPr bwMode="auto">
            <a:xfrm rot="665985">
              <a:off x="2088" y="1865"/>
              <a:ext cx="1604"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0651" tIns="59267" rIns="120651" bIns="59267">
              <a:spAutoFit/>
            </a:bodyPr>
            <a:lstStyle/>
            <a:p>
              <a:pPr defTabSz="1015975" eaLnBrk="0" hangingPunct="0">
                <a:defRPr/>
              </a:pPr>
              <a:r>
                <a:rPr lang="en-US" altLang="zh-CN" sz="1600" b="1" kern="0" dirty="0">
                  <a:solidFill>
                    <a:prstClr val="black"/>
                  </a:solidFill>
                  <a:latin typeface="微软雅黑" pitchFamily="34" charset="-122"/>
                  <a:ea typeface="微软雅黑" pitchFamily="34" charset="-122"/>
                </a:rPr>
                <a:t>SYN = 1, </a:t>
              </a:r>
              <a:r>
                <a:rPr lang="en-US" altLang="zh-CN" sz="1600" b="1" kern="0" dirty="0" err="1">
                  <a:solidFill>
                    <a:prstClr val="black"/>
                  </a:solidFill>
                  <a:latin typeface="微软雅黑" pitchFamily="34" charset="-122"/>
                  <a:ea typeface="微软雅黑" pitchFamily="34" charset="-122"/>
                </a:rPr>
                <a:t>seq</a:t>
              </a:r>
              <a:r>
                <a:rPr lang="en-US" altLang="zh-CN" sz="1600" b="1" kern="0" dirty="0">
                  <a:solidFill>
                    <a:prstClr val="black"/>
                  </a:solidFill>
                  <a:latin typeface="微软雅黑" pitchFamily="34" charset="-122"/>
                  <a:ea typeface="微软雅黑" pitchFamily="34" charset="-122"/>
                </a:rPr>
                <a:t> = x</a:t>
              </a:r>
            </a:p>
          </p:txBody>
        </p:sp>
        <p:sp>
          <p:nvSpPr>
            <p:cNvPr id="9" name="Line 8"/>
            <p:cNvSpPr>
              <a:spLocks noChangeShapeType="1"/>
            </p:cNvSpPr>
            <p:nvPr/>
          </p:nvSpPr>
          <p:spPr bwMode="auto">
            <a:xfrm>
              <a:off x="1520" y="1893"/>
              <a:ext cx="2590" cy="505"/>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1600" b="1" kern="0">
                <a:solidFill>
                  <a:prstClr val="black"/>
                </a:solidFill>
                <a:latin typeface="微软雅黑" pitchFamily="34" charset="-122"/>
                <a:ea typeface="微软雅黑" pitchFamily="34" charset="-122"/>
              </a:endParaRPr>
            </a:p>
          </p:txBody>
        </p:sp>
      </p:grpSp>
      <p:sp>
        <p:nvSpPr>
          <p:cNvPr id="10" name="Rectangle 9"/>
          <p:cNvSpPr>
            <a:spLocks noChangeArrowheads="1"/>
          </p:cNvSpPr>
          <p:nvPr/>
        </p:nvSpPr>
        <p:spPr bwMode="auto">
          <a:xfrm>
            <a:off x="3697731" y="2216846"/>
            <a:ext cx="1025728" cy="443981"/>
          </a:xfrm>
          <a:prstGeom prst="rect">
            <a:avLst/>
          </a:prstGeom>
          <a:solidFill>
            <a:srgbClr val="66FF99"/>
          </a:solidFill>
          <a:ln w="12700">
            <a:solidFill>
              <a:schemeClr val="tx1"/>
            </a:solidFill>
            <a:miter lim="800000"/>
            <a:headEnd/>
            <a:tailEnd/>
          </a:ln>
          <a:effectLst/>
        </p:spPr>
        <p:txBody>
          <a:bodyPr wrap="none" anchor="ctr"/>
          <a:lstStyle/>
          <a:p>
            <a:pPr algn="ctr" defTabSz="1219170">
              <a:defRPr/>
            </a:pPr>
            <a:endParaRPr lang="zh-CN" altLang="en-US" sz="1600" b="1" kern="0">
              <a:solidFill>
                <a:prstClr val="black"/>
              </a:solidFill>
              <a:latin typeface="微软雅黑" pitchFamily="34" charset="-122"/>
              <a:ea typeface="微软雅黑" pitchFamily="34" charset="-122"/>
            </a:endParaRPr>
          </a:p>
        </p:txBody>
      </p:sp>
      <p:sp>
        <p:nvSpPr>
          <p:cNvPr id="11" name="Text Box 10"/>
          <p:cNvSpPr txBox="1">
            <a:spLocks noChangeArrowheads="1"/>
          </p:cNvSpPr>
          <p:nvPr/>
        </p:nvSpPr>
        <p:spPr bwMode="auto">
          <a:xfrm>
            <a:off x="3745450" y="2266890"/>
            <a:ext cx="99969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defTabSz="1219170"/>
            <a:r>
              <a:rPr lang="en-US" altLang="zh-CN" sz="1600" dirty="0">
                <a:solidFill>
                  <a:prstClr val="black"/>
                </a:solidFill>
                <a:latin typeface="微软雅黑" pitchFamily="34" charset="-122"/>
                <a:ea typeface="微软雅黑" pitchFamily="34" charset="-122"/>
              </a:rPr>
              <a:t>CLOSED</a:t>
            </a:r>
          </a:p>
        </p:txBody>
      </p:sp>
      <p:sp>
        <p:nvSpPr>
          <p:cNvPr id="12" name="Rectangle 11"/>
          <p:cNvSpPr>
            <a:spLocks noChangeArrowheads="1"/>
          </p:cNvSpPr>
          <p:nvPr/>
        </p:nvSpPr>
        <p:spPr bwMode="auto">
          <a:xfrm>
            <a:off x="7811622" y="2216846"/>
            <a:ext cx="1045940" cy="443981"/>
          </a:xfrm>
          <a:prstGeom prst="rect">
            <a:avLst/>
          </a:prstGeom>
          <a:solidFill>
            <a:srgbClr val="66FF99"/>
          </a:solidFill>
          <a:ln w="12700">
            <a:solidFill>
              <a:schemeClr val="tx1"/>
            </a:solidFill>
            <a:miter lim="800000"/>
            <a:headEnd/>
            <a:tailEnd/>
          </a:ln>
          <a:effectLst/>
        </p:spPr>
        <p:txBody>
          <a:bodyPr wrap="none" anchor="ctr"/>
          <a:lstStyle/>
          <a:p>
            <a:pPr algn="ctr" defTabSz="1219170">
              <a:defRPr/>
            </a:pPr>
            <a:endParaRPr lang="zh-CN" altLang="en-US" sz="1600" b="1" kern="0">
              <a:solidFill>
                <a:prstClr val="black"/>
              </a:solidFill>
              <a:latin typeface="微软雅黑" pitchFamily="34" charset="-122"/>
              <a:ea typeface="微软雅黑" pitchFamily="34" charset="-122"/>
            </a:endParaRPr>
          </a:p>
        </p:txBody>
      </p:sp>
      <p:sp>
        <p:nvSpPr>
          <p:cNvPr id="13" name="Text Box 12"/>
          <p:cNvSpPr txBox="1">
            <a:spLocks noChangeArrowheads="1"/>
          </p:cNvSpPr>
          <p:nvPr/>
        </p:nvSpPr>
        <p:spPr bwMode="auto">
          <a:xfrm>
            <a:off x="7867040" y="2266890"/>
            <a:ext cx="99969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defTabSz="1219170"/>
            <a:r>
              <a:rPr lang="en-US" altLang="zh-CN" sz="1600">
                <a:solidFill>
                  <a:prstClr val="black"/>
                </a:solidFill>
                <a:latin typeface="微软雅黑" pitchFamily="34" charset="-122"/>
                <a:ea typeface="微软雅黑" pitchFamily="34" charset="-122"/>
              </a:rPr>
              <a:t>CLOSED</a:t>
            </a:r>
          </a:p>
        </p:txBody>
      </p:sp>
      <p:grpSp>
        <p:nvGrpSpPr>
          <p:cNvPr id="14" name="Group 13"/>
          <p:cNvGrpSpPr>
            <a:grpSpLocks/>
          </p:cNvGrpSpPr>
          <p:nvPr/>
        </p:nvGrpSpPr>
        <p:grpSpPr bwMode="auto">
          <a:xfrm>
            <a:off x="2463306" y="1944812"/>
            <a:ext cx="1460265" cy="791725"/>
            <a:chOff x="-57" y="1296"/>
            <a:chExt cx="1138" cy="617"/>
          </a:xfrm>
        </p:grpSpPr>
        <p:sp>
          <p:nvSpPr>
            <p:cNvPr id="15" name="Rectangle 14"/>
            <p:cNvSpPr>
              <a:spLocks noChangeArrowheads="1"/>
            </p:cNvSpPr>
            <p:nvPr/>
          </p:nvSpPr>
          <p:spPr bwMode="auto">
            <a:xfrm>
              <a:off x="-57" y="1628"/>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zh-CN" altLang="en-US" sz="1600" b="1" kern="0" dirty="0">
                  <a:solidFill>
                    <a:prstClr val="black"/>
                  </a:solidFill>
                  <a:latin typeface="微软雅黑" pitchFamily="34" charset="-122"/>
                  <a:ea typeface="微软雅黑" pitchFamily="34" charset="-122"/>
                </a:rPr>
                <a:t>主动打开</a:t>
              </a:r>
            </a:p>
          </p:txBody>
        </p:sp>
        <p:sp>
          <p:nvSpPr>
            <p:cNvPr id="16" name="Freeform 15"/>
            <p:cNvSpPr>
              <a:spLocks/>
            </p:cNvSpPr>
            <p:nvPr/>
          </p:nvSpPr>
          <p:spPr bwMode="auto">
            <a:xfrm>
              <a:off x="-27" y="1296"/>
              <a:ext cx="1108"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600" b="1" kern="0">
                <a:solidFill>
                  <a:prstClr val="black"/>
                </a:solidFill>
                <a:latin typeface="微软雅黑" pitchFamily="34" charset="-122"/>
                <a:ea typeface="微软雅黑" pitchFamily="34" charset="-122"/>
              </a:endParaRPr>
            </a:p>
          </p:txBody>
        </p:sp>
      </p:grpSp>
      <p:grpSp>
        <p:nvGrpSpPr>
          <p:cNvPr id="17" name="Group 16"/>
          <p:cNvGrpSpPr>
            <a:grpSpLocks/>
          </p:cNvGrpSpPr>
          <p:nvPr/>
        </p:nvGrpSpPr>
        <p:grpSpPr bwMode="auto">
          <a:xfrm>
            <a:off x="8374946" y="1951227"/>
            <a:ext cx="1584734" cy="771195"/>
            <a:chOff x="4550" y="1301"/>
            <a:chExt cx="1235" cy="601"/>
          </a:xfrm>
        </p:grpSpPr>
        <p:sp>
          <p:nvSpPr>
            <p:cNvPr id="18" name="Rectangle 17"/>
            <p:cNvSpPr>
              <a:spLocks noChangeArrowheads="1"/>
            </p:cNvSpPr>
            <p:nvPr/>
          </p:nvSpPr>
          <p:spPr bwMode="auto">
            <a:xfrm>
              <a:off x="4956" y="1617"/>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zh-CN" altLang="en-US" sz="1600" b="1" kern="0" dirty="0">
                  <a:solidFill>
                    <a:prstClr val="black"/>
                  </a:solidFill>
                  <a:latin typeface="微软雅黑" pitchFamily="34" charset="-122"/>
                  <a:ea typeface="微软雅黑" pitchFamily="34" charset="-122"/>
                </a:rPr>
                <a:t>被动打开</a:t>
              </a:r>
            </a:p>
          </p:txBody>
        </p:sp>
        <p:sp>
          <p:nvSpPr>
            <p:cNvPr id="19" name="Freeform 18"/>
            <p:cNvSpPr>
              <a:spLocks/>
            </p:cNvSpPr>
            <p:nvPr/>
          </p:nvSpPr>
          <p:spPr bwMode="auto">
            <a:xfrm>
              <a:off x="4550" y="1301"/>
              <a:ext cx="1209"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600" b="1" kern="0">
                <a:solidFill>
                  <a:prstClr val="black"/>
                </a:solidFill>
                <a:latin typeface="微软雅黑" pitchFamily="34" charset="-122"/>
                <a:ea typeface="微软雅黑" pitchFamily="34" charset="-122"/>
              </a:endParaRPr>
            </a:p>
          </p:txBody>
        </p:sp>
      </p:grpSp>
      <p:sp>
        <p:nvSpPr>
          <p:cNvPr id="22" name="Rectangle 21"/>
          <p:cNvSpPr>
            <a:spLocks noChangeArrowheads="1"/>
          </p:cNvSpPr>
          <p:nvPr/>
        </p:nvSpPr>
        <p:spPr bwMode="auto">
          <a:xfrm>
            <a:off x="4228969" y="1720254"/>
            <a:ext cx="397547" cy="36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600" b="1" kern="0" dirty="0">
                <a:solidFill>
                  <a:prstClr val="black"/>
                </a:solidFill>
                <a:latin typeface="微软雅黑" pitchFamily="34" charset="-122"/>
                <a:ea typeface="微软雅黑" pitchFamily="34" charset="-122"/>
              </a:rPr>
              <a:t>A</a:t>
            </a:r>
          </a:p>
        </p:txBody>
      </p:sp>
      <p:sp>
        <p:nvSpPr>
          <p:cNvPr id="23" name="Rectangle 22"/>
          <p:cNvSpPr>
            <a:spLocks noChangeArrowheads="1"/>
          </p:cNvSpPr>
          <p:nvPr/>
        </p:nvSpPr>
        <p:spPr bwMode="auto">
          <a:xfrm>
            <a:off x="7610051" y="1720254"/>
            <a:ext cx="384723" cy="36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600" b="1" kern="0" dirty="0">
                <a:solidFill>
                  <a:prstClr val="black"/>
                </a:solidFill>
                <a:latin typeface="微软雅黑" pitchFamily="34" charset="-122"/>
                <a:ea typeface="微软雅黑" pitchFamily="34" charset="-122"/>
              </a:rPr>
              <a:t>B</a:t>
            </a:r>
          </a:p>
        </p:txBody>
      </p:sp>
      <p:sp>
        <p:nvSpPr>
          <p:cNvPr id="24" name="Rectangle 23"/>
          <p:cNvSpPr>
            <a:spLocks noChangeArrowheads="1"/>
          </p:cNvSpPr>
          <p:nvPr/>
        </p:nvSpPr>
        <p:spPr bwMode="auto">
          <a:xfrm>
            <a:off x="3820916" y="1434104"/>
            <a:ext cx="654027" cy="36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zh-CN" altLang="en-US" sz="1600" b="1" kern="0" dirty="0">
                <a:solidFill>
                  <a:prstClr val="black"/>
                </a:solidFill>
                <a:latin typeface="微软雅黑" pitchFamily="34" charset="-122"/>
                <a:ea typeface="微软雅黑" pitchFamily="34" charset="-122"/>
              </a:rPr>
              <a:t>客户</a:t>
            </a:r>
          </a:p>
        </p:txBody>
      </p:sp>
      <p:sp>
        <p:nvSpPr>
          <p:cNvPr id="25" name="Rectangle 24"/>
          <p:cNvSpPr>
            <a:spLocks noChangeArrowheads="1"/>
          </p:cNvSpPr>
          <p:nvPr/>
        </p:nvSpPr>
        <p:spPr bwMode="auto">
          <a:xfrm>
            <a:off x="7859099" y="1434104"/>
            <a:ext cx="859212" cy="36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zh-CN" altLang="en-US" sz="1600" b="1" kern="0">
                <a:solidFill>
                  <a:prstClr val="black"/>
                </a:solidFill>
                <a:latin typeface="微软雅黑" pitchFamily="34" charset="-122"/>
                <a:ea typeface="微软雅黑" pitchFamily="34" charset="-122"/>
              </a:rPr>
              <a:t>服务器</a:t>
            </a:r>
          </a:p>
        </p:txBody>
      </p:sp>
      <p:pic>
        <p:nvPicPr>
          <p:cNvPr id="28"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93706" y="1760026"/>
            <a:ext cx="424381" cy="42438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4835" y="1760026"/>
            <a:ext cx="424381" cy="424381"/>
          </a:xfrm>
          <a:prstGeom prst="rect">
            <a:avLst/>
          </a:prstGeom>
          <a:noFill/>
          <a:extLst>
            <a:ext uri="{909E8E84-426E-40DD-AFC4-6F175D3DCCD1}">
              <a14:hiddenFill xmlns:a14="http://schemas.microsoft.com/office/drawing/2010/main">
                <a:solidFill>
                  <a:srgbClr val="FFFFFF"/>
                </a:solidFill>
              </a14:hiddenFill>
            </a:ext>
          </a:extLst>
        </p:spPr>
      </p:pic>
      <p:sp>
        <p:nvSpPr>
          <p:cNvPr id="30" name="Text Box 155"/>
          <p:cNvSpPr txBox="1">
            <a:spLocks noChangeArrowheads="1"/>
          </p:cNvSpPr>
          <p:nvPr/>
        </p:nvSpPr>
        <p:spPr bwMode="auto">
          <a:xfrm>
            <a:off x="2573033" y="4487179"/>
            <a:ext cx="7229336" cy="1150380"/>
          </a:xfrm>
          <a:prstGeom prst="rect">
            <a:avLst/>
          </a:prstGeom>
          <a:solidFill>
            <a:srgbClr val="99FFCC"/>
          </a:solidFill>
          <a:ln w="9525">
            <a:solidFill>
              <a:schemeClr val="tx1"/>
            </a:solidFill>
            <a:miter lim="800000"/>
            <a:headEnd/>
            <a:tailEnd/>
          </a:ln>
          <a:effectLst/>
        </p:spPr>
        <p:txBody>
          <a:bodyPr wrap="square">
            <a:spAutoFit/>
          </a:bodyPr>
          <a:lstStyle/>
          <a:p>
            <a:pPr defTabSz="1219170">
              <a:lnSpc>
                <a:spcPct val="110000"/>
              </a:lnSpc>
            </a:pPr>
            <a:r>
              <a:rPr lang="en-US" altLang="zh-CN" sz="2133" b="1" dirty="0">
                <a:solidFill>
                  <a:prstClr val="black"/>
                </a:solidFill>
                <a:latin typeface="微软雅黑" pitchFamily="34" charset="-122"/>
                <a:ea typeface="微软雅黑" pitchFamily="34" charset="-122"/>
              </a:rPr>
              <a:t>A </a:t>
            </a:r>
            <a:r>
              <a:rPr lang="zh-CN" altLang="en-US" sz="2133" b="1" dirty="0">
                <a:solidFill>
                  <a:prstClr val="black"/>
                </a:solidFill>
                <a:latin typeface="微软雅黑" pitchFamily="34" charset="-122"/>
                <a:ea typeface="微软雅黑" pitchFamily="34" charset="-122"/>
              </a:rPr>
              <a:t>的 </a:t>
            </a:r>
            <a:r>
              <a:rPr lang="en-US" altLang="zh-CN" sz="2133" b="1" dirty="0">
                <a:solidFill>
                  <a:prstClr val="black"/>
                </a:solidFill>
                <a:latin typeface="微软雅黑" pitchFamily="34" charset="-122"/>
                <a:ea typeface="微软雅黑" pitchFamily="34" charset="-122"/>
              </a:rPr>
              <a:t>TCP </a:t>
            </a:r>
            <a:r>
              <a:rPr lang="zh-CN" altLang="en-US" sz="2133" b="1" dirty="0">
                <a:solidFill>
                  <a:prstClr val="black"/>
                </a:solidFill>
                <a:latin typeface="微软雅黑" pitchFamily="34" charset="-122"/>
                <a:ea typeface="微软雅黑" pitchFamily="34" charset="-122"/>
              </a:rPr>
              <a:t>向 </a:t>
            </a:r>
            <a:r>
              <a:rPr lang="en-US" altLang="zh-CN" sz="2133" b="1" dirty="0">
                <a:solidFill>
                  <a:prstClr val="black"/>
                </a:solidFill>
                <a:latin typeface="微软雅黑" pitchFamily="34" charset="-122"/>
                <a:ea typeface="微软雅黑" pitchFamily="34" charset="-122"/>
              </a:rPr>
              <a:t>B </a:t>
            </a:r>
            <a:r>
              <a:rPr lang="zh-CN" altLang="en-US" sz="2133" b="1" dirty="0">
                <a:solidFill>
                  <a:prstClr val="black"/>
                </a:solidFill>
                <a:latin typeface="微软雅黑" pitchFamily="34" charset="-122"/>
                <a:ea typeface="微软雅黑" pitchFamily="34" charset="-122"/>
              </a:rPr>
              <a:t>发出连接请求报文段，其首部中的同步位 </a:t>
            </a:r>
            <a:r>
              <a:rPr lang="en-US" altLang="zh-CN" sz="2133" b="1" dirty="0">
                <a:solidFill>
                  <a:prstClr val="black"/>
                </a:solidFill>
                <a:latin typeface="微软雅黑" pitchFamily="34" charset="-122"/>
                <a:ea typeface="微软雅黑" pitchFamily="34" charset="-122"/>
              </a:rPr>
              <a:t>SYN = 1</a:t>
            </a:r>
            <a:r>
              <a:rPr lang="zh-CN" altLang="en-US" sz="2133" b="1" dirty="0">
                <a:solidFill>
                  <a:prstClr val="black"/>
                </a:solidFill>
                <a:latin typeface="微软雅黑" pitchFamily="34" charset="-122"/>
                <a:ea typeface="微软雅黑" pitchFamily="34" charset="-122"/>
              </a:rPr>
              <a:t>，并选择序号 </a:t>
            </a:r>
            <a:r>
              <a:rPr lang="en-US" altLang="zh-CN" sz="2133" b="1" dirty="0" err="1">
                <a:solidFill>
                  <a:prstClr val="black"/>
                </a:solidFill>
                <a:latin typeface="微软雅黑" pitchFamily="34" charset="-122"/>
                <a:ea typeface="微软雅黑" pitchFamily="34" charset="-122"/>
              </a:rPr>
              <a:t>seq</a:t>
            </a:r>
            <a:r>
              <a:rPr lang="en-US" altLang="zh-CN" sz="2133" b="1" dirty="0">
                <a:solidFill>
                  <a:prstClr val="black"/>
                </a:solidFill>
                <a:latin typeface="微软雅黑" pitchFamily="34" charset="-122"/>
                <a:ea typeface="微软雅黑" pitchFamily="34" charset="-122"/>
              </a:rPr>
              <a:t> = x</a:t>
            </a:r>
            <a:r>
              <a:rPr lang="zh-CN" altLang="en-US" sz="2133" b="1" dirty="0">
                <a:solidFill>
                  <a:prstClr val="black"/>
                </a:solidFill>
                <a:latin typeface="微软雅黑" pitchFamily="34" charset="-122"/>
                <a:ea typeface="微软雅黑" pitchFamily="34" charset="-122"/>
              </a:rPr>
              <a:t>，表明传送数据时的第一个数据字节的序号是 </a:t>
            </a:r>
            <a:r>
              <a:rPr lang="en-US" altLang="zh-CN" sz="2133" b="1" dirty="0">
                <a:solidFill>
                  <a:prstClr val="black"/>
                </a:solidFill>
                <a:latin typeface="微软雅黑" pitchFamily="34" charset="-122"/>
                <a:ea typeface="微软雅黑" pitchFamily="34" charset="-122"/>
              </a:rPr>
              <a:t>x</a:t>
            </a:r>
            <a:r>
              <a:rPr lang="zh-CN" altLang="en-US" sz="2133" b="1" dirty="0">
                <a:solidFill>
                  <a:prstClr val="black"/>
                </a:solidFill>
                <a:latin typeface="微软雅黑" pitchFamily="34" charset="-122"/>
                <a:ea typeface="微软雅黑" pitchFamily="34" charset="-122"/>
              </a:rPr>
              <a:t>。</a:t>
            </a:r>
          </a:p>
        </p:txBody>
      </p:sp>
    </p:spTree>
    <p:extLst>
      <p:ext uri="{BB962C8B-B14F-4D97-AF65-F5344CB8AC3E}">
        <p14:creationId xmlns:p14="http://schemas.microsoft.com/office/powerpoint/2010/main" val="2125615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100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2000"/>
                                        <p:tgtEl>
                                          <p:spTgt spid="14"/>
                                        </p:tgtEl>
                                      </p:cBhvr>
                                    </p:animEffect>
                                  </p:childTnLst>
                                </p:cTn>
                              </p:par>
                            </p:childTnLst>
                          </p:cTn>
                        </p:par>
                        <p:par>
                          <p:cTn id="8" fill="hold">
                            <p:stCondLst>
                              <p:cond delay="3000"/>
                            </p:stCondLst>
                            <p:childTnLst>
                              <p:par>
                                <p:cTn id="9" presetID="12" presetClass="entr" presetSubtype="1" fill="hold" grpId="0" nodeType="afterEffect">
                                  <p:stCondLst>
                                    <p:cond delay="100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2000"/>
                                        <p:tgtEl>
                                          <p:spTgt spid="30"/>
                                        </p:tgtEl>
                                        <p:attrNameLst>
                                          <p:attrName>ppt_y</p:attrName>
                                        </p:attrNameLst>
                                      </p:cBhvr>
                                      <p:tavLst>
                                        <p:tav tm="0">
                                          <p:val>
                                            <p:strVal val="#ppt_y-#ppt_h*1.125000"/>
                                          </p:val>
                                        </p:tav>
                                        <p:tav tm="100000">
                                          <p:val>
                                            <p:strVal val="#ppt_y"/>
                                          </p:val>
                                        </p:tav>
                                      </p:tavLst>
                                    </p:anim>
                                    <p:animEffect transition="in" filter="wipe(down)">
                                      <p:cBhvr>
                                        <p:cTn id="12" dur="2000"/>
                                        <p:tgtEl>
                                          <p:spTgt spid="30"/>
                                        </p:tgtEl>
                                      </p:cBhvr>
                                    </p:animEffect>
                                  </p:childTnLst>
                                </p:cTn>
                              </p:par>
                            </p:childTnLst>
                          </p:cTn>
                        </p:par>
                        <p:par>
                          <p:cTn id="13" fill="hold">
                            <p:stCondLst>
                              <p:cond delay="6000"/>
                            </p:stCondLst>
                            <p:childTnLst>
                              <p:par>
                                <p:cTn id="14" presetID="22" presetClass="entr" presetSubtype="8" fill="hold" nodeType="afterEffect">
                                  <p:stCondLst>
                                    <p:cond delay="300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圆角矩形 30"/>
          <p:cNvSpPr/>
          <p:nvPr/>
        </p:nvSpPr>
        <p:spPr>
          <a:xfrm>
            <a:off x="726860" y="865633"/>
            <a:ext cx="10738281" cy="494995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3" name="Text Box 155"/>
          <p:cNvSpPr txBox="1">
            <a:spLocks noChangeArrowheads="1"/>
          </p:cNvSpPr>
          <p:nvPr/>
        </p:nvSpPr>
        <p:spPr bwMode="auto">
          <a:xfrm>
            <a:off x="3611866" y="975004"/>
            <a:ext cx="5001847" cy="428259"/>
          </a:xfrm>
          <a:prstGeom prst="rect">
            <a:avLst/>
          </a:prstGeom>
          <a:noFill/>
          <a:ln w="9525">
            <a:noFill/>
            <a:miter lim="800000"/>
            <a:headEnd/>
            <a:tailEnd/>
          </a:ln>
          <a:effectLst/>
        </p:spPr>
        <p:txBody>
          <a:bodyPr wrap="square">
            <a:spAutoFit/>
          </a:bodyPr>
          <a:lstStyle/>
          <a:p>
            <a:pPr algn="ctr" defTabSz="1219170">
              <a:lnSpc>
                <a:spcPct val="110000"/>
              </a:lnSpc>
            </a:pPr>
            <a:r>
              <a:rPr lang="en-US" altLang="zh-CN" sz="2133" b="1" dirty="0">
                <a:solidFill>
                  <a:prstClr val="black"/>
                </a:solidFill>
                <a:latin typeface="微软雅黑" pitchFamily="34" charset="-122"/>
                <a:ea typeface="微软雅黑" pitchFamily="34" charset="-122"/>
              </a:rPr>
              <a:t>TCP </a:t>
            </a:r>
            <a:r>
              <a:rPr lang="zh-CN" altLang="en-US" sz="2133" b="1" dirty="0">
                <a:solidFill>
                  <a:prstClr val="black"/>
                </a:solidFill>
                <a:latin typeface="微软雅黑" pitchFamily="34" charset="-122"/>
                <a:ea typeface="微软雅黑" pitchFamily="34" charset="-122"/>
              </a:rPr>
              <a:t>的连接建立：采用三报文握手</a:t>
            </a:r>
          </a:p>
        </p:txBody>
      </p:sp>
      <p:grpSp>
        <p:nvGrpSpPr>
          <p:cNvPr id="4" name="Group 2"/>
          <p:cNvGrpSpPr>
            <a:grpSpLocks/>
          </p:cNvGrpSpPr>
          <p:nvPr/>
        </p:nvGrpSpPr>
        <p:grpSpPr bwMode="auto">
          <a:xfrm>
            <a:off x="4427863" y="2704456"/>
            <a:ext cx="3433803" cy="2781944"/>
            <a:chOff x="1474" y="1888"/>
            <a:chExt cx="2676" cy="2432"/>
          </a:xfrm>
        </p:grpSpPr>
        <p:sp>
          <p:nvSpPr>
            <p:cNvPr id="5"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600" kern="0">
                <a:solidFill>
                  <a:prstClr val="black"/>
                </a:solidFill>
                <a:latin typeface="微软雅黑" pitchFamily="34" charset="-122"/>
                <a:ea typeface="微软雅黑" pitchFamily="34" charset="-122"/>
              </a:endParaRPr>
            </a:p>
          </p:txBody>
        </p:sp>
        <p:sp>
          <p:nvSpPr>
            <p:cNvPr id="6" name="Line 4"/>
            <p:cNvSpPr>
              <a:spLocks noChangeShapeType="1"/>
            </p:cNvSpPr>
            <p:nvPr/>
          </p:nvSpPr>
          <p:spPr bwMode="auto">
            <a:xfrm>
              <a:off x="4150"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600" kern="0">
                <a:solidFill>
                  <a:prstClr val="black"/>
                </a:solidFill>
                <a:latin typeface="微软雅黑" pitchFamily="34" charset="-122"/>
                <a:ea typeface="微软雅黑" pitchFamily="34" charset="-122"/>
              </a:endParaRPr>
            </a:p>
          </p:txBody>
        </p:sp>
      </p:grpSp>
      <p:grpSp>
        <p:nvGrpSpPr>
          <p:cNvPr id="7" name="Group 6"/>
          <p:cNvGrpSpPr>
            <a:grpSpLocks/>
          </p:cNvGrpSpPr>
          <p:nvPr/>
        </p:nvGrpSpPr>
        <p:grpSpPr bwMode="auto">
          <a:xfrm>
            <a:off x="4486889" y="2674952"/>
            <a:ext cx="3323448" cy="683941"/>
            <a:chOff x="1520" y="1865"/>
            <a:chExt cx="2590" cy="533"/>
          </a:xfrm>
        </p:grpSpPr>
        <p:sp>
          <p:nvSpPr>
            <p:cNvPr id="8" name="Rectangle 7"/>
            <p:cNvSpPr>
              <a:spLocks noChangeArrowheads="1"/>
            </p:cNvSpPr>
            <p:nvPr/>
          </p:nvSpPr>
          <p:spPr bwMode="auto">
            <a:xfrm rot="665985">
              <a:off x="2088" y="1865"/>
              <a:ext cx="1604"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0651" tIns="59267" rIns="120651" bIns="59267">
              <a:spAutoFit/>
            </a:bodyPr>
            <a:lstStyle/>
            <a:p>
              <a:pPr defTabSz="1015975" eaLnBrk="0" hangingPunct="0">
                <a:defRPr/>
              </a:pPr>
              <a:r>
                <a:rPr lang="en-US" altLang="zh-CN" sz="1600" b="1" kern="0" dirty="0">
                  <a:solidFill>
                    <a:prstClr val="black"/>
                  </a:solidFill>
                  <a:latin typeface="微软雅黑" pitchFamily="34" charset="-122"/>
                  <a:ea typeface="微软雅黑" pitchFamily="34" charset="-122"/>
                </a:rPr>
                <a:t>SYN = 1, </a:t>
              </a:r>
              <a:r>
                <a:rPr lang="en-US" altLang="zh-CN" sz="1600" b="1" kern="0" dirty="0" err="1">
                  <a:solidFill>
                    <a:prstClr val="black"/>
                  </a:solidFill>
                  <a:latin typeface="微软雅黑" pitchFamily="34" charset="-122"/>
                  <a:ea typeface="微软雅黑" pitchFamily="34" charset="-122"/>
                </a:rPr>
                <a:t>seq</a:t>
              </a:r>
              <a:r>
                <a:rPr lang="en-US" altLang="zh-CN" sz="1600" b="1" kern="0" dirty="0">
                  <a:solidFill>
                    <a:prstClr val="black"/>
                  </a:solidFill>
                  <a:latin typeface="微软雅黑" pitchFamily="34" charset="-122"/>
                  <a:ea typeface="微软雅黑" pitchFamily="34" charset="-122"/>
                </a:rPr>
                <a:t> = x</a:t>
              </a:r>
            </a:p>
          </p:txBody>
        </p:sp>
        <p:sp>
          <p:nvSpPr>
            <p:cNvPr id="9" name="Line 8"/>
            <p:cNvSpPr>
              <a:spLocks noChangeShapeType="1"/>
            </p:cNvSpPr>
            <p:nvPr/>
          </p:nvSpPr>
          <p:spPr bwMode="auto">
            <a:xfrm>
              <a:off x="1520" y="1893"/>
              <a:ext cx="2590" cy="505"/>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1600" b="1" kern="0">
                <a:solidFill>
                  <a:prstClr val="black"/>
                </a:solidFill>
                <a:latin typeface="微软雅黑" pitchFamily="34" charset="-122"/>
                <a:ea typeface="微软雅黑" pitchFamily="34" charset="-122"/>
              </a:endParaRPr>
            </a:p>
          </p:txBody>
        </p:sp>
      </p:grpSp>
      <p:sp>
        <p:nvSpPr>
          <p:cNvPr id="10" name="Rectangle 9"/>
          <p:cNvSpPr>
            <a:spLocks noChangeArrowheads="1"/>
          </p:cNvSpPr>
          <p:nvPr/>
        </p:nvSpPr>
        <p:spPr bwMode="auto">
          <a:xfrm>
            <a:off x="3697731" y="2216846"/>
            <a:ext cx="1025728" cy="443981"/>
          </a:xfrm>
          <a:prstGeom prst="rect">
            <a:avLst/>
          </a:prstGeom>
          <a:solidFill>
            <a:srgbClr val="66FF99"/>
          </a:solidFill>
          <a:ln w="12700">
            <a:solidFill>
              <a:schemeClr val="tx1"/>
            </a:solidFill>
            <a:miter lim="800000"/>
            <a:headEnd/>
            <a:tailEnd/>
          </a:ln>
          <a:effectLst/>
        </p:spPr>
        <p:txBody>
          <a:bodyPr wrap="none" anchor="ctr"/>
          <a:lstStyle/>
          <a:p>
            <a:pPr algn="ctr" defTabSz="1219170">
              <a:defRPr/>
            </a:pPr>
            <a:endParaRPr lang="zh-CN" altLang="en-US" sz="1600" b="1" kern="0">
              <a:solidFill>
                <a:prstClr val="black"/>
              </a:solidFill>
              <a:latin typeface="微软雅黑" pitchFamily="34" charset="-122"/>
              <a:ea typeface="微软雅黑" pitchFamily="34" charset="-122"/>
            </a:endParaRPr>
          </a:p>
        </p:txBody>
      </p:sp>
      <p:sp>
        <p:nvSpPr>
          <p:cNvPr id="11" name="Text Box 10"/>
          <p:cNvSpPr txBox="1">
            <a:spLocks noChangeArrowheads="1"/>
          </p:cNvSpPr>
          <p:nvPr/>
        </p:nvSpPr>
        <p:spPr bwMode="auto">
          <a:xfrm>
            <a:off x="3745450" y="2266890"/>
            <a:ext cx="99969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defTabSz="1219170"/>
            <a:r>
              <a:rPr lang="en-US" altLang="zh-CN" sz="1600" dirty="0">
                <a:solidFill>
                  <a:prstClr val="black"/>
                </a:solidFill>
                <a:latin typeface="微软雅黑" pitchFamily="34" charset="-122"/>
                <a:ea typeface="微软雅黑" pitchFamily="34" charset="-122"/>
              </a:rPr>
              <a:t>CLOSED</a:t>
            </a:r>
          </a:p>
        </p:txBody>
      </p:sp>
      <p:sp>
        <p:nvSpPr>
          <p:cNvPr id="12" name="Rectangle 11"/>
          <p:cNvSpPr>
            <a:spLocks noChangeArrowheads="1"/>
          </p:cNvSpPr>
          <p:nvPr/>
        </p:nvSpPr>
        <p:spPr bwMode="auto">
          <a:xfrm>
            <a:off x="7811622" y="2216846"/>
            <a:ext cx="1045940" cy="443981"/>
          </a:xfrm>
          <a:prstGeom prst="rect">
            <a:avLst/>
          </a:prstGeom>
          <a:solidFill>
            <a:srgbClr val="66FF99"/>
          </a:solidFill>
          <a:ln w="12700">
            <a:solidFill>
              <a:schemeClr val="tx1"/>
            </a:solidFill>
            <a:miter lim="800000"/>
            <a:headEnd/>
            <a:tailEnd/>
          </a:ln>
          <a:effectLst/>
        </p:spPr>
        <p:txBody>
          <a:bodyPr wrap="none" anchor="ctr"/>
          <a:lstStyle/>
          <a:p>
            <a:pPr algn="ctr" defTabSz="1219170">
              <a:defRPr/>
            </a:pPr>
            <a:endParaRPr lang="zh-CN" altLang="en-US" sz="1600" b="1" kern="0">
              <a:solidFill>
                <a:prstClr val="black"/>
              </a:solidFill>
              <a:latin typeface="微软雅黑" pitchFamily="34" charset="-122"/>
              <a:ea typeface="微软雅黑" pitchFamily="34" charset="-122"/>
            </a:endParaRPr>
          </a:p>
        </p:txBody>
      </p:sp>
      <p:sp>
        <p:nvSpPr>
          <p:cNvPr id="13" name="Text Box 12"/>
          <p:cNvSpPr txBox="1">
            <a:spLocks noChangeArrowheads="1"/>
          </p:cNvSpPr>
          <p:nvPr/>
        </p:nvSpPr>
        <p:spPr bwMode="auto">
          <a:xfrm>
            <a:off x="7867040" y="2266890"/>
            <a:ext cx="99969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defTabSz="1219170"/>
            <a:r>
              <a:rPr lang="en-US" altLang="zh-CN" sz="1600">
                <a:solidFill>
                  <a:prstClr val="black"/>
                </a:solidFill>
                <a:latin typeface="微软雅黑" pitchFamily="34" charset="-122"/>
                <a:ea typeface="微软雅黑" pitchFamily="34" charset="-122"/>
              </a:rPr>
              <a:t>CLOSED</a:t>
            </a:r>
          </a:p>
        </p:txBody>
      </p:sp>
      <p:grpSp>
        <p:nvGrpSpPr>
          <p:cNvPr id="14" name="Group 13"/>
          <p:cNvGrpSpPr>
            <a:grpSpLocks/>
          </p:cNvGrpSpPr>
          <p:nvPr/>
        </p:nvGrpSpPr>
        <p:grpSpPr bwMode="auto">
          <a:xfrm>
            <a:off x="2463306" y="1944812"/>
            <a:ext cx="1460265" cy="791725"/>
            <a:chOff x="-57" y="1296"/>
            <a:chExt cx="1138" cy="617"/>
          </a:xfrm>
        </p:grpSpPr>
        <p:sp>
          <p:nvSpPr>
            <p:cNvPr id="15" name="Rectangle 14"/>
            <p:cNvSpPr>
              <a:spLocks noChangeArrowheads="1"/>
            </p:cNvSpPr>
            <p:nvPr/>
          </p:nvSpPr>
          <p:spPr bwMode="auto">
            <a:xfrm>
              <a:off x="-57" y="1628"/>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zh-CN" altLang="en-US" sz="1600" b="1" kern="0" dirty="0">
                  <a:solidFill>
                    <a:prstClr val="black"/>
                  </a:solidFill>
                  <a:latin typeface="微软雅黑" pitchFamily="34" charset="-122"/>
                  <a:ea typeface="微软雅黑" pitchFamily="34" charset="-122"/>
                </a:rPr>
                <a:t>主动打开</a:t>
              </a:r>
            </a:p>
          </p:txBody>
        </p:sp>
        <p:sp>
          <p:nvSpPr>
            <p:cNvPr id="16" name="Freeform 15"/>
            <p:cNvSpPr>
              <a:spLocks/>
            </p:cNvSpPr>
            <p:nvPr/>
          </p:nvSpPr>
          <p:spPr bwMode="auto">
            <a:xfrm>
              <a:off x="-27" y="1296"/>
              <a:ext cx="1108"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600" b="1" kern="0">
                <a:solidFill>
                  <a:prstClr val="black"/>
                </a:solidFill>
                <a:latin typeface="微软雅黑" pitchFamily="34" charset="-122"/>
                <a:ea typeface="微软雅黑" pitchFamily="34" charset="-122"/>
              </a:endParaRPr>
            </a:p>
          </p:txBody>
        </p:sp>
      </p:grpSp>
      <p:grpSp>
        <p:nvGrpSpPr>
          <p:cNvPr id="17" name="Group 16"/>
          <p:cNvGrpSpPr>
            <a:grpSpLocks/>
          </p:cNvGrpSpPr>
          <p:nvPr/>
        </p:nvGrpSpPr>
        <p:grpSpPr bwMode="auto">
          <a:xfrm>
            <a:off x="8374946" y="1951227"/>
            <a:ext cx="1584734" cy="771195"/>
            <a:chOff x="4550" y="1301"/>
            <a:chExt cx="1235" cy="601"/>
          </a:xfrm>
        </p:grpSpPr>
        <p:sp>
          <p:nvSpPr>
            <p:cNvPr id="18" name="Rectangle 17"/>
            <p:cNvSpPr>
              <a:spLocks noChangeArrowheads="1"/>
            </p:cNvSpPr>
            <p:nvPr/>
          </p:nvSpPr>
          <p:spPr bwMode="auto">
            <a:xfrm>
              <a:off x="4956" y="1617"/>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zh-CN" altLang="en-US" sz="1600" b="1" kern="0" dirty="0">
                  <a:solidFill>
                    <a:prstClr val="black"/>
                  </a:solidFill>
                  <a:latin typeface="微软雅黑" pitchFamily="34" charset="-122"/>
                  <a:ea typeface="微软雅黑" pitchFamily="34" charset="-122"/>
                </a:rPr>
                <a:t>被动打开</a:t>
              </a:r>
            </a:p>
          </p:txBody>
        </p:sp>
        <p:sp>
          <p:nvSpPr>
            <p:cNvPr id="19" name="Freeform 18"/>
            <p:cNvSpPr>
              <a:spLocks/>
            </p:cNvSpPr>
            <p:nvPr/>
          </p:nvSpPr>
          <p:spPr bwMode="auto">
            <a:xfrm>
              <a:off x="4550" y="1301"/>
              <a:ext cx="1209"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600" b="1" kern="0">
                <a:solidFill>
                  <a:prstClr val="black"/>
                </a:solidFill>
                <a:latin typeface="微软雅黑" pitchFamily="34" charset="-122"/>
                <a:ea typeface="微软雅黑" pitchFamily="34" charset="-122"/>
              </a:endParaRPr>
            </a:p>
          </p:txBody>
        </p:sp>
      </p:grpSp>
      <p:sp>
        <p:nvSpPr>
          <p:cNvPr id="20" name="Rectangle 21"/>
          <p:cNvSpPr>
            <a:spLocks noChangeArrowheads="1"/>
          </p:cNvSpPr>
          <p:nvPr/>
        </p:nvSpPr>
        <p:spPr bwMode="auto">
          <a:xfrm>
            <a:off x="4228969" y="1720254"/>
            <a:ext cx="397547" cy="36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600" b="1" kern="0" dirty="0">
                <a:solidFill>
                  <a:prstClr val="black"/>
                </a:solidFill>
                <a:latin typeface="微软雅黑" pitchFamily="34" charset="-122"/>
                <a:ea typeface="微软雅黑" pitchFamily="34" charset="-122"/>
              </a:rPr>
              <a:t>A</a:t>
            </a:r>
          </a:p>
        </p:txBody>
      </p:sp>
      <p:sp>
        <p:nvSpPr>
          <p:cNvPr id="21" name="Rectangle 22"/>
          <p:cNvSpPr>
            <a:spLocks noChangeArrowheads="1"/>
          </p:cNvSpPr>
          <p:nvPr/>
        </p:nvSpPr>
        <p:spPr bwMode="auto">
          <a:xfrm>
            <a:off x="7610051" y="1720254"/>
            <a:ext cx="384723" cy="36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600" b="1" kern="0" dirty="0">
                <a:solidFill>
                  <a:prstClr val="black"/>
                </a:solidFill>
                <a:latin typeface="微软雅黑" pitchFamily="34" charset="-122"/>
                <a:ea typeface="微软雅黑" pitchFamily="34" charset="-122"/>
              </a:rPr>
              <a:t>B</a:t>
            </a:r>
          </a:p>
        </p:txBody>
      </p:sp>
      <p:sp>
        <p:nvSpPr>
          <p:cNvPr id="22" name="Rectangle 23"/>
          <p:cNvSpPr>
            <a:spLocks noChangeArrowheads="1"/>
          </p:cNvSpPr>
          <p:nvPr/>
        </p:nvSpPr>
        <p:spPr bwMode="auto">
          <a:xfrm>
            <a:off x="3820916" y="1434104"/>
            <a:ext cx="654027" cy="36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zh-CN" altLang="en-US" sz="1600" b="1" kern="0" dirty="0">
                <a:solidFill>
                  <a:prstClr val="black"/>
                </a:solidFill>
                <a:latin typeface="微软雅黑" pitchFamily="34" charset="-122"/>
                <a:ea typeface="微软雅黑" pitchFamily="34" charset="-122"/>
              </a:rPr>
              <a:t>客户</a:t>
            </a:r>
          </a:p>
        </p:txBody>
      </p:sp>
      <p:sp>
        <p:nvSpPr>
          <p:cNvPr id="23" name="Rectangle 24"/>
          <p:cNvSpPr>
            <a:spLocks noChangeArrowheads="1"/>
          </p:cNvSpPr>
          <p:nvPr/>
        </p:nvSpPr>
        <p:spPr bwMode="auto">
          <a:xfrm>
            <a:off x="7859099" y="1434104"/>
            <a:ext cx="859212" cy="36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zh-CN" altLang="en-US" sz="1600" b="1" kern="0">
                <a:solidFill>
                  <a:prstClr val="black"/>
                </a:solidFill>
                <a:latin typeface="微软雅黑" pitchFamily="34" charset="-122"/>
                <a:ea typeface="微软雅黑" pitchFamily="34" charset="-122"/>
              </a:rPr>
              <a:t>服务器</a:t>
            </a:r>
          </a:p>
        </p:txBody>
      </p:sp>
      <p:pic>
        <p:nvPicPr>
          <p:cNvPr id="24"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93706" y="1760026"/>
            <a:ext cx="424381" cy="42438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4835" y="1760026"/>
            <a:ext cx="424381" cy="424381"/>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组合 28"/>
          <p:cNvGrpSpPr/>
          <p:nvPr/>
        </p:nvGrpSpPr>
        <p:grpSpPr>
          <a:xfrm>
            <a:off x="4261844" y="3462528"/>
            <a:ext cx="3572288" cy="965277"/>
            <a:chOff x="3196383" y="2596896"/>
            <a:chExt cx="2679216" cy="723958"/>
          </a:xfrm>
        </p:grpSpPr>
        <p:sp>
          <p:nvSpPr>
            <p:cNvPr id="27" name="Line 27"/>
            <p:cNvSpPr>
              <a:spLocks noChangeShapeType="1"/>
            </p:cNvSpPr>
            <p:nvPr/>
          </p:nvSpPr>
          <p:spPr bwMode="auto">
            <a:xfrm flipH="1">
              <a:off x="3356206" y="2596896"/>
              <a:ext cx="2519393" cy="723958"/>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1600" b="1" kern="0">
                <a:solidFill>
                  <a:prstClr val="black"/>
                </a:solidFill>
                <a:latin typeface="微软雅黑" pitchFamily="34" charset="-122"/>
                <a:ea typeface="微软雅黑" pitchFamily="34" charset="-122"/>
              </a:endParaRPr>
            </a:p>
          </p:txBody>
        </p:sp>
        <p:sp>
          <p:nvSpPr>
            <p:cNvPr id="28" name="Rectangle 28"/>
            <p:cNvSpPr>
              <a:spLocks noChangeArrowheads="1"/>
            </p:cNvSpPr>
            <p:nvPr/>
          </p:nvSpPr>
          <p:spPr bwMode="auto">
            <a:xfrm rot="20622176" flipH="1">
              <a:off x="3196383" y="2734428"/>
              <a:ext cx="2585915"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0651" tIns="59267" rIns="120651" bIns="59267">
              <a:spAutoFit/>
            </a:bodyPr>
            <a:lstStyle/>
            <a:p>
              <a:pPr algn="ctr" defTabSz="1015975" eaLnBrk="0" hangingPunct="0">
                <a:defRPr/>
              </a:pPr>
              <a:r>
                <a:rPr lang="en-US" altLang="zh-CN" sz="1200" b="1" kern="0" dirty="0">
                  <a:solidFill>
                    <a:prstClr val="black"/>
                  </a:solidFill>
                  <a:latin typeface="微软雅黑" pitchFamily="34" charset="-122"/>
                  <a:ea typeface="微软雅黑" pitchFamily="34" charset="-122"/>
                </a:rPr>
                <a:t>SYN = 1, ACK = 1, </a:t>
              </a:r>
              <a:r>
                <a:rPr lang="en-US" altLang="zh-CN" sz="1200" b="1" kern="0" dirty="0" err="1">
                  <a:solidFill>
                    <a:prstClr val="black"/>
                  </a:solidFill>
                  <a:latin typeface="微软雅黑" pitchFamily="34" charset="-122"/>
                  <a:ea typeface="微软雅黑" pitchFamily="34" charset="-122"/>
                </a:rPr>
                <a:t>seq</a:t>
              </a:r>
              <a:r>
                <a:rPr lang="en-US" altLang="zh-CN" sz="1200" b="1" kern="0" dirty="0">
                  <a:solidFill>
                    <a:prstClr val="black"/>
                  </a:solidFill>
                  <a:latin typeface="微软雅黑" pitchFamily="34" charset="-122"/>
                  <a:ea typeface="微软雅黑" pitchFamily="34" charset="-122"/>
                </a:rPr>
                <a:t> = y, </a:t>
              </a:r>
              <a:r>
                <a:rPr lang="en-US" altLang="zh-CN" sz="1200" b="1" kern="0" dirty="0" err="1">
                  <a:solidFill>
                    <a:prstClr val="black"/>
                  </a:solidFill>
                  <a:latin typeface="微软雅黑" pitchFamily="34" charset="-122"/>
                  <a:ea typeface="微软雅黑" pitchFamily="34" charset="-122"/>
                </a:rPr>
                <a:t>ack</a:t>
              </a:r>
              <a:r>
                <a:rPr lang="en-US" altLang="zh-CN" sz="1200" b="1" kern="0" dirty="0">
                  <a:solidFill>
                    <a:prstClr val="black"/>
                  </a:solidFill>
                  <a:latin typeface="微软雅黑" pitchFamily="34" charset="-122"/>
                  <a:ea typeface="微软雅黑" pitchFamily="34" charset="-122"/>
                </a:rPr>
                <a:t>= x </a:t>
              </a:r>
              <a:r>
                <a:rPr lang="en-US" altLang="zh-CN" sz="1200" b="1" kern="0" dirty="0">
                  <a:solidFill>
                    <a:prstClr val="black"/>
                  </a:solidFill>
                  <a:latin typeface="微软雅黑" pitchFamily="34" charset="-122"/>
                  <a:ea typeface="微软雅黑" pitchFamily="34" charset="-122"/>
                  <a:sym typeface="Symbol" pitchFamily="18" charset="2"/>
                </a:rPr>
                <a:t> 1</a:t>
              </a:r>
              <a:endParaRPr lang="en-US" altLang="zh-CN" sz="1200" b="1" kern="0" dirty="0">
                <a:solidFill>
                  <a:prstClr val="black"/>
                </a:solidFill>
                <a:latin typeface="微软雅黑" pitchFamily="34" charset="-122"/>
                <a:ea typeface="微软雅黑" pitchFamily="34" charset="-122"/>
              </a:endParaRPr>
            </a:p>
          </p:txBody>
        </p:sp>
      </p:grpSp>
      <p:sp>
        <p:nvSpPr>
          <p:cNvPr id="30" name="Text Box 155"/>
          <p:cNvSpPr txBox="1">
            <a:spLocks noChangeArrowheads="1"/>
          </p:cNvSpPr>
          <p:nvPr/>
        </p:nvSpPr>
        <p:spPr bwMode="auto">
          <a:xfrm>
            <a:off x="2365769" y="4487179"/>
            <a:ext cx="7353287" cy="1150380"/>
          </a:xfrm>
          <a:prstGeom prst="rect">
            <a:avLst/>
          </a:prstGeom>
          <a:solidFill>
            <a:srgbClr val="99FFCC"/>
          </a:solidFill>
          <a:ln w="9525">
            <a:solidFill>
              <a:schemeClr val="tx1"/>
            </a:solidFill>
            <a:miter lim="800000"/>
            <a:headEnd/>
            <a:tailEnd/>
          </a:ln>
          <a:effectLst/>
        </p:spPr>
        <p:txBody>
          <a:bodyPr wrap="square">
            <a:spAutoFit/>
          </a:bodyPr>
          <a:lstStyle/>
          <a:p>
            <a:pPr marL="380990" indent="-380990" defTabSz="1219170">
              <a:lnSpc>
                <a:spcPct val="110000"/>
              </a:lnSpc>
              <a:buFont typeface="Wingdings" pitchFamily="2" charset="2"/>
              <a:buChar char="l"/>
            </a:pPr>
            <a:r>
              <a:rPr lang="en-US" altLang="zh-CN" sz="2133" b="1" dirty="0">
                <a:solidFill>
                  <a:prstClr val="black"/>
                </a:solidFill>
                <a:latin typeface="微软雅黑" pitchFamily="34" charset="-122"/>
                <a:ea typeface="微软雅黑" pitchFamily="34" charset="-122"/>
              </a:rPr>
              <a:t>B </a:t>
            </a:r>
            <a:r>
              <a:rPr lang="zh-CN" altLang="en-US" sz="2133" b="1" dirty="0">
                <a:solidFill>
                  <a:prstClr val="black"/>
                </a:solidFill>
                <a:latin typeface="微软雅黑" pitchFamily="34" charset="-122"/>
                <a:ea typeface="微软雅黑" pitchFamily="34" charset="-122"/>
              </a:rPr>
              <a:t>的 </a:t>
            </a:r>
            <a:r>
              <a:rPr lang="en-US" altLang="zh-CN" sz="2133" b="1" dirty="0">
                <a:solidFill>
                  <a:prstClr val="black"/>
                </a:solidFill>
                <a:latin typeface="微软雅黑" pitchFamily="34" charset="-122"/>
                <a:ea typeface="微软雅黑" pitchFamily="34" charset="-122"/>
              </a:rPr>
              <a:t>TCP </a:t>
            </a:r>
            <a:r>
              <a:rPr lang="zh-CN" altLang="en-US" sz="2133" b="1" dirty="0">
                <a:solidFill>
                  <a:prstClr val="black"/>
                </a:solidFill>
                <a:latin typeface="微软雅黑" pitchFamily="34" charset="-122"/>
                <a:ea typeface="微软雅黑" pitchFamily="34" charset="-122"/>
              </a:rPr>
              <a:t>收到连接请求报文段后，如同意，则发回确认。</a:t>
            </a:r>
          </a:p>
          <a:p>
            <a:pPr marL="380990" indent="-380990" defTabSz="1219170">
              <a:lnSpc>
                <a:spcPct val="110000"/>
              </a:lnSpc>
              <a:buFont typeface="Wingdings" pitchFamily="2" charset="2"/>
              <a:buChar char="l"/>
            </a:pPr>
            <a:r>
              <a:rPr lang="en-US" altLang="zh-CN" sz="2133" b="1" dirty="0">
                <a:solidFill>
                  <a:prstClr val="black"/>
                </a:solidFill>
                <a:latin typeface="微软雅黑" pitchFamily="34" charset="-122"/>
                <a:ea typeface="微软雅黑" pitchFamily="34" charset="-122"/>
              </a:rPr>
              <a:t>B </a:t>
            </a:r>
            <a:r>
              <a:rPr lang="zh-CN" altLang="en-US" sz="2133" b="1" dirty="0">
                <a:solidFill>
                  <a:prstClr val="black"/>
                </a:solidFill>
                <a:latin typeface="微软雅黑" pitchFamily="34" charset="-122"/>
                <a:ea typeface="微软雅黑" pitchFamily="34" charset="-122"/>
              </a:rPr>
              <a:t>在确认报文段中应使 </a:t>
            </a:r>
            <a:r>
              <a:rPr lang="en-US" altLang="zh-CN" sz="2133" b="1" dirty="0">
                <a:solidFill>
                  <a:prstClr val="black"/>
                </a:solidFill>
                <a:latin typeface="微软雅黑" pitchFamily="34" charset="-122"/>
                <a:ea typeface="微软雅黑" pitchFamily="34" charset="-122"/>
              </a:rPr>
              <a:t>SYN = 1</a:t>
            </a:r>
            <a:r>
              <a:rPr lang="zh-CN" altLang="en-US" sz="2133" b="1" dirty="0">
                <a:solidFill>
                  <a:prstClr val="black"/>
                </a:solidFill>
                <a:latin typeface="微软雅黑" pitchFamily="34" charset="-122"/>
                <a:ea typeface="微软雅黑" pitchFamily="34" charset="-122"/>
              </a:rPr>
              <a:t>，使 </a:t>
            </a:r>
            <a:r>
              <a:rPr lang="en-US" altLang="zh-CN" sz="2133" b="1" dirty="0">
                <a:solidFill>
                  <a:prstClr val="black"/>
                </a:solidFill>
                <a:latin typeface="微软雅黑" pitchFamily="34" charset="-122"/>
                <a:ea typeface="微软雅黑" pitchFamily="34" charset="-122"/>
              </a:rPr>
              <a:t>ACK = 1</a:t>
            </a:r>
            <a:r>
              <a:rPr lang="zh-CN" altLang="en-US" sz="2133" b="1" dirty="0">
                <a:solidFill>
                  <a:prstClr val="black"/>
                </a:solidFill>
                <a:latin typeface="微软雅黑" pitchFamily="34" charset="-122"/>
                <a:ea typeface="微软雅黑" pitchFamily="34" charset="-122"/>
              </a:rPr>
              <a:t>，其确认号 </a:t>
            </a:r>
            <a:r>
              <a:rPr lang="en-US" altLang="zh-CN" sz="2133" b="1" dirty="0" err="1">
                <a:solidFill>
                  <a:prstClr val="black"/>
                </a:solidFill>
                <a:latin typeface="微软雅黑" pitchFamily="34" charset="-122"/>
                <a:ea typeface="微软雅黑" pitchFamily="34" charset="-122"/>
              </a:rPr>
              <a:t>ack</a:t>
            </a:r>
            <a:r>
              <a:rPr lang="en-US" altLang="zh-CN" sz="2133" b="1" dirty="0">
                <a:solidFill>
                  <a:prstClr val="black"/>
                </a:solidFill>
                <a:latin typeface="微软雅黑" pitchFamily="34" charset="-122"/>
                <a:ea typeface="微软雅黑" pitchFamily="34" charset="-122"/>
              </a:rPr>
              <a:t> = </a:t>
            </a:r>
            <a:r>
              <a:rPr lang="en-US" altLang="zh-CN" sz="2133" b="1">
                <a:solidFill>
                  <a:prstClr val="black"/>
                </a:solidFill>
                <a:latin typeface="微软雅黑" pitchFamily="34" charset="-122"/>
                <a:ea typeface="微软雅黑" pitchFamily="34" charset="-122"/>
              </a:rPr>
              <a:t>x + </a:t>
            </a:r>
            <a:r>
              <a:rPr lang="en-US" altLang="zh-CN" sz="2133" b="1" dirty="0">
                <a:solidFill>
                  <a:prstClr val="black"/>
                </a:solidFill>
                <a:latin typeface="微软雅黑" pitchFamily="34" charset="-122"/>
                <a:ea typeface="微软雅黑" pitchFamily="34" charset="-122"/>
              </a:rPr>
              <a:t>1</a:t>
            </a:r>
            <a:r>
              <a:rPr lang="zh-CN" altLang="en-US" sz="2133" b="1" dirty="0">
                <a:solidFill>
                  <a:prstClr val="black"/>
                </a:solidFill>
                <a:latin typeface="微软雅黑" pitchFamily="34" charset="-122"/>
                <a:ea typeface="微软雅黑" pitchFamily="34" charset="-122"/>
              </a:rPr>
              <a:t>，自己选择的序号 </a:t>
            </a:r>
            <a:r>
              <a:rPr lang="en-US" altLang="zh-CN" sz="2133" b="1" dirty="0" err="1">
                <a:solidFill>
                  <a:prstClr val="black"/>
                </a:solidFill>
                <a:latin typeface="微软雅黑" pitchFamily="34" charset="-122"/>
                <a:ea typeface="微软雅黑" pitchFamily="34" charset="-122"/>
              </a:rPr>
              <a:t>seq</a:t>
            </a:r>
            <a:r>
              <a:rPr lang="en-US" altLang="zh-CN" sz="2133" b="1" dirty="0">
                <a:solidFill>
                  <a:prstClr val="black"/>
                </a:solidFill>
                <a:latin typeface="微软雅黑" pitchFamily="34" charset="-122"/>
                <a:ea typeface="微软雅黑" pitchFamily="34" charset="-122"/>
              </a:rPr>
              <a:t> = y</a:t>
            </a:r>
            <a:r>
              <a:rPr lang="zh-CN" altLang="en-US" sz="2133" b="1" dirty="0">
                <a:solidFill>
                  <a:prstClr val="black"/>
                </a:solidFill>
                <a:latin typeface="微软雅黑" pitchFamily="34" charset="-122"/>
                <a:ea typeface="微软雅黑" pitchFamily="34" charset="-122"/>
              </a:rPr>
              <a:t>。</a:t>
            </a:r>
          </a:p>
        </p:txBody>
      </p:sp>
    </p:spTree>
    <p:extLst>
      <p:ext uri="{BB962C8B-B14F-4D97-AF65-F5344CB8AC3E}">
        <p14:creationId xmlns:p14="http://schemas.microsoft.com/office/powerpoint/2010/main" val="190371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1000"/>
                                        <p:tgtEl>
                                          <p:spTgt spid="30"/>
                                        </p:tgtEl>
                                      </p:cBhvr>
                                    </p:animEffect>
                                  </p:childTnLst>
                                </p:cTn>
                              </p:par>
                            </p:childTnLst>
                          </p:cTn>
                        </p:par>
                        <p:par>
                          <p:cTn id="8" fill="hold">
                            <p:stCondLst>
                              <p:cond delay="1000"/>
                            </p:stCondLst>
                            <p:childTnLst>
                              <p:par>
                                <p:cTn id="9" presetID="22" presetClass="entr" presetSubtype="2" fill="hold" nodeType="afterEffect">
                                  <p:stCondLst>
                                    <p:cond delay="3000"/>
                                  </p:stCondLst>
                                  <p:childTnLst>
                                    <p:set>
                                      <p:cBhvr>
                                        <p:cTn id="10" dur="1" fill="hold">
                                          <p:stCondLst>
                                            <p:cond delay="0"/>
                                          </p:stCondLst>
                                        </p:cTn>
                                        <p:tgtEl>
                                          <p:spTgt spid="29"/>
                                        </p:tgtEl>
                                        <p:attrNameLst>
                                          <p:attrName>style.visibility</p:attrName>
                                        </p:attrNameLst>
                                      </p:cBhvr>
                                      <p:to>
                                        <p:strVal val="visible"/>
                                      </p:to>
                                    </p:set>
                                    <p:animEffect transition="in" filter="wipe(right)">
                                      <p:cBhvr>
                                        <p:cTn id="11"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圆角矩形 33"/>
          <p:cNvSpPr/>
          <p:nvPr/>
        </p:nvSpPr>
        <p:spPr>
          <a:xfrm>
            <a:off x="726860" y="865633"/>
            <a:ext cx="10738281" cy="494995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3" name="Text Box 155"/>
          <p:cNvSpPr txBox="1">
            <a:spLocks noChangeArrowheads="1"/>
          </p:cNvSpPr>
          <p:nvPr/>
        </p:nvSpPr>
        <p:spPr bwMode="auto">
          <a:xfrm>
            <a:off x="3611866" y="975004"/>
            <a:ext cx="5001847" cy="428259"/>
          </a:xfrm>
          <a:prstGeom prst="rect">
            <a:avLst/>
          </a:prstGeom>
          <a:noFill/>
          <a:ln w="9525">
            <a:noFill/>
            <a:miter lim="800000"/>
            <a:headEnd/>
            <a:tailEnd/>
          </a:ln>
          <a:effectLst/>
        </p:spPr>
        <p:txBody>
          <a:bodyPr wrap="square">
            <a:spAutoFit/>
          </a:bodyPr>
          <a:lstStyle/>
          <a:p>
            <a:pPr algn="ctr" defTabSz="1219170">
              <a:lnSpc>
                <a:spcPct val="110000"/>
              </a:lnSpc>
            </a:pPr>
            <a:r>
              <a:rPr lang="en-US" altLang="zh-CN" sz="2133" b="1" dirty="0">
                <a:solidFill>
                  <a:prstClr val="black"/>
                </a:solidFill>
                <a:latin typeface="微软雅黑" pitchFamily="34" charset="-122"/>
                <a:ea typeface="微软雅黑" pitchFamily="34" charset="-122"/>
              </a:rPr>
              <a:t>TCP </a:t>
            </a:r>
            <a:r>
              <a:rPr lang="zh-CN" altLang="en-US" sz="2133" b="1" dirty="0">
                <a:solidFill>
                  <a:prstClr val="black"/>
                </a:solidFill>
                <a:latin typeface="微软雅黑" pitchFamily="34" charset="-122"/>
                <a:ea typeface="微软雅黑" pitchFamily="34" charset="-122"/>
              </a:rPr>
              <a:t>的连接建立：采用三报文握手</a:t>
            </a:r>
          </a:p>
        </p:txBody>
      </p:sp>
      <p:grpSp>
        <p:nvGrpSpPr>
          <p:cNvPr id="4" name="Group 2"/>
          <p:cNvGrpSpPr>
            <a:grpSpLocks/>
          </p:cNvGrpSpPr>
          <p:nvPr/>
        </p:nvGrpSpPr>
        <p:grpSpPr bwMode="auto">
          <a:xfrm>
            <a:off x="4427863" y="2704456"/>
            <a:ext cx="3433803" cy="2781944"/>
            <a:chOff x="1474" y="1888"/>
            <a:chExt cx="2676" cy="2432"/>
          </a:xfrm>
        </p:grpSpPr>
        <p:sp>
          <p:nvSpPr>
            <p:cNvPr id="5"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600" kern="0">
                <a:solidFill>
                  <a:prstClr val="black"/>
                </a:solidFill>
                <a:latin typeface="微软雅黑" pitchFamily="34" charset="-122"/>
                <a:ea typeface="微软雅黑" pitchFamily="34" charset="-122"/>
              </a:endParaRPr>
            </a:p>
          </p:txBody>
        </p:sp>
        <p:sp>
          <p:nvSpPr>
            <p:cNvPr id="6" name="Line 4"/>
            <p:cNvSpPr>
              <a:spLocks noChangeShapeType="1"/>
            </p:cNvSpPr>
            <p:nvPr/>
          </p:nvSpPr>
          <p:spPr bwMode="auto">
            <a:xfrm>
              <a:off x="4150"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600" kern="0">
                <a:solidFill>
                  <a:prstClr val="black"/>
                </a:solidFill>
                <a:latin typeface="微软雅黑" pitchFamily="34" charset="-122"/>
                <a:ea typeface="微软雅黑" pitchFamily="34" charset="-122"/>
              </a:endParaRPr>
            </a:p>
          </p:txBody>
        </p:sp>
      </p:grpSp>
      <p:grpSp>
        <p:nvGrpSpPr>
          <p:cNvPr id="7" name="Group 6"/>
          <p:cNvGrpSpPr>
            <a:grpSpLocks/>
          </p:cNvGrpSpPr>
          <p:nvPr/>
        </p:nvGrpSpPr>
        <p:grpSpPr bwMode="auto">
          <a:xfrm>
            <a:off x="4486889" y="2674952"/>
            <a:ext cx="3323448" cy="683941"/>
            <a:chOff x="1520" y="1865"/>
            <a:chExt cx="2590" cy="533"/>
          </a:xfrm>
        </p:grpSpPr>
        <p:sp>
          <p:nvSpPr>
            <p:cNvPr id="8" name="Rectangle 7"/>
            <p:cNvSpPr>
              <a:spLocks noChangeArrowheads="1"/>
            </p:cNvSpPr>
            <p:nvPr/>
          </p:nvSpPr>
          <p:spPr bwMode="auto">
            <a:xfrm rot="665985">
              <a:off x="2088" y="1865"/>
              <a:ext cx="1604"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0651" tIns="59267" rIns="120651" bIns="59267">
              <a:spAutoFit/>
            </a:bodyPr>
            <a:lstStyle/>
            <a:p>
              <a:pPr defTabSz="1015975" eaLnBrk="0" hangingPunct="0">
                <a:defRPr/>
              </a:pPr>
              <a:r>
                <a:rPr lang="en-US" altLang="zh-CN" sz="1600" b="1" kern="0" dirty="0">
                  <a:solidFill>
                    <a:prstClr val="black"/>
                  </a:solidFill>
                  <a:latin typeface="微软雅黑" pitchFamily="34" charset="-122"/>
                  <a:ea typeface="微软雅黑" pitchFamily="34" charset="-122"/>
                </a:rPr>
                <a:t>SYN = 1, </a:t>
              </a:r>
              <a:r>
                <a:rPr lang="en-US" altLang="zh-CN" sz="1600" b="1" kern="0" dirty="0" err="1">
                  <a:solidFill>
                    <a:prstClr val="black"/>
                  </a:solidFill>
                  <a:latin typeface="微软雅黑" pitchFamily="34" charset="-122"/>
                  <a:ea typeface="微软雅黑" pitchFamily="34" charset="-122"/>
                </a:rPr>
                <a:t>seq</a:t>
              </a:r>
              <a:r>
                <a:rPr lang="en-US" altLang="zh-CN" sz="1600" b="1" kern="0" dirty="0">
                  <a:solidFill>
                    <a:prstClr val="black"/>
                  </a:solidFill>
                  <a:latin typeface="微软雅黑" pitchFamily="34" charset="-122"/>
                  <a:ea typeface="微软雅黑" pitchFamily="34" charset="-122"/>
                </a:rPr>
                <a:t> = x</a:t>
              </a:r>
            </a:p>
          </p:txBody>
        </p:sp>
        <p:sp>
          <p:nvSpPr>
            <p:cNvPr id="9" name="Line 8"/>
            <p:cNvSpPr>
              <a:spLocks noChangeShapeType="1"/>
            </p:cNvSpPr>
            <p:nvPr/>
          </p:nvSpPr>
          <p:spPr bwMode="auto">
            <a:xfrm>
              <a:off x="1520" y="1893"/>
              <a:ext cx="2590" cy="505"/>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1600" b="1" kern="0">
                <a:solidFill>
                  <a:prstClr val="black"/>
                </a:solidFill>
                <a:latin typeface="微软雅黑" pitchFamily="34" charset="-122"/>
                <a:ea typeface="微软雅黑" pitchFamily="34" charset="-122"/>
              </a:endParaRPr>
            </a:p>
          </p:txBody>
        </p:sp>
      </p:grpSp>
      <p:sp>
        <p:nvSpPr>
          <p:cNvPr id="10" name="Rectangle 9"/>
          <p:cNvSpPr>
            <a:spLocks noChangeArrowheads="1"/>
          </p:cNvSpPr>
          <p:nvPr/>
        </p:nvSpPr>
        <p:spPr bwMode="auto">
          <a:xfrm>
            <a:off x="3697731" y="2216846"/>
            <a:ext cx="1025728" cy="443981"/>
          </a:xfrm>
          <a:prstGeom prst="rect">
            <a:avLst/>
          </a:prstGeom>
          <a:solidFill>
            <a:srgbClr val="66FF99"/>
          </a:solidFill>
          <a:ln w="12700">
            <a:solidFill>
              <a:schemeClr val="tx1"/>
            </a:solidFill>
            <a:miter lim="800000"/>
            <a:headEnd/>
            <a:tailEnd/>
          </a:ln>
          <a:effectLst/>
        </p:spPr>
        <p:txBody>
          <a:bodyPr wrap="none" anchor="ctr"/>
          <a:lstStyle/>
          <a:p>
            <a:pPr algn="ctr" defTabSz="1219170">
              <a:defRPr/>
            </a:pPr>
            <a:endParaRPr lang="zh-CN" altLang="en-US" sz="1600" b="1" kern="0">
              <a:solidFill>
                <a:prstClr val="black"/>
              </a:solidFill>
              <a:latin typeface="微软雅黑" pitchFamily="34" charset="-122"/>
              <a:ea typeface="微软雅黑" pitchFamily="34" charset="-122"/>
            </a:endParaRPr>
          </a:p>
        </p:txBody>
      </p:sp>
      <p:sp>
        <p:nvSpPr>
          <p:cNvPr id="11" name="Text Box 10"/>
          <p:cNvSpPr txBox="1">
            <a:spLocks noChangeArrowheads="1"/>
          </p:cNvSpPr>
          <p:nvPr/>
        </p:nvSpPr>
        <p:spPr bwMode="auto">
          <a:xfrm>
            <a:off x="3745450" y="2266890"/>
            <a:ext cx="99969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defTabSz="1219170"/>
            <a:r>
              <a:rPr lang="en-US" altLang="zh-CN" sz="1600" dirty="0">
                <a:solidFill>
                  <a:prstClr val="black"/>
                </a:solidFill>
                <a:latin typeface="微软雅黑" pitchFamily="34" charset="-122"/>
                <a:ea typeface="微软雅黑" pitchFamily="34" charset="-122"/>
              </a:rPr>
              <a:t>CLOSED</a:t>
            </a:r>
          </a:p>
        </p:txBody>
      </p:sp>
      <p:sp>
        <p:nvSpPr>
          <p:cNvPr id="12" name="Rectangle 11"/>
          <p:cNvSpPr>
            <a:spLocks noChangeArrowheads="1"/>
          </p:cNvSpPr>
          <p:nvPr/>
        </p:nvSpPr>
        <p:spPr bwMode="auto">
          <a:xfrm>
            <a:off x="7811622" y="2216846"/>
            <a:ext cx="1045940" cy="443981"/>
          </a:xfrm>
          <a:prstGeom prst="rect">
            <a:avLst/>
          </a:prstGeom>
          <a:solidFill>
            <a:srgbClr val="66FF99"/>
          </a:solidFill>
          <a:ln w="12700">
            <a:solidFill>
              <a:schemeClr val="tx1"/>
            </a:solidFill>
            <a:miter lim="800000"/>
            <a:headEnd/>
            <a:tailEnd/>
          </a:ln>
          <a:effectLst/>
        </p:spPr>
        <p:txBody>
          <a:bodyPr wrap="none" anchor="ctr"/>
          <a:lstStyle/>
          <a:p>
            <a:pPr algn="ctr" defTabSz="1219170">
              <a:defRPr/>
            </a:pPr>
            <a:endParaRPr lang="zh-CN" altLang="en-US" sz="1600" b="1" kern="0">
              <a:solidFill>
                <a:prstClr val="black"/>
              </a:solidFill>
              <a:latin typeface="微软雅黑" pitchFamily="34" charset="-122"/>
              <a:ea typeface="微软雅黑" pitchFamily="34" charset="-122"/>
            </a:endParaRPr>
          </a:p>
        </p:txBody>
      </p:sp>
      <p:sp>
        <p:nvSpPr>
          <p:cNvPr id="13" name="Text Box 12"/>
          <p:cNvSpPr txBox="1">
            <a:spLocks noChangeArrowheads="1"/>
          </p:cNvSpPr>
          <p:nvPr/>
        </p:nvSpPr>
        <p:spPr bwMode="auto">
          <a:xfrm>
            <a:off x="7867040" y="2266890"/>
            <a:ext cx="99969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defTabSz="1219170"/>
            <a:r>
              <a:rPr lang="en-US" altLang="zh-CN" sz="1600">
                <a:solidFill>
                  <a:prstClr val="black"/>
                </a:solidFill>
                <a:latin typeface="微软雅黑" pitchFamily="34" charset="-122"/>
                <a:ea typeface="微软雅黑" pitchFamily="34" charset="-122"/>
              </a:rPr>
              <a:t>CLOSED</a:t>
            </a:r>
          </a:p>
        </p:txBody>
      </p:sp>
      <p:grpSp>
        <p:nvGrpSpPr>
          <p:cNvPr id="14" name="Group 13"/>
          <p:cNvGrpSpPr>
            <a:grpSpLocks/>
          </p:cNvGrpSpPr>
          <p:nvPr/>
        </p:nvGrpSpPr>
        <p:grpSpPr bwMode="auto">
          <a:xfrm>
            <a:off x="2463306" y="1944812"/>
            <a:ext cx="1460265" cy="791725"/>
            <a:chOff x="-57" y="1296"/>
            <a:chExt cx="1138" cy="617"/>
          </a:xfrm>
        </p:grpSpPr>
        <p:sp>
          <p:nvSpPr>
            <p:cNvPr id="15" name="Rectangle 14"/>
            <p:cNvSpPr>
              <a:spLocks noChangeArrowheads="1"/>
            </p:cNvSpPr>
            <p:nvPr/>
          </p:nvSpPr>
          <p:spPr bwMode="auto">
            <a:xfrm>
              <a:off x="-57" y="1628"/>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zh-CN" altLang="en-US" sz="1600" b="1" kern="0" dirty="0">
                  <a:solidFill>
                    <a:prstClr val="black"/>
                  </a:solidFill>
                  <a:latin typeface="微软雅黑" pitchFamily="34" charset="-122"/>
                  <a:ea typeface="微软雅黑" pitchFamily="34" charset="-122"/>
                </a:rPr>
                <a:t>主动打开</a:t>
              </a:r>
            </a:p>
          </p:txBody>
        </p:sp>
        <p:sp>
          <p:nvSpPr>
            <p:cNvPr id="16" name="Freeform 15"/>
            <p:cNvSpPr>
              <a:spLocks/>
            </p:cNvSpPr>
            <p:nvPr/>
          </p:nvSpPr>
          <p:spPr bwMode="auto">
            <a:xfrm>
              <a:off x="-27" y="1296"/>
              <a:ext cx="1108"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600" b="1" kern="0">
                <a:solidFill>
                  <a:prstClr val="black"/>
                </a:solidFill>
                <a:latin typeface="微软雅黑" pitchFamily="34" charset="-122"/>
                <a:ea typeface="微软雅黑" pitchFamily="34" charset="-122"/>
              </a:endParaRPr>
            </a:p>
          </p:txBody>
        </p:sp>
      </p:grpSp>
      <p:grpSp>
        <p:nvGrpSpPr>
          <p:cNvPr id="17" name="Group 16"/>
          <p:cNvGrpSpPr>
            <a:grpSpLocks/>
          </p:cNvGrpSpPr>
          <p:nvPr/>
        </p:nvGrpSpPr>
        <p:grpSpPr bwMode="auto">
          <a:xfrm>
            <a:off x="8374946" y="1951227"/>
            <a:ext cx="1584734" cy="771195"/>
            <a:chOff x="4550" y="1301"/>
            <a:chExt cx="1235" cy="601"/>
          </a:xfrm>
        </p:grpSpPr>
        <p:sp>
          <p:nvSpPr>
            <p:cNvPr id="18" name="Rectangle 17"/>
            <p:cNvSpPr>
              <a:spLocks noChangeArrowheads="1"/>
            </p:cNvSpPr>
            <p:nvPr/>
          </p:nvSpPr>
          <p:spPr bwMode="auto">
            <a:xfrm>
              <a:off x="4956" y="1617"/>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zh-CN" altLang="en-US" sz="1600" b="1" kern="0" dirty="0">
                  <a:solidFill>
                    <a:prstClr val="black"/>
                  </a:solidFill>
                  <a:latin typeface="微软雅黑" pitchFamily="34" charset="-122"/>
                  <a:ea typeface="微软雅黑" pitchFamily="34" charset="-122"/>
                </a:rPr>
                <a:t>被动打开</a:t>
              </a:r>
            </a:p>
          </p:txBody>
        </p:sp>
        <p:sp>
          <p:nvSpPr>
            <p:cNvPr id="19" name="Freeform 18"/>
            <p:cNvSpPr>
              <a:spLocks/>
            </p:cNvSpPr>
            <p:nvPr/>
          </p:nvSpPr>
          <p:spPr bwMode="auto">
            <a:xfrm>
              <a:off x="4550" y="1301"/>
              <a:ext cx="1209"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600" b="1" kern="0">
                <a:solidFill>
                  <a:prstClr val="black"/>
                </a:solidFill>
                <a:latin typeface="微软雅黑" pitchFamily="34" charset="-122"/>
                <a:ea typeface="微软雅黑" pitchFamily="34" charset="-122"/>
              </a:endParaRPr>
            </a:p>
          </p:txBody>
        </p:sp>
      </p:grpSp>
      <p:sp>
        <p:nvSpPr>
          <p:cNvPr id="20" name="Rectangle 21"/>
          <p:cNvSpPr>
            <a:spLocks noChangeArrowheads="1"/>
          </p:cNvSpPr>
          <p:nvPr/>
        </p:nvSpPr>
        <p:spPr bwMode="auto">
          <a:xfrm>
            <a:off x="4228969" y="1720254"/>
            <a:ext cx="397547" cy="36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600" b="1" kern="0" dirty="0">
                <a:solidFill>
                  <a:prstClr val="black"/>
                </a:solidFill>
                <a:latin typeface="微软雅黑" pitchFamily="34" charset="-122"/>
                <a:ea typeface="微软雅黑" pitchFamily="34" charset="-122"/>
              </a:rPr>
              <a:t>A</a:t>
            </a:r>
          </a:p>
        </p:txBody>
      </p:sp>
      <p:sp>
        <p:nvSpPr>
          <p:cNvPr id="21" name="Rectangle 22"/>
          <p:cNvSpPr>
            <a:spLocks noChangeArrowheads="1"/>
          </p:cNvSpPr>
          <p:nvPr/>
        </p:nvSpPr>
        <p:spPr bwMode="auto">
          <a:xfrm>
            <a:off x="7610051" y="1720254"/>
            <a:ext cx="384723" cy="36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600" b="1" kern="0" dirty="0">
                <a:solidFill>
                  <a:prstClr val="black"/>
                </a:solidFill>
                <a:latin typeface="微软雅黑" pitchFamily="34" charset="-122"/>
                <a:ea typeface="微软雅黑" pitchFamily="34" charset="-122"/>
              </a:rPr>
              <a:t>B</a:t>
            </a:r>
          </a:p>
        </p:txBody>
      </p:sp>
      <p:sp>
        <p:nvSpPr>
          <p:cNvPr id="22" name="Rectangle 23"/>
          <p:cNvSpPr>
            <a:spLocks noChangeArrowheads="1"/>
          </p:cNvSpPr>
          <p:nvPr/>
        </p:nvSpPr>
        <p:spPr bwMode="auto">
          <a:xfrm>
            <a:off x="3820916" y="1434104"/>
            <a:ext cx="654027" cy="36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zh-CN" altLang="en-US" sz="1600" b="1" kern="0" dirty="0">
                <a:solidFill>
                  <a:prstClr val="black"/>
                </a:solidFill>
                <a:latin typeface="微软雅黑" pitchFamily="34" charset="-122"/>
                <a:ea typeface="微软雅黑" pitchFamily="34" charset="-122"/>
              </a:rPr>
              <a:t>客户</a:t>
            </a:r>
          </a:p>
        </p:txBody>
      </p:sp>
      <p:sp>
        <p:nvSpPr>
          <p:cNvPr id="23" name="Rectangle 24"/>
          <p:cNvSpPr>
            <a:spLocks noChangeArrowheads="1"/>
          </p:cNvSpPr>
          <p:nvPr/>
        </p:nvSpPr>
        <p:spPr bwMode="auto">
          <a:xfrm>
            <a:off x="7859099" y="1434104"/>
            <a:ext cx="859212" cy="36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zh-CN" altLang="en-US" sz="1600" b="1" kern="0">
                <a:solidFill>
                  <a:prstClr val="black"/>
                </a:solidFill>
                <a:latin typeface="微软雅黑" pitchFamily="34" charset="-122"/>
                <a:ea typeface="微软雅黑" pitchFamily="34" charset="-122"/>
              </a:rPr>
              <a:t>服务器</a:t>
            </a:r>
          </a:p>
        </p:txBody>
      </p:sp>
      <p:pic>
        <p:nvPicPr>
          <p:cNvPr id="24"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93706" y="1760026"/>
            <a:ext cx="424381" cy="42438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4835" y="1760026"/>
            <a:ext cx="424381" cy="424381"/>
          </a:xfrm>
          <a:prstGeom prst="rect">
            <a:avLst/>
          </a:prstGeom>
          <a:noFill/>
          <a:extLst>
            <a:ext uri="{909E8E84-426E-40DD-AFC4-6F175D3DCCD1}">
              <a14:hiddenFill xmlns:a14="http://schemas.microsoft.com/office/drawing/2010/main">
                <a:solidFill>
                  <a:srgbClr val="FFFFFF"/>
                </a:solidFill>
              </a14:hiddenFill>
            </a:ext>
          </a:extLst>
        </p:spPr>
      </p:pic>
      <p:sp>
        <p:nvSpPr>
          <p:cNvPr id="26" name="Text Box 155"/>
          <p:cNvSpPr txBox="1">
            <a:spLocks noChangeArrowheads="1"/>
          </p:cNvSpPr>
          <p:nvPr/>
        </p:nvSpPr>
        <p:spPr bwMode="auto">
          <a:xfrm>
            <a:off x="1079865" y="3448560"/>
            <a:ext cx="3248527" cy="1761508"/>
          </a:xfrm>
          <a:prstGeom prst="rect">
            <a:avLst/>
          </a:prstGeom>
          <a:solidFill>
            <a:srgbClr val="99FFCC"/>
          </a:solidFill>
          <a:ln w="9525">
            <a:solidFill>
              <a:schemeClr val="tx1"/>
            </a:solidFill>
            <a:miter lim="800000"/>
            <a:headEnd/>
            <a:tailEnd/>
          </a:ln>
          <a:effectLst/>
        </p:spPr>
        <p:txBody>
          <a:bodyPr wrap="square">
            <a:spAutoFit/>
          </a:bodyPr>
          <a:lstStyle/>
          <a:p>
            <a:pPr marL="243411" indent="-243411" defTabSz="1219170">
              <a:lnSpc>
                <a:spcPct val="110000"/>
              </a:lnSpc>
              <a:buFont typeface="Wingdings" pitchFamily="2" charset="2"/>
              <a:buChar char="l"/>
            </a:pPr>
            <a:r>
              <a:rPr lang="en-US" altLang="zh-CN" sz="2000" b="1" dirty="0">
                <a:solidFill>
                  <a:prstClr val="black"/>
                </a:solidFill>
                <a:latin typeface="微软雅黑" pitchFamily="34" charset="-122"/>
                <a:ea typeface="微软雅黑" pitchFamily="34" charset="-122"/>
              </a:rPr>
              <a:t>A </a:t>
            </a:r>
            <a:r>
              <a:rPr lang="zh-CN" altLang="en-US" sz="2000" b="1" dirty="0">
                <a:solidFill>
                  <a:prstClr val="black"/>
                </a:solidFill>
                <a:latin typeface="微软雅黑" pitchFamily="34" charset="-122"/>
                <a:ea typeface="微软雅黑" pitchFamily="34" charset="-122"/>
              </a:rPr>
              <a:t>收到此报文段后向 </a:t>
            </a:r>
            <a:r>
              <a:rPr lang="en-US" altLang="zh-CN" sz="2000" b="1" dirty="0">
                <a:solidFill>
                  <a:prstClr val="black"/>
                </a:solidFill>
                <a:latin typeface="微软雅黑" pitchFamily="34" charset="-122"/>
                <a:ea typeface="微软雅黑" pitchFamily="34" charset="-122"/>
              </a:rPr>
              <a:t>B </a:t>
            </a:r>
            <a:r>
              <a:rPr lang="zh-CN" altLang="en-US" sz="2000" b="1" dirty="0">
                <a:solidFill>
                  <a:prstClr val="black"/>
                </a:solidFill>
                <a:latin typeface="微软雅黑" pitchFamily="34" charset="-122"/>
                <a:ea typeface="微软雅黑" pitchFamily="34" charset="-122"/>
              </a:rPr>
              <a:t>给出确认，其 </a:t>
            </a:r>
            <a:r>
              <a:rPr lang="en-US" altLang="zh-CN" sz="2000" b="1" dirty="0">
                <a:solidFill>
                  <a:prstClr val="black"/>
                </a:solidFill>
                <a:latin typeface="微软雅黑" pitchFamily="34" charset="-122"/>
                <a:ea typeface="微软雅黑" pitchFamily="34" charset="-122"/>
              </a:rPr>
              <a:t>ACK = 1</a:t>
            </a:r>
            <a:r>
              <a:rPr lang="zh-CN" altLang="en-US" sz="2000" b="1" dirty="0">
                <a:solidFill>
                  <a:prstClr val="black"/>
                </a:solidFill>
                <a:latin typeface="微软雅黑" pitchFamily="34" charset="-122"/>
                <a:ea typeface="微软雅黑" pitchFamily="34" charset="-122"/>
              </a:rPr>
              <a:t>，确认号 </a:t>
            </a:r>
            <a:r>
              <a:rPr lang="en-US" altLang="zh-CN" sz="2000" b="1" dirty="0" err="1">
                <a:solidFill>
                  <a:prstClr val="black"/>
                </a:solidFill>
                <a:latin typeface="微软雅黑" pitchFamily="34" charset="-122"/>
                <a:ea typeface="微软雅黑" pitchFamily="34" charset="-122"/>
              </a:rPr>
              <a:t>ack</a:t>
            </a:r>
            <a:r>
              <a:rPr lang="en-US" altLang="zh-CN" sz="2000" b="1" dirty="0">
                <a:solidFill>
                  <a:prstClr val="black"/>
                </a:solidFill>
                <a:latin typeface="微软雅黑" pitchFamily="34" charset="-122"/>
                <a:ea typeface="微软雅黑" pitchFamily="34" charset="-122"/>
              </a:rPr>
              <a:t> = y + 1</a:t>
            </a:r>
            <a:r>
              <a:rPr lang="zh-CN" altLang="en-US" sz="2000" b="1" dirty="0">
                <a:solidFill>
                  <a:prstClr val="black"/>
                </a:solidFill>
                <a:latin typeface="微软雅黑" pitchFamily="34" charset="-122"/>
                <a:ea typeface="微软雅黑" pitchFamily="34" charset="-122"/>
              </a:rPr>
              <a:t>。</a:t>
            </a:r>
          </a:p>
          <a:p>
            <a:pPr marL="243411" indent="-243411" defTabSz="1219170">
              <a:lnSpc>
                <a:spcPct val="110000"/>
              </a:lnSpc>
              <a:buFont typeface="Wingdings" pitchFamily="2" charset="2"/>
              <a:buChar char="l"/>
            </a:pPr>
            <a:r>
              <a:rPr lang="en-US" altLang="zh-CN" sz="2000" b="1" dirty="0">
                <a:solidFill>
                  <a:prstClr val="black"/>
                </a:solidFill>
                <a:latin typeface="微软雅黑" pitchFamily="34" charset="-122"/>
                <a:ea typeface="微软雅黑" pitchFamily="34" charset="-122"/>
              </a:rPr>
              <a:t>A </a:t>
            </a:r>
            <a:r>
              <a:rPr lang="zh-CN" altLang="en-US" sz="2000" b="1" dirty="0">
                <a:solidFill>
                  <a:prstClr val="black"/>
                </a:solidFill>
                <a:latin typeface="微软雅黑" pitchFamily="34" charset="-122"/>
                <a:ea typeface="微软雅黑" pitchFamily="34" charset="-122"/>
              </a:rPr>
              <a:t>的 </a:t>
            </a:r>
            <a:r>
              <a:rPr lang="en-US" altLang="zh-CN" sz="2000" b="1" dirty="0">
                <a:solidFill>
                  <a:prstClr val="black"/>
                </a:solidFill>
                <a:latin typeface="微软雅黑" pitchFamily="34" charset="-122"/>
                <a:ea typeface="微软雅黑" pitchFamily="34" charset="-122"/>
              </a:rPr>
              <a:t>TCP </a:t>
            </a:r>
            <a:r>
              <a:rPr lang="zh-CN" altLang="en-US" sz="2000" b="1" dirty="0">
                <a:solidFill>
                  <a:prstClr val="black"/>
                </a:solidFill>
                <a:latin typeface="微软雅黑" pitchFamily="34" charset="-122"/>
                <a:ea typeface="微软雅黑" pitchFamily="34" charset="-122"/>
              </a:rPr>
              <a:t>通知上层应用进程，连接已经建立。 </a:t>
            </a:r>
          </a:p>
        </p:txBody>
      </p:sp>
      <p:grpSp>
        <p:nvGrpSpPr>
          <p:cNvPr id="27" name="组合 26"/>
          <p:cNvGrpSpPr/>
          <p:nvPr/>
        </p:nvGrpSpPr>
        <p:grpSpPr>
          <a:xfrm>
            <a:off x="4261844" y="3462528"/>
            <a:ext cx="3572288" cy="965277"/>
            <a:chOff x="3196383" y="2596896"/>
            <a:chExt cx="2679216" cy="723958"/>
          </a:xfrm>
        </p:grpSpPr>
        <p:sp>
          <p:nvSpPr>
            <p:cNvPr id="28" name="Line 27"/>
            <p:cNvSpPr>
              <a:spLocks noChangeShapeType="1"/>
            </p:cNvSpPr>
            <p:nvPr/>
          </p:nvSpPr>
          <p:spPr bwMode="auto">
            <a:xfrm flipH="1">
              <a:off x="3356206" y="2596896"/>
              <a:ext cx="2519393" cy="723958"/>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1600" b="1" kern="0">
                <a:solidFill>
                  <a:prstClr val="black"/>
                </a:solidFill>
                <a:latin typeface="微软雅黑" pitchFamily="34" charset="-122"/>
                <a:ea typeface="微软雅黑" pitchFamily="34" charset="-122"/>
              </a:endParaRPr>
            </a:p>
          </p:txBody>
        </p:sp>
        <p:sp>
          <p:nvSpPr>
            <p:cNvPr id="29" name="Rectangle 28"/>
            <p:cNvSpPr>
              <a:spLocks noChangeArrowheads="1"/>
            </p:cNvSpPr>
            <p:nvPr/>
          </p:nvSpPr>
          <p:spPr bwMode="auto">
            <a:xfrm rot="20622176" flipH="1">
              <a:off x="3196383" y="2734428"/>
              <a:ext cx="2585915"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0651" tIns="59267" rIns="120651" bIns="59267">
              <a:spAutoFit/>
            </a:bodyPr>
            <a:lstStyle/>
            <a:p>
              <a:pPr algn="ctr" defTabSz="1015975" eaLnBrk="0" hangingPunct="0">
                <a:defRPr/>
              </a:pPr>
              <a:r>
                <a:rPr lang="en-US" altLang="zh-CN" sz="1200" b="1" kern="0" dirty="0">
                  <a:solidFill>
                    <a:prstClr val="black"/>
                  </a:solidFill>
                  <a:latin typeface="微软雅黑" pitchFamily="34" charset="-122"/>
                  <a:ea typeface="微软雅黑" pitchFamily="34" charset="-122"/>
                </a:rPr>
                <a:t>SYN = 1, ACK = 1, </a:t>
              </a:r>
              <a:r>
                <a:rPr lang="en-US" altLang="zh-CN" sz="1200" b="1" kern="0" dirty="0" err="1">
                  <a:solidFill>
                    <a:prstClr val="black"/>
                  </a:solidFill>
                  <a:latin typeface="微软雅黑" pitchFamily="34" charset="-122"/>
                  <a:ea typeface="微软雅黑" pitchFamily="34" charset="-122"/>
                </a:rPr>
                <a:t>seq</a:t>
              </a:r>
              <a:r>
                <a:rPr lang="en-US" altLang="zh-CN" sz="1200" b="1" kern="0" dirty="0">
                  <a:solidFill>
                    <a:prstClr val="black"/>
                  </a:solidFill>
                  <a:latin typeface="微软雅黑" pitchFamily="34" charset="-122"/>
                  <a:ea typeface="微软雅黑" pitchFamily="34" charset="-122"/>
                </a:rPr>
                <a:t> = y, </a:t>
              </a:r>
              <a:r>
                <a:rPr lang="en-US" altLang="zh-CN" sz="1200" b="1" kern="0" dirty="0" err="1">
                  <a:solidFill>
                    <a:prstClr val="black"/>
                  </a:solidFill>
                  <a:latin typeface="微软雅黑" pitchFamily="34" charset="-122"/>
                  <a:ea typeface="微软雅黑" pitchFamily="34" charset="-122"/>
                </a:rPr>
                <a:t>ack</a:t>
              </a:r>
              <a:r>
                <a:rPr lang="en-US" altLang="zh-CN" sz="1200" b="1" kern="0" dirty="0">
                  <a:solidFill>
                    <a:prstClr val="black"/>
                  </a:solidFill>
                  <a:latin typeface="微软雅黑" pitchFamily="34" charset="-122"/>
                  <a:ea typeface="微软雅黑" pitchFamily="34" charset="-122"/>
                </a:rPr>
                <a:t>= x </a:t>
              </a:r>
              <a:r>
                <a:rPr lang="en-US" altLang="zh-CN" sz="1200" b="1" kern="0" dirty="0">
                  <a:solidFill>
                    <a:prstClr val="black"/>
                  </a:solidFill>
                  <a:latin typeface="微软雅黑" pitchFamily="34" charset="-122"/>
                  <a:ea typeface="微软雅黑" pitchFamily="34" charset="-122"/>
                  <a:sym typeface="Symbol" pitchFamily="18" charset="2"/>
                </a:rPr>
                <a:t> 1</a:t>
              </a:r>
              <a:endParaRPr lang="en-US" altLang="zh-CN" sz="1200" b="1" kern="0" dirty="0">
                <a:solidFill>
                  <a:prstClr val="black"/>
                </a:solidFill>
                <a:latin typeface="微软雅黑" pitchFamily="34" charset="-122"/>
                <a:ea typeface="微软雅黑" pitchFamily="34" charset="-122"/>
              </a:endParaRPr>
            </a:p>
          </p:txBody>
        </p:sp>
      </p:grpSp>
      <p:grpSp>
        <p:nvGrpSpPr>
          <p:cNvPr id="33" name="组合 32"/>
          <p:cNvGrpSpPr/>
          <p:nvPr/>
        </p:nvGrpSpPr>
        <p:grpSpPr>
          <a:xfrm>
            <a:off x="4492812" y="4526393"/>
            <a:ext cx="3323448" cy="648011"/>
            <a:chOff x="3369609" y="3385648"/>
            <a:chExt cx="2492586" cy="486008"/>
          </a:xfrm>
        </p:grpSpPr>
        <p:sp>
          <p:nvSpPr>
            <p:cNvPr id="30" name="Line 8"/>
            <p:cNvSpPr>
              <a:spLocks noChangeShapeType="1"/>
            </p:cNvSpPr>
            <p:nvPr/>
          </p:nvSpPr>
          <p:spPr bwMode="auto">
            <a:xfrm>
              <a:off x="3369609" y="3385648"/>
              <a:ext cx="2492586" cy="486008"/>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1600" b="1" kern="0">
                <a:solidFill>
                  <a:prstClr val="black"/>
                </a:solidFill>
                <a:latin typeface="微软雅黑" pitchFamily="34" charset="-122"/>
                <a:ea typeface="微软雅黑" pitchFamily="34" charset="-122"/>
              </a:endParaRPr>
            </a:p>
          </p:txBody>
        </p:sp>
        <p:sp>
          <p:nvSpPr>
            <p:cNvPr id="32" name="Rectangle 7"/>
            <p:cNvSpPr>
              <a:spLocks noChangeArrowheads="1"/>
            </p:cNvSpPr>
            <p:nvPr/>
          </p:nvSpPr>
          <p:spPr bwMode="auto">
            <a:xfrm rot="665985">
              <a:off x="3673451" y="3400197"/>
              <a:ext cx="2046588"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0651" tIns="59267" rIns="120651" bIns="59267">
              <a:spAutoFit/>
            </a:bodyPr>
            <a:lstStyle/>
            <a:p>
              <a:pPr defTabSz="1015975" eaLnBrk="0" hangingPunct="0">
                <a:defRPr/>
              </a:pPr>
              <a:r>
                <a:rPr lang="es-ES" altLang="zh-CN" sz="1200" b="1" kern="0" dirty="0">
                  <a:solidFill>
                    <a:prstClr val="black"/>
                  </a:solidFill>
                  <a:latin typeface="微软雅黑" pitchFamily="34" charset="-122"/>
                  <a:ea typeface="微软雅黑" pitchFamily="34" charset="-122"/>
                </a:rPr>
                <a:t>ACK = 1, seq = x + 1, ack = y+1</a:t>
              </a:r>
            </a:p>
          </p:txBody>
        </p:sp>
      </p:grpSp>
    </p:spTree>
    <p:extLst>
      <p:ext uri="{BB962C8B-B14F-4D97-AF65-F5344CB8AC3E}">
        <p14:creationId xmlns:p14="http://schemas.microsoft.com/office/powerpoint/2010/main" val="452736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00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圆角矩形 35"/>
          <p:cNvSpPr/>
          <p:nvPr/>
        </p:nvSpPr>
        <p:spPr>
          <a:xfrm>
            <a:off x="726860" y="865633"/>
            <a:ext cx="10738281" cy="494995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3" name="Text Box 155"/>
          <p:cNvSpPr txBox="1">
            <a:spLocks noChangeArrowheads="1"/>
          </p:cNvSpPr>
          <p:nvPr/>
        </p:nvSpPr>
        <p:spPr bwMode="auto">
          <a:xfrm>
            <a:off x="3611866" y="975004"/>
            <a:ext cx="5001847" cy="428259"/>
          </a:xfrm>
          <a:prstGeom prst="rect">
            <a:avLst/>
          </a:prstGeom>
          <a:noFill/>
          <a:ln w="9525">
            <a:noFill/>
            <a:miter lim="800000"/>
            <a:headEnd/>
            <a:tailEnd/>
          </a:ln>
          <a:effectLst/>
        </p:spPr>
        <p:txBody>
          <a:bodyPr wrap="square">
            <a:spAutoFit/>
          </a:bodyPr>
          <a:lstStyle/>
          <a:p>
            <a:pPr algn="ctr" defTabSz="1219170">
              <a:lnSpc>
                <a:spcPct val="110000"/>
              </a:lnSpc>
            </a:pPr>
            <a:r>
              <a:rPr lang="en-US" altLang="zh-CN" sz="2133" b="1" dirty="0">
                <a:solidFill>
                  <a:prstClr val="black"/>
                </a:solidFill>
                <a:latin typeface="微软雅黑" pitchFamily="34" charset="-122"/>
                <a:ea typeface="微软雅黑" pitchFamily="34" charset="-122"/>
              </a:rPr>
              <a:t>TCP </a:t>
            </a:r>
            <a:r>
              <a:rPr lang="zh-CN" altLang="en-US" sz="2133" b="1" dirty="0">
                <a:solidFill>
                  <a:prstClr val="black"/>
                </a:solidFill>
                <a:latin typeface="微软雅黑" pitchFamily="34" charset="-122"/>
                <a:ea typeface="微软雅黑" pitchFamily="34" charset="-122"/>
              </a:rPr>
              <a:t>的连接建立：采用三报文握手</a:t>
            </a:r>
          </a:p>
        </p:txBody>
      </p:sp>
      <p:grpSp>
        <p:nvGrpSpPr>
          <p:cNvPr id="4" name="Group 2"/>
          <p:cNvGrpSpPr>
            <a:grpSpLocks/>
          </p:cNvGrpSpPr>
          <p:nvPr/>
        </p:nvGrpSpPr>
        <p:grpSpPr bwMode="auto">
          <a:xfrm>
            <a:off x="4427863" y="2704456"/>
            <a:ext cx="3433803" cy="2781944"/>
            <a:chOff x="1474" y="1888"/>
            <a:chExt cx="2676" cy="2432"/>
          </a:xfrm>
        </p:grpSpPr>
        <p:sp>
          <p:nvSpPr>
            <p:cNvPr id="5"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600" kern="0">
                <a:solidFill>
                  <a:prstClr val="black"/>
                </a:solidFill>
                <a:latin typeface="微软雅黑" pitchFamily="34" charset="-122"/>
                <a:ea typeface="微软雅黑" pitchFamily="34" charset="-122"/>
              </a:endParaRPr>
            </a:p>
          </p:txBody>
        </p:sp>
        <p:sp>
          <p:nvSpPr>
            <p:cNvPr id="6" name="Line 4"/>
            <p:cNvSpPr>
              <a:spLocks noChangeShapeType="1"/>
            </p:cNvSpPr>
            <p:nvPr/>
          </p:nvSpPr>
          <p:spPr bwMode="auto">
            <a:xfrm>
              <a:off x="4150"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600" kern="0">
                <a:solidFill>
                  <a:prstClr val="black"/>
                </a:solidFill>
                <a:latin typeface="微软雅黑" pitchFamily="34" charset="-122"/>
                <a:ea typeface="微软雅黑" pitchFamily="34" charset="-122"/>
              </a:endParaRPr>
            </a:p>
          </p:txBody>
        </p:sp>
      </p:grpSp>
      <p:grpSp>
        <p:nvGrpSpPr>
          <p:cNvPr id="7" name="Group 6"/>
          <p:cNvGrpSpPr>
            <a:grpSpLocks/>
          </p:cNvGrpSpPr>
          <p:nvPr/>
        </p:nvGrpSpPr>
        <p:grpSpPr bwMode="auto">
          <a:xfrm>
            <a:off x="4486889" y="2674952"/>
            <a:ext cx="3323448" cy="683941"/>
            <a:chOff x="1520" y="1865"/>
            <a:chExt cx="2590" cy="533"/>
          </a:xfrm>
        </p:grpSpPr>
        <p:sp>
          <p:nvSpPr>
            <p:cNvPr id="8" name="Rectangle 7"/>
            <p:cNvSpPr>
              <a:spLocks noChangeArrowheads="1"/>
            </p:cNvSpPr>
            <p:nvPr/>
          </p:nvSpPr>
          <p:spPr bwMode="auto">
            <a:xfrm rot="665985">
              <a:off x="2088" y="1865"/>
              <a:ext cx="1604"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0651" tIns="59267" rIns="120651" bIns="59267">
              <a:spAutoFit/>
            </a:bodyPr>
            <a:lstStyle/>
            <a:p>
              <a:pPr defTabSz="1015975" eaLnBrk="0" hangingPunct="0">
                <a:defRPr/>
              </a:pPr>
              <a:r>
                <a:rPr lang="en-US" altLang="zh-CN" sz="1600" b="1" kern="0" dirty="0">
                  <a:solidFill>
                    <a:prstClr val="black"/>
                  </a:solidFill>
                  <a:latin typeface="微软雅黑" pitchFamily="34" charset="-122"/>
                  <a:ea typeface="微软雅黑" pitchFamily="34" charset="-122"/>
                </a:rPr>
                <a:t>SYN = 1, </a:t>
              </a:r>
              <a:r>
                <a:rPr lang="en-US" altLang="zh-CN" sz="1600" b="1" kern="0" dirty="0" err="1">
                  <a:solidFill>
                    <a:prstClr val="black"/>
                  </a:solidFill>
                  <a:latin typeface="微软雅黑" pitchFamily="34" charset="-122"/>
                  <a:ea typeface="微软雅黑" pitchFamily="34" charset="-122"/>
                </a:rPr>
                <a:t>seq</a:t>
              </a:r>
              <a:r>
                <a:rPr lang="en-US" altLang="zh-CN" sz="1600" b="1" kern="0" dirty="0">
                  <a:solidFill>
                    <a:prstClr val="black"/>
                  </a:solidFill>
                  <a:latin typeface="微软雅黑" pitchFamily="34" charset="-122"/>
                  <a:ea typeface="微软雅黑" pitchFamily="34" charset="-122"/>
                </a:rPr>
                <a:t> = x</a:t>
              </a:r>
            </a:p>
          </p:txBody>
        </p:sp>
        <p:sp>
          <p:nvSpPr>
            <p:cNvPr id="9" name="Line 8"/>
            <p:cNvSpPr>
              <a:spLocks noChangeShapeType="1"/>
            </p:cNvSpPr>
            <p:nvPr/>
          </p:nvSpPr>
          <p:spPr bwMode="auto">
            <a:xfrm>
              <a:off x="1520" y="1893"/>
              <a:ext cx="2590" cy="505"/>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1600" b="1" kern="0">
                <a:solidFill>
                  <a:prstClr val="black"/>
                </a:solidFill>
                <a:latin typeface="微软雅黑" pitchFamily="34" charset="-122"/>
                <a:ea typeface="微软雅黑" pitchFamily="34" charset="-122"/>
              </a:endParaRPr>
            </a:p>
          </p:txBody>
        </p:sp>
      </p:grpSp>
      <p:sp>
        <p:nvSpPr>
          <p:cNvPr id="10" name="Rectangle 9"/>
          <p:cNvSpPr>
            <a:spLocks noChangeArrowheads="1"/>
          </p:cNvSpPr>
          <p:nvPr/>
        </p:nvSpPr>
        <p:spPr bwMode="auto">
          <a:xfrm>
            <a:off x="3697731" y="2216846"/>
            <a:ext cx="1025728" cy="443981"/>
          </a:xfrm>
          <a:prstGeom prst="rect">
            <a:avLst/>
          </a:prstGeom>
          <a:solidFill>
            <a:srgbClr val="66FF99"/>
          </a:solidFill>
          <a:ln w="12700">
            <a:solidFill>
              <a:schemeClr val="tx1"/>
            </a:solidFill>
            <a:miter lim="800000"/>
            <a:headEnd/>
            <a:tailEnd/>
          </a:ln>
          <a:effectLst/>
        </p:spPr>
        <p:txBody>
          <a:bodyPr wrap="none" anchor="ctr"/>
          <a:lstStyle/>
          <a:p>
            <a:pPr algn="ctr" defTabSz="1219170">
              <a:defRPr/>
            </a:pPr>
            <a:endParaRPr lang="zh-CN" altLang="en-US" sz="1600" b="1" kern="0">
              <a:solidFill>
                <a:prstClr val="black"/>
              </a:solidFill>
              <a:latin typeface="微软雅黑" pitchFamily="34" charset="-122"/>
              <a:ea typeface="微软雅黑" pitchFamily="34" charset="-122"/>
            </a:endParaRPr>
          </a:p>
        </p:txBody>
      </p:sp>
      <p:sp>
        <p:nvSpPr>
          <p:cNvPr id="11" name="Text Box 10"/>
          <p:cNvSpPr txBox="1">
            <a:spLocks noChangeArrowheads="1"/>
          </p:cNvSpPr>
          <p:nvPr/>
        </p:nvSpPr>
        <p:spPr bwMode="auto">
          <a:xfrm>
            <a:off x="3745450" y="2266890"/>
            <a:ext cx="99969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defTabSz="1219170"/>
            <a:r>
              <a:rPr lang="en-US" altLang="zh-CN" sz="1600" dirty="0">
                <a:solidFill>
                  <a:prstClr val="black"/>
                </a:solidFill>
                <a:latin typeface="微软雅黑" pitchFamily="34" charset="-122"/>
                <a:ea typeface="微软雅黑" pitchFamily="34" charset="-122"/>
              </a:rPr>
              <a:t>CLOSED</a:t>
            </a:r>
          </a:p>
        </p:txBody>
      </p:sp>
      <p:sp>
        <p:nvSpPr>
          <p:cNvPr id="12" name="Rectangle 11"/>
          <p:cNvSpPr>
            <a:spLocks noChangeArrowheads="1"/>
          </p:cNvSpPr>
          <p:nvPr/>
        </p:nvSpPr>
        <p:spPr bwMode="auto">
          <a:xfrm>
            <a:off x="7811622" y="2216846"/>
            <a:ext cx="1045940" cy="443981"/>
          </a:xfrm>
          <a:prstGeom prst="rect">
            <a:avLst/>
          </a:prstGeom>
          <a:solidFill>
            <a:srgbClr val="66FF99"/>
          </a:solidFill>
          <a:ln w="12700">
            <a:solidFill>
              <a:schemeClr val="tx1"/>
            </a:solidFill>
            <a:miter lim="800000"/>
            <a:headEnd/>
            <a:tailEnd/>
          </a:ln>
          <a:effectLst/>
        </p:spPr>
        <p:txBody>
          <a:bodyPr wrap="none" anchor="ctr"/>
          <a:lstStyle/>
          <a:p>
            <a:pPr algn="ctr" defTabSz="1219170">
              <a:defRPr/>
            </a:pPr>
            <a:endParaRPr lang="zh-CN" altLang="en-US" sz="1600" b="1" kern="0">
              <a:solidFill>
                <a:prstClr val="black"/>
              </a:solidFill>
              <a:latin typeface="微软雅黑" pitchFamily="34" charset="-122"/>
              <a:ea typeface="微软雅黑" pitchFamily="34" charset="-122"/>
            </a:endParaRPr>
          </a:p>
        </p:txBody>
      </p:sp>
      <p:sp>
        <p:nvSpPr>
          <p:cNvPr id="13" name="Text Box 12"/>
          <p:cNvSpPr txBox="1">
            <a:spLocks noChangeArrowheads="1"/>
          </p:cNvSpPr>
          <p:nvPr/>
        </p:nvSpPr>
        <p:spPr bwMode="auto">
          <a:xfrm>
            <a:off x="7867040" y="2266890"/>
            <a:ext cx="99969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defTabSz="1219170"/>
            <a:r>
              <a:rPr lang="en-US" altLang="zh-CN" sz="1600">
                <a:solidFill>
                  <a:prstClr val="black"/>
                </a:solidFill>
                <a:latin typeface="微软雅黑" pitchFamily="34" charset="-122"/>
                <a:ea typeface="微软雅黑" pitchFamily="34" charset="-122"/>
              </a:rPr>
              <a:t>CLOSED</a:t>
            </a:r>
          </a:p>
        </p:txBody>
      </p:sp>
      <p:grpSp>
        <p:nvGrpSpPr>
          <p:cNvPr id="14" name="Group 13"/>
          <p:cNvGrpSpPr>
            <a:grpSpLocks/>
          </p:cNvGrpSpPr>
          <p:nvPr/>
        </p:nvGrpSpPr>
        <p:grpSpPr bwMode="auto">
          <a:xfrm>
            <a:off x="2463306" y="1944812"/>
            <a:ext cx="1460265" cy="791725"/>
            <a:chOff x="-57" y="1296"/>
            <a:chExt cx="1138" cy="617"/>
          </a:xfrm>
        </p:grpSpPr>
        <p:sp>
          <p:nvSpPr>
            <p:cNvPr id="15" name="Rectangle 14"/>
            <p:cNvSpPr>
              <a:spLocks noChangeArrowheads="1"/>
            </p:cNvSpPr>
            <p:nvPr/>
          </p:nvSpPr>
          <p:spPr bwMode="auto">
            <a:xfrm>
              <a:off x="-57" y="1628"/>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zh-CN" altLang="en-US" sz="1600" b="1" kern="0" dirty="0">
                  <a:solidFill>
                    <a:prstClr val="black"/>
                  </a:solidFill>
                  <a:latin typeface="微软雅黑" pitchFamily="34" charset="-122"/>
                  <a:ea typeface="微软雅黑" pitchFamily="34" charset="-122"/>
                </a:rPr>
                <a:t>主动打开</a:t>
              </a:r>
            </a:p>
          </p:txBody>
        </p:sp>
        <p:sp>
          <p:nvSpPr>
            <p:cNvPr id="16" name="Freeform 15"/>
            <p:cNvSpPr>
              <a:spLocks/>
            </p:cNvSpPr>
            <p:nvPr/>
          </p:nvSpPr>
          <p:spPr bwMode="auto">
            <a:xfrm>
              <a:off x="-27" y="1296"/>
              <a:ext cx="1108"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600" b="1" kern="0">
                <a:solidFill>
                  <a:prstClr val="black"/>
                </a:solidFill>
                <a:latin typeface="微软雅黑" pitchFamily="34" charset="-122"/>
                <a:ea typeface="微软雅黑" pitchFamily="34" charset="-122"/>
              </a:endParaRPr>
            </a:p>
          </p:txBody>
        </p:sp>
      </p:grpSp>
      <p:grpSp>
        <p:nvGrpSpPr>
          <p:cNvPr id="17" name="Group 16"/>
          <p:cNvGrpSpPr>
            <a:grpSpLocks/>
          </p:cNvGrpSpPr>
          <p:nvPr/>
        </p:nvGrpSpPr>
        <p:grpSpPr bwMode="auto">
          <a:xfrm>
            <a:off x="8374946" y="1951227"/>
            <a:ext cx="1584734" cy="771195"/>
            <a:chOff x="4550" y="1301"/>
            <a:chExt cx="1235" cy="601"/>
          </a:xfrm>
        </p:grpSpPr>
        <p:sp>
          <p:nvSpPr>
            <p:cNvPr id="18" name="Rectangle 17"/>
            <p:cNvSpPr>
              <a:spLocks noChangeArrowheads="1"/>
            </p:cNvSpPr>
            <p:nvPr/>
          </p:nvSpPr>
          <p:spPr bwMode="auto">
            <a:xfrm>
              <a:off x="4956" y="1617"/>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zh-CN" altLang="en-US" sz="1600" b="1" kern="0" dirty="0">
                  <a:solidFill>
                    <a:prstClr val="black"/>
                  </a:solidFill>
                  <a:latin typeface="微软雅黑" pitchFamily="34" charset="-122"/>
                  <a:ea typeface="微软雅黑" pitchFamily="34" charset="-122"/>
                </a:rPr>
                <a:t>被动打开</a:t>
              </a:r>
            </a:p>
          </p:txBody>
        </p:sp>
        <p:sp>
          <p:nvSpPr>
            <p:cNvPr id="19" name="Freeform 18"/>
            <p:cNvSpPr>
              <a:spLocks/>
            </p:cNvSpPr>
            <p:nvPr/>
          </p:nvSpPr>
          <p:spPr bwMode="auto">
            <a:xfrm>
              <a:off x="4550" y="1301"/>
              <a:ext cx="1209"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600" b="1" kern="0">
                <a:solidFill>
                  <a:prstClr val="black"/>
                </a:solidFill>
                <a:latin typeface="微软雅黑" pitchFamily="34" charset="-122"/>
                <a:ea typeface="微软雅黑" pitchFamily="34" charset="-122"/>
              </a:endParaRPr>
            </a:p>
          </p:txBody>
        </p:sp>
      </p:grpSp>
      <p:sp>
        <p:nvSpPr>
          <p:cNvPr id="20" name="Rectangle 21"/>
          <p:cNvSpPr>
            <a:spLocks noChangeArrowheads="1"/>
          </p:cNvSpPr>
          <p:nvPr/>
        </p:nvSpPr>
        <p:spPr bwMode="auto">
          <a:xfrm>
            <a:off x="4228969" y="1720254"/>
            <a:ext cx="397547" cy="36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600" b="1" kern="0" dirty="0">
                <a:solidFill>
                  <a:prstClr val="black"/>
                </a:solidFill>
                <a:latin typeface="微软雅黑" pitchFamily="34" charset="-122"/>
                <a:ea typeface="微软雅黑" pitchFamily="34" charset="-122"/>
              </a:rPr>
              <a:t>A</a:t>
            </a:r>
          </a:p>
        </p:txBody>
      </p:sp>
      <p:sp>
        <p:nvSpPr>
          <p:cNvPr id="21" name="Rectangle 22"/>
          <p:cNvSpPr>
            <a:spLocks noChangeArrowheads="1"/>
          </p:cNvSpPr>
          <p:nvPr/>
        </p:nvSpPr>
        <p:spPr bwMode="auto">
          <a:xfrm>
            <a:off x="7610051" y="1720254"/>
            <a:ext cx="384723" cy="36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600" b="1" kern="0" dirty="0">
                <a:solidFill>
                  <a:prstClr val="black"/>
                </a:solidFill>
                <a:latin typeface="微软雅黑" pitchFamily="34" charset="-122"/>
                <a:ea typeface="微软雅黑" pitchFamily="34" charset="-122"/>
              </a:rPr>
              <a:t>B</a:t>
            </a:r>
          </a:p>
        </p:txBody>
      </p:sp>
      <p:sp>
        <p:nvSpPr>
          <p:cNvPr id="22" name="Rectangle 23"/>
          <p:cNvSpPr>
            <a:spLocks noChangeArrowheads="1"/>
          </p:cNvSpPr>
          <p:nvPr/>
        </p:nvSpPr>
        <p:spPr bwMode="auto">
          <a:xfrm>
            <a:off x="3820916" y="1434104"/>
            <a:ext cx="654027" cy="36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zh-CN" altLang="en-US" sz="1600" b="1" kern="0" dirty="0">
                <a:solidFill>
                  <a:prstClr val="black"/>
                </a:solidFill>
                <a:latin typeface="微软雅黑" pitchFamily="34" charset="-122"/>
                <a:ea typeface="微软雅黑" pitchFamily="34" charset="-122"/>
              </a:rPr>
              <a:t>客户</a:t>
            </a:r>
          </a:p>
        </p:txBody>
      </p:sp>
      <p:sp>
        <p:nvSpPr>
          <p:cNvPr id="23" name="Rectangle 24"/>
          <p:cNvSpPr>
            <a:spLocks noChangeArrowheads="1"/>
          </p:cNvSpPr>
          <p:nvPr/>
        </p:nvSpPr>
        <p:spPr bwMode="auto">
          <a:xfrm>
            <a:off x="7859099" y="1434104"/>
            <a:ext cx="859212" cy="36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zh-CN" altLang="en-US" sz="1600" b="1" kern="0">
                <a:solidFill>
                  <a:prstClr val="black"/>
                </a:solidFill>
                <a:latin typeface="微软雅黑" pitchFamily="34" charset="-122"/>
                <a:ea typeface="微软雅黑" pitchFamily="34" charset="-122"/>
              </a:rPr>
              <a:t>服务器</a:t>
            </a:r>
          </a:p>
        </p:txBody>
      </p:sp>
      <p:pic>
        <p:nvPicPr>
          <p:cNvPr id="24"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93706" y="1760026"/>
            <a:ext cx="424381" cy="42438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4835" y="1760026"/>
            <a:ext cx="424381" cy="424381"/>
          </a:xfrm>
          <a:prstGeom prst="rect">
            <a:avLst/>
          </a:prstGeom>
          <a:noFill/>
          <a:extLst>
            <a:ext uri="{909E8E84-426E-40DD-AFC4-6F175D3DCCD1}">
              <a14:hiddenFill xmlns:a14="http://schemas.microsoft.com/office/drawing/2010/main">
                <a:solidFill>
                  <a:srgbClr val="FFFFFF"/>
                </a:solidFill>
              </a14:hiddenFill>
            </a:ext>
          </a:extLst>
        </p:spPr>
      </p:pic>
      <p:sp>
        <p:nvSpPr>
          <p:cNvPr id="26" name="Text Box 155"/>
          <p:cNvSpPr txBox="1">
            <a:spLocks noChangeArrowheads="1"/>
          </p:cNvSpPr>
          <p:nvPr/>
        </p:nvSpPr>
        <p:spPr bwMode="auto">
          <a:xfrm>
            <a:off x="7985287" y="4095428"/>
            <a:ext cx="2841940" cy="1422954"/>
          </a:xfrm>
          <a:prstGeom prst="rect">
            <a:avLst/>
          </a:prstGeom>
          <a:solidFill>
            <a:srgbClr val="99FFCC"/>
          </a:solidFill>
          <a:ln w="9525">
            <a:solidFill>
              <a:schemeClr val="tx1"/>
            </a:solidFill>
            <a:miter lim="800000"/>
            <a:headEnd/>
            <a:tailEnd/>
          </a:ln>
          <a:effectLst/>
        </p:spPr>
        <p:txBody>
          <a:bodyPr wrap="square">
            <a:spAutoFit/>
          </a:bodyPr>
          <a:lstStyle/>
          <a:p>
            <a:pPr defTabSz="1219170">
              <a:lnSpc>
                <a:spcPct val="110000"/>
              </a:lnSpc>
            </a:pPr>
            <a:r>
              <a:rPr lang="en-US" altLang="zh-CN" sz="2000" b="1" dirty="0">
                <a:solidFill>
                  <a:prstClr val="black"/>
                </a:solidFill>
                <a:latin typeface="微软雅黑" pitchFamily="34" charset="-122"/>
                <a:ea typeface="微软雅黑" pitchFamily="34" charset="-122"/>
              </a:rPr>
              <a:t>B </a:t>
            </a:r>
            <a:r>
              <a:rPr lang="zh-CN" altLang="en-US" sz="2000" b="1" dirty="0">
                <a:solidFill>
                  <a:prstClr val="black"/>
                </a:solidFill>
                <a:latin typeface="微软雅黑" pitchFamily="34" charset="-122"/>
                <a:ea typeface="微软雅黑" pitchFamily="34" charset="-122"/>
              </a:rPr>
              <a:t>的 </a:t>
            </a:r>
            <a:r>
              <a:rPr lang="en-US" altLang="zh-CN" sz="2000" b="1" dirty="0">
                <a:solidFill>
                  <a:prstClr val="black"/>
                </a:solidFill>
                <a:latin typeface="微软雅黑" pitchFamily="34" charset="-122"/>
                <a:ea typeface="微软雅黑" pitchFamily="34" charset="-122"/>
              </a:rPr>
              <a:t>TCP </a:t>
            </a:r>
            <a:r>
              <a:rPr lang="zh-CN" altLang="en-US" sz="2000" b="1" dirty="0">
                <a:solidFill>
                  <a:prstClr val="black"/>
                </a:solidFill>
                <a:latin typeface="微软雅黑" pitchFamily="34" charset="-122"/>
                <a:ea typeface="微软雅黑" pitchFamily="34" charset="-122"/>
              </a:rPr>
              <a:t>收到主机 </a:t>
            </a:r>
            <a:r>
              <a:rPr lang="en-US" altLang="zh-CN" sz="2000" b="1" dirty="0">
                <a:solidFill>
                  <a:prstClr val="black"/>
                </a:solidFill>
                <a:latin typeface="微软雅黑" pitchFamily="34" charset="-122"/>
                <a:ea typeface="微软雅黑" pitchFamily="34" charset="-122"/>
              </a:rPr>
              <a:t>A </a:t>
            </a:r>
            <a:r>
              <a:rPr lang="zh-CN" altLang="en-US" sz="2000" b="1" dirty="0">
                <a:solidFill>
                  <a:prstClr val="black"/>
                </a:solidFill>
                <a:latin typeface="微软雅黑" pitchFamily="34" charset="-122"/>
                <a:ea typeface="微软雅黑" pitchFamily="34" charset="-122"/>
              </a:rPr>
              <a:t>的确认后，也通知其上层应用进程：</a:t>
            </a:r>
            <a:r>
              <a:rPr lang="en-US" altLang="zh-CN" sz="2000" b="1" dirty="0">
                <a:solidFill>
                  <a:prstClr val="black"/>
                </a:solidFill>
                <a:latin typeface="微软雅黑" pitchFamily="34" charset="-122"/>
                <a:ea typeface="微软雅黑" pitchFamily="34" charset="-122"/>
              </a:rPr>
              <a:t>TCP </a:t>
            </a:r>
            <a:r>
              <a:rPr lang="zh-CN" altLang="en-US" sz="2000" b="1" dirty="0">
                <a:solidFill>
                  <a:prstClr val="black"/>
                </a:solidFill>
                <a:latin typeface="微软雅黑" pitchFamily="34" charset="-122"/>
                <a:ea typeface="微软雅黑" pitchFamily="34" charset="-122"/>
              </a:rPr>
              <a:t>连接已经建立。</a:t>
            </a:r>
          </a:p>
        </p:txBody>
      </p:sp>
      <p:grpSp>
        <p:nvGrpSpPr>
          <p:cNvPr id="27" name="组合 26"/>
          <p:cNvGrpSpPr/>
          <p:nvPr/>
        </p:nvGrpSpPr>
        <p:grpSpPr>
          <a:xfrm>
            <a:off x="4261844" y="3462528"/>
            <a:ext cx="3572288" cy="965277"/>
            <a:chOff x="3196383" y="2596896"/>
            <a:chExt cx="2679216" cy="723958"/>
          </a:xfrm>
        </p:grpSpPr>
        <p:sp>
          <p:nvSpPr>
            <p:cNvPr id="28" name="Line 27"/>
            <p:cNvSpPr>
              <a:spLocks noChangeShapeType="1"/>
            </p:cNvSpPr>
            <p:nvPr/>
          </p:nvSpPr>
          <p:spPr bwMode="auto">
            <a:xfrm flipH="1">
              <a:off x="3356206" y="2596896"/>
              <a:ext cx="2519393" cy="723958"/>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1600" b="1" kern="0">
                <a:solidFill>
                  <a:prstClr val="black"/>
                </a:solidFill>
                <a:latin typeface="微软雅黑" pitchFamily="34" charset="-122"/>
                <a:ea typeface="微软雅黑" pitchFamily="34" charset="-122"/>
              </a:endParaRPr>
            </a:p>
          </p:txBody>
        </p:sp>
        <p:sp>
          <p:nvSpPr>
            <p:cNvPr id="29" name="Rectangle 28"/>
            <p:cNvSpPr>
              <a:spLocks noChangeArrowheads="1"/>
            </p:cNvSpPr>
            <p:nvPr/>
          </p:nvSpPr>
          <p:spPr bwMode="auto">
            <a:xfrm rot="20622176" flipH="1">
              <a:off x="3196383" y="2734428"/>
              <a:ext cx="2585915"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0651" tIns="59267" rIns="120651" bIns="59267">
              <a:spAutoFit/>
            </a:bodyPr>
            <a:lstStyle/>
            <a:p>
              <a:pPr algn="ctr" defTabSz="1015975" eaLnBrk="0" hangingPunct="0">
                <a:defRPr/>
              </a:pPr>
              <a:r>
                <a:rPr lang="en-US" altLang="zh-CN" sz="1200" b="1" kern="0" dirty="0">
                  <a:solidFill>
                    <a:prstClr val="black"/>
                  </a:solidFill>
                  <a:latin typeface="微软雅黑" pitchFamily="34" charset="-122"/>
                  <a:ea typeface="微软雅黑" pitchFamily="34" charset="-122"/>
                </a:rPr>
                <a:t>SYN = 1, ACK = 1, </a:t>
              </a:r>
              <a:r>
                <a:rPr lang="en-US" altLang="zh-CN" sz="1200" b="1" kern="0" dirty="0" err="1">
                  <a:solidFill>
                    <a:prstClr val="black"/>
                  </a:solidFill>
                  <a:latin typeface="微软雅黑" pitchFamily="34" charset="-122"/>
                  <a:ea typeface="微软雅黑" pitchFamily="34" charset="-122"/>
                </a:rPr>
                <a:t>seq</a:t>
              </a:r>
              <a:r>
                <a:rPr lang="en-US" altLang="zh-CN" sz="1200" b="1" kern="0" dirty="0">
                  <a:solidFill>
                    <a:prstClr val="black"/>
                  </a:solidFill>
                  <a:latin typeface="微软雅黑" pitchFamily="34" charset="-122"/>
                  <a:ea typeface="微软雅黑" pitchFamily="34" charset="-122"/>
                </a:rPr>
                <a:t> = y, </a:t>
              </a:r>
              <a:r>
                <a:rPr lang="en-US" altLang="zh-CN" sz="1200" b="1" kern="0" dirty="0" err="1">
                  <a:solidFill>
                    <a:prstClr val="black"/>
                  </a:solidFill>
                  <a:latin typeface="微软雅黑" pitchFamily="34" charset="-122"/>
                  <a:ea typeface="微软雅黑" pitchFamily="34" charset="-122"/>
                </a:rPr>
                <a:t>ack</a:t>
              </a:r>
              <a:r>
                <a:rPr lang="en-US" altLang="zh-CN" sz="1200" b="1" kern="0" dirty="0">
                  <a:solidFill>
                    <a:prstClr val="black"/>
                  </a:solidFill>
                  <a:latin typeface="微软雅黑" pitchFamily="34" charset="-122"/>
                  <a:ea typeface="微软雅黑" pitchFamily="34" charset="-122"/>
                </a:rPr>
                <a:t>= x </a:t>
              </a:r>
              <a:r>
                <a:rPr lang="en-US" altLang="zh-CN" sz="1200" b="1" kern="0" dirty="0">
                  <a:solidFill>
                    <a:prstClr val="black"/>
                  </a:solidFill>
                  <a:latin typeface="微软雅黑" pitchFamily="34" charset="-122"/>
                  <a:ea typeface="微软雅黑" pitchFamily="34" charset="-122"/>
                  <a:sym typeface="Symbol" pitchFamily="18" charset="2"/>
                </a:rPr>
                <a:t> 1</a:t>
              </a:r>
              <a:endParaRPr lang="en-US" altLang="zh-CN" sz="1200" b="1" kern="0" dirty="0">
                <a:solidFill>
                  <a:prstClr val="black"/>
                </a:solidFill>
                <a:latin typeface="微软雅黑" pitchFamily="34" charset="-122"/>
                <a:ea typeface="微软雅黑" pitchFamily="34" charset="-122"/>
              </a:endParaRPr>
            </a:p>
          </p:txBody>
        </p:sp>
      </p:grpSp>
      <p:grpSp>
        <p:nvGrpSpPr>
          <p:cNvPr id="30" name="组合 29"/>
          <p:cNvGrpSpPr/>
          <p:nvPr/>
        </p:nvGrpSpPr>
        <p:grpSpPr>
          <a:xfrm>
            <a:off x="4492812" y="4526393"/>
            <a:ext cx="3323448" cy="648011"/>
            <a:chOff x="3369609" y="3385648"/>
            <a:chExt cx="2492586" cy="486008"/>
          </a:xfrm>
        </p:grpSpPr>
        <p:sp>
          <p:nvSpPr>
            <p:cNvPr id="31" name="Line 8"/>
            <p:cNvSpPr>
              <a:spLocks noChangeShapeType="1"/>
            </p:cNvSpPr>
            <p:nvPr/>
          </p:nvSpPr>
          <p:spPr bwMode="auto">
            <a:xfrm>
              <a:off x="3369609" y="3385648"/>
              <a:ext cx="2492586" cy="486008"/>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1600" b="1" kern="0">
                <a:solidFill>
                  <a:prstClr val="black"/>
                </a:solidFill>
                <a:latin typeface="微软雅黑" pitchFamily="34" charset="-122"/>
                <a:ea typeface="微软雅黑" pitchFamily="34" charset="-122"/>
              </a:endParaRPr>
            </a:p>
          </p:txBody>
        </p:sp>
        <p:sp>
          <p:nvSpPr>
            <p:cNvPr id="32" name="Rectangle 7"/>
            <p:cNvSpPr>
              <a:spLocks noChangeArrowheads="1"/>
            </p:cNvSpPr>
            <p:nvPr/>
          </p:nvSpPr>
          <p:spPr bwMode="auto">
            <a:xfrm rot="665985">
              <a:off x="3673451" y="3400197"/>
              <a:ext cx="2046588"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0651" tIns="59267" rIns="120651" bIns="59267">
              <a:spAutoFit/>
            </a:bodyPr>
            <a:lstStyle/>
            <a:p>
              <a:pPr defTabSz="1015975" eaLnBrk="0" hangingPunct="0">
                <a:defRPr/>
              </a:pPr>
              <a:r>
                <a:rPr lang="es-ES" altLang="zh-CN" sz="1200" b="1" kern="0" dirty="0">
                  <a:solidFill>
                    <a:prstClr val="black"/>
                  </a:solidFill>
                  <a:latin typeface="微软雅黑" pitchFamily="34" charset="-122"/>
                  <a:ea typeface="微软雅黑" pitchFamily="34" charset="-122"/>
                </a:rPr>
                <a:t>ACK = 1, seq = x + 1, ack = y+1</a:t>
              </a:r>
            </a:p>
          </p:txBody>
        </p:sp>
      </p:grpSp>
      <p:grpSp>
        <p:nvGrpSpPr>
          <p:cNvPr id="33" name="Group 15"/>
          <p:cNvGrpSpPr>
            <a:grpSpLocks/>
          </p:cNvGrpSpPr>
          <p:nvPr/>
        </p:nvGrpSpPr>
        <p:grpSpPr bwMode="auto">
          <a:xfrm>
            <a:off x="5242561" y="5115744"/>
            <a:ext cx="1773625" cy="365647"/>
            <a:chOff x="2088" y="3679"/>
            <a:chExt cx="1494" cy="308"/>
          </a:xfrm>
        </p:grpSpPr>
        <p:sp>
          <p:nvSpPr>
            <p:cNvPr id="34" name="AutoShape 16"/>
            <p:cNvSpPr>
              <a:spLocks noChangeArrowheads="1"/>
            </p:cNvSpPr>
            <p:nvPr/>
          </p:nvSpPr>
          <p:spPr bwMode="auto">
            <a:xfrm>
              <a:off x="2088" y="3735"/>
              <a:ext cx="1494" cy="166"/>
            </a:xfrm>
            <a:prstGeom prst="leftRightArrow">
              <a:avLst>
                <a:gd name="adj1" fmla="val 55880"/>
                <a:gd name="adj2" fmla="val 103167"/>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1600" b="1" kern="0">
                <a:solidFill>
                  <a:sysClr val="windowText" lastClr="000000"/>
                </a:solidFill>
                <a:latin typeface="微软雅黑" pitchFamily="34" charset="-122"/>
                <a:ea typeface="微软雅黑" pitchFamily="34" charset="-122"/>
              </a:endParaRPr>
            </a:p>
          </p:txBody>
        </p:sp>
        <p:sp>
          <p:nvSpPr>
            <p:cNvPr id="35" name="Rectangle 17"/>
            <p:cNvSpPr>
              <a:spLocks noChangeArrowheads="1"/>
            </p:cNvSpPr>
            <p:nvPr/>
          </p:nvSpPr>
          <p:spPr bwMode="auto">
            <a:xfrm>
              <a:off x="2382" y="3679"/>
              <a:ext cx="897" cy="308"/>
            </a:xfrm>
            <a:prstGeom prst="rect">
              <a:avLst/>
            </a:prstGeom>
            <a:solidFill>
              <a:srgbClr val="66FF99"/>
            </a:solid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wrap="none" lIns="120651" tIns="59267" rIns="120651" bIns="59267">
              <a:spAutoFit/>
            </a:bodyPr>
            <a:lstStyle/>
            <a:p>
              <a:pPr algn="ctr" defTabSz="1015975" eaLnBrk="0" hangingPunct="0">
                <a:defRPr/>
              </a:pPr>
              <a:r>
                <a:rPr lang="zh-CN" altLang="en-US" sz="1600" b="1" kern="0" dirty="0">
                  <a:solidFill>
                    <a:prstClr val="black"/>
                  </a:solidFill>
                  <a:latin typeface="微软雅黑" pitchFamily="34" charset="-122"/>
                  <a:ea typeface="微软雅黑" pitchFamily="34" charset="-122"/>
                </a:rPr>
                <a:t>数据传送</a:t>
              </a:r>
            </a:p>
          </p:txBody>
        </p:sp>
      </p:grpSp>
    </p:spTree>
    <p:extLst>
      <p:ext uri="{BB962C8B-B14F-4D97-AF65-F5344CB8AC3E}">
        <p14:creationId xmlns:p14="http://schemas.microsoft.com/office/powerpoint/2010/main" val="33358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1000"/>
                                  </p:stCondLst>
                                  <p:childTnLst>
                                    <p:set>
                                      <p:cBhvr>
                                        <p:cTn id="6" dur="1" fill="hold">
                                          <p:stCondLst>
                                            <p:cond delay="0"/>
                                          </p:stCondLst>
                                        </p:cTn>
                                        <p:tgtEl>
                                          <p:spTgt spid="33"/>
                                        </p:tgtEl>
                                        <p:attrNameLst>
                                          <p:attrName>style.visibility</p:attrName>
                                        </p:attrNameLst>
                                      </p:cBhvr>
                                      <p:to>
                                        <p:strVal val="visible"/>
                                      </p:to>
                                    </p:set>
                                    <p:animEffect transition="in" filter="barn(outVertical)">
                                      <p:cBhvr>
                                        <p:cTn id="7"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 name="圆角矩形 48"/>
          <p:cNvSpPr/>
          <p:nvPr/>
        </p:nvSpPr>
        <p:spPr>
          <a:xfrm>
            <a:off x="726860" y="865633"/>
            <a:ext cx="10738281" cy="494995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3" name="Text Box 155"/>
          <p:cNvSpPr txBox="1">
            <a:spLocks noChangeArrowheads="1"/>
          </p:cNvSpPr>
          <p:nvPr/>
        </p:nvSpPr>
        <p:spPr bwMode="auto">
          <a:xfrm>
            <a:off x="3611866" y="975004"/>
            <a:ext cx="5001847" cy="428259"/>
          </a:xfrm>
          <a:prstGeom prst="rect">
            <a:avLst/>
          </a:prstGeom>
          <a:noFill/>
          <a:ln w="9525">
            <a:noFill/>
            <a:miter lim="800000"/>
            <a:headEnd/>
            <a:tailEnd/>
          </a:ln>
          <a:effectLst/>
        </p:spPr>
        <p:txBody>
          <a:bodyPr wrap="square">
            <a:spAutoFit/>
          </a:bodyPr>
          <a:lstStyle/>
          <a:p>
            <a:pPr algn="ctr" defTabSz="1219170">
              <a:lnSpc>
                <a:spcPct val="110000"/>
              </a:lnSpc>
            </a:pPr>
            <a:r>
              <a:rPr lang="en-US" altLang="zh-CN" sz="2133" b="1" dirty="0">
                <a:solidFill>
                  <a:prstClr val="black"/>
                </a:solidFill>
                <a:latin typeface="微软雅黑" pitchFamily="34" charset="-122"/>
                <a:ea typeface="微软雅黑" pitchFamily="34" charset="-122"/>
              </a:rPr>
              <a:t>TCP </a:t>
            </a:r>
            <a:r>
              <a:rPr lang="zh-CN" altLang="en-US" sz="2133" b="1" dirty="0">
                <a:solidFill>
                  <a:prstClr val="black"/>
                </a:solidFill>
                <a:latin typeface="微软雅黑" pitchFamily="34" charset="-122"/>
                <a:ea typeface="微软雅黑" pitchFamily="34" charset="-122"/>
              </a:rPr>
              <a:t>的连接建立：采用三报文握手</a:t>
            </a:r>
          </a:p>
        </p:txBody>
      </p:sp>
      <p:grpSp>
        <p:nvGrpSpPr>
          <p:cNvPr id="7" name="Group 6"/>
          <p:cNvGrpSpPr>
            <a:grpSpLocks/>
          </p:cNvGrpSpPr>
          <p:nvPr/>
        </p:nvGrpSpPr>
        <p:grpSpPr bwMode="auto">
          <a:xfrm>
            <a:off x="4486889" y="2674952"/>
            <a:ext cx="3323448" cy="683941"/>
            <a:chOff x="1520" y="1865"/>
            <a:chExt cx="2590" cy="533"/>
          </a:xfrm>
        </p:grpSpPr>
        <p:sp>
          <p:nvSpPr>
            <p:cNvPr id="8" name="Rectangle 7"/>
            <p:cNvSpPr>
              <a:spLocks noChangeArrowheads="1"/>
            </p:cNvSpPr>
            <p:nvPr/>
          </p:nvSpPr>
          <p:spPr bwMode="auto">
            <a:xfrm rot="665985">
              <a:off x="2088" y="1865"/>
              <a:ext cx="1604"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0651" tIns="59267" rIns="120651" bIns="59267">
              <a:spAutoFit/>
            </a:bodyPr>
            <a:lstStyle/>
            <a:p>
              <a:pPr defTabSz="1015975" eaLnBrk="0" hangingPunct="0">
                <a:defRPr/>
              </a:pPr>
              <a:r>
                <a:rPr lang="en-US" altLang="zh-CN" sz="1600" b="1" kern="0" dirty="0">
                  <a:solidFill>
                    <a:prstClr val="black"/>
                  </a:solidFill>
                  <a:latin typeface="微软雅黑" pitchFamily="34" charset="-122"/>
                  <a:ea typeface="微软雅黑" pitchFamily="34" charset="-122"/>
                </a:rPr>
                <a:t>SYN = 1, </a:t>
              </a:r>
              <a:r>
                <a:rPr lang="en-US" altLang="zh-CN" sz="1600" b="1" kern="0" dirty="0" err="1">
                  <a:solidFill>
                    <a:prstClr val="black"/>
                  </a:solidFill>
                  <a:latin typeface="微软雅黑" pitchFamily="34" charset="-122"/>
                  <a:ea typeface="微软雅黑" pitchFamily="34" charset="-122"/>
                </a:rPr>
                <a:t>seq</a:t>
              </a:r>
              <a:r>
                <a:rPr lang="en-US" altLang="zh-CN" sz="1600" b="1" kern="0" dirty="0">
                  <a:solidFill>
                    <a:prstClr val="black"/>
                  </a:solidFill>
                  <a:latin typeface="微软雅黑" pitchFamily="34" charset="-122"/>
                  <a:ea typeface="微软雅黑" pitchFamily="34" charset="-122"/>
                </a:rPr>
                <a:t> = x</a:t>
              </a:r>
            </a:p>
          </p:txBody>
        </p:sp>
        <p:sp>
          <p:nvSpPr>
            <p:cNvPr id="9" name="Line 8"/>
            <p:cNvSpPr>
              <a:spLocks noChangeShapeType="1"/>
            </p:cNvSpPr>
            <p:nvPr/>
          </p:nvSpPr>
          <p:spPr bwMode="auto">
            <a:xfrm>
              <a:off x="1520" y="1893"/>
              <a:ext cx="2590" cy="505"/>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1600" b="1" kern="0">
                <a:solidFill>
                  <a:prstClr val="black"/>
                </a:solidFill>
                <a:latin typeface="微软雅黑" pitchFamily="34" charset="-122"/>
                <a:ea typeface="微软雅黑" pitchFamily="34" charset="-122"/>
              </a:endParaRPr>
            </a:p>
          </p:txBody>
        </p:sp>
      </p:grpSp>
      <p:sp>
        <p:nvSpPr>
          <p:cNvPr id="10" name="Rectangle 9"/>
          <p:cNvSpPr>
            <a:spLocks noChangeArrowheads="1"/>
          </p:cNvSpPr>
          <p:nvPr/>
        </p:nvSpPr>
        <p:spPr bwMode="auto">
          <a:xfrm>
            <a:off x="3697731" y="2216846"/>
            <a:ext cx="1025728" cy="443981"/>
          </a:xfrm>
          <a:prstGeom prst="rect">
            <a:avLst/>
          </a:prstGeom>
          <a:solidFill>
            <a:srgbClr val="66FF99"/>
          </a:solidFill>
          <a:ln w="12700">
            <a:solidFill>
              <a:schemeClr val="tx1"/>
            </a:solidFill>
            <a:miter lim="800000"/>
            <a:headEnd/>
            <a:tailEnd/>
          </a:ln>
          <a:effectLst/>
        </p:spPr>
        <p:txBody>
          <a:bodyPr wrap="none" anchor="ctr"/>
          <a:lstStyle/>
          <a:p>
            <a:pPr algn="ctr" defTabSz="1219170">
              <a:defRPr/>
            </a:pPr>
            <a:endParaRPr lang="zh-CN" altLang="en-US" sz="1600" b="1" kern="0">
              <a:solidFill>
                <a:prstClr val="black"/>
              </a:solidFill>
              <a:latin typeface="微软雅黑" pitchFamily="34" charset="-122"/>
              <a:ea typeface="微软雅黑" pitchFamily="34" charset="-122"/>
            </a:endParaRPr>
          </a:p>
        </p:txBody>
      </p:sp>
      <p:sp>
        <p:nvSpPr>
          <p:cNvPr id="11" name="Text Box 10"/>
          <p:cNvSpPr txBox="1">
            <a:spLocks noChangeArrowheads="1"/>
          </p:cNvSpPr>
          <p:nvPr/>
        </p:nvSpPr>
        <p:spPr bwMode="auto">
          <a:xfrm>
            <a:off x="3745450" y="2266890"/>
            <a:ext cx="99969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defTabSz="1219170"/>
            <a:r>
              <a:rPr lang="en-US" altLang="zh-CN" sz="1600" dirty="0">
                <a:solidFill>
                  <a:prstClr val="black"/>
                </a:solidFill>
                <a:latin typeface="微软雅黑" pitchFamily="34" charset="-122"/>
                <a:ea typeface="微软雅黑" pitchFamily="34" charset="-122"/>
              </a:rPr>
              <a:t>CLOSED</a:t>
            </a:r>
          </a:p>
        </p:txBody>
      </p:sp>
      <p:sp>
        <p:nvSpPr>
          <p:cNvPr id="12" name="Rectangle 11"/>
          <p:cNvSpPr>
            <a:spLocks noChangeArrowheads="1"/>
          </p:cNvSpPr>
          <p:nvPr/>
        </p:nvSpPr>
        <p:spPr bwMode="auto">
          <a:xfrm>
            <a:off x="7811622" y="2216846"/>
            <a:ext cx="1045940" cy="443981"/>
          </a:xfrm>
          <a:prstGeom prst="rect">
            <a:avLst/>
          </a:prstGeom>
          <a:solidFill>
            <a:srgbClr val="66FF99"/>
          </a:solidFill>
          <a:ln w="12700">
            <a:solidFill>
              <a:schemeClr val="tx1"/>
            </a:solidFill>
            <a:miter lim="800000"/>
            <a:headEnd/>
            <a:tailEnd/>
          </a:ln>
          <a:effectLst/>
        </p:spPr>
        <p:txBody>
          <a:bodyPr wrap="none" anchor="ctr"/>
          <a:lstStyle/>
          <a:p>
            <a:pPr algn="ctr" defTabSz="1219170">
              <a:defRPr/>
            </a:pPr>
            <a:endParaRPr lang="zh-CN" altLang="en-US" sz="1600" b="1" kern="0">
              <a:solidFill>
                <a:prstClr val="black"/>
              </a:solidFill>
              <a:latin typeface="微软雅黑" pitchFamily="34" charset="-122"/>
              <a:ea typeface="微软雅黑" pitchFamily="34" charset="-122"/>
            </a:endParaRPr>
          </a:p>
        </p:txBody>
      </p:sp>
      <p:sp>
        <p:nvSpPr>
          <p:cNvPr id="13" name="Text Box 12"/>
          <p:cNvSpPr txBox="1">
            <a:spLocks noChangeArrowheads="1"/>
          </p:cNvSpPr>
          <p:nvPr/>
        </p:nvSpPr>
        <p:spPr bwMode="auto">
          <a:xfrm>
            <a:off x="7867040" y="2266890"/>
            <a:ext cx="99969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defTabSz="1219170"/>
            <a:r>
              <a:rPr lang="en-US" altLang="zh-CN" sz="1600">
                <a:solidFill>
                  <a:prstClr val="black"/>
                </a:solidFill>
                <a:latin typeface="微软雅黑" pitchFamily="34" charset="-122"/>
                <a:ea typeface="微软雅黑" pitchFamily="34" charset="-122"/>
              </a:rPr>
              <a:t>CLOSED</a:t>
            </a:r>
          </a:p>
        </p:txBody>
      </p:sp>
      <p:grpSp>
        <p:nvGrpSpPr>
          <p:cNvPr id="14" name="Group 13"/>
          <p:cNvGrpSpPr>
            <a:grpSpLocks/>
          </p:cNvGrpSpPr>
          <p:nvPr/>
        </p:nvGrpSpPr>
        <p:grpSpPr bwMode="auto">
          <a:xfrm>
            <a:off x="2463306" y="1944812"/>
            <a:ext cx="1460265" cy="791725"/>
            <a:chOff x="-57" y="1296"/>
            <a:chExt cx="1138" cy="617"/>
          </a:xfrm>
        </p:grpSpPr>
        <p:sp>
          <p:nvSpPr>
            <p:cNvPr id="15" name="Rectangle 14"/>
            <p:cNvSpPr>
              <a:spLocks noChangeArrowheads="1"/>
            </p:cNvSpPr>
            <p:nvPr/>
          </p:nvSpPr>
          <p:spPr bwMode="auto">
            <a:xfrm>
              <a:off x="-57" y="1628"/>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zh-CN" altLang="en-US" sz="1600" b="1" kern="0" dirty="0">
                  <a:solidFill>
                    <a:prstClr val="black"/>
                  </a:solidFill>
                  <a:latin typeface="微软雅黑" pitchFamily="34" charset="-122"/>
                  <a:ea typeface="微软雅黑" pitchFamily="34" charset="-122"/>
                </a:rPr>
                <a:t>主动打开</a:t>
              </a:r>
            </a:p>
          </p:txBody>
        </p:sp>
        <p:sp>
          <p:nvSpPr>
            <p:cNvPr id="16" name="Freeform 15"/>
            <p:cNvSpPr>
              <a:spLocks/>
            </p:cNvSpPr>
            <p:nvPr/>
          </p:nvSpPr>
          <p:spPr bwMode="auto">
            <a:xfrm>
              <a:off x="-27" y="1296"/>
              <a:ext cx="1108"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600" b="1" kern="0">
                <a:solidFill>
                  <a:prstClr val="black"/>
                </a:solidFill>
                <a:latin typeface="微软雅黑" pitchFamily="34" charset="-122"/>
                <a:ea typeface="微软雅黑" pitchFamily="34" charset="-122"/>
              </a:endParaRPr>
            </a:p>
          </p:txBody>
        </p:sp>
      </p:grpSp>
      <p:grpSp>
        <p:nvGrpSpPr>
          <p:cNvPr id="17" name="Group 16"/>
          <p:cNvGrpSpPr>
            <a:grpSpLocks/>
          </p:cNvGrpSpPr>
          <p:nvPr/>
        </p:nvGrpSpPr>
        <p:grpSpPr bwMode="auto">
          <a:xfrm>
            <a:off x="8374946" y="1951227"/>
            <a:ext cx="1584734" cy="771195"/>
            <a:chOff x="4550" y="1301"/>
            <a:chExt cx="1235" cy="601"/>
          </a:xfrm>
        </p:grpSpPr>
        <p:sp>
          <p:nvSpPr>
            <p:cNvPr id="18" name="Rectangle 17"/>
            <p:cNvSpPr>
              <a:spLocks noChangeArrowheads="1"/>
            </p:cNvSpPr>
            <p:nvPr/>
          </p:nvSpPr>
          <p:spPr bwMode="auto">
            <a:xfrm>
              <a:off x="4956" y="1617"/>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zh-CN" altLang="en-US" sz="1600" b="1" kern="0" dirty="0">
                  <a:solidFill>
                    <a:prstClr val="black"/>
                  </a:solidFill>
                  <a:latin typeface="微软雅黑" pitchFamily="34" charset="-122"/>
                  <a:ea typeface="微软雅黑" pitchFamily="34" charset="-122"/>
                </a:rPr>
                <a:t>被动打开</a:t>
              </a:r>
            </a:p>
          </p:txBody>
        </p:sp>
        <p:sp>
          <p:nvSpPr>
            <p:cNvPr id="19" name="Freeform 18"/>
            <p:cNvSpPr>
              <a:spLocks/>
            </p:cNvSpPr>
            <p:nvPr/>
          </p:nvSpPr>
          <p:spPr bwMode="auto">
            <a:xfrm>
              <a:off x="4550" y="1301"/>
              <a:ext cx="1209"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600" b="1" kern="0">
                <a:solidFill>
                  <a:prstClr val="black"/>
                </a:solidFill>
                <a:latin typeface="微软雅黑" pitchFamily="34" charset="-122"/>
                <a:ea typeface="微软雅黑" pitchFamily="34" charset="-122"/>
              </a:endParaRPr>
            </a:p>
          </p:txBody>
        </p:sp>
      </p:grpSp>
      <p:sp>
        <p:nvSpPr>
          <p:cNvPr id="20" name="Rectangle 21"/>
          <p:cNvSpPr>
            <a:spLocks noChangeArrowheads="1"/>
          </p:cNvSpPr>
          <p:nvPr/>
        </p:nvSpPr>
        <p:spPr bwMode="auto">
          <a:xfrm>
            <a:off x="4228969" y="1720254"/>
            <a:ext cx="397547" cy="36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600" b="1" kern="0" dirty="0">
                <a:solidFill>
                  <a:prstClr val="black"/>
                </a:solidFill>
                <a:latin typeface="微软雅黑" pitchFamily="34" charset="-122"/>
                <a:ea typeface="微软雅黑" pitchFamily="34" charset="-122"/>
              </a:rPr>
              <a:t>A</a:t>
            </a:r>
          </a:p>
        </p:txBody>
      </p:sp>
      <p:sp>
        <p:nvSpPr>
          <p:cNvPr id="21" name="Rectangle 22"/>
          <p:cNvSpPr>
            <a:spLocks noChangeArrowheads="1"/>
          </p:cNvSpPr>
          <p:nvPr/>
        </p:nvSpPr>
        <p:spPr bwMode="auto">
          <a:xfrm>
            <a:off x="7610051" y="1720254"/>
            <a:ext cx="384723" cy="36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600" b="1" kern="0" dirty="0">
                <a:solidFill>
                  <a:prstClr val="black"/>
                </a:solidFill>
                <a:latin typeface="微软雅黑" pitchFamily="34" charset="-122"/>
                <a:ea typeface="微软雅黑" pitchFamily="34" charset="-122"/>
              </a:rPr>
              <a:t>B</a:t>
            </a:r>
          </a:p>
        </p:txBody>
      </p:sp>
      <p:sp>
        <p:nvSpPr>
          <p:cNvPr id="22" name="Rectangle 23"/>
          <p:cNvSpPr>
            <a:spLocks noChangeArrowheads="1"/>
          </p:cNvSpPr>
          <p:nvPr/>
        </p:nvSpPr>
        <p:spPr bwMode="auto">
          <a:xfrm>
            <a:off x="3820916" y="1434104"/>
            <a:ext cx="654027" cy="36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zh-CN" altLang="en-US" sz="1600" b="1" kern="0" dirty="0">
                <a:solidFill>
                  <a:prstClr val="black"/>
                </a:solidFill>
                <a:latin typeface="微软雅黑" pitchFamily="34" charset="-122"/>
                <a:ea typeface="微软雅黑" pitchFamily="34" charset="-122"/>
              </a:rPr>
              <a:t>客户</a:t>
            </a:r>
          </a:p>
        </p:txBody>
      </p:sp>
      <p:sp>
        <p:nvSpPr>
          <p:cNvPr id="23" name="Rectangle 24"/>
          <p:cNvSpPr>
            <a:spLocks noChangeArrowheads="1"/>
          </p:cNvSpPr>
          <p:nvPr/>
        </p:nvSpPr>
        <p:spPr bwMode="auto">
          <a:xfrm>
            <a:off x="7859099" y="1434104"/>
            <a:ext cx="859212" cy="36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zh-CN" altLang="en-US" sz="1600" b="1" kern="0">
                <a:solidFill>
                  <a:prstClr val="black"/>
                </a:solidFill>
                <a:latin typeface="微软雅黑" pitchFamily="34" charset="-122"/>
                <a:ea typeface="微软雅黑" pitchFamily="34" charset="-122"/>
              </a:rPr>
              <a:t>服务器</a:t>
            </a:r>
          </a:p>
        </p:txBody>
      </p:sp>
      <p:pic>
        <p:nvPicPr>
          <p:cNvPr id="24"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93706" y="1760026"/>
            <a:ext cx="424381" cy="42438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4835" y="1760026"/>
            <a:ext cx="424381" cy="424381"/>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组合 26"/>
          <p:cNvGrpSpPr/>
          <p:nvPr/>
        </p:nvGrpSpPr>
        <p:grpSpPr>
          <a:xfrm>
            <a:off x="4261844" y="3462528"/>
            <a:ext cx="3572288" cy="965277"/>
            <a:chOff x="3196383" y="2596896"/>
            <a:chExt cx="2679216" cy="723958"/>
          </a:xfrm>
        </p:grpSpPr>
        <p:sp>
          <p:nvSpPr>
            <p:cNvPr id="28" name="Line 27"/>
            <p:cNvSpPr>
              <a:spLocks noChangeShapeType="1"/>
            </p:cNvSpPr>
            <p:nvPr/>
          </p:nvSpPr>
          <p:spPr bwMode="auto">
            <a:xfrm flipH="1">
              <a:off x="3356206" y="2596896"/>
              <a:ext cx="2519393" cy="723958"/>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1600" b="1" kern="0">
                <a:solidFill>
                  <a:prstClr val="black"/>
                </a:solidFill>
                <a:latin typeface="微软雅黑" pitchFamily="34" charset="-122"/>
                <a:ea typeface="微软雅黑" pitchFamily="34" charset="-122"/>
              </a:endParaRPr>
            </a:p>
          </p:txBody>
        </p:sp>
        <p:sp>
          <p:nvSpPr>
            <p:cNvPr id="29" name="Rectangle 28"/>
            <p:cNvSpPr>
              <a:spLocks noChangeArrowheads="1"/>
            </p:cNvSpPr>
            <p:nvPr/>
          </p:nvSpPr>
          <p:spPr bwMode="auto">
            <a:xfrm rot="20622176" flipH="1">
              <a:off x="3196383" y="2734428"/>
              <a:ext cx="2585915"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0651" tIns="59267" rIns="120651" bIns="59267">
              <a:spAutoFit/>
            </a:bodyPr>
            <a:lstStyle/>
            <a:p>
              <a:pPr algn="ctr" defTabSz="1015975" eaLnBrk="0" hangingPunct="0">
                <a:defRPr/>
              </a:pPr>
              <a:r>
                <a:rPr lang="en-US" altLang="zh-CN" sz="1200" b="1" kern="0" dirty="0">
                  <a:solidFill>
                    <a:prstClr val="black"/>
                  </a:solidFill>
                  <a:latin typeface="微软雅黑" pitchFamily="34" charset="-122"/>
                  <a:ea typeface="微软雅黑" pitchFamily="34" charset="-122"/>
                </a:rPr>
                <a:t>SYN = 1, ACK = 1, </a:t>
              </a:r>
              <a:r>
                <a:rPr lang="en-US" altLang="zh-CN" sz="1200" b="1" kern="0" dirty="0" err="1">
                  <a:solidFill>
                    <a:prstClr val="black"/>
                  </a:solidFill>
                  <a:latin typeface="微软雅黑" pitchFamily="34" charset="-122"/>
                  <a:ea typeface="微软雅黑" pitchFamily="34" charset="-122"/>
                </a:rPr>
                <a:t>seq</a:t>
              </a:r>
              <a:r>
                <a:rPr lang="en-US" altLang="zh-CN" sz="1200" b="1" kern="0" dirty="0">
                  <a:solidFill>
                    <a:prstClr val="black"/>
                  </a:solidFill>
                  <a:latin typeface="微软雅黑" pitchFamily="34" charset="-122"/>
                  <a:ea typeface="微软雅黑" pitchFamily="34" charset="-122"/>
                </a:rPr>
                <a:t> = y, </a:t>
              </a:r>
              <a:r>
                <a:rPr lang="en-US" altLang="zh-CN" sz="1200" b="1" kern="0" dirty="0" err="1">
                  <a:solidFill>
                    <a:prstClr val="black"/>
                  </a:solidFill>
                  <a:latin typeface="微软雅黑" pitchFamily="34" charset="-122"/>
                  <a:ea typeface="微软雅黑" pitchFamily="34" charset="-122"/>
                </a:rPr>
                <a:t>ack</a:t>
              </a:r>
              <a:r>
                <a:rPr lang="en-US" altLang="zh-CN" sz="1200" b="1" kern="0" dirty="0">
                  <a:solidFill>
                    <a:prstClr val="black"/>
                  </a:solidFill>
                  <a:latin typeface="微软雅黑" pitchFamily="34" charset="-122"/>
                  <a:ea typeface="微软雅黑" pitchFamily="34" charset="-122"/>
                </a:rPr>
                <a:t>= x </a:t>
              </a:r>
              <a:r>
                <a:rPr lang="en-US" altLang="zh-CN" sz="1200" b="1" kern="0" dirty="0">
                  <a:solidFill>
                    <a:prstClr val="black"/>
                  </a:solidFill>
                  <a:latin typeface="微软雅黑" pitchFamily="34" charset="-122"/>
                  <a:ea typeface="微软雅黑" pitchFamily="34" charset="-122"/>
                  <a:sym typeface="Symbol" pitchFamily="18" charset="2"/>
                </a:rPr>
                <a:t> 1</a:t>
              </a:r>
              <a:endParaRPr lang="en-US" altLang="zh-CN" sz="1200" b="1" kern="0" dirty="0">
                <a:solidFill>
                  <a:prstClr val="black"/>
                </a:solidFill>
                <a:latin typeface="微软雅黑" pitchFamily="34" charset="-122"/>
                <a:ea typeface="微软雅黑" pitchFamily="34" charset="-122"/>
              </a:endParaRPr>
            </a:p>
          </p:txBody>
        </p:sp>
      </p:grpSp>
      <p:grpSp>
        <p:nvGrpSpPr>
          <p:cNvPr id="30" name="组合 29"/>
          <p:cNvGrpSpPr/>
          <p:nvPr/>
        </p:nvGrpSpPr>
        <p:grpSpPr>
          <a:xfrm>
            <a:off x="4492812" y="4526393"/>
            <a:ext cx="3323448" cy="648011"/>
            <a:chOff x="3369609" y="3385648"/>
            <a:chExt cx="2492586" cy="486008"/>
          </a:xfrm>
        </p:grpSpPr>
        <p:sp>
          <p:nvSpPr>
            <p:cNvPr id="31" name="Line 8"/>
            <p:cNvSpPr>
              <a:spLocks noChangeShapeType="1"/>
            </p:cNvSpPr>
            <p:nvPr/>
          </p:nvSpPr>
          <p:spPr bwMode="auto">
            <a:xfrm>
              <a:off x="3369609" y="3385648"/>
              <a:ext cx="2492586" cy="486008"/>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1600" b="1" kern="0">
                <a:solidFill>
                  <a:prstClr val="black"/>
                </a:solidFill>
                <a:latin typeface="微软雅黑" pitchFamily="34" charset="-122"/>
                <a:ea typeface="微软雅黑" pitchFamily="34" charset="-122"/>
              </a:endParaRPr>
            </a:p>
          </p:txBody>
        </p:sp>
        <p:sp>
          <p:nvSpPr>
            <p:cNvPr id="32" name="Rectangle 7"/>
            <p:cNvSpPr>
              <a:spLocks noChangeArrowheads="1"/>
            </p:cNvSpPr>
            <p:nvPr/>
          </p:nvSpPr>
          <p:spPr bwMode="auto">
            <a:xfrm rot="665985">
              <a:off x="3673451" y="3400197"/>
              <a:ext cx="2046588"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0651" tIns="59267" rIns="120651" bIns="59267">
              <a:spAutoFit/>
            </a:bodyPr>
            <a:lstStyle/>
            <a:p>
              <a:pPr defTabSz="1015975" eaLnBrk="0" hangingPunct="0">
                <a:defRPr/>
              </a:pPr>
              <a:r>
                <a:rPr lang="es-ES" altLang="zh-CN" sz="1200" b="1" kern="0" dirty="0">
                  <a:solidFill>
                    <a:prstClr val="black"/>
                  </a:solidFill>
                  <a:latin typeface="微软雅黑" pitchFamily="34" charset="-122"/>
                  <a:ea typeface="微软雅黑" pitchFamily="34" charset="-122"/>
                </a:rPr>
                <a:t>ACK = 1, seq = x + 1, ack = y+1</a:t>
              </a:r>
            </a:p>
          </p:txBody>
        </p:sp>
      </p:grpSp>
      <p:grpSp>
        <p:nvGrpSpPr>
          <p:cNvPr id="33" name="Group 15"/>
          <p:cNvGrpSpPr>
            <a:grpSpLocks/>
          </p:cNvGrpSpPr>
          <p:nvPr/>
        </p:nvGrpSpPr>
        <p:grpSpPr bwMode="auto">
          <a:xfrm>
            <a:off x="5242561" y="5115744"/>
            <a:ext cx="1773625" cy="365647"/>
            <a:chOff x="2088" y="3679"/>
            <a:chExt cx="1494" cy="308"/>
          </a:xfrm>
        </p:grpSpPr>
        <p:sp>
          <p:nvSpPr>
            <p:cNvPr id="34" name="AutoShape 16"/>
            <p:cNvSpPr>
              <a:spLocks noChangeArrowheads="1"/>
            </p:cNvSpPr>
            <p:nvPr/>
          </p:nvSpPr>
          <p:spPr bwMode="auto">
            <a:xfrm>
              <a:off x="2088" y="3735"/>
              <a:ext cx="1494" cy="166"/>
            </a:xfrm>
            <a:prstGeom prst="leftRightArrow">
              <a:avLst>
                <a:gd name="adj1" fmla="val 55880"/>
                <a:gd name="adj2" fmla="val 103167"/>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1600" b="1" kern="0">
                <a:solidFill>
                  <a:sysClr val="windowText" lastClr="000000"/>
                </a:solidFill>
                <a:latin typeface="微软雅黑" pitchFamily="34" charset="-122"/>
                <a:ea typeface="微软雅黑" pitchFamily="34" charset="-122"/>
              </a:endParaRPr>
            </a:p>
          </p:txBody>
        </p:sp>
        <p:sp>
          <p:nvSpPr>
            <p:cNvPr id="35" name="Rectangle 17"/>
            <p:cNvSpPr>
              <a:spLocks noChangeArrowheads="1"/>
            </p:cNvSpPr>
            <p:nvPr/>
          </p:nvSpPr>
          <p:spPr bwMode="auto">
            <a:xfrm>
              <a:off x="2382" y="3679"/>
              <a:ext cx="897" cy="308"/>
            </a:xfrm>
            <a:prstGeom prst="rect">
              <a:avLst/>
            </a:prstGeom>
            <a:solidFill>
              <a:srgbClr val="66FF99"/>
            </a:solid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wrap="none" lIns="120651" tIns="59267" rIns="120651" bIns="59267">
              <a:spAutoFit/>
            </a:bodyPr>
            <a:lstStyle/>
            <a:p>
              <a:pPr algn="ctr" defTabSz="1015975" eaLnBrk="0" hangingPunct="0">
                <a:defRPr/>
              </a:pPr>
              <a:r>
                <a:rPr lang="zh-CN" altLang="en-US" sz="1600" b="1" kern="0" dirty="0">
                  <a:solidFill>
                    <a:prstClr val="black"/>
                  </a:solidFill>
                  <a:latin typeface="微软雅黑" pitchFamily="34" charset="-122"/>
                  <a:ea typeface="微软雅黑" pitchFamily="34" charset="-122"/>
                </a:rPr>
                <a:t>数据传送</a:t>
              </a:r>
            </a:p>
          </p:txBody>
        </p:sp>
      </p:grpSp>
      <p:sp>
        <p:nvSpPr>
          <p:cNvPr id="36" name="矩形 35"/>
          <p:cNvSpPr/>
          <p:nvPr/>
        </p:nvSpPr>
        <p:spPr>
          <a:xfrm>
            <a:off x="4794540" y="1556024"/>
            <a:ext cx="2651688" cy="748795"/>
          </a:xfrm>
          <a:prstGeom prst="rect">
            <a:avLst/>
          </a:prstGeom>
        </p:spPr>
        <p:txBody>
          <a:bodyPr wrap="none">
            <a:spAutoFit/>
          </a:bodyPr>
          <a:lstStyle/>
          <a:p>
            <a:pPr algn="ctr" defTabSz="1219170" fontAlgn="base">
              <a:spcBef>
                <a:spcPct val="0"/>
              </a:spcBef>
              <a:spcAft>
                <a:spcPct val="0"/>
              </a:spcAft>
              <a:defRPr/>
            </a:pPr>
            <a:r>
              <a:rPr kumimoji="1" lang="zh-CN" altLang="en-US" sz="2133" b="1" kern="0" dirty="0">
                <a:solidFill>
                  <a:srgbClr val="0000FF"/>
                </a:solidFill>
                <a:latin typeface="微软雅黑" pitchFamily="34" charset="-122"/>
                <a:ea typeface="微软雅黑" pitchFamily="34" charset="-122"/>
              </a:rPr>
              <a:t>采用三报文握手建立</a:t>
            </a:r>
            <a:endParaRPr kumimoji="1" lang="en-US" altLang="zh-CN" sz="2133" b="1" kern="0" dirty="0">
              <a:solidFill>
                <a:srgbClr val="0000FF"/>
              </a:solidFill>
              <a:latin typeface="微软雅黑" pitchFamily="34" charset="-122"/>
              <a:ea typeface="微软雅黑" pitchFamily="34" charset="-122"/>
            </a:endParaRPr>
          </a:p>
          <a:p>
            <a:pPr algn="ctr" defTabSz="1219170" fontAlgn="base">
              <a:spcBef>
                <a:spcPct val="0"/>
              </a:spcBef>
              <a:spcAft>
                <a:spcPct val="0"/>
              </a:spcAft>
              <a:defRPr/>
            </a:pPr>
            <a:r>
              <a:rPr kumimoji="1" lang="en-US" altLang="zh-CN" sz="2133" b="1" kern="0" dirty="0">
                <a:solidFill>
                  <a:srgbClr val="0000FF"/>
                </a:solidFill>
                <a:latin typeface="微软雅黑" pitchFamily="34" charset="-122"/>
                <a:ea typeface="微软雅黑" pitchFamily="34" charset="-122"/>
              </a:rPr>
              <a:t>TCP </a:t>
            </a:r>
            <a:r>
              <a:rPr kumimoji="1" lang="zh-CN" altLang="en-US" sz="2133" b="1" kern="0" dirty="0">
                <a:solidFill>
                  <a:srgbClr val="0000FF"/>
                </a:solidFill>
                <a:latin typeface="微软雅黑" pitchFamily="34" charset="-122"/>
                <a:ea typeface="微软雅黑" pitchFamily="34" charset="-122"/>
              </a:rPr>
              <a:t>连接的各状态 </a:t>
            </a:r>
          </a:p>
        </p:txBody>
      </p:sp>
      <p:grpSp>
        <p:nvGrpSpPr>
          <p:cNvPr id="53" name="Group 2"/>
          <p:cNvGrpSpPr>
            <a:grpSpLocks/>
          </p:cNvGrpSpPr>
          <p:nvPr/>
        </p:nvGrpSpPr>
        <p:grpSpPr bwMode="auto">
          <a:xfrm>
            <a:off x="3670038" y="2727453"/>
            <a:ext cx="5069608" cy="2827082"/>
            <a:chOff x="880" y="1893"/>
            <a:chExt cx="3747" cy="2372"/>
          </a:xfrm>
        </p:grpSpPr>
        <p:grpSp>
          <p:nvGrpSpPr>
            <p:cNvPr id="54" name="Group 3"/>
            <p:cNvGrpSpPr>
              <a:grpSpLocks/>
            </p:cNvGrpSpPr>
            <p:nvPr/>
          </p:nvGrpSpPr>
          <p:grpSpPr bwMode="auto">
            <a:xfrm>
              <a:off x="899" y="1916"/>
              <a:ext cx="622" cy="1048"/>
              <a:chOff x="899" y="1916"/>
              <a:chExt cx="622" cy="1048"/>
            </a:xfrm>
          </p:grpSpPr>
          <p:sp>
            <p:nvSpPr>
              <p:cNvPr id="67" name="Rectangle 4"/>
              <p:cNvSpPr>
                <a:spLocks noChangeArrowheads="1"/>
              </p:cNvSpPr>
              <p:nvPr/>
            </p:nvSpPr>
            <p:spPr bwMode="auto">
              <a:xfrm>
                <a:off x="899" y="1916"/>
                <a:ext cx="622" cy="1048"/>
              </a:xfrm>
              <a:prstGeom prst="rect">
                <a:avLst/>
              </a:prstGeom>
              <a:solidFill>
                <a:srgbClr val="009900"/>
              </a:solidFill>
              <a:ln>
                <a:noFill/>
              </a:ln>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defTabSz="1219170">
                  <a:defRPr/>
                </a:pPr>
                <a:endParaRPr lang="zh-CN" altLang="en-US" sz="1467" b="1" kern="0">
                  <a:solidFill>
                    <a:prstClr val="black"/>
                  </a:solidFill>
                  <a:latin typeface="微软雅黑" pitchFamily="34" charset="-122"/>
                  <a:ea typeface="微软雅黑" pitchFamily="34" charset="-122"/>
                </a:endParaRPr>
              </a:p>
            </p:txBody>
          </p:sp>
          <p:sp>
            <p:nvSpPr>
              <p:cNvPr id="68" name="Rectangle 5"/>
              <p:cNvSpPr>
                <a:spLocks noChangeArrowheads="1"/>
              </p:cNvSpPr>
              <p:nvPr/>
            </p:nvSpPr>
            <p:spPr bwMode="auto">
              <a:xfrm>
                <a:off x="946" y="2199"/>
                <a:ext cx="549" cy="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467" b="1" kern="0" dirty="0">
                    <a:solidFill>
                      <a:prstClr val="white"/>
                    </a:solidFill>
                    <a:latin typeface="微软雅黑" pitchFamily="34" charset="-122"/>
                    <a:ea typeface="微软雅黑" pitchFamily="34" charset="-122"/>
                  </a:rPr>
                  <a:t>SYN-</a:t>
                </a:r>
              </a:p>
              <a:p>
                <a:pPr defTabSz="1015975" eaLnBrk="0" hangingPunct="0">
                  <a:defRPr/>
                </a:pPr>
                <a:r>
                  <a:rPr lang="en-US" altLang="zh-CN" sz="1467" b="1" kern="0" dirty="0">
                    <a:solidFill>
                      <a:prstClr val="white"/>
                    </a:solidFill>
                    <a:latin typeface="微软雅黑" pitchFamily="34" charset="-122"/>
                    <a:ea typeface="微软雅黑" pitchFamily="34" charset="-122"/>
                  </a:rPr>
                  <a:t>SENT</a:t>
                </a:r>
              </a:p>
            </p:txBody>
          </p:sp>
        </p:grpSp>
        <p:grpSp>
          <p:nvGrpSpPr>
            <p:cNvPr id="55" name="Group 6"/>
            <p:cNvGrpSpPr>
              <a:grpSpLocks/>
            </p:cNvGrpSpPr>
            <p:nvPr/>
          </p:nvGrpSpPr>
          <p:grpSpPr bwMode="auto">
            <a:xfrm>
              <a:off x="880" y="3013"/>
              <a:ext cx="690" cy="1252"/>
              <a:chOff x="880" y="3013"/>
              <a:chExt cx="690" cy="1252"/>
            </a:xfrm>
          </p:grpSpPr>
          <p:sp>
            <p:nvSpPr>
              <p:cNvPr id="65" name="Rectangle 7"/>
              <p:cNvSpPr>
                <a:spLocks noChangeArrowheads="1"/>
              </p:cNvSpPr>
              <p:nvPr/>
            </p:nvSpPr>
            <p:spPr bwMode="auto">
              <a:xfrm>
                <a:off x="905" y="3013"/>
                <a:ext cx="609" cy="1252"/>
              </a:xfrm>
              <a:prstGeom prst="rect">
                <a:avLst/>
              </a:prstGeom>
              <a:solidFill>
                <a:srgbClr val="0000FF"/>
              </a:solidFill>
              <a:ln>
                <a:noFill/>
              </a:ln>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defTabSz="1219170">
                  <a:defRPr/>
                </a:pPr>
                <a:endParaRPr lang="zh-CN" altLang="en-US" sz="1467" b="1" kern="0">
                  <a:solidFill>
                    <a:prstClr val="black"/>
                  </a:solidFill>
                  <a:latin typeface="微软雅黑" pitchFamily="34" charset="-122"/>
                  <a:ea typeface="微软雅黑" pitchFamily="34" charset="-122"/>
                </a:endParaRPr>
              </a:p>
            </p:txBody>
          </p:sp>
          <p:sp>
            <p:nvSpPr>
              <p:cNvPr id="66" name="Rectangle 8"/>
              <p:cNvSpPr>
                <a:spLocks noChangeArrowheads="1"/>
              </p:cNvSpPr>
              <p:nvPr/>
            </p:nvSpPr>
            <p:spPr bwMode="auto">
              <a:xfrm>
                <a:off x="880" y="3383"/>
                <a:ext cx="690" cy="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467" b="1" kern="0" dirty="0">
                    <a:solidFill>
                      <a:prstClr val="white"/>
                    </a:solidFill>
                    <a:latin typeface="微软雅黑" pitchFamily="34" charset="-122"/>
                    <a:ea typeface="微软雅黑" pitchFamily="34" charset="-122"/>
                  </a:rPr>
                  <a:t>ESTAB-</a:t>
                </a:r>
              </a:p>
              <a:p>
                <a:pPr defTabSz="1015975" eaLnBrk="0" hangingPunct="0">
                  <a:defRPr/>
                </a:pPr>
                <a:r>
                  <a:rPr lang="en-US" altLang="zh-CN" sz="1467" b="1" kern="0" dirty="0">
                    <a:solidFill>
                      <a:prstClr val="white"/>
                    </a:solidFill>
                    <a:latin typeface="微软雅黑" pitchFamily="34" charset="-122"/>
                    <a:ea typeface="微软雅黑" pitchFamily="34" charset="-122"/>
                  </a:rPr>
                  <a:t>LISHED</a:t>
                </a:r>
              </a:p>
            </p:txBody>
          </p:sp>
        </p:grpSp>
        <p:grpSp>
          <p:nvGrpSpPr>
            <p:cNvPr id="56" name="Group 9"/>
            <p:cNvGrpSpPr>
              <a:grpSpLocks/>
            </p:cNvGrpSpPr>
            <p:nvPr/>
          </p:nvGrpSpPr>
          <p:grpSpPr bwMode="auto">
            <a:xfrm>
              <a:off x="3949" y="2445"/>
              <a:ext cx="621" cy="1064"/>
              <a:chOff x="3949" y="2445"/>
              <a:chExt cx="621" cy="1064"/>
            </a:xfrm>
          </p:grpSpPr>
          <p:sp>
            <p:nvSpPr>
              <p:cNvPr id="63" name="Rectangle 10"/>
              <p:cNvSpPr>
                <a:spLocks noChangeArrowheads="1"/>
              </p:cNvSpPr>
              <p:nvPr/>
            </p:nvSpPr>
            <p:spPr bwMode="auto">
              <a:xfrm>
                <a:off x="3949" y="2445"/>
                <a:ext cx="621" cy="1064"/>
              </a:xfrm>
              <a:prstGeom prst="rect">
                <a:avLst/>
              </a:prstGeom>
              <a:solidFill>
                <a:srgbClr val="009900"/>
              </a:solidFill>
              <a:ln>
                <a:noFill/>
              </a:ln>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defTabSz="1219170">
                  <a:defRPr/>
                </a:pPr>
                <a:endParaRPr lang="zh-CN" altLang="en-US" sz="1467" b="1" kern="0">
                  <a:solidFill>
                    <a:prstClr val="black"/>
                  </a:solidFill>
                  <a:latin typeface="微软雅黑" pitchFamily="34" charset="-122"/>
                  <a:ea typeface="微软雅黑" pitchFamily="34" charset="-122"/>
                </a:endParaRPr>
              </a:p>
            </p:txBody>
          </p:sp>
          <p:sp>
            <p:nvSpPr>
              <p:cNvPr id="64" name="Rectangle 11"/>
              <p:cNvSpPr>
                <a:spLocks noChangeArrowheads="1"/>
              </p:cNvSpPr>
              <p:nvPr/>
            </p:nvSpPr>
            <p:spPr bwMode="auto">
              <a:xfrm>
                <a:off x="3976" y="2751"/>
                <a:ext cx="581" cy="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467" b="1" kern="0" dirty="0">
                    <a:solidFill>
                      <a:prstClr val="white"/>
                    </a:solidFill>
                    <a:latin typeface="微软雅黑" pitchFamily="34" charset="-122"/>
                    <a:ea typeface="微软雅黑" pitchFamily="34" charset="-122"/>
                  </a:rPr>
                  <a:t>SYN-</a:t>
                </a:r>
              </a:p>
              <a:p>
                <a:pPr defTabSz="1015975" eaLnBrk="0" hangingPunct="0">
                  <a:defRPr/>
                </a:pPr>
                <a:r>
                  <a:rPr lang="en-US" altLang="zh-CN" sz="1467" b="1" kern="0" dirty="0">
                    <a:solidFill>
                      <a:prstClr val="white"/>
                    </a:solidFill>
                    <a:latin typeface="微软雅黑" pitchFamily="34" charset="-122"/>
                    <a:ea typeface="微软雅黑" pitchFamily="34" charset="-122"/>
                  </a:rPr>
                  <a:t>RCVD</a:t>
                </a:r>
              </a:p>
            </p:txBody>
          </p:sp>
        </p:grpSp>
        <p:grpSp>
          <p:nvGrpSpPr>
            <p:cNvPr id="57" name="Group 12"/>
            <p:cNvGrpSpPr>
              <a:grpSpLocks/>
            </p:cNvGrpSpPr>
            <p:nvPr/>
          </p:nvGrpSpPr>
          <p:grpSpPr bwMode="auto">
            <a:xfrm>
              <a:off x="3949" y="1893"/>
              <a:ext cx="678" cy="519"/>
              <a:chOff x="3949" y="1893"/>
              <a:chExt cx="678" cy="519"/>
            </a:xfrm>
          </p:grpSpPr>
          <p:sp>
            <p:nvSpPr>
              <p:cNvPr id="61" name="Rectangle 13"/>
              <p:cNvSpPr>
                <a:spLocks noChangeArrowheads="1"/>
              </p:cNvSpPr>
              <p:nvPr/>
            </p:nvSpPr>
            <p:spPr bwMode="auto">
              <a:xfrm>
                <a:off x="3949" y="1893"/>
                <a:ext cx="621" cy="519"/>
              </a:xfrm>
              <a:prstGeom prst="rect">
                <a:avLst/>
              </a:prstGeom>
              <a:solidFill>
                <a:srgbClr val="CC00CC"/>
              </a:solidFill>
              <a:ln>
                <a:noFill/>
              </a:ln>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defTabSz="1219170">
                  <a:defRPr/>
                </a:pPr>
                <a:endParaRPr lang="zh-CN" altLang="en-US" sz="1467" b="1" kern="0">
                  <a:solidFill>
                    <a:prstClr val="black"/>
                  </a:solidFill>
                  <a:latin typeface="微软雅黑" pitchFamily="34" charset="-122"/>
                  <a:ea typeface="微软雅黑" pitchFamily="34" charset="-122"/>
                </a:endParaRPr>
              </a:p>
            </p:txBody>
          </p:sp>
          <p:sp>
            <p:nvSpPr>
              <p:cNvPr id="62" name="Rectangle 14"/>
              <p:cNvSpPr>
                <a:spLocks noChangeArrowheads="1"/>
              </p:cNvSpPr>
              <p:nvPr/>
            </p:nvSpPr>
            <p:spPr bwMode="auto">
              <a:xfrm>
                <a:off x="3956" y="2004"/>
                <a:ext cx="671"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467" b="1" kern="0" dirty="0">
                    <a:solidFill>
                      <a:prstClr val="white"/>
                    </a:solidFill>
                    <a:latin typeface="微软雅黑" pitchFamily="34" charset="-122"/>
                    <a:ea typeface="微软雅黑" pitchFamily="34" charset="-122"/>
                  </a:rPr>
                  <a:t>LISTEN</a:t>
                </a:r>
              </a:p>
            </p:txBody>
          </p:sp>
        </p:grpSp>
        <p:grpSp>
          <p:nvGrpSpPr>
            <p:cNvPr id="58" name="Group 15"/>
            <p:cNvGrpSpPr>
              <a:grpSpLocks/>
            </p:cNvGrpSpPr>
            <p:nvPr/>
          </p:nvGrpSpPr>
          <p:grpSpPr bwMode="auto">
            <a:xfrm>
              <a:off x="3930" y="3564"/>
              <a:ext cx="690" cy="701"/>
              <a:chOff x="3930" y="3564"/>
              <a:chExt cx="690" cy="701"/>
            </a:xfrm>
          </p:grpSpPr>
          <p:sp>
            <p:nvSpPr>
              <p:cNvPr id="59" name="Rectangle 16"/>
              <p:cNvSpPr>
                <a:spLocks noChangeArrowheads="1"/>
              </p:cNvSpPr>
              <p:nvPr/>
            </p:nvSpPr>
            <p:spPr bwMode="auto">
              <a:xfrm>
                <a:off x="3949" y="3564"/>
                <a:ext cx="621" cy="701"/>
              </a:xfrm>
              <a:prstGeom prst="rect">
                <a:avLst/>
              </a:prstGeom>
              <a:solidFill>
                <a:srgbClr val="0000FF"/>
              </a:solidFill>
              <a:ln>
                <a:noFill/>
              </a:ln>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defTabSz="1219170">
                  <a:defRPr/>
                </a:pPr>
                <a:endParaRPr lang="zh-CN" altLang="en-US" sz="1467" b="1" kern="0">
                  <a:solidFill>
                    <a:prstClr val="black"/>
                  </a:solidFill>
                  <a:latin typeface="微软雅黑" pitchFamily="34" charset="-122"/>
                  <a:ea typeface="微软雅黑" pitchFamily="34" charset="-122"/>
                </a:endParaRPr>
              </a:p>
            </p:txBody>
          </p:sp>
          <p:sp>
            <p:nvSpPr>
              <p:cNvPr id="60" name="Rectangle 17"/>
              <p:cNvSpPr>
                <a:spLocks noChangeArrowheads="1"/>
              </p:cNvSpPr>
              <p:nvPr/>
            </p:nvSpPr>
            <p:spPr bwMode="auto">
              <a:xfrm>
                <a:off x="3930" y="3708"/>
                <a:ext cx="690" cy="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467" b="1" kern="0" dirty="0">
                    <a:solidFill>
                      <a:prstClr val="white"/>
                    </a:solidFill>
                    <a:latin typeface="微软雅黑" pitchFamily="34" charset="-122"/>
                    <a:ea typeface="微软雅黑" pitchFamily="34" charset="-122"/>
                  </a:rPr>
                  <a:t>ESTAB-</a:t>
                </a:r>
              </a:p>
              <a:p>
                <a:pPr defTabSz="1015975" eaLnBrk="0" hangingPunct="0">
                  <a:defRPr/>
                </a:pPr>
                <a:r>
                  <a:rPr lang="en-US" altLang="zh-CN" sz="1467" b="1" kern="0" dirty="0">
                    <a:solidFill>
                      <a:prstClr val="white"/>
                    </a:solidFill>
                    <a:latin typeface="微软雅黑" pitchFamily="34" charset="-122"/>
                    <a:ea typeface="微软雅黑" pitchFamily="34" charset="-122"/>
                  </a:rPr>
                  <a:t>LISHED</a:t>
                </a:r>
              </a:p>
            </p:txBody>
          </p:sp>
        </p:grpSp>
      </p:grpSp>
    </p:spTree>
    <p:extLst>
      <p:ext uri="{BB962C8B-B14F-4D97-AF65-F5344CB8AC3E}">
        <p14:creationId xmlns:p14="http://schemas.microsoft.com/office/powerpoint/2010/main" val="13252252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726858" y="1966895"/>
            <a:ext cx="10738281" cy="518295"/>
          </a:xfrm>
          <a:prstGeom prst="roundRect">
            <a:avLst>
              <a:gd name="adj" fmla="val 16667"/>
            </a:avLst>
          </a:prstGeom>
          <a:solidFill>
            <a:srgbClr val="0089FA"/>
          </a:solidFill>
          <a:ln>
            <a:noFill/>
          </a:ln>
          <a:effectLst/>
        </p:spPr>
        <p:txBody>
          <a:bodyPr wrap="none" anchor="ctr"/>
          <a:lstStyle/>
          <a:p>
            <a:pPr defTabSz="1219170"/>
            <a:endParaRPr lang="zh-CN" altLang="en-US" sz="2400">
              <a:solidFill>
                <a:prstClr val="black"/>
              </a:solidFill>
              <a:latin typeface="Calibri"/>
              <a:ea typeface="宋体" panose="02010600030101010101" pitchFamily="2" charset="-122"/>
            </a:endParaRPr>
          </a:p>
        </p:txBody>
      </p:sp>
      <p:sp>
        <p:nvSpPr>
          <p:cNvPr id="3" name="Rectangle 6"/>
          <p:cNvSpPr>
            <a:spLocks noChangeArrowheads="1"/>
          </p:cNvSpPr>
          <p:nvPr/>
        </p:nvSpPr>
        <p:spPr bwMode="auto">
          <a:xfrm>
            <a:off x="4524100" y="1898342"/>
            <a:ext cx="314380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219170"/>
            <a:r>
              <a:rPr lang="en-US" altLang="zh-CN" sz="3200" b="1" dirty="0">
                <a:solidFill>
                  <a:prstClr val="white"/>
                </a:solidFill>
                <a:latin typeface="微软雅黑" pitchFamily="34" charset="-122"/>
                <a:ea typeface="微软雅黑" pitchFamily="34" charset="-122"/>
              </a:rPr>
              <a:t>TCP </a:t>
            </a:r>
            <a:r>
              <a:rPr lang="zh-CN" altLang="en-US" sz="3200" b="1" dirty="0">
                <a:solidFill>
                  <a:prstClr val="white"/>
                </a:solidFill>
                <a:latin typeface="微软雅黑" pitchFamily="34" charset="-122"/>
                <a:ea typeface="微软雅黑" pitchFamily="34" charset="-122"/>
              </a:rPr>
              <a:t>的连接释放</a:t>
            </a:r>
          </a:p>
        </p:txBody>
      </p:sp>
      <p:sp>
        <p:nvSpPr>
          <p:cNvPr id="4" name="Rectangle 8"/>
          <p:cNvSpPr>
            <a:spLocks noChangeArrowheads="1"/>
          </p:cNvSpPr>
          <p:nvPr/>
        </p:nvSpPr>
        <p:spPr bwMode="auto">
          <a:xfrm>
            <a:off x="726858" y="2517596"/>
            <a:ext cx="10220004" cy="1725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189" indent="-457189" defTabSz="1219170">
              <a:lnSpc>
                <a:spcPts val="4400"/>
              </a:lnSpc>
              <a:buClr>
                <a:srgbClr val="0070C0"/>
              </a:buClr>
              <a:buFont typeface="Wingdings" pitchFamily="2" charset="2"/>
              <a:buChar char="l"/>
            </a:pPr>
            <a:r>
              <a:rPr lang="en-US" altLang="zh-CN" sz="2667" b="1" dirty="0">
                <a:solidFill>
                  <a:prstClr val="black"/>
                </a:solidFill>
                <a:latin typeface="微软雅黑" pitchFamily="34" charset="-122"/>
                <a:ea typeface="微软雅黑" pitchFamily="34" charset="-122"/>
              </a:rPr>
              <a:t>TCP </a:t>
            </a:r>
            <a:r>
              <a:rPr lang="zh-CN" altLang="en-US" sz="2667" b="1" dirty="0">
                <a:solidFill>
                  <a:prstClr val="black"/>
                </a:solidFill>
                <a:latin typeface="微软雅黑" pitchFamily="34" charset="-122"/>
                <a:ea typeface="微软雅黑" pitchFamily="34" charset="-122"/>
              </a:rPr>
              <a:t>连接释放过程比较复杂。</a:t>
            </a:r>
          </a:p>
          <a:p>
            <a:pPr marL="457189" indent="-457189" defTabSz="1219170">
              <a:lnSpc>
                <a:spcPts val="4400"/>
              </a:lnSpc>
              <a:buClr>
                <a:srgbClr val="0070C0"/>
              </a:buClr>
              <a:buFont typeface="Wingdings" pitchFamily="2" charset="2"/>
              <a:buChar char="l"/>
            </a:pPr>
            <a:r>
              <a:rPr lang="zh-CN" altLang="en-US" sz="2667" b="1" dirty="0">
                <a:solidFill>
                  <a:prstClr val="black"/>
                </a:solidFill>
                <a:latin typeface="微软雅黑" pitchFamily="34" charset="-122"/>
                <a:ea typeface="微软雅黑" pitchFamily="34" charset="-122"/>
              </a:rPr>
              <a:t>数据传输结束后，通信的双方都可释放连接。</a:t>
            </a:r>
          </a:p>
          <a:p>
            <a:pPr marL="457189" indent="-457189" defTabSz="1219170">
              <a:lnSpc>
                <a:spcPts val="4400"/>
              </a:lnSpc>
              <a:buClr>
                <a:srgbClr val="0070C0"/>
              </a:buClr>
              <a:buFont typeface="Wingdings" pitchFamily="2" charset="2"/>
              <a:buChar char="l"/>
            </a:pPr>
            <a:r>
              <a:rPr lang="en-US" altLang="zh-CN" sz="2667" b="1" dirty="0">
                <a:solidFill>
                  <a:prstClr val="black"/>
                </a:solidFill>
                <a:highlight>
                  <a:srgbClr val="FFFF00"/>
                </a:highlight>
                <a:latin typeface="微软雅黑" pitchFamily="34" charset="-122"/>
                <a:ea typeface="微软雅黑" pitchFamily="34" charset="-122"/>
              </a:rPr>
              <a:t>TCP </a:t>
            </a:r>
            <a:r>
              <a:rPr lang="zh-CN" altLang="en-US" sz="2667" b="1" dirty="0">
                <a:solidFill>
                  <a:prstClr val="black"/>
                </a:solidFill>
                <a:highlight>
                  <a:srgbClr val="FFFF00"/>
                </a:highlight>
                <a:latin typeface="微软雅黑" pitchFamily="34" charset="-122"/>
                <a:ea typeface="微软雅黑" pitchFamily="34" charset="-122"/>
              </a:rPr>
              <a:t>连接释放过程是</a:t>
            </a:r>
            <a:r>
              <a:rPr lang="zh-CN" altLang="en-US" sz="2667" b="1" dirty="0">
                <a:solidFill>
                  <a:srgbClr val="0000FF"/>
                </a:solidFill>
                <a:highlight>
                  <a:srgbClr val="FFFF00"/>
                </a:highlight>
                <a:latin typeface="微软雅黑" pitchFamily="34" charset="-122"/>
                <a:ea typeface="微软雅黑" pitchFamily="34" charset="-122"/>
              </a:rPr>
              <a:t>四报文握手</a:t>
            </a:r>
            <a:r>
              <a:rPr lang="zh-CN" altLang="en-US" sz="2667" b="1" dirty="0">
                <a:solidFill>
                  <a:prstClr val="black"/>
                </a:solidFill>
                <a:highlight>
                  <a:srgbClr val="FFFF00"/>
                </a:highlight>
                <a:latin typeface="微软雅黑" pitchFamily="34" charset="-122"/>
                <a:ea typeface="微软雅黑" pitchFamily="34" charset="-122"/>
              </a:rPr>
              <a:t>。</a:t>
            </a:r>
          </a:p>
        </p:txBody>
      </p:sp>
    </p:spTree>
    <p:extLst>
      <p:ext uri="{BB962C8B-B14F-4D97-AF65-F5344CB8AC3E}">
        <p14:creationId xmlns:p14="http://schemas.microsoft.com/office/powerpoint/2010/main" val="36455555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 name="圆角矩形 28"/>
          <p:cNvSpPr/>
          <p:nvPr/>
        </p:nvSpPr>
        <p:spPr>
          <a:xfrm>
            <a:off x="726860" y="865633"/>
            <a:ext cx="10738281" cy="494995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135" name="Text Box 155"/>
          <p:cNvSpPr txBox="1">
            <a:spLocks noChangeArrowheads="1"/>
          </p:cNvSpPr>
          <p:nvPr/>
        </p:nvSpPr>
        <p:spPr bwMode="auto">
          <a:xfrm>
            <a:off x="3611866" y="889660"/>
            <a:ext cx="5001847" cy="789319"/>
          </a:xfrm>
          <a:prstGeom prst="rect">
            <a:avLst/>
          </a:prstGeom>
          <a:noFill/>
          <a:ln w="9525">
            <a:noFill/>
            <a:miter lim="800000"/>
            <a:headEnd/>
            <a:tailEnd/>
          </a:ln>
          <a:effectLst/>
        </p:spPr>
        <p:txBody>
          <a:bodyPr wrap="square">
            <a:spAutoFit/>
          </a:bodyPr>
          <a:lstStyle/>
          <a:p>
            <a:pPr algn="ctr" defTabSz="1219170">
              <a:lnSpc>
                <a:spcPct val="110000"/>
              </a:lnSpc>
            </a:pPr>
            <a:r>
              <a:rPr lang="en-US" altLang="zh-CN" sz="2133" b="1" dirty="0">
                <a:solidFill>
                  <a:prstClr val="black"/>
                </a:solidFill>
                <a:latin typeface="微软雅黑" pitchFamily="34" charset="-122"/>
                <a:ea typeface="微软雅黑" pitchFamily="34" charset="-122"/>
              </a:rPr>
              <a:t>TCP</a:t>
            </a:r>
            <a:r>
              <a:rPr lang="zh-CN" altLang="en-US" sz="2133" b="1" dirty="0">
                <a:solidFill>
                  <a:prstClr val="black"/>
                </a:solidFill>
                <a:latin typeface="微软雅黑" pitchFamily="34" charset="-122"/>
                <a:ea typeface="微软雅黑" pitchFamily="34" charset="-122"/>
              </a:rPr>
              <a:t>的连接释放：</a:t>
            </a:r>
            <a:endParaRPr lang="en-US" altLang="zh-CN" sz="2133" b="1" dirty="0">
              <a:solidFill>
                <a:prstClr val="black"/>
              </a:solidFill>
              <a:latin typeface="微软雅黑" pitchFamily="34" charset="-122"/>
              <a:ea typeface="微软雅黑" pitchFamily="34" charset="-122"/>
            </a:endParaRPr>
          </a:p>
          <a:p>
            <a:pPr algn="ctr" defTabSz="1219170">
              <a:lnSpc>
                <a:spcPct val="110000"/>
              </a:lnSpc>
            </a:pPr>
            <a:r>
              <a:rPr lang="zh-CN" altLang="en-US" sz="2133" b="1" dirty="0">
                <a:solidFill>
                  <a:prstClr val="black"/>
                </a:solidFill>
                <a:latin typeface="微软雅黑" pitchFamily="34" charset="-122"/>
                <a:ea typeface="微软雅黑" pitchFamily="34" charset="-122"/>
              </a:rPr>
              <a:t>采用四报文握手</a:t>
            </a:r>
          </a:p>
        </p:txBody>
      </p:sp>
      <p:sp>
        <p:nvSpPr>
          <p:cNvPr id="136" name="AutoShape 6"/>
          <p:cNvSpPr>
            <a:spLocks noChangeArrowheads="1"/>
          </p:cNvSpPr>
          <p:nvPr/>
        </p:nvSpPr>
        <p:spPr bwMode="auto">
          <a:xfrm>
            <a:off x="5219206" y="2078493"/>
            <a:ext cx="1772957" cy="187684"/>
          </a:xfrm>
          <a:prstGeom prst="leftRightArrow">
            <a:avLst>
              <a:gd name="adj1" fmla="val 55880"/>
              <a:gd name="adj2" fmla="val 108285"/>
            </a:avLst>
          </a:prstGeom>
          <a:solidFill>
            <a:srgbClr val="FFFF00"/>
          </a:solidFill>
          <a:ln w="12700" algn="ctr">
            <a:solidFill>
              <a:schemeClr val="tx1"/>
            </a:solidFill>
            <a:miter lim="800000"/>
            <a:headEnd/>
            <a:tailEnd/>
          </a:ln>
          <a:effectLst/>
        </p:spPr>
        <p:txBody>
          <a:bodyPr wrap="none" anchor="ctr"/>
          <a:lstStyle/>
          <a:p>
            <a:pPr defTabSz="1219170">
              <a:defRPr/>
            </a:pPr>
            <a:endParaRPr lang="zh-CN" altLang="en-US" sz="1333" b="1" kern="0">
              <a:solidFill>
                <a:prstClr val="black"/>
              </a:solidFill>
              <a:latin typeface="微软雅黑" pitchFamily="34" charset="-122"/>
              <a:ea typeface="微软雅黑" pitchFamily="34" charset="-122"/>
            </a:endParaRPr>
          </a:p>
        </p:txBody>
      </p:sp>
      <p:grpSp>
        <p:nvGrpSpPr>
          <p:cNvPr id="137" name="Group 8"/>
          <p:cNvGrpSpPr>
            <a:grpSpLocks/>
          </p:cNvGrpSpPr>
          <p:nvPr/>
        </p:nvGrpSpPr>
        <p:grpSpPr bwMode="auto">
          <a:xfrm>
            <a:off x="4525133" y="2444417"/>
            <a:ext cx="3073756" cy="571313"/>
            <a:chOff x="1614" y="1484"/>
            <a:chExt cx="2604" cy="484"/>
          </a:xfrm>
        </p:grpSpPr>
        <p:sp>
          <p:nvSpPr>
            <p:cNvPr id="138" name="Rectangle 9"/>
            <p:cNvSpPr>
              <a:spLocks noChangeArrowheads="1"/>
            </p:cNvSpPr>
            <p:nvPr/>
          </p:nvSpPr>
          <p:spPr bwMode="auto">
            <a:xfrm rot="597975">
              <a:off x="2412" y="1507"/>
              <a:ext cx="1373" cy="275"/>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333" b="1" kern="0">
                  <a:solidFill>
                    <a:prstClr val="black"/>
                  </a:solidFill>
                  <a:latin typeface="微软雅黑" pitchFamily="34" charset="-122"/>
                  <a:ea typeface="微软雅黑" pitchFamily="34" charset="-122"/>
                </a:rPr>
                <a:t>FIN = 1, seq = u</a:t>
              </a:r>
            </a:p>
          </p:txBody>
        </p:sp>
        <p:sp>
          <p:nvSpPr>
            <p:cNvPr id="139" name="Line 10"/>
            <p:cNvSpPr>
              <a:spLocks noChangeShapeType="1"/>
            </p:cNvSpPr>
            <p:nvPr/>
          </p:nvSpPr>
          <p:spPr bwMode="auto">
            <a:xfrm>
              <a:off x="1614" y="1484"/>
              <a:ext cx="2604" cy="484"/>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1333" b="1" kern="0">
                <a:solidFill>
                  <a:prstClr val="black"/>
                </a:solidFill>
                <a:latin typeface="微软雅黑" pitchFamily="34" charset="-122"/>
                <a:ea typeface="微软雅黑" pitchFamily="34" charset="-122"/>
              </a:endParaRPr>
            </a:p>
          </p:txBody>
        </p:sp>
      </p:grpSp>
      <p:sp>
        <p:nvSpPr>
          <p:cNvPr id="140" name="Rectangle 17"/>
          <p:cNvSpPr>
            <a:spLocks noChangeArrowheads="1"/>
          </p:cNvSpPr>
          <p:nvPr/>
        </p:nvSpPr>
        <p:spPr bwMode="auto">
          <a:xfrm>
            <a:off x="3814533" y="1890809"/>
            <a:ext cx="709420" cy="500489"/>
          </a:xfrm>
          <a:prstGeom prst="rect">
            <a:avLst/>
          </a:prstGeom>
          <a:solidFill>
            <a:srgbClr val="009900"/>
          </a:solidFill>
          <a:ln>
            <a:noFill/>
          </a:ln>
          <a:effectLst/>
        </p:spPr>
        <p:txBody>
          <a:bodyPr wrap="none" anchor="ctr"/>
          <a:lstStyle/>
          <a:p>
            <a:pPr defTabSz="1219170">
              <a:defRPr/>
            </a:pPr>
            <a:endParaRPr lang="zh-CN" altLang="en-US" sz="1333" b="1" kern="0">
              <a:solidFill>
                <a:prstClr val="black"/>
              </a:solidFill>
              <a:latin typeface="微软雅黑" pitchFamily="34" charset="-122"/>
              <a:ea typeface="微软雅黑" pitchFamily="34" charset="-122"/>
            </a:endParaRPr>
          </a:p>
        </p:txBody>
      </p:sp>
      <p:sp>
        <p:nvSpPr>
          <p:cNvPr id="141" name="Rectangle 19"/>
          <p:cNvSpPr>
            <a:spLocks noChangeArrowheads="1"/>
          </p:cNvSpPr>
          <p:nvPr/>
        </p:nvSpPr>
        <p:spPr bwMode="auto">
          <a:xfrm>
            <a:off x="7596527" y="1890808"/>
            <a:ext cx="710600" cy="1100131"/>
          </a:xfrm>
          <a:prstGeom prst="rect">
            <a:avLst/>
          </a:prstGeom>
          <a:solidFill>
            <a:srgbClr val="009900"/>
          </a:solidFill>
          <a:ln>
            <a:noFill/>
          </a:ln>
          <a:effectLst/>
        </p:spPr>
        <p:txBody>
          <a:bodyPr wrap="none" anchor="ctr"/>
          <a:lstStyle/>
          <a:p>
            <a:pPr defTabSz="1219170">
              <a:defRPr/>
            </a:pPr>
            <a:endParaRPr lang="zh-CN" altLang="en-US" sz="1333" b="1" kern="0">
              <a:solidFill>
                <a:prstClr val="black"/>
              </a:solidFill>
              <a:latin typeface="微软雅黑" pitchFamily="34" charset="-122"/>
              <a:ea typeface="微软雅黑" pitchFamily="34" charset="-122"/>
            </a:endParaRPr>
          </a:p>
        </p:txBody>
      </p:sp>
      <p:grpSp>
        <p:nvGrpSpPr>
          <p:cNvPr id="142" name="Group 20"/>
          <p:cNvGrpSpPr>
            <a:grpSpLocks/>
          </p:cNvGrpSpPr>
          <p:nvPr/>
        </p:nvGrpSpPr>
        <p:grpSpPr bwMode="auto">
          <a:xfrm>
            <a:off x="3741349" y="1829428"/>
            <a:ext cx="4668473" cy="61381"/>
            <a:chOff x="1020" y="481"/>
            <a:chExt cx="4037" cy="46"/>
          </a:xfrm>
        </p:grpSpPr>
        <p:sp>
          <p:nvSpPr>
            <p:cNvPr id="143" name="Line 21"/>
            <p:cNvSpPr>
              <a:spLocks noChangeShapeType="1"/>
            </p:cNvSpPr>
            <p:nvPr/>
          </p:nvSpPr>
          <p:spPr bwMode="auto">
            <a:xfrm>
              <a:off x="1020" y="527"/>
              <a:ext cx="4037" cy="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333" b="1" kern="0">
                <a:solidFill>
                  <a:prstClr val="black"/>
                </a:solidFill>
                <a:latin typeface="微软雅黑" pitchFamily="34" charset="-122"/>
                <a:ea typeface="微软雅黑" pitchFamily="34" charset="-122"/>
              </a:endParaRPr>
            </a:p>
          </p:txBody>
        </p:sp>
        <p:sp>
          <p:nvSpPr>
            <p:cNvPr id="144" name="Line 22"/>
            <p:cNvSpPr>
              <a:spLocks noChangeShapeType="1"/>
            </p:cNvSpPr>
            <p:nvPr/>
          </p:nvSpPr>
          <p:spPr bwMode="auto">
            <a:xfrm>
              <a:off x="1020" y="481"/>
              <a:ext cx="4037" cy="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333" b="1" kern="0">
                <a:solidFill>
                  <a:prstClr val="black"/>
                </a:solidFill>
                <a:latin typeface="微软雅黑" pitchFamily="34" charset="-122"/>
                <a:ea typeface="微软雅黑" pitchFamily="34" charset="-122"/>
              </a:endParaRPr>
            </a:p>
          </p:txBody>
        </p:sp>
      </p:grpSp>
      <p:grpSp>
        <p:nvGrpSpPr>
          <p:cNvPr id="145" name="Group 37"/>
          <p:cNvGrpSpPr>
            <a:grpSpLocks/>
          </p:cNvGrpSpPr>
          <p:nvPr/>
        </p:nvGrpSpPr>
        <p:grpSpPr bwMode="auto">
          <a:xfrm>
            <a:off x="2804111" y="1627582"/>
            <a:ext cx="1229975" cy="805034"/>
            <a:chOff x="156" y="792"/>
            <a:chExt cx="1042" cy="682"/>
          </a:xfrm>
        </p:grpSpPr>
        <p:sp>
          <p:nvSpPr>
            <p:cNvPr id="146" name="Freeform 38"/>
            <p:cNvSpPr>
              <a:spLocks/>
            </p:cNvSpPr>
            <p:nvPr/>
          </p:nvSpPr>
          <p:spPr bwMode="auto">
            <a:xfrm>
              <a:off x="185" y="792"/>
              <a:ext cx="1013"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333" b="1" kern="0">
                <a:solidFill>
                  <a:prstClr val="black"/>
                </a:solidFill>
                <a:latin typeface="微软雅黑" pitchFamily="34" charset="-122"/>
                <a:ea typeface="微软雅黑" pitchFamily="34" charset="-122"/>
              </a:endParaRPr>
            </a:p>
          </p:txBody>
        </p:sp>
        <p:sp>
          <p:nvSpPr>
            <p:cNvPr id="147" name="Rectangle 39"/>
            <p:cNvSpPr>
              <a:spLocks noChangeArrowheads="1"/>
            </p:cNvSpPr>
            <p:nvPr/>
          </p:nvSpPr>
          <p:spPr bwMode="auto">
            <a:xfrm>
              <a:off x="156" y="1187"/>
              <a:ext cx="788"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zh-CN" altLang="en-US" sz="1333" b="1" kern="0" dirty="0">
                  <a:solidFill>
                    <a:prstClr val="black"/>
                  </a:solidFill>
                  <a:latin typeface="微软雅黑" pitchFamily="34" charset="-122"/>
                  <a:ea typeface="微软雅黑" pitchFamily="34" charset="-122"/>
                </a:rPr>
                <a:t>主动关闭</a:t>
              </a:r>
            </a:p>
          </p:txBody>
        </p:sp>
      </p:grpSp>
      <p:sp>
        <p:nvSpPr>
          <p:cNvPr id="148" name="Rectangle 42"/>
          <p:cNvSpPr>
            <a:spLocks noChangeArrowheads="1"/>
          </p:cNvSpPr>
          <p:nvPr/>
        </p:nvSpPr>
        <p:spPr bwMode="auto">
          <a:xfrm>
            <a:off x="5674267" y="2014750"/>
            <a:ext cx="961804" cy="335135"/>
          </a:xfrm>
          <a:prstGeom prst="rect">
            <a:avLst/>
          </a:prstGeom>
          <a:solidFill>
            <a:srgbClr val="00FFFF"/>
          </a:solidFill>
          <a:ln w="12700">
            <a:headEnd/>
            <a:tailEnd/>
          </a:ln>
        </p:spPr>
        <p:style>
          <a:lnRef idx="2">
            <a:schemeClr val="dk1"/>
          </a:lnRef>
          <a:fillRef idx="1">
            <a:schemeClr val="lt1"/>
          </a:fillRef>
          <a:effectRef idx="0">
            <a:schemeClr val="dk1"/>
          </a:effectRef>
          <a:fontRef idx="minor">
            <a:schemeClr val="dk1"/>
          </a:fontRef>
        </p:style>
        <p:txBody>
          <a:bodyPr wrap="none" lIns="120651" tIns="59267" rIns="120651" bIns="59267">
            <a:spAutoFit/>
          </a:bodyPr>
          <a:lstStyle/>
          <a:p>
            <a:pPr algn="ctr" defTabSz="1015975" eaLnBrk="0" hangingPunct="0">
              <a:defRPr/>
            </a:pPr>
            <a:r>
              <a:rPr lang="zh-CN" altLang="en-US" sz="1400" b="1" kern="0" dirty="0">
                <a:solidFill>
                  <a:prstClr val="black"/>
                </a:solidFill>
                <a:latin typeface="微软雅黑" pitchFamily="34" charset="-122"/>
                <a:ea typeface="微软雅黑" pitchFamily="34" charset="-122"/>
              </a:rPr>
              <a:t>数据传送</a:t>
            </a:r>
          </a:p>
        </p:txBody>
      </p:sp>
      <p:sp>
        <p:nvSpPr>
          <p:cNvPr id="149" name="Rectangle 50"/>
          <p:cNvSpPr>
            <a:spLocks noChangeArrowheads="1"/>
          </p:cNvSpPr>
          <p:nvPr/>
        </p:nvSpPr>
        <p:spPr bwMode="auto">
          <a:xfrm>
            <a:off x="4272527" y="1390321"/>
            <a:ext cx="371899" cy="32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333" b="1" kern="0">
                <a:solidFill>
                  <a:prstClr val="black"/>
                </a:solidFill>
                <a:latin typeface="微软雅黑" pitchFamily="34" charset="-122"/>
                <a:ea typeface="微软雅黑" pitchFamily="34" charset="-122"/>
              </a:rPr>
              <a:t>A</a:t>
            </a:r>
          </a:p>
        </p:txBody>
      </p:sp>
      <p:sp>
        <p:nvSpPr>
          <p:cNvPr id="150" name="Rectangle 51"/>
          <p:cNvSpPr>
            <a:spLocks noChangeArrowheads="1"/>
          </p:cNvSpPr>
          <p:nvPr/>
        </p:nvSpPr>
        <p:spPr bwMode="auto">
          <a:xfrm>
            <a:off x="7518986" y="1390321"/>
            <a:ext cx="360678" cy="32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333" b="1" kern="0" dirty="0">
                <a:solidFill>
                  <a:prstClr val="black"/>
                </a:solidFill>
                <a:latin typeface="微软雅黑" pitchFamily="34" charset="-122"/>
                <a:ea typeface="微软雅黑" pitchFamily="34" charset="-122"/>
              </a:rPr>
              <a:t>B</a:t>
            </a:r>
          </a:p>
        </p:txBody>
      </p:sp>
      <p:sp>
        <p:nvSpPr>
          <p:cNvPr id="151" name="Rectangle 52"/>
          <p:cNvSpPr>
            <a:spLocks noChangeArrowheads="1"/>
          </p:cNvSpPr>
          <p:nvPr/>
        </p:nvSpPr>
        <p:spPr bwMode="auto">
          <a:xfrm>
            <a:off x="3848409" y="1101156"/>
            <a:ext cx="654027" cy="36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zh-CN" altLang="en-US" sz="1600" b="1" kern="0" dirty="0">
                <a:solidFill>
                  <a:prstClr val="black"/>
                </a:solidFill>
                <a:latin typeface="微软雅黑" pitchFamily="34" charset="-122"/>
                <a:ea typeface="微软雅黑" pitchFamily="34" charset="-122"/>
              </a:rPr>
              <a:t>客户</a:t>
            </a:r>
          </a:p>
        </p:txBody>
      </p:sp>
      <p:sp>
        <p:nvSpPr>
          <p:cNvPr id="152" name="Rectangle 53"/>
          <p:cNvSpPr>
            <a:spLocks noChangeArrowheads="1"/>
          </p:cNvSpPr>
          <p:nvPr/>
        </p:nvSpPr>
        <p:spPr bwMode="auto">
          <a:xfrm>
            <a:off x="7505297" y="1101156"/>
            <a:ext cx="859212" cy="36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zh-CN" altLang="en-US" sz="1600" b="1" kern="0" dirty="0">
                <a:solidFill>
                  <a:prstClr val="black"/>
                </a:solidFill>
                <a:latin typeface="微软雅黑" pitchFamily="34" charset="-122"/>
                <a:ea typeface="微软雅黑" pitchFamily="34" charset="-122"/>
              </a:rPr>
              <a:t>服务器</a:t>
            </a:r>
          </a:p>
        </p:txBody>
      </p:sp>
      <p:pic>
        <p:nvPicPr>
          <p:cNvPr id="153"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86311" y="1423115"/>
            <a:ext cx="360277" cy="360277"/>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85179" y="1423115"/>
            <a:ext cx="360277" cy="360277"/>
          </a:xfrm>
          <a:prstGeom prst="rect">
            <a:avLst/>
          </a:prstGeom>
          <a:noFill/>
          <a:extLst>
            <a:ext uri="{909E8E84-426E-40DD-AFC4-6F175D3DCCD1}">
              <a14:hiddenFill xmlns:a14="http://schemas.microsoft.com/office/drawing/2010/main">
                <a:solidFill>
                  <a:srgbClr val="FFFFFF"/>
                </a:solidFill>
              </a14:hiddenFill>
            </a:ext>
          </a:extLst>
        </p:spPr>
      </p:pic>
      <p:sp>
        <p:nvSpPr>
          <p:cNvPr id="155" name="Rectangle 46"/>
          <p:cNvSpPr>
            <a:spLocks noChangeArrowheads="1"/>
          </p:cNvSpPr>
          <p:nvPr/>
        </p:nvSpPr>
        <p:spPr bwMode="auto">
          <a:xfrm>
            <a:off x="3761355" y="1899071"/>
            <a:ext cx="872036" cy="529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333" b="1" kern="0" dirty="0">
                <a:solidFill>
                  <a:prstClr val="white"/>
                </a:solidFill>
                <a:latin typeface="微软雅黑" pitchFamily="34" charset="-122"/>
                <a:ea typeface="微软雅黑" pitchFamily="34" charset="-122"/>
              </a:rPr>
              <a:t>ESTAB-</a:t>
            </a:r>
          </a:p>
          <a:p>
            <a:pPr defTabSz="1015975" eaLnBrk="0" hangingPunct="0">
              <a:defRPr/>
            </a:pPr>
            <a:r>
              <a:rPr lang="en-US" altLang="zh-CN" sz="1333" b="1" kern="0" dirty="0">
                <a:solidFill>
                  <a:prstClr val="white"/>
                </a:solidFill>
                <a:latin typeface="微软雅黑" pitchFamily="34" charset="-122"/>
                <a:ea typeface="微软雅黑" pitchFamily="34" charset="-122"/>
              </a:rPr>
              <a:t>LISHED</a:t>
            </a:r>
          </a:p>
        </p:txBody>
      </p:sp>
      <p:sp>
        <p:nvSpPr>
          <p:cNvPr id="156" name="Rectangle 47"/>
          <p:cNvSpPr>
            <a:spLocks noChangeArrowheads="1"/>
          </p:cNvSpPr>
          <p:nvPr/>
        </p:nvSpPr>
        <p:spPr bwMode="auto">
          <a:xfrm>
            <a:off x="7523843" y="2223682"/>
            <a:ext cx="872036" cy="529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333" b="1" kern="0" dirty="0">
                <a:solidFill>
                  <a:prstClr val="white"/>
                </a:solidFill>
                <a:latin typeface="微软雅黑" pitchFamily="34" charset="-122"/>
                <a:ea typeface="微软雅黑" pitchFamily="34" charset="-122"/>
              </a:rPr>
              <a:t>ESTAB-</a:t>
            </a:r>
          </a:p>
          <a:p>
            <a:pPr defTabSz="1015975" eaLnBrk="0" hangingPunct="0">
              <a:defRPr/>
            </a:pPr>
            <a:r>
              <a:rPr lang="en-US" altLang="zh-CN" sz="1333" b="1" kern="0" dirty="0">
                <a:solidFill>
                  <a:prstClr val="white"/>
                </a:solidFill>
                <a:latin typeface="微软雅黑" pitchFamily="34" charset="-122"/>
                <a:ea typeface="微软雅黑" pitchFamily="34" charset="-122"/>
              </a:rPr>
              <a:t>LISHED</a:t>
            </a:r>
          </a:p>
        </p:txBody>
      </p:sp>
      <p:grpSp>
        <p:nvGrpSpPr>
          <p:cNvPr id="157" name="Group 2"/>
          <p:cNvGrpSpPr>
            <a:grpSpLocks/>
          </p:cNvGrpSpPr>
          <p:nvPr/>
        </p:nvGrpSpPr>
        <p:grpSpPr bwMode="auto">
          <a:xfrm>
            <a:off x="4513207" y="2394625"/>
            <a:ext cx="3095061" cy="2781944"/>
            <a:chOff x="1474" y="1888"/>
            <a:chExt cx="2412" cy="2432"/>
          </a:xfrm>
        </p:grpSpPr>
        <p:sp>
          <p:nvSpPr>
            <p:cNvPr id="158"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600" kern="0">
                <a:solidFill>
                  <a:prstClr val="black"/>
                </a:solidFill>
                <a:latin typeface="微软雅黑" pitchFamily="34" charset="-122"/>
                <a:ea typeface="微软雅黑" pitchFamily="34" charset="-122"/>
              </a:endParaRPr>
            </a:p>
          </p:txBody>
        </p:sp>
        <p:sp>
          <p:nvSpPr>
            <p:cNvPr id="159" name="Line 4"/>
            <p:cNvSpPr>
              <a:spLocks noChangeShapeType="1"/>
            </p:cNvSpPr>
            <p:nvPr/>
          </p:nvSpPr>
          <p:spPr bwMode="auto">
            <a:xfrm>
              <a:off x="3886" y="2409"/>
              <a:ext cx="0" cy="1911"/>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600" kern="0">
                <a:solidFill>
                  <a:prstClr val="black"/>
                </a:solidFill>
                <a:latin typeface="微软雅黑" pitchFamily="34" charset="-122"/>
                <a:ea typeface="微软雅黑" pitchFamily="34" charset="-122"/>
              </a:endParaRPr>
            </a:p>
          </p:txBody>
        </p:sp>
      </p:grpSp>
      <p:sp>
        <p:nvSpPr>
          <p:cNvPr id="160" name="Text Box 155"/>
          <p:cNvSpPr txBox="1">
            <a:spLocks noChangeArrowheads="1"/>
          </p:cNvSpPr>
          <p:nvPr/>
        </p:nvSpPr>
        <p:spPr bwMode="auto">
          <a:xfrm>
            <a:off x="2573033" y="3741069"/>
            <a:ext cx="7229336" cy="1872500"/>
          </a:xfrm>
          <a:prstGeom prst="rect">
            <a:avLst/>
          </a:prstGeom>
          <a:solidFill>
            <a:srgbClr val="99FFCC"/>
          </a:solidFill>
          <a:ln w="9525">
            <a:solidFill>
              <a:schemeClr val="tx1"/>
            </a:solidFill>
            <a:miter lim="800000"/>
            <a:headEnd/>
            <a:tailEnd/>
          </a:ln>
          <a:effectLst/>
        </p:spPr>
        <p:txBody>
          <a:bodyPr wrap="square">
            <a:spAutoFit/>
          </a:bodyPr>
          <a:lstStyle/>
          <a:p>
            <a:pPr marL="380990" indent="-380990" defTabSz="1219170">
              <a:lnSpc>
                <a:spcPct val="110000"/>
              </a:lnSpc>
              <a:buFont typeface="Wingdings" pitchFamily="2" charset="2"/>
              <a:buChar char="l"/>
            </a:pPr>
            <a:r>
              <a:rPr lang="zh-CN" altLang="en-US" sz="2133" b="1" dirty="0">
                <a:solidFill>
                  <a:prstClr val="black"/>
                </a:solidFill>
                <a:latin typeface="微软雅黑" pitchFamily="34" charset="-122"/>
                <a:ea typeface="微软雅黑" pitchFamily="34" charset="-122"/>
              </a:rPr>
              <a:t>数据传输结束后，通信的双方都可释放连接。</a:t>
            </a:r>
          </a:p>
          <a:p>
            <a:pPr marL="380990" indent="-380990" defTabSz="1219170">
              <a:lnSpc>
                <a:spcPct val="110000"/>
              </a:lnSpc>
              <a:buFont typeface="Wingdings" pitchFamily="2" charset="2"/>
              <a:buChar char="l"/>
            </a:pPr>
            <a:r>
              <a:rPr lang="zh-CN" altLang="en-US" sz="2133" b="1" dirty="0">
                <a:solidFill>
                  <a:prstClr val="black"/>
                </a:solidFill>
                <a:latin typeface="微软雅黑" pitchFamily="34" charset="-122"/>
                <a:ea typeface="微软雅黑" pitchFamily="34" charset="-122"/>
              </a:rPr>
              <a:t>现在 </a:t>
            </a:r>
            <a:r>
              <a:rPr lang="en-US" altLang="zh-CN" sz="2133" b="1" dirty="0">
                <a:solidFill>
                  <a:prstClr val="black"/>
                </a:solidFill>
                <a:latin typeface="微软雅黑" pitchFamily="34" charset="-122"/>
                <a:ea typeface="微软雅黑" pitchFamily="34" charset="-122"/>
              </a:rPr>
              <a:t>A </a:t>
            </a:r>
            <a:r>
              <a:rPr lang="zh-CN" altLang="en-US" sz="2133" b="1" dirty="0">
                <a:solidFill>
                  <a:prstClr val="black"/>
                </a:solidFill>
                <a:latin typeface="微软雅黑" pitchFamily="34" charset="-122"/>
                <a:ea typeface="微软雅黑" pitchFamily="34" charset="-122"/>
              </a:rPr>
              <a:t>的应用进程先向其 </a:t>
            </a:r>
            <a:r>
              <a:rPr lang="en-US" altLang="zh-CN" sz="2133" b="1" dirty="0">
                <a:solidFill>
                  <a:prstClr val="black"/>
                </a:solidFill>
                <a:latin typeface="微软雅黑" pitchFamily="34" charset="-122"/>
                <a:ea typeface="微软雅黑" pitchFamily="34" charset="-122"/>
              </a:rPr>
              <a:t>TCP </a:t>
            </a:r>
            <a:r>
              <a:rPr lang="zh-CN" altLang="en-US" sz="2133" b="1" dirty="0">
                <a:solidFill>
                  <a:prstClr val="black"/>
                </a:solidFill>
                <a:latin typeface="微软雅黑" pitchFamily="34" charset="-122"/>
                <a:ea typeface="微软雅黑" pitchFamily="34" charset="-122"/>
              </a:rPr>
              <a:t>发出连接释放报文段，并停止再发送数据，主动关闭 </a:t>
            </a:r>
            <a:r>
              <a:rPr lang="en-US" altLang="zh-CN" sz="2133" b="1" dirty="0">
                <a:solidFill>
                  <a:prstClr val="black"/>
                </a:solidFill>
                <a:latin typeface="微软雅黑" pitchFamily="34" charset="-122"/>
                <a:ea typeface="微软雅黑" pitchFamily="34" charset="-122"/>
              </a:rPr>
              <a:t>TCP </a:t>
            </a:r>
            <a:r>
              <a:rPr lang="zh-CN" altLang="en-US" sz="2133" b="1" dirty="0">
                <a:solidFill>
                  <a:prstClr val="black"/>
                </a:solidFill>
                <a:latin typeface="微软雅黑" pitchFamily="34" charset="-122"/>
                <a:ea typeface="微软雅黑" pitchFamily="34" charset="-122"/>
              </a:rPr>
              <a:t>连接。</a:t>
            </a:r>
          </a:p>
          <a:p>
            <a:pPr marL="380990" indent="-380990" defTabSz="1219170">
              <a:lnSpc>
                <a:spcPct val="110000"/>
              </a:lnSpc>
              <a:buFont typeface="Wingdings" pitchFamily="2" charset="2"/>
              <a:buChar char="l"/>
            </a:pPr>
            <a:r>
              <a:rPr lang="en-US" altLang="zh-CN" sz="2133" b="1" dirty="0">
                <a:solidFill>
                  <a:prstClr val="black"/>
                </a:solidFill>
                <a:latin typeface="微软雅黑" pitchFamily="34" charset="-122"/>
                <a:ea typeface="微软雅黑" pitchFamily="34" charset="-122"/>
              </a:rPr>
              <a:t>A </a:t>
            </a:r>
            <a:r>
              <a:rPr lang="zh-CN" altLang="en-US" sz="2133" b="1" dirty="0">
                <a:solidFill>
                  <a:prstClr val="black"/>
                </a:solidFill>
                <a:latin typeface="微软雅黑" pitchFamily="34" charset="-122"/>
                <a:ea typeface="微软雅黑" pitchFamily="34" charset="-122"/>
              </a:rPr>
              <a:t>把连接释放报文段首部的</a:t>
            </a:r>
            <a:r>
              <a:rPr lang="en-US" altLang="zh-CN" sz="2133" b="1" dirty="0">
                <a:solidFill>
                  <a:prstClr val="black"/>
                </a:solidFill>
                <a:latin typeface="微软雅黑" pitchFamily="34" charset="-122"/>
                <a:ea typeface="微软雅黑" pitchFamily="34" charset="-122"/>
              </a:rPr>
              <a:t>FIN = 1</a:t>
            </a:r>
            <a:r>
              <a:rPr lang="zh-CN" altLang="en-US" sz="2133" b="1" dirty="0">
                <a:solidFill>
                  <a:prstClr val="black"/>
                </a:solidFill>
                <a:latin typeface="微软雅黑" pitchFamily="34" charset="-122"/>
                <a:ea typeface="微软雅黑" pitchFamily="34" charset="-122"/>
              </a:rPr>
              <a:t>，其序号</a:t>
            </a:r>
            <a:r>
              <a:rPr lang="en-US" altLang="zh-CN" sz="2133" b="1" dirty="0" err="1">
                <a:solidFill>
                  <a:prstClr val="black"/>
                </a:solidFill>
                <a:latin typeface="微软雅黑" pitchFamily="34" charset="-122"/>
                <a:ea typeface="微软雅黑" pitchFamily="34" charset="-122"/>
              </a:rPr>
              <a:t>seq</a:t>
            </a:r>
            <a:r>
              <a:rPr lang="en-US" altLang="zh-CN" sz="2133" b="1" dirty="0">
                <a:solidFill>
                  <a:prstClr val="black"/>
                </a:solidFill>
                <a:latin typeface="微软雅黑" pitchFamily="34" charset="-122"/>
                <a:ea typeface="微软雅黑" pitchFamily="34" charset="-122"/>
              </a:rPr>
              <a:t> = u</a:t>
            </a:r>
            <a:r>
              <a:rPr lang="zh-CN" altLang="en-US" sz="2133" b="1" dirty="0">
                <a:solidFill>
                  <a:prstClr val="black"/>
                </a:solidFill>
                <a:latin typeface="微软雅黑" pitchFamily="34" charset="-122"/>
                <a:ea typeface="微软雅黑" pitchFamily="34" charset="-122"/>
              </a:rPr>
              <a:t>，等待 </a:t>
            </a:r>
            <a:r>
              <a:rPr lang="en-US" altLang="zh-CN" sz="2133" b="1" dirty="0">
                <a:solidFill>
                  <a:prstClr val="black"/>
                </a:solidFill>
                <a:latin typeface="微软雅黑" pitchFamily="34" charset="-122"/>
                <a:ea typeface="微软雅黑" pitchFamily="34" charset="-122"/>
              </a:rPr>
              <a:t>B </a:t>
            </a:r>
            <a:r>
              <a:rPr lang="zh-CN" altLang="en-US" sz="2133" b="1" dirty="0">
                <a:solidFill>
                  <a:prstClr val="black"/>
                </a:solidFill>
                <a:latin typeface="微软雅黑" pitchFamily="34" charset="-122"/>
                <a:ea typeface="微软雅黑" pitchFamily="34" charset="-122"/>
              </a:rPr>
              <a:t>的确认。</a:t>
            </a:r>
          </a:p>
        </p:txBody>
      </p:sp>
    </p:spTree>
    <p:extLst>
      <p:ext uri="{BB962C8B-B14F-4D97-AF65-F5344CB8AC3E}">
        <p14:creationId xmlns:p14="http://schemas.microsoft.com/office/powerpoint/2010/main" val="155350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145"/>
                                        </p:tgtEl>
                                        <p:attrNameLst>
                                          <p:attrName>style.visibility</p:attrName>
                                        </p:attrNameLst>
                                      </p:cBhvr>
                                      <p:to>
                                        <p:strVal val="visible"/>
                                      </p:to>
                                    </p:set>
                                    <p:animEffect transition="in" filter="wipe(up)">
                                      <p:cBhvr>
                                        <p:cTn id="7" dur="2000"/>
                                        <p:tgtEl>
                                          <p:spTgt spid="145"/>
                                        </p:tgtEl>
                                      </p:cBhvr>
                                    </p:animEffect>
                                  </p:childTnLst>
                                </p:cTn>
                              </p:par>
                            </p:childTnLst>
                          </p:cTn>
                        </p:par>
                        <p:par>
                          <p:cTn id="8" fill="hold">
                            <p:stCondLst>
                              <p:cond delay="2500"/>
                            </p:stCondLst>
                            <p:childTnLst>
                              <p:par>
                                <p:cTn id="9" presetID="22" presetClass="entr" presetSubtype="8" fill="hold" nodeType="afterEffect">
                                  <p:stCondLst>
                                    <p:cond delay="1000"/>
                                  </p:stCondLst>
                                  <p:childTnLst>
                                    <p:set>
                                      <p:cBhvr>
                                        <p:cTn id="10" dur="1" fill="hold">
                                          <p:stCondLst>
                                            <p:cond delay="0"/>
                                          </p:stCondLst>
                                        </p:cTn>
                                        <p:tgtEl>
                                          <p:spTgt spid="137"/>
                                        </p:tgtEl>
                                        <p:attrNameLst>
                                          <p:attrName>style.visibility</p:attrName>
                                        </p:attrNameLst>
                                      </p:cBhvr>
                                      <p:to>
                                        <p:strVal val="visible"/>
                                      </p:to>
                                    </p:set>
                                    <p:animEffect transition="in" filter="wipe(left)">
                                      <p:cBhvr>
                                        <p:cTn id="11" dur="20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 name="圆角矩形 58"/>
          <p:cNvSpPr/>
          <p:nvPr/>
        </p:nvSpPr>
        <p:spPr>
          <a:xfrm>
            <a:off x="726860" y="865633"/>
            <a:ext cx="10738281" cy="494995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33" name="Text Box 155"/>
          <p:cNvSpPr txBox="1">
            <a:spLocks noChangeArrowheads="1"/>
          </p:cNvSpPr>
          <p:nvPr/>
        </p:nvSpPr>
        <p:spPr bwMode="auto">
          <a:xfrm>
            <a:off x="3611866" y="889660"/>
            <a:ext cx="5001847" cy="789319"/>
          </a:xfrm>
          <a:prstGeom prst="rect">
            <a:avLst/>
          </a:prstGeom>
          <a:noFill/>
          <a:ln w="9525">
            <a:noFill/>
            <a:miter lim="800000"/>
            <a:headEnd/>
            <a:tailEnd/>
          </a:ln>
          <a:effectLst/>
        </p:spPr>
        <p:txBody>
          <a:bodyPr wrap="square">
            <a:spAutoFit/>
          </a:bodyPr>
          <a:lstStyle/>
          <a:p>
            <a:pPr algn="ctr" defTabSz="1219170">
              <a:lnSpc>
                <a:spcPct val="110000"/>
              </a:lnSpc>
            </a:pPr>
            <a:r>
              <a:rPr lang="en-US" altLang="zh-CN" sz="2133" b="1" dirty="0">
                <a:solidFill>
                  <a:prstClr val="black"/>
                </a:solidFill>
                <a:latin typeface="微软雅黑" pitchFamily="34" charset="-122"/>
                <a:ea typeface="微软雅黑" pitchFamily="34" charset="-122"/>
              </a:rPr>
              <a:t>TCP</a:t>
            </a:r>
            <a:r>
              <a:rPr lang="zh-CN" altLang="en-US" sz="2133" b="1" dirty="0">
                <a:solidFill>
                  <a:prstClr val="black"/>
                </a:solidFill>
                <a:latin typeface="微软雅黑" pitchFamily="34" charset="-122"/>
                <a:ea typeface="微软雅黑" pitchFamily="34" charset="-122"/>
              </a:rPr>
              <a:t>的连接释放：</a:t>
            </a:r>
            <a:endParaRPr lang="en-US" altLang="zh-CN" sz="2133" b="1" dirty="0">
              <a:solidFill>
                <a:prstClr val="black"/>
              </a:solidFill>
              <a:latin typeface="微软雅黑" pitchFamily="34" charset="-122"/>
              <a:ea typeface="微软雅黑" pitchFamily="34" charset="-122"/>
            </a:endParaRPr>
          </a:p>
          <a:p>
            <a:pPr algn="ctr" defTabSz="1219170">
              <a:lnSpc>
                <a:spcPct val="110000"/>
              </a:lnSpc>
            </a:pPr>
            <a:r>
              <a:rPr lang="zh-CN" altLang="en-US" sz="2133" b="1" dirty="0">
                <a:solidFill>
                  <a:prstClr val="black"/>
                </a:solidFill>
                <a:latin typeface="微软雅黑" pitchFamily="34" charset="-122"/>
                <a:ea typeface="微软雅黑" pitchFamily="34" charset="-122"/>
              </a:rPr>
              <a:t>采用四报文握手</a:t>
            </a:r>
          </a:p>
        </p:txBody>
      </p:sp>
      <p:sp>
        <p:nvSpPr>
          <p:cNvPr id="34" name="AutoShape 6"/>
          <p:cNvSpPr>
            <a:spLocks noChangeArrowheads="1"/>
          </p:cNvSpPr>
          <p:nvPr/>
        </p:nvSpPr>
        <p:spPr bwMode="auto">
          <a:xfrm>
            <a:off x="5219206" y="2078493"/>
            <a:ext cx="1772957" cy="187684"/>
          </a:xfrm>
          <a:prstGeom prst="leftRightArrow">
            <a:avLst>
              <a:gd name="adj1" fmla="val 55880"/>
              <a:gd name="adj2" fmla="val 108285"/>
            </a:avLst>
          </a:prstGeom>
          <a:solidFill>
            <a:srgbClr val="FFFF00"/>
          </a:solidFill>
          <a:ln w="12700" algn="ctr">
            <a:solidFill>
              <a:schemeClr val="tx1"/>
            </a:solidFill>
            <a:miter lim="800000"/>
            <a:headEnd/>
            <a:tailEnd/>
          </a:ln>
          <a:effectLst/>
        </p:spPr>
        <p:txBody>
          <a:bodyPr wrap="none" anchor="ctr"/>
          <a:lstStyle/>
          <a:p>
            <a:pPr defTabSz="1219170">
              <a:defRPr/>
            </a:pPr>
            <a:endParaRPr lang="zh-CN" altLang="en-US" sz="1333" b="1" kern="0">
              <a:solidFill>
                <a:prstClr val="black"/>
              </a:solidFill>
              <a:latin typeface="微软雅黑" pitchFamily="34" charset="-122"/>
              <a:ea typeface="微软雅黑" pitchFamily="34" charset="-122"/>
            </a:endParaRPr>
          </a:p>
        </p:txBody>
      </p:sp>
      <p:grpSp>
        <p:nvGrpSpPr>
          <p:cNvPr id="35" name="Group 8"/>
          <p:cNvGrpSpPr>
            <a:grpSpLocks/>
          </p:cNvGrpSpPr>
          <p:nvPr/>
        </p:nvGrpSpPr>
        <p:grpSpPr bwMode="auto">
          <a:xfrm>
            <a:off x="4525133" y="2444417"/>
            <a:ext cx="3073756" cy="571313"/>
            <a:chOff x="1614" y="1484"/>
            <a:chExt cx="2604" cy="484"/>
          </a:xfrm>
        </p:grpSpPr>
        <p:sp>
          <p:nvSpPr>
            <p:cNvPr id="36" name="Rectangle 9"/>
            <p:cNvSpPr>
              <a:spLocks noChangeArrowheads="1"/>
            </p:cNvSpPr>
            <p:nvPr/>
          </p:nvSpPr>
          <p:spPr bwMode="auto">
            <a:xfrm rot="597975">
              <a:off x="2412" y="1507"/>
              <a:ext cx="1373" cy="275"/>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333" b="1" kern="0" dirty="0">
                  <a:solidFill>
                    <a:prstClr val="black"/>
                  </a:solidFill>
                  <a:latin typeface="微软雅黑" pitchFamily="34" charset="-122"/>
                  <a:ea typeface="微软雅黑" pitchFamily="34" charset="-122"/>
                </a:rPr>
                <a:t>FIN = 1, </a:t>
              </a:r>
              <a:r>
                <a:rPr lang="en-US" altLang="zh-CN" sz="1333" b="1" kern="0" dirty="0" err="1">
                  <a:solidFill>
                    <a:prstClr val="black"/>
                  </a:solidFill>
                  <a:latin typeface="微软雅黑" pitchFamily="34" charset="-122"/>
                  <a:ea typeface="微软雅黑" pitchFamily="34" charset="-122"/>
                </a:rPr>
                <a:t>seq</a:t>
              </a:r>
              <a:r>
                <a:rPr lang="en-US" altLang="zh-CN" sz="1333" b="1" kern="0" dirty="0">
                  <a:solidFill>
                    <a:prstClr val="black"/>
                  </a:solidFill>
                  <a:latin typeface="微软雅黑" pitchFamily="34" charset="-122"/>
                  <a:ea typeface="微软雅黑" pitchFamily="34" charset="-122"/>
                </a:rPr>
                <a:t> = u</a:t>
              </a:r>
            </a:p>
          </p:txBody>
        </p:sp>
        <p:sp>
          <p:nvSpPr>
            <p:cNvPr id="37" name="Line 10"/>
            <p:cNvSpPr>
              <a:spLocks noChangeShapeType="1"/>
            </p:cNvSpPr>
            <p:nvPr/>
          </p:nvSpPr>
          <p:spPr bwMode="auto">
            <a:xfrm>
              <a:off x="1614" y="1484"/>
              <a:ext cx="2604" cy="484"/>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1333" b="1" kern="0">
                <a:solidFill>
                  <a:prstClr val="black"/>
                </a:solidFill>
                <a:latin typeface="微软雅黑" pitchFamily="34" charset="-122"/>
                <a:ea typeface="微软雅黑" pitchFamily="34" charset="-122"/>
              </a:endParaRPr>
            </a:p>
          </p:txBody>
        </p:sp>
      </p:grpSp>
      <p:sp>
        <p:nvSpPr>
          <p:cNvPr id="38" name="Rectangle 17"/>
          <p:cNvSpPr>
            <a:spLocks noChangeArrowheads="1"/>
          </p:cNvSpPr>
          <p:nvPr/>
        </p:nvSpPr>
        <p:spPr bwMode="auto">
          <a:xfrm>
            <a:off x="3814533" y="1890809"/>
            <a:ext cx="709420" cy="500489"/>
          </a:xfrm>
          <a:prstGeom prst="rect">
            <a:avLst/>
          </a:prstGeom>
          <a:solidFill>
            <a:srgbClr val="009900"/>
          </a:solidFill>
          <a:ln>
            <a:noFill/>
          </a:ln>
          <a:effectLst/>
        </p:spPr>
        <p:txBody>
          <a:bodyPr wrap="none" anchor="ctr"/>
          <a:lstStyle/>
          <a:p>
            <a:pPr defTabSz="1219170">
              <a:defRPr/>
            </a:pPr>
            <a:endParaRPr lang="zh-CN" altLang="en-US" sz="1333" b="1" kern="0">
              <a:solidFill>
                <a:prstClr val="black"/>
              </a:solidFill>
              <a:latin typeface="微软雅黑" pitchFamily="34" charset="-122"/>
              <a:ea typeface="微软雅黑" pitchFamily="34" charset="-122"/>
            </a:endParaRPr>
          </a:p>
        </p:txBody>
      </p:sp>
      <p:sp>
        <p:nvSpPr>
          <p:cNvPr id="39" name="Rectangle 19"/>
          <p:cNvSpPr>
            <a:spLocks noChangeArrowheads="1"/>
          </p:cNvSpPr>
          <p:nvPr/>
        </p:nvSpPr>
        <p:spPr bwMode="auto">
          <a:xfrm>
            <a:off x="7596527" y="1890808"/>
            <a:ext cx="710600" cy="1100131"/>
          </a:xfrm>
          <a:prstGeom prst="rect">
            <a:avLst/>
          </a:prstGeom>
          <a:solidFill>
            <a:srgbClr val="009900"/>
          </a:solidFill>
          <a:ln>
            <a:noFill/>
          </a:ln>
          <a:effectLst/>
        </p:spPr>
        <p:txBody>
          <a:bodyPr wrap="none" anchor="ctr"/>
          <a:lstStyle/>
          <a:p>
            <a:pPr defTabSz="1219170">
              <a:defRPr/>
            </a:pPr>
            <a:endParaRPr lang="zh-CN" altLang="en-US" sz="1333" b="1" kern="0">
              <a:solidFill>
                <a:prstClr val="black"/>
              </a:solidFill>
              <a:latin typeface="微软雅黑" pitchFamily="34" charset="-122"/>
              <a:ea typeface="微软雅黑" pitchFamily="34" charset="-122"/>
            </a:endParaRPr>
          </a:p>
        </p:txBody>
      </p:sp>
      <p:grpSp>
        <p:nvGrpSpPr>
          <p:cNvPr id="40" name="Group 20"/>
          <p:cNvGrpSpPr>
            <a:grpSpLocks/>
          </p:cNvGrpSpPr>
          <p:nvPr/>
        </p:nvGrpSpPr>
        <p:grpSpPr bwMode="auto">
          <a:xfrm>
            <a:off x="3741349" y="1829428"/>
            <a:ext cx="4668473" cy="61381"/>
            <a:chOff x="1020" y="481"/>
            <a:chExt cx="4037" cy="46"/>
          </a:xfrm>
        </p:grpSpPr>
        <p:sp>
          <p:nvSpPr>
            <p:cNvPr id="41" name="Line 21"/>
            <p:cNvSpPr>
              <a:spLocks noChangeShapeType="1"/>
            </p:cNvSpPr>
            <p:nvPr/>
          </p:nvSpPr>
          <p:spPr bwMode="auto">
            <a:xfrm>
              <a:off x="1020" y="527"/>
              <a:ext cx="4037" cy="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333" b="1" kern="0">
                <a:solidFill>
                  <a:prstClr val="black"/>
                </a:solidFill>
                <a:latin typeface="微软雅黑" pitchFamily="34" charset="-122"/>
                <a:ea typeface="微软雅黑" pitchFamily="34" charset="-122"/>
              </a:endParaRPr>
            </a:p>
          </p:txBody>
        </p:sp>
        <p:sp>
          <p:nvSpPr>
            <p:cNvPr id="42" name="Line 22"/>
            <p:cNvSpPr>
              <a:spLocks noChangeShapeType="1"/>
            </p:cNvSpPr>
            <p:nvPr/>
          </p:nvSpPr>
          <p:spPr bwMode="auto">
            <a:xfrm>
              <a:off x="1020" y="481"/>
              <a:ext cx="4037" cy="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333" b="1" kern="0">
                <a:solidFill>
                  <a:prstClr val="black"/>
                </a:solidFill>
                <a:latin typeface="微软雅黑" pitchFamily="34" charset="-122"/>
                <a:ea typeface="微软雅黑" pitchFamily="34" charset="-122"/>
              </a:endParaRPr>
            </a:p>
          </p:txBody>
        </p:sp>
      </p:grpSp>
      <p:grpSp>
        <p:nvGrpSpPr>
          <p:cNvPr id="43" name="Group 37"/>
          <p:cNvGrpSpPr>
            <a:grpSpLocks/>
          </p:cNvGrpSpPr>
          <p:nvPr/>
        </p:nvGrpSpPr>
        <p:grpSpPr bwMode="auto">
          <a:xfrm>
            <a:off x="2804111" y="1627582"/>
            <a:ext cx="1229975" cy="805034"/>
            <a:chOff x="156" y="792"/>
            <a:chExt cx="1042" cy="682"/>
          </a:xfrm>
        </p:grpSpPr>
        <p:sp>
          <p:nvSpPr>
            <p:cNvPr id="44" name="Freeform 38"/>
            <p:cNvSpPr>
              <a:spLocks/>
            </p:cNvSpPr>
            <p:nvPr/>
          </p:nvSpPr>
          <p:spPr bwMode="auto">
            <a:xfrm>
              <a:off x="185" y="792"/>
              <a:ext cx="1013"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333" b="1" kern="0">
                <a:solidFill>
                  <a:prstClr val="black"/>
                </a:solidFill>
                <a:latin typeface="微软雅黑" pitchFamily="34" charset="-122"/>
                <a:ea typeface="微软雅黑" pitchFamily="34" charset="-122"/>
              </a:endParaRPr>
            </a:p>
          </p:txBody>
        </p:sp>
        <p:sp>
          <p:nvSpPr>
            <p:cNvPr id="45" name="Rectangle 39"/>
            <p:cNvSpPr>
              <a:spLocks noChangeArrowheads="1"/>
            </p:cNvSpPr>
            <p:nvPr/>
          </p:nvSpPr>
          <p:spPr bwMode="auto">
            <a:xfrm>
              <a:off x="156" y="1187"/>
              <a:ext cx="788"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zh-CN" altLang="en-US" sz="1333" b="1" kern="0" dirty="0">
                  <a:solidFill>
                    <a:prstClr val="black"/>
                  </a:solidFill>
                  <a:latin typeface="微软雅黑" pitchFamily="34" charset="-122"/>
                  <a:ea typeface="微软雅黑" pitchFamily="34" charset="-122"/>
                </a:rPr>
                <a:t>主动关闭</a:t>
              </a:r>
            </a:p>
          </p:txBody>
        </p:sp>
      </p:grpSp>
      <p:sp>
        <p:nvSpPr>
          <p:cNvPr id="46" name="Rectangle 42"/>
          <p:cNvSpPr>
            <a:spLocks noChangeArrowheads="1"/>
          </p:cNvSpPr>
          <p:nvPr/>
        </p:nvSpPr>
        <p:spPr bwMode="auto">
          <a:xfrm>
            <a:off x="5674267" y="2014750"/>
            <a:ext cx="961804" cy="335135"/>
          </a:xfrm>
          <a:prstGeom prst="rect">
            <a:avLst/>
          </a:prstGeom>
          <a:solidFill>
            <a:srgbClr val="00FFFF"/>
          </a:solidFill>
          <a:ln w="12700">
            <a:headEnd/>
            <a:tailEnd/>
          </a:ln>
        </p:spPr>
        <p:style>
          <a:lnRef idx="2">
            <a:schemeClr val="dk1"/>
          </a:lnRef>
          <a:fillRef idx="1">
            <a:schemeClr val="lt1"/>
          </a:fillRef>
          <a:effectRef idx="0">
            <a:schemeClr val="dk1"/>
          </a:effectRef>
          <a:fontRef idx="minor">
            <a:schemeClr val="dk1"/>
          </a:fontRef>
        </p:style>
        <p:txBody>
          <a:bodyPr wrap="none" lIns="120651" tIns="59267" rIns="120651" bIns="59267">
            <a:spAutoFit/>
          </a:bodyPr>
          <a:lstStyle/>
          <a:p>
            <a:pPr algn="ctr" defTabSz="1015975" eaLnBrk="0" hangingPunct="0">
              <a:defRPr/>
            </a:pPr>
            <a:r>
              <a:rPr lang="zh-CN" altLang="en-US" sz="1400" b="1" kern="0" dirty="0">
                <a:solidFill>
                  <a:prstClr val="black"/>
                </a:solidFill>
                <a:latin typeface="微软雅黑" pitchFamily="34" charset="-122"/>
                <a:ea typeface="微软雅黑" pitchFamily="34" charset="-122"/>
              </a:rPr>
              <a:t>数据传送</a:t>
            </a:r>
          </a:p>
        </p:txBody>
      </p:sp>
      <p:sp>
        <p:nvSpPr>
          <p:cNvPr id="47" name="Rectangle 50"/>
          <p:cNvSpPr>
            <a:spLocks noChangeArrowheads="1"/>
          </p:cNvSpPr>
          <p:nvPr/>
        </p:nvSpPr>
        <p:spPr bwMode="auto">
          <a:xfrm>
            <a:off x="4272527" y="1390321"/>
            <a:ext cx="371899" cy="32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333" b="1" kern="0">
                <a:solidFill>
                  <a:prstClr val="black"/>
                </a:solidFill>
                <a:latin typeface="微软雅黑" pitchFamily="34" charset="-122"/>
                <a:ea typeface="微软雅黑" pitchFamily="34" charset="-122"/>
              </a:rPr>
              <a:t>A</a:t>
            </a:r>
          </a:p>
        </p:txBody>
      </p:sp>
      <p:sp>
        <p:nvSpPr>
          <p:cNvPr id="48" name="Rectangle 51"/>
          <p:cNvSpPr>
            <a:spLocks noChangeArrowheads="1"/>
          </p:cNvSpPr>
          <p:nvPr/>
        </p:nvSpPr>
        <p:spPr bwMode="auto">
          <a:xfrm>
            <a:off x="7518986" y="1390321"/>
            <a:ext cx="360678" cy="32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333" b="1" kern="0" dirty="0">
                <a:solidFill>
                  <a:prstClr val="black"/>
                </a:solidFill>
                <a:latin typeface="微软雅黑" pitchFamily="34" charset="-122"/>
                <a:ea typeface="微软雅黑" pitchFamily="34" charset="-122"/>
              </a:rPr>
              <a:t>B</a:t>
            </a:r>
          </a:p>
        </p:txBody>
      </p:sp>
      <p:sp>
        <p:nvSpPr>
          <p:cNvPr id="49" name="Rectangle 52"/>
          <p:cNvSpPr>
            <a:spLocks noChangeArrowheads="1"/>
          </p:cNvSpPr>
          <p:nvPr/>
        </p:nvSpPr>
        <p:spPr bwMode="auto">
          <a:xfrm>
            <a:off x="3848409" y="1101156"/>
            <a:ext cx="654027" cy="36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zh-CN" altLang="en-US" sz="1600" b="1" kern="0" dirty="0">
                <a:solidFill>
                  <a:prstClr val="black"/>
                </a:solidFill>
                <a:latin typeface="微软雅黑" pitchFamily="34" charset="-122"/>
                <a:ea typeface="微软雅黑" pitchFamily="34" charset="-122"/>
              </a:rPr>
              <a:t>客户</a:t>
            </a:r>
          </a:p>
        </p:txBody>
      </p:sp>
      <p:sp>
        <p:nvSpPr>
          <p:cNvPr id="50" name="Rectangle 53"/>
          <p:cNvSpPr>
            <a:spLocks noChangeArrowheads="1"/>
          </p:cNvSpPr>
          <p:nvPr/>
        </p:nvSpPr>
        <p:spPr bwMode="auto">
          <a:xfrm>
            <a:off x="7505297" y="1101156"/>
            <a:ext cx="859212" cy="36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zh-CN" altLang="en-US" sz="1600" b="1" kern="0" dirty="0">
                <a:solidFill>
                  <a:prstClr val="black"/>
                </a:solidFill>
                <a:latin typeface="微软雅黑" pitchFamily="34" charset="-122"/>
                <a:ea typeface="微软雅黑" pitchFamily="34" charset="-122"/>
              </a:rPr>
              <a:t>服务器</a:t>
            </a:r>
          </a:p>
        </p:txBody>
      </p:sp>
      <p:pic>
        <p:nvPicPr>
          <p:cNvPr id="51"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86311" y="1423115"/>
            <a:ext cx="360277" cy="360277"/>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85179" y="1423115"/>
            <a:ext cx="360277" cy="360277"/>
          </a:xfrm>
          <a:prstGeom prst="rect">
            <a:avLst/>
          </a:prstGeom>
          <a:noFill/>
          <a:extLst>
            <a:ext uri="{909E8E84-426E-40DD-AFC4-6F175D3DCCD1}">
              <a14:hiddenFill xmlns:a14="http://schemas.microsoft.com/office/drawing/2010/main">
                <a:solidFill>
                  <a:srgbClr val="FFFFFF"/>
                </a:solidFill>
              </a14:hiddenFill>
            </a:ext>
          </a:extLst>
        </p:spPr>
      </p:pic>
      <p:sp>
        <p:nvSpPr>
          <p:cNvPr id="53" name="Rectangle 46"/>
          <p:cNvSpPr>
            <a:spLocks noChangeArrowheads="1"/>
          </p:cNvSpPr>
          <p:nvPr/>
        </p:nvSpPr>
        <p:spPr bwMode="auto">
          <a:xfrm>
            <a:off x="3761355" y="1899071"/>
            <a:ext cx="872036" cy="529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333" b="1" kern="0" dirty="0">
                <a:solidFill>
                  <a:prstClr val="white"/>
                </a:solidFill>
                <a:latin typeface="微软雅黑" pitchFamily="34" charset="-122"/>
                <a:ea typeface="微软雅黑" pitchFamily="34" charset="-122"/>
              </a:rPr>
              <a:t>ESTAB-</a:t>
            </a:r>
          </a:p>
          <a:p>
            <a:pPr defTabSz="1015975" eaLnBrk="0" hangingPunct="0">
              <a:defRPr/>
            </a:pPr>
            <a:r>
              <a:rPr lang="en-US" altLang="zh-CN" sz="1333" b="1" kern="0" dirty="0">
                <a:solidFill>
                  <a:prstClr val="white"/>
                </a:solidFill>
                <a:latin typeface="微软雅黑" pitchFamily="34" charset="-122"/>
                <a:ea typeface="微软雅黑" pitchFamily="34" charset="-122"/>
              </a:rPr>
              <a:t>LISHED</a:t>
            </a:r>
          </a:p>
        </p:txBody>
      </p:sp>
      <p:sp>
        <p:nvSpPr>
          <p:cNvPr id="54" name="Rectangle 47"/>
          <p:cNvSpPr>
            <a:spLocks noChangeArrowheads="1"/>
          </p:cNvSpPr>
          <p:nvPr/>
        </p:nvSpPr>
        <p:spPr bwMode="auto">
          <a:xfrm>
            <a:off x="7523843" y="2223682"/>
            <a:ext cx="872036" cy="529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333" b="1" kern="0" dirty="0">
                <a:solidFill>
                  <a:prstClr val="white"/>
                </a:solidFill>
                <a:latin typeface="微软雅黑" pitchFamily="34" charset="-122"/>
                <a:ea typeface="微软雅黑" pitchFamily="34" charset="-122"/>
              </a:rPr>
              <a:t>ESTAB-</a:t>
            </a:r>
          </a:p>
          <a:p>
            <a:pPr defTabSz="1015975" eaLnBrk="0" hangingPunct="0">
              <a:defRPr/>
            </a:pPr>
            <a:r>
              <a:rPr lang="en-US" altLang="zh-CN" sz="1333" b="1" kern="0" dirty="0">
                <a:solidFill>
                  <a:prstClr val="white"/>
                </a:solidFill>
                <a:latin typeface="微软雅黑" pitchFamily="34" charset="-122"/>
                <a:ea typeface="微软雅黑" pitchFamily="34" charset="-122"/>
              </a:rPr>
              <a:t>LISHED</a:t>
            </a:r>
          </a:p>
        </p:txBody>
      </p:sp>
      <p:grpSp>
        <p:nvGrpSpPr>
          <p:cNvPr id="55" name="Group 2"/>
          <p:cNvGrpSpPr>
            <a:grpSpLocks/>
          </p:cNvGrpSpPr>
          <p:nvPr/>
        </p:nvGrpSpPr>
        <p:grpSpPr bwMode="auto">
          <a:xfrm>
            <a:off x="4513207" y="2394625"/>
            <a:ext cx="3095061" cy="2781944"/>
            <a:chOff x="1474" y="1888"/>
            <a:chExt cx="2412" cy="2432"/>
          </a:xfrm>
        </p:grpSpPr>
        <p:sp>
          <p:nvSpPr>
            <p:cNvPr id="56"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600" kern="0">
                <a:solidFill>
                  <a:prstClr val="black"/>
                </a:solidFill>
                <a:latin typeface="微软雅黑" pitchFamily="34" charset="-122"/>
                <a:ea typeface="微软雅黑" pitchFamily="34" charset="-122"/>
              </a:endParaRPr>
            </a:p>
          </p:txBody>
        </p:sp>
        <p:sp>
          <p:nvSpPr>
            <p:cNvPr id="57" name="Line 4"/>
            <p:cNvSpPr>
              <a:spLocks noChangeShapeType="1"/>
            </p:cNvSpPr>
            <p:nvPr/>
          </p:nvSpPr>
          <p:spPr bwMode="auto">
            <a:xfrm>
              <a:off x="3886" y="2409"/>
              <a:ext cx="0" cy="1911"/>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600" kern="0">
                <a:solidFill>
                  <a:prstClr val="black"/>
                </a:solidFill>
                <a:latin typeface="微软雅黑" pitchFamily="34" charset="-122"/>
                <a:ea typeface="微软雅黑" pitchFamily="34" charset="-122"/>
              </a:endParaRPr>
            </a:p>
          </p:txBody>
        </p:sp>
      </p:grpSp>
      <p:sp>
        <p:nvSpPr>
          <p:cNvPr id="58" name="Text Box 155"/>
          <p:cNvSpPr txBox="1">
            <a:spLocks noChangeArrowheads="1"/>
          </p:cNvSpPr>
          <p:nvPr/>
        </p:nvSpPr>
        <p:spPr bwMode="auto">
          <a:xfrm>
            <a:off x="2573033" y="3741068"/>
            <a:ext cx="7229336" cy="1872500"/>
          </a:xfrm>
          <a:prstGeom prst="rect">
            <a:avLst/>
          </a:prstGeom>
          <a:solidFill>
            <a:srgbClr val="99FFCC"/>
          </a:solidFill>
          <a:ln w="9525">
            <a:solidFill>
              <a:schemeClr val="tx1"/>
            </a:solidFill>
            <a:miter lim="800000"/>
            <a:headEnd/>
            <a:tailEnd/>
          </a:ln>
          <a:effectLst/>
        </p:spPr>
        <p:txBody>
          <a:bodyPr wrap="square">
            <a:spAutoFit/>
          </a:bodyPr>
          <a:lstStyle/>
          <a:p>
            <a:pPr marL="380990" indent="-380990" defTabSz="1219170">
              <a:lnSpc>
                <a:spcPct val="110000"/>
              </a:lnSpc>
              <a:buFont typeface="Wingdings" pitchFamily="2" charset="2"/>
              <a:buChar char="l"/>
            </a:pPr>
            <a:r>
              <a:rPr lang="en-US" altLang="zh-CN" sz="2133" b="1" dirty="0">
                <a:solidFill>
                  <a:prstClr val="black"/>
                </a:solidFill>
                <a:latin typeface="微软雅黑" pitchFamily="34" charset="-122"/>
                <a:ea typeface="微软雅黑" pitchFamily="34" charset="-122"/>
              </a:rPr>
              <a:t>B </a:t>
            </a:r>
            <a:r>
              <a:rPr lang="zh-CN" altLang="en-US" sz="2133" b="1" dirty="0">
                <a:solidFill>
                  <a:prstClr val="black"/>
                </a:solidFill>
                <a:latin typeface="微软雅黑" pitchFamily="34" charset="-122"/>
                <a:ea typeface="微软雅黑" pitchFamily="34" charset="-122"/>
              </a:rPr>
              <a:t>发出确认，确认号 </a:t>
            </a:r>
            <a:r>
              <a:rPr lang="en-US" altLang="zh-CN" sz="2133" b="1" dirty="0" err="1">
                <a:solidFill>
                  <a:prstClr val="black"/>
                </a:solidFill>
                <a:latin typeface="微软雅黑" pitchFamily="34" charset="-122"/>
                <a:ea typeface="微软雅黑" pitchFamily="34" charset="-122"/>
              </a:rPr>
              <a:t>ack</a:t>
            </a:r>
            <a:r>
              <a:rPr lang="en-US" altLang="zh-CN" sz="2133" b="1" dirty="0">
                <a:solidFill>
                  <a:prstClr val="black"/>
                </a:solidFill>
                <a:latin typeface="微软雅黑" pitchFamily="34" charset="-122"/>
                <a:ea typeface="微软雅黑" pitchFamily="34" charset="-122"/>
              </a:rPr>
              <a:t> = u+1</a:t>
            </a:r>
            <a:r>
              <a:rPr lang="zh-CN" altLang="en-US" sz="2133" b="1" dirty="0">
                <a:solidFill>
                  <a:prstClr val="black"/>
                </a:solidFill>
                <a:latin typeface="微软雅黑" pitchFamily="34" charset="-122"/>
                <a:ea typeface="微软雅黑" pitchFamily="34" charset="-122"/>
              </a:rPr>
              <a:t>，而这个报文段自己的序号 </a:t>
            </a:r>
            <a:r>
              <a:rPr lang="en-US" altLang="zh-CN" sz="2133" b="1" dirty="0" err="1">
                <a:solidFill>
                  <a:prstClr val="black"/>
                </a:solidFill>
                <a:latin typeface="微软雅黑" pitchFamily="34" charset="-122"/>
                <a:ea typeface="微软雅黑" pitchFamily="34" charset="-122"/>
              </a:rPr>
              <a:t>seq</a:t>
            </a:r>
            <a:r>
              <a:rPr lang="en-US" altLang="zh-CN" sz="2133" b="1" dirty="0">
                <a:solidFill>
                  <a:prstClr val="black"/>
                </a:solidFill>
                <a:latin typeface="微软雅黑" pitchFamily="34" charset="-122"/>
                <a:ea typeface="微软雅黑" pitchFamily="34" charset="-122"/>
              </a:rPr>
              <a:t> = v</a:t>
            </a:r>
            <a:r>
              <a:rPr lang="zh-CN" altLang="en-US" sz="2133" b="1" dirty="0">
                <a:solidFill>
                  <a:prstClr val="black"/>
                </a:solidFill>
                <a:latin typeface="微软雅黑" pitchFamily="34" charset="-122"/>
                <a:ea typeface="微软雅黑" pitchFamily="34" charset="-122"/>
              </a:rPr>
              <a:t>。</a:t>
            </a:r>
          </a:p>
          <a:p>
            <a:pPr marL="380990" indent="-380990" defTabSz="1219170">
              <a:lnSpc>
                <a:spcPct val="110000"/>
              </a:lnSpc>
              <a:buFont typeface="Wingdings" pitchFamily="2" charset="2"/>
              <a:buChar char="l"/>
            </a:pPr>
            <a:r>
              <a:rPr lang="en-US" altLang="zh-CN" sz="2133" b="1" dirty="0">
                <a:solidFill>
                  <a:prstClr val="black"/>
                </a:solidFill>
                <a:latin typeface="微软雅黑" pitchFamily="34" charset="-122"/>
                <a:ea typeface="微软雅黑" pitchFamily="34" charset="-122"/>
              </a:rPr>
              <a:t>TCP </a:t>
            </a:r>
            <a:r>
              <a:rPr lang="zh-CN" altLang="en-US" sz="2133" b="1" dirty="0">
                <a:solidFill>
                  <a:prstClr val="black"/>
                </a:solidFill>
                <a:latin typeface="微软雅黑" pitchFamily="34" charset="-122"/>
                <a:ea typeface="微软雅黑" pitchFamily="34" charset="-122"/>
              </a:rPr>
              <a:t>服务器进程通知高层应用进程。</a:t>
            </a:r>
          </a:p>
          <a:p>
            <a:pPr marL="380990" indent="-380990" defTabSz="1219170">
              <a:lnSpc>
                <a:spcPct val="110000"/>
              </a:lnSpc>
              <a:buFont typeface="Wingdings" pitchFamily="2" charset="2"/>
              <a:buChar char="l"/>
            </a:pPr>
            <a:r>
              <a:rPr lang="zh-CN" altLang="en-US" sz="2133" b="1" dirty="0">
                <a:solidFill>
                  <a:prstClr val="black"/>
                </a:solidFill>
                <a:latin typeface="微软雅黑" pitchFamily="34" charset="-122"/>
                <a:ea typeface="微软雅黑" pitchFamily="34" charset="-122"/>
              </a:rPr>
              <a:t>从 </a:t>
            </a:r>
            <a:r>
              <a:rPr lang="en-US" altLang="zh-CN" sz="2133" b="1" dirty="0">
                <a:solidFill>
                  <a:prstClr val="black"/>
                </a:solidFill>
                <a:latin typeface="微软雅黑" pitchFamily="34" charset="-122"/>
                <a:ea typeface="微软雅黑" pitchFamily="34" charset="-122"/>
              </a:rPr>
              <a:t>A </a:t>
            </a:r>
            <a:r>
              <a:rPr lang="zh-CN" altLang="en-US" sz="2133" b="1" dirty="0">
                <a:solidFill>
                  <a:prstClr val="black"/>
                </a:solidFill>
                <a:latin typeface="微软雅黑" pitchFamily="34" charset="-122"/>
                <a:ea typeface="微软雅黑" pitchFamily="34" charset="-122"/>
              </a:rPr>
              <a:t>到 </a:t>
            </a:r>
            <a:r>
              <a:rPr lang="en-US" altLang="zh-CN" sz="2133" b="1" dirty="0">
                <a:solidFill>
                  <a:prstClr val="black"/>
                </a:solidFill>
                <a:latin typeface="微软雅黑" pitchFamily="34" charset="-122"/>
                <a:ea typeface="微软雅黑" pitchFamily="34" charset="-122"/>
              </a:rPr>
              <a:t>B </a:t>
            </a:r>
            <a:r>
              <a:rPr lang="zh-CN" altLang="en-US" sz="2133" b="1" dirty="0">
                <a:solidFill>
                  <a:prstClr val="black"/>
                </a:solidFill>
                <a:latin typeface="微软雅黑" pitchFamily="34" charset="-122"/>
                <a:ea typeface="微软雅黑" pitchFamily="34" charset="-122"/>
              </a:rPr>
              <a:t>这个方向的连接就释放了，</a:t>
            </a:r>
            <a:r>
              <a:rPr lang="en-US" altLang="zh-CN" sz="2133" b="1" dirty="0">
                <a:solidFill>
                  <a:prstClr val="black"/>
                </a:solidFill>
                <a:latin typeface="微软雅黑" pitchFamily="34" charset="-122"/>
                <a:ea typeface="微软雅黑" pitchFamily="34" charset="-122"/>
              </a:rPr>
              <a:t>TCP </a:t>
            </a:r>
            <a:r>
              <a:rPr lang="zh-CN" altLang="en-US" sz="2133" b="1" dirty="0">
                <a:solidFill>
                  <a:prstClr val="black"/>
                </a:solidFill>
                <a:latin typeface="微软雅黑" pitchFamily="34" charset="-122"/>
                <a:ea typeface="微软雅黑" pitchFamily="34" charset="-122"/>
              </a:rPr>
              <a:t>连接处于半关闭状态。</a:t>
            </a:r>
            <a:r>
              <a:rPr lang="en-US" altLang="zh-CN" sz="2133" b="1" dirty="0">
                <a:solidFill>
                  <a:prstClr val="black"/>
                </a:solidFill>
                <a:latin typeface="微软雅黑" pitchFamily="34" charset="-122"/>
                <a:ea typeface="微软雅黑" pitchFamily="34" charset="-122"/>
              </a:rPr>
              <a:t>B </a:t>
            </a:r>
            <a:r>
              <a:rPr lang="zh-CN" altLang="en-US" sz="2133" b="1" dirty="0">
                <a:solidFill>
                  <a:prstClr val="black"/>
                </a:solidFill>
                <a:latin typeface="微软雅黑" pitchFamily="34" charset="-122"/>
                <a:ea typeface="微软雅黑" pitchFamily="34" charset="-122"/>
              </a:rPr>
              <a:t>若发送数据，</a:t>
            </a:r>
            <a:r>
              <a:rPr lang="en-US" altLang="zh-CN" sz="2133" b="1" dirty="0">
                <a:solidFill>
                  <a:prstClr val="black"/>
                </a:solidFill>
                <a:latin typeface="微软雅黑" pitchFamily="34" charset="-122"/>
                <a:ea typeface="微软雅黑" pitchFamily="34" charset="-122"/>
              </a:rPr>
              <a:t>A </a:t>
            </a:r>
            <a:r>
              <a:rPr lang="zh-CN" altLang="en-US" sz="2133" b="1" dirty="0">
                <a:solidFill>
                  <a:prstClr val="black"/>
                </a:solidFill>
                <a:latin typeface="微软雅黑" pitchFamily="34" charset="-122"/>
                <a:ea typeface="微软雅黑" pitchFamily="34" charset="-122"/>
              </a:rPr>
              <a:t>仍要接收。</a:t>
            </a:r>
          </a:p>
        </p:txBody>
      </p:sp>
      <p:grpSp>
        <p:nvGrpSpPr>
          <p:cNvPr id="62" name="Group 43"/>
          <p:cNvGrpSpPr>
            <a:grpSpLocks/>
          </p:cNvGrpSpPr>
          <p:nvPr/>
        </p:nvGrpSpPr>
        <p:grpSpPr bwMode="auto">
          <a:xfrm>
            <a:off x="8161934" y="1716110"/>
            <a:ext cx="1002157" cy="1330308"/>
            <a:chOff x="4695" y="867"/>
            <a:chExt cx="849" cy="1127"/>
          </a:xfrm>
        </p:grpSpPr>
        <p:sp>
          <p:nvSpPr>
            <p:cNvPr id="63" name="Freeform 44"/>
            <p:cNvSpPr>
              <a:spLocks/>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333" b="1" kern="0">
                <a:solidFill>
                  <a:prstClr val="black"/>
                </a:solidFill>
                <a:latin typeface="微软雅黑" pitchFamily="34" charset="-122"/>
                <a:ea typeface="微软雅黑" pitchFamily="34" charset="-122"/>
              </a:endParaRPr>
            </a:p>
          </p:txBody>
        </p:sp>
        <p:sp>
          <p:nvSpPr>
            <p:cNvPr id="65" name="Rectangle 45"/>
            <p:cNvSpPr>
              <a:spLocks noChangeArrowheads="1"/>
            </p:cNvSpPr>
            <p:nvPr/>
          </p:nvSpPr>
          <p:spPr bwMode="auto">
            <a:xfrm>
              <a:off x="5047" y="1120"/>
              <a:ext cx="497" cy="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zh-CN" altLang="en-US" sz="1333" b="1" kern="0" dirty="0">
                  <a:solidFill>
                    <a:prstClr val="black"/>
                  </a:solidFill>
                  <a:latin typeface="微软雅黑" pitchFamily="34" charset="-122"/>
                  <a:ea typeface="微软雅黑" pitchFamily="34" charset="-122"/>
                </a:rPr>
                <a:t>通知</a:t>
              </a:r>
            </a:p>
            <a:p>
              <a:pPr defTabSz="1015975" eaLnBrk="0" hangingPunct="0">
                <a:defRPr/>
              </a:pPr>
              <a:r>
                <a:rPr lang="zh-CN" altLang="en-US" sz="1333" b="1" kern="0" dirty="0">
                  <a:solidFill>
                    <a:prstClr val="black"/>
                  </a:solidFill>
                  <a:latin typeface="微软雅黑" pitchFamily="34" charset="-122"/>
                  <a:ea typeface="微软雅黑" pitchFamily="34" charset="-122"/>
                </a:rPr>
                <a:t>应用</a:t>
              </a:r>
            </a:p>
            <a:p>
              <a:pPr defTabSz="1015975" eaLnBrk="0" hangingPunct="0">
                <a:defRPr/>
              </a:pPr>
              <a:r>
                <a:rPr lang="zh-CN" altLang="en-US" sz="1333" b="1" kern="0" dirty="0">
                  <a:solidFill>
                    <a:prstClr val="black"/>
                  </a:solidFill>
                  <a:latin typeface="微软雅黑" pitchFamily="34" charset="-122"/>
                  <a:ea typeface="微软雅黑" pitchFamily="34" charset="-122"/>
                </a:rPr>
                <a:t>进程</a:t>
              </a:r>
            </a:p>
          </p:txBody>
        </p:sp>
      </p:grpSp>
      <p:grpSp>
        <p:nvGrpSpPr>
          <p:cNvPr id="69" name="Group 11"/>
          <p:cNvGrpSpPr>
            <a:grpSpLocks/>
          </p:cNvGrpSpPr>
          <p:nvPr/>
        </p:nvGrpSpPr>
        <p:grpSpPr bwMode="auto">
          <a:xfrm>
            <a:off x="4535757" y="3047597"/>
            <a:ext cx="3073757" cy="572491"/>
            <a:chOff x="1623" y="1995"/>
            <a:chExt cx="2604" cy="485"/>
          </a:xfrm>
        </p:grpSpPr>
        <p:sp>
          <p:nvSpPr>
            <p:cNvPr id="70" name="Rectangle 12"/>
            <p:cNvSpPr>
              <a:spLocks noChangeArrowheads="1"/>
            </p:cNvSpPr>
            <p:nvPr/>
          </p:nvSpPr>
          <p:spPr bwMode="auto">
            <a:xfrm rot="20990024" flipH="1">
              <a:off x="1824" y="2006"/>
              <a:ext cx="2047" cy="258"/>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200" b="1" kern="0" dirty="0">
                  <a:solidFill>
                    <a:prstClr val="black"/>
                  </a:solidFill>
                  <a:latin typeface="微软雅黑" pitchFamily="34" charset="-122"/>
                  <a:ea typeface="微软雅黑" pitchFamily="34" charset="-122"/>
                </a:rPr>
                <a:t>ACK = 1, </a:t>
              </a:r>
              <a:r>
                <a:rPr lang="en-US" altLang="zh-CN" sz="1200" b="1" kern="0" dirty="0" err="1">
                  <a:solidFill>
                    <a:prstClr val="black"/>
                  </a:solidFill>
                  <a:latin typeface="微软雅黑" pitchFamily="34" charset="-122"/>
                  <a:ea typeface="微软雅黑" pitchFamily="34" charset="-122"/>
                </a:rPr>
                <a:t>seq</a:t>
              </a:r>
              <a:r>
                <a:rPr lang="en-US" altLang="zh-CN" sz="1200" b="1" kern="0" dirty="0">
                  <a:solidFill>
                    <a:prstClr val="black"/>
                  </a:solidFill>
                  <a:latin typeface="微软雅黑" pitchFamily="34" charset="-122"/>
                  <a:ea typeface="微软雅黑" pitchFamily="34" charset="-122"/>
                </a:rPr>
                <a:t> = v, </a:t>
              </a:r>
              <a:r>
                <a:rPr lang="en-US" altLang="zh-CN" sz="1200" b="1" kern="0" dirty="0" err="1">
                  <a:solidFill>
                    <a:prstClr val="black"/>
                  </a:solidFill>
                  <a:latin typeface="微软雅黑" pitchFamily="34" charset="-122"/>
                  <a:ea typeface="微软雅黑" pitchFamily="34" charset="-122"/>
                </a:rPr>
                <a:t>ack</a:t>
              </a:r>
              <a:r>
                <a:rPr lang="en-US" altLang="zh-CN" sz="1200" b="1" kern="0" dirty="0">
                  <a:solidFill>
                    <a:prstClr val="black"/>
                  </a:solidFill>
                  <a:latin typeface="微软雅黑" pitchFamily="34" charset="-122"/>
                  <a:ea typeface="微软雅黑" pitchFamily="34" charset="-122"/>
                </a:rPr>
                <a:t>= u </a:t>
              </a:r>
              <a:r>
                <a:rPr lang="en-US" altLang="zh-CN" sz="1200" b="1" kern="0" dirty="0">
                  <a:solidFill>
                    <a:prstClr val="black"/>
                  </a:solidFill>
                  <a:latin typeface="微软雅黑" pitchFamily="34" charset="-122"/>
                  <a:ea typeface="微软雅黑" pitchFamily="34" charset="-122"/>
                  <a:sym typeface="Symbol" pitchFamily="18" charset="2"/>
                </a:rPr>
                <a:t> 1</a:t>
              </a:r>
              <a:endParaRPr lang="en-US" altLang="zh-CN" sz="1200" b="1" kern="0" dirty="0">
                <a:solidFill>
                  <a:prstClr val="black"/>
                </a:solidFill>
                <a:latin typeface="微软雅黑" pitchFamily="34" charset="-122"/>
                <a:ea typeface="微软雅黑" pitchFamily="34" charset="-122"/>
              </a:endParaRPr>
            </a:p>
          </p:txBody>
        </p:sp>
        <p:sp>
          <p:nvSpPr>
            <p:cNvPr id="71" name="Line 13"/>
            <p:cNvSpPr>
              <a:spLocks noChangeShapeType="1"/>
            </p:cNvSpPr>
            <p:nvPr/>
          </p:nvSpPr>
          <p:spPr bwMode="auto">
            <a:xfrm flipH="1">
              <a:off x="1623" y="1995"/>
              <a:ext cx="2604" cy="48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1333" b="1" kern="0">
                <a:solidFill>
                  <a:prstClr val="black"/>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067724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1000"/>
                                  </p:stCondLst>
                                  <p:childTnLst>
                                    <p:set>
                                      <p:cBhvr>
                                        <p:cTn id="6" dur="1" fill="hold">
                                          <p:stCondLst>
                                            <p:cond delay="0"/>
                                          </p:stCondLst>
                                        </p:cTn>
                                        <p:tgtEl>
                                          <p:spTgt spid="69"/>
                                        </p:tgtEl>
                                        <p:attrNameLst>
                                          <p:attrName>style.visibility</p:attrName>
                                        </p:attrNameLst>
                                      </p:cBhvr>
                                      <p:to>
                                        <p:strVal val="visible"/>
                                      </p:to>
                                    </p:set>
                                    <p:animEffect transition="in" filter="wipe(right)">
                                      <p:cBhvr>
                                        <p:cTn id="7" dur="2000"/>
                                        <p:tgtEl>
                                          <p:spTgt spid="69"/>
                                        </p:tgtEl>
                                      </p:cBhvr>
                                    </p:animEffect>
                                  </p:childTnLst>
                                </p:cTn>
                              </p:par>
                            </p:childTnLst>
                          </p:cTn>
                        </p:par>
                        <p:par>
                          <p:cTn id="8" fill="hold">
                            <p:stCondLst>
                              <p:cond delay="3000"/>
                            </p:stCondLst>
                            <p:childTnLst>
                              <p:par>
                                <p:cTn id="9" presetID="22" presetClass="entr" presetSubtype="4" fill="hold" nodeType="afterEffect">
                                  <p:stCondLst>
                                    <p:cond delay="1000"/>
                                  </p:stCondLst>
                                  <p:childTnLst>
                                    <p:set>
                                      <p:cBhvr>
                                        <p:cTn id="10" dur="1" fill="hold">
                                          <p:stCondLst>
                                            <p:cond delay="0"/>
                                          </p:stCondLst>
                                        </p:cTn>
                                        <p:tgtEl>
                                          <p:spTgt spid="62"/>
                                        </p:tgtEl>
                                        <p:attrNameLst>
                                          <p:attrName>style.visibility</p:attrName>
                                        </p:attrNameLst>
                                      </p:cBhvr>
                                      <p:to>
                                        <p:strVal val="visible"/>
                                      </p:to>
                                    </p:set>
                                    <p:animEffect transition="in" filter="wipe(down)">
                                      <p:cBhvr>
                                        <p:cTn id="11" dur="20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 name="圆角矩形 61"/>
          <p:cNvSpPr/>
          <p:nvPr/>
        </p:nvSpPr>
        <p:spPr>
          <a:xfrm>
            <a:off x="726860" y="865633"/>
            <a:ext cx="10738281" cy="494995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36" name="Text Box 155"/>
          <p:cNvSpPr txBox="1">
            <a:spLocks noChangeArrowheads="1"/>
          </p:cNvSpPr>
          <p:nvPr/>
        </p:nvSpPr>
        <p:spPr bwMode="auto">
          <a:xfrm>
            <a:off x="3611866" y="889660"/>
            <a:ext cx="5001847" cy="789319"/>
          </a:xfrm>
          <a:prstGeom prst="rect">
            <a:avLst/>
          </a:prstGeom>
          <a:noFill/>
          <a:ln w="9525">
            <a:noFill/>
            <a:miter lim="800000"/>
            <a:headEnd/>
            <a:tailEnd/>
          </a:ln>
          <a:effectLst/>
        </p:spPr>
        <p:txBody>
          <a:bodyPr wrap="square">
            <a:spAutoFit/>
          </a:bodyPr>
          <a:lstStyle/>
          <a:p>
            <a:pPr algn="ctr" defTabSz="1219170">
              <a:lnSpc>
                <a:spcPct val="110000"/>
              </a:lnSpc>
            </a:pPr>
            <a:r>
              <a:rPr lang="en-US" altLang="zh-CN" sz="2133" b="1" dirty="0">
                <a:solidFill>
                  <a:prstClr val="black"/>
                </a:solidFill>
                <a:latin typeface="微软雅黑" pitchFamily="34" charset="-122"/>
                <a:ea typeface="微软雅黑" pitchFamily="34" charset="-122"/>
              </a:rPr>
              <a:t>TCP</a:t>
            </a:r>
            <a:r>
              <a:rPr lang="zh-CN" altLang="en-US" sz="2133" b="1" dirty="0">
                <a:solidFill>
                  <a:prstClr val="black"/>
                </a:solidFill>
                <a:latin typeface="微软雅黑" pitchFamily="34" charset="-122"/>
                <a:ea typeface="微软雅黑" pitchFamily="34" charset="-122"/>
              </a:rPr>
              <a:t>的连接释放：</a:t>
            </a:r>
            <a:endParaRPr lang="en-US" altLang="zh-CN" sz="2133" b="1" dirty="0">
              <a:solidFill>
                <a:prstClr val="black"/>
              </a:solidFill>
              <a:latin typeface="微软雅黑" pitchFamily="34" charset="-122"/>
              <a:ea typeface="微软雅黑" pitchFamily="34" charset="-122"/>
            </a:endParaRPr>
          </a:p>
          <a:p>
            <a:pPr algn="ctr" defTabSz="1219170">
              <a:lnSpc>
                <a:spcPct val="110000"/>
              </a:lnSpc>
            </a:pPr>
            <a:r>
              <a:rPr lang="zh-CN" altLang="en-US" sz="2133" b="1" dirty="0">
                <a:solidFill>
                  <a:prstClr val="black"/>
                </a:solidFill>
                <a:latin typeface="微软雅黑" pitchFamily="34" charset="-122"/>
                <a:ea typeface="微软雅黑" pitchFamily="34" charset="-122"/>
              </a:rPr>
              <a:t>采用四报文握手</a:t>
            </a:r>
          </a:p>
        </p:txBody>
      </p:sp>
      <p:sp>
        <p:nvSpPr>
          <p:cNvPr id="37" name="AutoShape 6"/>
          <p:cNvSpPr>
            <a:spLocks noChangeArrowheads="1"/>
          </p:cNvSpPr>
          <p:nvPr/>
        </p:nvSpPr>
        <p:spPr bwMode="auto">
          <a:xfrm>
            <a:off x="5219206" y="2078493"/>
            <a:ext cx="1772957" cy="187684"/>
          </a:xfrm>
          <a:prstGeom prst="leftRightArrow">
            <a:avLst>
              <a:gd name="adj1" fmla="val 55880"/>
              <a:gd name="adj2" fmla="val 108285"/>
            </a:avLst>
          </a:prstGeom>
          <a:solidFill>
            <a:srgbClr val="FFFF00"/>
          </a:solidFill>
          <a:ln w="12700" algn="ctr">
            <a:solidFill>
              <a:schemeClr val="tx1"/>
            </a:solidFill>
            <a:miter lim="800000"/>
            <a:headEnd/>
            <a:tailEnd/>
          </a:ln>
          <a:effectLst/>
        </p:spPr>
        <p:txBody>
          <a:bodyPr wrap="none" anchor="ctr"/>
          <a:lstStyle/>
          <a:p>
            <a:pPr defTabSz="1219170">
              <a:defRPr/>
            </a:pPr>
            <a:endParaRPr lang="zh-CN" altLang="en-US" sz="1333" b="1" kern="0">
              <a:solidFill>
                <a:prstClr val="black"/>
              </a:solidFill>
              <a:latin typeface="微软雅黑" pitchFamily="34" charset="-122"/>
              <a:ea typeface="微软雅黑" pitchFamily="34" charset="-122"/>
            </a:endParaRPr>
          </a:p>
        </p:txBody>
      </p:sp>
      <p:grpSp>
        <p:nvGrpSpPr>
          <p:cNvPr id="38" name="Group 8"/>
          <p:cNvGrpSpPr>
            <a:grpSpLocks/>
          </p:cNvGrpSpPr>
          <p:nvPr/>
        </p:nvGrpSpPr>
        <p:grpSpPr bwMode="auto">
          <a:xfrm>
            <a:off x="4525133" y="2444417"/>
            <a:ext cx="3073756" cy="571313"/>
            <a:chOff x="1614" y="1484"/>
            <a:chExt cx="2604" cy="484"/>
          </a:xfrm>
        </p:grpSpPr>
        <p:sp>
          <p:nvSpPr>
            <p:cNvPr id="39" name="Rectangle 9"/>
            <p:cNvSpPr>
              <a:spLocks noChangeArrowheads="1"/>
            </p:cNvSpPr>
            <p:nvPr/>
          </p:nvSpPr>
          <p:spPr bwMode="auto">
            <a:xfrm rot="597975">
              <a:off x="2412" y="1507"/>
              <a:ext cx="1373" cy="275"/>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333" b="1" kern="0" dirty="0">
                  <a:solidFill>
                    <a:prstClr val="black"/>
                  </a:solidFill>
                  <a:latin typeface="微软雅黑" pitchFamily="34" charset="-122"/>
                  <a:ea typeface="微软雅黑" pitchFamily="34" charset="-122"/>
                </a:rPr>
                <a:t>FIN = 1, </a:t>
              </a:r>
              <a:r>
                <a:rPr lang="en-US" altLang="zh-CN" sz="1333" b="1" kern="0" dirty="0" err="1">
                  <a:solidFill>
                    <a:prstClr val="black"/>
                  </a:solidFill>
                  <a:latin typeface="微软雅黑" pitchFamily="34" charset="-122"/>
                  <a:ea typeface="微软雅黑" pitchFamily="34" charset="-122"/>
                </a:rPr>
                <a:t>seq</a:t>
              </a:r>
              <a:r>
                <a:rPr lang="en-US" altLang="zh-CN" sz="1333" b="1" kern="0" dirty="0">
                  <a:solidFill>
                    <a:prstClr val="black"/>
                  </a:solidFill>
                  <a:latin typeface="微软雅黑" pitchFamily="34" charset="-122"/>
                  <a:ea typeface="微软雅黑" pitchFamily="34" charset="-122"/>
                </a:rPr>
                <a:t> = u</a:t>
              </a:r>
            </a:p>
          </p:txBody>
        </p:sp>
        <p:sp>
          <p:nvSpPr>
            <p:cNvPr id="40" name="Line 10"/>
            <p:cNvSpPr>
              <a:spLocks noChangeShapeType="1"/>
            </p:cNvSpPr>
            <p:nvPr/>
          </p:nvSpPr>
          <p:spPr bwMode="auto">
            <a:xfrm>
              <a:off x="1614" y="1484"/>
              <a:ext cx="2604" cy="484"/>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1333" b="1" kern="0">
                <a:solidFill>
                  <a:prstClr val="black"/>
                </a:solidFill>
                <a:latin typeface="微软雅黑" pitchFamily="34" charset="-122"/>
                <a:ea typeface="微软雅黑" pitchFamily="34" charset="-122"/>
              </a:endParaRPr>
            </a:p>
          </p:txBody>
        </p:sp>
      </p:grpSp>
      <p:sp>
        <p:nvSpPr>
          <p:cNvPr id="41" name="Rectangle 17"/>
          <p:cNvSpPr>
            <a:spLocks noChangeArrowheads="1"/>
          </p:cNvSpPr>
          <p:nvPr/>
        </p:nvSpPr>
        <p:spPr bwMode="auto">
          <a:xfrm>
            <a:off x="3814533" y="1890809"/>
            <a:ext cx="709420" cy="500489"/>
          </a:xfrm>
          <a:prstGeom prst="rect">
            <a:avLst/>
          </a:prstGeom>
          <a:solidFill>
            <a:srgbClr val="009900"/>
          </a:solidFill>
          <a:ln>
            <a:noFill/>
          </a:ln>
          <a:effectLst/>
        </p:spPr>
        <p:txBody>
          <a:bodyPr wrap="none" anchor="ctr"/>
          <a:lstStyle/>
          <a:p>
            <a:pPr defTabSz="1219170">
              <a:defRPr/>
            </a:pPr>
            <a:endParaRPr lang="zh-CN" altLang="en-US" sz="1333" b="1" kern="0">
              <a:solidFill>
                <a:prstClr val="black"/>
              </a:solidFill>
              <a:latin typeface="微软雅黑" pitchFamily="34" charset="-122"/>
              <a:ea typeface="微软雅黑" pitchFamily="34" charset="-122"/>
            </a:endParaRPr>
          </a:p>
        </p:txBody>
      </p:sp>
      <p:sp>
        <p:nvSpPr>
          <p:cNvPr id="42" name="Rectangle 19"/>
          <p:cNvSpPr>
            <a:spLocks noChangeArrowheads="1"/>
          </p:cNvSpPr>
          <p:nvPr/>
        </p:nvSpPr>
        <p:spPr bwMode="auto">
          <a:xfrm>
            <a:off x="7596527" y="1890808"/>
            <a:ext cx="710600" cy="1100131"/>
          </a:xfrm>
          <a:prstGeom prst="rect">
            <a:avLst/>
          </a:prstGeom>
          <a:solidFill>
            <a:srgbClr val="009900"/>
          </a:solidFill>
          <a:ln>
            <a:noFill/>
          </a:ln>
          <a:effectLst/>
        </p:spPr>
        <p:txBody>
          <a:bodyPr wrap="none" anchor="ctr"/>
          <a:lstStyle/>
          <a:p>
            <a:pPr defTabSz="1219170">
              <a:defRPr/>
            </a:pPr>
            <a:endParaRPr lang="zh-CN" altLang="en-US" sz="1333" b="1" kern="0">
              <a:solidFill>
                <a:prstClr val="black"/>
              </a:solidFill>
              <a:latin typeface="微软雅黑" pitchFamily="34" charset="-122"/>
              <a:ea typeface="微软雅黑" pitchFamily="34" charset="-122"/>
            </a:endParaRPr>
          </a:p>
        </p:txBody>
      </p:sp>
      <p:grpSp>
        <p:nvGrpSpPr>
          <p:cNvPr id="43" name="Group 20"/>
          <p:cNvGrpSpPr>
            <a:grpSpLocks/>
          </p:cNvGrpSpPr>
          <p:nvPr/>
        </p:nvGrpSpPr>
        <p:grpSpPr bwMode="auto">
          <a:xfrm>
            <a:off x="3741349" y="1829428"/>
            <a:ext cx="4668473" cy="61381"/>
            <a:chOff x="1020" y="481"/>
            <a:chExt cx="4037" cy="46"/>
          </a:xfrm>
        </p:grpSpPr>
        <p:sp>
          <p:nvSpPr>
            <p:cNvPr id="44" name="Line 21"/>
            <p:cNvSpPr>
              <a:spLocks noChangeShapeType="1"/>
            </p:cNvSpPr>
            <p:nvPr/>
          </p:nvSpPr>
          <p:spPr bwMode="auto">
            <a:xfrm>
              <a:off x="1020" y="527"/>
              <a:ext cx="4037" cy="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333" b="1" kern="0">
                <a:solidFill>
                  <a:prstClr val="black"/>
                </a:solidFill>
                <a:latin typeface="微软雅黑" pitchFamily="34" charset="-122"/>
                <a:ea typeface="微软雅黑" pitchFamily="34" charset="-122"/>
              </a:endParaRPr>
            </a:p>
          </p:txBody>
        </p:sp>
        <p:sp>
          <p:nvSpPr>
            <p:cNvPr id="45" name="Line 22"/>
            <p:cNvSpPr>
              <a:spLocks noChangeShapeType="1"/>
            </p:cNvSpPr>
            <p:nvPr/>
          </p:nvSpPr>
          <p:spPr bwMode="auto">
            <a:xfrm>
              <a:off x="1020" y="481"/>
              <a:ext cx="4037" cy="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333" b="1" kern="0">
                <a:solidFill>
                  <a:prstClr val="black"/>
                </a:solidFill>
                <a:latin typeface="微软雅黑" pitchFamily="34" charset="-122"/>
                <a:ea typeface="微软雅黑" pitchFamily="34" charset="-122"/>
              </a:endParaRPr>
            </a:p>
          </p:txBody>
        </p:sp>
      </p:grpSp>
      <p:grpSp>
        <p:nvGrpSpPr>
          <p:cNvPr id="46" name="Group 37"/>
          <p:cNvGrpSpPr>
            <a:grpSpLocks/>
          </p:cNvGrpSpPr>
          <p:nvPr/>
        </p:nvGrpSpPr>
        <p:grpSpPr bwMode="auto">
          <a:xfrm>
            <a:off x="2804111" y="1627582"/>
            <a:ext cx="1229975" cy="805034"/>
            <a:chOff x="156" y="792"/>
            <a:chExt cx="1042" cy="682"/>
          </a:xfrm>
        </p:grpSpPr>
        <p:sp>
          <p:nvSpPr>
            <p:cNvPr id="47" name="Freeform 38"/>
            <p:cNvSpPr>
              <a:spLocks/>
            </p:cNvSpPr>
            <p:nvPr/>
          </p:nvSpPr>
          <p:spPr bwMode="auto">
            <a:xfrm>
              <a:off x="185" y="792"/>
              <a:ext cx="1013"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333" b="1" kern="0">
                <a:solidFill>
                  <a:prstClr val="black"/>
                </a:solidFill>
                <a:latin typeface="微软雅黑" pitchFamily="34" charset="-122"/>
                <a:ea typeface="微软雅黑" pitchFamily="34" charset="-122"/>
              </a:endParaRPr>
            </a:p>
          </p:txBody>
        </p:sp>
        <p:sp>
          <p:nvSpPr>
            <p:cNvPr id="48" name="Rectangle 39"/>
            <p:cNvSpPr>
              <a:spLocks noChangeArrowheads="1"/>
            </p:cNvSpPr>
            <p:nvPr/>
          </p:nvSpPr>
          <p:spPr bwMode="auto">
            <a:xfrm>
              <a:off x="156" y="1187"/>
              <a:ext cx="788"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zh-CN" altLang="en-US" sz="1333" b="1" kern="0" dirty="0">
                  <a:solidFill>
                    <a:prstClr val="black"/>
                  </a:solidFill>
                  <a:latin typeface="微软雅黑" pitchFamily="34" charset="-122"/>
                  <a:ea typeface="微软雅黑" pitchFamily="34" charset="-122"/>
                </a:rPr>
                <a:t>主动关闭</a:t>
              </a:r>
            </a:p>
          </p:txBody>
        </p:sp>
      </p:grpSp>
      <p:sp>
        <p:nvSpPr>
          <p:cNvPr id="49" name="Rectangle 42"/>
          <p:cNvSpPr>
            <a:spLocks noChangeArrowheads="1"/>
          </p:cNvSpPr>
          <p:nvPr/>
        </p:nvSpPr>
        <p:spPr bwMode="auto">
          <a:xfrm>
            <a:off x="5674267" y="2014750"/>
            <a:ext cx="961804" cy="335135"/>
          </a:xfrm>
          <a:prstGeom prst="rect">
            <a:avLst/>
          </a:prstGeom>
          <a:solidFill>
            <a:srgbClr val="00FFFF"/>
          </a:solidFill>
          <a:ln w="12700">
            <a:headEnd/>
            <a:tailEnd/>
          </a:ln>
        </p:spPr>
        <p:style>
          <a:lnRef idx="2">
            <a:schemeClr val="dk1"/>
          </a:lnRef>
          <a:fillRef idx="1">
            <a:schemeClr val="lt1"/>
          </a:fillRef>
          <a:effectRef idx="0">
            <a:schemeClr val="dk1"/>
          </a:effectRef>
          <a:fontRef idx="minor">
            <a:schemeClr val="dk1"/>
          </a:fontRef>
        </p:style>
        <p:txBody>
          <a:bodyPr wrap="none" lIns="120651" tIns="59267" rIns="120651" bIns="59267">
            <a:spAutoFit/>
          </a:bodyPr>
          <a:lstStyle/>
          <a:p>
            <a:pPr algn="ctr" defTabSz="1015975" eaLnBrk="0" hangingPunct="0">
              <a:defRPr/>
            </a:pPr>
            <a:r>
              <a:rPr lang="zh-CN" altLang="en-US" sz="1400" b="1" kern="0" dirty="0">
                <a:solidFill>
                  <a:prstClr val="black"/>
                </a:solidFill>
                <a:latin typeface="微软雅黑" pitchFamily="34" charset="-122"/>
                <a:ea typeface="微软雅黑" pitchFamily="34" charset="-122"/>
              </a:rPr>
              <a:t>数据传送</a:t>
            </a:r>
          </a:p>
        </p:txBody>
      </p:sp>
      <p:sp>
        <p:nvSpPr>
          <p:cNvPr id="50" name="Rectangle 50"/>
          <p:cNvSpPr>
            <a:spLocks noChangeArrowheads="1"/>
          </p:cNvSpPr>
          <p:nvPr/>
        </p:nvSpPr>
        <p:spPr bwMode="auto">
          <a:xfrm>
            <a:off x="4272527" y="1390321"/>
            <a:ext cx="371899" cy="32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333" b="1" kern="0">
                <a:solidFill>
                  <a:prstClr val="black"/>
                </a:solidFill>
                <a:latin typeface="微软雅黑" pitchFamily="34" charset="-122"/>
                <a:ea typeface="微软雅黑" pitchFamily="34" charset="-122"/>
              </a:rPr>
              <a:t>A</a:t>
            </a:r>
          </a:p>
        </p:txBody>
      </p:sp>
      <p:sp>
        <p:nvSpPr>
          <p:cNvPr id="51" name="Rectangle 51"/>
          <p:cNvSpPr>
            <a:spLocks noChangeArrowheads="1"/>
          </p:cNvSpPr>
          <p:nvPr/>
        </p:nvSpPr>
        <p:spPr bwMode="auto">
          <a:xfrm>
            <a:off x="7518986" y="1390321"/>
            <a:ext cx="360678" cy="32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333" b="1" kern="0" dirty="0">
                <a:solidFill>
                  <a:prstClr val="black"/>
                </a:solidFill>
                <a:latin typeface="微软雅黑" pitchFamily="34" charset="-122"/>
                <a:ea typeface="微软雅黑" pitchFamily="34" charset="-122"/>
              </a:rPr>
              <a:t>B</a:t>
            </a:r>
          </a:p>
        </p:txBody>
      </p:sp>
      <p:sp>
        <p:nvSpPr>
          <p:cNvPr id="52" name="Rectangle 52"/>
          <p:cNvSpPr>
            <a:spLocks noChangeArrowheads="1"/>
          </p:cNvSpPr>
          <p:nvPr/>
        </p:nvSpPr>
        <p:spPr bwMode="auto">
          <a:xfrm>
            <a:off x="3848409" y="1101156"/>
            <a:ext cx="654027" cy="36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zh-CN" altLang="en-US" sz="1600" b="1" kern="0" dirty="0">
                <a:solidFill>
                  <a:prstClr val="black"/>
                </a:solidFill>
                <a:latin typeface="微软雅黑" pitchFamily="34" charset="-122"/>
                <a:ea typeface="微软雅黑" pitchFamily="34" charset="-122"/>
              </a:rPr>
              <a:t>客户</a:t>
            </a:r>
          </a:p>
        </p:txBody>
      </p:sp>
      <p:sp>
        <p:nvSpPr>
          <p:cNvPr id="53" name="Rectangle 53"/>
          <p:cNvSpPr>
            <a:spLocks noChangeArrowheads="1"/>
          </p:cNvSpPr>
          <p:nvPr/>
        </p:nvSpPr>
        <p:spPr bwMode="auto">
          <a:xfrm>
            <a:off x="7505297" y="1101156"/>
            <a:ext cx="859212" cy="36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zh-CN" altLang="en-US" sz="1600" b="1" kern="0" dirty="0">
                <a:solidFill>
                  <a:prstClr val="black"/>
                </a:solidFill>
                <a:latin typeface="微软雅黑" pitchFamily="34" charset="-122"/>
                <a:ea typeface="微软雅黑" pitchFamily="34" charset="-122"/>
              </a:rPr>
              <a:t>服务器</a:t>
            </a:r>
          </a:p>
        </p:txBody>
      </p:sp>
      <p:pic>
        <p:nvPicPr>
          <p:cNvPr id="54"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86311" y="1423115"/>
            <a:ext cx="360277" cy="360277"/>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85179" y="1423115"/>
            <a:ext cx="360277" cy="360277"/>
          </a:xfrm>
          <a:prstGeom prst="rect">
            <a:avLst/>
          </a:prstGeom>
          <a:noFill/>
          <a:extLst>
            <a:ext uri="{909E8E84-426E-40DD-AFC4-6F175D3DCCD1}">
              <a14:hiddenFill xmlns:a14="http://schemas.microsoft.com/office/drawing/2010/main">
                <a:solidFill>
                  <a:srgbClr val="FFFFFF"/>
                </a:solidFill>
              </a14:hiddenFill>
            </a:ext>
          </a:extLst>
        </p:spPr>
      </p:pic>
      <p:sp>
        <p:nvSpPr>
          <p:cNvPr id="56" name="Rectangle 46"/>
          <p:cNvSpPr>
            <a:spLocks noChangeArrowheads="1"/>
          </p:cNvSpPr>
          <p:nvPr/>
        </p:nvSpPr>
        <p:spPr bwMode="auto">
          <a:xfrm>
            <a:off x="3761355" y="1899071"/>
            <a:ext cx="872036" cy="529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333" b="1" kern="0" dirty="0">
                <a:solidFill>
                  <a:prstClr val="white"/>
                </a:solidFill>
                <a:latin typeface="微软雅黑" pitchFamily="34" charset="-122"/>
                <a:ea typeface="微软雅黑" pitchFamily="34" charset="-122"/>
              </a:rPr>
              <a:t>ESTAB-</a:t>
            </a:r>
          </a:p>
          <a:p>
            <a:pPr defTabSz="1015975" eaLnBrk="0" hangingPunct="0">
              <a:defRPr/>
            </a:pPr>
            <a:r>
              <a:rPr lang="en-US" altLang="zh-CN" sz="1333" b="1" kern="0" dirty="0">
                <a:solidFill>
                  <a:prstClr val="white"/>
                </a:solidFill>
                <a:latin typeface="微软雅黑" pitchFamily="34" charset="-122"/>
                <a:ea typeface="微软雅黑" pitchFamily="34" charset="-122"/>
              </a:rPr>
              <a:t>LISHED</a:t>
            </a:r>
          </a:p>
        </p:txBody>
      </p:sp>
      <p:sp>
        <p:nvSpPr>
          <p:cNvPr id="57" name="Rectangle 47"/>
          <p:cNvSpPr>
            <a:spLocks noChangeArrowheads="1"/>
          </p:cNvSpPr>
          <p:nvPr/>
        </p:nvSpPr>
        <p:spPr bwMode="auto">
          <a:xfrm>
            <a:off x="7523843" y="2223682"/>
            <a:ext cx="872036" cy="529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333" b="1" kern="0" dirty="0">
                <a:solidFill>
                  <a:prstClr val="white"/>
                </a:solidFill>
                <a:latin typeface="微软雅黑" pitchFamily="34" charset="-122"/>
                <a:ea typeface="微软雅黑" pitchFamily="34" charset="-122"/>
              </a:rPr>
              <a:t>ESTAB-</a:t>
            </a:r>
          </a:p>
          <a:p>
            <a:pPr defTabSz="1015975" eaLnBrk="0" hangingPunct="0">
              <a:defRPr/>
            </a:pPr>
            <a:r>
              <a:rPr lang="en-US" altLang="zh-CN" sz="1333" b="1" kern="0" dirty="0">
                <a:solidFill>
                  <a:prstClr val="white"/>
                </a:solidFill>
                <a:latin typeface="微软雅黑" pitchFamily="34" charset="-122"/>
                <a:ea typeface="微软雅黑" pitchFamily="34" charset="-122"/>
              </a:rPr>
              <a:t>LISHED</a:t>
            </a:r>
          </a:p>
        </p:txBody>
      </p:sp>
      <p:grpSp>
        <p:nvGrpSpPr>
          <p:cNvPr id="58" name="Group 2"/>
          <p:cNvGrpSpPr>
            <a:grpSpLocks/>
          </p:cNvGrpSpPr>
          <p:nvPr/>
        </p:nvGrpSpPr>
        <p:grpSpPr bwMode="auto">
          <a:xfrm>
            <a:off x="4513207" y="2394625"/>
            <a:ext cx="3095061" cy="2781944"/>
            <a:chOff x="1474" y="1888"/>
            <a:chExt cx="2412" cy="2432"/>
          </a:xfrm>
        </p:grpSpPr>
        <p:sp>
          <p:nvSpPr>
            <p:cNvPr id="59"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600" kern="0">
                <a:solidFill>
                  <a:prstClr val="black"/>
                </a:solidFill>
                <a:latin typeface="微软雅黑" pitchFamily="34" charset="-122"/>
                <a:ea typeface="微软雅黑" pitchFamily="34" charset="-122"/>
              </a:endParaRPr>
            </a:p>
          </p:txBody>
        </p:sp>
        <p:sp>
          <p:nvSpPr>
            <p:cNvPr id="60" name="Line 4"/>
            <p:cNvSpPr>
              <a:spLocks noChangeShapeType="1"/>
            </p:cNvSpPr>
            <p:nvPr/>
          </p:nvSpPr>
          <p:spPr bwMode="auto">
            <a:xfrm>
              <a:off x="3886" y="2409"/>
              <a:ext cx="0" cy="1911"/>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600" kern="0">
                <a:solidFill>
                  <a:prstClr val="black"/>
                </a:solidFill>
                <a:latin typeface="微软雅黑" pitchFamily="34" charset="-122"/>
                <a:ea typeface="微软雅黑" pitchFamily="34" charset="-122"/>
              </a:endParaRPr>
            </a:p>
          </p:txBody>
        </p:sp>
      </p:grpSp>
      <p:sp>
        <p:nvSpPr>
          <p:cNvPr id="61" name="Text Box 155"/>
          <p:cNvSpPr txBox="1">
            <a:spLocks noChangeArrowheads="1"/>
          </p:cNvSpPr>
          <p:nvPr/>
        </p:nvSpPr>
        <p:spPr bwMode="auto">
          <a:xfrm>
            <a:off x="2573033" y="4496973"/>
            <a:ext cx="7229336" cy="789319"/>
          </a:xfrm>
          <a:prstGeom prst="rect">
            <a:avLst/>
          </a:prstGeom>
          <a:solidFill>
            <a:srgbClr val="99FFCC"/>
          </a:solidFill>
          <a:ln w="9525">
            <a:solidFill>
              <a:schemeClr val="tx1"/>
            </a:solidFill>
            <a:miter lim="800000"/>
            <a:headEnd/>
            <a:tailEnd/>
          </a:ln>
          <a:effectLst/>
        </p:spPr>
        <p:txBody>
          <a:bodyPr wrap="square">
            <a:spAutoFit/>
          </a:bodyPr>
          <a:lstStyle/>
          <a:p>
            <a:pPr marL="380990" indent="-380990" defTabSz="1219170">
              <a:lnSpc>
                <a:spcPct val="110000"/>
              </a:lnSpc>
              <a:buFont typeface="Wingdings" pitchFamily="2" charset="2"/>
              <a:buChar char="l"/>
            </a:pPr>
            <a:r>
              <a:rPr lang="zh-CN" altLang="en-US" sz="2133" b="1" dirty="0">
                <a:solidFill>
                  <a:prstClr val="black"/>
                </a:solidFill>
                <a:latin typeface="微软雅黑" pitchFamily="34" charset="-122"/>
                <a:ea typeface="微软雅黑" pitchFamily="34" charset="-122"/>
              </a:rPr>
              <a:t>若 </a:t>
            </a:r>
            <a:r>
              <a:rPr lang="en-US" altLang="zh-CN" sz="2133" b="1" dirty="0">
                <a:solidFill>
                  <a:prstClr val="black"/>
                </a:solidFill>
                <a:latin typeface="微软雅黑" pitchFamily="34" charset="-122"/>
                <a:ea typeface="微软雅黑" pitchFamily="34" charset="-122"/>
              </a:rPr>
              <a:t>B </a:t>
            </a:r>
            <a:r>
              <a:rPr lang="zh-CN" altLang="en-US" sz="2133" b="1" dirty="0">
                <a:solidFill>
                  <a:prstClr val="black"/>
                </a:solidFill>
                <a:latin typeface="微软雅黑" pitchFamily="34" charset="-122"/>
                <a:ea typeface="微软雅黑" pitchFamily="34" charset="-122"/>
              </a:rPr>
              <a:t>已经没有要向 </a:t>
            </a:r>
            <a:r>
              <a:rPr lang="en-US" altLang="zh-CN" sz="2133" b="1" dirty="0">
                <a:solidFill>
                  <a:prstClr val="black"/>
                </a:solidFill>
                <a:latin typeface="微软雅黑" pitchFamily="34" charset="-122"/>
                <a:ea typeface="微软雅黑" pitchFamily="34" charset="-122"/>
              </a:rPr>
              <a:t>A </a:t>
            </a:r>
            <a:r>
              <a:rPr lang="zh-CN" altLang="en-US" sz="2133" b="1" dirty="0">
                <a:solidFill>
                  <a:prstClr val="black"/>
                </a:solidFill>
                <a:latin typeface="微软雅黑" pitchFamily="34" charset="-122"/>
                <a:ea typeface="微软雅黑" pitchFamily="34" charset="-122"/>
              </a:rPr>
              <a:t>发送的数据，</a:t>
            </a:r>
          </a:p>
          <a:p>
            <a:pPr marL="380990" indent="-380990" defTabSz="1219170">
              <a:lnSpc>
                <a:spcPct val="110000"/>
              </a:lnSpc>
              <a:buFont typeface="Wingdings" pitchFamily="2" charset="2"/>
              <a:buChar char="l"/>
            </a:pPr>
            <a:r>
              <a:rPr lang="zh-CN" altLang="en-US" sz="2133" b="1" dirty="0">
                <a:solidFill>
                  <a:prstClr val="black"/>
                </a:solidFill>
                <a:latin typeface="微软雅黑" pitchFamily="34" charset="-122"/>
                <a:ea typeface="微软雅黑" pitchFamily="34" charset="-122"/>
              </a:rPr>
              <a:t>其应用进程就通知 </a:t>
            </a:r>
            <a:r>
              <a:rPr lang="en-US" altLang="zh-CN" sz="2133" b="1" dirty="0">
                <a:solidFill>
                  <a:prstClr val="black"/>
                </a:solidFill>
                <a:latin typeface="微软雅黑" pitchFamily="34" charset="-122"/>
                <a:ea typeface="微软雅黑" pitchFamily="34" charset="-122"/>
              </a:rPr>
              <a:t>TCP </a:t>
            </a:r>
            <a:r>
              <a:rPr lang="zh-CN" altLang="en-US" sz="2133" b="1" dirty="0">
                <a:solidFill>
                  <a:prstClr val="black"/>
                </a:solidFill>
                <a:latin typeface="微软雅黑" pitchFamily="34" charset="-122"/>
                <a:ea typeface="微软雅黑" pitchFamily="34" charset="-122"/>
              </a:rPr>
              <a:t>释放连接。 </a:t>
            </a:r>
          </a:p>
        </p:txBody>
      </p:sp>
      <p:grpSp>
        <p:nvGrpSpPr>
          <p:cNvPr id="65" name="Group 43"/>
          <p:cNvGrpSpPr>
            <a:grpSpLocks/>
          </p:cNvGrpSpPr>
          <p:nvPr/>
        </p:nvGrpSpPr>
        <p:grpSpPr bwMode="auto">
          <a:xfrm>
            <a:off x="8161934" y="1716110"/>
            <a:ext cx="1002157" cy="1330308"/>
            <a:chOff x="4695" y="867"/>
            <a:chExt cx="849" cy="1127"/>
          </a:xfrm>
        </p:grpSpPr>
        <p:sp>
          <p:nvSpPr>
            <p:cNvPr id="66" name="Freeform 44"/>
            <p:cNvSpPr>
              <a:spLocks/>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333" b="1" kern="0">
                <a:solidFill>
                  <a:prstClr val="black"/>
                </a:solidFill>
                <a:latin typeface="微软雅黑" pitchFamily="34" charset="-122"/>
                <a:ea typeface="微软雅黑" pitchFamily="34" charset="-122"/>
              </a:endParaRPr>
            </a:p>
          </p:txBody>
        </p:sp>
        <p:sp>
          <p:nvSpPr>
            <p:cNvPr id="67" name="Rectangle 45"/>
            <p:cNvSpPr>
              <a:spLocks noChangeArrowheads="1"/>
            </p:cNvSpPr>
            <p:nvPr/>
          </p:nvSpPr>
          <p:spPr bwMode="auto">
            <a:xfrm>
              <a:off x="5047" y="1120"/>
              <a:ext cx="497" cy="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zh-CN" altLang="en-US" sz="1333" b="1" kern="0" dirty="0">
                  <a:solidFill>
                    <a:prstClr val="black"/>
                  </a:solidFill>
                  <a:latin typeface="微软雅黑" pitchFamily="34" charset="-122"/>
                  <a:ea typeface="微软雅黑" pitchFamily="34" charset="-122"/>
                </a:rPr>
                <a:t>通知</a:t>
              </a:r>
            </a:p>
            <a:p>
              <a:pPr defTabSz="1015975" eaLnBrk="0" hangingPunct="0">
                <a:defRPr/>
              </a:pPr>
              <a:r>
                <a:rPr lang="zh-CN" altLang="en-US" sz="1333" b="1" kern="0" dirty="0">
                  <a:solidFill>
                    <a:prstClr val="black"/>
                  </a:solidFill>
                  <a:latin typeface="微软雅黑" pitchFamily="34" charset="-122"/>
                  <a:ea typeface="微软雅黑" pitchFamily="34" charset="-122"/>
                </a:rPr>
                <a:t>应用</a:t>
              </a:r>
            </a:p>
            <a:p>
              <a:pPr defTabSz="1015975" eaLnBrk="0" hangingPunct="0">
                <a:defRPr/>
              </a:pPr>
              <a:r>
                <a:rPr lang="zh-CN" altLang="en-US" sz="1333" b="1" kern="0" dirty="0">
                  <a:solidFill>
                    <a:prstClr val="black"/>
                  </a:solidFill>
                  <a:latin typeface="微软雅黑" pitchFamily="34" charset="-122"/>
                  <a:ea typeface="微软雅黑" pitchFamily="34" charset="-122"/>
                </a:rPr>
                <a:t>进程</a:t>
              </a:r>
            </a:p>
          </p:txBody>
        </p:sp>
      </p:grpSp>
      <p:grpSp>
        <p:nvGrpSpPr>
          <p:cNvPr id="78" name="组合 77"/>
          <p:cNvGrpSpPr/>
          <p:nvPr/>
        </p:nvGrpSpPr>
        <p:grpSpPr>
          <a:xfrm>
            <a:off x="4509786" y="3411662"/>
            <a:ext cx="3207772" cy="939697"/>
            <a:chOff x="3382340" y="2532621"/>
            <a:chExt cx="2405829" cy="704773"/>
          </a:xfrm>
        </p:grpSpPr>
        <p:sp>
          <p:nvSpPr>
            <p:cNvPr id="68" name="AutoShape 5"/>
            <p:cNvSpPr>
              <a:spLocks noChangeArrowheads="1"/>
            </p:cNvSpPr>
            <p:nvPr/>
          </p:nvSpPr>
          <p:spPr bwMode="auto">
            <a:xfrm rot="20948448">
              <a:off x="4076414" y="2692051"/>
              <a:ext cx="377137" cy="131910"/>
            </a:xfrm>
            <a:prstGeom prst="leftArrow">
              <a:avLst>
                <a:gd name="adj1" fmla="val 53620"/>
                <a:gd name="adj2" fmla="val 119816"/>
              </a:avLst>
            </a:prstGeom>
            <a:solidFill>
              <a:srgbClr val="FFFF00"/>
            </a:solidFill>
            <a:ln w="12700" algn="ctr">
              <a:solidFill>
                <a:schemeClr val="tx1"/>
              </a:solidFill>
              <a:miter lim="800000"/>
              <a:headEnd/>
              <a:tailEnd/>
            </a:ln>
            <a:effectLst/>
          </p:spPr>
          <p:txBody>
            <a:bodyPr wrap="none" anchor="ctr"/>
            <a:lstStyle/>
            <a:p>
              <a:pPr defTabSz="1219170">
                <a:defRPr/>
              </a:pPr>
              <a:endParaRPr lang="zh-CN" altLang="en-US" sz="1333" b="1" kern="0">
                <a:solidFill>
                  <a:prstClr val="black"/>
                </a:solidFill>
                <a:latin typeface="微软雅黑" pitchFamily="34" charset="-122"/>
                <a:ea typeface="微软雅黑" pitchFamily="34" charset="-122"/>
              </a:endParaRPr>
            </a:p>
          </p:txBody>
        </p:sp>
        <p:sp>
          <p:nvSpPr>
            <p:cNvPr id="69" name="Rectangle 16"/>
            <p:cNvSpPr>
              <a:spLocks noChangeArrowheads="1"/>
            </p:cNvSpPr>
            <p:nvPr/>
          </p:nvSpPr>
          <p:spPr bwMode="auto">
            <a:xfrm rot="20943314" flipH="1">
              <a:off x="3447382" y="2786404"/>
              <a:ext cx="2340787" cy="228268"/>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200" b="1" kern="0" dirty="0">
                  <a:solidFill>
                    <a:prstClr val="black"/>
                  </a:solidFill>
                  <a:latin typeface="微软雅黑" pitchFamily="34" charset="-122"/>
                  <a:ea typeface="微软雅黑" pitchFamily="34" charset="-122"/>
                </a:rPr>
                <a:t>FIN = 1, ACK = 1, </a:t>
              </a:r>
              <a:r>
                <a:rPr lang="en-US" altLang="zh-CN" sz="1200" b="1" kern="0" dirty="0" err="1">
                  <a:solidFill>
                    <a:prstClr val="black"/>
                  </a:solidFill>
                  <a:latin typeface="微软雅黑" pitchFamily="34" charset="-122"/>
                  <a:ea typeface="微软雅黑" pitchFamily="34" charset="-122"/>
                </a:rPr>
                <a:t>seq</a:t>
              </a:r>
              <a:r>
                <a:rPr lang="en-US" altLang="zh-CN" sz="1200" b="1" kern="0" dirty="0">
                  <a:solidFill>
                    <a:prstClr val="black"/>
                  </a:solidFill>
                  <a:latin typeface="微软雅黑" pitchFamily="34" charset="-122"/>
                  <a:ea typeface="微软雅黑" pitchFamily="34" charset="-122"/>
                </a:rPr>
                <a:t> = w, </a:t>
              </a:r>
              <a:r>
                <a:rPr lang="en-US" altLang="zh-CN" sz="1200" b="1" kern="0" dirty="0" err="1">
                  <a:solidFill>
                    <a:prstClr val="black"/>
                  </a:solidFill>
                  <a:latin typeface="微软雅黑" pitchFamily="34" charset="-122"/>
                  <a:ea typeface="微软雅黑" pitchFamily="34" charset="-122"/>
                </a:rPr>
                <a:t>ack</a:t>
              </a:r>
              <a:r>
                <a:rPr lang="en-US" altLang="zh-CN" sz="1200" b="1" kern="0" dirty="0">
                  <a:solidFill>
                    <a:prstClr val="black"/>
                  </a:solidFill>
                  <a:latin typeface="微软雅黑" pitchFamily="34" charset="-122"/>
                  <a:ea typeface="微软雅黑" pitchFamily="34" charset="-122"/>
                </a:rPr>
                <a:t>= u </a:t>
              </a:r>
              <a:r>
                <a:rPr lang="en-US" altLang="zh-CN" sz="1200" b="1" kern="0" dirty="0">
                  <a:solidFill>
                    <a:prstClr val="black"/>
                  </a:solidFill>
                  <a:latin typeface="微软雅黑" pitchFamily="34" charset="-122"/>
                  <a:ea typeface="微软雅黑" pitchFamily="34" charset="-122"/>
                  <a:sym typeface="Symbol" pitchFamily="18" charset="2"/>
                </a:rPr>
                <a:t> 1</a:t>
              </a:r>
              <a:endParaRPr lang="en-US" altLang="zh-CN" sz="1200" b="1" kern="0" dirty="0">
                <a:solidFill>
                  <a:prstClr val="black"/>
                </a:solidFill>
                <a:latin typeface="微软雅黑" pitchFamily="34" charset="-122"/>
                <a:ea typeface="微软雅黑" pitchFamily="34" charset="-122"/>
              </a:endParaRPr>
            </a:p>
          </p:txBody>
        </p:sp>
        <p:sp>
          <p:nvSpPr>
            <p:cNvPr id="70" name="Rectangle 54"/>
            <p:cNvSpPr>
              <a:spLocks noChangeArrowheads="1"/>
            </p:cNvSpPr>
            <p:nvPr/>
          </p:nvSpPr>
          <p:spPr bwMode="auto">
            <a:xfrm rot="20971112">
              <a:off x="4354552" y="2532621"/>
              <a:ext cx="697308" cy="243609"/>
            </a:xfrm>
            <a:prstGeom prst="rect">
              <a:avLst/>
            </a:prstGeom>
            <a:solidFill>
              <a:srgbClr val="00FFFF"/>
            </a:solidFill>
            <a:ln w="12700">
              <a:headEnd/>
              <a:tailEnd/>
            </a:ln>
          </p:spPr>
          <p:style>
            <a:lnRef idx="2">
              <a:schemeClr val="dk1"/>
            </a:lnRef>
            <a:fillRef idx="1">
              <a:schemeClr val="lt1"/>
            </a:fillRef>
            <a:effectRef idx="0">
              <a:schemeClr val="dk1"/>
            </a:effectRef>
            <a:fontRef idx="minor">
              <a:schemeClr val="dk1"/>
            </a:fontRef>
          </p:style>
          <p:txBody>
            <a:bodyPr wrap="none" lIns="120651" tIns="59267" rIns="120651" bIns="59267">
              <a:spAutoFit/>
            </a:bodyPr>
            <a:lstStyle/>
            <a:p>
              <a:pPr defTabSz="1015975" eaLnBrk="0" hangingPunct="0">
                <a:defRPr/>
              </a:pPr>
              <a:r>
                <a:rPr lang="zh-CN" altLang="en-US" sz="1333" b="1" kern="0" dirty="0">
                  <a:solidFill>
                    <a:prstClr val="black"/>
                  </a:solidFill>
                  <a:latin typeface="微软雅黑" pitchFamily="34" charset="-122"/>
                  <a:ea typeface="微软雅黑" pitchFamily="34" charset="-122"/>
                </a:rPr>
                <a:t>数据传送</a:t>
              </a:r>
            </a:p>
          </p:txBody>
        </p:sp>
        <p:sp>
          <p:nvSpPr>
            <p:cNvPr id="71" name="Line 15"/>
            <p:cNvSpPr>
              <a:spLocks noChangeShapeType="1"/>
            </p:cNvSpPr>
            <p:nvPr/>
          </p:nvSpPr>
          <p:spPr bwMode="auto">
            <a:xfrm flipH="1">
              <a:off x="3382340" y="2808025"/>
              <a:ext cx="2305317" cy="429369"/>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1333" b="1" kern="0">
                <a:solidFill>
                  <a:prstClr val="black"/>
                </a:solidFill>
                <a:latin typeface="微软雅黑" pitchFamily="34" charset="-122"/>
                <a:ea typeface="微软雅黑" pitchFamily="34" charset="-122"/>
              </a:endParaRPr>
            </a:p>
          </p:txBody>
        </p:sp>
      </p:grpSp>
      <p:grpSp>
        <p:nvGrpSpPr>
          <p:cNvPr id="72" name="Group 11"/>
          <p:cNvGrpSpPr>
            <a:grpSpLocks/>
          </p:cNvGrpSpPr>
          <p:nvPr/>
        </p:nvGrpSpPr>
        <p:grpSpPr bwMode="auto">
          <a:xfrm>
            <a:off x="4535757" y="3047597"/>
            <a:ext cx="3073757" cy="572491"/>
            <a:chOff x="1623" y="1995"/>
            <a:chExt cx="2604" cy="485"/>
          </a:xfrm>
        </p:grpSpPr>
        <p:sp>
          <p:nvSpPr>
            <p:cNvPr id="73" name="Rectangle 12"/>
            <p:cNvSpPr>
              <a:spLocks noChangeArrowheads="1"/>
            </p:cNvSpPr>
            <p:nvPr/>
          </p:nvSpPr>
          <p:spPr bwMode="auto">
            <a:xfrm rot="20990024" flipH="1">
              <a:off x="1824" y="2006"/>
              <a:ext cx="2047" cy="258"/>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200" b="1" kern="0" dirty="0">
                  <a:solidFill>
                    <a:prstClr val="black"/>
                  </a:solidFill>
                  <a:latin typeface="微软雅黑" pitchFamily="34" charset="-122"/>
                  <a:ea typeface="微软雅黑" pitchFamily="34" charset="-122"/>
                </a:rPr>
                <a:t>ACK = 1, </a:t>
              </a:r>
              <a:r>
                <a:rPr lang="en-US" altLang="zh-CN" sz="1200" b="1" kern="0" dirty="0" err="1">
                  <a:solidFill>
                    <a:prstClr val="black"/>
                  </a:solidFill>
                  <a:latin typeface="微软雅黑" pitchFamily="34" charset="-122"/>
                  <a:ea typeface="微软雅黑" pitchFamily="34" charset="-122"/>
                </a:rPr>
                <a:t>seq</a:t>
              </a:r>
              <a:r>
                <a:rPr lang="en-US" altLang="zh-CN" sz="1200" b="1" kern="0" dirty="0">
                  <a:solidFill>
                    <a:prstClr val="black"/>
                  </a:solidFill>
                  <a:latin typeface="微软雅黑" pitchFamily="34" charset="-122"/>
                  <a:ea typeface="微软雅黑" pitchFamily="34" charset="-122"/>
                </a:rPr>
                <a:t> = v, </a:t>
              </a:r>
              <a:r>
                <a:rPr lang="en-US" altLang="zh-CN" sz="1200" b="1" kern="0" dirty="0" err="1">
                  <a:solidFill>
                    <a:prstClr val="black"/>
                  </a:solidFill>
                  <a:latin typeface="微软雅黑" pitchFamily="34" charset="-122"/>
                  <a:ea typeface="微软雅黑" pitchFamily="34" charset="-122"/>
                </a:rPr>
                <a:t>ack</a:t>
              </a:r>
              <a:r>
                <a:rPr lang="en-US" altLang="zh-CN" sz="1200" b="1" kern="0" dirty="0">
                  <a:solidFill>
                    <a:prstClr val="black"/>
                  </a:solidFill>
                  <a:latin typeface="微软雅黑" pitchFamily="34" charset="-122"/>
                  <a:ea typeface="微软雅黑" pitchFamily="34" charset="-122"/>
                </a:rPr>
                <a:t>= u </a:t>
              </a:r>
              <a:r>
                <a:rPr lang="en-US" altLang="zh-CN" sz="1200" b="1" kern="0" dirty="0">
                  <a:solidFill>
                    <a:prstClr val="black"/>
                  </a:solidFill>
                  <a:latin typeface="微软雅黑" pitchFamily="34" charset="-122"/>
                  <a:ea typeface="微软雅黑" pitchFamily="34" charset="-122"/>
                  <a:sym typeface="Symbol" pitchFamily="18" charset="2"/>
                </a:rPr>
                <a:t> 1</a:t>
              </a:r>
              <a:endParaRPr lang="en-US" altLang="zh-CN" sz="1200" b="1" kern="0" dirty="0">
                <a:solidFill>
                  <a:prstClr val="black"/>
                </a:solidFill>
                <a:latin typeface="微软雅黑" pitchFamily="34" charset="-122"/>
                <a:ea typeface="微软雅黑" pitchFamily="34" charset="-122"/>
              </a:endParaRPr>
            </a:p>
          </p:txBody>
        </p:sp>
        <p:sp>
          <p:nvSpPr>
            <p:cNvPr id="74" name="Line 13"/>
            <p:cNvSpPr>
              <a:spLocks noChangeShapeType="1"/>
            </p:cNvSpPr>
            <p:nvPr/>
          </p:nvSpPr>
          <p:spPr bwMode="auto">
            <a:xfrm flipH="1">
              <a:off x="1623" y="1995"/>
              <a:ext cx="2604" cy="48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1333" b="1" kern="0">
                <a:solidFill>
                  <a:prstClr val="black"/>
                </a:solidFill>
                <a:latin typeface="微软雅黑" pitchFamily="34" charset="-122"/>
                <a:ea typeface="微软雅黑" pitchFamily="34" charset="-122"/>
              </a:endParaRPr>
            </a:p>
          </p:txBody>
        </p:sp>
      </p:grpSp>
      <p:grpSp>
        <p:nvGrpSpPr>
          <p:cNvPr id="77" name="组合 76"/>
          <p:cNvGrpSpPr/>
          <p:nvPr/>
        </p:nvGrpSpPr>
        <p:grpSpPr>
          <a:xfrm>
            <a:off x="8131247" y="1578003"/>
            <a:ext cx="1242669" cy="2173703"/>
            <a:chOff x="6098436" y="1183502"/>
            <a:chExt cx="932002" cy="1630277"/>
          </a:xfrm>
        </p:grpSpPr>
        <p:sp>
          <p:nvSpPr>
            <p:cNvPr id="75" name="Freeform 40"/>
            <p:cNvSpPr>
              <a:spLocks/>
            </p:cNvSpPr>
            <p:nvPr/>
          </p:nvSpPr>
          <p:spPr bwMode="auto">
            <a:xfrm>
              <a:off x="6098436" y="1183502"/>
              <a:ext cx="860369" cy="1620096"/>
            </a:xfrm>
            <a:custGeom>
              <a:avLst/>
              <a:gdLst>
                <a:gd name="T0" fmla="*/ 0 w 868"/>
                <a:gd name="T1" fmla="*/ 0 h 1493"/>
                <a:gd name="T2" fmla="*/ 1408112 w 868"/>
                <a:gd name="T3" fmla="*/ 13621 h 1493"/>
                <a:gd name="T4" fmla="*/ 1408112 w 868"/>
                <a:gd name="T5" fmla="*/ 2905125 h 1493"/>
                <a:gd name="T6" fmla="*/ 201159 w 868"/>
                <a:gd name="T7" fmla="*/ 2905125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333" b="1" kern="0">
                <a:solidFill>
                  <a:prstClr val="black"/>
                </a:solidFill>
                <a:latin typeface="微软雅黑" pitchFamily="34" charset="-122"/>
                <a:ea typeface="微软雅黑" pitchFamily="34" charset="-122"/>
              </a:endParaRPr>
            </a:p>
          </p:txBody>
        </p:sp>
        <p:sp>
          <p:nvSpPr>
            <p:cNvPr id="76" name="Rectangle 41"/>
            <p:cNvSpPr>
              <a:spLocks noChangeArrowheads="1"/>
            </p:cNvSpPr>
            <p:nvPr/>
          </p:nvSpPr>
          <p:spPr bwMode="auto">
            <a:xfrm>
              <a:off x="6333130" y="2570170"/>
              <a:ext cx="697308" cy="243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zh-CN" altLang="en-US" sz="1333" b="1" kern="0" dirty="0">
                  <a:solidFill>
                    <a:prstClr val="black"/>
                  </a:solidFill>
                  <a:latin typeface="微软雅黑" pitchFamily="34" charset="-122"/>
                  <a:ea typeface="微软雅黑" pitchFamily="34" charset="-122"/>
                </a:rPr>
                <a:t>被动关闭</a:t>
              </a:r>
            </a:p>
          </p:txBody>
        </p:sp>
      </p:grpSp>
    </p:spTree>
    <p:extLst>
      <p:ext uri="{BB962C8B-B14F-4D97-AF65-F5344CB8AC3E}">
        <p14:creationId xmlns:p14="http://schemas.microsoft.com/office/powerpoint/2010/main" val="980357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1000"/>
                                  </p:stCondLst>
                                  <p:childTnLst>
                                    <p:set>
                                      <p:cBhvr>
                                        <p:cTn id="6" dur="1" fill="hold">
                                          <p:stCondLst>
                                            <p:cond delay="0"/>
                                          </p:stCondLst>
                                        </p:cTn>
                                        <p:tgtEl>
                                          <p:spTgt spid="77"/>
                                        </p:tgtEl>
                                        <p:attrNameLst>
                                          <p:attrName>style.visibility</p:attrName>
                                        </p:attrNameLst>
                                      </p:cBhvr>
                                      <p:to>
                                        <p:strVal val="visible"/>
                                      </p:to>
                                    </p:set>
                                    <p:animEffect transition="in" filter="wipe(up)">
                                      <p:cBhvr>
                                        <p:cTn id="7" dur="2000"/>
                                        <p:tgtEl>
                                          <p:spTgt spid="77"/>
                                        </p:tgtEl>
                                      </p:cBhvr>
                                    </p:animEffect>
                                  </p:childTnLst>
                                </p:cTn>
                              </p:par>
                            </p:childTnLst>
                          </p:cTn>
                        </p:par>
                        <p:par>
                          <p:cTn id="8" fill="hold">
                            <p:stCondLst>
                              <p:cond delay="3000"/>
                            </p:stCondLst>
                            <p:childTnLst>
                              <p:par>
                                <p:cTn id="9" presetID="22" presetClass="entr" presetSubtype="2" fill="hold" nodeType="afterEffect">
                                  <p:stCondLst>
                                    <p:cond delay="1000"/>
                                  </p:stCondLst>
                                  <p:childTnLst>
                                    <p:set>
                                      <p:cBhvr>
                                        <p:cTn id="10" dur="1" fill="hold">
                                          <p:stCondLst>
                                            <p:cond delay="0"/>
                                          </p:stCondLst>
                                        </p:cTn>
                                        <p:tgtEl>
                                          <p:spTgt spid="78"/>
                                        </p:tgtEl>
                                        <p:attrNameLst>
                                          <p:attrName>style.visibility</p:attrName>
                                        </p:attrNameLst>
                                      </p:cBhvr>
                                      <p:to>
                                        <p:strVal val="visible"/>
                                      </p:to>
                                    </p:set>
                                    <p:animEffect transition="in" filter="wipe(right)">
                                      <p:cBhvr>
                                        <p:cTn id="11" dur="2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726860" y="1103942"/>
            <a:ext cx="10738283" cy="518295"/>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eaLnBrk="0" hangingPunct="0"/>
            <a:endParaRPr lang="zh-CN" altLang="en-US" sz="2400">
              <a:solidFill>
                <a:prstClr val="black"/>
              </a:solidFill>
              <a:latin typeface="宋体" charset="-122"/>
              <a:ea typeface="宋体" panose="02010600030101010101" pitchFamily="2" charset="-122"/>
            </a:endParaRPr>
          </a:p>
        </p:txBody>
      </p:sp>
      <p:sp>
        <p:nvSpPr>
          <p:cNvPr id="7" name="Rectangle 6"/>
          <p:cNvSpPr>
            <a:spLocks noChangeArrowheads="1"/>
          </p:cNvSpPr>
          <p:nvPr/>
        </p:nvSpPr>
        <p:spPr bwMode="auto">
          <a:xfrm>
            <a:off x="3951828" y="1047581"/>
            <a:ext cx="42883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219170"/>
            <a:r>
              <a:rPr lang="zh-CN" altLang="en-US" sz="3200" b="1" dirty="0">
                <a:solidFill>
                  <a:prstClr val="white"/>
                </a:solidFill>
                <a:latin typeface="微软雅黑" pitchFamily="34" charset="-122"/>
                <a:ea typeface="微软雅黑" pitchFamily="34" charset="-122"/>
              </a:rPr>
              <a:t>物理层下面的传输媒体</a:t>
            </a:r>
          </a:p>
        </p:txBody>
      </p:sp>
      <p:sp>
        <p:nvSpPr>
          <p:cNvPr id="8" name="Rectangle 8"/>
          <p:cNvSpPr>
            <a:spLocks noChangeArrowheads="1"/>
          </p:cNvSpPr>
          <p:nvPr/>
        </p:nvSpPr>
        <p:spPr bwMode="auto">
          <a:xfrm>
            <a:off x="726860" y="1727793"/>
            <a:ext cx="10738283" cy="398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80990" indent="-380990" defTabSz="1219170">
              <a:lnSpc>
                <a:spcPts val="4400"/>
              </a:lnSpc>
              <a:buClr>
                <a:srgbClr val="0070C0"/>
              </a:buClr>
              <a:buFont typeface="Wingdings" pitchFamily="2" charset="2"/>
              <a:buChar char="l"/>
            </a:pPr>
            <a:r>
              <a:rPr lang="zh-CN" altLang="en-US" sz="2667" b="1" dirty="0">
                <a:solidFill>
                  <a:srgbClr val="0000FF"/>
                </a:solidFill>
                <a:latin typeface="微软雅黑" pitchFamily="34" charset="-122"/>
                <a:ea typeface="微软雅黑" pitchFamily="34" charset="-122"/>
              </a:rPr>
              <a:t>传输媒体也称为传输介质或传输媒介</a:t>
            </a:r>
            <a:r>
              <a:rPr lang="zh-CN" altLang="en-US" sz="2667" b="1" dirty="0">
                <a:solidFill>
                  <a:prstClr val="black"/>
                </a:solidFill>
                <a:latin typeface="微软雅黑" pitchFamily="34" charset="-122"/>
                <a:ea typeface="微软雅黑" pitchFamily="34" charset="-122"/>
              </a:rPr>
              <a:t>，它就是数据传输系统中在发送器和接收器之间的物理通路。</a:t>
            </a:r>
          </a:p>
          <a:p>
            <a:pPr marL="380990" indent="-380990" defTabSz="1219170">
              <a:lnSpc>
                <a:spcPts val="4400"/>
              </a:lnSpc>
              <a:buClr>
                <a:srgbClr val="0070C0"/>
              </a:buClr>
              <a:buFont typeface="Wingdings" pitchFamily="2" charset="2"/>
              <a:buChar char="l"/>
            </a:pPr>
            <a:r>
              <a:rPr lang="zh-CN" altLang="en-US" sz="2667" b="1" dirty="0">
                <a:solidFill>
                  <a:prstClr val="black"/>
                </a:solidFill>
                <a:latin typeface="微软雅黑" pitchFamily="34" charset="-122"/>
                <a:ea typeface="微软雅黑" pitchFamily="34" charset="-122"/>
              </a:rPr>
              <a:t>传输媒体可分为两大类，即导引型传输媒体和非导引型传输媒体。</a:t>
            </a:r>
          </a:p>
          <a:p>
            <a:pPr marL="380990" indent="-380990" defTabSz="1219170">
              <a:lnSpc>
                <a:spcPts val="4400"/>
              </a:lnSpc>
              <a:buClr>
                <a:srgbClr val="0070C0"/>
              </a:buClr>
              <a:buFont typeface="Wingdings" pitchFamily="2" charset="2"/>
              <a:buChar char="l"/>
            </a:pPr>
            <a:r>
              <a:rPr lang="zh-CN" altLang="en-US" sz="2667" b="1" dirty="0">
                <a:solidFill>
                  <a:srgbClr val="0000FF"/>
                </a:solidFill>
                <a:latin typeface="微软雅黑" pitchFamily="34" charset="-122"/>
                <a:ea typeface="微软雅黑" pitchFamily="34" charset="-122"/>
              </a:rPr>
              <a:t>在导引型传输媒体中</a:t>
            </a:r>
            <a:r>
              <a:rPr lang="zh-CN" altLang="en-US" sz="2667" b="1" dirty="0">
                <a:solidFill>
                  <a:prstClr val="black"/>
                </a:solidFill>
                <a:latin typeface="微软雅黑" pitchFamily="34" charset="-122"/>
                <a:ea typeface="微软雅黑" pitchFamily="34" charset="-122"/>
              </a:rPr>
              <a:t>，电磁波被导引沿着固体媒体传播。常用的三种有线媒体为：</a:t>
            </a:r>
            <a:r>
              <a:rPr lang="zh-CN" altLang="en-US" sz="2667" b="1" dirty="0">
                <a:solidFill>
                  <a:srgbClr val="0000FF"/>
                </a:solidFill>
                <a:latin typeface="微软雅黑" pitchFamily="34" charset="-122"/>
                <a:ea typeface="微软雅黑" pitchFamily="34" charset="-122"/>
              </a:rPr>
              <a:t>同轴电缆、双绞线、光纤</a:t>
            </a:r>
            <a:r>
              <a:rPr lang="zh-CN" altLang="en-US" sz="2667" b="1" dirty="0">
                <a:solidFill>
                  <a:prstClr val="black"/>
                </a:solidFill>
                <a:latin typeface="微软雅黑" pitchFamily="34" charset="-122"/>
                <a:ea typeface="微软雅黑" pitchFamily="34" charset="-122"/>
              </a:rPr>
              <a:t>。</a:t>
            </a:r>
          </a:p>
          <a:p>
            <a:pPr marL="380990" indent="-380990" defTabSz="1219170">
              <a:lnSpc>
                <a:spcPts val="4400"/>
              </a:lnSpc>
              <a:buClr>
                <a:srgbClr val="0070C0"/>
              </a:buClr>
              <a:buFont typeface="Wingdings" pitchFamily="2" charset="2"/>
              <a:buChar char="l"/>
            </a:pPr>
            <a:r>
              <a:rPr lang="zh-CN" altLang="en-US" sz="2667" b="1" dirty="0">
                <a:solidFill>
                  <a:srgbClr val="0000FF"/>
                </a:solidFill>
                <a:latin typeface="微软雅黑" pitchFamily="34" charset="-122"/>
                <a:ea typeface="微软雅黑" pitchFamily="34" charset="-122"/>
              </a:rPr>
              <a:t>非导引型传输媒体就是指自由空间</a:t>
            </a:r>
            <a:r>
              <a:rPr lang="zh-CN" altLang="en-US" sz="2667" b="1" dirty="0">
                <a:solidFill>
                  <a:prstClr val="black"/>
                </a:solidFill>
                <a:latin typeface="微软雅黑" pitchFamily="34" charset="-122"/>
                <a:ea typeface="微软雅黑" pitchFamily="34" charset="-122"/>
              </a:rPr>
              <a:t>。在非导引型传输媒体中，电磁波的传输常称为无线传输。</a:t>
            </a:r>
          </a:p>
        </p:txBody>
      </p:sp>
    </p:spTree>
    <p:extLst>
      <p:ext uri="{BB962C8B-B14F-4D97-AF65-F5344CB8AC3E}">
        <p14:creationId xmlns:p14="http://schemas.microsoft.com/office/powerpoint/2010/main" val="26586558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 name="圆角矩形 45"/>
          <p:cNvSpPr/>
          <p:nvPr/>
        </p:nvSpPr>
        <p:spPr>
          <a:xfrm>
            <a:off x="726860" y="865633"/>
            <a:ext cx="10738281" cy="494995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3" name="Text Box 155"/>
          <p:cNvSpPr txBox="1">
            <a:spLocks noChangeArrowheads="1"/>
          </p:cNvSpPr>
          <p:nvPr/>
        </p:nvSpPr>
        <p:spPr bwMode="auto">
          <a:xfrm>
            <a:off x="3611866" y="889660"/>
            <a:ext cx="5001847" cy="789319"/>
          </a:xfrm>
          <a:prstGeom prst="rect">
            <a:avLst/>
          </a:prstGeom>
          <a:noFill/>
          <a:ln w="9525">
            <a:noFill/>
            <a:miter lim="800000"/>
            <a:headEnd/>
            <a:tailEnd/>
          </a:ln>
          <a:effectLst/>
        </p:spPr>
        <p:txBody>
          <a:bodyPr wrap="square">
            <a:spAutoFit/>
          </a:bodyPr>
          <a:lstStyle/>
          <a:p>
            <a:pPr algn="ctr" defTabSz="1219170">
              <a:lnSpc>
                <a:spcPct val="110000"/>
              </a:lnSpc>
            </a:pPr>
            <a:r>
              <a:rPr lang="en-US" altLang="zh-CN" sz="2133" b="1" dirty="0">
                <a:solidFill>
                  <a:prstClr val="black"/>
                </a:solidFill>
                <a:latin typeface="微软雅黑" pitchFamily="34" charset="-122"/>
                <a:ea typeface="微软雅黑" pitchFamily="34" charset="-122"/>
              </a:rPr>
              <a:t>TCP</a:t>
            </a:r>
            <a:r>
              <a:rPr lang="zh-CN" altLang="en-US" sz="2133" b="1" dirty="0">
                <a:solidFill>
                  <a:prstClr val="black"/>
                </a:solidFill>
                <a:latin typeface="微软雅黑" pitchFamily="34" charset="-122"/>
                <a:ea typeface="微软雅黑" pitchFamily="34" charset="-122"/>
              </a:rPr>
              <a:t>的连接释放：</a:t>
            </a:r>
            <a:endParaRPr lang="en-US" altLang="zh-CN" sz="2133" b="1" dirty="0">
              <a:solidFill>
                <a:prstClr val="black"/>
              </a:solidFill>
              <a:latin typeface="微软雅黑" pitchFamily="34" charset="-122"/>
              <a:ea typeface="微软雅黑" pitchFamily="34" charset="-122"/>
            </a:endParaRPr>
          </a:p>
          <a:p>
            <a:pPr algn="ctr" defTabSz="1219170">
              <a:lnSpc>
                <a:spcPct val="110000"/>
              </a:lnSpc>
            </a:pPr>
            <a:r>
              <a:rPr lang="zh-CN" altLang="en-US" sz="2133" b="1" dirty="0">
                <a:solidFill>
                  <a:prstClr val="black"/>
                </a:solidFill>
                <a:latin typeface="微软雅黑" pitchFamily="34" charset="-122"/>
                <a:ea typeface="微软雅黑" pitchFamily="34" charset="-122"/>
              </a:rPr>
              <a:t>采用四报文握手</a:t>
            </a:r>
          </a:p>
        </p:txBody>
      </p:sp>
      <p:sp>
        <p:nvSpPr>
          <p:cNvPr id="4" name="AutoShape 6"/>
          <p:cNvSpPr>
            <a:spLocks noChangeArrowheads="1"/>
          </p:cNvSpPr>
          <p:nvPr/>
        </p:nvSpPr>
        <p:spPr bwMode="auto">
          <a:xfrm>
            <a:off x="5219206" y="2078493"/>
            <a:ext cx="1772957" cy="187684"/>
          </a:xfrm>
          <a:prstGeom prst="leftRightArrow">
            <a:avLst>
              <a:gd name="adj1" fmla="val 55880"/>
              <a:gd name="adj2" fmla="val 108285"/>
            </a:avLst>
          </a:prstGeom>
          <a:solidFill>
            <a:srgbClr val="FFFF00"/>
          </a:solidFill>
          <a:ln w="12700" algn="ctr">
            <a:solidFill>
              <a:schemeClr val="tx1"/>
            </a:solidFill>
            <a:miter lim="800000"/>
            <a:headEnd/>
            <a:tailEnd/>
          </a:ln>
          <a:effectLst/>
        </p:spPr>
        <p:txBody>
          <a:bodyPr wrap="none" anchor="ctr"/>
          <a:lstStyle/>
          <a:p>
            <a:pPr defTabSz="1219170">
              <a:defRPr/>
            </a:pPr>
            <a:endParaRPr lang="zh-CN" altLang="en-US" sz="1333" b="1" kern="0">
              <a:solidFill>
                <a:prstClr val="black"/>
              </a:solidFill>
              <a:latin typeface="微软雅黑" pitchFamily="34" charset="-122"/>
              <a:ea typeface="微软雅黑" pitchFamily="34" charset="-122"/>
            </a:endParaRPr>
          </a:p>
        </p:txBody>
      </p:sp>
      <p:grpSp>
        <p:nvGrpSpPr>
          <p:cNvPr id="5" name="Group 8"/>
          <p:cNvGrpSpPr>
            <a:grpSpLocks/>
          </p:cNvGrpSpPr>
          <p:nvPr/>
        </p:nvGrpSpPr>
        <p:grpSpPr bwMode="auto">
          <a:xfrm>
            <a:off x="4525133" y="2444417"/>
            <a:ext cx="3073756" cy="571313"/>
            <a:chOff x="1614" y="1484"/>
            <a:chExt cx="2604" cy="484"/>
          </a:xfrm>
        </p:grpSpPr>
        <p:sp>
          <p:nvSpPr>
            <p:cNvPr id="6" name="Rectangle 9"/>
            <p:cNvSpPr>
              <a:spLocks noChangeArrowheads="1"/>
            </p:cNvSpPr>
            <p:nvPr/>
          </p:nvSpPr>
          <p:spPr bwMode="auto">
            <a:xfrm rot="597975">
              <a:off x="2412" y="1507"/>
              <a:ext cx="1373" cy="275"/>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333" b="1" kern="0" dirty="0">
                  <a:solidFill>
                    <a:prstClr val="black"/>
                  </a:solidFill>
                  <a:latin typeface="微软雅黑" pitchFamily="34" charset="-122"/>
                  <a:ea typeface="微软雅黑" pitchFamily="34" charset="-122"/>
                </a:rPr>
                <a:t>FIN = 1, </a:t>
              </a:r>
              <a:r>
                <a:rPr lang="en-US" altLang="zh-CN" sz="1333" b="1" kern="0" dirty="0" err="1">
                  <a:solidFill>
                    <a:prstClr val="black"/>
                  </a:solidFill>
                  <a:latin typeface="微软雅黑" pitchFamily="34" charset="-122"/>
                  <a:ea typeface="微软雅黑" pitchFamily="34" charset="-122"/>
                </a:rPr>
                <a:t>seq</a:t>
              </a:r>
              <a:r>
                <a:rPr lang="en-US" altLang="zh-CN" sz="1333" b="1" kern="0" dirty="0">
                  <a:solidFill>
                    <a:prstClr val="black"/>
                  </a:solidFill>
                  <a:latin typeface="微软雅黑" pitchFamily="34" charset="-122"/>
                  <a:ea typeface="微软雅黑" pitchFamily="34" charset="-122"/>
                </a:rPr>
                <a:t> = u</a:t>
              </a:r>
            </a:p>
          </p:txBody>
        </p:sp>
        <p:sp>
          <p:nvSpPr>
            <p:cNvPr id="7" name="Line 10"/>
            <p:cNvSpPr>
              <a:spLocks noChangeShapeType="1"/>
            </p:cNvSpPr>
            <p:nvPr/>
          </p:nvSpPr>
          <p:spPr bwMode="auto">
            <a:xfrm>
              <a:off x="1614" y="1484"/>
              <a:ext cx="2604" cy="484"/>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1333" b="1" kern="0">
                <a:solidFill>
                  <a:prstClr val="black"/>
                </a:solidFill>
                <a:latin typeface="微软雅黑" pitchFamily="34" charset="-122"/>
                <a:ea typeface="微软雅黑" pitchFamily="34" charset="-122"/>
              </a:endParaRPr>
            </a:p>
          </p:txBody>
        </p:sp>
      </p:grpSp>
      <p:sp>
        <p:nvSpPr>
          <p:cNvPr id="8" name="Rectangle 17"/>
          <p:cNvSpPr>
            <a:spLocks noChangeArrowheads="1"/>
          </p:cNvSpPr>
          <p:nvPr/>
        </p:nvSpPr>
        <p:spPr bwMode="auto">
          <a:xfrm>
            <a:off x="3814533" y="1890809"/>
            <a:ext cx="709420" cy="500489"/>
          </a:xfrm>
          <a:prstGeom prst="rect">
            <a:avLst/>
          </a:prstGeom>
          <a:solidFill>
            <a:srgbClr val="009900"/>
          </a:solidFill>
          <a:ln>
            <a:noFill/>
          </a:ln>
          <a:effectLst/>
        </p:spPr>
        <p:txBody>
          <a:bodyPr wrap="none" anchor="ctr"/>
          <a:lstStyle/>
          <a:p>
            <a:pPr defTabSz="1219170">
              <a:defRPr/>
            </a:pPr>
            <a:endParaRPr lang="zh-CN" altLang="en-US" sz="1333" b="1" kern="0">
              <a:solidFill>
                <a:prstClr val="black"/>
              </a:solidFill>
              <a:latin typeface="微软雅黑" pitchFamily="34" charset="-122"/>
              <a:ea typeface="微软雅黑" pitchFamily="34" charset="-122"/>
            </a:endParaRPr>
          </a:p>
        </p:txBody>
      </p:sp>
      <p:sp>
        <p:nvSpPr>
          <p:cNvPr id="9" name="Rectangle 19"/>
          <p:cNvSpPr>
            <a:spLocks noChangeArrowheads="1"/>
          </p:cNvSpPr>
          <p:nvPr/>
        </p:nvSpPr>
        <p:spPr bwMode="auto">
          <a:xfrm>
            <a:off x="7596527" y="1890808"/>
            <a:ext cx="710600" cy="1100131"/>
          </a:xfrm>
          <a:prstGeom prst="rect">
            <a:avLst/>
          </a:prstGeom>
          <a:solidFill>
            <a:srgbClr val="009900"/>
          </a:solidFill>
          <a:ln>
            <a:noFill/>
          </a:ln>
          <a:effectLst/>
        </p:spPr>
        <p:txBody>
          <a:bodyPr wrap="none" anchor="ctr"/>
          <a:lstStyle/>
          <a:p>
            <a:pPr defTabSz="1219170">
              <a:defRPr/>
            </a:pPr>
            <a:endParaRPr lang="zh-CN" altLang="en-US" sz="1333" b="1" kern="0">
              <a:solidFill>
                <a:prstClr val="black"/>
              </a:solidFill>
              <a:latin typeface="微软雅黑" pitchFamily="34" charset="-122"/>
              <a:ea typeface="微软雅黑" pitchFamily="34" charset="-122"/>
            </a:endParaRPr>
          </a:p>
        </p:txBody>
      </p:sp>
      <p:grpSp>
        <p:nvGrpSpPr>
          <p:cNvPr id="10" name="Group 20"/>
          <p:cNvGrpSpPr>
            <a:grpSpLocks/>
          </p:cNvGrpSpPr>
          <p:nvPr/>
        </p:nvGrpSpPr>
        <p:grpSpPr bwMode="auto">
          <a:xfrm>
            <a:off x="3741349" y="1829428"/>
            <a:ext cx="4668473" cy="61381"/>
            <a:chOff x="1020" y="481"/>
            <a:chExt cx="4037" cy="46"/>
          </a:xfrm>
        </p:grpSpPr>
        <p:sp>
          <p:nvSpPr>
            <p:cNvPr id="11" name="Line 21"/>
            <p:cNvSpPr>
              <a:spLocks noChangeShapeType="1"/>
            </p:cNvSpPr>
            <p:nvPr/>
          </p:nvSpPr>
          <p:spPr bwMode="auto">
            <a:xfrm>
              <a:off x="1020" y="527"/>
              <a:ext cx="4037" cy="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333" b="1" kern="0">
                <a:solidFill>
                  <a:prstClr val="black"/>
                </a:solidFill>
                <a:latin typeface="微软雅黑" pitchFamily="34" charset="-122"/>
                <a:ea typeface="微软雅黑" pitchFamily="34" charset="-122"/>
              </a:endParaRPr>
            </a:p>
          </p:txBody>
        </p:sp>
        <p:sp>
          <p:nvSpPr>
            <p:cNvPr id="12" name="Line 22"/>
            <p:cNvSpPr>
              <a:spLocks noChangeShapeType="1"/>
            </p:cNvSpPr>
            <p:nvPr/>
          </p:nvSpPr>
          <p:spPr bwMode="auto">
            <a:xfrm>
              <a:off x="1020" y="481"/>
              <a:ext cx="4037" cy="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333" b="1" kern="0">
                <a:solidFill>
                  <a:prstClr val="black"/>
                </a:solidFill>
                <a:latin typeface="微软雅黑" pitchFamily="34" charset="-122"/>
                <a:ea typeface="微软雅黑" pitchFamily="34" charset="-122"/>
              </a:endParaRPr>
            </a:p>
          </p:txBody>
        </p:sp>
      </p:grpSp>
      <p:grpSp>
        <p:nvGrpSpPr>
          <p:cNvPr id="13" name="Group 37"/>
          <p:cNvGrpSpPr>
            <a:grpSpLocks/>
          </p:cNvGrpSpPr>
          <p:nvPr/>
        </p:nvGrpSpPr>
        <p:grpSpPr bwMode="auto">
          <a:xfrm>
            <a:off x="2804111" y="1627582"/>
            <a:ext cx="1229975" cy="805034"/>
            <a:chOff x="156" y="792"/>
            <a:chExt cx="1042" cy="682"/>
          </a:xfrm>
        </p:grpSpPr>
        <p:sp>
          <p:nvSpPr>
            <p:cNvPr id="14" name="Freeform 38"/>
            <p:cNvSpPr>
              <a:spLocks/>
            </p:cNvSpPr>
            <p:nvPr/>
          </p:nvSpPr>
          <p:spPr bwMode="auto">
            <a:xfrm>
              <a:off x="185" y="792"/>
              <a:ext cx="1013"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333" b="1" kern="0">
                <a:solidFill>
                  <a:prstClr val="black"/>
                </a:solidFill>
                <a:latin typeface="微软雅黑" pitchFamily="34" charset="-122"/>
                <a:ea typeface="微软雅黑" pitchFamily="34" charset="-122"/>
              </a:endParaRPr>
            </a:p>
          </p:txBody>
        </p:sp>
        <p:sp>
          <p:nvSpPr>
            <p:cNvPr id="15" name="Rectangle 39"/>
            <p:cNvSpPr>
              <a:spLocks noChangeArrowheads="1"/>
            </p:cNvSpPr>
            <p:nvPr/>
          </p:nvSpPr>
          <p:spPr bwMode="auto">
            <a:xfrm>
              <a:off x="156" y="1187"/>
              <a:ext cx="788"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zh-CN" altLang="en-US" sz="1333" b="1" kern="0" dirty="0">
                  <a:solidFill>
                    <a:prstClr val="black"/>
                  </a:solidFill>
                  <a:latin typeface="微软雅黑" pitchFamily="34" charset="-122"/>
                  <a:ea typeface="微软雅黑" pitchFamily="34" charset="-122"/>
                </a:rPr>
                <a:t>主动关闭</a:t>
              </a:r>
            </a:p>
          </p:txBody>
        </p:sp>
      </p:grpSp>
      <p:sp>
        <p:nvSpPr>
          <p:cNvPr id="16" name="Rectangle 42"/>
          <p:cNvSpPr>
            <a:spLocks noChangeArrowheads="1"/>
          </p:cNvSpPr>
          <p:nvPr/>
        </p:nvSpPr>
        <p:spPr bwMode="auto">
          <a:xfrm>
            <a:off x="5674267" y="2014750"/>
            <a:ext cx="961804" cy="335135"/>
          </a:xfrm>
          <a:prstGeom prst="rect">
            <a:avLst/>
          </a:prstGeom>
          <a:solidFill>
            <a:srgbClr val="00FFFF"/>
          </a:solidFill>
          <a:ln w="12700">
            <a:headEnd/>
            <a:tailEnd/>
          </a:ln>
        </p:spPr>
        <p:style>
          <a:lnRef idx="2">
            <a:schemeClr val="dk1"/>
          </a:lnRef>
          <a:fillRef idx="1">
            <a:schemeClr val="lt1"/>
          </a:fillRef>
          <a:effectRef idx="0">
            <a:schemeClr val="dk1"/>
          </a:effectRef>
          <a:fontRef idx="minor">
            <a:schemeClr val="dk1"/>
          </a:fontRef>
        </p:style>
        <p:txBody>
          <a:bodyPr wrap="none" lIns="120651" tIns="59267" rIns="120651" bIns="59267">
            <a:spAutoFit/>
          </a:bodyPr>
          <a:lstStyle/>
          <a:p>
            <a:pPr algn="ctr" defTabSz="1015975" eaLnBrk="0" hangingPunct="0">
              <a:defRPr/>
            </a:pPr>
            <a:r>
              <a:rPr lang="zh-CN" altLang="en-US" sz="1400" b="1" kern="0" dirty="0">
                <a:solidFill>
                  <a:prstClr val="black"/>
                </a:solidFill>
                <a:latin typeface="微软雅黑" pitchFamily="34" charset="-122"/>
                <a:ea typeface="微软雅黑" pitchFamily="34" charset="-122"/>
              </a:rPr>
              <a:t>数据传送</a:t>
            </a:r>
          </a:p>
        </p:txBody>
      </p:sp>
      <p:sp>
        <p:nvSpPr>
          <p:cNvPr id="17" name="Rectangle 50"/>
          <p:cNvSpPr>
            <a:spLocks noChangeArrowheads="1"/>
          </p:cNvSpPr>
          <p:nvPr/>
        </p:nvSpPr>
        <p:spPr bwMode="auto">
          <a:xfrm>
            <a:off x="4272527" y="1390321"/>
            <a:ext cx="371899" cy="32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333" b="1" kern="0">
                <a:solidFill>
                  <a:prstClr val="black"/>
                </a:solidFill>
                <a:latin typeface="微软雅黑" pitchFamily="34" charset="-122"/>
                <a:ea typeface="微软雅黑" pitchFamily="34" charset="-122"/>
              </a:rPr>
              <a:t>A</a:t>
            </a:r>
          </a:p>
        </p:txBody>
      </p:sp>
      <p:sp>
        <p:nvSpPr>
          <p:cNvPr id="18" name="Rectangle 51"/>
          <p:cNvSpPr>
            <a:spLocks noChangeArrowheads="1"/>
          </p:cNvSpPr>
          <p:nvPr/>
        </p:nvSpPr>
        <p:spPr bwMode="auto">
          <a:xfrm>
            <a:off x="7518986" y="1390321"/>
            <a:ext cx="360678" cy="32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333" b="1" kern="0" dirty="0">
                <a:solidFill>
                  <a:prstClr val="black"/>
                </a:solidFill>
                <a:latin typeface="微软雅黑" pitchFamily="34" charset="-122"/>
                <a:ea typeface="微软雅黑" pitchFamily="34" charset="-122"/>
              </a:rPr>
              <a:t>B</a:t>
            </a:r>
          </a:p>
        </p:txBody>
      </p:sp>
      <p:sp>
        <p:nvSpPr>
          <p:cNvPr id="19" name="Rectangle 52"/>
          <p:cNvSpPr>
            <a:spLocks noChangeArrowheads="1"/>
          </p:cNvSpPr>
          <p:nvPr/>
        </p:nvSpPr>
        <p:spPr bwMode="auto">
          <a:xfrm>
            <a:off x="3848409" y="1101156"/>
            <a:ext cx="654027" cy="36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zh-CN" altLang="en-US" sz="1600" b="1" kern="0" dirty="0">
                <a:solidFill>
                  <a:prstClr val="black"/>
                </a:solidFill>
                <a:latin typeface="微软雅黑" pitchFamily="34" charset="-122"/>
                <a:ea typeface="微软雅黑" pitchFamily="34" charset="-122"/>
              </a:rPr>
              <a:t>客户</a:t>
            </a:r>
          </a:p>
        </p:txBody>
      </p:sp>
      <p:sp>
        <p:nvSpPr>
          <p:cNvPr id="20" name="Rectangle 53"/>
          <p:cNvSpPr>
            <a:spLocks noChangeArrowheads="1"/>
          </p:cNvSpPr>
          <p:nvPr/>
        </p:nvSpPr>
        <p:spPr bwMode="auto">
          <a:xfrm>
            <a:off x="7505297" y="1101156"/>
            <a:ext cx="859212" cy="36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zh-CN" altLang="en-US" sz="1600" b="1" kern="0" dirty="0">
                <a:solidFill>
                  <a:prstClr val="black"/>
                </a:solidFill>
                <a:latin typeface="微软雅黑" pitchFamily="34" charset="-122"/>
                <a:ea typeface="微软雅黑" pitchFamily="34" charset="-122"/>
              </a:rPr>
              <a:t>服务器</a:t>
            </a:r>
          </a:p>
        </p:txBody>
      </p:sp>
      <p:pic>
        <p:nvPicPr>
          <p:cNvPr id="21"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86311" y="1423115"/>
            <a:ext cx="360277" cy="36027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85179" y="1423115"/>
            <a:ext cx="360277" cy="360277"/>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46"/>
          <p:cNvSpPr>
            <a:spLocks noChangeArrowheads="1"/>
          </p:cNvSpPr>
          <p:nvPr/>
        </p:nvSpPr>
        <p:spPr bwMode="auto">
          <a:xfrm>
            <a:off x="3761355" y="1899071"/>
            <a:ext cx="872036" cy="529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333" b="1" kern="0" dirty="0">
                <a:solidFill>
                  <a:prstClr val="white"/>
                </a:solidFill>
                <a:latin typeface="微软雅黑" pitchFamily="34" charset="-122"/>
                <a:ea typeface="微软雅黑" pitchFamily="34" charset="-122"/>
              </a:rPr>
              <a:t>ESTAB-</a:t>
            </a:r>
          </a:p>
          <a:p>
            <a:pPr defTabSz="1015975" eaLnBrk="0" hangingPunct="0">
              <a:defRPr/>
            </a:pPr>
            <a:r>
              <a:rPr lang="en-US" altLang="zh-CN" sz="1333" b="1" kern="0" dirty="0">
                <a:solidFill>
                  <a:prstClr val="white"/>
                </a:solidFill>
                <a:latin typeface="微软雅黑" pitchFamily="34" charset="-122"/>
                <a:ea typeface="微软雅黑" pitchFamily="34" charset="-122"/>
              </a:rPr>
              <a:t>LISHED</a:t>
            </a:r>
          </a:p>
        </p:txBody>
      </p:sp>
      <p:sp>
        <p:nvSpPr>
          <p:cNvPr id="24" name="Rectangle 47"/>
          <p:cNvSpPr>
            <a:spLocks noChangeArrowheads="1"/>
          </p:cNvSpPr>
          <p:nvPr/>
        </p:nvSpPr>
        <p:spPr bwMode="auto">
          <a:xfrm>
            <a:off x="7523843" y="2223682"/>
            <a:ext cx="872036" cy="529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333" b="1" kern="0" dirty="0">
                <a:solidFill>
                  <a:prstClr val="white"/>
                </a:solidFill>
                <a:latin typeface="微软雅黑" pitchFamily="34" charset="-122"/>
                <a:ea typeface="微软雅黑" pitchFamily="34" charset="-122"/>
              </a:rPr>
              <a:t>ESTAB-</a:t>
            </a:r>
          </a:p>
          <a:p>
            <a:pPr defTabSz="1015975" eaLnBrk="0" hangingPunct="0">
              <a:defRPr/>
            </a:pPr>
            <a:r>
              <a:rPr lang="en-US" altLang="zh-CN" sz="1333" b="1" kern="0" dirty="0">
                <a:solidFill>
                  <a:prstClr val="white"/>
                </a:solidFill>
                <a:latin typeface="微软雅黑" pitchFamily="34" charset="-122"/>
                <a:ea typeface="微软雅黑" pitchFamily="34" charset="-122"/>
              </a:rPr>
              <a:t>LISHED</a:t>
            </a:r>
          </a:p>
        </p:txBody>
      </p:sp>
      <p:grpSp>
        <p:nvGrpSpPr>
          <p:cNvPr id="25" name="Group 2"/>
          <p:cNvGrpSpPr>
            <a:grpSpLocks/>
          </p:cNvGrpSpPr>
          <p:nvPr/>
        </p:nvGrpSpPr>
        <p:grpSpPr bwMode="auto">
          <a:xfrm>
            <a:off x="4513207" y="2394625"/>
            <a:ext cx="3095061" cy="2781944"/>
            <a:chOff x="1474" y="1888"/>
            <a:chExt cx="2412" cy="2432"/>
          </a:xfrm>
        </p:grpSpPr>
        <p:sp>
          <p:nvSpPr>
            <p:cNvPr id="26"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600" kern="0">
                <a:solidFill>
                  <a:prstClr val="black"/>
                </a:solidFill>
                <a:latin typeface="微软雅黑" pitchFamily="34" charset="-122"/>
                <a:ea typeface="微软雅黑" pitchFamily="34" charset="-122"/>
              </a:endParaRPr>
            </a:p>
          </p:txBody>
        </p:sp>
        <p:sp>
          <p:nvSpPr>
            <p:cNvPr id="27" name="Line 4"/>
            <p:cNvSpPr>
              <a:spLocks noChangeShapeType="1"/>
            </p:cNvSpPr>
            <p:nvPr/>
          </p:nvSpPr>
          <p:spPr bwMode="auto">
            <a:xfrm>
              <a:off x="3886" y="2409"/>
              <a:ext cx="0" cy="1911"/>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600" kern="0">
                <a:solidFill>
                  <a:prstClr val="black"/>
                </a:solidFill>
                <a:latin typeface="微软雅黑" pitchFamily="34" charset="-122"/>
                <a:ea typeface="微软雅黑" pitchFamily="34" charset="-122"/>
              </a:endParaRPr>
            </a:p>
          </p:txBody>
        </p:sp>
      </p:grpSp>
      <p:sp>
        <p:nvSpPr>
          <p:cNvPr id="28" name="Text Box 155"/>
          <p:cNvSpPr txBox="1">
            <a:spLocks noChangeArrowheads="1"/>
          </p:cNvSpPr>
          <p:nvPr/>
        </p:nvSpPr>
        <p:spPr bwMode="auto">
          <a:xfrm>
            <a:off x="2573033" y="5214550"/>
            <a:ext cx="7229336" cy="428259"/>
          </a:xfrm>
          <a:prstGeom prst="rect">
            <a:avLst/>
          </a:prstGeom>
          <a:solidFill>
            <a:srgbClr val="99FFCC"/>
          </a:solidFill>
          <a:ln w="9525">
            <a:solidFill>
              <a:schemeClr val="tx1"/>
            </a:solidFill>
            <a:miter lim="800000"/>
            <a:headEnd/>
            <a:tailEnd/>
          </a:ln>
          <a:effectLst/>
        </p:spPr>
        <p:txBody>
          <a:bodyPr wrap="square">
            <a:spAutoFit/>
          </a:bodyPr>
          <a:lstStyle/>
          <a:p>
            <a:pPr marL="380990" indent="-380990" defTabSz="1219170">
              <a:lnSpc>
                <a:spcPct val="110000"/>
              </a:lnSpc>
              <a:buFont typeface="Wingdings" pitchFamily="2" charset="2"/>
              <a:buChar char="l"/>
            </a:pPr>
            <a:r>
              <a:rPr lang="zh-CN" altLang="en-US" sz="2133" b="1" dirty="0">
                <a:solidFill>
                  <a:prstClr val="black"/>
                </a:solidFill>
                <a:latin typeface="微软雅黑" pitchFamily="34" charset="-122"/>
                <a:ea typeface="微软雅黑" pitchFamily="34" charset="-122"/>
              </a:rPr>
              <a:t> </a:t>
            </a:r>
            <a:r>
              <a:rPr lang="en-US" altLang="zh-CN" sz="2133" b="1" dirty="0">
                <a:solidFill>
                  <a:prstClr val="black"/>
                </a:solidFill>
                <a:latin typeface="微软雅黑" pitchFamily="34" charset="-122"/>
                <a:ea typeface="微软雅黑" pitchFamily="34" charset="-122"/>
              </a:rPr>
              <a:t>A </a:t>
            </a:r>
            <a:r>
              <a:rPr lang="zh-CN" altLang="en-US" sz="2133" b="1" dirty="0">
                <a:solidFill>
                  <a:prstClr val="black"/>
                </a:solidFill>
                <a:latin typeface="微软雅黑" pitchFamily="34" charset="-122"/>
                <a:ea typeface="微软雅黑" pitchFamily="34" charset="-122"/>
              </a:rPr>
              <a:t>收到连接释放报文段后，必须发出确认。 </a:t>
            </a:r>
          </a:p>
        </p:txBody>
      </p:sp>
      <p:grpSp>
        <p:nvGrpSpPr>
          <p:cNvPr id="29" name="Group 43"/>
          <p:cNvGrpSpPr>
            <a:grpSpLocks/>
          </p:cNvGrpSpPr>
          <p:nvPr/>
        </p:nvGrpSpPr>
        <p:grpSpPr bwMode="auto">
          <a:xfrm>
            <a:off x="8161934" y="1716110"/>
            <a:ext cx="1002157" cy="1330308"/>
            <a:chOff x="4695" y="867"/>
            <a:chExt cx="849" cy="1127"/>
          </a:xfrm>
        </p:grpSpPr>
        <p:sp>
          <p:nvSpPr>
            <p:cNvPr id="30" name="Freeform 44"/>
            <p:cNvSpPr>
              <a:spLocks/>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333" b="1" kern="0">
                <a:solidFill>
                  <a:prstClr val="black"/>
                </a:solidFill>
                <a:latin typeface="微软雅黑" pitchFamily="34" charset="-122"/>
                <a:ea typeface="微软雅黑" pitchFamily="34" charset="-122"/>
              </a:endParaRPr>
            </a:p>
          </p:txBody>
        </p:sp>
        <p:sp>
          <p:nvSpPr>
            <p:cNvPr id="31" name="Rectangle 45"/>
            <p:cNvSpPr>
              <a:spLocks noChangeArrowheads="1"/>
            </p:cNvSpPr>
            <p:nvPr/>
          </p:nvSpPr>
          <p:spPr bwMode="auto">
            <a:xfrm>
              <a:off x="5047" y="1120"/>
              <a:ext cx="497" cy="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zh-CN" altLang="en-US" sz="1333" b="1" kern="0" dirty="0">
                  <a:solidFill>
                    <a:prstClr val="black"/>
                  </a:solidFill>
                  <a:latin typeface="微软雅黑" pitchFamily="34" charset="-122"/>
                  <a:ea typeface="微软雅黑" pitchFamily="34" charset="-122"/>
                </a:rPr>
                <a:t>通知</a:t>
              </a:r>
            </a:p>
            <a:p>
              <a:pPr defTabSz="1015975" eaLnBrk="0" hangingPunct="0">
                <a:defRPr/>
              </a:pPr>
              <a:r>
                <a:rPr lang="zh-CN" altLang="en-US" sz="1333" b="1" kern="0" dirty="0">
                  <a:solidFill>
                    <a:prstClr val="black"/>
                  </a:solidFill>
                  <a:latin typeface="微软雅黑" pitchFamily="34" charset="-122"/>
                  <a:ea typeface="微软雅黑" pitchFamily="34" charset="-122"/>
                </a:rPr>
                <a:t>应用</a:t>
              </a:r>
            </a:p>
            <a:p>
              <a:pPr defTabSz="1015975" eaLnBrk="0" hangingPunct="0">
                <a:defRPr/>
              </a:pPr>
              <a:r>
                <a:rPr lang="zh-CN" altLang="en-US" sz="1333" b="1" kern="0" dirty="0">
                  <a:solidFill>
                    <a:prstClr val="black"/>
                  </a:solidFill>
                  <a:latin typeface="微软雅黑" pitchFamily="34" charset="-122"/>
                  <a:ea typeface="微软雅黑" pitchFamily="34" charset="-122"/>
                </a:rPr>
                <a:t>进程</a:t>
              </a:r>
            </a:p>
          </p:txBody>
        </p:sp>
      </p:grpSp>
      <p:grpSp>
        <p:nvGrpSpPr>
          <p:cNvPr id="32" name="组合 31"/>
          <p:cNvGrpSpPr/>
          <p:nvPr/>
        </p:nvGrpSpPr>
        <p:grpSpPr>
          <a:xfrm>
            <a:off x="4509786" y="3376827"/>
            <a:ext cx="3207772" cy="939697"/>
            <a:chOff x="3382340" y="2532621"/>
            <a:chExt cx="2405829" cy="704773"/>
          </a:xfrm>
        </p:grpSpPr>
        <p:sp>
          <p:nvSpPr>
            <p:cNvPr id="33" name="AutoShape 5"/>
            <p:cNvSpPr>
              <a:spLocks noChangeArrowheads="1"/>
            </p:cNvSpPr>
            <p:nvPr/>
          </p:nvSpPr>
          <p:spPr bwMode="auto">
            <a:xfrm rot="20948448">
              <a:off x="4076414" y="2692051"/>
              <a:ext cx="377137" cy="131910"/>
            </a:xfrm>
            <a:prstGeom prst="leftArrow">
              <a:avLst>
                <a:gd name="adj1" fmla="val 53620"/>
                <a:gd name="adj2" fmla="val 119816"/>
              </a:avLst>
            </a:prstGeom>
            <a:solidFill>
              <a:srgbClr val="FFFF00"/>
            </a:solidFill>
            <a:ln w="12700" algn="ctr">
              <a:solidFill>
                <a:schemeClr val="tx1"/>
              </a:solidFill>
              <a:miter lim="800000"/>
              <a:headEnd/>
              <a:tailEnd/>
            </a:ln>
            <a:effectLst/>
          </p:spPr>
          <p:txBody>
            <a:bodyPr wrap="none" anchor="ctr"/>
            <a:lstStyle/>
            <a:p>
              <a:pPr defTabSz="1219170">
                <a:defRPr/>
              </a:pPr>
              <a:endParaRPr lang="zh-CN" altLang="en-US" sz="1333" b="1" kern="0">
                <a:solidFill>
                  <a:prstClr val="black"/>
                </a:solidFill>
                <a:latin typeface="微软雅黑" pitchFamily="34" charset="-122"/>
                <a:ea typeface="微软雅黑" pitchFamily="34" charset="-122"/>
              </a:endParaRPr>
            </a:p>
          </p:txBody>
        </p:sp>
        <p:sp>
          <p:nvSpPr>
            <p:cNvPr id="34" name="Rectangle 16"/>
            <p:cNvSpPr>
              <a:spLocks noChangeArrowheads="1"/>
            </p:cNvSpPr>
            <p:nvPr/>
          </p:nvSpPr>
          <p:spPr bwMode="auto">
            <a:xfrm rot="20943314" flipH="1">
              <a:off x="3447382" y="2786404"/>
              <a:ext cx="2340787" cy="228268"/>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200" b="1" kern="0" dirty="0">
                  <a:solidFill>
                    <a:prstClr val="black"/>
                  </a:solidFill>
                  <a:latin typeface="微软雅黑" pitchFamily="34" charset="-122"/>
                  <a:ea typeface="微软雅黑" pitchFamily="34" charset="-122"/>
                </a:rPr>
                <a:t>FIN = 1, ACK = 1, </a:t>
              </a:r>
              <a:r>
                <a:rPr lang="en-US" altLang="zh-CN" sz="1200" b="1" kern="0" dirty="0" err="1">
                  <a:solidFill>
                    <a:prstClr val="black"/>
                  </a:solidFill>
                  <a:latin typeface="微软雅黑" pitchFamily="34" charset="-122"/>
                  <a:ea typeface="微软雅黑" pitchFamily="34" charset="-122"/>
                </a:rPr>
                <a:t>seq</a:t>
              </a:r>
              <a:r>
                <a:rPr lang="en-US" altLang="zh-CN" sz="1200" b="1" kern="0" dirty="0">
                  <a:solidFill>
                    <a:prstClr val="black"/>
                  </a:solidFill>
                  <a:latin typeface="微软雅黑" pitchFamily="34" charset="-122"/>
                  <a:ea typeface="微软雅黑" pitchFamily="34" charset="-122"/>
                </a:rPr>
                <a:t> = w, </a:t>
              </a:r>
              <a:r>
                <a:rPr lang="en-US" altLang="zh-CN" sz="1200" b="1" kern="0" dirty="0" err="1">
                  <a:solidFill>
                    <a:prstClr val="black"/>
                  </a:solidFill>
                  <a:latin typeface="微软雅黑" pitchFamily="34" charset="-122"/>
                  <a:ea typeface="微软雅黑" pitchFamily="34" charset="-122"/>
                </a:rPr>
                <a:t>ack</a:t>
              </a:r>
              <a:r>
                <a:rPr lang="en-US" altLang="zh-CN" sz="1200" b="1" kern="0" dirty="0">
                  <a:solidFill>
                    <a:prstClr val="black"/>
                  </a:solidFill>
                  <a:latin typeface="微软雅黑" pitchFamily="34" charset="-122"/>
                  <a:ea typeface="微软雅黑" pitchFamily="34" charset="-122"/>
                </a:rPr>
                <a:t>= u </a:t>
              </a:r>
              <a:r>
                <a:rPr lang="en-US" altLang="zh-CN" sz="1200" b="1" kern="0" dirty="0">
                  <a:solidFill>
                    <a:prstClr val="black"/>
                  </a:solidFill>
                  <a:latin typeface="微软雅黑" pitchFamily="34" charset="-122"/>
                  <a:ea typeface="微软雅黑" pitchFamily="34" charset="-122"/>
                  <a:sym typeface="Symbol" pitchFamily="18" charset="2"/>
                </a:rPr>
                <a:t> 1</a:t>
              </a:r>
              <a:endParaRPr lang="en-US" altLang="zh-CN" sz="1200" b="1" kern="0" dirty="0">
                <a:solidFill>
                  <a:prstClr val="black"/>
                </a:solidFill>
                <a:latin typeface="微软雅黑" pitchFamily="34" charset="-122"/>
                <a:ea typeface="微软雅黑" pitchFamily="34" charset="-122"/>
              </a:endParaRPr>
            </a:p>
          </p:txBody>
        </p:sp>
        <p:sp>
          <p:nvSpPr>
            <p:cNvPr id="35" name="Rectangle 54"/>
            <p:cNvSpPr>
              <a:spLocks noChangeArrowheads="1"/>
            </p:cNvSpPr>
            <p:nvPr/>
          </p:nvSpPr>
          <p:spPr bwMode="auto">
            <a:xfrm rot="20971112">
              <a:off x="4354552" y="2532621"/>
              <a:ext cx="697308" cy="243609"/>
            </a:xfrm>
            <a:prstGeom prst="rect">
              <a:avLst/>
            </a:prstGeom>
            <a:solidFill>
              <a:srgbClr val="00FFFF"/>
            </a:solidFill>
            <a:ln w="12700">
              <a:headEnd/>
              <a:tailEnd/>
            </a:ln>
          </p:spPr>
          <p:style>
            <a:lnRef idx="2">
              <a:schemeClr val="dk1"/>
            </a:lnRef>
            <a:fillRef idx="1">
              <a:schemeClr val="lt1"/>
            </a:fillRef>
            <a:effectRef idx="0">
              <a:schemeClr val="dk1"/>
            </a:effectRef>
            <a:fontRef idx="minor">
              <a:schemeClr val="dk1"/>
            </a:fontRef>
          </p:style>
          <p:txBody>
            <a:bodyPr wrap="none" lIns="120651" tIns="59267" rIns="120651" bIns="59267">
              <a:spAutoFit/>
            </a:bodyPr>
            <a:lstStyle/>
            <a:p>
              <a:pPr defTabSz="1015975" eaLnBrk="0" hangingPunct="0">
                <a:defRPr/>
              </a:pPr>
              <a:r>
                <a:rPr lang="zh-CN" altLang="en-US" sz="1333" b="1" kern="0" dirty="0">
                  <a:solidFill>
                    <a:prstClr val="black"/>
                  </a:solidFill>
                  <a:latin typeface="微软雅黑" pitchFamily="34" charset="-122"/>
                  <a:ea typeface="微软雅黑" pitchFamily="34" charset="-122"/>
                </a:rPr>
                <a:t>数据传送</a:t>
              </a:r>
            </a:p>
          </p:txBody>
        </p:sp>
        <p:sp>
          <p:nvSpPr>
            <p:cNvPr id="36" name="Line 15"/>
            <p:cNvSpPr>
              <a:spLocks noChangeShapeType="1"/>
            </p:cNvSpPr>
            <p:nvPr/>
          </p:nvSpPr>
          <p:spPr bwMode="auto">
            <a:xfrm flipH="1">
              <a:off x="3382340" y="2808025"/>
              <a:ext cx="2305317" cy="429369"/>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1333" b="1" kern="0">
                <a:solidFill>
                  <a:prstClr val="black"/>
                </a:solidFill>
                <a:latin typeface="微软雅黑" pitchFamily="34" charset="-122"/>
                <a:ea typeface="微软雅黑" pitchFamily="34" charset="-122"/>
              </a:endParaRPr>
            </a:p>
          </p:txBody>
        </p:sp>
      </p:grpSp>
      <p:grpSp>
        <p:nvGrpSpPr>
          <p:cNvPr id="37" name="Group 11"/>
          <p:cNvGrpSpPr>
            <a:grpSpLocks/>
          </p:cNvGrpSpPr>
          <p:nvPr/>
        </p:nvGrpSpPr>
        <p:grpSpPr bwMode="auto">
          <a:xfrm>
            <a:off x="4535757" y="3047597"/>
            <a:ext cx="3073757" cy="572491"/>
            <a:chOff x="1623" y="1995"/>
            <a:chExt cx="2604" cy="485"/>
          </a:xfrm>
        </p:grpSpPr>
        <p:sp>
          <p:nvSpPr>
            <p:cNvPr id="38" name="Rectangle 12"/>
            <p:cNvSpPr>
              <a:spLocks noChangeArrowheads="1"/>
            </p:cNvSpPr>
            <p:nvPr/>
          </p:nvSpPr>
          <p:spPr bwMode="auto">
            <a:xfrm rot="20990024" flipH="1">
              <a:off x="1824" y="2006"/>
              <a:ext cx="2047" cy="258"/>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200" b="1" kern="0" dirty="0">
                  <a:solidFill>
                    <a:prstClr val="black"/>
                  </a:solidFill>
                  <a:latin typeface="微软雅黑" pitchFamily="34" charset="-122"/>
                  <a:ea typeface="微软雅黑" pitchFamily="34" charset="-122"/>
                </a:rPr>
                <a:t>ACK = 1, </a:t>
              </a:r>
              <a:r>
                <a:rPr lang="en-US" altLang="zh-CN" sz="1200" b="1" kern="0" dirty="0" err="1">
                  <a:solidFill>
                    <a:prstClr val="black"/>
                  </a:solidFill>
                  <a:latin typeface="微软雅黑" pitchFamily="34" charset="-122"/>
                  <a:ea typeface="微软雅黑" pitchFamily="34" charset="-122"/>
                </a:rPr>
                <a:t>seq</a:t>
              </a:r>
              <a:r>
                <a:rPr lang="en-US" altLang="zh-CN" sz="1200" b="1" kern="0" dirty="0">
                  <a:solidFill>
                    <a:prstClr val="black"/>
                  </a:solidFill>
                  <a:latin typeface="微软雅黑" pitchFamily="34" charset="-122"/>
                  <a:ea typeface="微软雅黑" pitchFamily="34" charset="-122"/>
                </a:rPr>
                <a:t> = v, </a:t>
              </a:r>
              <a:r>
                <a:rPr lang="en-US" altLang="zh-CN" sz="1200" b="1" kern="0" dirty="0" err="1">
                  <a:solidFill>
                    <a:prstClr val="black"/>
                  </a:solidFill>
                  <a:latin typeface="微软雅黑" pitchFamily="34" charset="-122"/>
                  <a:ea typeface="微软雅黑" pitchFamily="34" charset="-122"/>
                </a:rPr>
                <a:t>ack</a:t>
              </a:r>
              <a:r>
                <a:rPr lang="en-US" altLang="zh-CN" sz="1200" b="1" kern="0" dirty="0">
                  <a:solidFill>
                    <a:prstClr val="black"/>
                  </a:solidFill>
                  <a:latin typeface="微软雅黑" pitchFamily="34" charset="-122"/>
                  <a:ea typeface="微软雅黑" pitchFamily="34" charset="-122"/>
                </a:rPr>
                <a:t>= u </a:t>
              </a:r>
              <a:r>
                <a:rPr lang="en-US" altLang="zh-CN" sz="1200" b="1" kern="0" dirty="0">
                  <a:solidFill>
                    <a:prstClr val="black"/>
                  </a:solidFill>
                  <a:latin typeface="微软雅黑" pitchFamily="34" charset="-122"/>
                  <a:ea typeface="微软雅黑" pitchFamily="34" charset="-122"/>
                  <a:sym typeface="Symbol" pitchFamily="18" charset="2"/>
                </a:rPr>
                <a:t> 1</a:t>
              </a:r>
              <a:endParaRPr lang="en-US" altLang="zh-CN" sz="1200" b="1" kern="0" dirty="0">
                <a:solidFill>
                  <a:prstClr val="black"/>
                </a:solidFill>
                <a:latin typeface="微软雅黑" pitchFamily="34" charset="-122"/>
                <a:ea typeface="微软雅黑" pitchFamily="34" charset="-122"/>
              </a:endParaRPr>
            </a:p>
          </p:txBody>
        </p:sp>
        <p:sp>
          <p:nvSpPr>
            <p:cNvPr id="39" name="Line 13"/>
            <p:cNvSpPr>
              <a:spLocks noChangeShapeType="1"/>
            </p:cNvSpPr>
            <p:nvPr/>
          </p:nvSpPr>
          <p:spPr bwMode="auto">
            <a:xfrm flipH="1">
              <a:off x="1623" y="1995"/>
              <a:ext cx="2604" cy="48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1333" b="1" kern="0">
                <a:solidFill>
                  <a:prstClr val="black"/>
                </a:solidFill>
                <a:latin typeface="微软雅黑" pitchFamily="34" charset="-122"/>
                <a:ea typeface="微软雅黑" pitchFamily="34" charset="-122"/>
              </a:endParaRPr>
            </a:p>
          </p:txBody>
        </p:sp>
      </p:grpSp>
      <p:grpSp>
        <p:nvGrpSpPr>
          <p:cNvPr id="40" name="组合 39"/>
          <p:cNvGrpSpPr/>
          <p:nvPr/>
        </p:nvGrpSpPr>
        <p:grpSpPr>
          <a:xfrm>
            <a:off x="8131247" y="1578003"/>
            <a:ext cx="1242669" cy="2173703"/>
            <a:chOff x="6098436" y="1183502"/>
            <a:chExt cx="932002" cy="1630277"/>
          </a:xfrm>
        </p:grpSpPr>
        <p:sp>
          <p:nvSpPr>
            <p:cNvPr id="41" name="Freeform 40"/>
            <p:cNvSpPr>
              <a:spLocks/>
            </p:cNvSpPr>
            <p:nvPr/>
          </p:nvSpPr>
          <p:spPr bwMode="auto">
            <a:xfrm>
              <a:off x="6098436" y="1183502"/>
              <a:ext cx="860369" cy="1620096"/>
            </a:xfrm>
            <a:custGeom>
              <a:avLst/>
              <a:gdLst>
                <a:gd name="T0" fmla="*/ 0 w 868"/>
                <a:gd name="T1" fmla="*/ 0 h 1493"/>
                <a:gd name="T2" fmla="*/ 1408112 w 868"/>
                <a:gd name="T3" fmla="*/ 13621 h 1493"/>
                <a:gd name="T4" fmla="*/ 1408112 w 868"/>
                <a:gd name="T5" fmla="*/ 2905125 h 1493"/>
                <a:gd name="T6" fmla="*/ 201159 w 868"/>
                <a:gd name="T7" fmla="*/ 2905125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333" b="1" kern="0">
                <a:solidFill>
                  <a:prstClr val="black"/>
                </a:solidFill>
                <a:latin typeface="微软雅黑" pitchFamily="34" charset="-122"/>
                <a:ea typeface="微软雅黑" pitchFamily="34" charset="-122"/>
              </a:endParaRPr>
            </a:p>
          </p:txBody>
        </p:sp>
        <p:sp>
          <p:nvSpPr>
            <p:cNvPr id="42" name="Rectangle 41"/>
            <p:cNvSpPr>
              <a:spLocks noChangeArrowheads="1"/>
            </p:cNvSpPr>
            <p:nvPr/>
          </p:nvSpPr>
          <p:spPr bwMode="auto">
            <a:xfrm>
              <a:off x="6333130" y="2570170"/>
              <a:ext cx="697308" cy="243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zh-CN" altLang="en-US" sz="1333" b="1" kern="0" dirty="0">
                  <a:solidFill>
                    <a:prstClr val="black"/>
                  </a:solidFill>
                  <a:latin typeface="微软雅黑" pitchFamily="34" charset="-122"/>
                  <a:ea typeface="微软雅黑" pitchFamily="34" charset="-122"/>
                </a:rPr>
                <a:t>被动关闭</a:t>
              </a:r>
            </a:p>
          </p:txBody>
        </p:sp>
      </p:grpSp>
      <p:grpSp>
        <p:nvGrpSpPr>
          <p:cNvPr id="45" name="组合 44"/>
          <p:cNvGrpSpPr/>
          <p:nvPr/>
        </p:nvGrpSpPr>
        <p:grpSpPr>
          <a:xfrm>
            <a:off x="4525132" y="4360927"/>
            <a:ext cx="3132545" cy="572492"/>
            <a:chOff x="3393849" y="3270695"/>
            <a:chExt cx="2349409" cy="429369"/>
          </a:xfrm>
        </p:grpSpPr>
        <p:sp>
          <p:nvSpPr>
            <p:cNvPr id="43" name="Rectangle 7"/>
            <p:cNvSpPr>
              <a:spLocks noChangeArrowheads="1"/>
            </p:cNvSpPr>
            <p:nvPr/>
          </p:nvSpPr>
          <p:spPr bwMode="auto">
            <a:xfrm rot="610931">
              <a:off x="3635708" y="3294225"/>
              <a:ext cx="2107550"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200" b="1" kern="0" dirty="0">
                  <a:solidFill>
                    <a:prstClr val="black"/>
                  </a:solidFill>
                  <a:latin typeface="微软雅黑" pitchFamily="34" charset="-122"/>
                  <a:ea typeface="微软雅黑" pitchFamily="34" charset="-122"/>
                </a:rPr>
                <a:t>ACK = 1, </a:t>
              </a:r>
              <a:r>
                <a:rPr lang="en-US" altLang="zh-CN" sz="1200" b="1" kern="0" dirty="0" err="1">
                  <a:solidFill>
                    <a:prstClr val="black"/>
                  </a:solidFill>
                  <a:latin typeface="微软雅黑" pitchFamily="34" charset="-122"/>
                  <a:ea typeface="微软雅黑" pitchFamily="34" charset="-122"/>
                </a:rPr>
                <a:t>seq</a:t>
              </a:r>
              <a:r>
                <a:rPr lang="en-US" altLang="zh-CN" sz="1200" b="1" kern="0" dirty="0">
                  <a:solidFill>
                    <a:prstClr val="black"/>
                  </a:solidFill>
                  <a:latin typeface="微软雅黑" pitchFamily="34" charset="-122"/>
                  <a:ea typeface="微软雅黑" pitchFamily="34" charset="-122"/>
                </a:rPr>
                <a:t> = u + 1, </a:t>
              </a:r>
              <a:r>
                <a:rPr lang="en-US" altLang="zh-CN" sz="1200" b="1" kern="0" dirty="0" err="1">
                  <a:solidFill>
                    <a:prstClr val="black"/>
                  </a:solidFill>
                  <a:latin typeface="微软雅黑" pitchFamily="34" charset="-122"/>
                  <a:ea typeface="微软雅黑" pitchFamily="34" charset="-122"/>
                </a:rPr>
                <a:t>ack</a:t>
              </a:r>
              <a:r>
                <a:rPr lang="en-US" altLang="zh-CN" sz="1200" b="1" kern="0" dirty="0">
                  <a:solidFill>
                    <a:prstClr val="black"/>
                  </a:solidFill>
                  <a:latin typeface="微软雅黑" pitchFamily="34" charset="-122"/>
                  <a:ea typeface="微软雅黑" pitchFamily="34" charset="-122"/>
                </a:rPr>
                <a:t> = w </a:t>
              </a:r>
              <a:r>
                <a:rPr lang="en-US" altLang="zh-CN" sz="1200" b="1" kern="0" dirty="0">
                  <a:solidFill>
                    <a:prstClr val="black"/>
                  </a:solidFill>
                  <a:latin typeface="微软雅黑" pitchFamily="34" charset="-122"/>
                  <a:ea typeface="微软雅黑" pitchFamily="34" charset="-122"/>
                  <a:sym typeface="Symbol" pitchFamily="18" charset="2"/>
                </a:rPr>
                <a:t> 1</a:t>
              </a:r>
            </a:p>
          </p:txBody>
        </p:sp>
        <p:sp>
          <p:nvSpPr>
            <p:cNvPr id="44" name="Line 14"/>
            <p:cNvSpPr>
              <a:spLocks noChangeShapeType="1"/>
            </p:cNvSpPr>
            <p:nvPr/>
          </p:nvSpPr>
          <p:spPr bwMode="auto">
            <a:xfrm>
              <a:off x="3393849" y="3270695"/>
              <a:ext cx="2305317" cy="429369"/>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1333" b="1" kern="0">
                <a:solidFill>
                  <a:prstClr val="black"/>
                </a:solidFill>
                <a:latin typeface="微软雅黑" pitchFamily="34" charset="-122"/>
                <a:ea typeface="微软雅黑" pitchFamily="34" charset="-122"/>
              </a:endParaRPr>
            </a:p>
          </p:txBody>
        </p:sp>
      </p:grpSp>
    </p:spTree>
    <p:extLst>
      <p:ext uri="{BB962C8B-B14F-4D97-AF65-F5344CB8AC3E}">
        <p14:creationId xmlns:p14="http://schemas.microsoft.com/office/powerpoint/2010/main" val="642658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 name="圆角矩形 45"/>
          <p:cNvSpPr/>
          <p:nvPr/>
        </p:nvSpPr>
        <p:spPr>
          <a:xfrm>
            <a:off x="726860" y="865633"/>
            <a:ext cx="10738281" cy="494995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3" name="Text Box 155"/>
          <p:cNvSpPr txBox="1">
            <a:spLocks noChangeArrowheads="1"/>
          </p:cNvSpPr>
          <p:nvPr/>
        </p:nvSpPr>
        <p:spPr bwMode="auto">
          <a:xfrm>
            <a:off x="3611866" y="889660"/>
            <a:ext cx="5001847" cy="789319"/>
          </a:xfrm>
          <a:prstGeom prst="rect">
            <a:avLst/>
          </a:prstGeom>
          <a:noFill/>
          <a:ln w="9525">
            <a:noFill/>
            <a:miter lim="800000"/>
            <a:headEnd/>
            <a:tailEnd/>
          </a:ln>
          <a:effectLst/>
        </p:spPr>
        <p:txBody>
          <a:bodyPr wrap="square">
            <a:spAutoFit/>
          </a:bodyPr>
          <a:lstStyle/>
          <a:p>
            <a:pPr algn="ctr" defTabSz="1219170">
              <a:lnSpc>
                <a:spcPct val="110000"/>
              </a:lnSpc>
            </a:pPr>
            <a:r>
              <a:rPr lang="en-US" altLang="zh-CN" sz="2133" b="1" dirty="0">
                <a:solidFill>
                  <a:prstClr val="black"/>
                </a:solidFill>
                <a:latin typeface="微软雅黑" pitchFamily="34" charset="-122"/>
                <a:ea typeface="微软雅黑" pitchFamily="34" charset="-122"/>
              </a:rPr>
              <a:t>TCP</a:t>
            </a:r>
            <a:r>
              <a:rPr lang="zh-CN" altLang="en-US" sz="2133" b="1" dirty="0">
                <a:solidFill>
                  <a:prstClr val="black"/>
                </a:solidFill>
                <a:latin typeface="微软雅黑" pitchFamily="34" charset="-122"/>
                <a:ea typeface="微软雅黑" pitchFamily="34" charset="-122"/>
              </a:rPr>
              <a:t>的连接释放：</a:t>
            </a:r>
            <a:endParaRPr lang="en-US" altLang="zh-CN" sz="2133" b="1" dirty="0">
              <a:solidFill>
                <a:prstClr val="black"/>
              </a:solidFill>
              <a:latin typeface="微软雅黑" pitchFamily="34" charset="-122"/>
              <a:ea typeface="微软雅黑" pitchFamily="34" charset="-122"/>
            </a:endParaRPr>
          </a:p>
          <a:p>
            <a:pPr algn="ctr" defTabSz="1219170">
              <a:lnSpc>
                <a:spcPct val="110000"/>
              </a:lnSpc>
            </a:pPr>
            <a:r>
              <a:rPr lang="zh-CN" altLang="en-US" sz="2133" b="1" dirty="0">
                <a:solidFill>
                  <a:prstClr val="black"/>
                </a:solidFill>
                <a:latin typeface="微软雅黑" pitchFamily="34" charset="-122"/>
                <a:ea typeface="微软雅黑" pitchFamily="34" charset="-122"/>
              </a:rPr>
              <a:t>采用四报文握手</a:t>
            </a:r>
          </a:p>
        </p:txBody>
      </p:sp>
      <p:sp>
        <p:nvSpPr>
          <p:cNvPr id="4" name="AutoShape 6"/>
          <p:cNvSpPr>
            <a:spLocks noChangeArrowheads="1"/>
          </p:cNvSpPr>
          <p:nvPr/>
        </p:nvSpPr>
        <p:spPr bwMode="auto">
          <a:xfrm>
            <a:off x="5219206" y="2078493"/>
            <a:ext cx="1772957" cy="187684"/>
          </a:xfrm>
          <a:prstGeom prst="leftRightArrow">
            <a:avLst>
              <a:gd name="adj1" fmla="val 55880"/>
              <a:gd name="adj2" fmla="val 108285"/>
            </a:avLst>
          </a:prstGeom>
          <a:solidFill>
            <a:srgbClr val="FFFF00"/>
          </a:solidFill>
          <a:ln w="12700" algn="ctr">
            <a:solidFill>
              <a:schemeClr val="tx1"/>
            </a:solidFill>
            <a:miter lim="800000"/>
            <a:headEnd/>
            <a:tailEnd/>
          </a:ln>
          <a:effectLst/>
        </p:spPr>
        <p:txBody>
          <a:bodyPr wrap="none" anchor="ctr"/>
          <a:lstStyle/>
          <a:p>
            <a:pPr defTabSz="1219170">
              <a:defRPr/>
            </a:pPr>
            <a:endParaRPr lang="zh-CN" altLang="en-US" sz="1333" b="1" kern="0">
              <a:solidFill>
                <a:prstClr val="black"/>
              </a:solidFill>
              <a:latin typeface="微软雅黑" pitchFamily="34" charset="-122"/>
              <a:ea typeface="微软雅黑" pitchFamily="34" charset="-122"/>
            </a:endParaRPr>
          </a:p>
        </p:txBody>
      </p:sp>
      <p:grpSp>
        <p:nvGrpSpPr>
          <p:cNvPr id="5" name="Group 8"/>
          <p:cNvGrpSpPr>
            <a:grpSpLocks/>
          </p:cNvGrpSpPr>
          <p:nvPr/>
        </p:nvGrpSpPr>
        <p:grpSpPr bwMode="auto">
          <a:xfrm>
            <a:off x="4525133" y="2444417"/>
            <a:ext cx="3073756" cy="571313"/>
            <a:chOff x="1614" y="1484"/>
            <a:chExt cx="2604" cy="484"/>
          </a:xfrm>
        </p:grpSpPr>
        <p:sp>
          <p:nvSpPr>
            <p:cNvPr id="6" name="Rectangle 9"/>
            <p:cNvSpPr>
              <a:spLocks noChangeArrowheads="1"/>
            </p:cNvSpPr>
            <p:nvPr/>
          </p:nvSpPr>
          <p:spPr bwMode="auto">
            <a:xfrm rot="597975">
              <a:off x="2412" y="1507"/>
              <a:ext cx="1373" cy="275"/>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333" b="1" kern="0" dirty="0">
                  <a:solidFill>
                    <a:prstClr val="black"/>
                  </a:solidFill>
                  <a:latin typeface="微软雅黑" pitchFamily="34" charset="-122"/>
                  <a:ea typeface="微软雅黑" pitchFamily="34" charset="-122"/>
                </a:rPr>
                <a:t>FIN = 1, </a:t>
              </a:r>
              <a:r>
                <a:rPr lang="en-US" altLang="zh-CN" sz="1333" b="1" kern="0" dirty="0" err="1">
                  <a:solidFill>
                    <a:prstClr val="black"/>
                  </a:solidFill>
                  <a:latin typeface="微软雅黑" pitchFamily="34" charset="-122"/>
                  <a:ea typeface="微软雅黑" pitchFamily="34" charset="-122"/>
                </a:rPr>
                <a:t>seq</a:t>
              </a:r>
              <a:r>
                <a:rPr lang="en-US" altLang="zh-CN" sz="1333" b="1" kern="0" dirty="0">
                  <a:solidFill>
                    <a:prstClr val="black"/>
                  </a:solidFill>
                  <a:latin typeface="微软雅黑" pitchFamily="34" charset="-122"/>
                  <a:ea typeface="微软雅黑" pitchFamily="34" charset="-122"/>
                </a:rPr>
                <a:t> = u</a:t>
              </a:r>
            </a:p>
          </p:txBody>
        </p:sp>
        <p:sp>
          <p:nvSpPr>
            <p:cNvPr id="7" name="Line 10"/>
            <p:cNvSpPr>
              <a:spLocks noChangeShapeType="1"/>
            </p:cNvSpPr>
            <p:nvPr/>
          </p:nvSpPr>
          <p:spPr bwMode="auto">
            <a:xfrm>
              <a:off x="1614" y="1484"/>
              <a:ext cx="2604" cy="484"/>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1333" b="1" kern="0">
                <a:solidFill>
                  <a:prstClr val="black"/>
                </a:solidFill>
                <a:latin typeface="微软雅黑" pitchFamily="34" charset="-122"/>
                <a:ea typeface="微软雅黑" pitchFamily="34" charset="-122"/>
              </a:endParaRPr>
            </a:p>
          </p:txBody>
        </p:sp>
      </p:grpSp>
      <p:sp>
        <p:nvSpPr>
          <p:cNvPr id="8" name="Rectangle 17"/>
          <p:cNvSpPr>
            <a:spLocks noChangeArrowheads="1"/>
          </p:cNvSpPr>
          <p:nvPr/>
        </p:nvSpPr>
        <p:spPr bwMode="auto">
          <a:xfrm>
            <a:off x="3814533" y="1890809"/>
            <a:ext cx="709420" cy="500489"/>
          </a:xfrm>
          <a:prstGeom prst="rect">
            <a:avLst/>
          </a:prstGeom>
          <a:solidFill>
            <a:srgbClr val="009900"/>
          </a:solidFill>
          <a:ln>
            <a:noFill/>
          </a:ln>
          <a:effectLst/>
        </p:spPr>
        <p:txBody>
          <a:bodyPr wrap="none" anchor="ctr"/>
          <a:lstStyle/>
          <a:p>
            <a:pPr defTabSz="1219170">
              <a:defRPr/>
            </a:pPr>
            <a:endParaRPr lang="zh-CN" altLang="en-US" sz="1333" b="1" kern="0">
              <a:solidFill>
                <a:prstClr val="black"/>
              </a:solidFill>
              <a:latin typeface="微软雅黑" pitchFamily="34" charset="-122"/>
              <a:ea typeface="微软雅黑" pitchFamily="34" charset="-122"/>
            </a:endParaRPr>
          </a:p>
        </p:txBody>
      </p:sp>
      <p:sp>
        <p:nvSpPr>
          <p:cNvPr id="9" name="Rectangle 19"/>
          <p:cNvSpPr>
            <a:spLocks noChangeArrowheads="1"/>
          </p:cNvSpPr>
          <p:nvPr/>
        </p:nvSpPr>
        <p:spPr bwMode="auto">
          <a:xfrm>
            <a:off x="7596527" y="1890808"/>
            <a:ext cx="710600" cy="1100131"/>
          </a:xfrm>
          <a:prstGeom prst="rect">
            <a:avLst/>
          </a:prstGeom>
          <a:solidFill>
            <a:srgbClr val="009900"/>
          </a:solidFill>
          <a:ln>
            <a:noFill/>
          </a:ln>
          <a:effectLst/>
        </p:spPr>
        <p:txBody>
          <a:bodyPr wrap="none" anchor="ctr"/>
          <a:lstStyle/>
          <a:p>
            <a:pPr defTabSz="1219170">
              <a:defRPr/>
            </a:pPr>
            <a:endParaRPr lang="zh-CN" altLang="en-US" sz="1333" b="1" kern="0">
              <a:solidFill>
                <a:prstClr val="black"/>
              </a:solidFill>
              <a:latin typeface="微软雅黑" pitchFamily="34" charset="-122"/>
              <a:ea typeface="微软雅黑" pitchFamily="34" charset="-122"/>
            </a:endParaRPr>
          </a:p>
        </p:txBody>
      </p:sp>
      <p:grpSp>
        <p:nvGrpSpPr>
          <p:cNvPr id="10" name="Group 20"/>
          <p:cNvGrpSpPr>
            <a:grpSpLocks/>
          </p:cNvGrpSpPr>
          <p:nvPr/>
        </p:nvGrpSpPr>
        <p:grpSpPr bwMode="auto">
          <a:xfrm>
            <a:off x="3741349" y="1829428"/>
            <a:ext cx="4668473" cy="61381"/>
            <a:chOff x="1020" y="481"/>
            <a:chExt cx="4037" cy="46"/>
          </a:xfrm>
        </p:grpSpPr>
        <p:sp>
          <p:nvSpPr>
            <p:cNvPr id="11" name="Line 21"/>
            <p:cNvSpPr>
              <a:spLocks noChangeShapeType="1"/>
            </p:cNvSpPr>
            <p:nvPr/>
          </p:nvSpPr>
          <p:spPr bwMode="auto">
            <a:xfrm>
              <a:off x="1020" y="527"/>
              <a:ext cx="4037" cy="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333" b="1" kern="0">
                <a:solidFill>
                  <a:prstClr val="black"/>
                </a:solidFill>
                <a:latin typeface="微软雅黑" pitchFamily="34" charset="-122"/>
                <a:ea typeface="微软雅黑" pitchFamily="34" charset="-122"/>
              </a:endParaRPr>
            </a:p>
          </p:txBody>
        </p:sp>
        <p:sp>
          <p:nvSpPr>
            <p:cNvPr id="12" name="Line 22"/>
            <p:cNvSpPr>
              <a:spLocks noChangeShapeType="1"/>
            </p:cNvSpPr>
            <p:nvPr/>
          </p:nvSpPr>
          <p:spPr bwMode="auto">
            <a:xfrm>
              <a:off x="1020" y="481"/>
              <a:ext cx="4037" cy="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333" b="1" kern="0">
                <a:solidFill>
                  <a:prstClr val="black"/>
                </a:solidFill>
                <a:latin typeface="微软雅黑" pitchFamily="34" charset="-122"/>
                <a:ea typeface="微软雅黑" pitchFamily="34" charset="-122"/>
              </a:endParaRPr>
            </a:p>
          </p:txBody>
        </p:sp>
      </p:grpSp>
      <p:grpSp>
        <p:nvGrpSpPr>
          <p:cNvPr id="13" name="Group 37"/>
          <p:cNvGrpSpPr>
            <a:grpSpLocks/>
          </p:cNvGrpSpPr>
          <p:nvPr/>
        </p:nvGrpSpPr>
        <p:grpSpPr bwMode="auto">
          <a:xfrm>
            <a:off x="2804111" y="1627582"/>
            <a:ext cx="1229975" cy="805034"/>
            <a:chOff x="156" y="792"/>
            <a:chExt cx="1042" cy="682"/>
          </a:xfrm>
        </p:grpSpPr>
        <p:sp>
          <p:nvSpPr>
            <p:cNvPr id="14" name="Freeform 38"/>
            <p:cNvSpPr>
              <a:spLocks/>
            </p:cNvSpPr>
            <p:nvPr/>
          </p:nvSpPr>
          <p:spPr bwMode="auto">
            <a:xfrm>
              <a:off x="185" y="792"/>
              <a:ext cx="1013"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333" b="1" kern="0">
                <a:solidFill>
                  <a:prstClr val="black"/>
                </a:solidFill>
                <a:latin typeface="微软雅黑" pitchFamily="34" charset="-122"/>
                <a:ea typeface="微软雅黑" pitchFamily="34" charset="-122"/>
              </a:endParaRPr>
            </a:p>
          </p:txBody>
        </p:sp>
        <p:sp>
          <p:nvSpPr>
            <p:cNvPr id="15" name="Rectangle 39"/>
            <p:cNvSpPr>
              <a:spLocks noChangeArrowheads="1"/>
            </p:cNvSpPr>
            <p:nvPr/>
          </p:nvSpPr>
          <p:spPr bwMode="auto">
            <a:xfrm>
              <a:off x="156" y="1187"/>
              <a:ext cx="788"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zh-CN" altLang="en-US" sz="1333" b="1" kern="0" dirty="0">
                  <a:solidFill>
                    <a:prstClr val="black"/>
                  </a:solidFill>
                  <a:latin typeface="微软雅黑" pitchFamily="34" charset="-122"/>
                  <a:ea typeface="微软雅黑" pitchFamily="34" charset="-122"/>
                </a:rPr>
                <a:t>主动关闭</a:t>
              </a:r>
            </a:p>
          </p:txBody>
        </p:sp>
      </p:grpSp>
      <p:sp>
        <p:nvSpPr>
          <p:cNvPr id="16" name="Rectangle 42"/>
          <p:cNvSpPr>
            <a:spLocks noChangeArrowheads="1"/>
          </p:cNvSpPr>
          <p:nvPr/>
        </p:nvSpPr>
        <p:spPr bwMode="auto">
          <a:xfrm>
            <a:off x="5674267" y="2014750"/>
            <a:ext cx="961804" cy="335135"/>
          </a:xfrm>
          <a:prstGeom prst="rect">
            <a:avLst/>
          </a:prstGeom>
          <a:solidFill>
            <a:srgbClr val="00FFFF"/>
          </a:solidFill>
          <a:ln w="12700">
            <a:headEnd/>
            <a:tailEnd/>
          </a:ln>
        </p:spPr>
        <p:style>
          <a:lnRef idx="2">
            <a:schemeClr val="dk1"/>
          </a:lnRef>
          <a:fillRef idx="1">
            <a:schemeClr val="lt1"/>
          </a:fillRef>
          <a:effectRef idx="0">
            <a:schemeClr val="dk1"/>
          </a:effectRef>
          <a:fontRef idx="minor">
            <a:schemeClr val="dk1"/>
          </a:fontRef>
        </p:style>
        <p:txBody>
          <a:bodyPr wrap="none" lIns="120651" tIns="59267" rIns="120651" bIns="59267">
            <a:spAutoFit/>
          </a:bodyPr>
          <a:lstStyle/>
          <a:p>
            <a:pPr algn="ctr" defTabSz="1015975" eaLnBrk="0" hangingPunct="0">
              <a:defRPr/>
            </a:pPr>
            <a:r>
              <a:rPr lang="zh-CN" altLang="en-US" sz="1400" b="1" kern="0" dirty="0">
                <a:solidFill>
                  <a:prstClr val="black"/>
                </a:solidFill>
                <a:latin typeface="微软雅黑" pitchFamily="34" charset="-122"/>
                <a:ea typeface="微软雅黑" pitchFamily="34" charset="-122"/>
              </a:rPr>
              <a:t>数据传送</a:t>
            </a:r>
          </a:p>
        </p:txBody>
      </p:sp>
      <p:sp>
        <p:nvSpPr>
          <p:cNvPr id="17" name="Rectangle 50"/>
          <p:cNvSpPr>
            <a:spLocks noChangeArrowheads="1"/>
          </p:cNvSpPr>
          <p:nvPr/>
        </p:nvSpPr>
        <p:spPr bwMode="auto">
          <a:xfrm>
            <a:off x="4272527" y="1390321"/>
            <a:ext cx="371899" cy="32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333" b="1" kern="0">
                <a:solidFill>
                  <a:prstClr val="black"/>
                </a:solidFill>
                <a:latin typeface="微软雅黑" pitchFamily="34" charset="-122"/>
                <a:ea typeface="微软雅黑" pitchFamily="34" charset="-122"/>
              </a:rPr>
              <a:t>A</a:t>
            </a:r>
          </a:p>
        </p:txBody>
      </p:sp>
      <p:sp>
        <p:nvSpPr>
          <p:cNvPr id="18" name="Rectangle 51"/>
          <p:cNvSpPr>
            <a:spLocks noChangeArrowheads="1"/>
          </p:cNvSpPr>
          <p:nvPr/>
        </p:nvSpPr>
        <p:spPr bwMode="auto">
          <a:xfrm>
            <a:off x="7518986" y="1390321"/>
            <a:ext cx="360678" cy="32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333" b="1" kern="0" dirty="0">
                <a:solidFill>
                  <a:prstClr val="black"/>
                </a:solidFill>
                <a:latin typeface="微软雅黑" pitchFamily="34" charset="-122"/>
                <a:ea typeface="微软雅黑" pitchFamily="34" charset="-122"/>
              </a:rPr>
              <a:t>B</a:t>
            </a:r>
          </a:p>
        </p:txBody>
      </p:sp>
      <p:sp>
        <p:nvSpPr>
          <p:cNvPr id="19" name="Rectangle 52"/>
          <p:cNvSpPr>
            <a:spLocks noChangeArrowheads="1"/>
          </p:cNvSpPr>
          <p:nvPr/>
        </p:nvSpPr>
        <p:spPr bwMode="auto">
          <a:xfrm>
            <a:off x="3848409" y="1101156"/>
            <a:ext cx="654027" cy="36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zh-CN" altLang="en-US" sz="1600" b="1" kern="0" dirty="0">
                <a:solidFill>
                  <a:prstClr val="black"/>
                </a:solidFill>
                <a:latin typeface="微软雅黑" pitchFamily="34" charset="-122"/>
                <a:ea typeface="微软雅黑" pitchFamily="34" charset="-122"/>
              </a:rPr>
              <a:t>客户</a:t>
            </a:r>
          </a:p>
        </p:txBody>
      </p:sp>
      <p:sp>
        <p:nvSpPr>
          <p:cNvPr id="20" name="Rectangle 53"/>
          <p:cNvSpPr>
            <a:spLocks noChangeArrowheads="1"/>
          </p:cNvSpPr>
          <p:nvPr/>
        </p:nvSpPr>
        <p:spPr bwMode="auto">
          <a:xfrm>
            <a:off x="7505297" y="1101156"/>
            <a:ext cx="859212" cy="36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zh-CN" altLang="en-US" sz="1600" b="1" kern="0" dirty="0">
                <a:solidFill>
                  <a:prstClr val="black"/>
                </a:solidFill>
                <a:latin typeface="微软雅黑" pitchFamily="34" charset="-122"/>
                <a:ea typeface="微软雅黑" pitchFamily="34" charset="-122"/>
              </a:rPr>
              <a:t>服务器</a:t>
            </a:r>
          </a:p>
        </p:txBody>
      </p:sp>
      <p:pic>
        <p:nvPicPr>
          <p:cNvPr id="21"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86311" y="1423115"/>
            <a:ext cx="360277" cy="36027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85179" y="1423115"/>
            <a:ext cx="360277" cy="360277"/>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46"/>
          <p:cNvSpPr>
            <a:spLocks noChangeArrowheads="1"/>
          </p:cNvSpPr>
          <p:nvPr/>
        </p:nvSpPr>
        <p:spPr bwMode="auto">
          <a:xfrm>
            <a:off x="3761355" y="1899071"/>
            <a:ext cx="872036" cy="529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333" b="1" kern="0" dirty="0">
                <a:solidFill>
                  <a:prstClr val="white"/>
                </a:solidFill>
                <a:latin typeface="微软雅黑" pitchFamily="34" charset="-122"/>
                <a:ea typeface="微软雅黑" pitchFamily="34" charset="-122"/>
              </a:rPr>
              <a:t>ESTAB-</a:t>
            </a:r>
          </a:p>
          <a:p>
            <a:pPr defTabSz="1015975" eaLnBrk="0" hangingPunct="0">
              <a:defRPr/>
            </a:pPr>
            <a:r>
              <a:rPr lang="en-US" altLang="zh-CN" sz="1333" b="1" kern="0" dirty="0">
                <a:solidFill>
                  <a:prstClr val="white"/>
                </a:solidFill>
                <a:latin typeface="微软雅黑" pitchFamily="34" charset="-122"/>
                <a:ea typeface="微软雅黑" pitchFamily="34" charset="-122"/>
              </a:rPr>
              <a:t>LISHED</a:t>
            </a:r>
          </a:p>
        </p:txBody>
      </p:sp>
      <p:sp>
        <p:nvSpPr>
          <p:cNvPr id="24" name="Rectangle 47"/>
          <p:cNvSpPr>
            <a:spLocks noChangeArrowheads="1"/>
          </p:cNvSpPr>
          <p:nvPr/>
        </p:nvSpPr>
        <p:spPr bwMode="auto">
          <a:xfrm>
            <a:off x="7523843" y="2223682"/>
            <a:ext cx="872036" cy="529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333" b="1" kern="0" dirty="0">
                <a:solidFill>
                  <a:prstClr val="white"/>
                </a:solidFill>
                <a:latin typeface="微软雅黑" pitchFamily="34" charset="-122"/>
                <a:ea typeface="微软雅黑" pitchFamily="34" charset="-122"/>
              </a:rPr>
              <a:t>ESTAB-</a:t>
            </a:r>
          </a:p>
          <a:p>
            <a:pPr defTabSz="1015975" eaLnBrk="0" hangingPunct="0">
              <a:defRPr/>
            </a:pPr>
            <a:r>
              <a:rPr lang="en-US" altLang="zh-CN" sz="1333" b="1" kern="0" dirty="0">
                <a:solidFill>
                  <a:prstClr val="white"/>
                </a:solidFill>
                <a:latin typeface="微软雅黑" pitchFamily="34" charset="-122"/>
                <a:ea typeface="微软雅黑" pitchFamily="34" charset="-122"/>
              </a:rPr>
              <a:t>LISHED</a:t>
            </a:r>
          </a:p>
        </p:txBody>
      </p:sp>
      <p:grpSp>
        <p:nvGrpSpPr>
          <p:cNvPr id="25" name="Group 2"/>
          <p:cNvGrpSpPr>
            <a:grpSpLocks/>
          </p:cNvGrpSpPr>
          <p:nvPr/>
        </p:nvGrpSpPr>
        <p:grpSpPr bwMode="auto">
          <a:xfrm>
            <a:off x="4513207" y="2394625"/>
            <a:ext cx="3095061" cy="2781944"/>
            <a:chOff x="1474" y="1888"/>
            <a:chExt cx="2412" cy="2432"/>
          </a:xfrm>
        </p:grpSpPr>
        <p:sp>
          <p:nvSpPr>
            <p:cNvPr id="26"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600" kern="0">
                <a:solidFill>
                  <a:prstClr val="black"/>
                </a:solidFill>
                <a:latin typeface="微软雅黑" pitchFamily="34" charset="-122"/>
                <a:ea typeface="微软雅黑" pitchFamily="34" charset="-122"/>
              </a:endParaRPr>
            </a:p>
          </p:txBody>
        </p:sp>
        <p:sp>
          <p:nvSpPr>
            <p:cNvPr id="27" name="Line 4"/>
            <p:cNvSpPr>
              <a:spLocks noChangeShapeType="1"/>
            </p:cNvSpPr>
            <p:nvPr/>
          </p:nvSpPr>
          <p:spPr bwMode="auto">
            <a:xfrm>
              <a:off x="3886" y="2409"/>
              <a:ext cx="0" cy="1911"/>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600" kern="0">
                <a:solidFill>
                  <a:prstClr val="black"/>
                </a:solidFill>
                <a:latin typeface="微软雅黑" pitchFamily="34" charset="-122"/>
                <a:ea typeface="微软雅黑" pitchFamily="34" charset="-122"/>
              </a:endParaRPr>
            </a:p>
          </p:txBody>
        </p:sp>
      </p:grpSp>
      <p:sp>
        <p:nvSpPr>
          <p:cNvPr id="28" name="Text Box 155"/>
          <p:cNvSpPr txBox="1">
            <a:spLocks noChangeArrowheads="1"/>
          </p:cNvSpPr>
          <p:nvPr/>
        </p:nvSpPr>
        <p:spPr bwMode="auto">
          <a:xfrm>
            <a:off x="1442222" y="5214550"/>
            <a:ext cx="9337287" cy="428259"/>
          </a:xfrm>
          <a:prstGeom prst="rect">
            <a:avLst/>
          </a:prstGeom>
          <a:solidFill>
            <a:srgbClr val="99FFCC"/>
          </a:solidFill>
          <a:ln w="9525">
            <a:solidFill>
              <a:schemeClr val="tx1"/>
            </a:solidFill>
            <a:miter lim="800000"/>
            <a:headEnd/>
            <a:tailEnd/>
          </a:ln>
          <a:effectLst/>
        </p:spPr>
        <p:txBody>
          <a:bodyPr wrap="square">
            <a:spAutoFit/>
          </a:bodyPr>
          <a:lstStyle/>
          <a:p>
            <a:pPr defTabSz="1219170">
              <a:lnSpc>
                <a:spcPct val="110000"/>
              </a:lnSpc>
            </a:pPr>
            <a:r>
              <a:rPr lang="zh-CN" altLang="en-US" sz="2133" b="1" dirty="0">
                <a:solidFill>
                  <a:prstClr val="black"/>
                </a:solidFill>
                <a:latin typeface="微软雅黑" pitchFamily="34" charset="-122"/>
                <a:ea typeface="微软雅黑" pitchFamily="34" charset="-122"/>
              </a:rPr>
              <a:t> 在确认报文段中</a:t>
            </a:r>
            <a:r>
              <a:rPr lang="en-US" altLang="zh-CN" sz="2133" b="1" dirty="0">
                <a:solidFill>
                  <a:prstClr val="black"/>
                </a:solidFill>
                <a:latin typeface="微软雅黑" pitchFamily="34" charset="-122"/>
                <a:ea typeface="微软雅黑" pitchFamily="34" charset="-122"/>
              </a:rPr>
              <a:t>ACK = 1</a:t>
            </a:r>
            <a:r>
              <a:rPr lang="zh-CN" altLang="en-US" sz="2133" b="1" dirty="0">
                <a:solidFill>
                  <a:prstClr val="black"/>
                </a:solidFill>
                <a:latin typeface="微软雅黑" pitchFamily="34" charset="-122"/>
                <a:ea typeface="微软雅黑" pitchFamily="34" charset="-122"/>
              </a:rPr>
              <a:t>，确认号 </a:t>
            </a:r>
            <a:r>
              <a:rPr lang="en-US" altLang="zh-CN" sz="2133" b="1" dirty="0" err="1">
                <a:solidFill>
                  <a:prstClr val="black"/>
                </a:solidFill>
                <a:latin typeface="微软雅黑" pitchFamily="34" charset="-122"/>
                <a:ea typeface="微软雅黑" pitchFamily="34" charset="-122"/>
              </a:rPr>
              <a:t>ack</a:t>
            </a:r>
            <a:r>
              <a:rPr lang="en-US" altLang="zh-CN" sz="2133" b="1" dirty="0">
                <a:solidFill>
                  <a:prstClr val="black"/>
                </a:solidFill>
                <a:latin typeface="微软雅黑" pitchFamily="34" charset="-122"/>
                <a:ea typeface="微软雅黑" pitchFamily="34" charset="-122"/>
              </a:rPr>
              <a:t> = w + 1</a:t>
            </a:r>
            <a:r>
              <a:rPr lang="zh-CN" altLang="en-US" sz="2133" b="1" dirty="0">
                <a:solidFill>
                  <a:prstClr val="black"/>
                </a:solidFill>
                <a:latin typeface="微软雅黑" pitchFamily="34" charset="-122"/>
                <a:ea typeface="微软雅黑" pitchFamily="34" charset="-122"/>
              </a:rPr>
              <a:t>，自己的序号 </a:t>
            </a:r>
            <a:r>
              <a:rPr lang="en-US" altLang="zh-CN" sz="2133" b="1" dirty="0" err="1">
                <a:solidFill>
                  <a:prstClr val="black"/>
                </a:solidFill>
                <a:latin typeface="微软雅黑" pitchFamily="34" charset="-122"/>
                <a:ea typeface="微软雅黑" pitchFamily="34" charset="-122"/>
              </a:rPr>
              <a:t>seq</a:t>
            </a:r>
            <a:r>
              <a:rPr lang="en-US" altLang="zh-CN" sz="2133" b="1" dirty="0">
                <a:solidFill>
                  <a:prstClr val="black"/>
                </a:solidFill>
                <a:latin typeface="微软雅黑" pitchFamily="34" charset="-122"/>
                <a:ea typeface="微软雅黑" pitchFamily="34" charset="-122"/>
              </a:rPr>
              <a:t> = u + 1</a:t>
            </a:r>
            <a:r>
              <a:rPr lang="zh-CN" altLang="en-US" sz="2133" b="1" dirty="0">
                <a:solidFill>
                  <a:prstClr val="black"/>
                </a:solidFill>
                <a:latin typeface="微软雅黑" pitchFamily="34" charset="-122"/>
                <a:ea typeface="微软雅黑" pitchFamily="34" charset="-122"/>
              </a:rPr>
              <a:t>。 </a:t>
            </a:r>
          </a:p>
        </p:txBody>
      </p:sp>
      <p:grpSp>
        <p:nvGrpSpPr>
          <p:cNvPr id="29" name="Group 43"/>
          <p:cNvGrpSpPr>
            <a:grpSpLocks/>
          </p:cNvGrpSpPr>
          <p:nvPr/>
        </p:nvGrpSpPr>
        <p:grpSpPr bwMode="auto">
          <a:xfrm>
            <a:off x="8161934" y="1716110"/>
            <a:ext cx="1002157" cy="1330308"/>
            <a:chOff x="4695" y="867"/>
            <a:chExt cx="849" cy="1127"/>
          </a:xfrm>
        </p:grpSpPr>
        <p:sp>
          <p:nvSpPr>
            <p:cNvPr id="30" name="Freeform 44"/>
            <p:cNvSpPr>
              <a:spLocks/>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333" b="1" kern="0">
                <a:solidFill>
                  <a:prstClr val="black"/>
                </a:solidFill>
                <a:latin typeface="微软雅黑" pitchFamily="34" charset="-122"/>
                <a:ea typeface="微软雅黑" pitchFamily="34" charset="-122"/>
              </a:endParaRPr>
            </a:p>
          </p:txBody>
        </p:sp>
        <p:sp>
          <p:nvSpPr>
            <p:cNvPr id="31" name="Rectangle 45"/>
            <p:cNvSpPr>
              <a:spLocks noChangeArrowheads="1"/>
            </p:cNvSpPr>
            <p:nvPr/>
          </p:nvSpPr>
          <p:spPr bwMode="auto">
            <a:xfrm>
              <a:off x="5047" y="1120"/>
              <a:ext cx="497" cy="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zh-CN" altLang="en-US" sz="1333" b="1" kern="0" dirty="0">
                  <a:solidFill>
                    <a:prstClr val="black"/>
                  </a:solidFill>
                  <a:latin typeface="微软雅黑" pitchFamily="34" charset="-122"/>
                  <a:ea typeface="微软雅黑" pitchFamily="34" charset="-122"/>
                </a:rPr>
                <a:t>通知</a:t>
              </a:r>
            </a:p>
            <a:p>
              <a:pPr defTabSz="1015975" eaLnBrk="0" hangingPunct="0">
                <a:defRPr/>
              </a:pPr>
              <a:r>
                <a:rPr lang="zh-CN" altLang="en-US" sz="1333" b="1" kern="0" dirty="0">
                  <a:solidFill>
                    <a:prstClr val="black"/>
                  </a:solidFill>
                  <a:latin typeface="微软雅黑" pitchFamily="34" charset="-122"/>
                  <a:ea typeface="微软雅黑" pitchFamily="34" charset="-122"/>
                </a:rPr>
                <a:t>应用</a:t>
              </a:r>
            </a:p>
            <a:p>
              <a:pPr defTabSz="1015975" eaLnBrk="0" hangingPunct="0">
                <a:defRPr/>
              </a:pPr>
              <a:r>
                <a:rPr lang="zh-CN" altLang="en-US" sz="1333" b="1" kern="0" dirty="0">
                  <a:solidFill>
                    <a:prstClr val="black"/>
                  </a:solidFill>
                  <a:latin typeface="微软雅黑" pitchFamily="34" charset="-122"/>
                  <a:ea typeface="微软雅黑" pitchFamily="34" charset="-122"/>
                </a:rPr>
                <a:t>进程</a:t>
              </a:r>
            </a:p>
          </p:txBody>
        </p:sp>
      </p:grpSp>
      <p:grpSp>
        <p:nvGrpSpPr>
          <p:cNvPr id="32" name="组合 31"/>
          <p:cNvGrpSpPr/>
          <p:nvPr/>
        </p:nvGrpSpPr>
        <p:grpSpPr>
          <a:xfrm>
            <a:off x="4509786" y="3376827"/>
            <a:ext cx="3207772" cy="939697"/>
            <a:chOff x="3382340" y="2532621"/>
            <a:chExt cx="2405829" cy="704773"/>
          </a:xfrm>
        </p:grpSpPr>
        <p:sp>
          <p:nvSpPr>
            <p:cNvPr id="33" name="AutoShape 5"/>
            <p:cNvSpPr>
              <a:spLocks noChangeArrowheads="1"/>
            </p:cNvSpPr>
            <p:nvPr/>
          </p:nvSpPr>
          <p:spPr bwMode="auto">
            <a:xfrm rot="20948448">
              <a:off x="4076414" y="2692051"/>
              <a:ext cx="377137" cy="131910"/>
            </a:xfrm>
            <a:prstGeom prst="leftArrow">
              <a:avLst>
                <a:gd name="adj1" fmla="val 53620"/>
                <a:gd name="adj2" fmla="val 119816"/>
              </a:avLst>
            </a:prstGeom>
            <a:solidFill>
              <a:srgbClr val="FFFF00"/>
            </a:solidFill>
            <a:ln w="12700" algn="ctr">
              <a:solidFill>
                <a:schemeClr val="tx1"/>
              </a:solidFill>
              <a:miter lim="800000"/>
              <a:headEnd/>
              <a:tailEnd/>
            </a:ln>
            <a:effectLst/>
          </p:spPr>
          <p:txBody>
            <a:bodyPr wrap="none" anchor="ctr"/>
            <a:lstStyle/>
            <a:p>
              <a:pPr defTabSz="1219170">
                <a:defRPr/>
              </a:pPr>
              <a:endParaRPr lang="zh-CN" altLang="en-US" sz="1333" b="1" kern="0">
                <a:solidFill>
                  <a:prstClr val="black"/>
                </a:solidFill>
                <a:latin typeface="微软雅黑" pitchFamily="34" charset="-122"/>
                <a:ea typeface="微软雅黑" pitchFamily="34" charset="-122"/>
              </a:endParaRPr>
            </a:p>
          </p:txBody>
        </p:sp>
        <p:sp>
          <p:nvSpPr>
            <p:cNvPr id="34" name="Rectangle 16"/>
            <p:cNvSpPr>
              <a:spLocks noChangeArrowheads="1"/>
            </p:cNvSpPr>
            <p:nvPr/>
          </p:nvSpPr>
          <p:spPr bwMode="auto">
            <a:xfrm rot="20943314" flipH="1">
              <a:off x="3447382" y="2786404"/>
              <a:ext cx="2340787" cy="228268"/>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200" b="1" kern="0" dirty="0">
                  <a:solidFill>
                    <a:prstClr val="black"/>
                  </a:solidFill>
                  <a:latin typeface="微软雅黑" pitchFamily="34" charset="-122"/>
                  <a:ea typeface="微软雅黑" pitchFamily="34" charset="-122"/>
                </a:rPr>
                <a:t>FIN = 1, ACK = 1, </a:t>
              </a:r>
              <a:r>
                <a:rPr lang="en-US" altLang="zh-CN" sz="1200" b="1" kern="0" dirty="0" err="1">
                  <a:solidFill>
                    <a:prstClr val="black"/>
                  </a:solidFill>
                  <a:latin typeface="微软雅黑" pitchFamily="34" charset="-122"/>
                  <a:ea typeface="微软雅黑" pitchFamily="34" charset="-122"/>
                </a:rPr>
                <a:t>seq</a:t>
              </a:r>
              <a:r>
                <a:rPr lang="en-US" altLang="zh-CN" sz="1200" b="1" kern="0" dirty="0">
                  <a:solidFill>
                    <a:prstClr val="black"/>
                  </a:solidFill>
                  <a:latin typeface="微软雅黑" pitchFamily="34" charset="-122"/>
                  <a:ea typeface="微软雅黑" pitchFamily="34" charset="-122"/>
                </a:rPr>
                <a:t> = w, </a:t>
              </a:r>
              <a:r>
                <a:rPr lang="en-US" altLang="zh-CN" sz="1200" b="1" kern="0" dirty="0" err="1">
                  <a:solidFill>
                    <a:prstClr val="black"/>
                  </a:solidFill>
                  <a:latin typeface="微软雅黑" pitchFamily="34" charset="-122"/>
                  <a:ea typeface="微软雅黑" pitchFamily="34" charset="-122"/>
                </a:rPr>
                <a:t>ack</a:t>
              </a:r>
              <a:r>
                <a:rPr lang="en-US" altLang="zh-CN" sz="1200" b="1" kern="0" dirty="0">
                  <a:solidFill>
                    <a:prstClr val="black"/>
                  </a:solidFill>
                  <a:latin typeface="微软雅黑" pitchFamily="34" charset="-122"/>
                  <a:ea typeface="微软雅黑" pitchFamily="34" charset="-122"/>
                </a:rPr>
                <a:t>= u </a:t>
              </a:r>
              <a:r>
                <a:rPr lang="en-US" altLang="zh-CN" sz="1200" b="1" kern="0" dirty="0">
                  <a:solidFill>
                    <a:prstClr val="black"/>
                  </a:solidFill>
                  <a:latin typeface="微软雅黑" pitchFamily="34" charset="-122"/>
                  <a:ea typeface="微软雅黑" pitchFamily="34" charset="-122"/>
                  <a:sym typeface="Symbol" pitchFamily="18" charset="2"/>
                </a:rPr>
                <a:t> 1</a:t>
              </a:r>
              <a:endParaRPr lang="en-US" altLang="zh-CN" sz="1200" b="1" kern="0" dirty="0">
                <a:solidFill>
                  <a:prstClr val="black"/>
                </a:solidFill>
                <a:latin typeface="微软雅黑" pitchFamily="34" charset="-122"/>
                <a:ea typeface="微软雅黑" pitchFamily="34" charset="-122"/>
              </a:endParaRPr>
            </a:p>
          </p:txBody>
        </p:sp>
        <p:sp>
          <p:nvSpPr>
            <p:cNvPr id="35" name="Rectangle 54"/>
            <p:cNvSpPr>
              <a:spLocks noChangeArrowheads="1"/>
            </p:cNvSpPr>
            <p:nvPr/>
          </p:nvSpPr>
          <p:spPr bwMode="auto">
            <a:xfrm rot="20971112">
              <a:off x="4354552" y="2532621"/>
              <a:ext cx="697308" cy="243609"/>
            </a:xfrm>
            <a:prstGeom prst="rect">
              <a:avLst/>
            </a:prstGeom>
            <a:solidFill>
              <a:srgbClr val="00FFFF"/>
            </a:solidFill>
            <a:ln w="12700">
              <a:headEnd/>
              <a:tailEnd/>
            </a:ln>
          </p:spPr>
          <p:style>
            <a:lnRef idx="2">
              <a:schemeClr val="dk1"/>
            </a:lnRef>
            <a:fillRef idx="1">
              <a:schemeClr val="lt1"/>
            </a:fillRef>
            <a:effectRef idx="0">
              <a:schemeClr val="dk1"/>
            </a:effectRef>
            <a:fontRef idx="minor">
              <a:schemeClr val="dk1"/>
            </a:fontRef>
          </p:style>
          <p:txBody>
            <a:bodyPr wrap="none" lIns="120651" tIns="59267" rIns="120651" bIns="59267">
              <a:spAutoFit/>
            </a:bodyPr>
            <a:lstStyle/>
            <a:p>
              <a:pPr defTabSz="1015975" eaLnBrk="0" hangingPunct="0">
                <a:defRPr/>
              </a:pPr>
              <a:r>
                <a:rPr lang="zh-CN" altLang="en-US" sz="1333" b="1" kern="0" dirty="0">
                  <a:solidFill>
                    <a:prstClr val="black"/>
                  </a:solidFill>
                  <a:latin typeface="微软雅黑" pitchFamily="34" charset="-122"/>
                  <a:ea typeface="微软雅黑" pitchFamily="34" charset="-122"/>
                </a:rPr>
                <a:t>数据传送</a:t>
              </a:r>
            </a:p>
          </p:txBody>
        </p:sp>
        <p:sp>
          <p:nvSpPr>
            <p:cNvPr id="36" name="Line 15"/>
            <p:cNvSpPr>
              <a:spLocks noChangeShapeType="1"/>
            </p:cNvSpPr>
            <p:nvPr/>
          </p:nvSpPr>
          <p:spPr bwMode="auto">
            <a:xfrm flipH="1">
              <a:off x="3382340" y="2808025"/>
              <a:ext cx="2305317" cy="429369"/>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1333" b="1" kern="0">
                <a:solidFill>
                  <a:prstClr val="black"/>
                </a:solidFill>
                <a:latin typeface="微软雅黑" pitchFamily="34" charset="-122"/>
                <a:ea typeface="微软雅黑" pitchFamily="34" charset="-122"/>
              </a:endParaRPr>
            </a:p>
          </p:txBody>
        </p:sp>
      </p:grpSp>
      <p:grpSp>
        <p:nvGrpSpPr>
          <p:cNvPr id="37" name="Group 11"/>
          <p:cNvGrpSpPr>
            <a:grpSpLocks/>
          </p:cNvGrpSpPr>
          <p:nvPr/>
        </p:nvGrpSpPr>
        <p:grpSpPr bwMode="auto">
          <a:xfrm>
            <a:off x="4535757" y="3047597"/>
            <a:ext cx="3073757" cy="572491"/>
            <a:chOff x="1623" y="1995"/>
            <a:chExt cx="2604" cy="485"/>
          </a:xfrm>
        </p:grpSpPr>
        <p:sp>
          <p:nvSpPr>
            <p:cNvPr id="38" name="Rectangle 12"/>
            <p:cNvSpPr>
              <a:spLocks noChangeArrowheads="1"/>
            </p:cNvSpPr>
            <p:nvPr/>
          </p:nvSpPr>
          <p:spPr bwMode="auto">
            <a:xfrm rot="20990024" flipH="1">
              <a:off x="1824" y="2006"/>
              <a:ext cx="2047" cy="258"/>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200" b="1" kern="0" dirty="0">
                  <a:solidFill>
                    <a:prstClr val="black"/>
                  </a:solidFill>
                  <a:latin typeface="微软雅黑" pitchFamily="34" charset="-122"/>
                  <a:ea typeface="微软雅黑" pitchFamily="34" charset="-122"/>
                </a:rPr>
                <a:t>ACK = 1, </a:t>
              </a:r>
              <a:r>
                <a:rPr lang="en-US" altLang="zh-CN" sz="1200" b="1" kern="0" dirty="0" err="1">
                  <a:solidFill>
                    <a:prstClr val="black"/>
                  </a:solidFill>
                  <a:latin typeface="微软雅黑" pitchFamily="34" charset="-122"/>
                  <a:ea typeface="微软雅黑" pitchFamily="34" charset="-122"/>
                </a:rPr>
                <a:t>seq</a:t>
              </a:r>
              <a:r>
                <a:rPr lang="en-US" altLang="zh-CN" sz="1200" b="1" kern="0" dirty="0">
                  <a:solidFill>
                    <a:prstClr val="black"/>
                  </a:solidFill>
                  <a:latin typeface="微软雅黑" pitchFamily="34" charset="-122"/>
                  <a:ea typeface="微软雅黑" pitchFamily="34" charset="-122"/>
                </a:rPr>
                <a:t> = v, </a:t>
              </a:r>
              <a:r>
                <a:rPr lang="en-US" altLang="zh-CN" sz="1200" b="1" kern="0" dirty="0" err="1">
                  <a:solidFill>
                    <a:prstClr val="black"/>
                  </a:solidFill>
                  <a:latin typeface="微软雅黑" pitchFamily="34" charset="-122"/>
                  <a:ea typeface="微软雅黑" pitchFamily="34" charset="-122"/>
                </a:rPr>
                <a:t>ack</a:t>
              </a:r>
              <a:r>
                <a:rPr lang="en-US" altLang="zh-CN" sz="1200" b="1" kern="0" dirty="0">
                  <a:solidFill>
                    <a:prstClr val="black"/>
                  </a:solidFill>
                  <a:latin typeface="微软雅黑" pitchFamily="34" charset="-122"/>
                  <a:ea typeface="微软雅黑" pitchFamily="34" charset="-122"/>
                </a:rPr>
                <a:t>= u </a:t>
              </a:r>
              <a:r>
                <a:rPr lang="en-US" altLang="zh-CN" sz="1200" b="1" kern="0" dirty="0">
                  <a:solidFill>
                    <a:prstClr val="black"/>
                  </a:solidFill>
                  <a:latin typeface="微软雅黑" pitchFamily="34" charset="-122"/>
                  <a:ea typeface="微软雅黑" pitchFamily="34" charset="-122"/>
                  <a:sym typeface="Symbol" pitchFamily="18" charset="2"/>
                </a:rPr>
                <a:t> 1</a:t>
              </a:r>
              <a:endParaRPr lang="en-US" altLang="zh-CN" sz="1200" b="1" kern="0" dirty="0">
                <a:solidFill>
                  <a:prstClr val="black"/>
                </a:solidFill>
                <a:latin typeface="微软雅黑" pitchFamily="34" charset="-122"/>
                <a:ea typeface="微软雅黑" pitchFamily="34" charset="-122"/>
              </a:endParaRPr>
            </a:p>
          </p:txBody>
        </p:sp>
        <p:sp>
          <p:nvSpPr>
            <p:cNvPr id="39" name="Line 13"/>
            <p:cNvSpPr>
              <a:spLocks noChangeShapeType="1"/>
            </p:cNvSpPr>
            <p:nvPr/>
          </p:nvSpPr>
          <p:spPr bwMode="auto">
            <a:xfrm flipH="1">
              <a:off x="1623" y="1995"/>
              <a:ext cx="2604" cy="48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1333" b="1" kern="0">
                <a:solidFill>
                  <a:prstClr val="black"/>
                </a:solidFill>
                <a:latin typeface="微软雅黑" pitchFamily="34" charset="-122"/>
                <a:ea typeface="微软雅黑" pitchFamily="34" charset="-122"/>
              </a:endParaRPr>
            </a:p>
          </p:txBody>
        </p:sp>
      </p:grpSp>
      <p:grpSp>
        <p:nvGrpSpPr>
          <p:cNvPr id="40" name="组合 39"/>
          <p:cNvGrpSpPr/>
          <p:nvPr/>
        </p:nvGrpSpPr>
        <p:grpSpPr>
          <a:xfrm>
            <a:off x="8131247" y="1578003"/>
            <a:ext cx="1242669" cy="2173703"/>
            <a:chOff x="6098436" y="1183502"/>
            <a:chExt cx="932002" cy="1630277"/>
          </a:xfrm>
        </p:grpSpPr>
        <p:sp>
          <p:nvSpPr>
            <p:cNvPr id="41" name="Freeform 40"/>
            <p:cNvSpPr>
              <a:spLocks/>
            </p:cNvSpPr>
            <p:nvPr/>
          </p:nvSpPr>
          <p:spPr bwMode="auto">
            <a:xfrm>
              <a:off x="6098436" y="1183502"/>
              <a:ext cx="860369" cy="1620096"/>
            </a:xfrm>
            <a:custGeom>
              <a:avLst/>
              <a:gdLst>
                <a:gd name="T0" fmla="*/ 0 w 868"/>
                <a:gd name="T1" fmla="*/ 0 h 1493"/>
                <a:gd name="T2" fmla="*/ 1408112 w 868"/>
                <a:gd name="T3" fmla="*/ 13621 h 1493"/>
                <a:gd name="T4" fmla="*/ 1408112 w 868"/>
                <a:gd name="T5" fmla="*/ 2905125 h 1493"/>
                <a:gd name="T6" fmla="*/ 201159 w 868"/>
                <a:gd name="T7" fmla="*/ 2905125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333" b="1" kern="0">
                <a:solidFill>
                  <a:prstClr val="black"/>
                </a:solidFill>
                <a:latin typeface="微软雅黑" pitchFamily="34" charset="-122"/>
                <a:ea typeface="微软雅黑" pitchFamily="34" charset="-122"/>
              </a:endParaRPr>
            </a:p>
          </p:txBody>
        </p:sp>
        <p:sp>
          <p:nvSpPr>
            <p:cNvPr id="42" name="Rectangle 41"/>
            <p:cNvSpPr>
              <a:spLocks noChangeArrowheads="1"/>
            </p:cNvSpPr>
            <p:nvPr/>
          </p:nvSpPr>
          <p:spPr bwMode="auto">
            <a:xfrm>
              <a:off x="6333130" y="2570170"/>
              <a:ext cx="697308" cy="243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zh-CN" altLang="en-US" sz="1333" b="1" kern="0" dirty="0">
                  <a:solidFill>
                    <a:prstClr val="black"/>
                  </a:solidFill>
                  <a:latin typeface="微软雅黑" pitchFamily="34" charset="-122"/>
                  <a:ea typeface="微软雅黑" pitchFamily="34" charset="-122"/>
                </a:rPr>
                <a:t>被动关闭</a:t>
              </a:r>
            </a:p>
          </p:txBody>
        </p:sp>
      </p:grpSp>
      <p:grpSp>
        <p:nvGrpSpPr>
          <p:cNvPr id="43" name="组合 42"/>
          <p:cNvGrpSpPr/>
          <p:nvPr/>
        </p:nvGrpSpPr>
        <p:grpSpPr>
          <a:xfrm>
            <a:off x="4525132" y="4360927"/>
            <a:ext cx="3132545" cy="572492"/>
            <a:chOff x="3393849" y="3270695"/>
            <a:chExt cx="2349409" cy="429369"/>
          </a:xfrm>
        </p:grpSpPr>
        <p:sp>
          <p:nvSpPr>
            <p:cNvPr id="44" name="Rectangle 7"/>
            <p:cNvSpPr>
              <a:spLocks noChangeArrowheads="1"/>
            </p:cNvSpPr>
            <p:nvPr/>
          </p:nvSpPr>
          <p:spPr bwMode="auto">
            <a:xfrm rot="610931">
              <a:off x="3635708" y="3294225"/>
              <a:ext cx="2107550"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200" b="1" kern="0" dirty="0">
                  <a:solidFill>
                    <a:prstClr val="black"/>
                  </a:solidFill>
                  <a:latin typeface="微软雅黑" pitchFamily="34" charset="-122"/>
                  <a:ea typeface="微软雅黑" pitchFamily="34" charset="-122"/>
                </a:rPr>
                <a:t>ACK = 1, </a:t>
              </a:r>
              <a:r>
                <a:rPr lang="en-US" altLang="zh-CN" sz="1200" b="1" kern="0" dirty="0" err="1">
                  <a:solidFill>
                    <a:prstClr val="black"/>
                  </a:solidFill>
                  <a:latin typeface="微软雅黑" pitchFamily="34" charset="-122"/>
                  <a:ea typeface="微软雅黑" pitchFamily="34" charset="-122"/>
                </a:rPr>
                <a:t>seq</a:t>
              </a:r>
              <a:r>
                <a:rPr lang="en-US" altLang="zh-CN" sz="1200" b="1" kern="0" dirty="0">
                  <a:solidFill>
                    <a:prstClr val="black"/>
                  </a:solidFill>
                  <a:latin typeface="微软雅黑" pitchFamily="34" charset="-122"/>
                  <a:ea typeface="微软雅黑" pitchFamily="34" charset="-122"/>
                </a:rPr>
                <a:t> = u + 1, </a:t>
              </a:r>
              <a:r>
                <a:rPr lang="en-US" altLang="zh-CN" sz="1200" b="1" kern="0" dirty="0" err="1">
                  <a:solidFill>
                    <a:prstClr val="black"/>
                  </a:solidFill>
                  <a:latin typeface="微软雅黑" pitchFamily="34" charset="-122"/>
                  <a:ea typeface="微软雅黑" pitchFamily="34" charset="-122"/>
                </a:rPr>
                <a:t>ack</a:t>
              </a:r>
              <a:r>
                <a:rPr lang="en-US" altLang="zh-CN" sz="1200" b="1" kern="0" dirty="0">
                  <a:solidFill>
                    <a:prstClr val="black"/>
                  </a:solidFill>
                  <a:latin typeface="微软雅黑" pitchFamily="34" charset="-122"/>
                  <a:ea typeface="微软雅黑" pitchFamily="34" charset="-122"/>
                </a:rPr>
                <a:t> = w </a:t>
              </a:r>
              <a:r>
                <a:rPr lang="en-US" altLang="zh-CN" sz="1200" b="1" kern="0" dirty="0">
                  <a:solidFill>
                    <a:prstClr val="black"/>
                  </a:solidFill>
                  <a:latin typeface="微软雅黑" pitchFamily="34" charset="-122"/>
                  <a:ea typeface="微软雅黑" pitchFamily="34" charset="-122"/>
                  <a:sym typeface="Symbol" pitchFamily="18" charset="2"/>
                </a:rPr>
                <a:t> 1</a:t>
              </a:r>
            </a:p>
          </p:txBody>
        </p:sp>
        <p:sp>
          <p:nvSpPr>
            <p:cNvPr id="45" name="Line 14"/>
            <p:cNvSpPr>
              <a:spLocks noChangeShapeType="1"/>
            </p:cNvSpPr>
            <p:nvPr/>
          </p:nvSpPr>
          <p:spPr bwMode="auto">
            <a:xfrm>
              <a:off x="3393849" y="3270695"/>
              <a:ext cx="2305317" cy="429369"/>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1333" b="1" kern="0">
                <a:solidFill>
                  <a:prstClr val="black"/>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0858913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 name="圆角矩形 57"/>
          <p:cNvSpPr/>
          <p:nvPr/>
        </p:nvSpPr>
        <p:spPr>
          <a:xfrm>
            <a:off x="726860" y="865633"/>
            <a:ext cx="10738281" cy="494995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3" name="Text Box 155"/>
          <p:cNvSpPr txBox="1">
            <a:spLocks noChangeArrowheads="1"/>
          </p:cNvSpPr>
          <p:nvPr/>
        </p:nvSpPr>
        <p:spPr bwMode="auto">
          <a:xfrm>
            <a:off x="3611866" y="889660"/>
            <a:ext cx="5001847" cy="789319"/>
          </a:xfrm>
          <a:prstGeom prst="rect">
            <a:avLst/>
          </a:prstGeom>
          <a:noFill/>
          <a:ln w="9525">
            <a:noFill/>
            <a:miter lim="800000"/>
            <a:headEnd/>
            <a:tailEnd/>
          </a:ln>
          <a:effectLst/>
        </p:spPr>
        <p:txBody>
          <a:bodyPr wrap="square">
            <a:spAutoFit/>
          </a:bodyPr>
          <a:lstStyle/>
          <a:p>
            <a:pPr algn="ctr" defTabSz="1219170">
              <a:lnSpc>
                <a:spcPct val="110000"/>
              </a:lnSpc>
            </a:pPr>
            <a:r>
              <a:rPr lang="en-US" altLang="zh-CN" sz="2133" b="1" dirty="0">
                <a:solidFill>
                  <a:prstClr val="black"/>
                </a:solidFill>
                <a:latin typeface="微软雅黑" pitchFamily="34" charset="-122"/>
                <a:ea typeface="微软雅黑" pitchFamily="34" charset="-122"/>
              </a:rPr>
              <a:t>TCP </a:t>
            </a:r>
            <a:r>
              <a:rPr lang="zh-CN" altLang="en-US" sz="2133" b="1" dirty="0">
                <a:solidFill>
                  <a:prstClr val="black"/>
                </a:solidFill>
                <a:latin typeface="微软雅黑" pitchFamily="34" charset="-122"/>
                <a:ea typeface="微软雅黑" pitchFamily="34" charset="-122"/>
              </a:rPr>
              <a:t>的连接释放：</a:t>
            </a:r>
            <a:endParaRPr lang="en-US" altLang="zh-CN" sz="2133" b="1" dirty="0">
              <a:solidFill>
                <a:prstClr val="black"/>
              </a:solidFill>
              <a:latin typeface="微软雅黑" pitchFamily="34" charset="-122"/>
              <a:ea typeface="微软雅黑" pitchFamily="34" charset="-122"/>
            </a:endParaRPr>
          </a:p>
          <a:p>
            <a:pPr algn="ctr" defTabSz="1219170">
              <a:lnSpc>
                <a:spcPct val="110000"/>
              </a:lnSpc>
            </a:pPr>
            <a:r>
              <a:rPr lang="zh-CN" altLang="en-US" sz="2133" b="1" dirty="0">
                <a:solidFill>
                  <a:prstClr val="black"/>
                </a:solidFill>
                <a:latin typeface="微软雅黑" pitchFamily="34" charset="-122"/>
                <a:ea typeface="微软雅黑" pitchFamily="34" charset="-122"/>
              </a:rPr>
              <a:t>采用四报文握手</a:t>
            </a:r>
          </a:p>
        </p:txBody>
      </p:sp>
      <p:sp>
        <p:nvSpPr>
          <p:cNvPr id="63" name="AutoShape 5"/>
          <p:cNvSpPr>
            <a:spLocks noChangeArrowheads="1"/>
          </p:cNvSpPr>
          <p:nvPr/>
        </p:nvSpPr>
        <p:spPr bwMode="auto">
          <a:xfrm rot="20948448">
            <a:off x="5435220" y="3589401"/>
            <a:ext cx="502849" cy="175880"/>
          </a:xfrm>
          <a:prstGeom prst="leftArrow">
            <a:avLst>
              <a:gd name="adj1" fmla="val 53620"/>
              <a:gd name="adj2" fmla="val 119816"/>
            </a:avLst>
          </a:prstGeom>
          <a:solidFill>
            <a:srgbClr val="FFFF00"/>
          </a:solidFill>
          <a:ln w="12700" algn="ctr">
            <a:solidFill>
              <a:schemeClr val="tx1"/>
            </a:solidFill>
            <a:miter lim="800000"/>
            <a:headEnd/>
            <a:tailEnd/>
          </a:ln>
          <a:effectLst/>
        </p:spPr>
        <p:txBody>
          <a:bodyPr wrap="none" anchor="ctr"/>
          <a:lstStyle/>
          <a:p>
            <a:pPr defTabSz="1219170">
              <a:defRPr/>
            </a:pPr>
            <a:endParaRPr lang="zh-CN" altLang="en-US" sz="1333" b="1" kern="0">
              <a:solidFill>
                <a:prstClr val="black"/>
              </a:solidFill>
              <a:latin typeface="微软雅黑" pitchFamily="34" charset="-122"/>
              <a:ea typeface="微软雅黑" pitchFamily="34" charset="-122"/>
            </a:endParaRPr>
          </a:p>
        </p:txBody>
      </p:sp>
      <p:sp>
        <p:nvSpPr>
          <p:cNvPr id="64" name="AutoShape 6"/>
          <p:cNvSpPr>
            <a:spLocks noChangeArrowheads="1"/>
          </p:cNvSpPr>
          <p:nvPr/>
        </p:nvSpPr>
        <p:spPr bwMode="auto">
          <a:xfrm>
            <a:off x="5219206" y="2078493"/>
            <a:ext cx="1772957" cy="187684"/>
          </a:xfrm>
          <a:prstGeom prst="leftRightArrow">
            <a:avLst>
              <a:gd name="adj1" fmla="val 55880"/>
              <a:gd name="adj2" fmla="val 108285"/>
            </a:avLst>
          </a:prstGeom>
          <a:solidFill>
            <a:srgbClr val="FFFF00"/>
          </a:solidFill>
          <a:ln w="12700" algn="ctr">
            <a:solidFill>
              <a:schemeClr val="tx1"/>
            </a:solidFill>
            <a:miter lim="800000"/>
            <a:headEnd/>
            <a:tailEnd/>
          </a:ln>
          <a:effectLst/>
        </p:spPr>
        <p:txBody>
          <a:bodyPr wrap="none" anchor="ctr"/>
          <a:lstStyle/>
          <a:p>
            <a:pPr defTabSz="1219170">
              <a:defRPr/>
            </a:pPr>
            <a:endParaRPr lang="zh-CN" altLang="en-US" sz="1333" b="1" kern="0">
              <a:solidFill>
                <a:prstClr val="black"/>
              </a:solidFill>
              <a:latin typeface="微软雅黑" pitchFamily="34" charset="-122"/>
              <a:ea typeface="微软雅黑" pitchFamily="34" charset="-122"/>
            </a:endParaRPr>
          </a:p>
        </p:txBody>
      </p:sp>
      <p:sp>
        <p:nvSpPr>
          <p:cNvPr id="65" name="Rectangle 7"/>
          <p:cNvSpPr>
            <a:spLocks noChangeArrowheads="1"/>
          </p:cNvSpPr>
          <p:nvPr/>
        </p:nvSpPr>
        <p:spPr bwMode="auto">
          <a:xfrm rot="610931">
            <a:off x="4847610" y="4392300"/>
            <a:ext cx="2810067" cy="304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200" b="1" kern="0" dirty="0">
                <a:solidFill>
                  <a:prstClr val="black"/>
                </a:solidFill>
                <a:latin typeface="微软雅黑" pitchFamily="34" charset="-122"/>
                <a:ea typeface="微软雅黑" pitchFamily="34" charset="-122"/>
              </a:rPr>
              <a:t>ACK = 1, </a:t>
            </a:r>
            <a:r>
              <a:rPr lang="en-US" altLang="zh-CN" sz="1200" b="1" kern="0" dirty="0" err="1">
                <a:solidFill>
                  <a:prstClr val="black"/>
                </a:solidFill>
                <a:latin typeface="微软雅黑" pitchFamily="34" charset="-122"/>
                <a:ea typeface="微软雅黑" pitchFamily="34" charset="-122"/>
              </a:rPr>
              <a:t>seq</a:t>
            </a:r>
            <a:r>
              <a:rPr lang="en-US" altLang="zh-CN" sz="1200" b="1" kern="0" dirty="0">
                <a:solidFill>
                  <a:prstClr val="black"/>
                </a:solidFill>
                <a:latin typeface="微软雅黑" pitchFamily="34" charset="-122"/>
                <a:ea typeface="微软雅黑" pitchFamily="34" charset="-122"/>
              </a:rPr>
              <a:t> = u + 1, </a:t>
            </a:r>
            <a:r>
              <a:rPr lang="en-US" altLang="zh-CN" sz="1200" b="1" kern="0" dirty="0" err="1">
                <a:solidFill>
                  <a:prstClr val="black"/>
                </a:solidFill>
                <a:latin typeface="微软雅黑" pitchFamily="34" charset="-122"/>
                <a:ea typeface="微软雅黑" pitchFamily="34" charset="-122"/>
              </a:rPr>
              <a:t>ack</a:t>
            </a:r>
            <a:r>
              <a:rPr lang="en-US" altLang="zh-CN" sz="1200" b="1" kern="0" dirty="0">
                <a:solidFill>
                  <a:prstClr val="black"/>
                </a:solidFill>
                <a:latin typeface="微软雅黑" pitchFamily="34" charset="-122"/>
                <a:ea typeface="微软雅黑" pitchFamily="34" charset="-122"/>
              </a:rPr>
              <a:t> = w </a:t>
            </a:r>
            <a:r>
              <a:rPr lang="en-US" altLang="zh-CN" sz="1200" b="1" kern="0" dirty="0">
                <a:solidFill>
                  <a:prstClr val="black"/>
                </a:solidFill>
                <a:latin typeface="微软雅黑" pitchFamily="34" charset="-122"/>
                <a:ea typeface="微软雅黑" pitchFamily="34" charset="-122"/>
                <a:sym typeface="Symbol" pitchFamily="18" charset="2"/>
              </a:rPr>
              <a:t> 1</a:t>
            </a:r>
          </a:p>
        </p:txBody>
      </p:sp>
      <p:grpSp>
        <p:nvGrpSpPr>
          <p:cNvPr id="66" name="Group 8"/>
          <p:cNvGrpSpPr>
            <a:grpSpLocks/>
          </p:cNvGrpSpPr>
          <p:nvPr/>
        </p:nvGrpSpPr>
        <p:grpSpPr bwMode="auto">
          <a:xfrm>
            <a:off x="4525133" y="2444417"/>
            <a:ext cx="3073756" cy="571313"/>
            <a:chOff x="1614" y="1484"/>
            <a:chExt cx="2604" cy="484"/>
          </a:xfrm>
        </p:grpSpPr>
        <p:sp>
          <p:nvSpPr>
            <p:cNvPr id="67" name="Rectangle 9"/>
            <p:cNvSpPr>
              <a:spLocks noChangeArrowheads="1"/>
            </p:cNvSpPr>
            <p:nvPr/>
          </p:nvSpPr>
          <p:spPr bwMode="auto">
            <a:xfrm rot="597975">
              <a:off x="2412" y="1507"/>
              <a:ext cx="1373" cy="275"/>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333" b="1" kern="0">
                  <a:solidFill>
                    <a:prstClr val="black"/>
                  </a:solidFill>
                  <a:latin typeface="微软雅黑" pitchFamily="34" charset="-122"/>
                  <a:ea typeface="微软雅黑" pitchFamily="34" charset="-122"/>
                </a:rPr>
                <a:t>FIN = 1, seq = u</a:t>
              </a:r>
            </a:p>
          </p:txBody>
        </p:sp>
        <p:sp>
          <p:nvSpPr>
            <p:cNvPr id="68" name="Line 10"/>
            <p:cNvSpPr>
              <a:spLocks noChangeShapeType="1"/>
            </p:cNvSpPr>
            <p:nvPr/>
          </p:nvSpPr>
          <p:spPr bwMode="auto">
            <a:xfrm>
              <a:off x="1614" y="1484"/>
              <a:ext cx="2604" cy="484"/>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1333" b="1" kern="0">
                <a:solidFill>
                  <a:prstClr val="black"/>
                </a:solidFill>
                <a:latin typeface="微软雅黑" pitchFamily="34" charset="-122"/>
                <a:ea typeface="微软雅黑" pitchFamily="34" charset="-122"/>
              </a:endParaRPr>
            </a:p>
          </p:txBody>
        </p:sp>
      </p:grpSp>
      <p:grpSp>
        <p:nvGrpSpPr>
          <p:cNvPr id="69" name="Group 11"/>
          <p:cNvGrpSpPr>
            <a:grpSpLocks/>
          </p:cNvGrpSpPr>
          <p:nvPr/>
        </p:nvGrpSpPr>
        <p:grpSpPr bwMode="auto">
          <a:xfrm>
            <a:off x="4535757" y="3047597"/>
            <a:ext cx="3073757" cy="572491"/>
            <a:chOff x="1623" y="1995"/>
            <a:chExt cx="2604" cy="485"/>
          </a:xfrm>
        </p:grpSpPr>
        <p:sp>
          <p:nvSpPr>
            <p:cNvPr id="70" name="Rectangle 12"/>
            <p:cNvSpPr>
              <a:spLocks noChangeArrowheads="1"/>
            </p:cNvSpPr>
            <p:nvPr/>
          </p:nvSpPr>
          <p:spPr bwMode="auto">
            <a:xfrm rot="20990024" flipH="1">
              <a:off x="1824" y="2006"/>
              <a:ext cx="2047" cy="258"/>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200" b="1" kern="0" dirty="0">
                  <a:solidFill>
                    <a:prstClr val="black"/>
                  </a:solidFill>
                  <a:latin typeface="微软雅黑" pitchFamily="34" charset="-122"/>
                  <a:ea typeface="微软雅黑" pitchFamily="34" charset="-122"/>
                </a:rPr>
                <a:t>ACK = 1, </a:t>
              </a:r>
              <a:r>
                <a:rPr lang="en-US" altLang="zh-CN" sz="1200" b="1" kern="0" dirty="0" err="1">
                  <a:solidFill>
                    <a:prstClr val="black"/>
                  </a:solidFill>
                  <a:latin typeface="微软雅黑" pitchFamily="34" charset="-122"/>
                  <a:ea typeface="微软雅黑" pitchFamily="34" charset="-122"/>
                </a:rPr>
                <a:t>seq</a:t>
              </a:r>
              <a:r>
                <a:rPr lang="en-US" altLang="zh-CN" sz="1200" b="1" kern="0" dirty="0">
                  <a:solidFill>
                    <a:prstClr val="black"/>
                  </a:solidFill>
                  <a:latin typeface="微软雅黑" pitchFamily="34" charset="-122"/>
                  <a:ea typeface="微软雅黑" pitchFamily="34" charset="-122"/>
                </a:rPr>
                <a:t> = v, </a:t>
              </a:r>
              <a:r>
                <a:rPr lang="en-US" altLang="zh-CN" sz="1200" b="1" kern="0" dirty="0" err="1">
                  <a:solidFill>
                    <a:prstClr val="black"/>
                  </a:solidFill>
                  <a:latin typeface="微软雅黑" pitchFamily="34" charset="-122"/>
                  <a:ea typeface="微软雅黑" pitchFamily="34" charset="-122"/>
                </a:rPr>
                <a:t>ack</a:t>
              </a:r>
              <a:r>
                <a:rPr lang="en-US" altLang="zh-CN" sz="1200" b="1" kern="0" dirty="0">
                  <a:solidFill>
                    <a:prstClr val="black"/>
                  </a:solidFill>
                  <a:latin typeface="微软雅黑" pitchFamily="34" charset="-122"/>
                  <a:ea typeface="微软雅黑" pitchFamily="34" charset="-122"/>
                </a:rPr>
                <a:t>= u </a:t>
              </a:r>
              <a:r>
                <a:rPr lang="en-US" altLang="zh-CN" sz="1200" b="1" kern="0" dirty="0">
                  <a:solidFill>
                    <a:prstClr val="black"/>
                  </a:solidFill>
                  <a:latin typeface="微软雅黑" pitchFamily="34" charset="-122"/>
                  <a:ea typeface="微软雅黑" pitchFamily="34" charset="-122"/>
                  <a:sym typeface="Symbol" pitchFamily="18" charset="2"/>
                </a:rPr>
                <a:t> 1</a:t>
              </a:r>
              <a:endParaRPr lang="en-US" altLang="zh-CN" sz="1200" b="1" kern="0" dirty="0">
                <a:solidFill>
                  <a:prstClr val="black"/>
                </a:solidFill>
                <a:latin typeface="微软雅黑" pitchFamily="34" charset="-122"/>
                <a:ea typeface="微软雅黑" pitchFamily="34" charset="-122"/>
              </a:endParaRPr>
            </a:p>
          </p:txBody>
        </p:sp>
        <p:sp>
          <p:nvSpPr>
            <p:cNvPr id="71" name="Line 13"/>
            <p:cNvSpPr>
              <a:spLocks noChangeShapeType="1"/>
            </p:cNvSpPr>
            <p:nvPr/>
          </p:nvSpPr>
          <p:spPr bwMode="auto">
            <a:xfrm flipH="1">
              <a:off x="1623" y="1995"/>
              <a:ext cx="2604" cy="48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1333" b="1" kern="0">
                <a:solidFill>
                  <a:prstClr val="black"/>
                </a:solidFill>
                <a:latin typeface="微软雅黑" pitchFamily="34" charset="-122"/>
                <a:ea typeface="微软雅黑" pitchFamily="34" charset="-122"/>
              </a:endParaRPr>
            </a:p>
          </p:txBody>
        </p:sp>
      </p:grpSp>
      <p:sp>
        <p:nvSpPr>
          <p:cNvPr id="72" name="Line 14"/>
          <p:cNvSpPr>
            <a:spLocks noChangeShapeType="1"/>
          </p:cNvSpPr>
          <p:nvPr/>
        </p:nvSpPr>
        <p:spPr bwMode="auto">
          <a:xfrm>
            <a:off x="4525133" y="4360927"/>
            <a:ext cx="3073756" cy="57249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1333" b="1" kern="0">
              <a:solidFill>
                <a:prstClr val="black"/>
              </a:solidFill>
              <a:latin typeface="微软雅黑" pitchFamily="34" charset="-122"/>
              <a:ea typeface="微软雅黑" pitchFamily="34" charset="-122"/>
            </a:endParaRPr>
          </a:p>
        </p:txBody>
      </p:sp>
      <p:sp>
        <p:nvSpPr>
          <p:cNvPr id="73" name="Line 15"/>
          <p:cNvSpPr>
            <a:spLocks noChangeShapeType="1"/>
          </p:cNvSpPr>
          <p:nvPr/>
        </p:nvSpPr>
        <p:spPr bwMode="auto">
          <a:xfrm flipH="1">
            <a:off x="4509787" y="3744034"/>
            <a:ext cx="3073756" cy="57249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1333" b="1" kern="0">
              <a:solidFill>
                <a:prstClr val="black"/>
              </a:solidFill>
              <a:latin typeface="微软雅黑" pitchFamily="34" charset="-122"/>
              <a:ea typeface="微软雅黑" pitchFamily="34" charset="-122"/>
            </a:endParaRPr>
          </a:p>
        </p:txBody>
      </p:sp>
      <p:sp>
        <p:nvSpPr>
          <p:cNvPr id="74" name="Rectangle 16"/>
          <p:cNvSpPr>
            <a:spLocks noChangeArrowheads="1"/>
          </p:cNvSpPr>
          <p:nvPr/>
        </p:nvSpPr>
        <p:spPr bwMode="auto">
          <a:xfrm rot="20943314" flipH="1">
            <a:off x="4596509" y="3715205"/>
            <a:ext cx="3121049" cy="304357"/>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200" b="1" kern="0" dirty="0">
                <a:solidFill>
                  <a:prstClr val="black"/>
                </a:solidFill>
                <a:latin typeface="微软雅黑" pitchFamily="34" charset="-122"/>
                <a:ea typeface="微软雅黑" pitchFamily="34" charset="-122"/>
              </a:rPr>
              <a:t>FIN = 1, ACK = 1, </a:t>
            </a:r>
            <a:r>
              <a:rPr lang="en-US" altLang="zh-CN" sz="1200" b="1" kern="0" dirty="0" err="1">
                <a:solidFill>
                  <a:prstClr val="black"/>
                </a:solidFill>
                <a:latin typeface="微软雅黑" pitchFamily="34" charset="-122"/>
                <a:ea typeface="微软雅黑" pitchFamily="34" charset="-122"/>
              </a:rPr>
              <a:t>seq</a:t>
            </a:r>
            <a:r>
              <a:rPr lang="en-US" altLang="zh-CN" sz="1200" b="1" kern="0" dirty="0">
                <a:solidFill>
                  <a:prstClr val="black"/>
                </a:solidFill>
                <a:latin typeface="微软雅黑" pitchFamily="34" charset="-122"/>
                <a:ea typeface="微软雅黑" pitchFamily="34" charset="-122"/>
              </a:rPr>
              <a:t> = w, </a:t>
            </a:r>
            <a:r>
              <a:rPr lang="en-US" altLang="zh-CN" sz="1200" b="1" kern="0" dirty="0" err="1">
                <a:solidFill>
                  <a:prstClr val="black"/>
                </a:solidFill>
                <a:latin typeface="微软雅黑" pitchFamily="34" charset="-122"/>
                <a:ea typeface="微软雅黑" pitchFamily="34" charset="-122"/>
              </a:rPr>
              <a:t>ack</a:t>
            </a:r>
            <a:r>
              <a:rPr lang="en-US" altLang="zh-CN" sz="1200" b="1" kern="0" dirty="0">
                <a:solidFill>
                  <a:prstClr val="black"/>
                </a:solidFill>
                <a:latin typeface="微软雅黑" pitchFamily="34" charset="-122"/>
                <a:ea typeface="微软雅黑" pitchFamily="34" charset="-122"/>
              </a:rPr>
              <a:t>= u </a:t>
            </a:r>
            <a:r>
              <a:rPr lang="en-US" altLang="zh-CN" sz="1200" b="1" kern="0" dirty="0">
                <a:solidFill>
                  <a:prstClr val="black"/>
                </a:solidFill>
                <a:latin typeface="微软雅黑" pitchFamily="34" charset="-122"/>
                <a:ea typeface="微软雅黑" pitchFamily="34" charset="-122"/>
                <a:sym typeface="Symbol" pitchFamily="18" charset="2"/>
              </a:rPr>
              <a:t> 1</a:t>
            </a:r>
            <a:endParaRPr lang="en-US" altLang="zh-CN" sz="1200" b="1" kern="0" dirty="0">
              <a:solidFill>
                <a:prstClr val="black"/>
              </a:solidFill>
              <a:latin typeface="微软雅黑" pitchFamily="34" charset="-122"/>
              <a:ea typeface="微软雅黑" pitchFamily="34" charset="-122"/>
            </a:endParaRPr>
          </a:p>
        </p:txBody>
      </p:sp>
      <p:sp>
        <p:nvSpPr>
          <p:cNvPr id="75" name="Rectangle 17"/>
          <p:cNvSpPr>
            <a:spLocks noChangeArrowheads="1"/>
          </p:cNvSpPr>
          <p:nvPr/>
        </p:nvSpPr>
        <p:spPr bwMode="auto">
          <a:xfrm>
            <a:off x="3814533" y="1890809"/>
            <a:ext cx="709420" cy="500489"/>
          </a:xfrm>
          <a:prstGeom prst="rect">
            <a:avLst/>
          </a:prstGeom>
          <a:solidFill>
            <a:srgbClr val="009900"/>
          </a:solidFill>
          <a:ln>
            <a:noFill/>
          </a:ln>
          <a:effectLst/>
        </p:spPr>
        <p:txBody>
          <a:bodyPr wrap="none" anchor="ctr"/>
          <a:lstStyle/>
          <a:p>
            <a:pPr defTabSz="1219170">
              <a:defRPr/>
            </a:pPr>
            <a:endParaRPr lang="zh-CN" altLang="en-US" sz="1333" b="1" kern="0">
              <a:solidFill>
                <a:prstClr val="black"/>
              </a:solidFill>
              <a:latin typeface="微软雅黑" pitchFamily="34" charset="-122"/>
              <a:ea typeface="微软雅黑" pitchFamily="34" charset="-122"/>
            </a:endParaRPr>
          </a:p>
        </p:txBody>
      </p:sp>
      <p:sp>
        <p:nvSpPr>
          <p:cNvPr id="76" name="Rectangle 18"/>
          <p:cNvSpPr>
            <a:spLocks noChangeArrowheads="1"/>
          </p:cNvSpPr>
          <p:nvPr/>
        </p:nvSpPr>
        <p:spPr bwMode="auto">
          <a:xfrm>
            <a:off x="3814533" y="2453860"/>
            <a:ext cx="709420" cy="1155609"/>
          </a:xfrm>
          <a:prstGeom prst="rect">
            <a:avLst/>
          </a:prstGeom>
          <a:solidFill>
            <a:srgbClr val="CC00CC"/>
          </a:solidFill>
          <a:ln>
            <a:noFill/>
          </a:ln>
          <a:effectLst/>
        </p:spPr>
        <p:txBody>
          <a:bodyPr wrap="none" anchor="ctr"/>
          <a:lstStyle/>
          <a:p>
            <a:pPr defTabSz="1219170">
              <a:defRPr/>
            </a:pPr>
            <a:endParaRPr lang="zh-CN" altLang="en-US" sz="1333" b="1" kern="0">
              <a:solidFill>
                <a:prstClr val="black"/>
              </a:solidFill>
              <a:latin typeface="微软雅黑" pitchFamily="34" charset="-122"/>
              <a:ea typeface="微软雅黑" pitchFamily="34" charset="-122"/>
            </a:endParaRPr>
          </a:p>
        </p:txBody>
      </p:sp>
      <p:sp>
        <p:nvSpPr>
          <p:cNvPr id="77" name="Rectangle 19"/>
          <p:cNvSpPr>
            <a:spLocks noChangeArrowheads="1"/>
          </p:cNvSpPr>
          <p:nvPr/>
        </p:nvSpPr>
        <p:spPr bwMode="auto">
          <a:xfrm>
            <a:off x="7596527" y="1890808"/>
            <a:ext cx="710600" cy="1100131"/>
          </a:xfrm>
          <a:prstGeom prst="rect">
            <a:avLst/>
          </a:prstGeom>
          <a:solidFill>
            <a:srgbClr val="009900"/>
          </a:solidFill>
          <a:ln>
            <a:noFill/>
          </a:ln>
          <a:effectLst/>
        </p:spPr>
        <p:txBody>
          <a:bodyPr wrap="none" anchor="ctr"/>
          <a:lstStyle/>
          <a:p>
            <a:pPr defTabSz="1219170">
              <a:defRPr/>
            </a:pPr>
            <a:endParaRPr lang="zh-CN" altLang="en-US" sz="1333" b="1" kern="0">
              <a:solidFill>
                <a:prstClr val="black"/>
              </a:solidFill>
              <a:latin typeface="微软雅黑" pitchFamily="34" charset="-122"/>
              <a:ea typeface="微软雅黑" pitchFamily="34" charset="-122"/>
            </a:endParaRPr>
          </a:p>
        </p:txBody>
      </p:sp>
      <p:grpSp>
        <p:nvGrpSpPr>
          <p:cNvPr id="78" name="Group 20"/>
          <p:cNvGrpSpPr>
            <a:grpSpLocks/>
          </p:cNvGrpSpPr>
          <p:nvPr/>
        </p:nvGrpSpPr>
        <p:grpSpPr bwMode="auto">
          <a:xfrm>
            <a:off x="3741349" y="1829428"/>
            <a:ext cx="4668473" cy="61381"/>
            <a:chOff x="1020" y="481"/>
            <a:chExt cx="4037" cy="46"/>
          </a:xfrm>
        </p:grpSpPr>
        <p:sp>
          <p:nvSpPr>
            <p:cNvPr id="79" name="Line 21"/>
            <p:cNvSpPr>
              <a:spLocks noChangeShapeType="1"/>
            </p:cNvSpPr>
            <p:nvPr/>
          </p:nvSpPr>
          <p:spPr bwMode="auto">
            <a:xfrm>
              <a:off x="1020" y="527"/>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333" b="1" kern="0">
                <a:solidFill>
                  <a:prstClr val="black"/>
                </a:solidFill>
                <a:latin typeface="微软雅黑" pitchFamily="34" charset="-122"/>
                <a:ea typeface="微软雅黑" pitchFamily="34" charset="-122"/>
              </a:endParaRPr>
            </a:p>
          </p:txBody>
        </p:sp>
        <p:sp>
          <p:nvSpPr>
            <p:cNvPr id="80" name="Line 22"/>
            <p:cNvSpPr>
              <a:spLocks noChangeShapeType="1"/>
            </p:cNvSpPr>
            <p:nvPr/>
          </p:nvSpPr>
          <p:spPr bwMode="auto">
            <a:xfrm>
              <a:off x="1020" y="481"/>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333" b="1" kern="0">
                <a:solidFill>
                  <a:prstClr val="black"/>
                </a:solidFill>
                <a:latin typeface="微软雅黑" pitchFamily="34" charset="-122"/>
                <a:ea typeface="微软雅黑" pitchFamily="34" charset="-122"/>
              </a:endParaRPr>
            </a:p>
          </p:txBody>
        </p:sp>
      </p:grpSp>
      <p:sp>
        <p:nvSpPr>
          <p:cNvPr id="81" name="Rectangle 23"/>
          <p:cNvSpPr>
            <a:spLocks noChangeArrowheads="1"/>
          </p:cNvSpPr>
          <p:nvPr/>
        </p:nvSpPr>
        <p:spPr bwMode="auto">
          <a:xfrm>
            <a:off x="3755453" y="2732183"/>
            <a:ext cx="902493" cy="529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333" b="1" kern="0" dirty="0">
                <a:solidFill>
                  <a:prstClr val="white"/>
                </a:solidFill>
                <a:latin typeface="微软雅黑" pitchFamily="34" charset="-122"/>
                <a:ea typeface="微软雅黑" pitchFamily="34" charset="-122"/>
              </a:rPr>
              <a:t>FIN-</a:t>
            </a:r>
          </a:p>
          <a:p>
            <a:pPr defTabSz="1015975" eaLnBrk="0" hangingPunct="0">
              <a:defRPr/>
            </a:pPr>
            <a:r>
              <a:rPr lang="en-US" altLang="zh-CN" sz="1333" b="1" kern="0" dirty="0">
                <a:solidFill>
                  <a:prstClr val="white"/>
                </a:solidFill>
                <a:latin typeface="微软雅黑" pitchFamily="34" charset="-122"/>
                <a:ea typeface="微软雅黑" pitchFamily="34" charset="-122"/>
              </a:rPr>
              <a:t>WAIT-1</a:t>
            </a:r>
          </a:p>
        </p:txBody>
      </p:sp>
      <p:sp>
        <p:nvSpPr>
          <p:cNvPr id="82" name="Rectangle 24"/>
          <p:cNvSpPr>
            <a:spLocks noChangeArrowheads="1"/>
          </p:cNvSpPr>
          <p:nvPr/>
        </p:nvSpPr>
        <p:spPr bwMode="auto">
          <a:xfrm>
            <a:off x="7596527" y="3055861"/>
            <a:ext cx="710600" cy="652760"/>
          </a:xfrm>
          <a:prstGeom prst="rect">
            <a:avLst/>
          </a:prstGeom>
          <a:solidFill>
            <a:schemeClr val="accent5">
              <a:lumMod val="75000"/>
            </a:schemeClr>
          </a:solidFill>
          <a:ln>
            <a:noFill/>
          </a:ln>
          <a:effectLst/>
        </p:spPr>
        <p:txBody>
          <a:bodyPr wrap="none" anchor="ctr"/>
          <a:lstStyle/>
          <a:p>
            <a:pPr defTabSz="1219170">
              <a:defRPr/>
            </a:pPr>
            <a:endParaRPr lang="zh-CN" altLang="en-US" sz="1333" b="1" kern="0">
              <a:solidFill>
                <a:prstClr val="black"/>
              </a:solidFill>
              <a:latin typeface="微软雅黑" pitchFamily="34" charset="-122"/>
              <a:ea typeface="微软雅黑" pitchFamily="34" charset="-122"/>
            </a:endParaRPr>
          </a:p>
        </p:txBody>
      </p:sp>
      <p:sp>
        <p:nvSpPr>
          <p:cNvPr id="83" name="Rectangle 25"/>
          <p:cNvSpPr>
            <a:spLocks noChangeArrowheads="1"/>
          </p:cNvSpPr>
          <p:nvPr/>
        </p:nvSpPr>
        <p:spPr bwMode="auto">
          <a:xfrm>
            <a:off x="7552852" y="3139670"/>
            <a:ext cx="867227" cy="529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333" b="1" kern="0" dirty="0">
                <a:solidFill>
                  <a:prstClr val="white"/>
                </a:solidFill>
                <a:latin typeface="微软雅黑" pitchFamily="34" charset="-122"/>
                <a:ea typeface="微软雅黑" pitchFamily="34" charset="-122"/>
              </a:rPr>
              <a:t>CLOSE-</a:t>
            </a:r>
          </a:p>
          <a:p>
            <a:pPr defTabSz="1015975" eaLnBrk="0" hangingPunct="0">
              <a:defRPr/>
            </a:pPr>
            <a:r>
              <a:rPr lang="en-US" altLang="zh-CN" sz="1333" b="1" kern="0" dirty="0">
                <a:solidFill>
                  <a:prstClr val="white"/>
                </a:solidFill>
                <a:latin typeface="微软雅黑" pitchFamily="34" charset="-122"/>
                <a:ea typeface="微软雅黑" pitchFamily="34" charset="-122"/>
              </a:rPr>
              <a:t>WAIT</a:t>
            </a:r>
          </a:p>
        </p:txBody>
      </p:sp>
      <p:sp>
        <p:nvSpPr>
          <p:cNvPr id="84" name="Rectangle 26"/>
          <p:cNvSpPr>
            <a:spLocks noChangeArrowheads="1"/>
          </p:cNvSpPr>
          <p:nvPr/>
        </p:nvSpPr>
        <p:spPr bwMode="auto">
          <a:xfrm>
            <a:off x="3814533" y="3663767"/>
            <a:ext cx="709420" cy="648039"/>
          </a:xfrm>
          <a:prstGeom prst="rect">
            <a:avLst/>
          </a:prstGeom>
          <a:solidFill>
            <a:srgbClr val="0000FF"/>
          </a:solidFill>
          <a:ln>
            <a:noFill/>
          </a:ln>
          <a:effectLst/>
        </p:spPr>
        <p:txBody>
          <a:bodyPr wrap="none" anchor="ctr"/>
          <a:lstStyle/>
          <a:p>
            <a:pPr defTabSz="1219170">
              <a:defRPr/>
            </a:pPr>
            <a:endParaRPr lang="zh-CN" altLang="en-US" sz="1333" b="1" kern="0">
              <a:solidFill>
                <a:prstClr val="black"/>
              </a:solidFill>
              <a:latin typeface="微软雅黑" pitchFamily="34" charset="-122"/>
              <a:ea typeface="微软雅黑" pitchFamily="34" charset="-122"/>
            </a:endParaRPr>
          </a:p>
        </p:txBody>
      </p:sp>
      <p:sp>
        <p:nvSpPr>
          <p:cNvPr id="85" name="Rectangle 27"/>
          <p:cNvSpPr>
            <a:spLocks noChangeArrowheads="1"/>
          </p:cNvSpPr>
          <p:nvPr/>
        </p:nvSpPr>
        <p:spPr bwMode="auto">
          <a:xfrm>
            <a:off x="3745700" y="3703901"/>
            <a:ext cx="902493" cy="529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333" b="1" kern="0" dirty="0">
                <a:solidFill>
                  <a:prstClr val="white"/>
                </a:solidFill>
                <a:latin typeface="微软雅黑" pitchFamily="34" charset="-122"/>
                <a:ea typeface="微软雅黑" pitchFamily="34" charset="-122"/>
              </a:rPr>
              <a:t>FIN-</a:t>
            </a:r>
          </a:p>
          <a:p>
            <a:pPr defTabSz="1015975" eaLnBrk="0" hangingPunct="0">
              <a:defRPr/>
            </a:pPr>
            <a:r>
              <a:rPr lang="en-US" altLang="zh-CN" sz="1333" b="1" kern="0" dirty="0">
                <a:solidFill>
                  <a:prstClr val="white"/>
                </a:solidFill>
                <a:latin typeface="微软雅黑" pitchFamily="34" charset="-122"/>
                <a:ea typeface="微软雅黑" pitchFamily="34" charset="-122"/>
              </a:rPr>
              <a:t>WAIT-2</a:t>
            </a:r>
          </a:p>
        </p:txBody>
      </p:sp>
      <p:sp>
        <p:nvSpPr>
          <p:cNvPr id="86" name="Rectangle 28"/>
          <p:cNvSpPr>
            <a:spLocks noChangeArrowheads="1"/>
          </p:cNvSpPr>
          <p:nvPr/>
        </p:nvSpPr>
        <p:spPr bwMode="auto">
          <a:xfrm>
            <a:off x="7596527" y="3767642"/>
            <a:ext cx="710600" cy="1102492"/>
          </a:xfrm>
          <a:prstGeom prst="rect">
            <a:avLst/>
          </a:prstGeom>
          <a:solidFill>
            <a:srgbClr val="0070C0"/>
          </a:solidFill>
          <a:ln>
            <a:noFill/>
          </a:ln>
          <a:effectLst/>
        </p:spPr>
        <p:txBody>
          <a:bodyPr wrap="none" anchor="ctr"/>
          <a:lstStyle/>
          <a:p>
            <a:pPr defTabSz="1219170">
              <a:defRPr/>
            </a:pPr>
            <a:endParaRPr lang="zh-CN" altLang="en-US" sz="1333" b="1" kern="0">
              <a:solidFill>
                <a:prstClr val="black"/>
              </a:solidFill>
              <a:latin typeface="微软雅黑" pitchFamily="34" charset="-122"/>
              <a:ea typeface="微软雅黑" pitchFamily="34" charset="-122"/>
            </a:endParaRPr>
          </a:p>
        </p:txBody>
      </p:sp>
      <p:sp>
        <p:nvSpPr>
          <p:cNvPr id="87" name="Rectangle 29"/>
          <p:cNvSpPr>
            <a:spLocks noChangeArrowheads="1"/>
          </p:cNvSpPr>
          <p:nvPr/>
        </p:nvSpPr>
        <p:spPr bwMode="auto">
          <a:xfrm>
            <a:off x="7598268" y="4080447"/>
            <a:ext cx="750207" cy="529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333" b="1" kern="0" dirty="0">
                <a:solidFill>
                  <a:prstClr val="white"/>
                </a:solidFill>
                <a:latin typeface="微软雅黑" pitchFamily="34" charset="-122"/>
                <a:ea typeface="微软雅黑" pitchFamily="34" charset="-122"/>
              </a:rPr>
              <a:t>LAST-</a:t>
            </a:r>
          </a:p>
          <a:p>
            <a:pPr defTabSz="1015975" eaLnBrk="0" hangingPunct="0">
              <a:defRPr/>
            </a:pPr>
            <a:r>
              <a:rPr lang="en-US" altLang="zh-CN" sz="1333" b="1" kern="0" dirty="0">
                <a:solidFill>
                  <a:prstClr val="white"/>
                </a:solidFill>
                <a:latin typeface="微软雅黑" pitchFamily="34" charset="-122"/>
                <a:ea typeface="微软雅黑" pitchFamily="34" charset="-122"/>
              </a:rPr>
              <a:t>ACK</a:t>
            </a:r>
          </a:p>
        </p:txBody>
      </p:sp>
      <p:grpSp>
        <p:nvGrpSpPr>
          <p:cNvPr id="88" name="Group 30"/>
          <p:cNvGrpSpPr>
            <a:grpSpLocks/>
          </p:cNvGrpSpPr>
          <p:nvPr/>
        </p:nvGrpSpPr>
        <p:grpSpPr bwMode="auto">
          <a:xfrm>
            <a:off x="2838348" y="4351806"/>
            <a:ext cx="1728101" cy="1026946"/>
            <a:chOff x="185" y="3081"/>
            <a:chExt cx="1464" cy="870"/>
          </a:xfrm>
        </p:grpSpPr>
        <p:sp>
          <p:nvSpPr>
            <p:cNvPr id="89" name="Rectangle 31"/>
            <p:cNvSpPr>
              <a:spLocks noChangeArrowheads="1"/>
            </p:cNvSpPr>
            <p:nvPr/>
          </p:nvSpPr>
          <p:spPr bwMode="auto">
            <a:xfrm>
              <a:off x="185" y="3081"/>
              <a:ext cx="945"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zh-CN" altLang="en-US" sz="1333" b="1" kern="0" dirty="0">
                  <a:solidFill>
                    <a:prstClr val="black"/>
                  </a:solidFill>
                  <a:latin typeface="微软雅黑" pitchFamily="34" charset="-122"/>
                  <a:ea typeface="微软雅黑" pitchFamily="34" charset="-122"/>
                </a:rPr>
                <a:t>等待 </a:t>
              </a:r>
              <a:r>
                <a:rPr lang="en-US" altLang="zh-CN" sz="1333" b="1" kern="0" dirty="0">
                  <a:solidFill>
                    <a:prstClr val="black"/>
                  </a:solidFill>
                  <a:latin typeface="微软雅黑" pitchFamily="34" charset="-122"/>
                  <a:ea typeface="微软雅黑" pitchFamily="34" charset="-122"/>
                </a:rPr>
                <a:t>2MSL</a:t>
              </a:r>
            </a:p>
          </p:txBody>
        </p:sp>
        <p:sp>
          <p:nvSpPr>
            <p:cNvPr id="90" name="Rectangle 32"/>
            <p:cNvSpPr>
              <a:spLocks noChangeArrowheads="1"/>
            </p:cNvSpPr>
            <p:nvPr/>
          </p:nvSpPr>
          <p:spPr bwMode="auto">
            <a:xfrm>
              <a:off x="1012" y="3097"/>
              <a:ext cx="601" cy="779"/>
            </a:xfrm>
            <a:prstGeom prst="rect">
              <a:avLst/>
            </a:prstGeom>
            <a:solidFill>
              <a:srgbClr val="7030A0"/>
            </a:solidFill>
            <a:ln>
              <a:noFill/>
            </a:ln>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defTabSz="1219170">
                <a:defRPr/>
              </a:pPr>
              <a:endParaRPr lang="zh-CN" altLang="en-US" sz="1333" b="1" kern="0">
                <a:solidFill>
                  <a:prstClr val="black"/>
                </a:solidFill>
                <a:latin typeface="微软雅黑" pitchFamily="34" charset="-122"/>
                <a:ea typeface="微软雅黑" pitchFamily="34" charset="-122"/>
              </a:endParaRPr>
            </a:p>
          </p:txBody>
        </p:sp>
        <p:sp>
          <p:nvSpPr>
            <p:cNvPr id="91" name="Rectangle 33"/>
            <p:cNvSpPr>
              <a:spLocks noChangeArrowheads="1"/>
            </p:cNvSpPr>
            <p:nvPr/>
          </p:nvSpPr>
          <p:spPr bwMode="auto">
            <a:xfrm>
              <a:off x="1007" y="3292"/>
              <a:ext cx="642" cy="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333" b="1" kern="0" dirty="0">
                  <a:solidFill>
                    <a:prstClr val="white"/>
                  </a:solidFill>
                  <a:latin typeface="微软雅黑" pitchFamily="34" charset="-122"/>
                  <a:ea typeface="微软雅黑" pitchFamily="34" charset="-122"/>
                </a:rPr>
                <a:t>TIME-</a:t>
              </a:r>
            </a:p>
            <a:p>
              <a:pPr defTabSz="1015975" eaLnBrk="0" hangingPunct="0">
                <a:defRPr/>
              </a:pPr>
              <a:r>
                <a:rPr lang="en-US" altLang="zh-CN" sz="1333" b="1" kern="0" dirty="0">
                  <a:solidFill>
                    <a:prstClr val="white"/>
                  </a:solidFill>
                  <a:latin typeface="微软雅黑" pitchFamily="34" charset="-122"/>
                  <a:ea typeface="微软雅黑" pitchFamily="34" charset="-122"/>
                </a:rPr>
                <a:t>WAIT</a:t>
              </a:r>
            </a:p>
          </p:txBody>
        </p:sp>
        <p:sp>
          <p:nvSpPr>
            <p:cNvPr id="92" name="Freeform 34"/>
            <p:cNvSpPr>
              <a:spLocks/>
            </p:cNvSpPr>
            <p:nvPr/>
          </p:nvSpPr>
          <p:spPr bwMode="auto">
            <a:xfrm>
              <a:off x="185" y="3081"/>
              <a:ext cx="819" cy="799"/>
            </a:xfrm>
            <a:custGeom>
              <a:avLst/>
              <a:gdLst>
                <a:gd name="T0" fmla="*/ 749 w 635"/>
                <a:gd name="T1" fmla="*/ 0 h 499"/>
                <a:gd name="T2" fmla="*/ 0 w 635"/>
                <a:gd name="T3" fmla="*/ 0 h 499"/>
                <a:gd name="T4" fmla="*/ 0 w 635"/>
                <a:gd name="T5" fmla="*/ 799 h 499"/>
                <a:gd name="T6" fmla="*/ 749 w 635"/>
                <a:gd name="T7" fmla="*/ 799 h 49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5" h="499">
                  <a:moveTo>
                    <a:pt x="635" y="0"/>
                  </a:moveTo>
                  <a:lnTo>
                    <a:pt x="0" y="0"/>
                  </a:lnTo>
                  <a:lnTo>
                    <a:pt x="0" y="499"/>
                  </a:lnTo>
                  <a:lnTo>
                    <a:pt x="635" y="499"/>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333" b="1" kern="0">
                <a:solidFill>
                  <a:prstClr val="black"/>
                </a:solidFill>
                <a:latin typeface="微软雅黑" pitchFamily="34" charset="-122"/>
                <a:ea typeface="微软雅黑" pitchFamily="34" charset="-122"/>
              </a:endParaRPr>
            </a:p>
          </p:txBody>
        </p:sp>
        <p:sp>
          <p:nvSpPr>
            <p:cNvPr id="93" name="Text Box 35"/>
            <p:cNvSpPr txBox="1">
              <a:spLocks noChangeArrowheads="1"/>
            </p:cNvSpPr>
            <p:nvPr/>
          </p:nvSpPr>
          <p:spPr bwMode="auto">
            <a:xfrm>
              <a:off x="291" y="3178"/>
              <a:ext cx="672" cy="7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defTabSz="1219170" eaLnBrk="1" hangingPunct="1">
                <a:defRPr/>
              </a:pPr>
              <a:r>
                <a:rPr kumimoji="0" lang="en-US" altLang="zh-CN" sz="5333" kern="0" dirty="0">
                  <a:solidFill>
                    <a:srgbClr val="0000FF"/>
                  </a:solidFill>
                  <a:latin typeface="微软雅黑" pitchFamily="34" charset="-122"/>
                  <a:ea typeface="微软雅黑" pitchFamily="34" charset="-122"/>
                  <a:sym typeface="Wingdings" pitchFamily="2" charset="2"/>
                </a:rPr>
                <a:t></a:t>
              </a:r>
            </a:p>
          </p:txBody>
        </p:sp>
      </p:grpSp>
      <p:sp>
        <p:nvSpPr>
          <p:cNvPr id="94" name="Rectangle 36"/>
          <p:cNvSpPr>
            <a:spLocks noChangeArrowheads="1"/>
          </p:cNvSpPr>
          <p:nvPr/>
        </p:nvSpPr>
        <p:spPr bwMode="auto">
          <a:xfrm>
            <a:off x="7596527" y="4937416"/>
            <a:ext cx="710600" cy="393073"/>
          </a:xfrm>
          <a:prstGeom prst="rect">
            <a:avLst/>
          </a:prstGeom>
          <a:solidFill>
            <a:srgbClr val="00FF99"/>
          </a:solidFill>
          <a:ln>
            <a:solidFill>
              <a:schemeClr val="tx1"/>
            </a:solidFill>
          </a:ln>
          <a:effectLst/>
        </p:spPr>
        <p:txBody>
          <a:bodyPr wrap="none" anchor="ctr"/>
          <a:lstStyle/>
          <a:p>
            <a:pPr defTabSz="1219170">
              <a:defRPr/>
            </a:pPr>
            <a:endParaRPr lang="zh-CN" altLang="en-US" sz="1333" b="1" kern="0">
              <a:solidFill>
                <a:prstClr val="black"/>
              </a:solidFill>
              <a:latin typeface="微软雅黑" pitchFamily="34" charset="-122"/>
              <a:ea typeface="微软雅黑" pitchFamily="34" charset="-122"/>
            </a:endParaRPr>
          </a:p>
        </p:txBody>
      </p:sp>
      <p:grpSp>
        <p:nvGrpSpPr>
          <p:cNvPr id="95" name="Group 37"/>
          <p:cNvGrpSpPr>
            <a:grpSpLocks/>
          </p:cNvGrpSpPr>
          <p:nvPr/>
        </p:nvGrpSpPr>
        <p:grpSpPr bwMode="auto">
          <a:xfrm>
            <a:off x="2804111" y="1627582"/>
            <a:ext cx="1229975" cy="805034"/>
            <a:chOff x="156" y="792"/>
            <a:chExt cx="1042" cy="682"/>
          </a:xfrm>
        </p:grpSpPr>
        <p:sp>
          <p:nvSpPr>
            <p:cNvPr id="96" name="Freeform 38"/>
            <p:cNvSpPr>
              <a:spLocks/>
            </p:cNvSpPr>
            <p:nvPr/>
          </p:nvSpPr>
          <p:spPr bwMode="auto">
            <a:xfrm>
              <a:off x="185" y="792"/>
              <a:ext cx="1013"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333" b="1" kern="0">
                <a:solidFill>
                  <a:prstClr val="black"/>
                </a:solidFill>
                <a:latin typeface="微软雅黑" pitchFamily="34" charset="-122"/>
                <a:ea typeface="微软雅黑" pitchFamily="34" charset="-122"/>
              </a:endParaRPr>
            </a:p>
          </p:txBody>
        </p:sp>
        <p:sp>
          <p:nvSpPr>
            <p:cNvPr id="97" name="Rectangle 39"/>
            <p:cNvSpPr>
              <a:spLocks noChangeArrowheads="1"/>
            </p:cNvSpPr>
            <p:nvPr/>
          </p:nvSpPr>
          <p:spPr bwMode="auto">
            <a:xfrm>
              <a:off x="156" y="1187"/>
              <a:ext cx="788"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zh-CN" altLang="en-US" sz="1333" b="1" kern="0" dirty="0">
                  <a:solidFill>
                    <a:prstClr val="black"/>
                  </a:solidFill>
                  <a:latin typeface="微软雅黑" pitchFamily="34" charset="-122"/>
                  <a:ea typeface="微软雅黑" pitchFamily="34" charset="-122"/>
                </a:rPr>
                <a:t>主动关闭</a:t>
              </a:r>
            </a:p>
          </p:txBody>
        </p:sp>
      </p:grpSp>
      <p:sp>
        <p:nvSpPr>
          <p:cNvPr id="98" name="Freeform 40"/>
          <p:cNvSpPr>
            <a:spLocks/>
          </p:cNvSpPr>
          <p:nvPr/>
        </p:nvSpPr>
        <p:spPr bwMode="auto">
          <a:xfrm>
            <a:off x="8131249" y="1578003"/>
            <a:ext cx="1147159" cy="2160128"/>
          </a:xfrm>
          <a:custGeom>
            <a:avLst/>
            <a:gdLst>
              <a:gd name="T0" fmla="*/ 0 w 868"/>
              <a:gd name="T1" fmla="*/ 0 h 1493"/>
              <a:gd name="T2" fmla="*/ 1408112 w 868"/>
              <a:gd name="T3" fmla="*/ 13621 h 1493"/>
              <a:gd name="T4" fmla="*/ 1408112 w 868"/>
              <a:gd name="T5" fmla="*/ 2905125 h 1493"/>
              <a:gd name="T6" fmla="*/ 201159 w 868"/>
              <a:gd name="T7" fmla="*/ 2905125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333" b="1" kern="0">
              <a:solidFill>
                <a:prstClr val="black"/>
              </a:solidFill>
              <a:latin typeface="微软雅黑" pitchFamily="34" charset="-122"/>
              <a:ea typeface="微软雅黑" pitchFamily="34" charset="-122"/>
            </a:endParaRPr>
          </a:p>
        </p:txBody>
      </p:sp>
      <p:sp>
        <p:nvSpPr>
          <p:cNvPr id="99" name="Rectangle 41"/>
          <p:cNvSpPr>
            <a:spLocks noChangeArrowheads="1"/>
          </p:cNvSpPr>
          <p:nvPr/>
        </p:nvSpPr>
        <p:spPr bwMode="auto">
          <a:xfrm>
            <a:off x="8444174" y="3426894"/>
            <a:ext cx="929744" cy="32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zh-CN" altLang="en-US" sz="1333" b="1" kern="0" dirty="0">
                <a:solidFill>
                  <a:prstClr val="black"/>
                </a:solidFill>
                <a:latin typeface="微软雅黑" pitchFamily="34" charset="-122"/>
                <a:ea typeface="微软雅黑" pitchFamily="34" charset="-122"/>
              </a:rPr>
              <a:t>被动关闭</a:t>
            </a:r>
          </a:p>
        </p:txBody>
      </p:sp>
      <p:sp>
        <p:nvSpPr>
          <p:cNvPr id="100" name="Rectangle 42"/>
          <p:cNvSpPr>
            <a:spLocks noChangeArrowheads="1"/>
          </p:cNvSpPr>
          <p:nvPr/>
        </p:nvSpPr>
        <p:spPr bwMode="auto">
          <a:xfrm>
            <a:off x="5674267" y="2014750"/>
            <a:ext cx="961804" cy="335135"/>
          </a:xfrm>
          <a:prstGeom prst="rect">
            <a:avLst/>
          </a:prstGeom>
          <a:solidFill>
            <a:srgbClr val="00FFFF"/>
          </a:solidFill>
          <a:ln w="12700">
            <a:headEnd/>
            <a:tailEnd/>
          </a:ln>
        </p:spPr>
        <p:style>
          <a:lnRef idx="2">
            <a:schemeClr val="dk1"/>
          </a:lnRef>
          <a:fillRef idx="1">
            <a:schemeClr val="lt1"/>
          </a:fillRef>
          <a:effectRef idx="0">
            <a:schemeClr val="dk1"/>
          </a:effectRef>
          <a:fontRef idx="minor">
            <a:schemeClr val="dk1"/>
          </a:fontRef>
        </p:style>
        <p:txBody>
          <a:bodyPr wrap="none" lIns="120651" tIns="59267" rIns="120651" bIns="59267">
            <a:spAutoFit/>
          </a:bodyPr>
          <a:lstStyle/>
          <a:p>
            <a:pPr algn="ctr" defTabSz="1015975" eaLnBrk="0" hangingPunct="0">
              <a:defRPr/>
            </a:pPr>
            <a:r>
              <a:rPr lang="zh-CN" altLang="en-US" sz="1400" b="1" kern="0" dirty="0">
                <a:solidFill>
                  <a:prstClr val="black"/>
                </a:solidFill>
                <a:latin typeface="微软雅黑" pitchFamily="34" charset="-122"/>
                <a:ea typeface="微软雅黑" pitchFamily="34" charset="-122"/>
              </a:rPr>
              <a:t>数据传送</a:t>
            </a:r>
          </a:p>
        </p:txBody>
      </p:sp>
      <p:grpSp>
        <p:nvGrpSpPr>
          <p:cNvPr id="101" name="Group 43"/>
          <p:cNvGrpSpPr>
            <a:grpSpLocks/>
          </p:cNvGrpSpPr>
          <p:nvPr/>
        </p:nvGrpSpPr>
        <p:grpSpPr bwMode="auto">
          <a:xfrm>
            <a:off x="8161934" y="1716110"/>
            <a:ext cx="1002157" cy="1330308"/>
            <a:chOff x="4695" y="867"/>
            <a:chExt cx="849" cy="1127"/>
          </a:xfrm>
        </p:grpSpPr>
        <p:sp>
          <p:nvSpPr>
            <p:cNvPr id="102" name="Freeform 44"/>
            <p:cNvSpPr>
              <a:spLocks/>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zh-CN" altLang="en-US" sz="1333" b="1" kern="0">
                <a:solidFill>
                  <a:prstClr val="black"/>
                </a:solidFill>
                <a:latin typeface="微软雅黑" pitchFamily="34" charset="-122"/>
                <a:ea typeface="微软雅黑" pitchFamily="34" charset="-122"/>
              </a:endParaRPr>
            </a:p>
          </p:txBody>
        </p:sp>
        <p:sp>
          <p:nvSpPr>
            <p:cNvPr id="103" name="Rectangle 45"/>
            <p:cNvSpPr>
              <a:spLocks noChangeArrowheads="1"/>
            </p:cNvSpPr>
            <p:nvPr/>
          </p:nvSpPr>
          <p:spPr bwMode="auto">
            <a:xfrm>
              <a:off x="5047" y="1120"/>
              <a:ext cx="497" cy="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zh-CN" altLang="en-US" sz="1333" b="1" kern="0" dirty="0">
                  <a:solidFill>
                    <a:prstClr val="black"/>
                  </a:solidFill>
                  <a:latin typeface="微软雅黑" pitchFamily="34" charset="-122"/>
                  <a:ea typeface="微软雅黑" pitchFamily="34" charset="-122"/>
                </a:rPr>
                <a:t>通知</a:t>
              </a:r>
            </a:p>
            <a:p>
              <a:pPr defTabSz="1015975" eaLnBrk="0" hangingPunct="0">
                <a:defRPr/>
              </a:pPr>
              <a:r>
                <a:rPr lang="zh-CN" altLang="en-US" sz="1333" b="1" kern="0" dirty="0">
                  <a:solidFill>
                    <a:prstClr val="black"/>
                  </a:solidFill>
                  <a:latin typeface="微软雅黑" pitchFamily="34" charset="-122"/>
                  <a:ea typeface="微软雅黑" pitchFamily="34" charset="-122"/>
                </a:rPr>
                <a:t>应用</a:t>
              </a:r>
            </a:p>
            <a:p>
              <a:pPr defTabSz="1015975" eaLnBrk="0" hangingPunct="0">
                <a:defRPr/>
              </a:pPr>
              <a:r>
                <a:rPr lang="zh-CN" altLang="en-US" sz="1333" b="1" kern="0" dirty="0">
                  <a:solidFill>
                    <a:prstClr val="black"/>
                  </a:solidFill>
                  <a:latin typeface="微软雅黑" pitchFamily="34" charset="-122"/>
                  <a:ea typeface="微软雅黑" pitchFamily="34" charset="-122"/>
                </a:rPr>
                <a:t>进程</a:t>
              </a:r>
            </a:p>
          </p:txBody>
        </p:sp>
      </p:grpSp>
      <p:sp>
        <p:nvSpPr>
          <p:cNvPr id="108" name="Rectangle 50"/>
          <p:cNvSpPr>
            <a:spLocks noChangeArrowheads="1"/>
          </p:cNvSpPr>
          <p:nvPr/>
        </p:nvSpPr>
        <p:spPr bwMode="auto">
          <a:xfrm>
            <a:off x="4272527" y="1390321"/>
            <a:ext cx="371899" cy="32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333" b="1" kern="0">
                <a:solidFill>
                  <a:prstClr val="black"/>
                </a:solidFill>
                <a:latin typeface="微软雅黑" pitchFamily="34" charset="-122"/>
                <a:ea typeface="微软雅黑" pitchFamily="34" charset="-122"/>
              </a:rPr>
              <a:t>A</a:t>
            </a:r>
          </a:p>
        </p:txBody>
      </p:sp>
      <p:sp>
        <p:nvSpPr>
          <p:cNvPr id="109" name="Rectangle 51"/>
          <p:cNvSpPr>
            <a:spLocks noChangeArrowheads="1"/>
          </p:cNvSpPr>
          <p:nvPr/>
        </p:nvSpPr>
        <p:spPr bwMode="auto">
          <a:xfrm>
            <a:off x="7518986" y="1390321"/>
            <a:ext cx="360678" cy="32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333" b="1" kern="0" dirty="0">
                <a:solidFill>
                  <a:prstClr val="black"/>
                </a:solidFill>
                <a:latin typeface="微软雅黑" pitchFamily="34" charset="-122"/>
                <a:ea typeface="微软雅黑" pitchFamily="34" charset="-122"/>
              </a:rPr>
              <a:t>B</a:t>
            </a:r>
          </a:p>
        </p:txBody>
      </p:sp>
      <p:sp>
        <p:nvSpPr>
          <p:cNvPr id="110" name="Rectangle 52"/>
          <p:cNvSpPr>
            <a:spLocks noChangeArrowheads="1"/>
          </p:cNvSpPr>
          <p:nvPr/>
        </p:nvSpPr>
        <p:spPr bwMode="auto">
          <a:xfrm>
            <a:off x="3848409" y="1101156"/>
            <a:ext cx="654027" cy="36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zh-CN" altLang="en-US" sz="1600" b="1" kern="0" dirty="0">
                <a:solidFill>
                  <a:prstClr val="black"/>
                </a:solidFill>
                <a:latin typeface="微软雅黑" pitchFamily="34" charset="-122"/>
                <a:ea typeface="微软雅黑" pitchFamily="34" charset="-122"/>
              </a:rPr>
              <a:t>客户</a:t>
            </a:r>
          </a:p>
        </p:txBody>
      </p:sp>
      <p:sp>
        <p:nvSpPr>
          <p:cNvPr id="111" name="Rectangle 53"/>
          <p:cNvSpPr>
            <a:spLocks noChangeArrowheads="1"/>
          </p:cNvSpPr>
          <p:nvPr/>
        </p:nvSpPr>
        <p:spPr bwMode="auto">
          <a:xfrm>
            <a:off x="7505297" y="1101156"/>
            <a:ext cx="859212" cy="36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zh-CN" altLang="en-US" sz="1600" b="1" kern="0" dirty="0">
                <a:solidFill>
                  <a:prstClr val="black"/>
                </a:solidFill>
                <a:latin typeface="微软雅黑" pitchFamily="34" charset="-122"/>
                <a:ea typeface="微软雅黑" pitchFamily="34" charset="-122"/>
              </a:rPr>
              <a:t>服务器</a:t>
            </a:r>
          </a:p>
        </p:txBody>
      </p:sp>
      <p:sp>
        <p:nvSpPr>
          <p:cNvPr id="112" name="Rectangle 54"/>
          <p:cNvSpPr>
            <a:spLocks noChangeArrowheads="1"/>
          </p:cNvSpPr>
          <p:nvPr/>
        </p:nvSpPr>
        <p:spPr bwMode="auto">
          <a:xfrm rot="20971112">
            <a:off x="5806069" y="3376828"/>
            <a:ext cx="929744" cy="324812"/>
          </a:xfrm>
          <a:prstGeom prst="rect">
            <a:avLst/>
          </a:prstGeom>
          <a:solidFill>
            <a:srgbClr val="00FFFF"/>
          </a:solidFill>
          <a:ln w="12700">
            <a:headEnd/>
            <a:tailEnd/>
          </a:ln>
        </p:spPr>
        <p:style>
          <a:lnRef idx="2">
            <a:schemeClr val="dk1"/>
          </a:lnRef>
          <a:fillRef idx="1">
            <a:schemeClr val="lt1"/>
          </a:fillRef>
          <a:effectRef idx="0">
            <a:schemeClr val="dk1"/>
          </a:effectRef>
          <a:fontRef idx="minor">
            <a:schemeClr val="dk1"/>
          </a:fontRef>
        </p:style>
        <p:txBody>
          <a:bodyPr wrap="none" lIns="120651" tIns="59267" rIns="120651" bIns="59267">
            <a:spAutoFit/>
          </a:bodyPr>
          <a:lstStyle/>
          <a:p>
            <a:pPr defTabSz="1015975" eaLnBrk="0" hangingPunct="0">
              <a:defRPr/>
            </a:pPr>
            <a:r>
              <a:rPr lang="zh-CN" altLang="en-US" sz="1333" b="1" kern="0" dirty="0">
                <a:solidFill>
                  <a:prstClr val="black"/>
                </a:solidFill>
                <a:latin typeface="微软雅黑" pitchFamily="34" charset="-122"/>
                <a:ea typeface="微软雅黑" pitchFamily="34" charset="-122"/>
              </a:rPr>
              <a:t>数据传送</a:t>
            </a:r>
          </a:p>
        </p:txBody>
      </p:sp>
      <p:sp>
        <p:nvSpPr>
          <p:cNvPr id="113" name="Text Box 55"/>
          <p:cNvSpPr txBox="1">
            <a:spLocks noChangeArrowheads="1"/>
          </p:cNvSpPr>
          <p:nvPr/>
        </p:nvSpPr>
        <p:spPr bwMode="auto">
          <a:xfrm>
            <a:off x="7522102" y="5008239"/>
            <a:ext cx="722404" cy="250244"/>
          </a:xfrm>
          <a:prstGeom prst="rect">
            <a:avLst/>
          </a:prstGeom>
          <a:noFill/>
          <a:ln>
            <a:noFill/>
          </a:ln>
          <a:effectLst/>
          <a:extLst>
            <a:ext uri="{909E8E84-426E-40DD-AFC4-6F175D3DCCD1}">
              <a14:hiddenFill xmlns:a14="http://schemas.microsoft.com/office/drawing/2010/main">
                <a:solidFill>
                  <a:srgbClr val="6633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defTabSz="1219170"/>
            <a:r>
              <a:rPr lang="en-US" altLang="zh-CN" sz="1333" dirty="0">
                <a:solidFill>
                  <a:prstClr val="black"/>
                </a:solidFill>
                <a:latin typeface="微软雅黑" pitchFamily="34" charset="-122"/>
                <a:ea typeface="微软雅黑" pitchFamily="34" charset="-122"/>
              </a:rPr>
              <a:t>CLOSED</a:t>
            </a:r>
          </a:p>
        </p:txBody>
      </p:sp>
      <p:pic>
        <p:nvPicPr>
          <p:cNvPr id="115"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86311" y="1423115"/>
            <a:ext cx="360277" cy="360277"/>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85179" y="1423115"/>
            <a:ext cx="360277" cy="360277"/>
          </a:xfrm>
          <a:prstGeom prst="rect">
            <a:avLst/>
          </a:prstGeom>
          <a:noFill/>
          <a:extLst>
            <a:ext uri="{909E8E84-426E-40DD-AFC4-6F175D3DCCD1}">
              <a14:hiddenFill xmlns:a14="http://schemas.microsoft.com/office/drawing/2010/main">
                <a:solidFill>
                  <a:srgbClr val="FFFFFF"/>
                </a:solidFill>
              </a14:hiddenFill>
            </a:ext>
          </a:extLst>
        </p:spPr>
      </p:pic>
      <p:sp>
        <p:nvSpPr>
          <p:cNvPr id="117" name="Rectangle 46"/>
          <p:cNvSpPr>
            <a:spLocks noChangeArrowheads="1"/>
          </p:cNvSpPr>
          <p:nvPr/>
        </p:nvSpPr>
        <p:spPr bwMode="auto">
          <a:xfrm>
            <a:off x="3761355" y="1899071"/>
            <a:ext cx="872036" cy="529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333" b="1" kern="0" dirty="0">
                <a:solidFill>
                  <a:prstClr val="white"/>
                </a:solidFill>
                <a:latin typeface="微软雅黑" pitchFamily="34" charset="-122"/>
                <a:ea typeface="微软雅黑" pitchFamily="34" charset="-122"/>
              </a:rPr>
              <a:t>ESTAB-</a:t>
            </a:r>
          </a:p>
          <a:p>
            <a:pPr defTabSz="1015975" eaLnBrk="0" hangingPunct="0">
              <a:defRPr/>
            </a:pPr>
            <a:r>
              <a:rPr lang="en-US" altLang="zh-CN" sz="1333" b="1" kern="0" dirty="0">
                <a:solidFill>
                  <a:prstClr val="white"/>
                </a:solidFill>
                <a:latin typeface="微软雅黑" pitchFamily="34" charset="-122"/>
                <a:ea typeface="微软雅黑" pitchFamily="34" charset="-122"/>
              </a:rPr>
              <a:t>LISHED</a:t>
            </a:r>
          </a:p>
        </p:txBody>
      </p:sp>
      <p:sp>
        <p:nvSpPr>
          <p:cNvPr id="118" name="Rectangle 47"/>
          <p:cNvSpPr>
            <a:spLocks noChangeArrowheads="1"/>
          </p:cNvSpPr>
          <p:nvPr/>
        </p:nvSpPr>
        <p:spPr bwMode="auto">
          <a:xfrm>
            <a:off x="7523843" y="2223682"/>
            <a:ext cx="872036" cy="529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defRPr/>
            </a:pPr>
            <a:r>
              <a:rPr lang="en-US" altLang="zh-CN" sz="1333" b="1" kern="0" dirty="0">
                <a:solidFill>
                  <a:prstClr val="white"/>
                </a:solidFill>
                <a:latin typeface="微软雅黑" pitchFamily="34" charset="-122"/>
                <a:ea typeface="微软雅黑" pitchFamily="34" charset="-122"/>
              </a:rPr>
              <a:t>ESTAB-</a:t>
            </a:r>
          </a:p>
          <a:p>
            <a:pPr defTabSz="1015975" eaLnBrk="0" hangingPunct="0">
              <a:defRPr/>
            </a:pPr>
            <a:r>
              <a:rPr lang="en-US" altLang="zh-CN" sz="1333" b="1" kern="0" dirty="0">
                <a:solidFill>
                  <a:prstClr val="white"/>
                </a:solidFill>
                <a:latin typeface="微软雅黑" pitchFamily="34" charset="-122"/>
                <a:ea typeface="微软雅黑" pitchFamily="34" charset="-122"/>
              </a:rPr>
              <a:t>LISHED</a:t>
            </a:r>
          </a:p>
        </p:txBody>
      </p:sp>
      <p:grpSp>
        <p:nvGrpSpPr>
          <p:cNvPr id="4" name="组合 3"/>
          <p:cNvGrpSpPr/>
          <p:nvPr/>
        </p:nvGrpSpPr>
        <p:grpSpPr>
          <a:xfrm>
            <a:off x="3809872" y="5312782"/>
            <a:ext cx="722403" cy="393073"/>
            <a:chOff x="2857404" y="3984586"/>
            <a:chExt cx="541802" cy="294805"/>
          </a:xfrm>
        </p:grpSpPr>
        <p:sp>
          <p:nvSpPr>
            <p:cNvPr id="61" name="Rectangle 3"/>
            <p:cNvSpPr>
              <a:spLocks noChangeArrowheads="1"/>
            </p:cNvSpPr>
            <p:nvPr/>
          </p:nvSpPr>
          <p:spPr bwMode="auto">
            <a:xfrm>
              <a:off x="2860900" y="3984586"/>
              <a:ext cx="532064" cy="294805"/>
            </a:xfrm>
            <a:prstGeom prst="rect">
              <a:avLst/>
            </a:prstGeom>
            <a:solidFill>
              <a:srgbClr val="00FF99"/>
            </a:solidFill>
            <a:ln w="12700" algn="ctr">
              <a:solidFill>
                <a:schemeClr val="tx1"/>
              </a:solidFill>
              <a:miter lim="800000"/>
              <a:headEnd/>
              <a:tailEnd/>
            </a:ln>
            <a:effectLst/>
          </p:spPr>
          <p:txBody>
            <a:bodyPr wrap="none" anchor="ctr"/>
            <a:lstStyle/>
            <a:p>
              <a:pPr defTabSz="1219170">
                <a:defRPr/>
              </a:pPr>
              <a:endParaRPr lang="zh-CN" altLang="en-US" sz="1333" b="1" kern="0">
                <a:solidFill>
                  <a:prstClr val="black"/>
                </a:solidFill>
                <a:latin typeface="微软雅黑" pitchFamily="34" charset="-122"/>
                <a:ea typeface="微软雅黑" pitchFamily="34" charset="-122"/>
              </a:endParaRPr>
            </a:p>
          </p:txBody>
        </p:sp>
        <p:sp>
          <p:nvSpPr>
            <p:cNvPr id="119" name="Text Box 4"/>
            <p:cNvSpPr txBox="1">
              <a:spLocks noChangeArrowheads="1"/>
            </p:cNvSpPr>
            <p:nvPr/>
          </p:nvSpPr>
          <p:spPr bwMode="auto">
            <a:xfrm>
              <a:off x="2857404" y="4031507"/>
              <a:ext cx="541802" cy="187684"/>
            </a:xfrm>
            <a:prstGeom prst="rect">
              <a:avLst/>
            </a:prstGeom>
            <a:noFill/>
            <a:ln>
              <a:noFill/>
            </a:ln>
            <a:effec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defTabSz="1219170">
                <a:defRPr/>
              </a:pPr>
              <a:r>
                <a:rPr lang="en-US" altLang="zh-CN" sz="1333" kern="0" dirty="0">
                  <a:solidFill>
                    <a:prstClr val="black"/>
                  </a:solidFill>
                  <a:latin typeface="微软雅黑" pitchFamily="34" charset="-122"/>
                  <a:ea typeface="微软雅黑" pitchFamily="34" charset="-122"/>
                </a:rPr>
                <a:t>CLOSED</a:t>
              </a:r>
            </a:p>
          </p:txBody>
        </p:sp>
      </p:grpSp>
    </p:spTree>
    <p:extLst>
      <p:ext uri="{BB962C8B-B14F-4D97-AF65-F5344CB8AC3E}">
        <p14:creationId xmlns:p14="http://schemas.microsoft.com/office/powerpoint/2010/main" val="3713360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1000"/>
                                  </p:stCondLst>
                                  <p:childTnLst>
                                    <p:set>
                                      <p:cBhvr>
                                        <p:cTn id="6" dur="1" fill="hold">
                                          <p:stCondLst>
                                            <p:cond delay="0"/>
                                          </p:stCondLst>
                                        </p:cTn>
                                        <p:tgtEl>
                                          <p:spTgt spid="88"/>
                                        </p:tgtEl>
                                        <p:attrNameLst>
                                          <p:attrName>style.visibility</p:attrName>
                                        </p:attrNameLst>
                                      </p:cBhvr>
                                      <p:to>
                                        <p:strVal val="visible"/>
                                      </p:to>
                                    </p:set>
                                    <p:animEffect transition="in" filter="wipe(up)">
                                      <p:cBhvr>
                                        <p:cTn id="7" dur="2000"/>
                                        <p:tgtEl>
                                          <p:spTgt spid="88"/>
                                        </p:tgtEl>
                                      </p:cBhvr>
                                    </p:animEffect>
                                  </p:childTnLst>
                                </p:cTn>
                              </p:par>
                            </p:childTnLst>
                          </p:cTn>
                        </p:par>
                        <p:par>
                          <p:cTn id="8" fill="hold">
                            <p:stCondLst>
                              <p:cond delay="3000"/>
                            </p:stCondLst>
                            <p:childTnLst>
                              <p:par>
                                <p:cTn id="9" presetID="22" presetClass="entr" presetSubtype="1" fill="hold" nodeType="afterEffect">
                                  <p:stCondLst>
                                    <p:cond delay="100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9720D87-1CE3-425C-B976-9B7B9784136A}"/>
              </a:ext>
            </a:extLst>
          </p:cNvPr>
          <p:cNvSpPr txBox="1"/>
          <p:nvPr/>
        </p:nvSpPr>
        <p:spPr>
          <a:xfrm>
            <a:off x="1332089" y="1734038"/>
            <a:ext cx="7789334" cy="2554545"/>
          </a:xfrm>
          <a:prstGeom prst="rect">
            <a:avLst/>
          </a:prstGeom>
          <a:noFill/>
        </p:spPr>
        <p:txBody>
          <a:bodyPr wrap="square" rtlCol="0">
            <a:spAutoFit/>
          </a:bodyPr>
          <a:lstStyle/>
          <a:p>
            <a:r>
              <a:rPr lang="en-US" altLang="zh-CN" sz="3200" dirty="0"/>
              <a:t>CRC </a:t>
            </a:r>
            <a:r>
              <a:rPr lang="zh-CN" altLang="en-US" sz="3200" dirty="0"/>
              <a:t>校验 </a:t>
            </a:r>
            <a:endParaRPr lang="en-US" altLang="zh-CN" sz="3200" dirty="0"/>
          </a:p>
          <a:p>
            <a:endParaRPr lang="en-US" altLang="zh-CN" sz="3200" dirty="0"/>
          </a:p>
          <a:p>
            <a:r>
              <a:rPr lang="zh-CN" altLang="en-US" sz="3200" dirty="0"/>
              <a:t>子网和超网的定义？如何划分和构造？</a:t>
            </a:r>
            <a:endParaRPr lang="en-US" altLang="zh-CN" sz="3200" dirty="0"/>
          </a:p>
          <a:p>
            <a:endParaRPr lang="en-US" altLang="zh-CN" sz="3200" dirty="0"/>
          </a:p>
          <a:p>
            <a:r>
              <a:rPr lang="zh-CN" altLang="en-US" sz="3200" dirty="0"/>
              <a:t>子网划分</a:t>
            </a:r>
          </a:p>
        </p:txBody>
      </p:sp>
      <p:sp>
        <p:nvSpPr>
          <p:cNvPr id="3" name="文本框 2">
            <a:extLst>
              <a:ext uri="{FF2B5EF4-FFF2-40B4-BE49-F238E27FC236}">
                <a16:creationId xmlns:a16="http://schemas.microsoft.com/office/drawing/2014/main" id="{A0969CDE-7E33-40B9-8619-D3BFC2858179}"/>
              </a:ext>
            </a:extLst>
          </p:cNvPr>
          <p:cNvSpPr txBox="1"/>
          <p:nvPr/>
        </p:nvSpPr>
        <p:spPr>
          <a:xfrm>
            <a:off x="1422400" y="733778"/>
            <a:ext cx="3702756" cy="369332"/>
          </a:xfrm>
          <a:prstGeom prst="rect">
            <a:avLst/>
          </a:prstGeom>
          <a:noFill/>
        </p:spPr>
        <p:txBody>
          <a:bodyPr wrap="square" rtlCol="0">
            <a:spAutoFit/>
          </a:bodyPr>
          <a:lstStyle/>
          <a:p>
            <a:r>
              <a:rPr lang="zh-CN" altLang="en-US" dirty="0"/>
              <a:t>相关重点难点：</a:t>
            </a:r>
          </a:p>
        </p:txBody>
      </p:sp>
    </p:spTree>
    <p:extLst>
      <p:ext uri="{BB962C8B-B14F-4D97-AF65-F5344CB8AC3E}">
        <p14:creationId xmlns:p14="http://schemas.microsoft.com/office/powerpoint/2010/main" val="1576175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圆角矩形 5"/>
          <p:cNvSpPr/>
          <p:nvPr/>
        </p:nvSpPr>
        <p:spPr>
          <a:xfrm>
            <a:off x="726860" y="2241766"/>
            <a:ext cx="10738283" cy="361558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dirty="0">
              <a:solidFill>
                <a:prstClr val="white"/>
              </a:solidFill>
              <a:latin typeface="Calibri"/>
              <a:ea typeface="宋体" panose="02010600030101010101" pitchFamily="2" charset="-122"/>
            </a:endParaRPr>
          </a:p>
        </p:txBody>
      </p:sp>
      <p:sp>
        <p:nvSpPr>
          <p:cNvPr id="7" name="AutoShape 5"/>
          <p:cNvSpPr>
            <a:spLocks noChangeArrowheads="1"/>
          </p:cNvSpPr>
          <p:nvPr/>
        </p:nvSpPr>
        <p:spPr bwMode="auto">
          <a:xfrm>
            <a:off x="726860" y="848451"/>
            <a:ext cx="10738283" cy="518295"/>
          </a:xfrm>
          <a:prstGeom prst="roundRect">
            <a:avLst>
              <a:gd name="adj" fmla="val 16667"/>
            </a:avLst>
          </a:prstGeom>
          <a:solidFill>
            <a:srgbClr val="0089FA"/>
          </a:solidFill>
          <a:ln>
            <a:noFill/>
          </a:ln>
          <a:effectLst/>
        </p:spPr>
        <p:txBody>
          <a:bodyPr wrap="none" anchor="ctr"/>
          <a:lstStyle/>
          <a:p>
            <a:pPr defTabSz="1219170"/>
            <a:endParaRPr lang="zh-CN" altLang="en-US" sz="2400">
              <a:solidFill>
                <a:prstClr val="black"/>
              </a:solidFill>
              <a:latin typeface="Calibri"/>
              <a:ea typeface="宋体" panose="02010600030101010101" pitchFamily="2" charset="-122"/>
            </a:endParaRPr>
          </a:p>
        </p:txBody>
      </p:sp>
      <p:sp>
        <p:nvSpPr>
          <p:cNvPr id="8" name="Rectangle 6"/>
          <p:cNvSpPr>
            <a:spLocks noChangeArrowheads="1"/>
          </p:cNvSpPr>
          <p:nvPr/>
        </p:nvSpPr>
        <p:spPr bwMode="auto">
          <a:xfrm>
            <a:off x="5182935" y="792090"/>
            <a:ext cx="182614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219170"/>
            <a:r>
              <a:rPr lang="zh-CN" altLang="en-US" sz="3200" b="1" dirty="0">
                <a:solidFill>
                  <a:prstClr val="white"/>
                </a:solidFill>
                <a:latin typeface="微软雅黑" pitchFamily="34" charset="-122"/>
                <a:ea typeface="微软雅黑" pitchFamily="34" charset="-122"/>
              </a:rPr>
              <a:t>复用技术</a:t>
            </a:r>
          </a:p>
        </p:txBody>
      </p:sp>
      <p:sp>
        <p:nvSpPr>
          <p:cNvPr id="17" name="矩形 16"/>
          <p:cNvSpPr/>
          <p:nvPr/>
        </p:nvSpPr>
        <p:spPr>
          <a:xfrm>
            <a:off x="1347956" y="2966714"/>
            <a:ext cx="553998" cy="2165684"/>
          </a:xfrm>
          <a:prstGeom prst="rect">
            <a:avLst/>
          </a:prstGeom>
        </p:spPr>
        <p:txBody>
          <a:bodyPr vert="eaVert" wrap="square">
            <a:spAutoFit/>
          </a:bodyPr>
          <a:lstStyle/>
          <a:p>
            <a:pPr algn="ctr" defTabSz="1219170"/>
            <a:r>
              <a:rPr lang="zh-CN" altLang="en-US" sz="2400" b="1" dirty="0">
                <a:solidFill>
                  <a:prstClr val="black"/>
                </a:solidFill>
                <a:latin typeface="微软雅黑" pitchFamily="34" charset="-122"/>
                <a:ea typeface="微软雅黑" pitchFamily="34" charset="-122"/>
              </a:rPr>
              <a:t>复用的示意图</a:t>
            </a:r>
          </a:p>
        </p:txBody>
      </p:sp>
      <p:sp>
        <p:nvSpPr>
          <p:cNvPr id="2" name="矩形 1"/>
          <p:cNvSpPr/>
          <p:nvPr/>
        </p:nvSpPr>
        <p:spPr>
          <a:xfrm>
            <a:off x="726861" y="1366313"/>
            <a:ext cx="10220001" cy="808235"/>
          </a:xfrm>
          <a:prstGeom prst="rect">
            <a:avLst/>
          </a:prstGeom>
        </p:spPr>
        <p:txBody>
          <a:bodyPr wrap="square">
            <a:spAutoFit/>
          </a:bodyPr>
          <a:lstStyle/>
          <a:p>
            <a:pPr defTabSz="1219170" eaLnBrk="0" hangingPunct="0">
              <a:lnSpc>
                <a:spcPts val="2933"/>
              </a:lnSpc>
              <a:buClr>
                <a:srgbClr val="0070C0"/>
              </a:buClr>
            </a:pPr>
            <a:r>
              <a:rPr lang="zh-CN" altLang="en-US" sz="2133" b="1" dirty="0">
                <a:solidFill>
                  <a:srgbClr val="0000FF"/>
                </a:solidFill>
                <a:latin typeface="微软雅黑" pitchFamily="34" charset="-122"/>
                <a:ea typeface="微软雅黑" pitchFamily="34" charset="-122"/>
              </a:rPr>
              <a:t>复用 </a:t>
            </a:r>
            <a:r>
              <a:rPr lang="en-US" altLang="zh-CN" sz="2133" b="1" dirty="0">
                <a:solidFill>
                  <a:prstClr val="black"/>
                </a:solidFill>
                <a:latin typeface="微软雅黑" pitchFamily="34" charset="-122"/>
                <a:ea typeface="微软雅黑" pitchFamily="34" charset="-122"/>
              </a:rPr>
              <a:t>(multiplexing) </a:t>
            </a:r>
            <a:r>
              <a:rPr lang="zh-CN" altLang="en-US" sz="2133" b="1" dirty="0">
                <a:solidFill>
                  <a:prstClr val="black"/>
                </a:solidFill>
                <a:latin typeface="微软雅黑" pitchFamily="34" charset="-122"/>
                <a:ea typeface="微软雅黑" pitchFamily="34" charset="-122"/>
              </a:rPr>
              <a:t>是通信技术中的基本概念。</a:t>
            </a:r>
          </a:p>
          <a:p>
            <a:pPr defTabSz="1219170" eaLnBrk="0" hangingPunct="0">
              <a:lnSpc>
                <a:spcPts val="2933"/>
              </a:lnSpc>
              <a:buClr>
                <a:srgbClr val="0070C0"/>
              </a:buClr>
            </a:pPr>
            <a:r>
              <a:rPr lang="zh-CN" altLang="en-US" sz="2133" b="1" dirty="0">
                <a:solidFill>
                  <a:prstClr val="black"/>
                </a:solidFill>
                <a:latin typeface="微软雅黑" pitchFamily="34" charset="-122"/>
                <a:ea typeface="微软雅黑" pitchFamily="34" charset="-122"/>
              </a:rPr>
              <a:t>它允许用户使用一个共享信道进行通信，降低成本，提高利用率。</a:t>
            </a:r>
          </a:p>
        </p:txBody>
      </p:sp>
      <p:grpSp>
        <p:nvGrpSpPr>
          <p:cNvPr id="18" name="组合 17"/>
          <p:cNvGrpSpPr/>
          <p:nvPr/>
        </p:nvGrpSpPr>
        <p:grpSpPr>
          <a:xfrm>
            <a:off x="2791212" y="2308154"/>
            <a:ext cx="6890941" cy="1725522"/>
            <a:chOff x="1442906" y="2204864"/>
            <a:chExt cx="7099300" cy="1777695"/>
          </a:xfrm>
        </p:grpSpPr>
        <p:sp>
          <p:nvSpPr>
            <p:cNvPr id="19" name="Line 39"/>
            <p:cNvSpPr>
              <a:spLocks noChangeShapeType="1"/>
            </p:cNvSpPr>
            <p:nvPr/>
          </p:nvSpPr>
          <p:spPr bwMode="auto">
            <a:xfrm>
              <a:off x="1840178" y="2546177"/>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b="1">
                <a:solidFill>
                  <a:prstClr val="black"/>
                </a:solidFill>
                <a:latin typeface="微软雅黑" pitchFamily="34" charset="-122"/>
                <a:ea typeface="微软雅黑" pitchFamily="34" charset="-122"/>
              </a:endParaRPr>
            </a:p>
          </p:txBody>
        </p:sp>
        <p:sp>
          <p:nvSpPr>
            <p:cNvPr id="20" name="Line 40"/>
            <p:cNvSpPr>
              <a:spLocks noChangeShapeType="1"/>
            </p:cNvSpPr>
            <p:nvPr/>
          </p:nvSpPr>
          <p:spPr bwMode="auto">
            <a:xfrm>
              <a:off x="1840178" y="3039889"/>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b="1">
                <a:solidFill>
                  <a:prstClr val="black"/>
                </a:solidFill>
                <a:latin typeface="微软雅黑" pitchFamily="34" charset="-122"/>
                <a:ea typeface="微软雅黑" pitchFamily="34" charset="-122"/>
              </a:endParaRPr>
            </a:p>
          </p:txBody>
        </p:sp>
        <p:sp>
          <p:nvSpPr>
            <p:cNvPr id="21" name="Line 41"/>
            <p:cNvSpPr>
              <a:spLocks noChangeShapeType="1"/>
            </p:cNvSpPr>
            <p:nvPr/>
          </p:nvSpPr>
          <p:spPr bwMode="auto">
            <a:xfrm>
              <a:off x="1840178" y="3533602"/>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b="1">
                <a:solidFill>
                  <a:prstClr val="black"/>
                </a:solidFill>
                <a:latin typeface="微软雅黑" pitchFamily="34" charset="-122"/>
                <a:ea typeface="微软雅黑" pitchFamily="34" charset="-122"/>
              </a:endParaRPr>
            </a:p>
          </p:txBody>
        </p:sp>
        <p:sp>
          <p:nvSpPr>
            <p:cNvPr id="22" name="Oval 42"/>
            <p:cNvSpPr>
              <a:spLocks noChangeArrowheads="1"/>
            </p:cNvSpPr>
            <p:nvPr/>
          </p:nvSpPr>
          <p:spPr bwMode="auto">
            <a:xfrm>
              <a:off x="1442906" y="2357265"/>
              <a:ext cx="397272" cy="377825"/>
            </a:xfrm>
            <a:prstGeom prst="ellipse">
              <a:avLst/>
            </a:prstGeom>
            <a:solidFill>
              <a:srgbClr val="99FFCC"/>
            </a:solidFill>
            <a:ln w="9525">
              <a:solidFill>
                <a:schemeClr val="tx1"/>
              </a:solidFill>
              <a:round/>
              <a:headEnd/>
              <a:tailEnd/>
            </a:ln>
            <a:effectLst/>
          </p:spPr>
          <p:txBody>
            <a:bodyPr wrap="none" anchor="ctr"/>
            <a:lstStyle/>
            <a:p>
              <a:pPr algn="ctr" defTabSz="1219170"/>
              <a:r>
                <a:rPr lang="en-US" altLang="zh-CN" sz="1867" b="1" dirty="0">
                  <a:solidFill>
                    <a:prstClr val="black"/>
                  </a:solidFill>
                  <a:latin typeface="微软雅黑" pitchFamily="34" charset="-122"/>
                  <a:ea typeface="微软雅黑" pitchFamily="34" charset="-122"/>
                </a:rPr>
                <a:t>A</a:t>
              </a:r>
              <a:r>
                <a:rPr lang="en-US" altLang="zh-CN" sz="1867" b="1" baseline="-25000" dirty="0">
                  <a:solidFill>
                    <a:prstClr val="black"/>
                  </a:solidFill>
                  <a:latin typeface="微软雅黑" pitchFamily="34" charset="-122"/>
                  <a:ea typeface="微软雅黑" pitchFamily="34" charset="-122"/>
                </a:rPr>
                <a:t>1</a:t>
              </a:r>
            </a:p>
          </p:txBody>
        </p:sp>
        <p:sp>
          <p:nvSpPr>
            <p:cNvPr id="23" name="Oval 43"/>
            <p:cNvSpPr>
              <a:spLocks noChangeArrowheads="1"/>
            </p:cNvSpPr>
            <p:nvPr/>
          </p:nvSpPr>
          <p:spPr bwMode="auto">
            <a:xfrm>
              <a:off x="8144934" y="2357265"/>
              <a:ext cx="397272" cy="377825"/>
            </a:xfrm>
            <a:prstGeom prst="ellipse">
              <a:avLst/>
            </a:prstGeom>
            <a:solidFill>
              <a:srgbClr val="99FFCC"/>
            </a:solidFill>
            <a:ln w="9525">
              <a:solidFill>
                <a:schemeClr val="tx1"/>
              </a:solidFill>
              <a:round/>
              <a:headEnd/>
              <a:tailEnd/>
            </a:ln>
            <a:effectLst/>
          </p:spPr>
          <p:txBody>
            <a:bodyPr wrap="none" anchor="ctr"/>
            <a:lstStyle/>
            <a:p>
              <a:pPr algn="ctr" defTabSz="1219170"/>
              <a:r>
                <a:rPr lang="en-US" altLang="zh-CN" sz="1867" b="1" dirty="0">
                  <a:solidFill>
                    <a:prstClr val="black"/>
                  </a:solidFill>
                  <a:latin typeface="微软雅黑" pitchFamily="34" charset="-122"/>
                  <a:ea typeface="微软雅黑" pitchFamily="34" charset="-122"/>
                </a:rPr>
                <a:t>A</a:t>
              </a:r>
              <a:r>
                <a:rPr lang="en-US" altLang="zh-CN" sz="1867" b="1" baseline="-25000" dirty="0">
                  <a:solidFill>
                    <a:prstClr val="black"/>
                  </a:solidFill>
                  <a:latin typeface="微软雅黑" pitchFamily="34" charset="-122"/>
                  <a:ea typeface="微软雅黑" pitchFamily="34" charset="-122"/>
                </a:rPr>
                <a:t>2</a:t>
              </a:r>
            </a:p>
          </p:txBody>
        </p:sp>
        <p:sp>
          <p:nvSpPr>
            <p:cNvPr id="24" name="Oval 44"/>
            <p:cNvSpPr>
              <a:spLocks noChangeArrowheads="1"/>
            </p:cNvSpPr>
            <p:nvPr/>
          </p:nvSpPr>
          <p:spPr bwMode="auto">
            <a:xfrm>
              <a:off x="1442906" y="2850978"/>
              <a:ext cx="397272" cy="377825"/>
            </a:xfrm>
            <a:prstGeom prst="ellipse">
              <a:avLst/>
            </a:prstGeom>
            <a:solidFill>
              <a:srgbClr val="99FFCC"/>
            </a:solidFill>
            <a:ln w="9525">
              <a:solidFill>
                <a:schemeClr val="tx1"/>
              </a:solidFill>
              <a:round/>
              <a:headEnd/>
              <a:tailEnd/>
            </a:ln>
            <a:effectLst/>
          </p:spPr>
          <p:txBody>
            <a:bodyPr wrap="none" anchor="ctr"/>
            <a:lstStyle/>
            <a:p>
              <a:pPr algn="ctr" defTabSz="1219170"/>
              <a:r>
                <a:rPr lang="en-US" altLang="zh-CN" sz="1867" b="1">
                  <a:solidFill>
                    <a:prstClr val="black"/>
                  </a:solidFill>
                  <a:latin typeface="微软雅黑" pitchFamily="34" charset="-122"/>
                  <a:ea typeface="微软雅黑" pitchFamily="34" charset="-122"/>
                </a:rPr>
                <a:t>B</a:t>
              </a:r>
              <a:r>
                <a:rPr lang="en-US" altLang="zh-CN" sz="1867" b="1" baseline="-25000">
                  <a:solidFill>
                    <a:prstClr val="black"/>
                  </a:solidFill>
                  <a:latin typeface="微软雅黑" pitchFamily="34" charset="-122"/>
                  <a:ea typeface="微软雅黑" pitchFamily="34" charset="-122"/>
                </a:rPr>
                <a:t>1</a:t>
              </a:r>
            </a:p>
          </p:txBody>
        </p:sp>
        <p:sp>
          <p:nvSpPr>
            <p:cNvPr id="25" name="Oval 45"/>
            <p:cNvSpPr>
              <a:spLocks noChangeArrowheads="1"/>
            </p:cNvSpPr>
            <p:nvPr/>
          </p:nvSpPr>
          <p:spPr bwMode="auto">
            <a:xfrm>
              <a:off x="8144934" y="2850978"/>
              <a:ext cx="397272" cy="377825"/>
            </a:xfrm>
            <a:prstGeom prst="ellipse">
              <a:avLst/>
            </a:prstGeom>
            <a:solidFill>
              <a:srgbClr val="99FFCC"/>
            </a:solidFill>
            <a:ln w="9525">
              <a:solidFill>
                <a:schemeClr val="tx1"/>
              </a:solidFill>
              <a:round/>
              <a:headEnd/>
              <a:tailEnd/>
            </a:ln>
            <a:effectLst/>
          </p:spPr>
          <p:txBody>
            <a:bodyPr wrap="none" anchor="ctr"/>
            <a:lstStyle/>
            <a:p>
              <a:pPr algn="ctr" defTabSz="1219170"/>
              <a:r>
                <a:rPr lang="en-US" altLang="zh-CN" sz="1867" b="1">
                  <a:solidFill>
                    <a:prstClr val="black"/>
                  </a:solidFill>
                  <a:latin typeface="微软雅黑" pitchFamily="34" charset="-122"/>
                  <a:ea typeface="微软雅黑" pitchFamily="34" charset="-122"/>
                </a:rPr>
                <a:t>B</a:t>
              </a:r>
              <a:r>
                <a:rPr lang="en-US" altLang="zh-CN" sz="1867" b="1" baseline="-25000">
                  <a:solidFill>
                    <a:prstClr val="black"/>
                  </a:solidFill>
                  <a:latin typeface="微软雅黑" pitchFamily="34" charset="-122"/>
                  <a:ea typeface="微软雅黑" pitchFamily="34" charset="-122"/>
                </a:rPr>
                <a:t>2</a:t>
              </a:r>
            </a:p>
          </p:txBody>
        </p:sp>
        <p:sp>
          <p:nvSpPr>
            <p:cNvPr id="26" name="Oval 46"/>
            <p:cNvSpPr>
              <a:spLocks noChangeArrowheads="1"/>
            </p:cNvSpPr>
            <p:nvPr/>
          </p:nvSpPr>
          <p:spPr bwMode="auto">
            <a:xfrm>
              <a:off x="1442906" y="3344689"/>
              <a:ext cx="397272" cy="377825"/>
            </a:xfrm>
            <a:prstGeom prst="ellipse">
              <a:avLst/>
            </a:prstGeom>
            <a:solidFill>
              <a:srgbClr val="99FFCC"/>
            </a:solidFill>
            <a:ln w="9525">
              <a:solidFill>
                <a:schemeClr val="tx1"/>
              </a:solidFill>
              <a:round/>
              <a:headEnd/>
              <a:tailEnd/>
            </a:ln>
            <a:effectLst/>
          </p:spPr>
          <p:txBody>
            <a:bodyPr wrap="none" anchor="ctr"/>
            <a:lstStyle/>
            <a:p>
              <a:pPr algn="ctr" defTabSz="1219170"/>
              <a:r>
                <a:rPr lang="en-US" altLang="zh-CN" sz="1867" b="1" dirty="0">
                  <a:solidFill>
                    <a:prstClr val="black"/>
                  </a:solidFill>
                  <a:latin typeface="微软雅黑" pitchFamily="34" charset="-122"/>
                  <a:ea typeface="微软雅黑" pitchFamily="34" charset="-122"/>
                </a:rPr>
                <a:t>C</a:t>
              </a:r>
              <a:r>
                <a:rPr lang="en-US" altLang="zh-CN" sz="1867" b="1" baseline="-25000" dirty="0">
                  <a:solidFill>
                    <a:prstClr val="black"/>
                  </a:solidFill>
                  <a:latin typeface="微软雅黑" pitchFamily="34" charset="-122"/>
                  <a:ea typeface="微软雅黑" pitchFamily="34" charset="-122"/>
                </a:rPr>
                <a:t>1</a:t>
              </a:r>
            </a:p>
          </p:txBody>
        </p:sp>
        <p:sp>
          <p:nvSpPr>
            <p:cNvPr id="27" name="Oval 47"/>
            <p:cNvSpPr>
              <a:spLocks noChangeArrowheads="1"/>
            </p:cNvSpPr>
            <p:nvPr/>
          </p:nvSpPr>
          <p:spPr bwMode="auto">
            <a:xfrm>
              <a:off x="8144934" y="3344689"/>
              <a:ext cx="397272" cy="377825"/>
            </a:xfrm>
            <a:prstGeom prst="ellipse">
              <a:avLst/>
            </a:prstGeom>
            <a:solidFill>
              <a:srgbClr val="99FFCC"/>
            </a:solidFill>
            <a:ln w="9525">
              <a:solidFill>
                <a:schemeClr val="tx1"/>
              </a:solidFill>
              <a:round/>
              <a:headEnd/>
              <a:tailEnd/>
            </a:ln>
            <a:effectLst/>
          </p:spPr>
          <p:txBody>
            <a:bodyPr wrap="none" anchor="ctr"/>
            <a:lstStyle/>
            <a:p>
              <a:pPr algn="ctr" defTabSz="1219170"/>
              <a:r>
                <a:rPr lang="en-US" altLang="zh-CN" sz="1867" b="1">
                  <a:solidFill>
                    <a:prstClr val="black"/>
                  </a:solidFill>
                  <a:latin typeface="微软雅黑" pitchFamily="34" charset="-122"/>
                  <a:ea typeface="微软雅黑" pitchFamily="34" charset="-122"/>
                </a:rPr>
                <a:t>C</a:t>
              </a:r>
              <a:r>
                <a:rPr lang="en-US" altLang="zh-CN" sz="1867" b="1" baseline="-25000">
                  <a:solidFill>
                    <a:prstClr val="black"/>
                  </a:solidFill>
                  <a:latin typeface="微软雅黑" pitchFamily="34" charset="-122"/>
                  <a:ea typeface="微软雅黑" pitchFamily="34" charset="-122"/>
                </a:rPr>
                <a:t>2</a:t>
              </a:r>
            </a:p>
          </p:txBody>
        </p:sp>
        <p:sp>
          <p:nvSpPr>
            <p:cNvPr id="28" name="Text Box 60"/>
            <p:cNvSpPr txBox="1">
              <a:spLocks noChangeArrowheads="1"/>
            </p:cNvSpPr>
            <p:nvPr/>
          </p:nvSpPr>
          <p:spPr bwMode="auto">
            <a:xfrm>
              <a:off x="3766220" y="3591424"/>
              <a:ext cx="2318998" cy="39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a:r>
                <a:rPr lang="en-US" altLang="zh-CN" sz="1867" b="1" dirty="0">
                  <a:solidFill>
                    <a:prstClr val="black"/>
                  </a:solidFill>
                  <a:latin typeface="微软雅黑" pitchFamily="34" charset="-122"/>
                  <a:ea typeface="微软雅黑" pitchFamily="34" charset="-122"/>
                </a:rPr>
                <a:t>(a) </a:t>
              </a:r>
              <a:r>
                <a:rPr lang="zh-CN" altLang="en-US" sz="1867" b="1" dirty="0">
                  <a:solidFill>
                    <a:prstClr val="black"/>
                  </a:solidFill>
                  <a:latin typeface="微软雅黑" pitchFamily="34" charset="-122"/>
                  <a:ea typeface="微软雅黑" pitchFamily="34" charset="-122"/>
                </a:rPr>
                <a:t>使用单独的信道</a:t>
              </a:r>
            </a:p>
          </p:txBody>
        </p:sp>
        <p:sp>
          <p:nvSpPr>
            <p:cNvPr id="29" name="Line 64"/>
            <p:cNvSpPr>
              <a:spLocks noChangeShapeType="1"/>
            </p:cNvSpPr>
            <p:nvPr/>
          </p:nvSpPr>
          <p:spPr bwMode="auto">
            <a:xfrm>
              <a:off x="3676915" y="2431877"/>
              <a:ext cx="2390510"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b="1">
                <a:solidFill>
                  <a:prstClr val="black"/>
                </a:solidFill>
                <a:latin typeface="微软雅黑" pitchFamily="34" charset="-122"/>
                <a:ea typeface="微软雅黑" pitchFamily="34" charset="-122"/>
              </a:endParaRPr>
            </a:p>
          </p:txBody>
        </p:sp>
        <p:sp>
          <p:nvSpPr>
            <p:cNvPr id="30" name="Line 65"/>
            <p:cNvSpPr>
              <a:spLocks noChangeShapeType="1"/>
            </p:cNvSpPr>
            <p:nvPr/>
          </p:nvSpPr>
          <p:spPr bwMode="auto">
            <a:xfrm>
              <a:off x="3676915" y="2912889"/>
              <a:ext cx="2390510"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b="1">
                <a:solidFill>
                  <a:prstClr val="black"/>
                </a:solidFill>
                <a:latin typeface="微软雅黑" pitchFamily="34" charset="-122"/>
                <a:ea typeface="微软雅黑" pitchFamily="34" charset="-122"/>
              </a:endParaRPr>
            </a:p>
          </p:txBody>
        </p:sp>
        <p:sp>
          <p:nvSpPr>
            <p:cNvPr id="31" name="Line 66"/>
            <p:cNvSpPr>
              <a:spLocks noChangeShapeType="1"/>
            </p:cNvSpPr>
            <p:nvPr/>
          </p:nvSpPr>
          <p:spPr bwMode="auto">
            <a:xfrm>
              <a:off x="3676915" y="3417714"/>
              <a:ext cx="2390510"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b="1">
                <a:solidFill>
                  <a:prstClr val="black"/>
                </a:solidFill>
                <a:latin typeface="微软雅黑" pitchFamily="34" charset="-122"/>
                <a:ea typeface="微软雅黑" pitchFamily="34" charset="-122"/>
              </a:endParaRPr>
            </a:p>
          </p:txBody>
        </p:sp>
        <p:sp>
          <p:nvSpPr>
            <p:cNvPr id="32" name="AutoShape 78"/>
            <p:cNvSpPr>
              <a:spLocks noChangeArrowheads="1"/>
            </p:cNvSpPr>
            <p:nvPr/>
          </p:nvSpPr>
          <p:spPr bwMode="auto">
            <a:xfrm>
              <a:off x="4793060" y="3192289"/>
              <a:ext cx="178858" cy="171450"/>
            </a:xfrm>
            <a:prstGeom prst="star5">
              <a:avLst/>
            </a:prstGeom>
            <a:solidFill>
              <a:srgbClr val="FFFF00"/>
            </a:solidFill>
            <a:ln w="9525">
              <a:solidFill>
                <a:srgbClr val="000099"/>
              </a:solidFill>
              <a:miter lim="800000"/>
              <a:headEnd/>
              <a:tailEnd/>
            </a:ln>
            <a:effectLst/>
          </p:spPr>
          <p:txBody>
            <a:bodyPr wrap="none" anchor="ctr"/>
            <a:lstStyle/>
            <a:p>
              <a:pPr defTabSz="1219170"/>
              <a:endParaRPr lang="zh-CN" altLang="en-US" sz="1867" b="1">
                <a:solidFill>
                  <a:prstClr val="black"/>
                </a:solidFill>
                <a:latin typeface="微软雅黑" pitchFamily="34" charset="-122"/>
                <a:ea typeface="微软雅黑" pitchFamily="34" charset="-122"/>
              </a:endParaRPr>
            </a:p>
          </p:txBody>
        </p:sp>
        <p:sp>
          <p:nvSpPr>
            <p:cNvPr id="33" name="Oval 80"/>
            <p:cNvSpPr>
              <a:spLocks noChangeArrowheads="1"/>
            </p:cNvSpPr>
            <p:nvPr/>
          </p:nvSpPr>
          <p:spPr bwMode="auto">
            <a:xfrm>
              <a:off x="1921008" y="2357264"/>
              <a:ext cx="159940" cy="152400"/>
            </a:xfrm>
            <a:prstGeom prst="ellipse">
              <a:avLst/>
            </a:prstGeom>
            <a:solidFill>
              <a:schemeClr val="accent6"/>
            </a:solidFill>
            <a:ln w="9525">
              <a:solidFill>
                <a:srgbClr val="000099"/>
              </a:solidFill>
              <a:round/>
              <a:headEnd/>
              <a:tailEnd/>
            </a:ln>
            <a:effectLst/>
          </p:spPr>
          <p:txBody>
            <a:bodyPr wrap="none" anchor="ctr"/>
            <a:lstStyle/>
            <a:p>
              <a:pPr defTabSz="1219170"/>
              <a:endParaRPr lang="zh-CN" altLang="en-US" sz="1867" b="1">
                <a:solidFill>
                  <a:prstClr val="black"/>
                </a:solidFill>
                <a:latin typeface="微软雅黑" pitchFamily="34" charset="-122"/>
                <a:ea typeface="微软雅黑" pitchFamily="34" charset="-122"/>
              </a:endParaRPr>
            </a:p>
          </p:txBody>
        </p:sp>
        <p:sp>
          <p:nvSpPr>
            <p:cNvPr id="34" name="Oval 81"/>
            <p:cNvSpPr>
              <a:spLocks noChangeArrowheads="1"/>
            </p:cNvSpPr>
            <p:nvPr/>
          </p:nvSpPr>
          <p:spPr bwMode="auto">
            <a:xfrm>
              <a:off x="4801658" y="2204864"/>
              <a:ext cx="159941" cy="152400"/>
            </a:xfrm>
            <a:prstGeom prst="ellipse">
              <a:avLst/>
            </a:prstGeom>
            <a:solidFill>
              <a:schemeClr val="accent6"/>
            </a:solidFill>
            <a:ln w="9525">
              <a:solidFill>
                <a:srgbClr val="000099"/>
              </a:solidFill>
              <a:round/>
              <a:headEnd/>
              <a:tailEnd/>
            </a:ln>
            <a:effectLst/>
          </p:spPr>
          <p:txBody>
            <a:bodyPr wrap="none" anchor="ctr"/>
            <a:lstStyle/>
            <a:p>
              <a:pPr defTabSz="1219170"/>
              <a:endParaRPr lang="zh-CN" altLang="en-US" sz="1867" b="1">
                <a:solidFill>
                  <a:prstClr val="black"/>
                </a:solidFill>
                <a:latin typeface="微软雅黑" pitchFamily="34" charset="-122"/>
                <a:ea typeface="微软雅黑" pitchFamily="34" charset="-122"/>
              </a:endParaRPr>
            </a:p>
          </p:txBody>
        </p:sp>
        <p:sp>
          <p:nvSpPr>
            <p:cNvPr id="35" name="Oval 82"/>
            <p:cNvSpPr>
              <a:spLocks noChangeArrowheads="1"/>
            </p:cNvSpPr>
            <p:nvPr/>
          </p:nvSpPr>
          <p:spPr bwMode="auto">
            <a:xfrm>
              <a:off x="7904163" y="2357264"/>
              <a:ext cx="159941" cy="152400"/>
            </a:xfrm>
            <a:prstGeom prst="ellipse">
              <a:avLst/>
            </a:prstGeom>
            <a:solidFill>
              <a:schemeClr val="accent6"/>
            </a:solidFill>
            <a:ln w="9525">
              <a:solidFill>
                <a:srgbClr val="000099"/>
              </a:solidFill>
              <a:round/>
              <a:headEnd/>
              <a:tailEnd/>
            </a:ln>
            <a:effectLst/>
          </p:spPr>
          <p:txBody>
            <a:bodyPr wrap="none" anchor="ctr"/>
            <a:lstStyle/>
            <a:p>
              <a:pPr defTabSz="1219170"/>
              <a:endParaRPr lang="zh-CN" altLang="en-US" sz="1867" b="1">
                <a:solidFill>
                  <a:prstClr val="black"/>
                </a:solidFill>
                <a:latin typeface="微软雅黑" pitchFamily="34" charset="-122"/>
                <a:ea typeface="微软雅黑" pitchFamily="34" charset="-122"/>
              </a:endParaRPr>
            </a:p>
          </p:txBody>
        </p:sp>
        <p:sp>
          <p:nvSpPr>
            <p:cNvPr id="36" name="Rectangle 83"/>
            <p:cNvSpPr>
              <a:spLocks noChangeArrowheads="1"/>
            </p:cNvSpPr>
            <p:nvPr/>
          </p:nvSpPr>
          <p:spPr bwMode="auto">
            <a:xfrm>
              <a:off x="7904163" y="2887489"/>
              <a:ext cx="127265" cy="122238"/>
            </a:xfrm>
            <a:prstGeom prst="rect">
              <a:avLst/>
            </a:prstGeom>
            <a:solidFill>
              <a:srgbClr val="0000CC"/>
            </a:solidFill>
            <a:ln w="9525">
              <a:solidFill>
                <a:srgbClr val="000099"/>
              </a:solidFill>
              <a:miter lim="800000"/>
              <a:headEnd/>
              <a:tailEnd/>
            </a:ln>
            <a:effectLst/>
          </p:spPr>
          <p:txBody>
            <a:bodyPr wrap="none" anchor="ctr"/>
            <a:lstStyle/>
            <a:p>
              <a:pPr defTabSz="1219170"/>
              <a:endParaRPr lang="zh-CN" altLang="en-US" sz="1867" b="1">
                <a:solidFill>
                  <a:prstClr val="black"/>
                </a:solidFill>
                <a:latin typeface="微软雅黑" pitchFamily="34" charset="-122"/>
                <a:ea typeface="微软雅黑" pitchFamily="34" charset="-122"/>
              </a:endParaRPr>
            </a:p>
          </p:txBody>
        </p:sp>
        <p:sp>
          <p:nvSpPr>
            <p:cNvPr id="37" name="Rectangle 84"/>
            <p:cNvSpPr>
              <a:spLocks noChangeArrowheads="1"/>
            </p:cNvSpPr>
            <p:nvPr/>
          </p:nvSpPr>
          <p:spPr bwMode="auto">
            <a:xfrm>
              <a:off x="1921008" y="2887489"/>
              <a:ext cx="128984" cy="122238"/>
            </a:xfrm>
            <a:prstGeom prst="rect">
              <a:avLst/>
            </a:prstGeom>
            <a:solidFill>
              <a:srgbClr val="0000CC"/>
            </a:solidFill>
            <a:ln w="9525">
              <a:solidFill>
                <a:srgbClr val="000099"/>
              </a:solidFill>
              <a:miter lim="800000"/>
              <a:headEnd/>
              <a:tailEnd/>
            </a:ln>
            <a:effectLst/>
          </p:spPr>
          <p:txBody>
            <a:bodyPr wrap="none" anchor="ctr"/>
            <a:lstStyle/>
            <a:p>
              <a:pPr defTabSz="1219170"/>
              <a:endParaRPr lang="zh-CN" altLang="en-US" sz="1867" b="1">
                <a:solidFill>
                  <a:prstClr val="black"/>
                </a:solidFill>
                <a:latin typeface="微软雅黑" pitchFamily="34" charset="-122"/>
                <a:ea typeface="微软雅黑" pitchFamily="34" charset="-122"/>
              </a:endParaRPr>
            </a:p>
          </p:txBody>
        </p:sp>
        <p:sp>
          <p:nvSpPr>
            <p:cNvPr id="38" name="Rectangle 85"/>
            <p:cNvSpPr>
              <a:spLocks noChangeArrowheads="1"/>
            </p:cNvSpPr>
            <p:nvPr/>
          </p:nvSpPr>
          <p:spPr bwMode="auto">
            <a:xfrm>
              <a:off x="4817137" y="2736678"/>
              <a:ext cx="128984" cy="122237"/>
            </a:xfrm>
            <a:prstGeom prst="rect">
              <a:avLst/>
            </a:prstGeom>
            <a:solidFill>
              <a:srgbClr val="0000CC"/>
            </a:solidFill>
            <a:ln w="9525">
              <a:solidFill>
                <a:srgbClr val="000099"/>
              </a:solidFill>
              <a:miter lim="800000"/>
              <a:headEnd/>
              <a:tailEnd/>
            </a:ln>
            <a:effectLst/>
          </p:spPr>
          <p:txBody>
            <a:bodyPr wrap="none" anchor="ctr"/>
            <a:lstStyle/>
            <a:p>
              <a:pPr defTabSz="1219170"/>
              <a:endParaRPr lang="zh-CN" altLang="en-US" sz="1867" b="1">
                <a:solidFill>
                  <a:prstClr val="black"/>
                </a:solidFill>
                <a:latin typeface="微软雅黑" pitchFamily="34" charset="-122"/>
                <a:ea typeface="微软雅黑" pitchFamily="34" charset="-122"/>
              </a:endParaRPr>
            </a:p>
          </p:txBody>
        </p:sp>
        <p:sp>
          <p:nvSpPr>
            <p:cNvPr id="39" name="AutoShape 86"/>
            <p:cNvSpPr>
              <a:spLocks noChangeArrowheads="1"/>
            </p:cNvSpPr>
            <p:nvPr/>
          </p:nvSpPr>
          <p:spPr bwMode="auto">
            <a:xfrm>
              <a:off x="7905328" y="3309765"/>
              <a:ext cx="178858" cy="169863"/>
            </a:xfrm>
            <a:prstGeom prst="star5">
              <a:avLst/>
            </a:prstGeom>
            <a:solidFill>
              <a:srgbClr val="FFFF00"/>
            </a:solidFill>
            <a:ln w="9525">
              <a:solidFill>
                <a:srgbClr val="000099"/>
              </a:solidFill>
              <a:miter lim="800000"/>
              <a:headEnd/>
              <a:tailEnd/>
            </a:ln>
            <a:effectLst/>
          </p:spPr>
          <p:txBody>
            <a:bodyPr wrap="none" anchor="ctr"/>
            <a:lstStyle/>
            <a:p>
              <a:pPr defTabSz="1219170"/>
              <a:endParaRPr lang="zh-CN" altLang="en-US" sz="1867" b="1">
                <a:solidFill>
                  <a:prstClr val="black"/>
                </a:solidFill>
                <a:latin typeface="微软雅黑" pitchFamily="34" charset="-122"/>
                <a:ea typeface="微软雅黑" pitchFamily="34" charset="-122"/>
              </a:endParaRPr>
            </a:p>
          </p:txBody>
        </p:sp>
        <p:sp>
          <p:nvSpPr>
            <p:cNvPr id="40" name="AutoShape 87"/>
            <p:cNvSpPr>
              <a:spLocks noChangeArrowheads="1"/>
            </p:cNvSpPr>
            <p:nvPr/>
          </p:nvSpPr>
          <p:spPr bwMode="auto">
            <a:xfrm>
              <a:off x="1895211" y="3324052"/>
              <a:ext cx="178858" cy="171450"/>
            </a:xfrm>
            <a:prstGeom prst="star5">
              <a:avLst/>
            </a:prstGeom>
            <a:solidFill>
              <a:srgbClr val="FFFF00"/>
            </a:solidFill>
            <a:ln w="9525">
              <a:solidFill>
                <a:srgbClr val="000099"/>
              </a:solidFill>
              <a:miter lim="800000"/>
              <a:headEnd/>
              <a:tailEnd/>
            </a:ln>
            <a:effectLst/>
          </p:spPr>
          <p:txBody>
            <a:bodyPr wrap="none" anchor="ctr"/>
            <a:lstStyle/>
            <a:p>
              <a:pPr defTabSz="1219170"/>
              <a:endParaRPr lang="zh-CN" altLang="en-US" sz="1867" b="1">
                <a:solidFill>
                  <a:prstClr val="black"/>
                </a:solidFill>
                <a:latin typeface="微软雅黑" pitchFamily="34" charset="-122"/>
                <a:ea typeface="微软雅黑" pitchFamily="34" charset="-122"/>
              </a:endParaRPr>
            </a:p>
          </p:txBody>
        </p:sp>
      </p:grpSp>
      <p:grpSp>
        <p:nvGrpSpPr>
          <p:cNvPr id="41" name="组合 40"/>
          <p:cNvGrpSpPr/>
          <p:nvPr/>
        </p:nvGrpSpPr>
        <p:grpSpPr>
          <a:xfrm>
            <a:off x="2791212" y="4206565"/>
            <a:ext cx="6890941" cy="1476844"/>
            <a:chOff x="1442906" y="4221088"/>
            <a:chExt cx="7099300" cy="1521497"/>
          </a:xfrm>
        </p:grpSpPr>
        <p:sp>
          <p:nvSpPr>
            <p:cNvPr id="42" name="Text Box 92"/>
            <p:cNvSpPr txBox="1">
              <a:spLocks noChangeArrowheads="1"/>
            </p:cNvSpPr>
            <p:nvPr/>
          </p:nvSpPr>
          <p:spPr bwMode="auto">
            <a:xfrm>
              <a:off x="4518274" y="4421112"/>
              <a:ext cx="378517" cy="39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a:r>
                <a:rPr lang="en-US" altLang="zh-CN" sz="1867" b="1">
                  <a:solidFill>
                    <a:prstClr val="black"/>
                  </a:solidFill>
                  <a:latin typeface="微软雅黑" pitchFamily="34" charset="-122"/>
                  <a:ea typeface="微软雅黑" pitchFamily="34" charset="-122"/>
                </a:rPr>
                <a:t>+</a:t>
              </a:r>
            </a:p>
          </p:txBody>
        </p:sp>
        <p:sp>
          <p:nvSpPr>
            <p:cNvPr id="43" name="Text Box 93"/>
            <p:cNvSpPr txBox="1">
              <a:spLocks noChangeArrowheads="1"/>
            </p:cNvSpPr>
            <p:nvPr/>
          </p:nvSpPr>
          <p:spPr bwMode="auto">
            <a:xfrm>
              <a:off x="3944925" y="4403926"/>
              <a:ext cx="1948046" cy="39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1219170"/>
              <a:r>
                <a:rPr lang="en-US" altLang="zh-CN" sz="1867" b="1" dirty="0">
                  <a:solidFill>
                    <a:prstClr val="black"/>
                  </a:solidFill>
                  <a:latin typeface="微软雅黑" pitchFamily="34" charset="-122"/>
                  <a:ea typeface="微软雅黑" pitchFamily="34" charset="-122"/>
                </a:rPr>
                <a:t>(               )</a:t>
              </a:r>
            </a:p>
          </p:txBody>
        </p:sp>
        <p:sp>
          <p:nvSpPr>
            <p:cNvPr id="44" name="Text Box 37"/>
            <p:cNvSpPr txBox="1">
              <a:spLocks noChangeArrowheads="1"/>
            </p:cNvSpPr>
            <p:nvPr/>
          </p:nvSpPr>
          <p:spPr bwMode="auto">
            <a:xfrm>
              <a:off x="4925864" y="4421112"/>
              <a:ext cx="378517" cy="39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a:r>
                <a:rPr lang="en-US" altLang="zh-CN" sz="1867" b="1" dirty="0">
                  <a:solidFill>
                    <a:prstClr val="black"/>
                  </a:solidFill>
                  <a:latin typeface="微软雅黑" pitchFamily="34" charset="-122"/>
                  <a:ea typeface="微软雅黑" pitchFamily="34" charset="-122"/>
                </a:rPr>
                <a:t>+</a:t>
              </a:r>
            </a:p>
          </p:txBody>
        </p:sp>
        <p:sp>
          <p:nvSpPr>
            <p:cNvPr id="45" name="Line 38"/>
            <p:cNvSpPr>
              <a:spLocks noChangeShapeType="1"/>
            </p:cNvSpPr>
            <p:nvPr/>
          </p:nvSpPr>
          <p:spPr bwMode="auto">
            <a:xfrm>
              <a:off x="1840178" y="4903712"/>
              <a:ext cx="638214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b="1">
                <a:solidFill>
                  <a:prstClr val="black"/>
                </a:solidFill>
                <a:latin typeface="微软雅黑" pitchFamily="34" charset="-122"/>
                <a:ea typeface="微软雅黑" pitchFamily="34" charset="-122"/>
              </a:endParaRPr>
            </a:p>
          </p:txBody>
        </p:sp>
        <p:sp>
          <p:nvSpPr>
            <p:cNvPr id="46" name="Line 48"/>
            <p:cNvSpPr>
              <a:spLocks noChangeShapeType="1"/>
            </p:cNvSpPr>
            <p:nvPr/>
          </p:nvSpPr>
          <p:spPr bwMode="auto">
            <a:xfrm>
              <a:off x="2717271" y="4903712"/>
              <a:ext cx="470879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b="1">
                <a:solidFill>
                  <a:prstClr val="black"/>
                </a:solidFill>
                <a:latin typeface="微软雅黑" pitchFamily="34" charset="-122"/>
                <a:ea typeface="微软雅黑" pitchFamily="34" charset="-122"/>
              </a:endParaRPr>
            </a:p>
          </p:txBody>
        </p:sp>
        <p:sp>
          <p:nvSpPr>
            <p:cNvPr id="47" name="Line 49"/>
            <p:cNvSpPr>
              <a:spLocks noChangeShapeType="1"/>
            </p:cNvSpPr>
            <p:nvPr/>
          </p:nvSpPr>
          <p:spPr bwMode="auto">
            <a:xfrm>
              <a:off x="7426061" y="4979912"/>
              <a:ext cx="877094" cy="379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b="1">
                <a:solidFill>
                  <a:prstClr val="black"/>
                </a:solidFill>
                <a:latin typeface="微软雅黑" pitchFamily="34" charset="-122"/>
                <a:ea typeface="微软雅黑" pitchFamily="34" charset="-122"/>
              </a:endParaRPr>
            </a:p>
          </p:txBody>
        </p:sp>
        <p:sp>
          <p:nvSpPr>
            <p:cNvPr id="48" name="Line 50"/>
            <p:cNvSpPr>
              <a:spLocks noChangeShapeType="1"/>
            </p:cNvSpPr>
            <p:nvPr/>
          </p:nvSpPr>
          <p:spPr bwMode="auto">
            <a:xfrm flipH="1">
              <a:off x="7426061" y="4448099"/>
              <a:ext cx="877094"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b="1">
                <a:solidFill>
                  <a:prstClr val="black"/>
                </a:solidFill>
                <a:latin typeface="微软雅黑" pitchFamily="34" charset="-122"/>
                <a:ea typeface="微软雅黑" pitchFamily="34" charset="-122"/>
              </a:endParaRPr>
            </a:p>
          </p:txBody>
        </p:sp>
        <p:sp>
          <p:nvSpPr>
            <p:cNvPr id="49" name="Line 51"/>
            <p:cNvSpPr>
              <a:spLocks noChangeShapeType="1"/>
            </p:cNvSpPr>
            <p:nvPr/>
          </p:nvSpPr>
          <p:spPr bwMode="auto">
            <a:xfrm flipV="1">
              <a:off x="1759347" y="4979912"/>
              <a:ext cx="878813" cy="379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b="1">
                <a:solidFill>
                  <a:prstClr val="black"/>
                </a:solidFill>
                <a:latin typeface="微软雅黑" pitchFamily="34" charset="-122"/>
                <a:ea typeface="微软雅黑" pitchFamily="34" charset="-122"/>
              </a:endParaRPr>
            </a:p>
          </p:txBody>
        </p:sp>
        <p:sp>
          <p:nvSpPr>
            <p:cNvPr id="50" name="Line 52"/>
            <p:cNvSpPr>
              <a:spLocks noChangeShapeType="1"/>
            </p:cNvSpPr>
            <p:nvPr/>
          </p:nvSpPr>
          <p:spPr bwMode="auto">
            <a:xfrm>
              <a:off x="1759347" y="4448099"/>
              <a:ext cx="878813"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b="1">
                <a:solidFill>
                  <a:prstClr val="black"/>
                </a:solidFill>
                <a:latin typeface="微软雅黑" pitchFamily="34" charset="-122"/>
                <a:ea typeface="微软雅黑" pitchFamily="34" charset="-122"/>
              </a:endParaRPr>
            </a:p>
          </p:txBody>
        </p:sp>
        <p:sp>
          <p:nvSpPr>
            <p:cNvPr id="51" name="Oval 53"/>
            <p:cNvSpPr>
              <a:spLocks noChangeArrowheads="1"/>
            </p:cNvSpPr>
            <p:nvPr/>
          </p:nvSpPr>
          <p:spPr bwMode="auto">
            <a:xfrm>
              <a:off x="1442906" y="4221088"/>
              <a:ext cx="397271" cy="377825"/>
            </a:xfrm>
            <a:prstGeom prst="ellipse">
              <a:avLst/>
            </a:prstGeom>
            <a:solidFill>
              <a:srgbClr val="99FFCC"/>
            </a:solidFill>
            <a:ln w="9525">
              <a:solidFill>
                <a:schemeClr val="tx1"/>
              </a:solidFill>
              <a:round/>
              <a:headEnd/>
              <a:tailEnd/>
            </a:ln>
            <a:effectLst/>
          </p:spPr>
          <p:txBody>
            <a:bodyPr wrap="none" anchor="ctr"/>
            <a:lstStyle/>
            <a:p>
              <a:pPr algn="ctr" defTabSz="1219170"/>
              <a:r>
                <a:rPr lang="en-US" altLang="zh-CN" sz="1867" b="1" dirty="0">
                  <a:solidFill>
                    <a:prstClr val="black"/>
                  </a:solidFill>
                  <a:latin typeface="微软雅黑" pitchFamily="34" charset="-122"/>
                  <a:ea typeface="微软雅黑" pitchFamily="34" charset="-122"/>
                </a:rPr>
                <a:t>A</a:t>
              </a:r>
              <a:r>
                <a:rPr lang="en-US" altLang="zh-CN" sz="1867" b="1" baseline="-25000" dirty="0">
                  <a:solidFill>
                    <a:prstClr val="black"/>
                  </a:solidFill>
                  <a:latin typeface="微软雅黑" pitchFamily="34" charset="-122"/>
                  <a:ea typeface="微软雅黑" pitchFamily="34" charset="-122"/>
                </a:rPr>
                <a:t>1</a:t>
              </a:r>
            </a:p>
          </p:txBody>
        </p:sp>
        <p:sp>
          <p:nvSpPr>
            <p:cNvPr id="52" name="Oval 54"/>
            <p:cNvSpPr>
              <a:spLocks noChangeArrowheads="1"/>
            </p:cNvSpPr>
            <p:nvPr/>
          </p:nvSpPr>
          <p:spPr bwMode="auto">
            <a:xfrm>
              <a:off x="8144934" y="4221088"/>
              <a:ext cx="397272" cy="377825"/>
            </a:xfrm>
            <a:prstGeom prst="ellipse">
              <a:avLst/>
            </a:prstGeom>
            <a:solidFill>
              <a:srgbClr val="99FFCC"/>
            </a:solidFill>
            <a:ln w="9525">
              <a:solidFill>
                <a:schemeClr val="tx1"/>
              </a:solidFill>
              <a:round/>
              <a:headEnd/>
              <a:tailEnd/>
            </a:ln>
            <a:effectLst/>
          </p:spPr>
          <p:txBody>
            <a:bodyPr wrap="none" anchor="ctr"/>
            <a:lstStyle/>
            <a:p>
              <a:pPr algn="ctr" defTabSz="1219170"/>
              <a:r>
                <a:rPr lang="en-US" altLang="zh-CN" sz="1867" b="1" dirty="0">
                  <a:solidFill>
                    <a:prstClr val="black"/>
                  </a:solidFill>
                  <a:latin typeface="微软雅黑" pitchFamily="34" charset="-122"/>
                  <a:ea typeface="微软雅黑" pitchFamily="34" charset="-122"/>
                </a:rPr>
                <a:t>A</a:t>
              </a:r>
              <a:r>
                <a:rPr lang="en-US" altLang="zh-CN" sz="1867" b="1" baseline="-25000" dirty="0">
                  <a:solidFill>
                    <a:prstClr val="black"/>
                  </a:solidFill>
                  <a:latin typeface="微软雅黑" pitchFamily="34" charset="-122"/>
                  <a:ea typeface="微软雅黑" pitchFamily="34" charset="-122"/>
                </a:rPr>
                <a:t>2</a:t>
              </a:r>
            </a:p>
          </p:txBody>
        </p:sp>
        <p:sp>
          <p:nvSpPr>
            <p:cNvPr id="53" name="Oval 55"/>
            <p:cNvSpPr>
              <a:spLocks noChangeArrowheads="1"/>
            </p:cNvSpPr>
            <p:nvPr/>
          </p:nvSpPr>
          <p:spPr bwMode="auto">
            <a:xfrm>
              <a:off x="1442906" y="4703688"/>
              <a:ext cx="397271" cy="377825"/>
            </a:xfrm>
            <a:prstGeom prst="ellipse">
              <a:avLst/>
            </a:prstGeom>
            <a:solidFill>
              <a:srgbClr val="99FFCC"/>
            </a:solidFill>
            <a:ln w="9525">
              <a:solidFill>
                <a:schemeClr val="tx1"/>
              </a:solidFill>
              <a:round/>
              <a:headEnd/>
              <a:tailEnd/>
            </a:ln>
            <a:effectLst/>
          </p:spPr>
          <p:txBody>
            <a:bodyPr wrap="none" anchor="ctr"/>
            <a:lstStyle/>
            <a:p>
              <a:pPr algn="ctr" defTabSz="1219170"/>
              <a:r>
                <a:rPr lang="en-US" altLang="zh-CN" sz="1867" b="1" dirty="0">
                  <a:solidFill>
                    <a:prstClr val="black"/>
                  </a:solidFill>
                  <a:latin typeface="微软雅黑" pitchFamily="34" charset="-122"/>
                  <a:ea typeface="微软雅黑" pitchFamily="34" charset="-122"/>
                </a:rPr>
                <a:t>B</a:t>
              </a:r>
              <a:r>
                <a:rPr lang="en-US" altLang="zh-CN" sz="1867" b="1" baseline="-25000" dirty="0">
                  <a:solidFill>
                    <a:prstClr val="black"/>
                  </a:solidFill>
                  <a:latin typeface="微软雅黑" pitchFamily="34" charset="-122"/>
                  <a:ea typeface="微软雅黑" pitchFamily="34" charset="-122"/>
                </a:rPr>
                <a:t>1</a:t>
              </a:r>
            </a:p>
          </p:txBody>
        </p:sp>
        <p:sp>
          <p:nvSpPr>
            <p:cNvPr id="54" name="Oval 56"/>
            <p:cNvSpPr>
              <a:spLocks noChangeArrowheads="1"/>
            </p:cNvSpPr>
            <p:nvPr/>
          </p:nvSpPr>
          <p:spPr bwMode="auto">
            <a:xfrm>
              <a:off x="8144934" y="4703688"/>
              <a:ext cx="397272" cy="377825"/>
            </a:xfrm>
            <a:prstGeom prst="ellipse">
              <a:avLst/>
            </a:prstGeom>
            <a:solidFill>
              <a:srgbClr val="99FFCC"/>
            </a:solidFill>
            <a:ln w="9525">
              <a:solidFill>
                <a:schemeClr val="tx1"/>
              </a:solidFill>
              <a:round/>
              <a:headEnd/>
              <a:tailEnd/>
            </a:ln>
            <a:effectLst/>
          </p:spPr>
          <p:txBody>
            <a:bodyPr wrap="none" anchor="ctr"/>
            <a:lstStyle/>
            <a:p>
              <a:pPr algn="ctr" defTabSz="1219170"/>
              <a:r>
                <a:rPr lang="en-US" altLang="zh-CN" sz="1867" b="1">
                  <a:solidFill>
                    <a:prstClr val="black"/>
                  </a:solidFill>
                  <a:latin typeface="微软雅黑" pitchFamily="34" charset="-122"/>
                  <a:ea typeface="微软雅黑" pitchFamily="34" charset="-122"/>
                </a:rPr>
                <a:t>B</a:t>
              </a:r>
              <a:r>
                <a:rPr lang="en-US" altLang="zh-CN" sz="1867" b="1" baseline="-25000">
                  <a:solidFill>
                    <a:prstClr val="black"/>
                  </a:solidFill>
                  <a:latin typeface="微软雅黑" pitchFamily="34" charset="-122"/>
                  <a:ea typeface="微软雅黑" pitchFamily="34" charset="-122"/>
                </a:rPr>
                <a:t>2</a:t>
              </a:r>
            </a:p>
          </p:txBody>
        </p:sp>
        <p:sp>
          <p:nvSpPr>
            <p:cNvPr id="55" name="Oval 57"/>
            <p:cNvSpPr>
              <a:spLocks noChangeArrowheads="1"/>
            </p:cNvSpPr>
            <p:nvPr/>
          </p:nvSpPr>
          <p:spPr bwMode="auto">
            <a:xfrm>
              <a:off x="1442906" y="5208513"/>
              <a:ext cx="397271" cy="377825"/>
            </a:xfrm>
            <a:prstGeom prst="ellipse">
              <a:avLst/>
            </a:prstGeom>
            <a:solidFill>
              <a:srgbClr val="99FFCC"/>
            </a:solidFill>
            <a:ln w="9525">
              <a:solidFill>
                <a:schemeClr val="tx1"/>
              </a:solidFill>
              <a:round/>
              <a:headEnd/>
              <a:tailEnd/>
            </a:ln>
            <a:effectLst/>
          </p:spPr>
          <p:txBody>
            <a:bodyPr wrap="none" anchor="ctr"/>
            <a:lstStyle/>
            <a:p>
              <a:pPr algn="ctr" defTabSz="1219170"/>
              <a:r>
                <a:rPr lang="en-US" altLang="zh-CN" sz="1867" b="1" dirty="0">
                  <a:solidFill>
                    <a:prstClr val="black"/>
                  </a:solidFill>
                  <a:latin typeface="微软雅黑" pitchFamily="34" charset="-122"/>
                  <a:ea typeface="微软雅黑" pitchFamily="34" charset="-122"/>
                </a:rPr>
                <a:t>C</a:t>
              </a:r>
              <a:r>
                <a:rPr lang="en-US" altLang="zh-CN" sz="1867" b="1" baseline="-25000" dirty="0">
                  <a:solidFill>
                    <a:prstClr val="black"/>
                  </a:solidFill>
                  <a:latin typeface="微软雅黑" pitchFamily="34" charset="-122"/>
                  <a:ea typeface="微软雅黑" pitchFamily="34" charset="-122"/>
                </a:rPr>
                <a:t>1</a:t>
              </a:r>
            </a:p>
          </p:txBody>
        </p:sp>
        <p:sp>
          <p:nvSpPr>
            <p:cNvPr id="56" name="Oval 58"/>
            <p:cNvSpPr>
              <a:spLocks noChangeArrowheads="1"/>
            </p:cNvSpPr>
            <p:nvPr/>
          </p:nvSpPr>
          <p:spPr bwMode="auto">
            <a:xfrm>
              <a:off x="8144934" y="5208513"/>
              <a:ext cx="397272" cy="377825"/>
            </a:xfrm>
            <a:prstGeom prst="ellipse">
              <a:avLst/>
            </a:prstGeom>
            <a:solidFill>
              <a:srgbClr val="99FFCC"/>
            </a:solidFill>
            <a:ln w="9525">
              <a:solidFill>
                <a:schemeClr val="tx1"/>
              </a:solidFill>
              <a:round/>
              <a:headEnd/>
              <a:tailEnd/>
            </a:ln>
            <a:effectLst/>
          </p:spPr>
          <p:txBody>
            <a:bodyPr wrap="none" anchor="ctr"/>
            <a:lstStyle/>
            <a:p>
              <a:pPr algn="ctr" defTabSz="1219170"/>
              <a:r>
                <a:rPr lang="en-US" altLang="zh-CN" sz="1867" b="1">
                  <a:solidFill>
                    <a:prstClr val="black"/>
                  </a:solidFill>
                  <a:latin typeface="微软雅黑" pitchFamily="34" charset="-122"/>
                  <a:ea typeface="微软雅黑" pitchFamily="34" charset="-122"/>
                </a:rPr>
                <a:t>C</a:t>
              </a:r>
              <a:r>
                <a:rPr lang="en-US" altLang="zh-CN" sz="1867" b="1" baseline="-25000">
                  <a:solidFill>
                    <a:prstClr val="black"/>
                  </a:solidFill>
                  <a:latin typeface="微软雅黑" pitchFamily="34" charset="-122"/>
                  <a:ea typeface="微软雅黑" pitchFamily="34" charset="-122"/>
                </a:rPr>
                <a:t>2</a:t>
              </a:r>
            </a:p>
          </p:txBody>
        </p:sp>
        <p:sp>
          <p:nvSpPr>
            <p:cNvPr id="57" name="Text Box 59"/>
            <p:cNvSpPr txBox="1">
              <a:spLocks noChangeArrowheads="1"/>
            </p:cNvSpPr>
            <p:nvPr/>
          </p:nvSpPr>
          <p:spPr bwMode="auto">
            <a:xfrm>
              <a:off x="4328715" y="4929113"/>
              <a:ext cx="1174527" cy="39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a:r>
                <a:rPr lang="zh-CN" altLang="en-US" sz="1867" b="1" dirty="0">
                  <a:solidFill>
                    <a:srgbClr val="CC00CC"/>
                  </a:solidFill>
                  <a:latin typeface="微软雅黑" pitchFamily="34" charset="-122"/>
                  <a:ea typeface="微软雅黑" pitchFamily="34" charset="-122"/>
                </a:rPr>
                <a:t>共享信道</a:t>
              </a:r>
            </a:p>
          </p:txBody>
        </p:sp>
        <p:sp>
          <p:nvSpPr>
            <p:cNvPr id="58" name="Text Box 61"/>
            <p:cNvSpPr txBox="1">
              <a:spLocks noChangeArrowheads="1"/>
            </p:cNvSpPr>
            <p:nvPr/>
          </p:nvSpPr>
          <p:spPr bwMode="auto">
            <a:xfrm>
              <a:off x="3916411" y="5351450"/>
              <a:ext cx="2094398" cy="39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a:r>
                <a:rPr lang="en-US" altLang="zh-CN" sz="1867" b="1" dirty="0">
                  <a:solidFill>
                    <a:prstClr val="black"/>
                  </a:solidFill>
                  <a:latin typeface="微软雅黑" pitchFamily="34" charset="-122"/>
                  <a:ea typeface="微软雅黑" pitchFamily="34" charset="-122"/>
                </a:rPr>
                <a:t>(b) </a:t>
              </a:r>
              <a:r>
                <a:rPr lang="zh-CN" altLang="en-US" sz="1867" b="1" dirty="0">
                  <a:solidFill>
                    <a:prstClr val="black"/>
                  </a:solidFill>
                  <a:latin typeface="微软雅黑" pitchFamily="34" charset="-122"/>
                  <a:ea typeface="微软雅黑" pitchFamily="34" charset="-122"/>
                </a:rPr>
                <a:t>使用共享信道</a:t>
              </a:r>
            </a:p>
          </p:txBody>
        </p:sp>
        <p:sp>
          <p:nvSpPr>
            <p:cNvPr id="59" name="Oval 62"/>
            <p:cNvSpPr>
              <a:spLocks noChangeArrowheads="1"/>
            </p:cNvSpPr>
            <p:nvPr/>
          </p:nvSpPr>
          <p:spPr bwMode="auto">
            <a:xfrm>
              <a:off x="2431785" y="4702100"/>
              <a:ext cx="717154" cy="379413"/>
            </a:xfrm>
            <a:prstGeom prst="ellipse">
              <a:avLst/>
            </a:prstGeom>
            <a:solidFill>
              <a:schemeClr val="bg1"/>
            </a:solidFill>
            <a:ln w="9525">
              <a:solidFill>
                <a:schemeClr val="tx1"/>
              </a:solidFill>
              <a:round/>
              <a:headEnd/>
              <a:tailEnd/>
            </a:ln>
            <a:effectLst/>
          </p:spPr>
          <p:txBody>
            <a:bodyPr wrap="none" anchor="ctr"/>
            <a:lstStyle/>
            <a:p>
              <a:pPr algn="ctr" defTabSz="1219170"/>
              <a:r>
                <a:rPr lang="zh-CN" altLang="en-US" sz="1867" b="1">
                  <a:solidFill>
                    <a:srgbClr val="0000FF"/>
                  </a:solidFill>
                  <a:latin typeface="微软雅黑" pitchFamily="34" charset="-122"/>
                  <a:ea typeface="微软雅黑" pitchFamily="34" charset="-122"/>
                </a:rPr>
                <a:t>复用</a:t>
              </a:r>
            </a:p>
          </p:txBody>
        </p:sp>
        <p:sp>
          <p:nvSpPr>
            <p:cNvPr id="60" name="Oval 63"/>
            <p:cNvSpPr>
              <a:spLocks noChangeArrowheads="1"/>
            </p:cNvSpPr>
            <p:nvPr/>
          </p:nvSpPr>
          <p:spPr bwMode="auto">
            <a:xfrm>
              <a:off x="7047706" y="4716387"/>
              <a:ext cx="717154" cy="379412"/>
            </a:xfrm>
            <a:prstGeom prst="ellipse">
              <a:avLst/>
            </a:prstGeom>
            <a:solidFill>
              <a:schemeClr val="bg1"/>
            </a:solidFill>
            <a:ln w="9525">
              <a:solidFill>
                <a:schemeClr val="tx1"/>
              </a:solidFill>
              <a:round/>
              <a:headEnd/>
              <a:tailEnd/>
            </a:ln>
            <a:effectLst/>
          </p:spPr>
          <p:txBody>
            <a:bodyPr wrap="none" anchor="ctr"/>
            <a:lstStyle/>
            <a:p>
              <a:pPr algn="ctr" defTabSz="1219170"/>
              <a:r>
                <a:rPr lang="zh-CN" altLang="en-US" sz="1867" b="1">
                  <a:solidFill>
                    <a:srgbClr val="0000FF"/>
                  </a:solidFill>
                  <a:latin typeface="微软雅黑" pitchFamily="34" charset="-122"/>
                  <a:ea typeface="微软雅黑" pitchFamily="34" charset="-122"/>
                </a:rPr>
                <a:t>分用</a:t>
              </a:r>
            </a:p>
          </p:txBody>
        </p:sp>
        <p:sp>
          <p:nvSpPr>
            <p:cNvPr id="61" name="Line 67"/>
            <p:cNvSpPr>
              <a:spLocks noChangeShapeType="1"/>
            </p:cNvSpPr>
            <p:nvPr/>
          </p:nvSpPr>
          <p:spPr bwMode="auto">
            <a:xfrm>
              <a:off x="3676915" y="4776712"/>
              <a:ext cx="2390510"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b="1">
                <a:solidFill>
                  <a:prstClr val="black"/>
                </a:solidFill>
                <a:latin typeface="微软雅黑" pitchFamily="34" charset="-122"/>
                <a:ea typeface="微软雅黑" pitchFamily="34" charset="-122"/>
              </a:endParaRPr>
            </a:p>
          </p:txBody>
        </p:sp>
        <p:sp>
          <p:nvSpPr>
            <p:cNvPr id="62" name="Line 68"/>
            <p:cNvSpPr>
              <a:spLocks noChangeShapeType="1"/>
            </p:cNvSpPr>
            <p:nvPr/>
          </p:nvSpPr>
          <p:spPr bwMode="auto">
            <a:xfrm>
              <a:off x="1910689" y="4859262"/>
              <a:ext cx="398992" cy="0"/>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b="1">
                <a:solidFill>
                  <a:prstClr val="black"/>
                </a:solidFill>
                <a:latin typeface="微软雅黑" pitchFamily="34" charset="-122"/>
                <a:ea typeface="微软雅黑" pitchFamily="34" charset="-122"/>
              </a:endParaRPr>
            </a:p>
          </p:txBody>
        </p:sp>
        <p:sp>
          <p:nvSpPr>
            <p:cNvPr id="63" name="Line 69"/>
            <p:cNvSpPr>
              <a:spLocks noChangeShapeType="1"/>
            </p:cNvSpPr>
            <p:nvPr/>
          </p:nvSpPr>
          <p:spPr bwMode="auto">
            <a:xfrm>
              <a:off x="7744222" y="4829099"/>
              <a:ext cx="398992" cy="0"/>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b="1">
                <a:solidFill>
                  <a:prstClr val="black"/>
                </a:solidFill>
                <a:latin typeface="微软雅黑" pitchFamily="34" charset="-122"/>
                <a:ea typeface="微软雅黑" pitchFamily="34" charset="-122"/>
              </a:endParaRPr>
            </a:p>
          </p:txBody>
        </p:sp>
        <p:sp>
          <p:nvSpPr>
            <p:cNvPr id="64" name="Line 70"/>
            <p:cNvSpPr>
              <a:spLocks noChangeShapeType="1"/>
            </p:cNvSpPr>
            <p:nvPr/>
          </p:nvSpPr>
          <p:spPr bwMode="auto">
            <a:xfrm rot="1484370">
              <a:off x="1979481" y="4554462"/>
              <a:ext cx="398992" cy="0"/>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b="1">
                <a:solidFill>
                  <a:prstClr val="black"/>
                </a:solidFill>
                <a:latin typeface="微软雅黑" pitchFamily="34" charset="-122"/>
                <a:ea typeface="微软雅黑" pitchFamily="34" charset="-122"/>
              </a:endParaRPr>
            </a:p>
          </p:txBody>
        </p:sp>
        <p:sp>
          <p:nvSpPr>
            <p:cNvPr id="65" name="Line 71"/>
            <p:cNvSpPr>
              <a:spLocks noChangeShapeType="1"/>
            </p:cNvSpPr>
            <p:nvPr/>
          </p:nvSpPr>
          <p:spPr bwMode="auto">
            <a:xfrm rot="1484370">
              <a:off x="7802695" y="5171999"/>
              <a:ext cx="398992" cy="0"/>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b="1">
                <a:solidFill>
                  <a:prstClr val="black"/>
                </a:solidFill>
                <a:latin typeface="微软雅黑" pitchFamily="34" charset="-122"/>
                <a:ea typeface="微软雅黑" pitchFamily="34" charset="-122"/>
              </a:endParaRPr>
            </a:p>
          </p:txBody>
        </p:sp>
        <p:sp>
          <p:nvSpPr>
            <p:cNvPr id="66" name="Line 72"/>
            <p:cNvSpPr>
              <a:spLocks noChangeShapeType="1"/>
            </p:cNvSpPr>
            <p:nvPr/>
          </p:nvSpPr>
          <p:spPr bwMode="auto">
            <a:xfrm rot="-1648508">
              <a:off x="1922727" y="5138663"/>
              <a:ext cx="398992" cy="1587"/>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b="1">
                <a:solidFill>
                  <a:prstClr val="black"/>
                </a:solidFill>
                <a:latin typeface="微软雅黑" pitchFamily="34" charset="-122"/>
                <a:ea typeface="微软雅黑" pitchFamily="34" charset="-122"/>
              </a:endParaRPr>
            </a:p>
          </p:txBody>
        </p:sp>
        <p:sp>
          <p:nvSpPr>
            <p:cNvPr id="67" name="Line 73"/>
            <p:cNvSpPr>
              <a:spLocks noChangeShapeType="1"/>
            </p:cNvSpPr>
            <p:nvPr/>
          </p:nvSpPr>
          <p:spPr bwMode="auto">
            <a:xfrm rot="-1648508">
              <a:off x="7659952" y="4563988"/>
              <a:ext cx="398992" cy="1587"/>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b="1">
                <a:solidFill>
                  <a:prstClr val="black"/>
                </a:solidFill>
                <a:latin typeface="微软雅黑" pitchFamily="34" charset="-122"/>
                <a:ea typeface="微软雅黑" pitchFamily="34" charset="-122"/>
              </a:endParaRPr>
            </a:p>
          </p:txBody>
        </p:sp>
        <p:sp>
          <p:nvSpPr>
            <p:cNvPr id="68" name="Oval 74"/>
            <p:cNvSpPr>
              <a:spLocks noChangeArrowheads="1"/>
            </p:cNvSpPr>
            <p:nvPr/>
          </p:nvSpPr>
          <p:spPr bwMode="auto">
            <a:xfrm>
              <a:off x="2098146" y="4293096"/>
              <a:ext cx="159941" cy="152400"/>
            </a:xfrm>
            <a:prstGeom prst="ellipse">
              <a:avLst/>
            </a:prstGeom>
            <a:solidFill>
              <a:schemeClr val="accent6"/>
            </a:solidFill>
            <a:ln w="9525">
              <a:solidFill>
                <a:srgbClr val="000099"/>
              </a:solidFill>
              <a:round/>
              <a:headEnd/>
              <a:tailEnd/>
            </a:ln>
            <a:effectLst/>
          </p:spPr>
          <p:txBody>
            <a:bodyPr wrap="none" anchor="ctr"/>
            <a:lstStyle/>
            <a:p>
              <a:pPr defTabSz="1219170"/>
              <a:endParaRPr lang="zh-CN" altLang="en-US" sz="1867" b="1">
                <a:solidFill>
                  <a:prstClr val="black"/>
                </a:solidFill>
                <a:latin typeface="微软雅黑" pitchFamily="34" charset="-122"/>
                <a:ea typeface="微软雅黑" pitchFamily="34" charset="-122"/>
              </a:endParaRPr>
            </a:p>
          </p:txBody>
        </p:sp>
        <p:sp>
          <p:nvSpPr>
            <p:cNvPr id="69" name="Oval 75"/>
            <p:cNvSpPr>
              <a:spLocks noChangeArrowheads="1"/>
            </p:cNvSpPr>
            <p:nvPr/>
          </p:nvSpPr>
          <p:spPr bwMode="auto">
            <a:xfrm>
              <a:off x="7728744" y="4365104"/>
              <a:ext cx="159941" cy="150812"/>
            </a:xfrm>
            <a:prstGeom prst="ellipse">
              <a:avLst/>
            </a:prstGeom>
            <a:solidFill>
              <a:schemeClr val="accent6"/>
            </a:solidFill>
            <a:ln w="9525">
              <a:solidFill>
                <a:srgbClr val="000099"/>
              </a:solidFill>
              <a:round/>
              <a:headEnd/>
              <a:tailEnd/>
            </a:ln>
            <a:effectLst/>
          </p:spPr>
          <p:txBody>
            <a:bodyPr wrap="none" anchor="ctr"/>
            <a:lstStyle/>
            <a:p>
              <a:pPr defTabSz="1219170"/>
              <a:endParaRPr lang="zh-CN" altLang="en-US" sz="1867" b="1">
                <a:solidFill>
                  <a:prstClr val="black"/>
                </a:solidFill>
                <a:latin typeface="微软雅黑" pitchFamily="34" charset="-122"/>
                <a:ea typeface="微软雅黑" pitchFamily="34" charset="-122"/>
              </a:endParaRPr>
            </a:p>
          </p:txBody>
        </p:sp>
        <p:sp>
          <p:nvSpPr>
            <p:cNvPr id="70" name="Rectangle 76"/>
            <p:cNvSpPr>
              <a:spLocks noChangeArrowheads="1"/>
            </p:cNvSpPr>
            <p:nvPr/>
          </p:nvSpPr>
          <p:spPr bwMode="auto">
            <a:xfrm>
              <a:off x="2012157" y="4692574"/>
              <a:ext cx="128985" cy="122238"/>
            </a:xfrm>
            <a:prstGeom prst="rect">
              <a:avLst/>
            </a:prstGeom>
            <a:solidFill>
              <a:srgbClr val="0000CC"/>
            </a:solidFill>
            <a:ln w="9525">
              <a:solidFill>
                <a:srgbClr val="000099"/>
              </a:solidFill>
              <a:miter lim="800000"/>
              <a:headEnd/>
              <a:tailEnd/>
            </a:ln>
            <a:effectLst/>
          </p:spPr>
          <p:txBody>
            <a:bodyPr wrap="none" anchor="ctr"/>
            <a:lstStyle/>
            <a:p>
              <a:pPr defTabSz="1219170"/>
              <a:endParaRPr lang="zh-CN" altLang="en-US" sz="1867" b="1">
                <a:solidFill>
                  <a:prstClr val="black"/>
                </a:solidFill>
                <a:latin typeface="微软雅黑" pitchFamily="34" charset="-122"/>
                <a:ea typeface="微软雅黑" pitchFamily="34" charset="-122"/>
              </a:endParaRPr>
            </a:p>
          </p:txBody>
        </p:sp>
        <p:sp>
          <p:nvSpPr>
            <p:cNvPr id="71" name="Rectangle 77"/>
            <p:cNvSpPr>
              <a:spLocks noChangeArrowheads="1"/>
            </p:cNvSpPr>
            <p:nvPr/>
          </p:nvSpPr>
          <p:spPr bwMode="auto">
            <a:xfrm>
              <a:off x="7874927" y="4679874"/>
              <a:ext cx="128984" cy="122238"/>
            </a:xfrm>
            <a:prstGeom prst="rect">
              <a:avLst/>
            </a:prstGeom>
            <a:solidFill>
              <a:srgbClr val="0000CC"/>
            </a:solidFill>
            <a:ln w="9525">
              <a:solidFill>
                <a:srgbClr val="000099"/>
              </a:solidFill>
              <a:miter lim="800000"/>
              <a:headEnd/>
              <a:tailEnd/>
            </a:ln>
            <a:effectLst/>
          </p:spPr>
          <p:txBody>
            <a:bodyPr wrap="none" anchor="ctr"/>
            <a:lstStyle/>
            <a:p>
              <a:pPr defTabSz="1219170"/>
              <a:endParaRPr lang="zh-CN" altLang="en-US" sz="1867" b="1">
                <a:solidFill>
                  <a:prstClr val="black"/>
                </a:solidFill>
                <a:latin typeface="微软雅黑" pitchFamily="34" charset="-122"/>
                <a:ea typeface="微软雅黑" pitchFamily="34" charset="-122"/>
              </a:endParaRPr>
            </a:p>
          </p:txBody>
        </p:sp>
        <p:sp>
          <p:nvSpPr>
            <p:cNvPr id="72" name="AutoShape 79"/>
            <p:cNvSpPr>
              <a:spLocks noChangeArrowheads="1"/>
            </p:cNvSpPr>
            <p:nvPr/>
          </p:nvSpPr>
          <p:spPr bwMode="auto">
            <a:xfrm>
              <a:off x="7919641" y="4962449"/>
              <a:ext cx="178858" cy="171450"/>
            </a:xfrm>
            <a:prstGeom prst="star5">
              <a:avLst/>
            </a:prstGeom>
            <a:solidFill>
              <a:srgbClr val="FFFF00"/>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1867" b="1">
                <a:solidFill>
                  <a:prstClr val="black"/>
                </a:solidFill>
                <a:latin typeface="微软雅黑" pitchFamily="34" charset="-122"/>
                <a:ea typeface="微软雅黑" pitchFamily="34" charset="-122"/>
              </a:endParaRPr>
            </a:p>
          </p:txBody>
        </p:sp>
        <p:sp>
          <p:nvSpPr>
            <p:cNvPr id="73" name="AutoShape 88"/>
            <p:cNvSpPr>
              <a:spLocks noChangeArrowheads="1"/>
            </p:cNvSpPr>
            <p:nvPr/>
          </p:nvSpPr>
          <p:spPr bwMode="auto">
            <a:xfrm>
              <a:off x="1943364" y="4978325"/>
              <a:ext cx="180579" cy="169863"/>
            </a:xfrm>
            <a:prstGeom prst="star5">
              <a:avLst/>
            </a:prstGeom>
            <a:solidFill>
              <a:srgbClr val="FFFF00"/>
            </a:solidFill>
            <a:ln w="9525">
              <a:solidFill>
                <a:srgbClr val="000099"/>
              </a:solidFill>
              <a:miter lim="800000"/>
              <a:headEnd/>
              <a:tailEnd/>
            </a:ln>
            <a:effectLst/>
          </p:spPr>
          <p:txBody>
            <a:bodyPr wrap="none" anchor="ctr"/>
            <a:lstStyle/>
            <a:p>
              <a:pPr defTabSz="1219170"/>
              <a:endParaRPr lang="zh-CN" altLang="en-US" sz="1867" b="1">
                <a:solidFill>
                  <a:prstClr val="black"/>
                </a:solidFill>
                <a:latin typeface="微软雅黑" pitchFamily="34" charset="-122"/>
                <a:ea typeface="微软雅黑" pitchFamily="34" charset="-122"/>
              </a:endParaRPr>
            </a:p>
          </p:txBody>
        </p:sp>
        <p:sp>
          <p:nvSpPr>
            <p:cNvPr id="74" name="Oval 89"/>
            <p:cNvSpPr>
              <a:spLocks noChangeArrowheads="1"/>
            </p:cNvSpPr>
            <p:nvPr/>
          </p:nvSpPr>
          <p:spPr bwMode="auto">
            <a:xfrm>
              <a:off x="4428845" y="4548112"/>
              <a:ext cx="159940" cy="152400"/>
            </a:xfrm>
            <a:prstGeom prst="ellipse">
              <a:avLst/>
            </a:prstGeom>
            <a:solidFill>
              <a:schemeClr val="accent6"/>
            </a:solidFill>
            <a:ln w="9525">
              <a:solidFill>
                <a:srgbClr val="000099"/>
              </a:solidFill>
              <a:round/>
              <a:headEnd/>
              <a:tailEnd/>
            </a:ln>
            <a:effectLst/>
          </p:spPr>
          <p:txBody>
            <a:bodyPr wrap="none" anchor="ctr"/>
            <a:lstStyle/>
            <a:p>
              <a:pPr defTabSz="1219170"/>
              <a:endParaRPr lang="zh-CN" altLang="en-US" sz="1867" b="1">
                <a:solidFill>
                  <a:prstClr val="black"/>
                </a:solidFill>
                <a:latin typeface="微软雅黑" pitchFamily="34" charset="-122"/>
                <a:ea typeface="微软雅黑" pitchFamily="34" charset="-122"/>
              </a:endParaRPr>
            </a:p>
          </p:txBody>
        </p:sp>
        <p:sp>
          <p:nvSpPr>
            <p:cNvPr id="75" name="Rectangle 90"/>
            <p:cNvSpPr>
              <a:spLocks noChangeArrowheads="1"/>
            </p:cNvSpPr>
            <p:nvPr/>
          </p:nvSpPr>
          <p:spPr bwMode="auto">
            <a:xfrm>
              <a:off x="4827836" y="4562399"/>
              <a:ext cx="128984" cy="122238"/>
            </a:xfrm>
            <a:prstGeom prst="rect">
              <a:avLst/>
            </a:prstGeom>
            <a:solidFill>
              <a:srgbClr val="0000CC"/>
            </a:solidFill>
            <a:ln w="9525">
              <a:solidFill>
                <a:srgbClr val="000099"/>
              </a:solidFill>
              <a:miter lim="800000"/>
              <a:headEnd/>
              <a:tailEnd/>
            </a:ln>
            <a:effectLst/>
          </p:spPr>
          <p:txBody>
            <a:bodyPr wrap="none" anchor="ctr"/>
            <a:lstStyle/>
            <a:p>
              <a:pPr defTabSz="1219170"/>
              <a:endParaRPr lang="zh-CN" altLang="en-US" sz="1867" b="1">
                <a:solidFill>
                  <a:prstClr val="black"/>
                </a:solidFill>
                <a:latin typeface="微软雅黑" pitchFamily="34" charset="-122"/>
                <a:ea typeface="微软雅黑" pitchFamily="34" charset="-122"/>
              </a:endParaRPr>
            </a:p>
          </p:txBody>
        </p:sp>
        <p:sp>
          <p:nvSpPr>
            <p:cNvPr id="76" name="AutoShape 91"/>
            <p:cNvSpPr>
              <a:spLocks noChangeArrowheads="1"/>
            </p:cNvSpPr>
            <p:nvPr/>
          </p:nvSpPr>
          <p:spPr bwMode="auto">
            <a:xfrm>
              <a:off x="5206190" y="4536999"/>
              <a:ext cx="178858" cy="171450"/>
            </a:xfrm>
            <a:prstGeom prst="star5">
              <a:avLst/>
            </a:prstGeom>
            <a:solidFill>
              <a:srgbClr val="FFFF00"/>
            </a:solidFill>
            <a:ln w="9525">
              <a:solidFill>
                <a:srgbClr val="000099"/>
              </a:solidFill>
              <a:miter lim="800000"/>
              <a:headEnd/>
              <a:tailEnd/>
            </a:ln>
            <a:effectLst/>
          </p:spPr>
          <p:txBody>
            <a:bodyPr wrap="none" anchor="ctr"/>
            <a:lstStyle/>
            <a:p>
              <a:pPr defTabSz="1219170"/>
              <a:endParaRPr lang="zh-CN" altLang="en-US" sz="1867" b="1">
                <a:solidFill>
                  <a:prstClr val="black"/>
                </a:solidFill>
                <a:latin typeface="微软雅黑" pitchFamily="34" charset="-122"/>
                <a:ea typeface="微软雅黑" pitchFamily="34" charset="-122"/>
              </a:endParaRPr>
            </a:p>
          </p:txBody>
        </p:sp>
      </p:grpSp>
    </p:spTree>
    <p:extLst>
      <p:ext uri="{BB962C8B-B14F-4D97-AF65-F5344CB8AC3E}">
        <p14:creationId xmlns:p14="http://schemas.microsoft.com/office/powerpoint/2010/main" val="4033982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742618" y="893853"/>
            <a:ext cx="10731701" cy="471907"/>
          </a:xfrm>
          <a:prstGeom prst="roundRect">
            <a:avLst>
              <a:gd name="adj" fmla="val 16667"/>
            </a:avLst>
          </a:prstGeom>
          <a:solidFill>
            <a:srgbClr val="00B050"/>
          </a:solidFill>
          <a:ln>
            <a:noFill/>
          </a:ln>
          <a:effectLst/>
        </p:spPr>
        <p:txBody>
          <a:bodyPr wrap="none" anchor="ctr"/>
          <a:lstStyle/>
          <a:p>
            <a:pPr defTabSz="1219170"/>
            <a:endParaRPr lang="zh-CN" altLang="en-US" sz="2400">
              <a:solidFill>
                <a:prstClr val="black"/>
              </a:solidFill>
              <a:latin typeface="Calibri"/>
              <a:ea typeface="宋体" panose="02010600030101010101" pitchFamily="2" charset="-122"/>
            </a:endParaRPr>
          </a:p>
        </p:txBody>
      </p:sp>
      <p:sp>
        <p:nvSpPr>
          <p:cNvPr id="8" name="Rectangle 6"/>
          <p:cNvSpPr>
            <a:spLocks noChangeArrowheads="1"/>
          </p:cNvSpPr>
          <p:nvPr/>
        </p:nvSpPr>
        <p:spPr bwMode="auto">
          <a:xfrm>
            <a:off x="1584670" y="849572"/>
            <a:ext cx="9047605"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219170" eaLnBrk="0" hangingPunct="0"/>
            <a:r>
              <a:rPr lang="en-US" altLang="zh-CN" sz="2667" b="1" dirty="0">
                <a:solidFill>
                  <a:prstClr val="white"/>
                </a:solidFill>
                <a:latin typeface="微软雅黑" pitchFamily="34" charset="-122"/>
                <a:ea typeface="微软雅黑" pitchFamily="34" charset="-122"/>
              </a:rPr>
              <a:t>1</a:t>
            </a:r>
            <a:r>
              <a:rPr lang="zh-CN" altLang="en-US" sz="2667" b="1" dirty="0">
                <a:solidFill>
                  <a:prstClr val="white"/>
                </a:solidFill>
                <a:latin typeface="微软雅黑" pitchFamily="34" charset="-122"/>
                <a:ea typeface="微软雅黑" pitchFamily="34" charset="-122"/>
              </a:rPr>
              <a:t>、频分复用 </a:t>
            </a:r>
            <a:r>
              <a:rPr lang="en-US" altLang="zh-CN" sz="2667" b="1" dirty="0">
                <a:solidFill>
                  <a:prstClr val="white"/>
                </a:solidFill>
                <a:latin typeface="微软雅黑" pitchFamily="34" charset="-122"/>
                <a:ea typeface="微软雅黑" pitchFamily="34" charset="-122"/>
              </a:rPr>
              <a:t>FDM (Frequency Division Multiplexing) </a:t>
            </a:r>
            <a:endParaRPr lang="zh-CN" altLang="en-US" sz="2667" b="1" dirty="0">
              <a:solidFill>
                <a:prstClr val="white"/>
              </a:solidFill>
              <a:latin typeface="微软雅黑" pitchFamily="34" charset="-122"/>
              <a:ea typeface="微软雅黑" pitchFamily="34" charset="-122"/>
            </a:endParaRPr>
          </a:p>
        </p:txBody>
      </p:sp>
      <p:sp>
        <p:nvSpPr>
          <p:cNvPr id="9" name="Rectangle 68"/>
          <p:cNvSpPr>
            <a:spLocks noChangeArrowheads="1"/>
          </p:cNvSpPr>
          <p:nvPr/>
        </p:nvSpPr>
        <p:spPr bwMode="auto">
          <a:xfrm>
            <a:off x="608502" y="1548674"/>
            <a:ext cx="5877641" cy="3418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80990" indent="-380990" defTabSz="1219170" eaLnBrk="0" hangingPunct="0">
              <a:lnSpc>
                <a:spcPts val="4400"/>
              </a:lnSpc>
              <a:buClr>
                <a:srgbClr val="0070C0"/>
              </a:buClr>
              <a:buFont typeface="Wingdings" pitchFamily="2" charset="2"/>
              <a:buChar char="l"/>
            </a:pPr>
            <a:r>
              <a:rPr lang="zh-CN" altLang="en-US" sz="2667" b="1" dirty="0">
                <a:solidFill>
                  <a:prstClr val="black"/>
                </a:solidFill>
                <a:latin typeface="微软雅黑" pitchFamily="34" charset="-122"/>
                <a:ea typeface="微软雅黑" pitchFamily="34" charset="-122"/>
              </a:rPr>
              <a:t>将整个带宽分为多份，用户在分配到一定的频带后，在通信过程中自始至终都占用这个频带。</a:t>
            </a:r>
          </a:p>
          <a:p>
            <a:pPr marL="380990" indent="-380990" defTabSz="1219170" eaLnBrk="0" hangingPunct="0">
              <a:lnSpc>
                <a:spcPts val="4400"/>
              </a:lnSpc>
              <a:buClr>
                <a:srgbClr val="0070C0"/>
              </a:buClr>
              <a:buFont typeface="Wingdings" pitchFamily="2" charset="2"/>
              <a:buChar char="l"/>
            </a:pPr>
            <a:r>
              <a:rPr lang="zh-CN" altLang="en-US" sz="2667" b="1" dirty="0">
                <a:latin typeface="微软雅黑" pitchFamily="34" charset="-122"/>
                <a:ea typeface="微软雅黑" pitchFamily="34" charset="-122"/>
              </a:rPr>
              <a:t>频分复用的所有用户在同样的时间占用不同的带宽资源</a:t>
            </a:r>
            <a:endParaRPr lang="en-US" altLang="zh-CN" sz="2667" b="1" dirty="0">
              <a:latin typeface="微软雅黑" pitchFamily="34" charset="-122"/>
              <a:ea typeface="微软雅黑" pitchFamily="34" charset="-122"/>
            </a:endParaRPr>
          </a:p>
          <a:p>
            <a:pPr marL="380990" indent="-380990" defTabSz="1219170" eaLnBrk="0" hangingPunct="0">
              <a:lnSpc>
                <a:spcPts val="4400"/>
              </a:lnSpc>
              <a:buClr>
                <a:srgbClr val="0070C0"/>
              </a:buClr>
              <a:buFont typeface="Wingdings" pitchFamily="2" charset="2"/>
              <a:buChar char="l"/>
            </a:pPr>
            <a:r>
              <a:rPr lang="zh-CN" altLang="en-US" sz="2667" b="1" dirty="0">
                <a:solidFill>
                  <a:srgbClr val="0000FF"/>
                </a:solidFill>
                <a:latin typeface="微软雅黑" pitchFamily="34" charset="-122"/>
                <a:ea typeface="微软雅黑" pitchFamily="34" charset="-122"/>
              </a:rPr>
              <a:t>同一时间同时传送多路信号</a:t>
            </a:r>
          </a:p>
        </p:txBody>
      </p:sp>
      <p:grpSp>
        <p:nvGrpSpPr>
          <p:cNvPr id="10" name="组合 9"/>
          <p:cNvGrpSpPr/>
          <p:nvPr/>
        </p:nvGrpSpPr>
        <p:grpSpPr>
          <a:xfrm>
            <a:off x="6331280" y="1548674"/>
            <a:ext cx="5276546" cy="3946460"/>
            <a:chOff x="1729417" y="3361217"/>
            <a:chExt cx="7040499" cy="2959845"/>
          </a:xfrm>
        </p:grpSpPr>
        <p:sp>
          <p:nvSpPr>
            <p:cNvPr id="11" name="Text Box 29"/>
            <p:cNvSpPr txBox="1">
              <a:spLocks noChangeArrowheads="1"/>
            </p:cNvSpPr>
            <p:nvPr/>
          </p:nvSpPr>
          <p:spPr bwMode="auto">
            <a:xfrm>
              <a:off x="1729417" y="3361217"/>
              <a:ext cx="883789" cy="26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a:lnSpc>
                  <a:spcPct val="90000"/>
                </a:lnSpc>
              </a:pPr>
              <a:r>
                <a:rPr kumimoji="1" lang="zh-CN" altLang="en-US" sz="1867" b="1" dirty="0">
                  <a:solidFill>
                    <a:srgbClr val="008000"/>
                  </a:solidFill>
                  <a:latin typeface="微软雅黑" pitchFamily="34" charset="-122"/>
                  <a:ea typeface="微软雅黑" pitchFamily="34" charset="-122"/>
                </a:rPr>
                <a:t>频率</a:t>
              </a:r>
            </a:p>
          </p:txBody>
        </p:sp>
        <p:sp>
          <p:nvSpPr>
            <p:cNvPr id="12" name="Text Box 30"/>
            <p:cNvSpPr txBox="1">
              <a:spLocks noChangeArrowheads="1"/>
            </p:cNvSpPr>
            <p:nvPr/>
          </p:nvSpPr>
          <p:spPr bwMode="auto">
            <a:xfrm>
              <a:off x="7886127" y="6057864"/>
              <a:ext cx="883789" cy="26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a:lnSpc>
                  <a:spcPct val="90000"/>
                </a:lnSpc>
              </a:pPr>
              <a:r>
                <a:rPr kumimoji="1" lang="zh-CN" altLang="en-US" sz="1867" b="1" dirty="0">
                  <a:solidFill>
                    <a:srgbClr val="008000"/>
                  </a:solidFill>
                  <a:latin typeface="微软雅黑" pitchFamily="34" charset="-122"/>
                  <a:ea typeface="微软雅黑" pitchFamily="34" charset="-122"/>
                </a:rPr>
                <a:t>时间</a:t>
              </a:r>
            </a:p>
          </p:txBody>
        </p:sp>
        <p:sp>
          <p:nvSpPr>
            <p:cNvPr id="13" name="Rectangle 31"/>
            <p:cNvSpPr>
              <a:spLocks noChangeArrowheads="1"/>
            </p:cNvSpPr>
            <p:nvPr/>
          </p:nvSpPr>
          <p:spPr bwMode="auto">
            <a:xfrm>
              <a:off x="2192736" y="3915303"/>
              <a:ext cx="6005512" cy="387350"/>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1867" b="1">
                <a:solidFill>
                  <a:srgbClr val="0000FF"/>
                </a:solidFill>
                <a:latin typeface="微软雅黑" pitchFamily="34" charset="-122"/>
                <a:ea typeface="微软雅黑" pitchFamily="34" charset="-122"/>
              </a:endParaRPr>
            </a:p>
          </p:txBody>
        </p:sp>
        <p:sp>
          <p:nvSpPr>
            <p:cNvPr id="14" name="Rectangle 32"/>
            <p:cNvSpPr>
              <a:spLocks noChangeArrowheads="1"/>
            </p:cNvSpPr>
            <p:nvPr/>
          </p:nvSpPr>
          <p:spPr bwMode="auto">
            <a:xfrm>
              <a:off x="2192736" y="4302653"/>
              <a:ext cx="6005512" cy="387350"/>
            </a:xfrm>
            <a:prstGeom prst="rect">
              <a:avLst/>
            </a:prstGeom>
            <a:solidFill>
              <a:srgbClr val="00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1867" b="1">
                <a:solidFill>
                  <a:srgbClr val="0000FF"/>
                </a:solidFill>
                <a:latin typeface="微软雅黑" pitchFamily="34" charset="-122"/>
                <a:ea typeface="微软雅黑" pitchFamily="34" charset="-122"/>
              </a:endParaRPr>
            </a:p>
          </p:txBody>
        </p:sp>
        <p:sp>
          <p:nvSpPr>
            <p:cNvPr id="15" name="Rectangle 34"/>
            <p:cNvSpPr>
              <a:spLocks noChangeArrowheads="1"/>
            </p:cNvSpPr>
            <p:nvPr/>
          </p:nvSpPr>
          <p:spPr bwMode="auto">
            <a:xfrm>
              <a:off x="2192736" y="5077353"/>
              <a:ext cx="6005512"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1867" b="1">
                <a:solidFill>
                  <a:srgbClr val="0000FF"/>
                </a:solidFill>
                <a:latin typeface="微软雅黑" pitchFamily="34" charset="-122"/>
                <a:ea typeface="微软雅黑" pitchFamily="34" charset="-122"/>
              </a:endParaRPr>
            </a:p>
          </p:txBody>
        </p:sp>
        <p:sp>
          <p:nvSpPr>
            <p:cNvPr id="16" name="Rectangle 35"/>
            <p:cNvSpPr>
              <a:spLocks noChangeArrowheads="1"/>
            </p:cNvSpPr>
            <p:nvPr/>
          </p:nvSpPr>
          <p:spPr bwMode="auto">
            <a:xfrm>
              <a:off x="2192736" y="5464703"/>
              <a:ext cx="6005512" cy="38735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1867" b="1">
                <a:solidFill>
                  <a:srgbClr val="0000FF"/>
                </a:solidFill>
                <a:latin typeface="微软雅黑" pitchFamily="34" charset="-122"/>
                <a:ea typeface="微软雅黑" pitchFamily="34" charset="-122"/>
              </a:endParaRPr>
            </a:p>
          </p:txBody>
        </p:sp>
        <p:sp>
          <p:nvSpPr>
            <p:cNvPr id="17" name="Text Box 36"/>
            <p:cNvSpPr txBox="1">
              <a:spLocks noChangeArrowheads="1"/>
            </p:cNvSpPr>
            <p:nvPr/>
          </p:nvSpPr>
          <p:spPr bwMode="auto">
            <a:xfrm>
              <a:off x="4765548" y="5521853"/>
              <a:ext cx="1174677" cy="26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a:lnSpc>
                  <a:spcPct val="90000"/>
                </a:lnSpc>
              </a:pPr>
              <a:r>
                <a:rPr kumimoji="1" lang="zh-CN" altLang="en-US" sz="1867" b="1">
                  <a:solidFill>
                    <a:prstClr val="black"/>
                  </a:solidFill>
                  <a:latin typeface="微软雅黑" pitchFamily="34" charset="-122"/>
                  <a:ea typeface="微软雅黑" pitchFamily="34" charset="-122"/>
                </a:rPr>
                <a:t>频带 </a:t>
              </a:r>
              <a:r>
                <a:rPr kumimoji="1" lang="en-US" altLang="zh-CN" sz="1867" b="1">
                  <a:solidFill>
                    <a:prstClr val="black"/>
                  </a:solidFill>
                  <a:latin typeface="微软雅黑" pitchFamily="34" charset="-122"/>
                  <a:ea typeface="微软雅黑" pitchFamily="34" charset="-122"/>
                </a:rPr>
                <a:t>1</a:t>
              </a:r>
            </a:p>
          </p:txBody>
        </p:sp>
        <p:sp>
          <p:nvSpPr>
            <p:cNvPr id="18" name="Text Box 37"/>
            <p:cNvSpPr txBox="1">
              <a:spLocks noChangeArrowheads="1"/>
            </p:cNvSpPr>
            <p:nvPr/>
          </p:nvSpPr>
          <p:spPr bwMode="auto">
            <a:xfrm>
              <a:off x="4765548" y="5132916"/>
              <a:ext cx="1174677" cy="26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a:lnSpc>
                  <a:spcPct val="90000"/>
                </a:lnSpc>
              </a:pPr>
              <a:r>
                <a:rPr kumimoji="1" lang="zh-CN" altLang="en-US" sz="1867" b="1">
                  <a:solidFill>
                    <a:prstClr val="black"/>
                  </a:solidFill>
                  <a:latin typeface="微软雅黑" pitchFamily="34" charset="-122"/>
                  <a:ea typeface="微软雅黑" pitchFamily="34" charset="-122"/>
                </a:rPr>
                <a:t>频带 </a:t>
              </a:r>
              <a:r>
                <a:rPr kumimoji="1" lang="en-US" altLang="zh-CN" sz="1867" b="1">
                  <a:solidFill>
                    <a:prstClr val="black"/>
                  </a:solidFill>
                  <a:latin typeface="微软雅黑" pitchFamily="34" charset="-122"/>
                  <a:ea typeface="微软雅黑" pitchFamily="34" charset="-122"/>
                </a:rPr>
                <a:t>2</a:t>
              </a:r>
            </a:p>
          </p:txBody>
        </p:sp>
        <p:sp>
          <p:nvSpPr>
            <p:cNvPr id="19" name="Text Box 39"/>
            <p:cNvSpPr txBox="1">
              <a:spLocks noChangeArrowheads="1"/>
            </p:cNvSpPr>
            <p:nvPr/>
          </p:nvSpPr>
          <p:spPr bwMode="auto">
            <a:xfrm>
              <a:off x="4915163" y="4307733"/>
              <a:ext cx="565095" cy="26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a:lnSpc>
                  <a:spcPct val="90000"/>
                </a:lnSpc>
              </a:pPr>
              <a:r>
                <a:rPr kumimoji="1" lang="en-US" altLang="zh-CN" sz="1867" b="1" dirty="0">
                  <a:solidFill>
                    <a:prstClr val="black"/>
                  </a:solidFill>
                  <a:latin typeface="微软雅黑" pitchFamily="34" charset="-122"/>
                  <a:ea typeface="微软雅黑" pitchFamily="34" charset="-122"/>
                  <a:sym typeface="Symbol" pitchFamily="18" charset="2"/>
                </a:rPr>
                <a:t></a:t>
              </a:r>
              <a:endParaRPr kumimoji="1" lang="zh-CN" altLang="zh-CN" sz="1867" b="1" dirty="0">
                <a:solidFill>
                  <a:prstClr val="black"/>
                </a:solidFill>
                <a:latin typeface="微软雅黑" pitchFamily="34" charset="-122"/>
                <a:ea typeface="微软雅黑" pitchFamily="34" charset="-122"/>
                <a:sym typeface="Symbol" pitchFamily="18" charset="2"/>
              </a:endParaRPr>
            </a:p>
          </p:txBody>
        </p:sp>
        <p:sp>
          <p:nvSpPr>
            <p:cNvPr id="20" name="Text Box 40"/>
            <p:cNvSpPr txBox="1">
              <a:spLocks noChangeArrowheads="1"/>
            </p:cNvSpPr>
            <p:nvPr/>
          </p:nvSpPr>
          <p:spPr bwMode="auto">
            <a:xfrm>
              <a:off x="4765548" y="3958166"/>
              <a:ext cx="1185373" cy="26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a:lnSpc>
                  <a:spcPct val="90000"/>
                </a:lnSpc>
              </a:pPr>
              <a:r>
                <a:rPr kumimoji="1" lang="zh-CN" altLang="en-US" sz="1867" b="1" dirty="0">
                  <a:solidFill>
                    <a:prstClr val="black"/>
                  </a:solidFill>
                  <a:latin typeface="微软雅黑" pitchFamily="34" charset="-122"/>
                  <a:ea typeface="微软雅黑" pitchFamily="34" charset="-122"/>
                </a:rPr>
                <a:t>频带 </a:t>
              </a:r>
              <a:r>
                <a:rPr kumimoji="1" lang="en-US" altLang="zh-CN" sz="1867" b="1" dirty="0">
                  <a:solidFill>
                    <a:prstClr val="black"/>
                  </a:solidFill>
                  <a:latin typeface="微软雅黑" pitchFamily="34" charset="-122"/>
                  <a:ea typeface="微软雅黑" pitchFamily="34" charset="-122"/>
                </a:rPr>
                <a:t>n</a:t>
              </a:r>
            </a:p>
          </p:txBody>
        </p:sp>
        <p:sp>
          <p:nvSpPr>
            <p:cNvPr id="22" name="Rectangle 34"/>
            <p:cNvSpPr>
              <a:spLocks noChangeArrowheads="1"/>
            </p:cNvSpPr>
            <p:nvPr/>
          </p:nvSpPr>
          <p:spPr bwMode="auto">
            <a:xfrm>
              <a:off x="2199896" y="4690002"/>
              <a:ext cx="6005512" cy="387351"/>
            </a:xfrm>
            <a:prstGeom prst="rect">
              <a:avLst/>
            </a:prstGeom>
            <a:solidFill>
              <a:srgbClr val="B1D8F9"/>
            </a:solidFill>
            <a:ln>
              <a:noFill/>
            </a:ln>
            <a:effectLst/>
          </p:spPr>
          <p:txBody>
            <a:bodyPr wrap="none" anchor="ctr"/>
            <a:lstStyle/>
            <a:p>
              <a:pPr defTabSz="1219170"/>
              <a:endParaRPr lang="zh-CN" altLang="en-US" sz="1867" b="1">
                <a:solidFill>
                  <a:srgbClr val="0000FF"/>
                </a:solidFill>
                <a:latin typeface="微软雅黑" pitchFamily="34" charset="-122"/>
                <a:ea typeface="微软雅黑" pitchFamily="34" charset="-122"/>
              </a:endParaRPr>
            </a:p>
          </p:txBody>
        </p:sp>
        <p:sp>
          <p:nvSpPr>
            <p:cNvPr id="23" name="Text Box 38"/>
            <p:cNvSpPr txBox="1">
              <a:spLocks noChangeArrowheads="1"/>
            </p:cNvSpPr>
            <p:nvPr/>
          </p:nvSpPr>
          <p:spPr bwMode="auto">
            <a:xfrm>
              <a:off x="4765548" y="4753572"/>
              <a:ext cx="1174677" cy="26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a:lnSpc>
                  <a:spcPct val="90000"/>
                </a:lnSpc>
              </a:pPr>
              <a:r>
                <a:rPr kumimoji="1" lang="zh-CN" altLang="en-US" sz="1867" b="1" dirty="0">
                  <a:solidFill>
                    <a:prstClr val="black"/>
                  </a:solidFill>
                  <a:latin typeface="微软雅黑" pitchFamily="34" charset="-122"/>
                  <a:ea typeface="微软雅黑" pitchFamily="34" charset="-122"/>
                </a:rPr>
                <a:t>频带 </a:t>
              </a:r>
              <a:r>
                <a:rPr kumimoji="1" lang="en-US" altLang="zh-CN" sz="1867" b="1" dirty="0">
                  <a:solidFill>
                    <a:prstClr val="black"/>
                  </a:solidFill>
                  <a:latin typeface="微软雅黑" pitchFamily="34" charset="-122"/>
                  <a:ea typeface="微软雅黑" pitchFamily="34" charset="-122"/>
                </a:rPr>
                <a:t>3</a:t>
              </a:r>
            </a:p>
          </p:txBody>
        </p:sp>
        <p:cxnSp>
          <p:nvCxnSpPr>
            <p:cNvPr id="24" name="直接箭头连接符 23"/>
            <p:cNvCxnSpPr>
              <a:stCxn id="21" idx="0"/>
            </p:cNvCxnSpPr>
            <p:nvPr/>
          </p:nvCxnSpPr>
          <p:spPr bwMode="auto">
            <a:xfrm>
              <a:off x="2192735" y="6030580"/>
              <a:ext cx="6432673" cy="0"/>
            </a:xfrm>
            <a:prstGeom prst="straightConnector1">
              <a:avLst/>
            </a:prstGeom>
            <a:solidFill>
              <a:schemeClr val="accent1"/>
            </a:solidFill>
            <a:ln w="28575" cap="flat" cmpd="sng" algn="ctr">
              <a:solidFill>
                <a:srgbClr val="00B05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Line 41"/>
            <p:cNvSpPr>
              <a:spLocks noChangeShapeType="1"/>
            </p:cNvSpPr>
            <p:nvPr/>
          </p:nvSpPr>
          <p:spPr bwMode="auto">
            <a:xfrm rot="-5400000">
              <a:off x="983457" y="4821302"/>
              <a:ext cx="2418555" cy="0"/>
            </a:xfrm>
            <a:prstGeom prst="line">
              <a:avLst/>
            </a:prstGeom>
            <a:noFill/>
            <a:ln w="28575">
              <a:solidFill>
                <a:srgbClr val="00B05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1867" b="1">
                <a:solidFill>
                  <a:srgbClr val="0000FF"/>
                </a:solidFill>
                <a:latin typeface="微软雅黑" pitchFamily="34" charset="-122"/>
                <a:ea typeface="微软雅黑" pitchFamily="34" charset="-122"/>
              </a:endParaRPr>
            </a:p>
          </p:txBody>
        </p:sp>
      </p:grpSp>
      <p:sp>
        <p:nvSpPr>
          <p:cNvPr id="26" name="矩形 25"/>
          <p:cNvSpPr/>
          <p:nvPr/>
        </p:nvSpPr>
        <p:spPr>
          <a:xfrm>
            <a:off x="8307984" y="5336988"/>
            <a:ext cx="1415772" cy="461665"/>
          </a:xfrm>
          <a:prstGeom prst="rect">
            <a:avLst/>
          </a:prstGeom>
        </p:spPr>
        <p:txBody>
          <a:bodyPr wrap="none">
            <a:spAutoFit/>
          </a:bodyPr>
          <a:lstStyle/>
          <a:p>
            <a:pPr algn="ctr" defTabSz="1219170"/>
            <a:r>
              <a:rPr lang="zh-CN" altLang="en-US" sz="2400" b="1" dirty="0">
                <a:solidFill>
                  <a:prstClr val="black"/>
                </a:solidFill>
                <a:latin typeface="微软雅黑" pitchFamily="34" charset="-122"/>
                <a:ea typeface="微软雅黑" pitchFamily="34" charset="-122"/>
              </a:rPr>
              <a:t>频分复用</a:t>
            </a:r>
          </a:p>
        </p:txBody>
      </p:sp>
    </p:spTree>
    <p:extLst>
      <p:ext uri="{BB962C8B-B14F-4D97-AF65-F5344CB8AC3E}">
        <p14:creationId xmlns:p14="http://schemas.microsoft.com/office/powerpoint/2010/main" val="3203836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742618" y="1312687"/>
            <a:ext cx="10731701" cy="471907"/>
          </a:xfrm>
          <a:prstGeom prst="roundRect">
            <a:avLst>
              <a:gd name="adj" fmla="val 16667"/>
            </a:avLst>
          </a:prstGeom>
          <a:solidFill>
            <a:srgbClr val="00B050"/>
          </a:solidFill>
          <a:ln>
            <a:noFill/>
          </a:ln>
          <a:effectLst/>
        </p:spPr>
        <p:txBody>
          <a:bodyPr wrap="none" anchor="ctr"/>
          <a:lstStyle/>
          <a:p>
            <a:pPr defTabSz="1219170"/>
            <a:endParaRPr lang="zh-CN" altLang="en-US" sz="2400">
              <a:solidFill>
                <a:prstClr val="black"/>
              </a:solidFill>
              <a:latin typeface="Calibri"/>
              <a:ea typeface="宋体" panose="02010600030101010101" pitchFamily="2" charset="-122"/>
            </a:endParaRPr>
          </a:p>
        </p:txBody>
      </p:sp>
      <p:sp>
        <p:nvSpPr>
          <p:cNvPr id="46" name="Rectangle 6"/>
          <p:cNvSpPr>
            <a:spLocks noChangeArrowheads="1"/>
          </p:cNvSpPr>
          <p:nvPr/>
        </p:nvSpPr>
        <p:spPr bwMode="auto">
          <a:xfrm>
            <a:off x="2087180" y="1268405"/>
            <a:ext cx="8042587"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219170" eaLnBrk="0" hangingPunct="0"/>
            <a:r>
              <a:rPr lang="en-US" altLang="zh-CN" sz="2667" b="1" dirty="0">
                <a:solidFill>
                  <a:prstClr val="white"/>
                </a:solidFill>
                <a:latin typeface="微软雅黑" pitchFamily="34" charset="-122"/>
                <a:ea typeface="微软雅黑" pitchFamily="34" charset="-122"/>
              </a:rPr>
              <a:t>2</a:t>
            </a:r>
            <a:r>
              <a:rPr lang="zh-CN" altLang="en-US" sz="2667" b="1" dirty="0">
                <a:solidFill>
                  <a:prstClr val="white"/>
                </a:solidFill>
                <a:latin typeface="微软雅黑" pitchFamily="34" charset="-122"/>
                <a:ea typeface="微软雅黑" pitchFamily="34" charset="-122"/>
              </a:rPr>
              <a:t>、时分复用</a:t>
            </a:r>
            <a:r>
              <a:rPr lang="en-US" altLang="zh-CN" sz="2667" b="1" dirty="0">
                <a:solidFill>
                  <a:prstClr val="white"/>
                </a:solidFill>
                <a:latin typeface="微软雅黑" pitchFamily="34" charset="-122"/>
                <a:ea typeface="微软雅黑" pitchFamily="34" charset="-122"/>
              </a:rPr>
              <a:t>TDM (Time Division Multiplexing) </a:t>
            </a:r>
            <a:endParaRPr lang="zh-CN" altLang="en-US" sz="2667" b="1" dirty="0">
              <a:solidFill>
                <a:prstClr val="white"/>
              </a:solidFill>
              <a:latin typeface="微软雅黑" pitchFamily="34" charset="-122"/>
              <a:ea typeface="微软雅黑" pitchFamily="34" charset="-122"/>
            </a:endParaRPr>
          </a:p>
        </p:txBody>
      </p:sp>
      <p:sp>
        <p:nvSpPr>
          <p:cNvPr id="47" name="Rectangle 68"/>
          <p:cNvSpPr>
            <a:spLocks noChangeArrowheads="1"/>
          </p:cNvSpPr>
          <p:nvPr/>
        </p:nvSpPr>
        <p:spPr bwMode="auto">
          <a:xfrm>
            <a:off x="742618" y="1967507"/>
            <a:ext cx="10731700" cy="398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80990" indent="-380990" defTabSz="1219170" eaLnBrk="0" hangingPunct="0">
              <a:lnSpc>
                <a:spcPts val="4400"/>
              </a:lnSpc>
              <a:buClr>
                <a:srgbClr val="0070C0"/>
              </a:buClr>
              <a:buFont typeface="Wingdings" pitchFamily="2" charset="2"/>
              <a:buChar char="l"/>
            </a:pPr>
            <a:r>
              <a:rPr lang="zh-CN" altLang="en-US" sz="2667" b="1" dirty="0">
                <a:latin typeface="微软雅黑" pitchFamily="34" charset="-122"/>
                <a:ea typeface="微软雅黑" pitchFamily="34" charset="-122"/>
              </a:rPr>
              <a:t>时分复用则是将时间划分为一段段等长的时分复用帧（</a:t>
            </a:r>
            <a:r>
              <a:rPr lang="en-US" altLang="zh-CN" sz="2667" b="1" dirty="0">
                <a:latin typeface="微软雅黑" pitchFamily="34" charset="-122"/>
                <a:ea typeface="微软雅黑" pitchFamily="34" charset="-122"/>
              </a:rPr>
              <a:t>TDM</a:t>
            </a:r>
            <a:r>
              <a:rPr lang="zh-CN" altLang="en-US" sz="2667" b="1" dirty="0">
                <a:latin typeface="微软雅黑" pitchFamily="34" charset="-122"/>
                <a:ea typeface="微软雅黑" pitchFamily="34" charset="-122"/>
              </a:rPr>
              <a:t>帧）。每一个时分复用的用户在每一个 </a:t>
            </a:r>
            <a:r>
              <a:rPr lang="en-US" altLang="zh-CN" sz="2667" b="1" dirty="0">
                <a:latin typeface="微软雅黑" pitchFamily="34" charset="-122"/>
                <a:ea typeface="微软雅黑" pitchFamily="34" charset="-122"/>
              </a:rPr>
              <a:t>TDM </a:t>
            </a:r>
            <a:r>
              <a:rPr lang="zh-CN" altLang="en-US" sz="2667" b="1" dirty="0">
                <a:latin typeface="微软雅黑" pitchFamily="34" charset="-122"/>
                <a:ea typeface="微软雅黑" pitchFamily="34" charset="-122"/>
              </a:rPr>
              <a:t>帧中占用固定序号的时隙。</a:t>
            </a:r>
          </a:p>
          <a:p>
            <a:pPr marL="380990" indent="-380990" defTabSz="1219170" eaLnBrk="0" hangingPunct="0">
              <a:lnSpc>
                <a:spcPts val="4400"/>
              </a:lnSpc>
              <a:buClr>
                <a:srgbClr val="0070C0"/>
              </a:buClr>
              <a:buFont typeface="Wingdings" pitchFamily="2" charset="2"/>
              <a:buChar char="l"/>
            </a:pPr>
            <a:r>
              <a:rPr lang="zh-CN" altLang="en-US" sz="2667" b="1" dirty="0">
                <a:latin typeface="微软雅黑" pitchFamily="34" charset="-122"/>
                <a:ea typeface="微软雅黑" pitchFamily="34" charset="-122"/>
              </a:rPr>
              <a:t>每一个用户所占用的时隙是周期性地出现（其周期就是</a:t>
            </a:r>
            <a:r>
              <a:rPr lang="en-US" altLang="zh-CN" sz="2667" b="1" dirty="0">
                <a:latin typeface="微软雅黑" pitchFamily="34" charset="-122"/>
                <a:ea typeface="微软雅黑" pitchFamily="34" charset="-122"/>
              </a:rPr>
              <a:t>TDM</a:t>
            </a:r>
            <a:r>
              <a:rPr lang="zh-CN" altLang="en-US" sz="2667" b="1" dirty="0">
                <a:latin typeface="微软雅黑" pitchFamily="34" charset="-122"/>
                <a:ea typeface="微软雅黑" pitchFamily="34" charset="-122"/>
              </a:rPr>
              <a:t>帧的长度）的。</a:t>
            </a:r>
          </a:p>
          <a:p>
            <a:pPr marL="380990" indent="-380990" defTabSz="1219170" eaLnBrk="0" hangingPunct="0">
              <a:lnSpc>
                <a:spcPts val="4400"/>
              </a:lnSpc>
              <a:buClr>
                <a:srgbClr val="0070C0"/>
              </a:buClr>
              <a:buFont typeface="Wingdings" pitchFamily="2" charset="2"/>
              <a:buChar char="l"/>
            </a:pPr>
            <a:r>
              <a:rPr lang="en-US" altLang="zh-CN" sz="2667" b="1" dirty="0">
                <a:latin typeface="微软雅黑" pitchFamily="34" charset="-122"/>
                <a:ea typeface="微软雅黑" pitchFamily="34" charset="-122"/>
              </a:rPr>
              <a:t>TDM </a:t>
            </a:r>
            <a:r>
              <a:rPr lang="zh-CN" altLang="en-US" sz="2667" b="1" dirty="0">
                <a:latin typeface="微软雅黑" pitchFamily="34" charset="-122"/>
                <a:ea typeface="微软雅黑" pitchFamily="34" charset="-122"/>
              </a:rPr>
              <a:t>信号也称为等时 </a:t>
            </a:r>
            <a:r>
              <a:rPr lang="en-US" altLang="zh-CN" sz="2667" b="1" dirty="0">
                <a:latin typeface="微软雅黑" pitchFamily="34" charset="-122"/>
                <a:ea typeface="微软雅黑" pitchFamily="34" charset="-122"/>
              </a:rPr>
              <a:t>(isochronous) </a:t>
            </a:r>
            <a:r>
              <a:rPr lang="zh-CN" altLang="en-US" sz="2667" b="1" dirty="0">
                <a:latin typeface="微软雅黑" pitchFamily="34" charset="-122"/>
                <a:ea typeface="微软雅黑" pitchFamily="34" charset="-122"/>
              </a:rPr>
              <a:t>信号。</a:t>
            </a:r>
          </a:p>
          <a:p>
            <a:pPr marL="380990" indent="-380990" defTabSz="1219170" eaLnBrk="0" hangingPunct="0">
              <a:lnSpc>
                <a:spcPts val="4400"/>
              </a:lnSpc>
              <a:buClr>
                <a:srgbClr val="0070C0"/>
              </a:buClr>
              <a:buFont typeface="Wingdings" pitchFamily="2" charset="2"/>
              <a:buChar char="l"/>
            </a:pPr>
            <a:r>
              <a:rPr lang="zh-CN" altLang="en-US" sz="2667" b="1" dirty="0">
                <a:latin typeface="微软雅黑" pitchFamily="34" charset="-122"/>
                <a:ea typeface="微软雅黑" pitchFamily="34" charset="-122"/>
              </a:rPr>
              <a:t>时分复用的所有用户在不同的时间占用同样的频带宽度。</a:t>
            </a:r>
            <a:endParaRPr lang="en-US" altLang="zh-CN" sz="2667" b="1" dirty="0">
              <a:latin typeface="微软雅黑" pitchFamily="34" charset="-122"/>
              <a:ea typeface="微软雅黑" pitchFamily="34" charset="-122"/>
            </a:endParaRPr>
          </a:p>
          <a:p>
            <a:pPr marL="380990" indent="-380990" defTabSz="1219170" eaLnBrk="0" hangingPunct="0">
              <a:lnSpc>
                <a:spcPts val="4400"/>
              </a:lnSpc>
              <a:buClr>
                <a:srgbClr val="0070C0"/>
              </a:buClr>
              <a:buFont typeface="Wingdings" pitchFamily="2" charset="2"/>
              <a:buChar char="l"/>
            </a:pPr>
            <a:r>
              <a:rPr lang="zh-CN" altLang="en-US" sz="2667" b="1" dirty="0">
                <a:solidFill>
                  <a:srgbClr val="0000FF"/>
                </a:solidFill>
                <a:latin typeface="微软雅黑" pitchFamily="34" charset="-122"/>
                <a:ea typeface="微软雅黑" pitchFamily="34" charset="-122"/>
              </a:rPr>
              <a:t>一条物理信道按照时间分成若干个时间片轮流分配给多个信号使用</a:t>
            </a:r>
          </a:p>
        </p:txBody>
      </p:sp>
    </p:spTree>
    <p:extLst>
      <p:ext uri="{BB962C8B-B14F-4D97-AF65-F5344CB8AC3E}">
        <p14:creationId xmlns:p14="http://schemas.microsoft.com/office/powerpoint/2010/main" val="3921048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圆角矩形 4"/>
          <p:cNvSpPr/>
          <p:nvPr/>
        </p:nvSpPr>
        <p:spPr>
          <a:xfrm>
            <a:off x="742618" y="1487425"/>
            <a:ext cx="10731701" cy="434192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dirty="0">
              <a:solidFill>
                <a:prstClr val="white"/>
              </a:solidFill>
              <a:latin typeface="Calibri"/>
              <a:ea typeface="宋体" panose="02010600030101010101" pitchFamily="2" charset="-122"/>
            </a:endParaRPr>
          </a:p>
        </p:txBody>
      </p:sp>
      <p:sp>
        <p:nvSpPr>
          <p:cNvPr id="6" name="AutoShape 5"/>
          <p:cNvSpPr>
            <a:spLocks noChangeArrowheads="1"/>
          </p:cNvSpPr>
          <p:nvPr/>
        </p:nvSpPr>
        <p:spPr bwMode="auto">
          <a:xfrm>
            <a:off x="742618" y="900265"/>
            <a:ext cx="10731701" cy="471907"/>
          </a:xfrm>
          <a:prstGeom prst="roundRect">
            <a:avLst>
              <a:gd name="adj" fmla="val 16667"/>
            </a:avLst>
          </a:prstGeom>
          <a:solidFill>
            <a:srgbClr val="00B050"/>
          </a:solidFill>
          <a:ln>
            <a:noFill/>
          </a:ln>
          <a:effectLst/>
        </p:spPr>
        <p:txBody>
          <a:bodyPr wrap="none" anchor="ctr"/>
          <a:lstStyle/>
          <a:p>
            <a:pPr defTabSz="1219170"/>
            <a:endParaRPr lang="zh-CN" altLang="en-US" sz="2400">
              <a:solidFill>
                <a:prstClr val="black"/>
              </a:solidFill>
              <a:latin typeface="Calibri"/>
              <a:ea typeface="宋体" panose="02010600030101010101" pitchFamily="2" charset="-122"/>
            </a:endParaRPr>
          </a:p>
        </p:txBody>
      </p:sp>
      <p:sp>
        <p:nvSpPr>
          <p:cNvPr id="7" name="Rectangle 6"/>
          <p:cNvSpPr>
            <a:spLocks noChangeArrowheads="1"/>
          </p:cNvSpPr>
          <p:nvPr/>
        </p:nvSpPr>
        <p:spPr bwMode="auto">
          <a:xfrm>
            <a:off x="4864380" y="855984"/>
            <a:ext cx="2488182"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219170" eaLnBrk="0" hangingPunct="0"/>
            <a:r>
              <a:rPr lang="zh-CN" altLang="en-US" sz="2667" b="1" dirty="0">
                <a:solidFill>
                  <a:prstClr val="white"/>
                </a:solidFill>
                <a:latin typeface="微软雅黑" pitchFamily="34" charset="-122"/>
                <a:ea typeface="微软雅黑" pitchFamily="34" charset="-122"/>
              </a:rPr>
              <a:t>时分复用</a:t>
            </a:r>
            <a:r>
              <a:rPr lang="en-US" altLang="zh-CN" sz="2667" b="1" dirty="0">
                <a:solidFill>
                  <a:prstClr val="white"/>
                </a:solidFill>
                <a:latin typeface="微软雅黑" pitchFamily="34" charset="-122"/>
                <a:ea typeface="微软雅黑" pitchFamily="34" charset="-122"/>
              </a:rPr>
              <a:t>TDM </a:t>
            </a:r>
            <a:endParaRPr lang="zh-CN" altLang="en-US" sz="2667" b="1" dirty="0">
              <a:solidFill>
                <a:prstClr val="white"/>
              </a:solidFill>
              <a:latin typeface="微软雅黑" pitchFamily="34" charset="-122"/>
              <a:ea typeface="微软雅黑" pitchFamily="34" charset="-122"/>
            </a:endParaRPr>
          </a:p>
        </p:txBody>
      </p:sp>
      <p:sp>
        <p:nvSpPr>
          <p:cNvPr id="8" name="Line 3"/>
          <p:cNvSpPr>
            <a:spLocks noChangeShapeType="1"/>
          </p:cNvSpPr>
          <p:nvPr/>
        </p:nvSpPr>
        <p:spPr bwMode="auto">
          <a:xfrm flipV="1">
            <a:off x="1757673" y="5523633"/>
            <a:ext cx="8071737" cy="13537"/>
          </a:xfrm>
          <a:prstGeom prst="line">
            <a:avLst/>
          </a:prstGeom>
          <a:noFill/>
          <a:ln w="28575">
            <a:solidFill>
              <a:srgbClr val="00B05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1867" b="1">
              <a:solidFill>
                <a:prstClr val="black"/>
              </a:solidFill>
              <a:latin typeface="微软雅黑" pitchFamily="34" charset="-122"/>
              <a:ea typeface="微软雅黑" pitchFamily="34" charset="-122"/>
            </a:endParaRPr>
          </a:p>
        </p:txBody>
      </p:sp>
      <p:sp>
        <p:nvSpPr>
          <p:cNvPr id="9" name="Text Box 4"/>
          <p:cNvSpPr txBox="1">
            <a:spLocks noChangeArrowheads="1"/>
          </p:cNvSpPr>
          <p:nvPr/>
        </p:nvSpPr>
        <p:spPr bwMode="auto">
          <a:xfrm>
            <a:off x="1088131" y="1864857"/>
            <a:ext cx="662361" cy="350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a:lnSpc>
                <a:spcPct val="90000"/>
              </a:lnSpc>
            </a:pPr>
            <a:r>
              <a:rPr kumimoji="1" lang="zh-CN" altLang="en-US" sz="1867" b="1">
                <a:solidFill>
                  <a:prstClr val="black"/>
                </a:solidFill>
                <a:latin typeface="微软雅黑" pitchFamily="34" charset="-122"/>
                <a:ea typeface="微软雅黑" pitchFamily="34" charset="-122"/>
              </a:rPr>
              <a:t>频率</a:t>
            </a:r>
          </a:p>
        </p:txBody>
      </p:sp>
      <p:sp>
        <p:nvSpPr>
          <p:cNvPr id="10" name="Text Box 5"/>
          <p:cNvSpPr txBox="1">
            <a:spLocks noChangeArrowheads="1"/>
          </p:cNvSpPr>
          <p:nvPr/>
        </p:nvSpPr>
        <p:spPr bwMode="auto">
          <a:xfrm>
            <a:off x="9829410" y="5304951"/>
            <a:ext cx="662361" cy="350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a:lnSpc>
                <a:spcPct val="90000"/>
              </a:lnSpc>
            </a:pPr>
            <a:r>
              <a:rPr kumimoji="1" lang="zh-CN" altLang="en-US" sz="1867" b="1" dirty="0">
                <a:solidFill>
                  <a:prstClr val="black"/>
                </a:solidFill>
                <a:latin typeface="微软雅黑" pitchFamily="34" charset="-122"/>
                <a:ea typeface="微软雅黑" pitchFamily="34" charset="-122"/>
              </a:rPr>
              <a:t>时间</a:t>
            </a:r>
          </a:p>
        </p:txBody>
      </p:sp>
      <p:sp>
        <p:nvSpPr>
          <p:cNvPr id="11" name="Rectangle 6"/>
          <p:cNvSpPr>
            <a:spLocks noChangeArrowheads="1"/>
          </p:cNvSpPr>
          <p:nvPr/>
        </p:nvSpPr>
        <p:spPr bwMode="auto">
          <a:xfrm>
            <a:off x="2136855" y="2466333"/>
            <a:ext cx="379180" cy="2279920"/>
          </a:xfrm>
          <a:prstGeom prst="rect">
            <a:avLst/>
          </a:prstGeom>
          <a:solidFill>
            <a:srgbClr val="FFFF00"/>
          </a:solidFill>
          <a:ln>
            <a:noFill/>
          </a:ln>
          <a:effectLst/>
        </p:spPr>
        <p:txBody>
          <a:bodyPr wrap="none" anchor="ctr"/>
          <a:lstStyle/>
          <a:p>
            <a:pPr defTabSz="1219170"/>
            <a:r>
              <a:rPr lang="en-US" altLang="zh-CN" sz="1867" b="1">
                <a:solidFill>
                  <a:prstClr val="black"/>
                </a:solidFill>
                <a:latin typeface="微软雅黑" pitchFamily="34" charset="-122"/>
                <a:ea typeface="微软雅黑" pitchFamily="34" charset="-122"/>
              </a:rPr>
              <a:t>B</a:t>
            </a:r>
          </a:p>
        </p:txBody>
      </p:sp>
      <p:sp>
        <p:nvSpPr>
          <p:cNvPr id="12" name="Rectangle 7"/>
          <p:cNvSpPr>
            <a:spLocks noChangeArrowheads="1"/>
          </p:cNvSpPr>
          <p:nvPr/>
        </p:nvSpPr>
        <p:spPr bwMode="auto">
          <a:xfrm>
            <a:off x="2518131" y="2466333"/>
            <a:ext cx="379180" cy="227992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r>
              <a:rPr lang="en-US" altLang="zh-CN" sz="1867" b="1">
                <a:solidFill>
                  <a:prstClr val="black"/>
                </a:solidFill>
                <a:latin typeface="微软雅黑" pitchFamily="34" charset="-122"/>
                <a:ea typeface="微软雅黑" pitchFamily="34" charset="-122"/>
              </a:rPr>
              <a:t>C</a:t>
            </a:r>
          </a:p>
        </p:txBody>
      </p:sp>
      <p:sp>
        <p:nvSpPr>
          <p:cNvPr id="13" name="Rectangle 8"/>
          <p:cNvSpPr>
            <a:spLocks noChangeArrowheads="1"/>
          </p:cNvSpPr>
          <p:nvPr/>
        </p:nvSpPr>
        <p:spPr bwMode="auto">
          <a:xfrm>
            <a:off x="2897311" y="2466333"/>
            <a:ext cx="379181" cy="2279920"/>
          </a:xfrm>
          <a:prstGeom prst="rect">
            <a:avLst/>
          </a:prstGeom>
          <a:solidFill>
            <a:srgbClr val="00B0F0"/>
          </a:solidFill>
          <a:ln>
            <a:noFill/>
          </a:ln>
          <a:effectLst/>
        </p:spPr>
        <p:txBody>
          <a:bodyPr wrap="none" anchor="ctr"/>
          <a:lstStyle/>
          <a:p>
            <a:pPr defTabSz="1219170"/>
            <a:r>
              <a:rPr lang="en-US" altLang="zh-CN" sz="1867" b="1">
                <a:solidFill>
                  <a:prstClr val="black"/>
                </a:solidFill>
                <a:latin typeface="微软雅黑" pitchFamily="34" charset="-122"/>
                <a:ea typeface="微软雅黑" pitchFamily="34" charset="-122"/>
              </a:rPr>
              <a:t>D</a:t>
            </a:r>
          </a:p>
        </p:txBody>
      </p:sp>
      <p:sp>
        <p:nvSpPr>
          <p:cNvPr id="14" name="Rectangle 9"/>
          <p:cNvSpPr>
            <a:spLocks noChangeArrowheads="1"/>
          </p:cNvSpPr>
          <p:nvPr/>
        </p:nvSpPr>
        <p:spPr bwMode="auto">
          <a:xfrm>
            <a:off x="3657769" y="2466333"/>
            <a:ext cx="379180" cy="2279920"/>
          </a:xfrm>
          <a:prstGeom prst="rect">
            <a:avLst/>
          </a:prstGeom>
          <a:solidFill>
            <a:srgbClr val="FFFF00"/>
          </a:solidFill>
          <a:ln>
            <a:noFill/>
          </a:ln>
          <a:effectLst/>
        </p:spPr>
        <p:txBody>
          <a:bodyPr wrap="none" anchor="ctr"/>
          <a:lstStyle/>
          <a:p>
            <a:pPr defTabSz="1219170"/>
            <a:r>
              <a:rPr lang="en-US" altLang="zh-CN" sz="1867" b="1">
                <a:solidFill>
                  <a:prstClr val="black"/>
                </a:solidFill>
                <a:latin typeface="微软雅黑" pitchFamily="34" charset="-122"/>
                <a:ea typeface="微软雅黑" pitchFamily="34" charset="-122"/>
              </a:rPr>
              <a:t>B</a:t>
            </a:r>
          </a:p>
        </p:txBody>
      </p:sp>
      <p:sp>
        <p:nvSpPr>
          <p:cNvPr id="15" name="Rectangle 10"/>
          <p:cNvSpPr>
            <a:spLocks noChangeArrowheads="1"/>
          </p:cNvSpPr>
          <p:nvPr/>
        </p:nvSpPr>
        <p:spPr bwMode="auto">
          <a:xfrm>
            <a:off x="4039045" y="2466333"/>
            <a:ext cx="379180" cy="227992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r>
              <a:rPr lang="en-US" altLang="zh-CN" sz="1867" b="1">
                <a:solidFill>
                  <a:prstClr val="black"/>
                </a:solidFill>
                <a:latin typeface="微软雅黑" pitchFamily="34" charset="-122"/>
                <a:ea typeface="微软雅黑" pitchFamily="34" charset="-122"/>
              </a:rPr>
              <a:t>C</a:t>
            </a:r>
          </a:p>
        </p:txBody>
      </p:sp>
      <p:sp>
        <p:nvSpPr>
          <p:cNvPr id="16" name="Rectangle 11"/>
          <p:cNvSpPr>
            <a:spLocks noChangeArrowheads="1"/>
          </p:cNvSpPr>
          <p:nvPr/>
        </p:nvSpPr>
        <p:spPr bwMode="auto">
          <a:xfrm>
            <a:off x="4418224" y="2466333"/>
            <a:ext cx="379181" cy="2279920"/>
          </a:xfrm>
          <a:prstGeom prst="rect">
            <a:avLst/>
          </a:prstGeom>
          <a:solidFill>
            <a:srgbClr val="00B0F0"/>
          </a:solidFill>
          <a:ln>
            <a:noFill/>
          </a:ln>
          <a:effectLst/>
        </p:spPr>
        <p:txBody>
          <a:bodyPr wrap="none" anchor="ctr"/>
          <a:lstStyle/>
          <a:p>
            <a:pPr defTabSz="1219170"/>
            <a:r>
              <a:rPr lang="en-US" altLang="zh-CN" sz="1867" b="1">
                <a:solidFill>
                  <a:prstClr val="black"/>
                </a:solidFill>
                <a:latin typeface="微软雅黑" pitchFamily="34" charset="-122"/>
                <a:ea typeface="微软雅黑" pitchFamily="34" charset="-122"/>
              </a:rPr>
              <a:t>D</a:t>
            </a:r>
          </a:p>
        </p:txBody>
      </p:sp>
      <p:sp>
        <p:nvSpPr>
          <p:cNvPr id="17" name="Rectangle 12"/>
          <p:cNvSpPr>
            <a:spLocks noChangeArrowheads="1"/>
          </p:cNvSpPr>
          <p:nvPr/>
        </p:nvSpPr>
        <p:spPr bwMode="auto">
          <a:xfrm>
            <a:off x="5178682" y="2466333"/>
            <a:ext cx="379180" cy="2279920"/>
          </a:xfrm>
          <a:prstGeom prst="rect">
            <a:avLst/>
          </a:prstGeom>
          <a:solidFill>
            <a:srgbClr val="FFFF00"/>
          </a:solidFill>
          <a:ln>
            <a:noFill/>
          </a:ln>
          <a:effectLst/>
        </p:spPr>
        <p:txBody>
          <a:bodyPr wrap="none" anchor="ctr"/>
          <a:lstStyle/>
          <a:p>
            <a:pPr defTabSz="1219170"/>
            <a:r>
              <a:rPr lang="en-US" altLang="zh-CN" sz="1867" b="1">
                <a:solidFill>
                  <a:prstClr val="black"/>
                </a:solidFill>
                <a:latin typeface="微软雅黑" pitchFamily="34" charset="-122"/>
                <a:ea typeface="微软雅黑" pitchFamily="34" charset="-122"/>
              </a:rPr>
              <a:t>B</a:t>
            </a:r>
          </a:p>
        </p:txBody>
      </p:sp>
      <p:sp>
        <p:nvSpPr>
          <p:cNvPr id="18" name="Rectangle 13"/>
          <p:cNvSpPr>
            <a:spLocks noChangeArrowheads="1"/>
          </p:cNvSpPr>
          <p:nvPr/>
        </p:nvSpPr>
        <p:spPr bwMode="auto">
          <a:xfrm>
            <a:off x="5559958" y="2466333"/>
            <a:ext cx="379180" cy="227992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r>
              <a:rPr lang="en-US" altLang="zh-CN" sz="1867" b="1">
                <a:solidFill>
                  <a:prstClr val="black"/>
                </a:solidFill>
                <a:latin typeface="微软雅黑" pitchFamily="34" charset="-122"/>
                <a:ea typeface="微软雅黑" pitchFamily="34" charset="-122"/>
              </a:rPr>
              <a:t>C</a:t>
            </a:r>
          </a:p>
        </p:txBody>
      </p:sp>
      <p:sp>
        <p:nvSpPr>
          <p:cNvPr id="19" name="Rectangle 14"/>
          <p:cNvSpPr>
            <a:spLocks noChangeArrowheads="1"/>
          </p:cNvSpPr>
          <p:nvPr/>
        </p:nvSpPr>
        <p:spPr bwMode="auto">
          <a:xfrm>
            <a:off x="5939138" y="2466333"/>
            <a:ext cx="379181" cy="2279920"/>
          </a:xfrm>
          <a:prstGeom prst="rect">
            <a:avLst/>
          </a:prstGeom>
          <a:solidFill>
            <a:srgbClr val="00B0F0"/>
          </a:solidFill>
          <a:ln>
            <a:noFill/>
          </a:ln>
          <a:effectLst/>
        </p:spPr>
        <p:txBody>
          <a:bodyPr wrap="none" anchor="ctr"/>
          <a:lstStyle/>
          <a:p>
            <a:pPr defTabSz="1219170"/>
            <a:r>
              <a:rPr lang="en-US" altLang="zh-CN" sz="1867" b="1">
                <a:solidFill>
                  <a:prstClr val="black"/>
                </a:solidFill>
                <a:latin typeface="微软雅黑" pitchFamily="34" charset="-122"/>
                <a:ea typeface="微软雅黑" pitchFamily="34" charset="-122"/>
              </a:rPr>
              <a:t>D</a:t>
            </a:r>
          </a:p>
        </p:txBody>
      </p:sp>
      <p:sp>
        <p:nvSpPr>
          <p:cNvPr id="20" name="Rectangle 15"/>
          <p:cNvSpPr>
            <a:spLocks noChangeArrowheads="1"/>
          </p:cNvSpPr>
          <p:nvPr/>
        </p:nvSpPr>
        <p:spPr bwMode="auto">
          <a:xfrm>
            <a:off x="6699597" y="2466333"/>
            <a:ext cx="379180" cy="2279920"/>
          </a:xfrm>
          <a:prstGeom prst="rect">
            <a:avLst/>
          </a:prstGeom>
          <a:solidFill>
            <a:srgbClr val="FFFF00"/>
          </a:solidFill>
          <a:ln>
            <a:noFill/>
          </a:ln>
          <a:effectLst/>
        </p:spPr>
        <p:txBody>
          <a:bodyPr wrap="none" anchor="ctr"/>
          <a:lstStyle/>
          <a:p>
            <a:pPr defTabSz="1219170"/>
            <a:r>
              <a:rPr lang="en-US" altLang="zh-CN" sz="1867" b="1">
                <a:solidFill>
                  <a:prstClr val="black"/>
                </a:solidFill>
                <a:latin typeface="微软雅黑" pitchFamily="34" charset="-122"/>
                <a:ea typeface="微软雅黑" pitchFamily="34" charset="-122"/>
              </a:rPr>
              <a:t>B</a:t>
            </a:r>
          </a:p>
        </p:txBody>
      </p:sp>
      <p:sp>
        <p:nvSpPr>
          <p:cNvPr id="21" name="Rectangle 16"/>
          <p:cNvSpPr>
            <a:spLocks noChangeArrowheads="1"/>
          </p:cNvSpPr>
          <p:nvPr/>
        </p:nvSpPr>
        <p:spPr bwMode="auto">
          <a:xfrm>
            <a:off x="7080873" y="2466333"/>
            <a:ext cx="379180" cy="227992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r>
              <a:rPr lang="en-US" altLang="zh-CN" sz="1867" b="1">
                <a:solidFill>
                  <a:prstClr val="black"/>
                </a:solidFill>
                <a:latin typeface="微软雅黑" pitchFamily="34" charset="-122"/>
                <a:ea typeface="微软雅黑" pitchFamily="34" charset="-122"/>
              </a:rPr>
              <a:t>C</a:t>
            </a:r>
          </a:p>
        </p:txBody>
      </p:sp>
      <p:sp>
        <p:nvSpPr>
          <p:cNvPr id="22" name="Rectangle 17"/>
          <p:cNvSpPr>
            <a:spLocks noChangeArrowheads="1"/>
          </p:cNvSpPr>
          <p:nvPr/>
        </p:nvSpPr>
        <p:spPr bwMode="auto">
          <a:xfrm>
            <a:off x="7460051" y="2466333"/>
            <a:ext cx="379181" cy="2279920"/>
          </a:xfrm>
          <a:prstGeom prst="rect">
            <a:avLst/>
          </a:prstGeom>
          <a:solidFill>
            <a:srgbClr val="00B0F0"/>
          </a:solidFill>
          <a:ln>
            <a:noFill/>
          </a:ln>
          <a:effectLst/>
        </p:spPr>
        <p:txBody>
          <a:bodyPr wrap="none" anchor="ctr"/>
          <a:lstStyle/>
          <a:p>
            <a:pPr defTabSz="1219170"/>
            <a:r>
              <a:rPr lang="en-US" altLang="zh-CN" sz="1867" b="1">
                <a:solidFill>
                  <a:prstClr val="black"/>
                </a:solidFill>
                <a:latin typeface="微软雅黑" pitchFamily="34" charset="-122"/>
                <a:ea typeface="微软雅黑" pitchFamily="34" charset="-122"/>
              </a:rPr>
              <a:t>D</a:t>
            </a:r>
          </a:p>
        </p:txBody>
      </p:sp>
      <p:grpSp>
        <p:nvGrpSpPr>
          <p:cNvPr id="23" name="Group 18"/>
          <p:cNvGrpSpPr>
            <a:grpSpLocks/>
          </p:cNvGrpSpPr>
          <p:nvPr/>
        </p:nvGrpSpPr>
        <p:grpSpPr bwMode="auto">
          <a:xfrm>
            <a:off x="1757673" y="2466333"/>
            <a:ext cx="4941923" cy="2279920"/>
            <a:chOff x="930" y="1661"/>
            <a:chExt cx="2359" cy="1179"/>
          </a:xfrm>
        </p:grpSpPr>
        <p:sp>
          <p:nvSpPr>
            <p:cNvPr id="24" name="Rectangle 19"/>
            <p:cNvSpPr>
              <a:spLocks noChangeArrowheads="1"/>
            </p:cNvSpPr>
            <p:nvPr/>
          </p:nvSpPr>
          <p:spPr bwMode="auto">
            <a:xfrm>
              <a:off x="930" y="1661"/>
              <a:ext cx="181" cy="1179"/>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r>
                <a:rPr lang="en-US" altLang="zh-CN" sz="1867" b="1" dirty="0">
                  <a:solidFill>
                    <a:prstClr val="black"/>
                  </a:solidFill>
                  <a:latin typeface="微软雅黑" pitchFamily="34" charset="-122"/>
                  <a:ea typeface="微软雅黑" pitchFamily="34" charset="-122"/>
                </a:rPr>
                <a:t>A</a:t>
              </a:r>
            </a:p>
          </p:txBody>
        </p:sp>
        <p:sp>
          <p:nvSpPr>
            <p:cNvPr id="25" name="Rectangle 20"/>
            <p:cNvSpPr>
              <a:spLocks noChangeArrowheads="1"/>
            </p:cNvSpPr>
            <p:nvPr/>
          </p:nvSpPr>
          <p:spPr bwMode="auto">
            <a:xfrm>
              <a:off x="1656" y="1661"/>
              <a:ext cx="181" cy="1179"/>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r>
                <a:rPr lang="en-US" altLang="zh-CN" sz="1867" b="1">
                  <a:solidFill>
                    <a:prstClr val="black"/>
                  </a:solidFill>
                  <a:latin typeface="微软雅黑" pitchFamily="34" charset="-122"/>
                  <a:ea typeface="微软雅黑" pitchFamily="34" charset="-122"/>
                </a:rPr>
                <a:t>A</a:t>
              </a:r>
            </a:p>
          </p:txBody>
        </p:sp>
        <p:sp>
          <p:nvSpPr>
            <p:cNvPr id="26" name="Rectangle 21"/>
            <p:cNvSpPr>
              <a:spLocks noChangeArrowheads="1"/>
            </p:cNvSpPr>
            <p:nvPr/>
          </p:nvSpPr>
          <p:spPr bwMode="auto">
            <a:xfrm>
              <a:off x="2382" y="1661"/>
              <a:ext cx="181" cy="1179"/>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r>
                <a:rPr lang="en-US" altLang="zh-CN" sz="1867" b="1">
                  <a:solidFill>
                    <a:prstClr val="black"/>
                  </a:solidFill>
                  <a:latin typeface="微软雅黑" pitchFamily="34" charset="-122"/>
                  <a:ea typeface="微软雅黑" pitchFamily="34" charset="-122"/>
                </a:rPr>
                <a:t>A</a:t>
              </a:r>
            </a:p>
          </p:txBody>
        </p:sp>
        <p:sp>
          <p:nvSpPr>
            <p:cNvPr id="27" name="Rectangle 22"/>
            <p:cNvSpPr>
              <a:spLocks noChangeArrowheads="1"/>
            </p:cNvSpPr>
            <p:nvPr/>
          </p:nvSpPr>
          <p:spPr bwMode="auto">
            <a:xfrm>
              <a:off x="3108" y="1661"/>
              <a:ext cx="181" cy="1179"/>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r>
                <a:rPr lang="en-US" altLang="zh-CN" sz="1867" b="1">
                  <a:solidFill>
                    <a:prstClr val="black"/>
                  </a:solidFill>
                  <a:latin typeface="微软雅黑" pitchFamily="34" charset="-122"/>
                  <a:ea typeface="微软雅黑" pitchFamily="34" charset="-122"/>
                </a:rPr>
                <a:t>A</a:t>
              </a:r>
            </a:p>
          </p:txBody>
        </p:sp>
      </p:grpSp>
      <p:grpSp>
        <p:nvGrpSpPr>
          <p:cNvPr id="32" name="Group 30"/>
          <p:cNvGrpSpPr>
            <a:grpSpLocks/>
          </p:cNvGrpSpPr>
          <p:nvPr/>
        </p:nvGrpSpPr>
        <p:grpSpPr bwMode="auto">
          <a:xfrm>
            <a:off x="1757671" y="4835205"/>
            <a:ext cx="1518820" cy="524054"/>
            <a:chOff x="930" y="2886"/>
            <a:chExt cx="725" cy="271"/>
          </a:xfrm>
        </p:grpSpPr>
        <p:sp>
          <p:nvSpPr>
            <p:cNvPr id="33" name="Text Box 31"/>
            <p:cNvSpPr txBox="1">
              <a:spLocks noChangeArrowheads="1"/>
            </p:cNvSpPr>
            <p:nvPr/>
          </p:nvSpPr>
          <p:spPr bwMode="auto">
            <a:xfrm>
              <a:off x="1017" y="2976"/>
              <a:ext cx="515"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a:lnSpc>
                  <a:spcPct val="90000"/>
                </a:lnSpc>
              </a:pPr>
              <a:r>
                <a:rPr kumimoji="1" lang="en-US" altLang="zh-CN" sz="1867" b="1" dirty="0">
                  <a:solidFill>
                    <a:srgbClr val="CC00CC"/>
                  </a:solidFill>
                  <a:latin typeface="微软雅黑" pitchFamily="34" charset="-122"/>
                  <a:ea typeface="微软雅黑" pitchFamily="34" charset="-122"/>
                </a:rPr>
                <a:t>TDM </a:t>
              </a:r>
              <a:r>
                <a:rPr kumimoji="1" lang="zh-CN" altLang="en-US" sz="1867" b="1" dirty="0">
                  <a:solidFill>
                    <a:srgbClr val="CC00CC"/>
                  </a:solidFill>
                  <a:latin typeface="微软雅黑" pitchFamily="34" charset="-122"/>
                  <a:ea typeface="微软雅黑" pitchFamily="34" charset="-122"/>
                </a:rPr>
                <a:t>帧</a:t>
              </a:r>
            </a:p>
          </p:txBody>
        </p:sp>
        <p:sp>
          <p:nvSpPr>
            <p:cNvPr id="34" name="AutoShape 32"/>
            <p:cNvSpPr>
              <a:spLocks/>
            </p:cNvSpPr>
            <p:nvPr/>
          </p:nvSpPr>
          <p:spPr bwMode="auto">
            <a:xfrm rot="16200000" flipV="1">
              <a:off x="1248" y="2568"/>
              <a:ext cx="90" cy="725"/>
            </a:xfrm>
            <a:prstGeom prst="leftBrace">
              <a:avLst>
                <a:gd name="adj1" fmla="val 67130"/>
                <a:gd name="adj2" fmla="val 50000"/>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1867" b="1">
                <a:solidFill>
                  <a:prstClr val="black"/>
                </a:solidFill>
                <a:latin typeface="微软雅黑" pitchFamily="34" charset="-122"/>
                <a:ea typeface="微软雅黑" pitchFamily="34" charset="-122"/>
              </a:endParaRPr>
            </a:p>
          </p:txBody>
        </p:sp>
      </p:grpSp>
      <p:grpSp>
        <p:nvGrpSpPr>
          <p:cNvPr id="35" name="Group 33"/>
          <p:cNvGrpSpPr>
            <a:grpSpLocks/>
          </p:cNvGrpSpPr>
          <p:nvPr/>
        </p:nvGrpSpPr>
        <p:grpSpPr bwMode="auto">
          <a:xfrm>
            <a:off x="3276491" y="4835205"/>
            <a:ext cx="1518816" cy="524054"/>
            <a:chOff x="1655" y="2886"/>
            <a:chExt cx="725" cy="271"/>
          </a:xfrm>
        </p:grpSpPr>
        <p:sp>
          <p:nvSpPr>
            <p:cNvPr id="36" name="Text Box 34"/>
            <p:cNvSpPr txBox="1">
              <a:spLocks noChangeArrowheads="1"/>
            </p:cNvSpPr>
            <p:nvPr/>
          </p:nvSpPr>
          <p:spPr bwMode="auto">
            <a:xfrm>
              <a:off x="1748" y="2976"/>
              <a:ext cx="515"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a:lnSpc>
                  <a:spcPct val="90000"/>
                </a:lnSpc>
              </a:pPr>
              <a:r>
                <a:rPr kumimoji="1" lang="en-US" altLang="zh-CN" sz="1867" b="1" dirty="0">
                  <a:solidFill>
                    <a:srgbClr val="CC00CC"/>
                  </a:solidFill>
                  <a:latin typeface="微软雅黑" pitchFamily="34" charset="-122"/>
                  <a:ea typeface="微软雅黑" pitchFamily="34" charset="-122"/>
                </a:rPr>
                <a:t>TDM </a:t>
              </a:r>
              <a:r>
                <a:rPr kumimoji="1" lang="zh-CN" altLang="en-US" sz="1867" b="1" dirty="0">
                  <a:solidFill>
                    <a:srgbClr val="CC00CC"/>
                  </a:solidFill>
                  <a:latin typeface="微软雅黑" pitchFamily="34" charset="-122"/>
                  <a:ea typeface="微软雅黑" pitchFamily="34" charset="-122"/>
                </a:rPr>
                <a:t>帧</a:t>
              </a:r>
            </a:p>
          </p:txBody>
        </p:sp>
        <p:sp>
          <p:nvSpPr>
            <p:cNvPr id="37" name="AutoShape 35"/>
            <p:cNvSpPr>
              <a:spLocks/>
            </p:cNvSpPr>
            <p:nvPr/>
          </p:nvSpPr>
          <p:spPr bwMode="auto">
            <a:xfrm rot="16200000" flipV="1">
              <a:off x="1973" y="2568"/>
              <a:ext cx="90" cy="725"/>
            </a:xfrm>
            <a:prstGeom prst="leftBrace">
              <a:avLst>
                <a:gd name="adj1" fmla="val 67130"/>
                <a:gd name="adj2" fmla="val 50000"/>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1867" b="1">
                <a:solidFill>
                  <a:prstClr val="black"/>
                </a:solidFill>
                <a:latin typeface="微软雅黑" pitchFamily="34" charset="-122"/>
                <a:ea typeface="微软雅黑" pitchFamily="34" charset="-122"/>
              </a:endParaRPr>
            </a:p>
          </p:txBody>
        </p:sp>
      </p:grpSp>
      <p:grpSp>
        <p:nvGrpSpPr>
          <p:cNvPr id="38" name="Group 36"/>
          <p:cNvGrpSpPr>
            <a:grpSpLocks/>
          </p:cNvGrpSpPr>
          <p:nvPr/>
        </p:nvGrpSpPr>
        <p:grpSpPr bwMode="auto">
          <a:xfrm>
            <a:off x="4795310" y="4835205"/>
            <a:ext cx="1518820" cy="524054"/>
            <a:chOff x="2380" y="2886"/>
            <a:chExt cx="725" cy="271"/>
          </a:xfrm>
        </p:grpSpPr>
        <p:sp>
          <p:nvSpPr>
            <p:cNvPr id="39" name="Text Box 37"/>
            <p:cNvSpPr txBox="1">
              <a:spLocks noChangeArrowheads="1"/>
            </p:cNvSpPr>
            <p:nvPr/>
          </p:nvSpPr>
          <p:spPr bwMode="auto">
            <a:xfrm>
              <a:off x="2474" y="2976"/>
              <a:ext cx="515"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a:lnSpc>
                  <a:spcPct val="90000"/>
                </a:lnSpc>
              </a:pPr>
              <a:r>
                <a:rPr kumimoji="1" lang="en-US" altLang="zh-CN" sz="1867" b="1" dirty="0">
                  <a:solidFill>
                    <a:srgbClr val="CC00CC"/>
                  </a:solidFill>
                  <a:latin typeface="微软雅黑" pitchFamily="34" charset="-122"/>
                  <a:ea typeface="微软雅黑" pitchFamily="34" charset="-122"/>
                </a:rPr>
                <a:t>TDM </a:t>
              </a:r>
              <a:r>
                <a:rPr kumimoji="1" lang="zh-CN" altLang="en-US" sz="1867" b="1" dirty="0">
                  <a:solidFill>
                    <a:srgbClr val="CC00CC"/>
                  </a:solidFill>
                  <a:latin typeface="微软雅黑" pitchFamily="34" charset="-122"/>
                  <a:ea typeface="微软雅黑" pitchFamily="34" charset="-122"/>
                </a:rPr>
                <a:t>帧</a:t>
              </a:r>
            </a:p>
          </p:txBody>
        </p:sp>
        <p:sp>
          <p:nvSpPr>
            <p:cNvPr id="40" name="AutoShape 38"/>
            <p:cNvSpPr>
              <a:spLocks/>
            </p:cNvSpPr>
            <p:nvPr/>
          </p:nvSpPr>
          <p:spPr bwMode="auto">
            <a:xfrm rot="16200000" flipV="1">
              <a:off x="2698" y="2568"/>
              <a:ext cx="90" cy="725"/>
            </a:xfrm>
            <a:prstGeom prst="leftBrace">
              <a:avLst>
                <a:gd name="adj1" fmla="val 67130"/>
                <a:gd name="adj2" fmla="val 50000"/>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1867" b="1">
                <a:solidFill>
                  <a:prstClr val="black"/>
                </a:solidFill>
                <a:latin typeface="微软雅黑" pitchFamily="34" charset="-122"/>
                <a:ea typeface="微软雅黑" pitchFamily="34" charset="-122"/>
              </a:endParaRPr>
            </a:p>
          </p:txBody>
        </p:sp>
      </p:grpSp>
      <p:grpSp>
        <p:nvGrpSpPr>
          <p:cNvPr id="41" name="Group 39"/>
          <p:cNvGrpSpPr>
            <a:grpSpLocks/>
          </p:cNvGrpSpPr>
          <p:nvPr/>
        </p:nvGrpSpPr>
        <p:grpSpPr bwMode="auto">
          <a:xfrm>
            <a:off x="6314133" y="4835205"/>
            <a:ext cx="1518818" cy="524054"/>
            <a:chOff x="3105" y="2886"/>
            <a:chExt cx="725" cy="271"/>
          </a:xfrm>
        </p:grpSpPr>
        <p:sp>
          <p:nvSpPr>
            <p:cNvPr id="42" name="Text Box 40"/>
            <p:cNvSpPr txBox="1">
              <a:spLocks noChangeArrowheads="1"/>
            </p:cNvSpPr>
            <p:nvPr/>
          </p:nvSpPr>
          <p:spPr bwMode="auto">
            <a:xfrm>
              <a:off x="3200" y="2976"/>
              <a:ext cx="515"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a:lnSpc>
                  <a:spcPct val="90000"/>
                </a:lnSpc>
              </a:pPr>
              <a:r>
                <a:rPr kumimoji="1" lang="en-US" altLang="zh-CN" sz="1867" b="1" dirty="0">
                  <a:solidFill>
                    <a:srgbClr val="CC00CC"/>
                  </a:solidFill>
                  <a:latin typeface="微软雅黑" pitchFamily="34" charset="-122"/>
                  <a:ea typeface="微软雅黑" pitchFamily="34" charset="-122"/>
                </a:rPr>
                <a:t>TDM </a:t>
              </a:r>
              <a:r>
                <a:rPr kumimoji="1" lang="zh-CN" altLang="en-US" sz="1867" b="1" dirty="0">
                  <a:solidFill>
                    <a:srgbClr val="CC00CC"/>
                  </a:solidFill>
                  <a:latin typeface="微软雅黑" pitchFamily="34" charset="-122"/>
                  <a:ea typeface="微软雅黑" pitchFamily="34" charset="-122"/>
                </a:rPr>
                <a:t>帧</a:t>
              </a:r>
            </a:p>
          </p:txBody>
        </p:sp>
        <p:sp>
          <p:nvSpPr>
            <p:cNvPr id="43" name="AutoShape 41"/>
            <p:cNvSpPr>
              <a:spLocks/>
            </p:cNvSpPr>
            <p:nvPr/>
          </p:nvSpPr>
          <p:spPr bwMode="auto">
            <a:xfrm rot="16200000" flipV="1">
              <a:off x="3423" y="2568"/>
              <a:ext cx="90" cy="725"/>
            </a:xfrm>
            <a:prstGeom prst="leftBrace">
              <a:avLst>
                <a:gd name="adj1" fmla="val 67130"/>
                <a:gd name="adj2" fmla="val 50000"/>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1867" b="1">
                <a:solidFill>
                  <a:prstClr val="black"/>
                </a:solidFill>
                <a:latin typeface="微软雅黑" pitchFamily="34" charset="-122"/>
                <a:ea typeface="微软雅黑" pitchFamily="34" charset="-122"/>
              </a:endParaRPr>
            </a:p>
          </p:txBody>
        </p:sp>
      </p:grpSp>
      <p:sp>
        <p:nvSpPr>
          <p:cNvPr id="44" name="Rectangle 42"/>
          <p:cNvSpPr>
            <a:spLocks noChangeArrowheads="1"/>
          </p:cNvSpPr>
          <p:nvPr/>
        </p:nvSpPr>
        <p:spPr bwMode="auto">
          <a:xfrm>
            <a:off x="8330079" y="3299383"/>
            <a:ext cx="474491" cy="407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r>
              <a:rPr kumimoji="1" lang="en-US" altLang="zh-CN" sz="1867" b="1">
                <a:solidFill>
                  <a:prstClr val="black"/>
                </a:solidFill>
                <a:latin typeface="微软雅黑" pitchFamily="34" charset="-122"/>
                <a:ea typeface="微软雅黑" pitchFamily="34" charset="-122"/>
              </a:rPr>
              <a:t>…</a:t>
            </a:r>
          </a:p>
        </p:txBody>
      </p:sp>
      <p:sp>
        <p:nvSpPr>
          <p:cNvPr id="45" name="Line 43"/>
          <p:cNvSpPr>
            <a:spLocks noChangeShapeType="1"/>
          </p:cNvSpPr>
          <p:nvPr/>
        </p:nvSpPr>
        <p:spPr bwMode="auto">
          <a:xfrm rot="16200000">
            <a:off x="-50406" y="3723288"/>
            <a:ext cx="3616159" cy="0"/>
          </a:xfrm>
          <a:prstGeom prst="line">
            <a:avLst/>
          </a:prstGeom>
          <a:noFill/>
          <a:ln w="28575">
            <a:solidFill>
              <a:srgbClr val="00B05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1867" b="1">
              <a:solidFill>
                <a:prstClr val="black"/>
              </a:solidFill>
              <a:latin typeface="微软雅黑" pitchFamily="34" charset="-122"/>
              <a:ea typeface="微软雅黑" pitchFamily="34" charset="-122"/>
            </a:endParaRPr>
          </a:p>
        </p:txBody>
      </p:sp>
      <p:grpSp>
        <p:nvGrpSpPr>
          <p:cNvPr id="46" name="Group 44"/>
          <p:cNvGrpSpPr>
            <a:grpSpLocks/>
          </p:cNvGrpSpPr>
          <p:nvPr/>
        </p:nvGrpSpPr>
        <p:grpSpPr bwMode="auto">
          <a:xfrm>
            <a:off x="7839237" y="4835205"/>
            <a:ext cx="1518818" cy="524054"/>
            <a:chOff x="3105" y="2886"/>
            <a:chExt cx="725" cy="271"/>
          </a:xfrm>
        </p:grpSpPr>
        <p:sp>
          <p:nvSpPr>
            <p:cNvPr id="47" name="Text Box 45"/>
            <p:cNvSpPr txBox="1">
              <a:spLocks noChangeArrowheads="1"/>
            </p:cNvSpPr>
            <p:nvPr/>
          </p:nvSpPr>
          <p:spPr bwMode="auto">
            <a:xfrm>
              <a:off x="3200" y="2976"/>
              <a:ext cx="515"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a:lnSpc>
                  <a:spcPct val="90000"/>
                </a:lnSpc>
              </a:pPr>
              <a:r>
                <a:rPr kumimoji="1" lang="en-US" altLang="zh-CN" sz="1867" b="1" dirty="0">
                  <a:solidFill>
                    <a:srgbClr val="CC00CC"/>
                  </a:solidFill>
                  <a:latin typeface="微软雅黑" pitchFamily="34" charset="-122"/>
                  <a:ea typeface="微软雅黑" pitchFamily="34" charset="-122"/>
                </a:rPr>
                <a:t>TDM </a:t>
              </a:r>
              <a:r>
                <a:rPr kumimoji="1" lang="zh-CN" altLang="en-US" sz="1867" b="1" dirty="0">
                  <a:solidFill>
                    <a:srgbClr val="CC00CC"/>
                  </a:solidFill>
                  <a:latin typeface="微软雅黑" pitchFamily="34" charset="-122"/>
                  <a:ea typeface="微软雅黑" pitchFamily="34" charset="-122"/>
                </a:rPr>
                <a:t>帧</a:t>
              </a:r>
            </a:p>
          </p:txBody>
        </p:sp>
        <p:sp>
          <p:nvSpPr>
            <p:cNvPr id="48" name="AutoShape 46"/>
            <p:cNvSpPr>
              <a:spLocks/>
            </p:cNvSpPr>
            <p:nvPr/>
          </p:nvSpPr>
          <p:spPr bwMode="auto">
            <a:xfrm rot="16200000" flipV="1">
              <a:off x="3423" y="2568"/>
              <a:ext cx="90" cy="725"/>
            </a:xfrm>
            <a:prstGeom prst="leftBrace">
              <a:avLst>
                <a:gd name="adj1" fmla="val 67130"/>
                <a:gd name="adj2" fmla="val 50000"/>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endParaRPr lang="zh-CN" altLang="en-US" sz="1867" b="1">
                <a:solidFill>
                  <a:prstClr val="black"/>
                </a:solidFill>
                <a:latin typeface="微软雅黑" pitchFamily="34" charset="-122"/>
                <a:ea typeface="微软雅黑" pitchFamily="34" charset="-122"/>
              </a:endParaRPr>
            </a:p>
          </p:txBody>
        </p:sp>
      </p:grpSp>
      <p:grpSp>
        <p:nvGrpSpPr>
          <p:cNvPr id="49" name="Group 52"/>
          <p:cNvGrpSpPr>
            <a:grpSpLocks/>
          </p:cNvGrpSpPr>
          <p:nvPr/>
        </p:nvGrpSpPr>
        <p:grpSpPr bwMode="auto">
          <a:xfrm>
            <a:off x="3276493" y="2290360"/>
            <a:ext cx="6083655" cy="2894861"/>
            <a:chOff x="1655" y="1570"/>
            <a:chExt cx="2904" cy="1497"/>
          </a:xfrm>
        </p:grpSpPr>
        <p:sp>
          <p:nvSpPr>
            <p:cNvPr id="50" name="Line 47"/>
            <p:cNvSpPr>
              <a:spLocks noChangeShapeType="1"/>
            </p:cNvSpPr>
            <p:nvPr/>
          </p:nvSpPr>
          <p:spPr bwMode="auto">
            <a:xfrm>
              <a:off x="1655"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b="1">
                <a:solidFill>
                  <a:prstClr val="black"/>
                </a:solidFill>
                <a:latin typeface="微软雅黑" pitchFamily="34" charset="-122"/>
                <a:ea typeface="微软雅黑" pitchFamily="34" charset="-122"/>
              </a:endParaRPr>
            </a:p>
          </p:txBody>
        </p:sp>
        <p:sp>
          <p:nvSpPr>
            <p:cNvPr id="51" name="Line 48"/>
            <p:cNvSpPr>
              <a:spLocks noChangeShapeType="1"/>
            </p:cNvSpPr>
            <p:nvPr/>
          </p:nvSpPr>
          <p:spPr bwMode="auto">
            <a:xfrm>
              <a:off x="2381"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b="1">
                <a:solidFill>
                  <a:prstClr val="black"/>
                </a:solidFill>
                <a:latin typeface="微软雅黑" pitchFamily="34" charset="-122"/>
                <a:ea typeface="微软雅黑" pitchFamily="34" charset="-122"/>
              </a:endParaRPr>
            </a:p>
          </p:txBody>
        </p:sp>
        <p:sp>
          <p:nvSpPr>
            <p:cNvPr id="52" name="Line 49"/>
            <p:cNvSpPr>
              <a:spLocks noChangeShapeType="1"/>
            </p:cNvSpPr>
            <p:nvPr/>
          </p:nvSpPr>
          <p:spPr bwMode="auto">
            <a:xfrm>
              <a:off x="3107"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b="1">
                <a:solidFill>
                  <a:prstClr val="black"/>
                </a:solidFill>
                <a:latin typeface="微软雅黑" pitchFamily="34" charset="-122"/>
                <a:ea typeface="微软雅黑" pitchFamily="34" charset="-122"/>
              </a:endParaRPr>
            </a:p>
          </p:txBody>
        </p:sp>
        <p:sp>
          <p:nvSpPr>
            <p:cNvPr id="53" name="Line 50"/>
            <p:cNvSpPr>
              <a:spLocks noChangeShapeType="1"/>
            </p:cNvSpPr>
            <p:nvPr/>
          </p:nvSpPr>
          <p:spPr bwMode="auto">
            <a:xfrm>
              <a:off x="3833"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b="1">
                <a:solidFill>
                  <a:prstClr val="black"/>
                </a:solidFill>
                <a:latin typeface="微软雅黑" pitchFamily="34" charset="-122"/>
                <a:ea typeface="微软雅黑" pitchFamily="34" charset="-122"/>
              </a:endParaRPr>
            </a:p>
          </p:txBody>
        </p:sp>
        <p:sp>
          <p:nvSpPr>
            <p:cNvPr id="54" name="Line 51"/>
            <p:cNvSpPr>
              <a:spLocks noChangeShapeType="1"/>
            </p:cNvSpPr>
            <p:nvPr/>
          </p:nvSpPr>
          <p:spPr bwMode="auto">
            <a:xfrm>
              <a:off x="4559"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b="1">
                <a:solidFill>
                  <a:prstClr val="black"/>
                </a:solidFill>
                <a:latin typeface="微软雅黑" pitchFamily="34" charset="-122"/>
                <a:ea typeface="微软雅黑" pitchFamily="34" charset="-122"/>
              </a:endParaRPr>
            </a:p>
          </p:txBody>
        </p:sp>
      </p:grpSp>
      <p:sp>
        <p:nvSpPr>
          <p:cNvPr id="55" name="Text Box 53"/>
          <p:cNvSpPr txBox="1">
            <a:spLocks noChangeArrowheads="1"/>
          </p:cNvSpPr>
          <p:nvPr/>
        </p:nvSpPr>
        <p:spPr bwMode="auto">
          <a:xfrm>
            <a:off x="3538773" y="1608921"/>
            <a:ext cx="1378904" cy="350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a:lnSpc>
                <a:spcPct val="90000"/>
              </a:lnSpc>
            </a:pPr>
            <a:r>
              <a:rPr kumimoji="1" lang="zh-CN" altLang="en-US" sz="1867" b="1" dirty="0">
                <a:solidFill>
                  <a:prstClr val="black"/>
                </a:solidFill>
                <a:latin typeface="微软雅黑" pitchFamily="34" charset="-122"/>
                <a:ea typeface="微软雅黑" pitchFamily="34" charset="-122"/>
              </a:rPr>
              <a:t>周期性出现</a:t>
            </a:r>
          </a:p>
        </p:txBody>
      </p:sp>
      <p:sp>
        <p:nvSpPr>
          <p:cNvPr id="58" name="矩形 57"/>
          <p:cNvSpPr/>
          <p:nvPr/>
        </p:nvSpPr>
        <p:spPr>
          <a:xfrm>
            <a:off x="9649103" y="1693114"/>
            <a:ext cx="1415772" cy="461665"/>
          </a:xfrm>
          <a:prstGeom prst="rect">
            <a:avLst/>
          </a:prstGeom>
        </p:spPr>
        <p:txBody>
          <a:bodyPr wrap="none">
            <a:spAutoFit/>
          </a:bodyPr>
          <a:lstStyle/>
          <a:p>
            <a:pPr algn="ctr" defTabSz="1219170"/>
            <a:r>
              <a:rPr lang="zh-CN" altLang="en-US" sz="2400" b="1" dirty="0">
                <a:solidFill>
                  <a:prstClr val="black"/>
                </a:solidFill>
                <a:latin typeface="微软雅黑" pitchFamily="34" charset="-122"/>
                <a:ea typeface="微软雅黑" pitchFamily="34" charset="-122"/>
              </a:rPr>
              <a:t>时分复用</a:t>
            </a:r>
          </a:p>
        </p:txBody>
      </p:sp>
      <p:sp>
        <p:nvSpPr>
          <p:cNvPr id="28" name="Line 26"/>
          <p:cNvSpPr>
            <a:spLocks noChangeShapeType="1"/>
          </p:cNvSpPr>
          <p:nvPr/>
        </p:nvSpPr>
        <p:spPr bwMode="auto">
          <a:xfrm flipH="1">
            <a:off x="1946215" y="1940347"/>
            <a:ext cx="2282419" cy="438967"/>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b="1">
              <a:solidFill>
                <a:prstClr val="black"/>
              </a:solidFill>
              <a:latin typeface="微软雅黑" pitchFamily="34" charset="-122"/>
              <a:ea typeface="微软雅黑" pitchFamily="34" charset="-122"/>
            </a:endParaRPr>
          </a:p>
        </p:txBody>
      </p:sp>
      <p:sp>
        <p:nvSpPr>
          <p:cNvPr id="29" name="Line 27"/>
          <p:cNvSpPr>
            <a:spLocks noChangeShapeType="1"/>
          </p:cNvSpPr>
          <p:nvPr/>
        </p:nvSpPr>
        <p:spPr bwMode="auto">
          <a:xfrm flipH="1">
            <a:off x="3458747" y="1940347"/>
            <a:ext cx="769885" cy="438968"/>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b="1">
              <a:solidFill>
                <a:prstClr val="black"/>
              </a:solidFill>
              <a:latin typeface="微软雅黑" pitchFamily="34" charset="-122"/>
              <a:ea typeface="微软雅黑" pitchFamily="34" charset="-122"/>
            </a:endParaRPr>
          </a:p>
        </p:txBody>
      </p:sp>
      <p:sp>
        <p:nvSpPr>
          <p:cNvPr id="30" name="Line 28"/>
          <p:cNvSpPr>
            <a:spLocks noChangeShapeType="1"/>
          </p:cNvSpPr>
          <p:nvPr/>
        </p:nvSpPr>
        <p:spPr bwMode="auto">
          <a:xfrm>
            <a:off x="4228634" y="1940347"/>
            <a:ext cx="744745" cy="438967"/>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b="1">
              <a:solidFill>
                <a:prstClr val="black"/>
              </a:solidFill>
              <a:latin typeface="微软雅黑" pitchFamily="34" charset="-122"/>
              <a:ea typeface="微软雅黑" pitchFamily="34" charset="-122"/>
            </a:endParaRPr>
          </a:p>
        </p:txBody>
      </p:sp>
      <p:sp>
        <p:nvSpPr>
          <p:cNvPr id="31" name="Line 29"/>
          <p:cNvSpPr>
            <a:spLocks noChangeShapeType="1"/>
          </p:cNvSpPr>
          <p:nvPr/>
        </p:nvSpPr>
        <p:spPr bwMode="auto">
          <a:xfrm>
            <a:off x="4228633" y="1940347"/>
            <a:ext cx="2257280" cy="438967"/>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endParaRPr lang="zh-CN" altLang="en-US" sz="1867" b="1">
              <a:solidFill>
                <a:prstClr val="black"/>
              </a:solidFill>
              <a:latin typeface="微软雅黑" pitchFamily="34" charset="-122"/>
              <a:ea typeface="微软雅黑" pitchFamily="34" charset="-122"/>
            </a:endParaRPr>
          </a:p>
        </p:txBody>
      </p:sp>
    </p:spTree>
    <p:extLst>
      <p:ext uri="{BB962C8B-B14F-4D97-AF65-F5344CB8AC3E}">
        <p14:creationId xmlns:p14="http://schemas.microsoft.com/office/powerpoint/2010/main" val="13039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1500"/>
                            </p:stCondLst>
                            <p:childTnLst>
                              <p:par>
                                <p:cTn id="9" presetID="10" presetClass="entr" presetSubtype="0" fill="hold" nodeType="afterEffect">
                                  <p:stCondLst>
                                    <p:cond delay="25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2250"/>
                            </p:stCondLst>
                            <p:childTnLst>
                              <p:par>
                                <p:cTn id="13" presetID="10" presetClass="entr" presetSubtype="0" fill="hold" nodeType="afterEffect">
                                  <p:stCondLst>
                                    <p:cond delay="25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childTnLst>
                          </p:cTn>
                        </p:par>
                        <p:par>
                          <p:cTn id="16" fill="hold">
                            <p:stCondLst>
                              <p:cond delay="3000"/>
                            </p:stCondLst>
                            <p:childTnLst>
                              <p:par>
                                <p:cTn id="17" presetID="10" presetClass="entr" presetSubtype="0" fill="hold" nodeType="afterEffect">
                                  <p:stCondLst>
                                    <p:cond delay="25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childTnLst>
                          </p:cTn>
                        </p:par>
                        <p:par>
                          <p:cTn id="20" fill="hold">
                            <p:stCondLst>
                              <p:cond delay="3750"/>
                            </p:stCondLst>
                            <p:childTnLst>
                              <p:par>
                                <p:cTn id="21" presetID="10" presetClass="entr" presetSubtype="0" fill="hold" nodeType="afterEffect">
                                  <p:stCondLst>
                                    <p:cond delay="25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childTnLst>
                          </p:cTn>
                        </p:par>
                        <p:par>
                          <p:cTn id="24" fill="hold">
                            <p:stCondLst>
                              <p:cond delay="4500"/>
                            </p:stCondLst>
                            <p:childTnLst>
                              <p:par>
                                <p:cTn id="25" presetID="35" presetClass="emph" presetSubtype="0" repeatCount="4000" fill="hold" nodeType="afterEffect">
                                  <p:stCondLst>
                                    <p:cond delay="500"/>
                                  </p:stCondLst>
                                  <p:childTnLst>
                                    <p:anim calcmode="discrete" valueType="str">
                                      <p:cBhvr>
                                        <p:cTn id="26" dur="500" fill="hold"/>
                                        <p:tgtEl>
                                          <p:spTgt spid="2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TotalTime>
  <Words>4011</Words>
  <Application>Microsoft Office PowerPoint</Application>
  <PresentationFormat>宽屏</PresentationFormat>
  <Paragraphs>710</Paragraphs>
  <Slides>53</Slides>
  <Notes>0</Notes>
  <HiddenSlides>0</HiddenSlides>
  <MMClips>0</MMClips>
  <ScaleCrop>false</ScaleCrop>
  <HeadingPairs>
    <vt:vector size="8" baseType="variant">
      <vt:variant>
        <vt:lpstr>已用的字体</vt:lpstr>
      </vt:variant>
      <vt:variant>
        <vt:i4>7</vt:i4>
      </vt:variant>
      <vt:variant>
        <vt:lpstr>主题</vt:lpstr>
      </vt:variant>
      <vt:variant>
        <vt:i4>8</vt:i4>
      </vt:variant>
      <vt:variant>
        <vt:lpstr>嵌入 OLE 服务器</vt:lpstr>
      </vt:variant>
      <vt:variant>
        <vt:i4>2</vt:i4>
      </vt:variant>
      <vt:variant>
        <vt:lpstr>幻灯片标题</vt:lpstr>
      </vt:variant>
      <vt:variant>
        <vt:i4>53</vt:i4>
      </vt:variant>
    </vt:vector>
  </HeadingPairs>
  <TitlesOfParts>
    <vt:vector size="70" baseType="lpstr">
      <vt:lpstr>等线</vt:lpstr>
      <vt:lpstr>等线 Light</vt:lpstr>
      <vt:lpstr>宋体</vt:lpstr>
      <vt:lpstr>微软雅黑</vt:lpstr>
      <vt:lpstr>Arial</vt:lpstr>
      <vt:lpstr>Calibri</vt:lpstr>
      <vt:lpstr>Wingdings</vt:lpstr>
      <vt:lpstr>Office 主题​​</vt:lpstr>
      <vt:lpstr>1_Office 主题​​</vt:lpstr>
      <vt:lpstr>2_Office 主题​​</vt:lpstr>
      <vt:lpstr>3_Office 主题​​</vt:lpstr>
      <vt:lpstr>4_Office 主题​​</vt:lpstr>
      <vt:lpstr>5_Office 主题​​</vt:lpstr>
      <vt:lpstr>6_Office 主题​​</vt:lpstr>
      <vt:lpstr>7_Office 主题​​</vt:lpstr>
      <vt:lpstr>Visio</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林 佳</cp:lastModifiedBy>
  <cp:revision>17</cp:revision>
  <dcterms:created xsi:type="dcterms:W3CDTF">2020-06-21T13:00:44Z</dcterms:created>
  <dcterms:modified xsi:type="dcterms:W3CDTF">2020-07-01T05:46:38Z</dcterms:modified>
</cp:coreProperties>
</file>