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26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软件工程复习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7014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软件工程概述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软件工程</a:t>
            </a:r>
            <a:endParaRPr lang="en-US" altLang="zh-CN" dirty="0" smtClean="0"/>
          </a:p>
          <a:p>
            <a:r>
              <a:rPr lang="zh-CN" altLang="en-US" dirty="0" smtClean="0"/>
              <a:t>软体危机</a:t>
            </a:r>
            <a:endParaRPr lang="en-US" altLang="zh-CN" dirty="0" smtClean="0"/>
          </a:p>
          <a:p>
            <a:r>
              <a:rPr lang="zh-CN" altLang="en-US" dirty="0" smtClean="0"/>
              <a:t>软件过程</a:t>
            </a:r>
            <a:endParaRPr lang="en-US" altLang="zh-CN" dirty="0" smtClean="0"/>
          </a:p>
          <a:p>
            <a:r>
              <a:rPr lang="zh-CN" altLang="en-US" dirty="0" smtClean="0"/>
              <a:t>软件开发模型：瀑布模型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434127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可行性</a:t>
            </a:r>
            <a:r>
              <a:rPr lang="zh-CN" altLang="en-US" dirty="0"/>
              <a:t>研究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目的：确定系统是否可行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技术可行性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系统高层逻辑模型（初级数据流图、数据字典）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经济可行性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成本效益分析</a:t>
            </a:r>
            <a:endParaRPr lang="en-US" altLang="zh-CN" dirty="0"/>
          </a:p>
          <a:p>
            <a:r>
              <a:rPr lang="zh-CN" altLang="en-US" dirty="0" smtClean="0"/>
              <a:t>社会法津可行性</a:t>
            </a:r>
            <a:endParaRPr lang="en-US" altLang="zh-CN" dirty="0" smtClean="0"/>
          </a:p>
          <a:p>
            <a:r>
              <a:rPr lang="zh-CN" altLang="en-US" dirty="0" smtClean="0"/>
              <a:t>操作可行性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5869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需求</a:t>
            </a:r>
            <a:r>
              <a:rPr lang="zh-CN" altLang="en-US" dirty="0"/>
              <a:t>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目的：明确系统要做什么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需求工程：需求获取、需求分析、需求管理</a:t>
            </a:r>
            <a:endParaRPr lang="en-US" altLang="zh-CN" dirty="0" smtClean="0"/>
          </a:p>
          <a:p>
            <a:r>
              <a:rPr lang="zh-CN" altLang="en-US" dirty="0" smtClean="0"/>
              <a:t>获取需求的方法：访谈、原型、规格说明</a:t>
            </a:r>
            <a:endParaRPr lang="en-US" altLang="zh-CN" dirty="0" smtClean="0"/>
          </a:p>
          <a:p>
            <a:r>
              <a:rPr lang="zh-CN" altLang="en-US" dirty="0" smtClean="0"/>
              <a:t>需求</a:t>
            </a:r>
            <a:r>
              <a:rPr lang="zh-CN" altLang="en-US" dirty="0"/>
              <a:t>分析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数据需求：</a:t>
            </a:r>
            <a:r>
              <a:rPr lang="en-US" altLang="zh-CN" dirty="0" smtClean="0">
                <a:solidFill>
                  <a:srgbClr val="FF0000"/>
                </a:solidFill>
              </a:rPr>
              <a:t>ER</a:t>
            </a:r>
            <a:r>
              <a:rPr lang="zh-CN" altLang="en-US" dirty="0" smtClean="0">
                <a:solidFill>
                  <a:srgbClr val="FF0000"/>
                </a:solidFill>
              </a:rPr>
              <a:t>图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功能需求：高级数据流图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行为需求：状态图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需求管理：结构化方法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23289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总体设计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目的：总体上说，系统如何实现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总体设计原则：模块化，抽象、逐步求精、信息隐藏和局部化、模块独立（核心）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模块独立性：内聚（高</a:t>
            </a:r>
            <a:r>
              <a:rPr lang="en-US" altLang="zh-CN" dirty="0" smtClean="0">
                <a:solidFill>
                  <a:srgbClr val="FF0000"/>
                </a:solidFill>
              </a:rPr>
              <a:t>/</a:t>
            </a:r>
            <a:r>
              <a:rPr lang="zh-CN" altLang="en-US" dirty="0" smtClean="0">
                <a:solidFill>
                  <a:srgbClr val="FF0000"/>
                </a:solidFill>
              </a:rPr>
              <a:t>中</a:t>
            </a:r>
            <a:r>
              <a:rPr lang="en-US" altLang="zh-CN" dirty="0" smtClean="0">
                <a:solidFill>
                  <a:srgbClr val="FF0000"/>
                </a:solidFill>
              </a:rPr>
              <a:t>/</a:t>
            </a:r>
            <a:r>
              <a:rPr lang="zh-CN" altLang="en-US" dirty="0" smtClean="0">
                <a:solidFill>
                  <a:srgbClr val="FF0000"/>
                </a:solidFill>
              </a:rPr>
              <a:t>低）、耦合（高</a:t>
            </a:r>
            <a:r>
              <a:rPr lang="en-US" altLang="zh-CN" dirty="0" smtClean="0">
                <a:solidFill>
                  <a:srgbClr val="FF0000"/>
                </a:solidFill>
              </a:rPr>
              <a:t>/</a:t>
            </a:r>
            <a:r>
              <a:rPr lang="zh-CN" altLang="en-US" dirty="0" smtClean="0">
                <a:solidFill>
                  <a:srgbClr val="FF0000"/>
                </a:solidFill>
              </a:rPr>
              <a:t>中</a:t>
            </a:r>
            <a:r>
              <a:rPr lang="en-US" altLang="zh-CN" dirty="0" smtClean="0">
                <a:solidFill>
                  <a:srgbClr val="FF0000"/>
                </a:solidFill>
              </a:rPr>
              <a:t>/</a:t>
            </a:r>
            <a:r>
              <a:rPr lang="zh-CN" altLang="en-US" dirty="0" smtClean="0">
                <a:solidFill>
                  <a:srgbClr val="FF0000"/>
                </a:solidFill>
              </a:rPr>
              <a:t>低）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面向数据流的设计方法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变换流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事务流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软件结构：层次图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数据库：基于数据模型</a:t>
            </a:r>
            <a:endParaRPr lang="en-US" altLang="zh-CN" dirty="0" smtClean="0"/>
          </a:p>
          <a:p>
            <a:r>
              <a:rPr lang="zh-CN" altLang="en-US" dirty="0" smtClean="0"/>
              <a:t>优化：启发规则（扇入</a:t>
            </a:r>
            <a:r>
              <a:rPr lang="en-US" altLang="zh-CN" dirty="0" smtClean="0"/>
              <a:t>/</a:t>
            </a:r>
            <a:r>
              <a:rPr lang="zh-CN" altLang="en-US" dirty="0" smtClean="0"/>
              <a:t>扇出适中）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2650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详细设计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目的：详细来说，系统如何实现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Jackson</a:t>
            </a:r>
            <a:r>
              <a:rPr lang="zh-CN" altLang="en-US" dirty="0" smtClean="0"/>
              <a:t>方法：</a:t>
            </a:r>
            <a:r>
              <a:rPr lang="en-US" altLang="zh-CN" dirty="0"/>
              <a:t> </a:t>
            </a:r>
            <a:r>
              <a:rPr lang="en-US" altLang="zh-CN" dirty="0" smtClean="0"/>
              <a:t>Jackson</a:t>
            </a:r>
            <a:r>
              <a:rPr lang="zh-CN" altLang="en-US" dirty="0" smtClean="0"/>
              <a:t>图</a:t>
            </a:r>
            <a:endParaRPr lang="en-US" altLang="zh-CN" dirty="0" smtClean="0"/>
          </a:p>
          <a:p>
            <a:r>
              <a:rPr lang="zh-CN" altLang="en-US" dirty="0" smtClean="0"/>
              <a:t>模块的算法描述：图形工具（</a:t>
            </a:r>
            <a:r>
              <a:rPr lang="zh-CN" altLang="en-US" dirty="0" smtClean="0">
                <a:solidFill>
                  <a:srgbClr val="FF0000"/>
                </a:solidFill>
              </a:rPr>
              <a:t>流程图、</a:t>
            </a:r>
            <a:r>
              <a:rPr lang="en-US" altLang="zh-CN" dirty="0" smtClean="0">
                <a:solidFill>
                  <a:srgbClr val="FF0000"/>
                </a:solidFill>
              </a:rPr>
              <a:t>NS</a:t>
            </a:r>
            <a:r>
              <a:rPr lang="zh-CN" altLang="en-US" dirty="0" smtClean="0">
                <a:solidFill>
                  <a:srgbClr val="FF0000"/>
                </a:solidFill>
              </a:rPr>
              <a:t>图、</a:t>
            </a:r>
            <a:r>
              <a:rPr lang="en-US" altLang="zh-CN" dirty="0" smtClean="0">
                <a:solidFill>
                  <a:srgbClr val="FF0000"/>
                </a:solidFill>
              </a:rPr>
              <a:t>PAD</a:t>
            </a:r>
            <a:r>
              <a:rPr lang="zh-CN" altLang="en-US" dirty="0" smtClean="0">
                <a:solidFill>
                  <a:srgbClr val="FF0000"/>
                </a:solidFill>
              </a:rPr>
              <a:t>图</a:t>
            </a:r>
            <a:r>
              <a:rPr lang="zh-CN" altLang="en-US" dirty="0" smtClean="0"/>
              <a:t>）、判定表、判定树、伪码</a:t>
            </a:r>
            <a:endParaRPr lang="en-US" altLang="zh-CN" dirty="0" smtClean="0"/>
          </a:p>
          <a:p>
            <a:r>
              <a:rPr lang="zh-CN" altLang="en-US" dirty="0" smtClean="0"/>
              <a:t>复杂度：</a:t>
            </a:r>
            <a:r>
              <a:rPr lang="zh-CN" altLang="en-US" dirty="0" smtClean="0">
                <a:solidFill>
                  <a:srgbClr val="FF0000"/>
                </a:solidFill>
              </a:rPr>
              <a:t>环形复杂度</a:t>
            </a:r>
            <a:r>
              <a:rPr lang="zh-CN" altLang="en-US" dirty="0" smtClean="0"/>
              <a:t>（流图）</a:t>
            </a:r>
            <a:endParaRPr lang="en-US" altLang="zh-CN" dirty="0" smtClean="0"/>
          </a:p>
          <a:p>
            <a:r>
              <a:rPr lang="zh-CN" altLang="en-US" dirty="0" smtClean="0"/>
              <a:t>界面设计：响应时间</a:t>
            </a:r>
            <a:r>
              <a:rPr lang="en-US" altLang="zh-CN" dirty="0" smtClean="0"/>
              <a:t>/</a:t>
            </a:r>
            <a:r>
              <a:rPr lang="zh-CN" altLang="en-US" dirty="0" smtClean="0"/>
              <a:t>帮助设施</a:t>
            </a:r>
            <a:r>
              <a:rPr lang="en-US" altLang="zh-CN" dirty="0" smtClean="0"/>
              <a:t>/</a:t>
            </a:r>
            <a:r>
              <a:rPr lang="zh-CN" altLang="en-US" dirty="0" smtClean="0"/>
              <a:t>出错信息</a:t>
            </a:r>
            <a:r>
              <a:rPr lang="en-US" altLang="zh-CN" dirty="0" smtClean="0"/>
              <a:t>/</a:t>
            </a:r>
            <a:r>
              <a:rPr lang="zh-CN" altLang="en-US" dirty="0" smtClean="0"/>
              <a:t>命令交互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5139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编码与测试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编程语言选择：用户优先</a:t>
            </a:r>
            <a:endParaRPr lang="en-US" altLang="zh-CN" dirty="0" smtClean="0"/>
          </a:p>
          <a:p>
            <a:r>
              <a:rPr lang="zh-CN" altLang="en-US" dirty="0" smtClean="0"/>
              <a:t>编程风格</a:t>
            </a:r>
            <a:endParaRPr lang="en-US" altLang="zh-CN" dirty="0" smtClean="0"/>
          </a:p>
          <a:p>
            <a:r>
              <a:rPr lang="zh-CN" altLang="en-US" dirty="0" smtClean="0"/>
              <a:t>单元测试：计算机</a:t>
            </a:r>
            <a:r>
              <a:rPr lang="en-US" altLang="zh-CN" dirty="0" smtClean="0"/>
              <a:t>/</a:t>
            </a:r>
            <a:r>
              <a:rPr lang="zh-CN" altLang="en-US" dirty="0" smtClean="0"/>
              <a:t>人工，逻辑覆盖</a:t>
            </a:r>
            <a:r>
              <a:rPr lang="en-US" altLang="zh-CN" dirty="0" smtClean="0"/>
              <a:t>/</a:t>
            </a:r>
            <a:r>
              <a:rPr lang="zh-CN" altLang="en-US" dirty="0" smtClean="0"/>
              <a:t>路径测试</a:t>
            </a:r>
            <a:endParaRPr lang="en-US" altLang="zh-CN" dirty="0" smtClean="0"/>
          </a:p>
          <a:p>
            <a:r>
              <a:rPr lang="zh-CN" altLang="en-US" dirty="0" smtClean="0"/>
              <a:t>集成测试：自顶向下</a:t>
            </a:r>
            <a:r>
              <a:rPr lang="en-US" altLang="zh-CN" dirty="0" smtClean="0"/>
              <a:t>/</a:t>
            </a:r>
            <a:r>
              <a:rPr lang="zh-CN" altLang="en-US" dirty="0" smtClean="0"/>
              <a:t>自底向上，等价类划分</a:t>
            </a:r>
            <a:r>
              <a:rPr lang="en-US" altLang="zh-CN" dirty="0" smtClean="0"/>
              <a:t>/</a:t>
            </a:r>
            <a:r>
              <a:rPr lang="zh-CN" altLang="en-US" dirty="0" smtClean="0"/>
              <a:t>边界值分析</a:t>
            </a:r>
            <a:endParaRPr lang="en-US" altLang="zh-CN" dirty="0" smtClean="0"/>
          </a:p>
          <a:p>
            <a:r>
              <a:rPr lang="zh-CN" altLang="en-US" dirty="0">
                <a:solidFill>
                  <a:srgbClr val="FF0000"/>
                </a:solidFill>
              </a:rPr>
              <a:t>逻辑</a:t>
            </a:r>
            <a:r>
              <a:rPr lang="zh-CN" altLang="en-US" dirty="0" smtClean="0">
                <a:solidFill>
                  <a:srgbClr val="FF0000"/>
                </a:solidFill>
              </a:rPr>
              <a:t>覆盖：语句覆盖</a:t>
            </a:r>
            <a:r>
              <a:rPr lang="en-US" altLang="zh-CN" dirty="0" smtClean="0">
                <a:solidFill>
                  <a:srgbClr val="FF0000"/>
                </a:solidFill>
              </a:rPr>
              <a:t>/</a:t>
            </a:r>
            <a:r>
              <a:rPr lang="zh-CN" altLang="en-US" dirty="0" smtClean="0">
                <a:solidFill>
                  <a:srgbClr val="FF0000"/>
                </a:solidFill>
              </a:rPr>
              <a:t>条件覆盖</a:t>
            </a:r>
            <a:r>
              <a:rPr lang="en-US" altLang="zh-CN" dirty="0" smtClean="0">
                <a:solidFill>
                  <a:srgbClr val="FF0000"/>
                </a:solidFill>
              </a:rPr>
              <a:t>/</a:t>
            </a:r>
            <a:r>
              <a:rPr lang="zh-CN" altLang="en-US" dirty="0" smtClean="0">
                <a:solidFill>
                  <a:srgbClr val="FF0000"/>
                </a:solidFill>
              </a:rPr>
              <a:t>判定覆盖</a:t>
            </a:r>
            <a:r>
              <a:rPr lang="en-US" altLang="zh-CN" dirty="0" smtClean="0">
                <a:solidFill>
                  <a:srgbClr val="FF0000"/>
                </a:solidFill>
              </a:rPr>
              <a:t>/</a:t>
            </a:r>
            <a:r>
              <a:rPr lang="zh-CN" altLang="en-US" dirty="0" smtClean="0">
                <a:solidFill>
                  <a:srgbClr val="FF0000"/>
                </a:solidFill>
              </a:rPr>
              <a:t>判定条件覆盖</a:t>
            </a:r>
            <a:r>
              <a:rPr lang="en-US" altLang="zh-CN" dirty="0" smtClean="0">
                <a:solidFill>
                  <a:srgbClr val="FF0000"/>
                </a:solidFill>
              </a:rPr>
              <a:t>/</a:t>
            </a:r>
            <a:r>
              <a:rPr lang="zh-CN" altLang="en-US" dirty="0" smtClean="0">
                <a:solidFill>
                  <a:srgbClr val="FF0000"/>
                </a:solidFill>
              </a:rPr>
              <a:t>条件组合覆盖</a:t>
            </a:r>
            <a:r>
              <a:rPr lang="en-US" altLang="zh-CN" dirty="0" smtClean="0">
                <a:solidFill>
                  <a:srgbClr val="FF0000"/>
                </a:solidFill>
              </a:rPr>
              <a:t>/</a:t>
            </a:r>
            <a:r>
              <a:rPr lang="zh-CN" altLang="en-US" dirty="0" smtClean="0">
                <a:solidFill>
                  <a:srgbClr val="FF0000"/>
                </a:solidFill>
              </a:rPr>
              <a:t>点覆盖</a:t>
            </a:r>
            <a:r>
              <a:rPr lang="en-US" altLang="zh-CN" dirty="0" smtClean="0">
                <a:solidFill>
                  <a:srgbClr val="FF0000"/>
                </a:solidFill>
              </a:rPr>
              <a:t>/</a:t>
            </a:r>
            <a:r>
              <a:rPr lang="zh-CN" altLang="en-US" dirty="0" smtClean="0">
                <a:solidFill>
                  <a:srgbClr val="FF0000"/>
                </a:solidFill>
              </a:rPr>
              <a:t>边覆盖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路径测试：条件路径选择</a:t>
            </a:r>
            <a:r>
              <a:rPr lang="en-US" altLang="zh-CN" dirty="0" smtClean="0">
                <a:solidFill>
                  <a:srgbClr val="FF0000"/>
                </a:solidFill>
              </a:rPr>
              <a:t>/</a:t>
            </a:r>
            <a:r>
              <a:rPr lang="zh-CN" altLang="en-US" dirty="0" smtClean="0">
                <a:solidFill>
                  <a:srgbClr val="FF0000"/>
                </a:solidFill>
              </a:rPr>
              <a:t>循环路径选择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等价类划分：有效等价类、无效等价类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边界值分析：临界点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确定测试：</a:t>
            </a:r>
            <a:r>
              <a:rPr lang="en-US" altLang="zh-CN" dirty="0" smtClean="0"/>
              <a:t>Alpha</a:t>
            </a:r>
            <a:r>
              <a:rPr lang="zh-CN" altLang="en-US" dirty="0" smtClean="0"/>
              <a:t>测试、</a:t>
            </a:r>
            <a:r>
              <a:rPr lang="en-US" altLang="zh-CN" dirty="0" smtClean="0"/>
              <a:t>Beta</a:t>
            </a:r>
            <a:r>
              <a:rPr lang="zh-CN" altLang="en-US" dirty="0" smtClean="0"/>
              <a:t>测试</a:t>
            </a:r>
            <a:endParaRPr lang="en-US" altLang="zh-CN" dirty="0" smtClean="0"/>
          </a:p>
          <a:p>
            <a:r>
              <a:rPr lang="zh-CN" altLang="en-US" dirty="0" smtClean="0"/>
              <a:t>调试</a:t>
            </a:r>
            <a:endParaRPr lang="en-US" altLang="zh-CN" dirty="0" smtClean="0"/>
          </a:p>
          <a:p>
            <a:r>
              <a:rPr lang="zh-CN" altLang="en-US" dirty="0" smtClean="0"/>
              <a:t>软件可靠性：平均无故障时间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4377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软件维护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维护类型：结构化维护</a:t>
            </a:r>
            <a:r>
              <a:rPr lang="en-US" altLang="zh-CN" dirty="0" smtClean="0"/>
              <a:t>/</a:t>
            </a:r>
            <a:r>
              <a:rPr lang="zh-CN" altLang="en-US" dirty="0" smtClean="0"/>
              <a:t>非结构化维护</a:t>
            </a:r>
            <a:endParaRPr lang="en-US" altLang="zh-CN" dirty="0" smtClean="0"/>
          </a:p>
          <a:p>
            <a:r>
              <a:rPr lang="zh-CN" altLang="en-US" dirty="0" smtClean="0"/>
              <a:t>维护分类：改正性维护</a:t>
            </a:r>
            <a:r>
              <a:rPr lang="en-US" altLang="zh-CN" dirty="0" smtClean="0"/>
              <a:t>/</a:t>
            </a:r>
            <a:r>
              <a:rPr lang="zh-CN" altLang="en-US" dirty="0" smtClean="0"/>
              <a:t>适应性维护</a:t>
            </a:r>
            <a:r>
              <a:rPr lang="en-US" altLang="zh-CN" dirty="0" smtClean="0"/>
              <a:t>/</a:t>
            </a:r>
            <a:r>
              <a:rPr lang="zh-CN" altLang="en-US" dirty="0" smtClean="0"/>
              <a:t>完善性维护</a:t>
            </a:r>
            <a:r>
              <a:rPr lang="en-US" altLang="zh-CN" dirty="0" smtClean="0"/>
              <a:t>/</a:t>
            </a:r>
            <a:r>
              <a:rPr lang="zh-CN" altLang="en-US" dirty="0" smtClean="0"/>
              <a:t>预防性维护</a:t>
            </a:r>
            <a:endParaRPr lang="en-US" altLang="zh-CN" dirty="0" smtClean="0"/>
          </a:p>
          <a:p>
            <a:r>
              <a:rPr lang="zh-CN" altLang="en-US" dirty="0" smtClean="0"/>
              <a:t>维护组织</a:t>
            </a:r>
            <a:endParaRPr lang="en-US" altLang="zh-CN" dirty="0" smtClean="0"/>
          </a:p>
          <a:p>
            <a:r>
              <a:rPr lang="zh-CN" altLang="en-US" dirty="0" smtClean="0"/>
              <a:t>维护特点</a:t>
            </a:r>
            <a:endParaRPr lang="en-US" altLang="zh-CN" dirty="0" smtClean="0"/>
          </a:p>
          <a:p>
            <a:r>
              <a:rPr lang="zh-CN" altLang="en-US" dirty="0" smtClean="0"/>
              <a:t>可维护性</a:t>
            </a:r>
            <a:endParaRPr lang="en-US" altLang="zh-CN" dirty="0" smtClean="0"/>
          </a:p>
          <a:p>
            <a:r>
              <a:rPr lang="zh-CN" altLang="en-US" dirty="0" smtClean="0"/>
              <a:t>软件再</a:t>
            </a:r>
            <a:r>
              <a:rPr lang="zh-CN" altLang="en-US" dirty="0"/>
              <a:t>工程</a:t>
            </a:r>
          </a:p>
        </p:txBody>
      </p:sp>
    </p:spTree>
    <p:extLst>
      <p:ext uri="{BB962C8B-B14F-4D97-AF65-F5344CB8AC3E}">
        <p14:creationId xmlns:p14="http://schemas.microsoft.com/office/powerpoint/2010/main" val="1010881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336</Words>
  <Application>Microsoft Office PowerPoint</Application>
  <PresentationFormat>全屏显示(4:3)</PresentationFormat>
  <Paragraphs>58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软件工程复习</vt:lpstr>
      <vt:lpstr>软件工程概述</vt:lpstr>
      <vt:lpstr>可行性研究</vt:lpstr>
      <vt:lpstr>需求分析</vt:lpstr>
      <vt:lpstr>总体设计</vt:lpstr>
      <vt:lpstr>详细设计</vt:lpstr>
      <vt:lpstr>编码与测试</vt:lpstr>
      <vt:lpstr>软件维护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软件工程复习</dc:title>
  <dc:creator>admin</dc:creator>
  <cp:lastModifiedBy>admin</cp:lastModifiedBy>
  <cp:revision>8</cp:revision>
  <dcterms:created xsi:type="dcterms:W3CDTF">2018-01-11T05:30:12Z</dcterms:created>
  <dcterms:modified xsi:type="dcterms:W3CDTF">2018-01-11T06:51:56Z</dcterms:modified>
</cp:coreProperties>
</file>