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9" r:id="rId2"/>
    <p:sldId id="370" r:id="rId3"/>
    <p:sldId id="279" r:id="rId4"/>
    <p:sldId id="297" r:id="rId5"/>
    <p:sldId id="315" r:id="rId6"/>
    <p:sldId id="371" r:id="rId7"/>
    <p:sldId id="277" r:id="rId8"/>
    <p:sldId id="319" r:id="rId9"/>
    <p:sldId id="287" r:id="rId10"/>
    <p:sldId id="288" r:id="rId11"/>
    <p:sldId id="289" r:id="rId12"/>
    <p:sldId id="291" r:id="rId13"/>
    <p:sldId id="292" r:id="rId14"/>
    <p:sldId id="293" r:id="rId15"/>
    <p:sldId id="294" r:id="rId16"/>
    <p:sldId id="345" r:id="rId17"/>
    <p:sldId id="353" r:id="rId18"/>
    <p:sldId id="355" r:id="rId19"/>
    <p:sldId id="356" r:id="rId20"/>
    <p:sldId id="358" r:id="rId21"/>
    <p:sldId id="302" r:id="rId22"/>
    <p:sldId id="308" r:id="rId23"/>
    <p:sldId id="309" r:id="rId24"/>
    <p:sldId id="312" r:id="rId25"/>
    <p:sldId id="336" r:id="rId26"/>
    <p:sldId id="328" r:id="rId27"/>
    <p:sldId id="329" r:id="rId28"/>
    <p:sldId id="330" r:id="rId29"/>
    <p:sldId id="333" r:id="rId30"/>
    <p:sldId id="334" r:id="rId31"/>
    <p:sldId id="341" r:id="rId32"/>
    <p:sldId id="368" r:id="rId33"/>
    <p:sldId id="359" r:id="rId34"/>
    <p:sldId id="364" r:id="rId35"/>
    <p:sldId id="365" r:id="rId36"/>
    <p:sldId id="36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5E538-F669-46FD-9814-B1141A156276}" type="datetimeFigureOut">
              <a:rPr lang="zh-CN" altLang="en-US" smtClean="0"/>
              <a:t>2023/2/17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5F507-A720-4E91-9542-CE4490208AD3}" type="slidenum">
              <a:rPr lang="zh-CN" altLang="en-US" smtClean="0"/>
              <a:t>‹#›</a:t>
            </a:fld>
            <a:endParaRPr lang="zh-CN" altLang="en-US"/>
          </a:p>
        </p:txBody>
      </p:sp>
    </p:spTree>
    <p:extLst>
      <p:ext uri="{BB962C8B-B14F-4D97-AF65-F5344CB8AC3E}">
        <p14:creationId xmlns:p14="http://schemas.microsoft.com/office/powerpoint/2010/main" val="75945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255ADE17-16AE-51A9-5385-795B5E2E7B41}"/>
              </a:ext>
            </a:extLst>
          </p:cNvPr>
          <p:cNvSpPr>
            <a:spLocks noGrp="1" noRot="1" noChangeAspect="1" noTextEdit="1"/>
          </p:cNvSpPr>
          <p:nvPr>
            <p:ph type="sldImg"/>
          </p:nvPr>
        </p:nvSpPr>
        <p:spPr>
          <a:ln/>
        </p:spPr>
      </p:sp>
      <p:sp>
        <p:nvSpPr>
          <p:cNvPr id="108547" name="备注占位符 2">
            <a:extLst>
              <a:ext uri="{FF2B5EF4-FFF2-40B4-BE49-F238E27FC236}">
                <a16:creationId xmlns:a16="http://schemas.microsoft.com/office/drawing/2014/main" id="{F80FB249-44B0-8A0D-9C9F-A11B17294D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
        <p:nvSpPr>
          <p:cNvPr id="108548" name="灯片编号占位符 3">
            <a:extLst>
              <a:ext uri="{FF2B5EF4-FFF2-40B4-BE49-F238E27FC236}">
                <a16:creationId xmlns:a16="http://schemas.microsoft.com/office/drawing/2014/main" id="{9C26BC63-5D40-5E88-C306-85DD773819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9D3892B-CD6E-4B6B-AD85-412F5116F04C}" type="slidenum">
              <a:rPr lang="en-US" altLang="zh-CN" sz="1200"/>
              <a:pPr/>
              <a:t>3</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4B8F1E55-890E-8EF5-079A-A7CBDF48C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9CAFB67-D6E6-47C9-A495-0789F96C18DF}" type="slidenum">
              <a:rPr kumimoji="1" lang="zh-CN" altLang="en-US" sz="1200"/>
              <a:pPr eaLnBrk="1" hangingPunct="1"/>
              <a:t>13</a:t>
            </a:fld>
            <a:endParaRPr kumimoji="1" lang="en-US" altLang="zh-CN" sz="1200"/>
          </a:p>
        </p:txBody>
      </p:sp>
      <p:sp>
        <p:nvSpPr>
          <p:cNvPr id="80899" name="Rectangle 2">
            <a:extLst>
              <a:ext uri="{FF2B5EF4-FFF2-40B4-BE49-F238E27FC236}">
                <a16:creationId xmlns:a16="http://schemas.microsoft.com/office/drawing/2014/main" id="{37F31113-CB6A-C368-036E-7205AE6CCB12}"/>
              </a:ext>
            </a:extLst>
          </p:cNvPr>
          <p:cNvSpPr>
            <a:spLocks noRot="1" noChangeArrowheads="1" noTextEdit="1"/>
          </p:cNvSpPr>
          <p:nvPr>
            <p:ph type="sldImg"/>
          </p:nvPr>
        </p:nvSpPr>
        <p:spPr>
          <a:ln/>
        </p:spPr>
      </p:sp>
      <p:sp>
        <p:nvSpPr>
          <p:cNvPr id="80900" name="Rectangle 3">
            <a:extLst>
              <a:ext uri="{FF2B5EF4-FFF2-40B4-BE49-F238E27FC236}">
                <a16:creationId xmlns:a16="http://schemas.microsoft.com/office/drawing/2014/main" id="{3271A3BA-EADD-F582-D4A0-6B9C94D017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处理并不一定是一个程序。</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ABD61C77-BCD7-3E8D-EAFF-63183659A9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3152605-A8F4-4CF8-BD2E-9E1E72755352}" type="slidenum">
              <a:rPr kumimoji="1" lang="zh-CN" altLang="en-US" sz="1200"/>
              <a:pPr eaLnBrk="1" hangingPunct="1"/>
              <a:t>14</a:t>
            </a:fld>
            <a:endParaRPr kumimoji="1" lang="en-US" altLang="zh-CN" sz="1200"/>
          </a:p>
        </p:txBody>
      </p:sp>
      <p:sp>
        <p:nvSpPr>
          <p:cNvPr id="81923" name="Rectangle 2">
            <a:extLst>
              <a:ext uri="{FF2B5EF4-FFF2-40B4-BE49-F238E27FC236}">
                <a16:creationId xmlns:a16="http://schemas.microsoft.com/office/drawing/2014/main" id="{7BA820A8-A5A7-4274-7529-A46C1E89B95B}"/>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E8FE8125-B37B-DF00-F034-8D52F6CDE9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9DC4C7AB-5517-99D0-4522-3D5C2F42B7F8}"/>
              </a:ext>
            </a:extLst>
          </p:cNvPr>
          <p:cNvSpPr>
            <a:spLocks noGrp="1" noRot="1" noChangeAspect="1" noTextEdit="1"/>
          </p:cNvSpPr>
          <p:nvPr>
            <p:ph type="sldImg"/>
          </p:nvPr>
        </p:nvSpPr>
        <p:spPr>
          <a:ln/>
        </p:spPr>
      </p:sp>
      <p:sp>
        <p:nvSpPr>
          <p:cNvPr id="3" name="备注占位符 2">
            <a:extLst>
              <a:ext uri="{FF2B5EF4-FFF2-40B4-BE49-F238E27FC236}">
                <a16:creationId xmlns:a16="http://schemas.microsoft.com/office/drawing/2014/main" id="{3A309A0D-A136-9A9E-2BE7-40CD6B0469D0}"/>
              </a:ext>
            </a:extLst>
          </p:cNvPr>
          <p:cNvSpPr>
            <a:spLocks noGrp="1"/>
          </p:cNvSpPr>
          <p:nvPr>
            <p:ph type="body" idx="1"/>
          </p:nvPr>
        </p:nvSpPr>
        <p:spPr/>
        <p:txBody>
          <a:bodyPr>
            <a:normAutofit/>
          </a:bodyPr>
          <a:lstStyle/>
          <a:p>
            <a:pPr indent="-6350">
              <a:defRPr/>
            </a:pPr>
            <a:r>
              <a:rPr lang="zh-CN" altLang="en-US" dirty="0"/>
              <a:t>数据字典最重要的用途是作为分析阶段的工具。在数据字典中建立的一组严密一致的定义很有助于改进分析员和用户之间的通信，因此将消除许多可能的误解。对数据的这一系列严密一致的定义也有助于改进在不同的开发人员或不同的开发小组之间的通信。如果要求所有开发人员都根据公共的数据字典描述数据和设计模块，则能避免许多麻烦的接口问题。</a:t>
            </a:r>
            <a:endParaRPr lang="en-US" altLang="zh-CN" dirty="0"/>
          </a:p>
          <a:p>
            <a:pPr indent="-6350">
              <a:defRPr/>
            </a:pPr>
            <a:r>
              <a:rPr lang="zh-CN" altLang="en-US" dirty="0"/>
              <a:t>数据字典中包含的每个数据元素的控制信息是很有价值的。因为列出了使用一个给定的数据元素的所有程序</a:t>
            </a:r>
            <a:r>
              <a:rPr lang="en-US" altLang="zh-CN" dirty="0"/>
              <a:t>(</a:t>
            </a:r>
            <a:r>
              <a:rPr lang="zh-CN" altLang="en-US" dirty="0"/>
              <a:t>或模块</a:t>
            </a:r>
            <a:r>
              <a:rPr lang="en-US" altLang="zh-CN" dirty="0"/>
              <a:t>)</a:t>
            </a:r>
            <a:r>
              <a:rPr lang="zh-CN" altLang="en-US" dirty="0"/>
              <a:t>，所以很容易估计改变一个数据将产生的影响，并且能对所有受影响的程序或模块作出相应的改变。</a:t>
            </a:r>
          </a:p>
          <a:p>
            <a:pPr indent="-6350">
              <a:defRPr/>
            </a:pPr>
            <a:r>
              <a:rPr lang="zh-CN" altLang="en-US" dirty="0"/>
              <a:t>最后，数据字典是开发数据库的第一步，而且是很有价值的一步。</a:t>
            </a:r>
          </a:p>
          <a:p>
            <a:pPr>
              <a:defRPr/>
            </a:pPr>
            <a:endParaRPr lang="zh-CN" altLang="en-US" dirty="0"/>
          </a:p>
        </p:txBody>
      </p:sp>
      <p:sp>
        <p:nvSpPr>
          <p:cNvPr id="88068" name="灯片编号占位符 3">
            <a:extLst>
              <a:ext uri="{FF2B5EF4-FFF2-40B4-BE49-F238E27FC236}">
                <a16:creationId xmlns:a16="http://schemas.microsoft.com/office/drawing/2014/main" id="{1BEF0411-5C8B-C427-4AA2-BEF9A226625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DE154F5-2EFC-45A6-84F8-EFC358B72AF2}" type="slidenum">
              <a:rPr kumimoji="1" lang="zh-CN" altLang="en-US" sz="1200"/>
              <a:pPr eaLnBrk="1" hangingPunct="1"/>
              <a:t>22</a:t>
            </a:fld>
            <a:endParaRPr kumimoji="1"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FB31B0A-4544-877D-8030-864C5A7D4C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A73B621-FCFE-405B-9C0F-485207CFB8AE}" type="slidenum">
              <a:rPr kumimoji="1" lang="zh-CN" altLang="en-US" sz="1200"/>
              <a:pPr eaLnBrk="1" hangingPunct="1"/>
              <a:t>26</a:t>
            </a:fld>
            <a:endParaRPr kumimoji="1" lang="en-US" altLang="zh-CN" sz="1200"/>
          </a:p>
        </p:txBody>
      </p:sp>
      <p:sp>
        <p:nvSpPr>
          <p:cNvPr id="89091" name="Rectangle 2">
            <a:extLst>
              <a:ext uri="{FF2B5EF4-FFF2-40B4-BE49-F238E27FC236}">
                <a16:creationId xmlns:a16="http://schemas.microsoft.com/office/drawing/2014/main" id="{3270B87B-A782-35D1-421F-CF976C61E9AE}"/>
              </a:ext>
            </a:extLst>
          </p:cNvPr>
          <p:cNvSpPr>
            <a:spLocks noRot="1" noChangeArrowheads="1" noTextEdit="1"/>
          </p:cNvSpPr>
          <p:nvPr>
            <p:ph type="sldImg"/>
          </p:nvPr>
        </p:nvSpPr>
        <p:spPr>
          <a:ln/>
        </p:spPr>
      </p:sp>
      <p:sp>
        <p:nvSpPr>
          <p:cNvPr id="89092" name="Rectangle 3">
            <a:extLst>
              <a:ext uri="{FF2B5EF4-FFF2-40B4-BE49-F238E27FC236}">
                <a16:creationId xmlns:a16="http://schemas.microsoft.com/office/drawing/2014/main" id="{A0B12EEB-EFEF-E0B5-9116-7AA823FB7D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成本估算不是精确的科学，因此应该使用几种不同的估计技术以便相互校验</a:t>
            </a:r>
            <a:endParaRPr lang="en-US"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54A7F0B1-CEAA-DB0C-1F63-F35B39B808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9172A66-B55B-41B8-88EC-0E690CC17D2B}" type="slidenum">
              <a:rPr kumimoji="1" lang="zh-CN" altLang="en-US" sz="1200"/>
              <a:pPr eaLnBrk="1" hangingPunct="1"/>
              <a:t>27</a:t>
            </a:fld>
            <a:endParaRPr kumimoji="1" lang="en-US" altLang="zh-CN" sz="1200"/>
          </a:p>
        </p:txBody>
      </p:sp>
      <p:sp>
        <p:nvSpPr>
          <p:cNvPr id="90115" name="Rectangle 2">
            <a:extLst>
              <a:ext uri="{FF2B5EF4-FFF2-40B4-BE49-F238E27FC236}">
                <a16:creationId xmlns:a16="http://schemas.microsoft.com/office/drawing/2014/main" id="{EB9D309C-9F52-5237-C01E-68BA79ED0C6D}"/>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CC0C15C5-1084-87E3-B4BC-4449D8E72A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lang="zh-CN" altLang="en-US" b="1">
                <a:latin typeface="宋体" panose="02010600030101010101" pitchFamily="2" charset="-122"/>
              </a:rPr>
              <a:t>代码行技术是比较简单的定量估算方法。具体计算方法见</a:t>
            </a:r>
            <a:r>
              <a:rPr lang="en-US" altLang="zh-CN" b="1">
                <a:latin typeface="宋体" panose="02010600030101010101" pitchFamily="2" charset="-122"/>
              </a:rPr>
              <a:t>13.1.1</a:t>
            </a:r>
            <a:r>
              <a:rPr lang="en-US" altLang="zh-CN" sz="1000" b="1">
                <a:latin typeface="宋体" panose="02010600030101010101" pitchFamily="2" charset="-122"/>
              </a:rPr>
              <a:t> </a:t>
            </a:r>
            <a:r>
              <a:rPr lang="zh-CN" altLang="en-US" b="1">
                <a:latin typeface="宋体" panose="02010600030101010101" pitchFamily="2" charset="-122"/>
              </a:rPr>
              <a:t>章节</a:t>
            </a:r>
          </a:p>
          <a:p>
            <a:pPr eaLnBrk="1" hangingPunct="1"/>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24D8754D-7F53-C721-8219-227ECF398B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F236B4C-F7FC-4838-A57D-379077C00B7A}" type="slidenum">
              <a:rPr kumimoji="1" lang="zh-CN" altLang="en-US" sz="1200"/>
              <a:pPr eaLnBrk="1" hangingPunct="1"/>
              <a:t>28</a:t>
            </a:fld>
            <a:endParaRPr kumimoji="1" lang="en-US" altLang="zh-CN" sz="1200"/>
          </a:p>
        </p:txBody>
      </p:sp>
      <p:sp>
        <p:nvSpPr>
          <p:cNvPr id="91139" name="Rectangle 2">
            <a:extLst>
              <a:ext uri="{FF2B5EF4-FFF2-40B4-BE49-F238E27FC236}">
                <a16:creationId xmlns:a16="http://schemas.microsoft.com/office/drawing/2014/main" id="{C5921356-D4B0-6619-E523-1B5DD824B3F9}"/>
              </a:ext>
            </a:extLst>
          </p:cNvPr>
          <p:cNvSpPr>
            <a:spLocks noRot="1" noChangeArrowheads="1" noTextEdit="1"/>
          </p:cNvSpPr>
          <p:nvPr>
            <p:ph type="sldImg"/>
          </p:nvPr>
        </p:nvSpPr>
        <p:spPr>
          <a:ln/>
        </p:spPr>
      </p:sp>
      <p:sp>
        <p:nvSpPr>
          <p:cNvPr id="91140" name="Rectangle 3">
            <a:extLst>
              <a:ext uri="{FF2B5EF4-FFF2-40B4-BE49-F238E27FC236}">
                <a16:creationId xmlns:a16="http://schemas.microsoft.com/office/drawing/2014/main" id="{22CDBF25-737A-B251-6BCF-AAC44EF52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pPr>
            <a:r>
              <a:rPr lang="zh-CN" altLang="en-US" b="1">
                <a:latin typeface="华文新魏" panose="02010800040101010101" pitchFamily="2" charset="-122"/>
                <a:ea typeface="华文新魏" panose="02010800040101010101" pitchFamily="2" charset="-122"/>
              </a:rPr>
              <a:t>具体计算方法见软件项目管理时</a:t>
            </a:r>
            <a:r>
              <a:rPr lang="en-US" altLang="zh-CN" b="1">
                <a:latin typeface="华文新魏" panose="02010800040101010101" pitchFamily="2" charset="-122"/>
                <a:ea typeface="华文新魏" panose="02010800040101010101" pitchFamily="2" charset="-122"/>
              </a:rPr>
              <a:t>13.2</a:t>
            </a:r>
            <a:r>
              <a:rPr lang="zh-CN" altLang="en-US" b="1">
                <a:latin typeface="华文新魏" panose="02010800040101010101" pitchFamily="2" charset="-122"/>
                <a:ea typeface="华文新魏" panose="02010800040101010101" pitchFamily="2" charset="-122"/>
              </a:rPr>
              <a:t>章节</a:t>
            </a:r>
            <a:r>
              <a:rPr lang="zh-CN" altLang="en-US" sz="1000" b="1">
                <a:latin typeface="华文新魏" panose="02010800040101010101" pitchFamily="2" charset="-122"/>
                <a:ea typeface="华文新魏" panose="02010800040101010101" pitchFamily="2" charset="-122"/>
              </a:rPr>
              <a:t> </a:t>
            </a:r>
            <a:endParaRPr lang="zh-CN" altLang="en-US" sz="1000">
              <a:latin typeface="Arial" panose="020B0604020202020204" pitchFamily="34" charset="0"/>
            </a:endParaRPr>
          </a:p>
          <a:p>
            <a:pPr eaLnBrk="1" hangingPunct="1"/>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a16="http://schemas.microsoft.com/office/drawing/2014/main" id="{257C3CE0-7FDB-729F-E08E-AEDE2DD80864}"/>
              </a:ext>
            </a:extLst>
          </p:cNvPr>
          <p:cNvSpPr>
            <a:spLocks noGrp="1" noRot="1" noChangeAspect="1" noTextEdit="1"/>
          </p:cNvSpPr>
          <p:nvPr>
            <p:ph type="sldImg"/>
          </p:nvPr>
        </p:nvSpPr>
        <p:spPr>
          <a:ln/>
        </p:spPr>
      </p:sp>
      <p:sp>
        <p:nvSpPr>
          <p:cNvPr id="109571" name="备注占位符 2">
            <a:extLst>
              <a:ext uri="{FF2B5EF4-FFF2-40B4-BE49-F238E27FC236}">
                <a16:creationId xmlns:a16="http://schemas.microsoft.com/office/drawing/2014/main" id="{B4F1E982-1DD6-D007-E787-2BFF013564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09572" name="灯片编号占位符 3">
            <a:extLst>
              <a:ext uri="{FF2B5EF4-FFF2-40B4-BE49-F238E27FC236}">
                <a16:creationId xmlns:a16="http://schemas.microsoft.com/office/drawing/2014/main" id="{03E553EF-B709-9DB0-7099-5372C5F58F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B82473C-570A-4C4D-A258-0CE0657EC5E3}" type="slidenum">
              <a:rPr lang="en-US" altLang="zh-CN" sz="1200"/>
              <a:pPr/>
              <a:t>4</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BB93BE9-1759-A73C-709F-0AFECE4FF6A6}"/>
              </a:ext>
            </a:extLst>
          </p:cNvPr>
          <p:cNvSpPr>
            <a:spLocks noGrp="1" noRot="1" noChangeAspect="1" noTextEdit="1"/>
          </p:cNvSpPr>
          <p:nvPr>
            <p:ph type="sldImg"/>
          </p:nvPr>
        </p:nvSpPr>
        <p:spPr>
          <a:ln/>
        </p:spPr>
      </p:sp>
      <p:sp>
        <p:nvSpPr>
          <p:cNvPr id="111619" name="Rectangle 3">
            <a:extLst>
              <a:ext uri="{FF2B5EF4-FFF2-40B4-BE49-F238E27FC236}">
                <a16:creationId xmlns:a16="http://schemas.microsoft.com/office/drawing/2014/main" id="{DC83FB76-D12C-E8DA-EE56-43D1E3CDB4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软件定义时期的任务是：确定软件开发工程必须完成的总目标；确定工程的可行性；导出实现工程目标应该采用的策略及系统必须完成的功能；估计完成该项工程需要的资金和成本，并制定工程进度表。这个时期的工作通常又称为系统分析，由系统分析员负责完成</a:t>
            </a:r>
          </a:p>
          <a:p>
            <a:r>
              <a:rPr lang="zh-CN" altLang="en-US">
                <a:latin typeface="Arial" panose="020B0604020202020204" pitchFamily="34" charset="0"/>
              </a:rPr>
              <a:t>开发时期具体设计和实现在前一时期定义的软件</a:t>
            </a:r>
          </a:p>
          <a:p>
            <a:r>
              <a:rPr lang="zh-CN" altLang="en-US">
                <a:latin typeface="Arial" panose="020B0604020202020204" pitchFamily="34" charset="0"/>
              </a:rPr>
              <a:t>运行维护的主要任务是使软件持久的满足用户的需要</a:t>
            </a:r>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a16="http://schemas.microsoft.com/office/drawing/2014/main" id="{A5019298-B74C-D91E-F492-64542CC4325D}"/>
              </a:ext>
            </a:extLst>
          </p:cNvPr>
          <p:cNvSpPr>
            <a:spLocks noGrp="1" noRot="1" noChangeAspect="1" noTextEdit="1"/>
          </p:cNvSpPr>
          <p:nvPr>
            <p:ph type="sldImg"/>
          </p:nvPr>
        </p:nvSpPr>
        <p:spPr>
          <a:ln/>
        </p:spPr>
      </p:sp>
      <p:sp>
        <p:nvSpPr>
          <p:cNvPr id="115715" name="备注占位符 2">
            <a:extLst>
              <a:ext uri="{FF2B5EF4-FFF2-40B4-BE49-F238E27FC236}">
                <a16:creationId xmlns:a16="http://schemas.microsoft.com/office/drawing/2014/main" id="{20291ACC-CC4F-6C06-AF41-1AAF15E4CA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The Essence of Practice</a:t>
            </a: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Polya suggests:</a:t>
            </a:r>
          </a:p>
          <a:p>
            <a:pPr lvl="2" eaLnBrk="1" hangingPunct="1">
              <a:spcBef>
                <a:spcPts val="600"/>
              </a:spcBef>
            </a:pPr>
            <a:r>
              <a:rPr lang="en-US" altLang="zh-CN" i="1">
                <a:latin typeface="Palatino" pitchFamily="-128" charset="0"/>
              </a:rPr>
              <a:t>1.	Understand the problem</a:t>
            </a:r>
            <a:r>
              <a:rPr lang="en-US" altLang="zh-CN">
                <a:latin typeface="Palatino" pitchFamily="-128" charset="0"/>
              </a:rPr>
              <a:t> (communication and analysis).</a:t>
            </a:r>
          </a:p>
          <a:p>
            <a:pPr lvl="2" eaLnBrk="1" hangingPunct="1"/>
            <a:r>
              <a:rPr lang="en-US" altLang="zh-CN" i="1">
                <a:latin typeface="Palatino" pitchFamily="-128" charset="0"/>
              </a:rPr>
              <a:t>2.	Plan a solution</a:t>
            </a:r>
            <a:r>
              <a:rPr lang="en-US" altLang="zh-CN">
                <a:latin typeface="Palatino" pitchFamily="-128" charset="0"/>
              </a:rPr>
              <a:t> (modeling and software design).</a:t>
            </a:r>
          </a:p>
          <a:p>
            <a:pPr lvl="2" eaLnBrk="1" hangingPunct="1"/>
            <a:r>
              <a:rPr lang="en-US" altLang="zh-CN" i="1">
                <a:latin typeface="Palatino" pitchFamily="-128" charset="0"/>
              </a:rPr>
              <a:t>3.	Carry out the plan</a:t>
            </a:r>
            <a:r>
              <a:rPr lang="en-US" altLang="zh-CN">
                <a:latin typeface="Palatino" pitchFamily="-128" charset="0"/>
              </a:rPr>
              <a:t> (code generation).</a:t>
            </a:r>
          </a:p>
          <a:p>
            <a:pPr lvl="2" eaLnBrk="1" hangingPunct="1"/>
            <a:r>
              <a:rPr lang="en-US" altLang="zh-CN" i="1">
                <a:latin typeface="Palatino" pitchFamily="-128" charset="0"/>
              </a:rPr>
              <a:t>4.	Examine the result for accuracy</a:t>
            </a:r>
            <a:r>
              <a:rPr lang="en-US" altLang="zh-CN">
                <a:latin typeface="Palatino" pitchFamily="-128" charset="0"/>
              </a:rPr>
              <a:t> (testing and quality assurance).</a:t>
            </a:r>
          </a:p>
          <a:p>
            <a:pPr eaLnBrk="1" hangingPunct="1"/>
            <a:endParaRPr lang="en-US" altLang="zh-CN">
              <a:latin typeface="Arial" panose="020B0604020202020204" pitchFamily="34" charset="0"/>
            </a:endParaRPr>
          </a:p>
          <a:p>
            <a:pPr eaLnBrk="1" hangingPunct="1"/>
            <a:endParaRPr lang="zh-CN" altLang="en-US">
              <a:latin typeface="Arial" panose="020B0604020202020204" pitchFamily="34" charset="0"/>
            </a:endParaRPr>
          </a:p>
        </p:txBody>
      </p:sp>
      <p:sp>
        <p:nvSpPr>
          <p:cNvPr id="115716" name="灯片编号占位符 3">
            <a:extLst>
              <a:ext uri="{FF2B5EF4-FFF2-40B4-BE49-F238E27FC236}">
                <a16:creationId xmlns:a16="http://schemas.microsoft.com/office/drawing/2014/main" id="{05F6A8BC-160B-AA13-1B40-EA2646F19A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EF080A5-0334-4B9F-BD15-6B35862ABEAD}" type="slidenum">
              <a:rPr lang="en-US" altLang="zh-CN" sz="1200"/>
              <a:pPr/>
              <a:t>7</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C7C3667-CC8C-9ACC-96CE-AF19AD7800DD}"/>
              </a:ext>
            </a:extLst>
          </p:cNvPr>
          <p:cNvSpPr>
            <a:spLocks noGrp="1" noRot="1" noChangeAspect="1" noTextEdit="1"/>
          </p:cNvSpPr>
          <p:nvPr>
            <p:ph type="sldImg"/>
          </p:nvPr>
        </p:nvSpPr>
        <p:spPr>
          <a:ln/>
        </p:spPr>
      </p:sp>
      <p:sp>
        <p:nvSpPr>
          <p:cNvPr id="117763" name="Rectangle 3">
            <a:extLst>
              <a:ext uri="{FF2B5EF4-FFF2-40B4-BE49-F238E27FC236}">
                <a16:creationId xmlns:a16="http://schemas.microsoft.com/office/drawing/2014/main" id="{11A6EADB-50DB-280F-A01D-156896B4D4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u="sng">
              <a:latin typeface="Arial" panose="020B0604020202020204" pitchFamily="34" charset="0"/>
            </a:endParaRPr>
          </a:p>
          <a:p>
            <a:pPr>
              <a:lnSpc>
                <a:spcPct val="120000"/>
              </a:lnSpc>
            </a:pPr>
            <a:r>
              <a:rPr lang="en-US" altLang="zh-CN" b="1">
                <a:solidFill>
                  <a:srgbClr val="FF6600"/>
                </a:solidFill>
                <a:latin typeface="黑体" panose="02010609060101010101" pitchFamily="49" charset="-122"/>
                <a:ea typeface="黑体" panose="02010609060101010101" pitchFamily="49" charset="-122"/>
              </a:rPr>
              <a:t>1.</a:t>
            </a:r>
            <a:r>
              <a:rPr lang="zh-CN" altLang="en-US" b="1">
                <a:solidFill>
                  <a:srgbClr val="FF6600"/>
                </a:solidFill>
                <a:latin typeface="黑体" panose="02010609060101010101" pitchFamily="49" charset="-122"/>
                <a:ea typeface="黑体" panose="02010609060101010101" pitchFamily="49" charset="-122"/>
              </a:rPr>
              <a:t>阶段间具有顺序性和依赖性。</a:t>
            </a:r>
          </a:p>
          <a:p>
            <a:pPr>
              <a:lnSpc>
                <a:spcPct val="120000"/>
              </a:lnSpc>
            </a:pPr>
            <a:r>
              <a:rPr lang="en-US" altLang="zh-CN" b="1">
                <a:solidFill>
                  <a:srgbClr val="0000FF"/>
                </a:solidFill>
                <a:latin typeface="黑体" panose="02010609060101010101" pitchFamily="49" charset="-122"/>
                <a:ea typeface="黑体" panose="02010609060101010101" pitchFamily="49" charset="-122"/>
              </a:rPr>
              <a:t>2.</a:t>
            </a:r>
            <a:r>
              <a:rPr lang="zh-CN" altLang="en-US" b="1">
                <a:solidFill>
                  <a:srgbClr val="0000FF"/>
                </a:solidFill>
                <a:latin typeface="黑体" panose="02010609060101010101" pitchFamily="49" charset="-122"/>
                <a:ea typeface="黑体" panose="02010609060101010101" pitchFamily="49" charset="-122"/>
              </a:rPr>
              <a:t>推迟实现的观点。</a:t>
            </a:r>
          </a:p>
          <a:p>
            <a:pPr>
              <a:lnSpc>
                <a:spcPct val="120000"/>
              </a:lnSpc>
            </a:pPr>
            <a:r>
              <a:rPr lang="en-US" altLang="zh-CN" b="1">
                <a:solidFill>
                  <a:srgbClr val="FF00FF"/>
                </a:solidFill>
                <a:latin typeface="黑体" panose="02010609060101010101" pitchFamily="49" charset="-122"/>
                <a:ea typeface="黑体" panose="02010609060101010101" pitchFamily="49" charset="-122"/>
              </a:rPr>
              <a:t>3.</a:t>
            </a:r>
            <a:r>
              <a:rPr lang="zh-CN" altLang="en-US" b="1">
                <a:solidFill>
                  <a:srgbClr val="FF00FF"/>
                </a:solidFill>
                <a:latin typeface="黑体" panose="02010609060101010101" pitchFamily="49" charset="-122"/>
                <a:ea typeface="黑体" panose="02010609060101010101" pitchFamily="49" charset="-122"/>
              </a:rPr>
              <a:t>每个阶段必须完成规定的文档</a:t>
            </a:r>
            <a:r>
              <a:rPr lang="en-US" altLang="zh-CN" b="1">
                <a:solidFill>
                  <a:srgbClr val="FF00FF"/>
                </a:solidFill>
                <a:latin typeface="黑体" panose="02010609060101010101" pitchFamily="49" charset="-122"/>
                <a:ea typeface="黑体" panose="02010609060101010101" pitchFamily="49" charset="-122"/>
              </a:rPr>
              <a:t>;</a:t>
            </a:r>
            <a:r>
              <a:rPr lang="zh-CN" altLang="en-US" b="1">
                <a:solidFill>
                  <a:srgbClr val="FF00FF"/>
                </a:solidFill>
                <a:latin typeface="黑体" panose="02010609060101010101" pitchFamily="49" charset="-122"/>
                <a:ea typeface="黑体" panose="02010609060101010101" pitchFamily="49" charset="-122"/>
              </a:rPr>
              <a:t>每个阶段结束前完成文档审查</a:t>
            </a:r>
            <a:r>
              <a:rPr lang="en-US" altLang="zh-CN" b="1">
                <a:solidFill>
                  <a:srgbClr val="FF00FF"/>
                </a:solidFill>
                <a:latin typeface="黑体" panose="02010609060101010101" pitchFamily="49" charset="-122"/>
                <a:ea typeface="黑体" panose="02010609060101010101" pitchFamily="49" charset="-122"/>
              </a:rPr>
              <a:t>,</a:t>
            </a:r>
            <a:r>
              <a:rPr lang="zh-CN" altLang="en-US" b="1">
                <a:solidFill>
                  <a:srgbClr val="FF00FF"/>
                </a:solidFill>
                <a:latin typeface="黑体" panose="02010609060101010101" pitchFamily="49" charset="-122"/>
                <a:ea typeface="黑体" panose="02010609060101010101" pitchFamily="49" charset="-122"/>
              </a:rPr>
              <a:t>及早改正错误。</a:t>
            </a:r>
          </a:p>
          <a:p>
            <a:pPr>
              <a:lnSpc>
                <a:spcPct val="170000"/>
              </a:lnSpc>
            </a:pPr>
            <a:r>
              <a:rPr lang="zh-CN" altLang="en-US" b="1">
                <a:latin typeface="华文新魏" panose="02010800040101010101" pitchFamily="2" charset="-122"/>
                <a:ea typeface="华文新魏" panose="02010800040101010101" pitchFamily="2" charset="-122"/>
              </a:rPr>
              <a:t>传统的瀑布模型过于理想化。事实上，人在工作过程中不可能不犯错误。</a:t>
            </a:r>
          </a:p>
          <a:p>
            <a:pPr>
              <a:lnSpc>
                <a:spcPct val="170000"/>
              </a:lnSpc>
            </a:pPr>
            <a:r>
              <a:rPr lang="zh-CN" altLang="en-US" b="1">
                <a:latin typeface="华文新魏" panose="02010800040101010101" pitchFamily="2" charset="-122"/>
                <a:ea typeface="华文新魏" panose="02010800040101010101" pitchFamily="2" charset="-122"/>
              </a:rPr>
              <a:t>在设计阶段可能发生规格说明文档中的错误。</a:t>
            </a:r>
          </a:p>
          <a:p>
            <a:pPr>
              <a:lnSpc>
                <a:spcPct val="170000"/>
              </a:lnSpc>
            </a:pPr>
            <a:r>
              <a:rPr lang="zh-CN" altLang="en-US" b="1">
                <a:latin typeface="华文新魏" panose="02010800040101010101" pitchFamily="2" charset="-122"/>
                <a:ea typeface="华文新魏" panose="02010800040101010101" pitchFamily="2" charset="-122"/>
              </a:rPr>
              <a:t>而设计上的缺陷或错误可能在实现过程中显现出来。</a:t>
            </a:r>
          </a:p>
          <a:p>
            <a:pPr>
              <a:lnSpc>
                <a:spcPct val="170000"/>
              </a:lnSpc>
            </a:pPr>
            <a:r>
              <a:rPr lang="zh-CN" altLang="en-US" b="1">
                <a:latin typeface="华文新魏" panose="02010800040101010101" pitchFamily="2" charset="-122"/>
                <a:ea typeface="华文新魏" panose="02010800040101010101" pitchFamily="2" charset="-122"/>
              </a:rPr>
              <a:t>在综合测试阶段将发现需求分析、设计或编码阶段的许多错误。</a:t>
            </a:r>
            <a:endParaRPr lang="zh-CN" altLang="en-US" b="1">
              <a:solidFill>
                <a:srgbClr val="FF00FF"/>
              </a:solidFill>
              <a:latin typeface="黑体" panose="02010609060101010101" pitchFamily="49" charset="-122"/>
              <a:ea typeface="黑体" panose="02010609060101010101" pitchFamily="49" charset="-122"/>
            </a:endParaRPr>
          </a:p>
          <a:p>
            <a:r>
              <a:rPr lang="zh-CN" altLang="en-US" u="sng">
                <a:latin typeface="Arial" panose="020B0604020202020204" pitchFamily="34" charset="0"/>
              </a:rPr>
              <a:t>    </a:t>
            </a:r>
          </a:p>
          <a:p>
            <a:endParaRPr lang="zh-CN"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A1AA2A0-5594-2A71-5465-35F322B4E3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96EC69C-B2DC-417B-92D9-E2B6C8E66B1D}" type="slidenum">
              <a:rPr kumimoji="1" lang="zh-CN" altLang="en-US" sz="1200"/>
              <a:pPr eaLnBrk="1" hangingPunct="1"/>
              <a:t>9</a:t>
            </a:fld>
            <a:endParaRPr kumimoji="1" lang="en-US" altLang="zh-CN" sz="1200"/>
          </a:p>
        </p:txBody>
      </p:sp>
      <p:sp>
        <p:nvSpPr>
          <p:cNvPr id="75779" name="Rectangle 2">
            <a:extLst>
              <a:ext uri="{FF2B5EF4-FFF2-40B4-BE49-F238E27FC236}">
                <a16:creationId xmlns:a16="http://schemas.microsoft.com/office/drawing/2014/main" id="{65D63697-797A-1F70-66D0-949DD0030577}"/>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B1BA3CDE-7BD1-5D13-ECBD-D2E26A8C6D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6020532-A295-745A-F197-313DF0FACF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76AF338-B7CD-4C6C-9B8B-1D9A59E4AADA}" type="slidenum">
              <a:rPr kumimoji="1" lang="zh-CN" altLang="en-US" sz="1200"/>
              <a:pPr eaLnBrk="1" hangingPunct="1"/>
              <a:t>10</a:t>
            </a:fld>
            <a:endParaRPr kumimoji="1" lang="en-US" altLang="zh-CN" sz="1200"/>
          </a:p>
        </p:txBody>
      </p:sp>
      <p:sp>
        <p:nvSpPr>
          <p:cNvPr id="76803" name="Rectangle 2">
            <a:extLst>
              <a:ext uri="{FF2B5EF4-FFF2-40B4-BE49-F238E27FC236}">
                <a16:creationId xmlns:a16="http://schemas.microsoft.com/office/drawing/2014/main" id="{61D9B050-1CA9-1025-082F-0DC8643C7880}"/>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7153E334-4D74-3D85-6973-D1F3052544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A5857B2D-6827-0442-1FFB-A414624B67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7BB1985-272E-4370-9922-26C406233F46}" type="slidenum">
              <a:rPr kumimoji="1" lang="zh-CN" altLang="en-US" sz="1200"/>
              <a:pPr eaLnBrk="1" hangingPunct="1"/>
              <a:t>11</a:t>
            </a:fld>
            <a:endParaRPr kumimoji="1" lang="en-US" altLang="zh-CN" sz="1200"/>
          </a:p>
        </p:txBody>
      </p:sp>
      <p:sp>
        <p:nvSpPr>
          <p:cNvPr id="77827" name="Rectangle 2">
            <a:extLst>
              <a:ext uri="{FF2B5EF4-FFF2-40B4-BE49-F238E27FC236}">
                <a16:creationId xmlns:a16="http://schemas.microsoft.com/office/drawing/2014/main" id="{89728ED4-D27A-3413-0DC5-8D47614C9881}"/>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50D029A3-AC43-9D74-34DB-C95855B3D4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32EC5010-A10A-83B1-28D1-917C6D79D2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A53F629-8CF7-4722-8C34-CFD781BF9D6A}" type="slidenum">
              <a:rPr kumimoji="1" lang="zh-CN" altLang="en-US" sz="1200"/>
              <a:pPr eaLnBrk="1" hangingPunct="1"/>
              <a:t>12</a:t>
            </a:fld>
            <a:endParaRPr kumimoji="1" lang="en-US" altLang="zh-CN" sz="1200"/>
          </a:p>
        </p:txBody>
      </p:sp>
      <p:sp>
        <p:nvSpPr>
          <p:cNvPr id="79875" name="Rectangle 2">
            <a:extLst>
              <a:ext uri="{FF2B5EF4-FFF2-40B4-BE49-F238E27FC236}">
                <a16:creationId xmlns:a16="http://schemas.microsoft.com/office/drawing/2014/main" id="{465BB3EE-4E7C-DEF4-A022-500A6B4932E6}"/>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D312BD7A-4E35-E7B7-2C01-EACCD3B8C0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F5B784-746C-563F-93BF-C991F37E991A}"/>
              </a:ext>
            </a:extLst>
          </p:cNvPr>
          <p:cNvSpPr>
            <a:spLocks noGrp="1" noChangeArrowheads="1"/>
          </p:cNvSpPr>
          <p:nvPr>
            <p:ph type="title"/>
          </p:nvPr>
        </p:nvSpPr>
        <p:spPr>
          <a:xfrm>
            <a:off x="2927351" y="692150"/>
            <a:ext cx="7540625" cy="984250"/>
          </a:xfrm>
        </p:spPr>
        <p:txBody>
          <a:bodyPr/>
          <a:lstStyle/>
          <a:p>
            <a:pPr eaLnBrk="1" hangingPunct="1"/>
            <a:r>
              <a:rPr lang="en-US" altLang="zh-CN">
                <a:latin typeface="黑体" panose="02010609060101010101" pitchFamily="49" charset="-122"/>
                <a:ea typeface="黑体" panose="02010609060101010101" pitchFamily="49" charset="-122"/>
              </a:rPr>
              <a:t>1.1.5 </a:t>
            </a:r>
            <a:r>
              <a:rPr lang="zh-CN" altLang="en-US">
                <a:latin typeface="黑体" panose="02010609060101010101" pitchFamily="49" charset="-122"/>
                <a:ea typeface="黑体" panose="02010609060101010101" pitchFamily="49" charset="-122"/>
              </a:rPr>
              <a:t>软件危机</a:t>
            </a:r>
            <a:endParaRPr lang="en-US" altLang="zh-CN">
              <a:latin typeface="黑体" panose="02010609060101010101" pitchFamily="49" charset="-122"/>
              <a:ea typeface="黑体" panose="02010609060101010101" pitchFamily="49" charset="-122"/>
            </a:endParaRPr>
          </a:p>
        </p:txBody>
      </p:sp>
      <p:sp>
        <p:nvSpPr>
          <p:cNvPr id="30723" name="Rectangle 4">
            <a:extLst>
              <a:ext uri="{FF2B5EF4-FFF2-40B4-BE49-F238E27FC236}">
                <a16:creationId xmlns:a16="http://schemas.microsoft.com/office/drawing/2014/main" id="{63CDE006-9860-8212-4C7A-D4113EF080AB}"/>
              </a:ext>
            </a:extLst>
          </p:cNvPr>
          <p:cNvSpPr>
            <a:spLocks noChangeArrowheads="1"/>
          </p:cNvSpPr>
          <p:nvPr/>
        </p:nvSpPr>
        <p:spPr bwMode="auto">
          <a:xfrm>
            <a:off x="2133600" y="46482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chemeClr val="folHlink"/>
              </a:buClr>
              <a:buSzPct val="60000"/>
              <a:buFont typeface="Wingdings" panose="05000000000000000000" pitchFamily="2" charset="2"/>
              <a:buNone/>
            </a:pPr>
            <a:r>
              <a:rPr lang="zh-CN" altLang="en-US" sz="3200">
                <a:latin typeface="Tahoma" panose="020B0604030504040204" pitchFamily="34" charset="0"/>
                <a:ea typeface="宋体" panose="02010600030101010101" pitchFamily="2" charset="-122"/>
              </a:rPr>
              <a:t>          </a:t>
            </a:r>
          </a:p>
        </p:txBody>
      </p:sp>
      <p:pic>
        <p:nvPicPr>
          <p:cNvPr id="30724" name="Picture 5">
            <a:extLst>
              <a:ext uri="{FF2B5EF4-FFF2-40B4-BE49-F238E27FC236}">
                <a16:creationId xmlns:a16="http://schemas.microsoft.com/office/drawing/2014/main" id="{B2189BA4-B9CF-C28A-2CAF-CF6C57D6F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2060575"/>
            <a:ext cx="8459787"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8D7DE79-C11C-BCB8-1340-F1AED4889E2B}"/>
              </a:ext>
            </a:extLst>
          </p:cNvPr>
          <p:cNvSpPr>
            <a:spLocks noGrp="1"/>
          </p:cNvSpPr>
          <p:nvPr>
            <p:ph type="title"/>
          </p:nvPr>
        </p:nvSpPr>
        <p:spPr>
          <a:xfrm>
            <a:off x="2855914" y="819151"/>
            <a:ext cx="7196137" cy="881063"/>
          </a:xfrm>
          <a:noFill/>
        </p:spPr>
        <p:txBody>
          <a:bodyPr/>
          <a:lstStyle/>
          <a:p>
            <a:pPr eaLnBrk="1" hangingPunct="1"/>
            <a:r>
              <a:rPr lang="zh-CN" altLang="en-US" sz="3200" b="1">
                <a:latin typeface="宋体" panose="02010600030101010101" pitchFamily="2" charset="-122"/>
              </a:rPr>
              <a:t>基本符号</a:t>
            </a:r>
            <a:br>
              <a:rPr lang="zh-CN" altLang="en-US" sz="1900" b="1">
                <a:latin typeface="宋体" panose="02010600030101010101" pitchFamily="2" charset="-122"/>
              </a:rPr>
            </a:br>
            <a:r>
              <a:rPr lang="zh-CN" altLang="en-US" sz="1900" b="1">
                <a:latin typeface="宋体" panose="02010600030101010101" pitchFamily="2" charset="-122"/>
              </a:rPr>
              <a:t>    </a:t>
            </a:r>
            <a:r>
              <a:rPr lang="en-US" altLang="zh-CN" sz="1900" b="1">
                <a:latin typeface="宋体" panose="02010600030101010101" pitchFamily="2" charset="-122"/>
              </a:rPr>
              <a:t>----</a:t>
            </a:r>
            <a:r>
              <a:rPr lang="zh-CN" altLang="en-US" sz="2000" b="1">
                <a:latin typeface="宋体" panose="02010600030101010101" pitchFamily="2" charset="-122"/>
              </a:rPr>
              <a:t>以概括的方式抽象地描绘一个实际系统所用符号</a:t>
            </a:r>
            <a:endParaRPr lang="en-US" altLang="zh-CN" sz="2000" b="1">
              <a:latin typeface="宋体" panose="02010600030101010101" pitchFamily="2" charset="-122"/>
            </a:endParaRPr>
          </a:p>
        </p:txBody>
      </p:sp>
      <p:pic>
        <p:nvPicPr>
          <p:cNvPr id="19459" name="Picture 4" descr="rj9">
            <a:extLst>
              <a:ext uri="{FF2B5EF4-FFF2-40B4-BE49-F238E27FC236}">
                <a16:creationId xmlns:a16="http://schemas.microsoft.com/office/drawing/2014/main" id="{E88256B3-BE0B-35BA-5331-EC3859CF9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1844676"/>
            <a:ext cx="68151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descr="图2">
            <a:extLst>
              <a:ext uri="{FF2B5EF4-FFF2-40B4-BE49-F238E27FC236}">
                <a16:creationId xmlns:a16="http://schemas.microsoft.com/office/drawing/2014/main" id="{C9520F0C-B79E-5650-0D84-52D320A49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1" y="165100"/>
            <a:ext cx="6704013" cy="652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5">
            <a:extLst>
              <a:ext uri="{FF2B5EF4-FFF2-40B4-BE49-F238E27FC236}">
                <a16:creationId xmlns:a16="http://schemas.microsoft.com/office/drawing/2014/main" id="{C970AE58-25F4-1340-72F3-62CD7BDF3DB7}"/>
              </a:ext>
            </a:extLst>
          </p:cNvPr>
          <p:cNvSpPr txBox="1">
            <a:spLocks noChangeArrowheads="1"/>
          </p:cNvSpPr>
          <p:nvPr/>
        </p:nvSpPr>
        <p:spPr bwMode="auto">
          <a:xfrm>
            <a:off x="1818998" y="981076"/>
            <a:ext cx="104644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en-US" altLang="zh-CN" sz="2000" b="1">
                <a:ea typeface="宋体" panose="02010600030101010101" pitchFamily="2" charset="-122"/>
              </a:rPr>
              <a:t>    </a:t>
            </a:r>
            <a:r>
              <a:rPr kumimoji="1" lang="en-US" altLang="zh-CN" sz="2000" b="1">
                <a:solidFill>
                  <a:srgbClr val="FF0000"/>
                </a:solidFill>
                <a:ea typeface="宋体" panose="02010600030101010101" pitchFamily="2" charset="-122"/>
              </a:rPr>
              <a:t>---</a:t>
            </a:r>
            <a:r>
              <a:rPr kumimoji="1" lang="en-US" altLang="zh-CN" sz="2000" b="1">
                <a:ea typeface="宋体" panose="02010600030101010101" pitchFamily="2" charset="-122"/>
              </a:rPr>
              <a:t> </a:t>
            </a:r>
            <a:r>
              <a:rPr lang="zh-CN" altLang="en-US" sz="2000" b="1">
                <a:solidFill>
                  <a:srgbClr val="FF0000"/>
                </a:solidFill>
                <a:ea typeface="宋体" panose="02010600030101010101" pitchFamily="2" charset="-122"/>
              </a:rPr>
              <a:t>具体地描绘一个物理系统所用符号</a:t>
            </a:r>
            <a:endParaRPr kumimoji="1" lang="en-US" altLang="zh-CN" sz="2000" b="1">
              <a:solidFill>
                <a:srgbClr val="FF0000"/>
              </a:solidFill>
              <a:ea typeface="宋体" panose="02010600030101010101" pitchFamily="2" charset="-122"/>
            </a:endParaRPr>
          </a:p>
          <a:p>
            <a:pPr eaLnBrk="1" hangingPunct="1">
              <a:spcBef>
                <a:spcPct val="50000"/>
              </a:spcBef>
            </a:pPr>
            <a:r>
              <a:rPr kumimoji="1" lang="zh-CN" altLang="en-US" b="1">
                <a:solidFill>
                  <a:srgbClr val="003300"/>
                </a:solidFill>
                <a:ea typeface="宋体" panose="02010600030101010101" pitchFamily="2" charset="-122"/>
              </a:rPr>
              <a:t>系统符号</a:t>
            </a:r>
            <a:endParaRPr kumimoji="1" lang="en-US" altLang="zh-CN" b="1">
              <a:solidFill>
                <a:srgbClr val="003300"/>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F0CCD8B-E49F-2B60-3576-773839E78370}"/>
              </a:ext>
            </a:extLst>
          </p:cNvPr>
          <p:cNvSpPr>
            <a:spLocks noGrp="1"/>
          </p:cNvSpPr>
          <p:nvPr>
            <p:ph type="title"/>
          </p:nvPr>
        </p:nvSpPr>
        <p:spPr>
          <a:xfrm>
            <a:off x="2640013" y="620714"/>
            <a:ext cx="7810500" cy="1150937"/>
          </a:xfrm>
          <a:noFill/>
        </p:spPr>
        <p:txBody>
          <a:bodyPr/>
          <a:lstStyle/>
          <a:p>
            <a:pPr eaLnBrk="1" hangingPunct="1"/>
            <a:r>
              <a:rPr lang="en-US" altLang="zh-CN" sz="1900" b="1">
                <a:solidFill>
                  <a:srgbClr val="003300"/>
                </a:solidFill>
                <a:latin typeface="宋体" panose="02010600030101010101" pitchFamily="2" charset="-122"/>
              </a:rPr>
              <a:t>   </a:t>
            </a:r>
            <a:r>
              <a:rPr lang="en-US" altLang="zh-CN" sz="4000" b="1">
                <a:latin typeface="黑体" panose="02010609060101010101" pitchFamily="49" charset="-122"/>
                <a:ea typeface="黑体" panose="02010609060101010101" pitchFamily="49" charset="-122"/>
              </a:rPr>
              <a:t>2.4 </a:t>
            </a:r>
            <a:r>
              <a:rPr lang="zh-CN" altLang="en-US" sz="4000" b="1">
                <a:latin typeface="黑体" panose="02010609060101010101" pitchFamily="49" charset="-122"/>
                <a:ea typeface="黑体" panose="02010609060101010101" pitchFamily="49" charset="-122"/>
              </a:rPr>
              <a:t>数据流图</a:t>
            </a:r>
            <a:br>
              <a:rPr lang="zh-CN" altLang="en-US" sz="1900" b="1">
                <a:solidFill>
                  <a:srgbClr val="3333CC"/>
                </a:solidFill>
                <a:latin typeface="宋体" panose="02010600030101010101" pitchFamily="2" charset="-122"/>
              </a:rPr>
            </a:br>
            <a:r>
              <a:rPr lang="zh-CN" altLang="en-US" sz="1900" b="1">
                <a:solidFill>
                  <a:srgbClr val="3333CC"/>
                </a:solidFill>
                <a:latin typeface="宋体" panose="02010600030101010101" pitchFamily="2" charset="-122"/>
              </a:rPr>
              <a:t>                             </a:t>
            </a:r>
            <a:r>
              <a:rPr lang="en-US" altLang="zh-CN" sz="2000" b="1">
                <a:solidFill>
                  <a:srgbClr val="FF0000"/>
                </a:solidFill>
                <a:latin typeface="Times New Roman" panose="02020603050405020304" pitchFamily="18" charset="0"/>
              </a:rPr>
              <a:t>DFD ---- Data Flow Diagram</a:t>
            </a:r>
          </a:p>
        </p:txBody>
      </p:sp>
      <p:sp>
        <p:nvSpPr>
          <p:cNvPr id="22531" name="Rectangle 3">
            <a:extLst>
              <a:ext uri="{FF2B5EF4-FFF2-40B4-BE49-F238E27FC236}">
                <a16:creationId xmlns:a16="http://schemas.microsoft.com/office/drawing/2014/main" id="{7E70C7EA-4D4D-606D-E819-87007B49FD0E}"/>
              </a:ext>
            </a:extLst>
          </p:cNvPr>
          <p:cNvSpPr>
            <a:spLocks noGrp="1"/>
          </p:cNvSpPr>
          <p:nvPr>
            <p:ph type="body" idx="1"/>
          </p:nvPr>
        </p:nvSpPr>
        <p:spPr>
          <a:xfrm>
            <a:off x="2208213" y="2173288"/>
            <a:ext cx="7675562" cy="4424362"/>
          </a:xfrm>
        </p:spPr>
        <p:txBody>
          <a:bodyPr/>
          <a:lstStyle/>
          <a:p>
            <a:pPr eaLnBrk="1" hangingPunct="1">
              <a:spcBef>
                <a:spcPct val="50000"/>
              </a:spcBef>
              <a:buClr>
                <a:srgbClr val="003300"/>
              </a:buClr>
              <a:buFont typeface="Wingdings" panose="05000000000000000000" pitchFamily="2" charset="2"/>
              <a:buChar char="Ø"/>
            </a:pPr>
            <a:r>
              <a:rPr lang="zh-CN" altLang="en-US"/>
              <a:t>一种图形化技术，它描绘信息流和数据从输入移动到输出的过程中所经受的变换。</a:t>
            </a:r>
          </a:p>
          <a:p>
            <a:pPr eaLnBrk="1" hangingPunct="1">
              <a:spcBef>
                <a:spcPct val="50000"/>
              </a:spcBef>
              <a:buClr>
                <a:srgbClr val="003300"/>
              </a:buClr>
              <a:buFont typeface="Wingdings" panose="05000000000000000000" pitchFamily="2" charset="2"/>
              <a:buChar char="Ø"/>
            </a:pPr>
            <a:r>
              <a:rPr lang="zh-CN" altLang="en-US"/>
              <a:t>在数据流图中没有任何具体的物理部件，它只是描绘数据在软件中流动和被处理的逻辑过程，是系统逻辑功能的图形表示。</a:t>
            </a:r>
          </a:p>
          <a:p>
            <a:pPr eaLnBrk="1" hangingPunct="1">
              <a:spcBef>
                <a:spcPct val="50000"/>
              </a:spcBef>
              <a:buClr>
                <a:srgbClr val="003300"/>
              </a:buClr>
              <a:buFont typeface="Wingdings" panose="05000000000000000000" pitchFamily="2" charset="2"/>
              <a:buChar char="Ø"/>
            </a:pPr>
            <a:r>
              <a:rPr lang="zh-CN" altLang="en-US"/>
              <a:t>设计数据流图时只需考虑系统必须完成的基本逻辑功能，完全不需要考虑怎样具体地实现这些功能，所以它也是今后进行软件设计的很好的出发点。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9BA35FA-C787-2F4D-66DE-809CD361C53D}"/>
              </a:ext>
            </a:extLst>
          </p:cNvPr>
          <p:cNvSpPr>
            <a:spLocks noGrp="1"/>
          </p:cNvSpPr>
          <p:nvPr>
            <p:ph type="title"/>
          </p:nvPr>
        </p:nvSpPr>
        <p:spPr>
          <a:xfrm>
            <a:off x="2981325" y="908050"/>
            <a:ext cx="5983288" cy="712788"/>
          </a:xfrm>
          <a:noFill/>
        </p:spPr>
        <p:txBody>
          <a:bodyPr/>
          <a:lstStyle/>
          <a:p>
            <a:pPr eaLnBrk="1" hangingPunct="1"/>
            <a:r>
              <a:rPr lang="zh-CN" altLang="en-US" sz="3600" b="1">
                <a:solidFill>
                  <a:srgbClr val="003300"/>
                </a:solidFill>
                <a:latin typeface="宋体" panose="02010600030101010101" pitchFamily="2" charset="-122"/>
              </a:rPr>
              <a:t>数据流图四种基本符号</a:t>
            </a:r>
            <a:endParaRPr lang="en-US" altLang="zh-CN" sz="3600" b="1">
              <a:solidFill>
                <a:srgbClr val="003300"/>
              </a:solidFill>
              <a:latin typeface="宋体" panose="02010600030101010101" pitchFamily="2" charset="-122"/>
            </a:endParaRPr>
          </a:p>
        </p:txBody>
      </p:sp>
      <p:sp>
        <p:nvSpPr>
          <p:cNvPr id="23555" name="Oval 4">
            <a:extLst>
              <a:ext uri="{FF2B5EF4-FFF2-40B4-BE49-F238E27FC236}">
                <a16:creationId xmlns:a16="http://schemas.microsoft.com/office/drawing/2014/main" id="{C91E86D1-CB1E-C416-5BA6-64EF211886A2}"/>
              </a:ext>
            </a:extLst>
          </p:cNvPr>
          <p:cNvSpPr>
            <a:spLocks noChangeArrowheads="1"/>
          </p:cNvSpPr>
          <p:nvPr/>
        </p:nvSpPr>
        <p:spPr bwMode="auto">
          <a:xfrm>
            <a:off x="3273426" y="2276475"/>
            <a:ext cx="665163" cy="719138"/>
          </a:xfrm>
          <a:prstGeom prst="ellipse">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3556" name="Text Box 5">
            <a:extLst>
              <a:ext uri="{FF2B5EF4-FFF2-40B4-BE49-F238E27FC236}">
                <a16:creationId xmlns:a16="http://schemas.microsoft.com/office/drawing/2014/main" id="{53500B2A-0736-D8F6-5020-E94683703EF4}"/>
              </a:ext>
            </a:extLst>
          </p:cNvPr>
          <p:cNvSpPr txBox="1">
            <a:spLocks noChangeArrowheads="1"/>
          </p:cNvSpPr>
          <p:nvPr/>
        </p:nvSpPr>
        <p:spPr bwMode="auto">
          <a:xfrm>
            <a:off x="6162675" y="2420938"/>
            <a:ext cx="28019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kumimoji="1" lang="zh-CN" altLang="en-US">
                <a:latin typeface="宋体" panose="02010600030101010101" pitchFamily="2" charset="-122"/>
                <a:ea typeface="宋体" panose="02010600030101010101" pitchFamily="2" charset="-122"/>
              </a:rPr>
              <a:t>数据加工</a:t>
            </a:r>
            <a:r>
              <a:rPr kumimoji="1" lang="en-US" altLang="zh-CN">
                <a:latin typeface="宋体" panose="02010600030101010101" pitchFamily="2" charset="-122"/>
                <a:ea typeface="宋体" panose="02010600030101010101" pitchFamily="2" charset="-122"/>
              </a:rPr>
              <a:t>/</a:t>
            </a:r>
            <a:r>
              <a:rPr kumimoji="1" lang="zh-CN" altLang="en-US"/>
              <a:t>处理</a:t>
            </a:r>
            <a:r>
              <a:rPr kumimoji="1" lang="en-US" altLang="zh-CN">
                <a:latin typeface="宋体" panose="02010600030101010101" pitchFamily="2" charset="-122"/>
                <a:ea typeface="宋体" panose="02010600030101010101" pitchFamily="2" charset="-122"/>
              </a:rPr>
              <a:t>/</a:t>
            </a:r>
            <a:r>
              <a:rPr kumimoji="1" lang="zh-CN" altLang="en-US">
                <a:latin typeface="宋体" panose="02010600030101010101" pitchFamily="2" charset="-122"/>
                <a:ea typeface="宋体" panose="02010600030101010101" pitchFamily="2" charset="-122"/>
              </a:rPr>
              <a:t>变换</a:t>
            </a:r>
            <a:endParaRPr kumimoji="1" lang="en-US" altLang="zh-CN">
              <a:latin typeface="宋体" panose="02010600030101010101" pitchFamily="2" charset="-122"/>
              <a:ea typeface="宋体" panose="02010600030101010101" pitchFamily="2" charset="-122"/>
            </a:endParaRPr>
          </a:p>
        </p:txBody>
      </p:sp>
      <p:sp>
        <p:nvSpPr>
          <p:cNvPr id="23557" name="Rectangle 6">
            <a:extLst>
              <a:ext uri="{FF2B5EF4-FFF2-40B4-BE49-F238E27FC236}">
                <a16:creationId xmlns:a16="http://schemas.microsoft.com/office/drawing/2014/main" id="{F44D4F44-070E-045C-A8E5-0E49E50D6883}"/>
              </a:ext>
            </a:extLst>
          </p:cNvPr>
          <p:cNvSpPr>
            <a:spLocks noChangeArrowheads="1"/>
          </p:cNvSpPr>
          <p:nvPr/>
        </p:nvSpPr>
        <p:spPr bwMode="auto">
          <a:xfrm>
            <a:off x="3273425" y="3500438"/>
            <a:ext cx="698500" cy="609600"/>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3558" name="Text Box 7">
            <a:extLst>
              <a:ext uri="{FF2B5EF4-FFF2-40B4-BE49-F238E27FC236}">
                <a16:creationId xmlns:a16="http://schemas.microsoft.com/office/drawing/2014/main" id="{FBEF5D7E-82E4-4482-8B40-0ADD217BB605}"/>
              </a:ext>
            </a:extLst>
          </p:cNvPr>
          <p:cNvSpPr txBox="1">
            <a:spLocks noChangeArrowheads="1"/>
          </p:cNvSpPr>
          <p:nvPr/>
        </p:nvSpPr>
        <p:spPr bwMode="auto">
          <a:xfrm>
            <a:off x="5919788" y="3357563"/>
            <a:ext cx="4032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kumimoji="1" lang="zh-CN" altLang="en-US">
                <a:latin typeface="宋体" panose="02010600030101010101" pitchFamily="2" charset="-122"/>
                <a:ea typeface="宋体" panose="02010600030101010101" pitchFamily="2" charset="-122"/>
              </a:rPr>
              <a:t>数据源点或终点 </a:t>
            </a:r>
            <a:r>
              <a:rPr kumimoji="1" lang="en-US" altLang="zh-CN">
                <a:latin typeface="宋体" panose="02010600030101010101" pitchFamily="2" charset="-122"/>
                <a:ea typeface="宋体" panose="02010600030101010101" pitchFamily="2" charset="-122"/>
              </a:rPr>
              <a:t>(</a:t>
            </a:r>
            <a:r>
              <a:rPr kumimoji="1" lang="zh-CN" altLang="en-US">
                <a:latin typeface="宋体" panose="02010600030101010101" pitchFamily="2" charset="-122"/>
                <a:ea typeface="宋体" panose="02010600030101010101" pitchFamily="2" charset="-122"/>
              </a:rPr>
              <a:t>外部实体</a:t>
            </a:r>
            <a:r>
              <a:rPr kumimoji="1" lang="en-US" altLang="zh-CN">
                <a:latin typeface="宋体" panose="02010600030101010101" pitchFamily="2" charset="-122"/>
                <a:ea typeface="宋体" panose="02010600030101010101" pitchFamily="2" charset="-122"/>
              </a:rPr>
              <a:t>)</a:t>
            </a:r>
          </a:p>
        </p:txBody>
      </p:sp>
      <p:sp>
        <p:nvSpPr>
          <p:cNvPr id="23559" name="Line 8">
            <a:extLst>
              <a:ext uri="{FF2B5EF4-FFF2-40B4-BE49-F238E27FC236}">
                <a16:creationId xmlns:a16="http://schemas.microsoft.com/office/drawing/2014/main" id="{6AA289B2-7F57-88E8-A04A-F67EF2FD64E2}"/>
              </a:ext>
            </a:extLst>
          </p:cNvPr>
          <p:cNvSpPr>
            <a:spLocks noChangeShapeType="1"/>
          </p:cNvSpPr>
          <p:nvPr/>
        </p:nvSpPr>
        <p:spPr bwMode="auto">
          <a:xfrm>
            <a:off x="3206751" y="5589588"/>
            <a:ext cx="842963"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Text Box 9">
            <a:extLst>
              <a:ext uri="{FF2B5EF4-FFF2-40B4-BE49-F238E27FC236}">
                <a16:creationId xmlns:a16="http://schemas.microsoft.com/office/drawing/2014/main" id="{62F03DE6-D291-1F75-132E-0DB5B5116492}"/>
              </a:ext>
            </a:extLst>
          </p:cNvPr>
          <p:cNvSpPr txBox="1">
            <a:spLocks noChangeArrowheads="1"/>
          </p:cNvSpPr>
          <p:nvPr/>
        </p:nvSpPr>
        <p:spPr bwMode="auto">
          <a:xfrm>
            <a:off x="6032500" y="5289551"/>
            <a:ext cx="2800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kumimoji="1" lang="zh-CN" altLang="en-US">
                <a:latin typeface="宋体" panose="02010600030101010101" pitchFamily="2" charset="-122"/>
                <a:ea typeface="宋体" panose="02010600030101010101" pitchFamily="2" charset="-122"/>
              </a:rPr>
              <a:t>数据流</a:t>
            </a:r>
            <a:r>
              <a:rPr kumimoji="1" lang="en-US" altLang="zh-CN">
                <a:latin typeface="宋体" panose="02010600030101010101" pitchFamily="2" charset="-122"/>
                <a:ea typeface="宋体" panose="02010600030101010101" pitchFamily="2" charset="-122"/>
              </a:rPr>
              <a:t>(data flow)</a:t>
            </a:r>
            <a:endParaRPr kumimoji="1" lang="zh-CN" altLang="en-US">
              <a:latin typeface="宋体" panose="02010600030101010101" pitchFamily="2" charset="-122"/>
              <a:ea typeface="宋体" panose="02010600030101010101" pitchFamily="2" charset="-122"/>
            </a:endParaRPr>
          </a:p>
        </p:txBody>
      </p:sp>
      <p:sp>
        <p:nvSpPr>
          <p:cNvPr id="23561" name="Line 10">
            <a:extLst>
              <a:ext uri="{FF2B5EF4-FFF2-40B4-BE49-F238E27FC236}">
                <a16:creationId xmlns:a16="http://schemas.microsoft.com/office/drawing/2014/main" id="{B1532912-6FB7-8962-560A-B65431F3A828}"/>
              </a:ext>
            </a:extLst>
          </p:cNvPr>
          <p:cNvSpPr>
            <a:spLocks noChangeShapeType="1"/>
          </p:cNvSpPr>
          <p:nvPr/>
        </p:nvSpPr>
        <p:spPr bwMode="auto">
          <a:xfrm>
            <a:off x="3206751" y="4651375"/>
            <a:ext cx="798513"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11">
            <a:extLst>
              <a:ext uri="{FF2B5EF4-FFF2-40B4-BE49-F238E27FC236}">
                <a16:creationId xmlns:a16="http://schemas.microsoft.com/office/drawing/2014/main" id="{082CEAC5-D6D9-47D2-4FDB-CEB26F2840B2}"/>
              </a:ext>
            </a:extLst>
          </p:cNvPr>
          <p:cNvSpPr>
            <a:spLocks noChangeShapeType="1"/>
          </p:cNvSpPr>
          <p:nvPr/>
        </p:nvSpPr>
        <p:spPr bwMode="auto">
          <a:xfrm>
            <a:off x="3206751" y="4868863"/>
            <a:ext cx="798513"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12">
            <a:extLst>
              <a:ext uri="{FF2B5EF4-FFF2-40B4-BE49-F238E27FC236}">
                <a16:creationId xmlns:a16="http://schemas.microsoft.com/office/drawing/2014/main" id="{CC09CAA3-B3C0-6903-9CE7-7B039BA3B526}"/>
              </a:ext>
            </a:extLst>
          </p:cNvPr>
          <p:cNvSpPr>
            <a:spLocks noChangeShapeType="1"/>
          </p:cNvSpPr>
          <p:nvPr/>
        </p:nvSpPr>
        <p:spPr bwMode="auto">
          <a:xfrm flipH="1">
            <a:off x="3206750" y="4651375"/>
            <a:ext cx="0" cy="21748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Text Box 14">
            <a:extLst>
              <a:ext uri="{FF2B5EF4-FFF2-40B4-BE49-F238E27FC236}">
                <a16:creationId xmlns:a16="http://schemas.microsoft.com/office/drawing/2014/main" id="{16D1C733-7A25-B2C5-D515-7DA1EF89DF2D}"/>
              </a:ext>
            </a:extLst>
          </p:cNvPr>
          <p:cNvSpPr txBox="1">
            <a:spLocks noChangeArrowheads="1"/>
          </p:cNvSpPr>
          <p:nvPr/>
        </p:nvSpPr>
        <p:spPr bwMode="auto">
          <a:xfrm>
            <a:off x="6080126" y="4437063"/>
            <a:ext cx="2030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kumimoji="1" lang="zh-CN" altLang="en-US">
                <a:latin typeface="宋体" panose="02010600030101010101" pitchFamily="2" charset="-122"/>
                <a:ea typeface="宋体" panose="02010600030101010101" pitchFamily="2" charset="-122"/>
              </a:rPr>
              <a:t>数据存储文件</a:t>
            </a:r>
          </a:p>
        </p:txBody>
      </p:sp>
      <p:sp>
        <p:nvSpPr>
          <p:cNvPr id="23565" name="AutoShape 15">
            <a:extLst>
              <a:ext uri="{FF2B5EF4-FFF2-40B4-BE49-F238E27FC236}">
                <a16:creationId xmlns:a16="http://schemas.microsoft.com/office/drawing/2014/main" id="{4C9C7FF8-5A54-4766-F022-7B7955C9D044}"/>
              </a:ext>
            </a:extLst>
          </p:cNvPr>
          <p:cNvSpPr>
            <a:spLocks noChangeArrowheads="1"/>
          </p:cNvSpPr>
          <p:nvPr/>
        </p:nvSpPr>
        <p:spPr bwMode="auto">
          <a:xfrm>
            <a:off x="5048250" y="3498850"/>
            <a:ext cx="598488" cy="641350"/>
          </a:xfrm>
          <a:prstGeom prst="cube">
            <a:avLst>
              <a:gd name="adj" fmla="val 25000"/>
            </a:avLst>
          </a:prstGeom>
          <a:solidFill>
            <a:schemeClr val="bg1"/>
          </a:solidFill>
          <a:ln w="28575">
            <a:solidFill>
              <a:schemeClr val="hlink"/>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3566" name="AutoShape 16">
            <a:extLst>
              <a:ext uri="{FF2B5EF4-FFF2-40B4-BE49-F238E27FC236}">
                <a16:creationId xmlns:a16="http://schemas.microsoft.com/office/drawing/2014/main" id="{244F9940-84A6-BB6F-5B5B-0E464C6B541E}"/>
              </a:ext>
            </a:extLst>
          </p:cNvPr>
          <p:cNvSpPr>
            <a:spLocks noChangeArrowheads="1"/>
          </p:cNvSpPr>
          <p:nvPr/>
        </p:nvSpPr>
        <p:spPr bwMode="auto">
          <a:xfrm>
            <a:off x="5114926" y="2347914"/>
            <a:ext cx="531813" cy="719137"/>
          </a:xfrm>
          <a:prstGeom prst="roundRect">
            <a:avLst>
              <a:gd name="adj" fmla="val 31769"/>
            </a:avLst>
          </a:prstGeom>
          <a:solidFill>
            <a:schemeClr val="bg1"/>
          </a:solidFill>
          <a:ln w="28575">
            <a:solidFill>
              <a:schemeClr val="hlink"/>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23567" name="Line 17">
            <a:extLst>
              <a:ext uri="{FF2B5EF4-FFF2-40B4-BE49-F238E27FC236}">
                <a16:creationId xmlns:a16="http://schemas.microsoft.com/office/drawing/2014/main" id="{B67FADBA-4EAE-1E09-5A10-E28F1EE6653F}"/>
              </a:ext>
            </a:extLst>
          </p:cNvPr>
          <p:cNvSpPr>
            <a:spLocks noChangeShapeType="1"/>
          </p:cNvSpPr>
          <p:nvPr/>
        </p:nvSpPr>
        <p:spPr bwMode="auto">
          <a:xfrm>
            <a:off x="5048250" y="4795838"/>
            <a:ext cx="5984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18">
            <a:extLst>
              <a:ext uri="{FF2B5EF4-FFF2-40B4-BE49-F238E27FC236}">
                <a16:creationId xmlns:a16="http://schemas.microsoft.com/office/drawing/2014/main" id="{5119514F-BF51-9AF2-C7C1-944E11887154}"/>
              </a:ext>
            </a:extLst>
          </p:cNvPr>
          <p:cNvSpPr>
            <a:spLocks noChangeShapeType="1"/>
          </p:cNvSpPr>
          <p:nvPr/>
        </p:nvSpPr>
        <p:spPr bwMode="auto">
          <a:xfrm>
            <a:off x="5048250" y="4940300"/>
            <a:ext cx="59848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Text Box 19">
            <a:extLst>
              <a:ext uri="{FF2B5EF4-FFF2-40B4-BE49-F238E27FC236}">
                <a16:creationId xmlns:a16="http://schemas.microsoft.com/office/drawing/2014/main" id="{0B6515F9-736A-9C82-5115-DB9127215990}"/>
              </a:ext>
            </a:extLst>
          </p:cNvPr>
          <p:cNvSpPr txBox="1">
            <a:spLocks noChangeArrowheads="1"/>
          </p:cNvSpPr>
          <p:nvPr/>
        </p:nvSpPr>
        <p:spPr bwMode="auto">
          <a:xfrm>
            <a:off x="4235451" y="2420938"/>
            <a:ext cx="53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b="1">
                <a:latin typeface="宋体" panose="02010600030101010101" pitchFamily="2" charset="-122"/>
                <a:ea typeface="宋体" panose="02010600030101010101" pitchFamily="2" charset="-122"/>
              </a:rPr>
              <a:t>或</a:t>
            </a:r>
          </a:p>
        </p:txBody>
      </p:sp>
      <p:sp>
        <p:nvSpPr>
          <p:cNvPr id="23570" name="Text Box 20">
            <a:extLst>
              <a:ext uri="{FF2B5EF4-FFF2-40B4-BE49-F238E27FC236}">
                <a16:creationId xmlns:a16="http://schemas.microsoft.com/office/drawing/2014/main" id="{E77C33A2-CF64-56B3-E233-1CC99132B980}"/>
              </a:ext>
            </a:extLst>
          </p:cNvPr>
          <p:cNvSpPr txBox="1">
            <a:spLocks noChangeArrowheads="1"/>
          </p:cNvSpPr>
          <p:nvPr/>
        </p:nvSpPr>
        <p:spPr bwMode="auto">
          <a:xfrm>
            <a:off x="4249738" y="3565525"/>
            <a:ext cx="53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b="1">
                <a:latin typeface="宋体" panose="02010600030101010101" pitchFamily="2" charset="-122"/>
                <a:ea typeface="宋体" panose="02010600030101010101" pitchFamily="2" charset="-122"/>
              </a:rPr>
              <a:t>或</a:t>
            </a:r>
          </a:p>
        </p:txBody>
      </p:sp>
      <p:sp>
        <p:nvSpPr>
          <p:cNvPr id="23571" name="Text Box 21">
            <a:extLst>
              <a:ext uri="{FF2B5EF4-FFF2-40B4-BE49-F238E27FC236}">
                <a16:creationId xmlns:a16="http://schemas.microsoft.com/office/drawing/2014/main" id="{599EBAC7-1DEE-0128-6344-80A55B3D9631}"/>
              </a:ext>
            </a:extLst>
          </p:cNvPr>
          <p:cNvSpPr txBox="1">
            <a:spLocks noChangeArrowheads="1"/>
          </p:cNvSpPr>
          <p:nvPr/>
        </p:nvSpPr>
        <p:spPr bwMode="auto">
          <a:xfrm>
            <a:off x="4249738" y="4573588"/>
            <a:ext cx="53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kumimoji="1" lang="zh-CN" altLang="en-US" b="1">
                <a:latin typeface="宋体" panose="02010600030101010101" pitchFamily="2" charset="-122"/>
                <a:ea typeface="宋体" panose="02010600030101010101" pitchFamily="2" charset="-122"/>
              </a:rPr>
              <a:t>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3FEAE5D-D4A3-A9A8-05B3-F01CBBDB9A7C}"/>
              </a:ext>
            </a:extLst>
          </p:cNvPr>
          <p:cNvSpPr>
            <a:spLocks noGrp="1"/>
          </p:cNvSpPr>
          <p:nvPr>
            <p:ph type="title"/>
          </p:nvPr>
        </p:nvSpPr>
        <p:spPr>
          <a:xfrm>
            <a:off x="2927350" y="836614"/>
            <a:ext cx="6985000" cy="758825"/>
          </a:xfrm>
          <a:noFill/>
        </p:spPr>
        <p:txBody>
          <a:bodyPr/>
          <a:lstStyle/>
          <a:p>
            <a:pPr eaLnBrk="1" hangingPunct="1"/>
            <a:r>
              <a:rPr lang="zh-CN" altLang="en-US" sz="3600" b="1">
                <a:solidFill>
                  <a:srgbClr val="003300"/>
                </a:solidFill>
              </a:rPr>
              <a:t>数据流图几种附加符号</a:t>
            </a:r>
          </a:p>
        </p:txBody>
      </p:sp>
      <p:pic>
        <p:nvPicPr>
          <p:cNvPr id="24579" name="Picture 5">
            <a:extLst>
              <a:ext uri="{FF2B5EF4-FFF2-40B4-BE49-F238E27FC236}">
                <a16:creationId xmlns:a16="http://schemas.microsoft.com/office/drawing/2014/main" id="{D154DF9D-44B0-034F-AB99-5DC0378238C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9514" y="1916113"/>
            <a:ext cx="5502275" cy="465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4">
            <a:extLst>
              <a:ext uri="{FF2B5EF4-FFF2-40B4-BE49-F238E27FC236}">
                <a16:creationId xmlns:a16="http://schemas.microsoft.com/office/drawing/2014/main" id="{6E92027C-E8AC-6192-CFD0-A2EE2484E260}"/>
              </a:ext>
            </a:extLst>
          </p:cNvPr>
          <p:cNvSpPr>
            <a:spLocks noChangeArrowheads="1"/>
          </p:cNvSpPr>
          <p:nvPr/>
        </p:nvSpPr>
        <p:spPr bwMode="auto">
          <a:xfrm>
            <a:off x="2855913" y="935038"/>
            <a:ext cx="5554662" cy="838200"/>
          </a:xfrm>
          <a:prstGeom prst="rect">
            <a:avLst/>
          </a:prstGeom>
          <a:noFill/>
          <a:ln w="9525">
            <a:noFill/>
            <a:miter lim="800000"/>
            <a:headEnd/>
            <a:tailEnd/>
          </a:ln>
          <a:effectLst/>
        </p:spPr>
        <p:txBody>
          <a:bodyPr lIns="92075" tIns="46038" rIns="92075" bIns="46038" anchor="ctr"/>
          <a:lstStyle/>
          <a:p>
            <a:pPr>
              <a:defRPr/>
            </a:pPr>
            <a:r>
              <a:rPr lang="zh-CN" altLang="en-US" sz="3600" b="1" dirty="0">
                <a:solidFill>
                  <a:srgbClr val="003300"/>
                </a:solidFill>
                <a:effectLst>
                  <a:outerShdw blurRad="38100" dist="38100" dir="2700000" algn="tl">
                    <a:srgbClr val="C0C0C0"/>
                  </a:outerShdw>
                </a:effectLst>
                <a:latin typeface="Times New Roman" pitchFamily="18" charset="0"/>
                <a:ea typeface="宋体" pitchFamily="2" charset="-122"/>
              </a:rPr>
              <a:t>数据流图的层次结构</a:t>
            </a:r>
          </a:p>
        </p:txBody>
      </p:sp>
      <p:sp>
        <p:nvSpPr>
          <p:cNvPr id="25603" name="Rectangle 5">
            <a:extLst>
              <a:ext uri="{FF2B5EF4-FFF2-40B4-BE49-F238E27FC236}">
                <a16:creationId xmlns:a16="http://schemas.microsoft.com/office/drawing/2014/main" id="{531009CD-FF92-188C-953A-ADB0C7FAFFD7}"/>
              </a:ext>
            </a:extLst>
          </p:cNvPr>
          <p:cNvSpPr>
            <a:spLocks noChangeArrowheads="1"/>
          </p:cNvSpPr>
          <p:nvPr/>
        </p:nvSpPr>
        <p:spPr bwMode="auto">
          <a:xfrm>
            <a:off x="2495550" y="1844676"/>
            <a:ext cx="78486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73050" indent="-2730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15000"/>
              </a:lnSpc>
              <a:spcBef>
                <a:spcPts val="600"/>
              </a:spcBef>
              <a:buClr>
                <a:srgbClr val="003300"/>
              </a:buClr>
              <a:buSzPct val="70000"/>
              <a:buFont typeface="Wingdings" panose="05000000000000000000" pitchFamily="2" charset="2"/>
              <a:buChar char="Ø"/>
            </a:pPr>
            <a:r>
              <a:rPr lang="zh-CN" altLang="en-US">
                <a:latin typeface="Times New Roman" panose="02020603050405020304" pitchFamily="18" charset="0"/>
                <a:ea typeface="宋体" panose="02010600030101010101" pitchFamily="2" charset="-122"/>
              </a:rPr>
              <a:t>为了表达数据处理过程的数据加工情况，需要采用</a:t>
            </a:r>
            <a:r>
              <a:rPr lang="zh-CN" altLang="en-US" u="sng">
                <a:solidFill>
                  <a:srgbClr val="FF0000"/>
                </a:solidFill>
                <a:latin typeface="Times New Roman" panose="02020603050405020304" pitchFamily="18" charset="0"/>
                <a:ea typeface="宋体" panose="02010600030101010101" pitchFamily="2" charset="-122"/>
              </a:rPr>
              <a:t>层次结构</a:t>
            </a:r>
            <a:r>
              <a:rPr lang="zh-CN" altLang="en-US">
                <a:latin typeface="Times New Roman" panose="02020603050405020304" pitchFamily="18" charset="0"/>
                <a:ea typeface="宋体" panose="02010600030101010101" pitchFamily="2" charset="-122"/>
              </a:rPr>
              <a:t>的数据流图。按照系统的层次结构进行</a:t>
            </a:r>
            <a:r>
              <a:rPr lang="zh-CN" altLang="en-US" u="sng">
                <a:solidFill>
                  <a:srgbClr val="FF0000"/>
                </a:solidFill>
                <a:latin typeface="Times New Roman" panose="02020603050405020304" pitchFamily="18" charset="0"/>
                <a:ea typeface="宋体" panose="02010600030101010101" pitchFamily="2" charset="-122"/>
              </a:rPr>
              <a:t>逐步分解</a:t>
            </a:r>
            <a:r>
              <a:rPr lang="zh-CN" altLang="en-US">
                <a:latin typeface="Times New Roman" panose="02020603050405020304" pitchFamily="18" charset="0"/>
                <a:ea typeface="宋体" panose="02010600030101010101" pitchFamily="2" charset="-122"/>
              </a:rPr>
              <a:t>，并以分层的数据流图反映这种结构关系，能清楚地表达和容易理解整个系统。</a:t>
            </a:r>
          </a:p>
          <a:p>
            <a:pPr>
              <a:lnSpc>
                <a:spcPct val="110000"/>
              </a:lnSpc>
              <a:spcBef>
                <a:spcPts val="600"/>
              </a:spcBef>
              <a:buClr>
                <a:srgbClr val="003300"/>
              </a:buClr>
              <a:buSzPct val="70000"/>
              <a:buFont typeface="Wingdings" panose="05000000000000000000" pitchFamily="2" charset="2"/>
              <a:buChar char="Ø"/>
            </a:pPr>
            <a:r>
              <a:rPr lang="zh-CN" altLang="en-US">
                <a:latin typeface="Century Schoolbook" panose="02040604050505020304" pitchFamily="18" charset="0"/>
                <a:ea typeface="宋体" panose="02010600030101010101" pitchFamily="2" charset="-122"/>
              </a:rPr>
              <a:t>在多层数据流图中，顶层流图仅包含一个加工，它代表被开发系统。它的输入流是该系统的输入数据，输出流是系统所输出数据。</a:t>
            </a:r>
          </a:p>
          <a:p>
            <a:pPr>
              <a:lnSpc>
                <a:spcPct val="110000"/>
              </a:lnSpc>
              <a:spcBef>
                <a:spcPts val="600"/>
              </a:spcBef>
              <a:buClr>
                <a:srgbClr val="003300"/>
              </a:buClr>
              <a:buSzPct val="70000"/>
              <a:buFont typeface="Wingdings" panose="05000000000000000000" pitchFamily="2" charset="2"/>
              <a:buChar char="Ø"/>
            </a:pPr>
            <a:r>
              <a:rPr lang="zh-CN" altLang="en-US">
                <a:latin typeface="Century Schoolbook" panose="02040604050505020304" pitchFamily="18" charset="0"/>
                <a:ea typeface="宋体" panose="02010600030101010101" pitchFamily="2" charset="-122"/>
              </a:rPr>
              <a:t>底层流图是指其加工不需再做分解的数据流图，它处在最底层。</a:t>
            </a:r>
          </a:p>
          <a:p>
            <a:pPr>
              <a:lnSpc>
                <a:spcPct val="110000"/>
              </a:lnSpc>
              <a:spcBef>
                <a:spcPts val="600"/>
              </a:spcBef>
              <a:buClr>
                <a:srgbClr val="003300"/>
              </a:buClr>
              <a:buSzPct val="70000"/>
              <a:buFont typeface="Wingdings" panose="05000000000000000000" pitchFamily="2" charset="2"/>
              <a:buChar char="Ø"/>
            </a:pPr>
            <a:r>
              <a:rPr lang="zh-CN" altLang="en-US">
                <a:latin typeface="Century Schoolbook" panose="02040604050505020304" pitchFamily="18" charset="0"/>
                <a:ea typeface="宋体" panose="02010600030101010101" pitchFamily="2" charset="-122"/>
              </a:rPr>
              <a:t>中间层流图则表示对其上层父图的细化。它的每一加工可能继续细化，形成子图。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71835FE3-5B72-9CDA-CD4B-7D18B85FFE6F}"/>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5" name="Rectangle 2">
            <a:extLst>
              <a:ext uri="{FF2B5EF4-FFF2-40B4-BE49-F238E27FC236}">
                <a16:creationId xmlns:a16="http://schemas.microsoft.com/office/drawing/2014/main" id="{5B0C19B0-3A75-7BC6-F69C-342C25600E89}"/>
              </a:ext>
            </a:extLst>
          </p:cNvPr>
          <p:cNvSpPr txBox="1">
            <a:spLocks noChangeArrowheads="1"/>
          </p:cNvSpPr>
          <p:nvPr/>
        </p:nvSpPr>
        <p:spPr bwMode="auto">
          <a:xfrm>
            <a:off x="1847850" y="1916114"/>
            <a:ext cx="8382000"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2800" dirty="0">
                <a:latin typeface="Tahoma" panose="020B0604030504040204" pitchFamily="34" charset="0"/>
                <a:ea typeface="宋体" panose="02010600030101010101" pitchFamily="2" charset="-122"/>
              </a:rPr>
              <a:t>假设一家工厂的采购部每天需要一张定货报表，报表按零件编号排序，表中列出所有需要再次定货的零件。对于每个需要再次定货的零件应该列出下述数据：零件编号，零件名称，定货数量，目前价格，主要供应者，次要供应者。</a:t>
            </a:r>
          </a:p>
          <a:p>
            <a:pPr>
              <a:spcBef>
                <a:spcPct val="20000"/>
              </a:spcBef>
              <a:buClr>
                <a:srgbClr val="CC0000"/>
              </a:buClr>
              <a:buSzPct val="60000"/>
              <a:buFont typeface="Wingdings" panose="05000000000000000000" pitchFamily="2" charset="2"/>
              <a:buChar char="n"/>
            </a:pPr>
            <a:r>
              <a:rPr lang="zh-CN" altLang="en-US" sz="2800" dirty="0">
                <a:latin typeface="Tahoma" panose="020B0604030504040204" pitchFamily="34" charset="0"/>
                <a:ea typeface="宋体" panose="02010600030101010101" pitchFamily="2" charset="-122"/>
              </a:rPr>
              <a:t>零件入库或出库称为</a:t>
            </a:r>
            <a:r>
              <a:rPr lang="zh-CN" altLang="en-US" sz="2800" dirty="0">
                <a:solidFill>
                  <a:srgbClr val="CC0000"/>
                </a:solidFill>
                <a:latin typeface="Tahoma" panose="020B0604030504040204" pitchFamily="34" charset="0"/>
                <a:ea typeface="宋体" panose="02010600030101010101" pitchFamily="2" charset="-122"/>
              </a:rPr>
              <a:t>事务</a:t>
            </a:r>
            <a:r>
              <a:rPr lang="zh-CN" altLang="en-US" sz="2800" dirty="0">
                <a:latin typeface="Tahoma" panose="020B0604030504040204" pitchFamily="34" charset="0"/>
                <a:ea typeface="宋体" panose="02010600030101010101" pitchFamily="2" charset="-122"/>
              </a:rPr>
              <a:t>，通过放在仓库中的</a:t>
            </a:r>
            <a:r>
              <a:rPr lang="en-US" altLang="zh-CN" sz="2800" dirty="0">
                <a:latin typeface="Tahoma" panose="020B0604030504040204" pitchFamily="34" charset="0"/>
                <a:ea typeface="宋体" panose="02010600030101010101" pitchFamily="2" charset="-122"/>
              </a:rPr>
              <a:t>CRT</a:t>
            </a:r>
            <a:r>
              <a:rPr lang="zh-CN" altLang="en-US" sz="2800" dirty="0">
                <a:latin typeface="Tahoma" panose="020B0604030504040204" pitchFamily="34" charset="0"/>
                <a:ea typeface="宋体" panose="02010600030101010101" pitchFamily="2" charset="-122"/>
              </a:rPr>
              <a:t>终端把事务报告给定货系统。当某种零件的库存数量少于库存量临界值时就应该再次定货。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0AEE7738-D997-8532-AA87-360439F117AB}"/>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2</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3" name="Rectangle 2">
            <a:extLst>
              <a:ext uri="{FF2B5EF4-FFF2-40B4-BE49-F238E27FC236}">
                <a16:creationId xmlns:a16="http://schemas.microsoft.com/office/drawing/2014/main" id="{D9614EE9-6ABE-B41E-7145-72617B09210F}"/>
              </a:ext>
            </a:extLst>
          </p:cNvPr>
          <p:cNvSpPr txBox="1">
            <a:spLocks noChangeArrowheads="1"/>
          </p:cNvSpPr>
          <p:nvPr/>
        </p:nvSpPr>
        <p:spPr bwMode="auto">
          <a:xfrm>
            <a:off x="1703389" y="1989139"/>
            <a:ext cx="871378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2800">
                <a:latin typeface="Tahoma" panose="020B0604030504040204" pitchFamily="34" charset="0"/>
                <a:ea typeface="宋体" panose="02010600030101010101" pitchFamily="2" charset="-122"/>
              </a:rPr>
              <a:t>第一步可以从问题描述中提取数据流图的</a:t>
            </a:r>
            <a:r>
              <a:rPr lang="en-US" altLang="zh-CN" sz="2800">
                <a:latin typeface="Tahoma" panose="020B0604030504040204" pitchFamily="34" charset="0"/>
                <a:ea typeface="宋体" panose="02010600030101010101" pitchFamily="2" charset="-122"/>
              </a:rPr>
              <a:t>4</a:t>
            </a:r>
            <a:r>
              <a:rPr lang="zh-CN" altLang="en-US" sz="2800">
                <a:latin typeface="Tahoma" panose="020B0604030504040204" pitchFamily="34" charset="0"/>
                <a:ea typeface="宋体" panose="02010600030101010101" pitchFamily="2" charset="-122"/>
              </a:rPr>
              <a:t>种成分（源点或终点，处理，数据存储和数据流）</a:t>
            </a:r>
          </a:p>
          <a:p>
            <a:pPr lvl="1">
              <a:spcBef>
                <a:spcPct val="20000"/>
              </a:spcBef>
              <a:buClr>
                <a:schemeClr val="hlink"/>
              </a:buClr>
              <a:buSzPct val="55000"/>
              <a:buFont typeface="Wingdings" panose="05000000000000000000" pitchFamily="2" charset="2"/>
              <a:buChar char="n"/>
            </a:pPr>
            <a:r>
              <a:rPr lang="zh-CN" altLang="en-US">
                <a:solidFill>
                  <a:srgbClr val="CC0000"/>
                </a:solidFill>
                <a:latin typeface="Tahoma" panose="020B0604030504040204" pitchFamily="34" charset="0"/>
                <a:ea typeface="宋体" panose="02010600030101010101" pitchFamily="2" charset="-122"/>
              </a:rPr>
              <a:t>首先</a:t>
            </a:r>
            <a:r>
              <a:rPr lang="zh-CN" altLang="en-US">
                <a:latin typeface="Tahoma" panose="020B0604030504040204" pitchFamily="34" charset="0"/>
                <a:ea typeface="宋体" panose="02010600030101010101" pitchFamily="2" charset="-122"/>
              </a:rPr>
              <a:t>考虑数据的源点和终点（采购员、仓库管理员）</a:t>
            </a:r>
          </a:p>
          <a:p>
            <a:pPr lvl="1">
              <a:spcBef>
                <a:spcPct val="20000"/>
              </a:spcBef>
              <a:buClr>
                <a:schemeClr val="hlink"/>
              </a:buClr>
              <a:buSzPct val="55000"/>
              <a:buFont typeface="Wingdings" panose="05000000000000000000" pitchFamily="2" charset="2"/>
              <a:buChar char="n"/>
            </a:pPr>
            <a:r>
              <a:rPr lang="zh-CN" altLang="en-US">
                <a:solidFill>
                  <a:srgbClr val="CC0000"/>
                </a:solidFill>
                <a:latin typeface="Tahoma" panose="020B0604030504040204" pitchFamily="34" charset="0"/>
                <a:ea typeface="宋体" panose="02010600030101010101" pitchFamily="2" charset="-122"/>
              </a:rPr>
              <a:t>接下来</a:t>
            </a:r>
            <a:r>
              <a:rPr lang="zh-CN" altLang="en-US">
                <a:latin typeface="Tahoma" panose="020B0604030504040204" pitchFamily="34" charset="0"/>
                <a:ea typeface="宋体" panose="02010600030101010101" pitchFamily="2" charset="-122"/>
              </a:rPr>
              <a:t>考虑处理（产生报表的处理、对事务进行的处理）。</a:t>
            </a:r>
          </a:p>
          <a:p>
            <a:pPr lvl="1">
              <a:spcBef>
                <a:spcPct val="20000"/>
              </a:spcBef>
              <a:buClr>
                <a:schemeClr val="hlink"/>
              </a:buClr>
              <a:buSzPct val="55000"/>
              <a:buFont typeface="Wingdings" panose="05000000000000000000" pitchFamily="2" charset="2"/>
              <a:buChar char="n"/>
            </a:pPr>
            <a:r>
              <a:rPr lang="zh-CN" altLang="en-US">
                <a:solidFill>
                  <a:srgbClr val="CC0000"/>
                </a:solidFill>
                <a:latin typeface="Tahoma" panose="020B0604030504040204" pitchFamily="34" charset="0"/>
                <a:ea typeface="宋体" panose="02010600030101010101" pitchFamily="2" charset="-122"/>
              </a:rPr>
              <a:t>最后</a:t>
            </a:r>
            <a:r>
              <a:rPr lang="zh-CN" altLang="en-US">
                <a:latin typeface="Tahoma" panose="020B0604030504040204" pitchFamily="34" charset="0"/>
                <a:ea typeface="宋体" panose="02010600030101010101" pitchFamily="2" charset="-122"/>
              </a:rPr>
              <a:t>考虑数据流和数据存储（定货报表、事务；用来产生定货报表的数据）</a:t>
            </a:r>
          </a:p>
          <a:p>
            <a:pPr>
              <a:spcBef>
                <a:spcPct val="20000"/>
              </a:spcBef>
              <a:buClr>
                <a:schemeClr val="folHlink"/>
              </a:buClr>
              <a:buSzPct val="60000"/>
              <a:buFont typeface="Wingdings" panose="05000000000000000000" pitchFamily="2" charset="2"/>
              <a:buChar char="n"/>
            </a:pPr>
            <a:r>
              <a:rPr lang="zh-CN" altLang="en-US" sz="2800">
                <a:solidFill>
                  <a:srgbClr val="CC0000"/>
                </a:solidFill>
                <a:latin typeface="Tahoma" panose="020B0604030504040204" pitchFamily="34" charset="0"/>
                <a:ea typeface="宋体" panose="02010600030101010101" pitchFamily="2" charset="-122"/>
              </a:rPr>
              <a:t>注意：</a:t>
            </a:r>
            <a:r>
              <a:rPr lang="zh-CN" altLang="en-US" sz="2800">
                <a:latin typeface="Tahoma" panose="020B0604030504040204" pitchFamily="34" charset="0"/>
                <a:ea typeface="宋体" panose="02010600030101010101" pitchFamily="2" charset="-122"/>
              </a:rPr>
              <a:t>并不是所有数据存储和数据流都能直接从问题描述中提取出来。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B6C4F4B4-3610-2A62-A652-CA88FBD073EC}"/>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4</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sp>
        <p:nvSpPr>
          <p:cNvPr id="3" name="Rectangle 2">
            <a:extLst>
              <a:ext uri="{FF2B5EF4-FFF2-40B4-BE49-F238E27FC236}">
                <a16:creationId xmlns:a16="http://schemas.microsoft.com/office/drawing/2014/main" id="{E72428C2-8EAB-D990-5076-9033CE576A7C}"/>
              </a:ext>
            </a:extLst>
          </p:cNvPr>
          <p:cNvSpPr txBox="1">
            <a:spLocks noChangeArrowheads="1"/>
          </p:cNvSpPr>
          <p:nvPr/>
        </p:nvSpPr>
        <p:spPr bwMode="auto">
          <a:xfrm>
            <a:off x="1631950" y="1844676"/>
            <a:ext cx="89281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folHlink"/>
              </a:buClr>
              <a:buSzPct val="60000"/>
              <a:buFont typeface="Wingdings" panose="05000000000000000000" pitchFamily="2" charset="2"/>
              <a:buChar char="n"/>
            </a:pPr>
            <a:r>
              <a:rPr lang="zh-CN" altLang="en-US" sz="3200">
                <a:latin typeface="Tahoma" panose="020B0604030504040204" pitchFamily="34" charset="0"/>
                <a:ea typeface="宋体" panose="02010600030101010101" pitchFamily="2" charset="-122"/>
              </a:rPr>
              <a:t>第二步把基本系统模型细化，描绘系统的主要功能。</a:t>
            </a:r>
          </a:p>
          <a:p>
            <a:pPr lvl="1">
              <a:spcBef>
                <a:spcPct val="20000"/>
              </a:spcBef>
              <a:buClr>
                <a:schemeClr val="hlink"/>
              </a:buClr>
              <a:buSzPct val="55000"/>
              <a:buFont typeface="Wingdings" panose="05000000000000000000" pitchFamily="2" charset="2"/>
              <a:buChar char="n"/>
            </a:pPr>
            <a:r>
              <a:rPr lang="zh-CN" altLang="en-US">
                <a:latin typeface="Tahoma" panose="020B0604030504040204" pitchFamily="34" charset="0"/>
                <a:ea typeface="宋体" panose="02010600030101010101" pitchFamily="2" charset="-122"/>
              </a:rPr>
              <a:t>“产生报表”和“处理事务”是系统必须完成的两个主要功能，它们将代替 “定货系统”</a:t>
            </a:r>
            <a:r>
              <a:rPr lang="en-US" altLang="zh-CN">
                <a:latin typeface="Tahoma" panose="020B0604030504040204" pitchFamily="34" charset="0"/>
                <a:ea typeface="宋体" panose="02010600030101010101" pitchFamily="2" charset="-122"/>
              </a:rPr>
              <a:t> </a:t>
            </a:r>
            <a:r>
              <a:rPr lang="zh-CN" altLang="en-US">
                <a:latin typeface="Tahoma" panose="020B0604030504040204" pitchFamily="34" charset="0"/>
                <a:ea typeface="宋体" panose="02010600030101010101" pitchFamily="2" charset="-122"/>
              </a:rPr>
              <a:t>。</a:t>
            </a:r>
          </a:p>
          <a:p>
            <a:pPr lvl="1">
              <a:spcBef>
                <a:spcPct val="20000"/>
              </a:spcBef>
              <a:buClr>
                <a:schemeClr val="hlink"/>
              </a:buClr>
              <a:buSzPct val="55000"/>
              <a:buFont typeface="Wingdings" panose="05000000000000000000" pitchFamily="2" charset="2"/>
              <a:buChar char="n"/>
            </a:pPr>
            <a:r>
              <a:rPr lang="zh-CN" altLang="en-US">
                <a:latin typeface="Tahoma" panose="020B0604030504040204" pitchFamily="34" charset="0"/>
                <a:ea typeface="宋体" panose="02010600030101010101" pitchFamily="2" charset="-122"/>
              </a:rPr>
              <a:t>增加了两个数据存储：处理事务需要“库存清单”数据；产生报表和处理事务在不同时间，因此需要存储“定货信息”。</a:t>
            </a:r>
          </a:p>
          <a:p>
            <a:pPr lvl="1">
              <a:spcBef>
                <a:spcPct val="20000"/>
              </a:spcBef>
              <a:buClr>
                <a:schemeClr val="hlink"/>
              </a:buClr>
              <a:buSzPct val="55000"/>
              <a:buFont typeface="Wingdings" panose="05000000000000000000" pitchFamily="2" charset="2"/>
              <a:buChar char="n"/>
            </a:pPr>
            <a:r>
              <a:rPr lang="zh-CN" altLang="en-US">
                <a:latin typeface="Tahoma" panose="020B0604030504040204" pitchFamily="34" charset="0"/>
                <a:ea typeface="宋体" panose="02010600030101010101" pitchFamily="2" charset="-122"/>
              </a:rPr>
              <a:t>增加另外两个数据流，它们与数据存储相同（库存清单、定货信息）。</a:t>
            </a:r>
          </a:p>
          <a:p>
            <a:pPr>
              <a:spcBef>
                <a:spcPct val="20000"/>
              </a:spcBef>
              <a:buClr>
                <a:schemeClr val="folHlink"/>
              </a:buClr>
              <a:buSzPct val="60000"/>
              <a:buFont typeface="Wingdings" panose="05000000000000000000" pitchFamily="2" charset="2"/>
              <a:buChar char="n"/>
            </a:pPr>
            <a:r>
              <a:rPr lang="zh-CN" altLang="en-US" sz="3200">
                <a:solidFill>
                  <a:srgbClr val="CC0000"/>
                </a:solidFill>
                <a:latin typeface="Tahoma" panose="020B0604030504040204" pitchFamily="34" charset="0"/>
                <a:ea typeface="宋体" panose="02010600030101010101" pitchFamily="2" charset="-122"/>
              </a:rPr>
              <a:t>注意</a:t>
            </a:r>
            <a:r>
              <a:rPr lang="zh-CN" altLang="en-US" sz="3200">
                <a:latin typeface="Tahoma" panose="020B0604030504040204" pitchFamily="34" charset="0"/>
                <a:ea typeface="宋体" panose="02010600030101010101" pitchFamily="2" charset="-122"/>
              </a:rPr>
              <a:t>：数据存储和数据流只不过是同样数据的两种不同形式。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726549B1-C3F9-10CA-3803-528F4230DD47}"/>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5</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pic>
        <p:nvPicPr>
          <p:cNvPr id="33795" name="Picture 3" descr="rj14">
            <a:extLst>
              <a:ext uri="{FF2B5EF4-FFF2-40B4-BE49-F238E27FC236}">
                <a16:creationId xmlns:a16="http://schemas.microsoft.com/office/drawing/2014/main" id="{30987690-5B9B-B26D-2128-838B16815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89" y="1916113"/>
            <a:ext cx="692467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2">
            <a:extLst>
              <a:ext uri="{FF2B5EF4-FFF2-40B4-BE49-F238E27FC236}">
                <a16:creationId xmlns:a16="http://schemas.microsoft.com/office/drawing/2014/main" id="{C4024417-5475-A6A0-3929-AC29E68AF39B}"/>
              </a:ext>
            </a:extLst>
          </p:cNvPr>
          <p:cNvSpPr txBox="1">
            <a:spLocks noChangeArrowheads="1"/>
          </p:cNvSpPr>
          <p:nvPr/>
        </p:nvSpPr>
        <p:spPr bwMode="auto">
          <a:xfrm>
            <a:off x="4062413" y="5875339"/>
            <a:ext cx="4494212" cy="522287"/>
          </a:xfrm>
          <a:prstGeom prst="rect">
            <a:avLst/>
          </a:prstGeom>
          <a:noFill/>
          <a:ln w="9525">
            <a:noFill/>
            <a:miter lim="800000"/>
            <a:headEnd/>
            <a:tailEnd/>
          </a:ln>
          <a:effectLst/>
        </p:spPr>
        <p:txBody>
          <a:bodyPr wrap="none">
            <a:spAutoFit/>
          </a:bodyPr>
          <a:lstStyle/>
          <a:p>
            <a:pPr>
              <a:defRPr/>
            </a:pPr>
            <a:r>
              <a:rPr lang="zh-CN" altLang="en-US" sz="2800" dirty="0"/>
              <a:t>定货系统的功能级数据流图</a:t>
            </a:r>
            <a:endParaRPr lang="zh-CN" altLang="en-US" sz="2800" b="1" dirty="0">
              <a:solidFill>
                <a:srgbClr val="003300"/>
              </a:solidFill>
              <a:effectLst>
                <a:outerShdw blurRad="38100" dist="38100" dir="2700000" algn="tl">
                  <a:srgbClr val="C0C0C0"/>
                </a:outerShdw>
              </a:effectLst>
              <a:latin typeface="宋体" pitchFamily="2" charset="-122"/>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EB7F7B7-E4DF-A210-5F55-C402462BA4A7}"/>
              </a:ext>
            </a:extLst>
          </p:cNvPr>
          <p:cNvSpPr>
            <a:spLocks noGrp="1" noChangeArrowheads="1"/>
          </p:cNvSpPr>
          <p:nvPr>
            <p:ph type="title"/>
          </p:nvPr>
        </p:nvSpPr>
        <p:spPr>
          <a:xfrm>
            <a:off x="2927351" y="692150"/>
            <a:ext cx="7540625" cy="984250"/>
          </a:xfrm>
        </p:spPr>
        <p:txBody>
          <a:bodyPr/>
          <a:lstStyle/>
          <a:p>
            <a:pPr eaLnBrk="1" hangingPunct="1"/>
            <a:r>
              <a:rPr lang="zh-CN" altLang="en-US">
                <a:latin typeface="黑体" panose="02010609060101010101" pitchFamily="49" charset="-122"/>
                <a:ea typeface="黑体" panose="02010609060101010101" pitchFamily="49" charset="-122"/>
              </a:rPr>
              <a:t>软件危机原因 </a:t>
            </a:r>
          </a:p>
        </p:txBody>
      </p:sp>
      <p:pic>
        <p:nvPicPr>
          <p:cNvPr id="34819" name="Picture 5">
            <a:extLst>
              <a:ext uri="{FF2B5EF4-FFF2-40B4-BE49-F238E27FC236}">
                <a16:creationId xmlns:a16="http://schemas.microsoft.com/office/drawing/2014/main" id="{6A06B00A-1396-42F4-AA3D-80AAEC746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060576"/>
            <a:ext cx="8280400"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7B0EFD98-BB1B-0F07-36F3-3A95AE58C242}"/>
              </a:ext>
            </a:extLst>
          </p:cNvPr>
          <p:cNvSpPr txBox="1">
            <a:spLocks noChangeArrowheads="1"/>
          </p:cNvSpPr>
          <p:nvPr/>
        </p:nvSpPr>
        <p:spPr bwMode="auto">
          <a:xfrm>
            <a:off x="2903538" y="949326"/>
            <a:ext cx="4356100" cy="646113"/>
          </a:xfrm>
          <a:prstGeom prst="rect">
            <a:avLst/>
          </a:prstGeom>
          <a:noFill/>
          <a:ln w="9525">
            <a:noFill/>
            <a:miter lim="800000"/>
            <a:headEnd/>
            <a:tailEnd/>
          </a:ln>
          <a:effectLst/>
        </p:spPr>
        <p:txBody>
          <a:bodyPr wrap="none">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数据流图实例</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1</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r>
              <a:rPr lang="en-US" altLang="zh-CN" sz="3600" b="1" dirty="0">
                <a:solidFill>
                  <a:srgbClr val="003300"/>
                </a:solidFill>
                <a:effectLst>
                  <a:outerShdw blurRad="38100" dist="38100" dir="2700000" algn="tl">
                    <a:srgbClr val="C0C0C0"/>
                  </a:outerShdw>
                </a:effectLst>
                <a:latin typeface="宋体" pitchFamily="2" charset="-122"/>
                <a:ea typeface="宋体" pitchFamily="2" charset="-122"/>
              </a:rPr>
              <a:t>7</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a:t>
            </a:r>
          </a:p>
        </p:txBody>
      </p:sp>
      <p:pic>
        <p:nvPicPr>
          <p:cNvPr id="35843" name="Picture 3" descr="rj15">
            <a:extLst>
              <a:ext uri="{FF2B5EF4-FFF2-40B4-BE49-F238E27FC236}">
                <a16:creationId xmlns:a16="http://schemas.microsoft.com/office/drawing/2014/main" id="{CD8477FD-83CC-3891-423B-79837F34A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1916113"/>
            <a:ext cx="74882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2">
            <a:extLst>
              <a:ext uri="{FF2B5EF4-FFF2-40B4-BE49-F238E27FC236}">
                <a16:creationId xmlns:a16="http://schemas.microsoft.com/office/drawing/2014/main" id="{ACAA5EEB-F1F4-968C-7F79-B83C01B4D689}"/>
              </a:ext>
            </a:extLst>
          </p:cNvPr>
          <p:cNvSpPr txBox="1">
            <a:spLocks noChangeArrowheads="1"/>
          </p:cNvSpPr>
          <p:nvPr/>
        </p:nvSpPr>
        <p:spPr bwMode="auto">
          <a:xfrm>
            <a:off x="2363789" y="5969001"/>
            <a:ext cx="7007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2800"/>
              <a:t>把处理事务的功能进一步分解后的数据流图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8" name="Rectangle 6" descr="宽上对角线">
            <a:extLst>
              <a:ext uri="{FF2B5EF4-FFF2-40B4-BE49-F238E27FC236}">
                <a16:creationId xmlns:a16="http://schemas.microsoft.com/office/drawing/2014/main" id="{501F7080-AC16-E942-19E4-C1C839968CD6}"/>
              </a:ext>
            </a:extLst>
          </p:cNvPr>
          <p:cNvSpPr>
            <a:spLocks noChangeArrowheads="1"/>
          </p:cNvSpPr>
          <p:nvPr/>
        </p:nvSpPr>
        <p:spPr bwMode="auto">
          <a:xfrm>
            <a:off x="2479676" y="2641600"/>
            <a:ext cx="16176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b="1">
                <a:latin typeface="幼圆" panose="02010509060101010101" pitchFamily="49" charset="-122"/>
                <a:ea typeface="幼圆" panose="02010509060101010101" pitchFamily="49" charset="-122"/>
              </a:rPr>
              <a:t> 便于实现</a:t>
            </a:r>
            <a:endParaRPr lang="en-US" altLang="zh-CN" b="1">
              <a:ea typeface="幼圆" panose="02010509060101010101" pitchFamily="49" charset="-122"/>
            </a:endParaRPr>
          </a:p>
        </p:txBody>
      </p:sp>
      <p:sp>
        <p:nvSpPr>
          <p:cNvPr id="100359" name="Rectangle 7" descr="宽上对角线">
            <a:extLst>
              <a:ext uri="{FF2B5EF4-FFF2-40B4-BE49-F238E27FC236}">
                <a16:creationId xmlns:a16="http://schemas.microsoft.com/office/drawing/2014/main" id="{D2009623-C594-5AC2-7586-FC802E143CC0}"/>
              </a:ext>
            </a:extLst>
          </p:cNvPr>
          <p:cNvSpPr>
            <a:spLocks noChangeArrowheads="1"/>
          </p:cNvSpPr>
          <p:nvPr/>
        </p:nvSpPr>
        <p:spPr bwMode="auto">
          <a:xfrm>
            <a:off x="2678113" y="4081463"/>
            <a:ext cx="14795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zh-CN" altLang="en-US" b="1">
                <a:latin typeface="幼圆" panose="02010509060101010101" pitchFamily="49" charset="-122"/>
                <a:ea typeface="幼圆" panose="02010509060101010101" pitchFamily="49" charset="-122"/>
              </a:rPr>
              <a:t>便于使用</a:t>
            </a:r>
            <a:endParaRPr lang="en-US" altLang="zh-CN" b="1">
              <a:ea typeface="幼圆" panose="02010509060101010101" pitchFamily="49" charset="-122"/>
            </a:endParaRPr>
          </a:p>
        </p:txBody>
      </p:sp>
      <p:sp>
        <p:nvSpPr>
          <p:cNvPr id="100360" name="Rectangle 8" descr="宽上对角线">
            <a:extLst>
              <a:ext uri="{FF2B5EF4-FFF2-40B4-BE49-F238E27FC236}">
                <a16:creationId xmlns:a16="http://schemas.microsoft.com/office/drawing/2014/main" id="{5DE73375-E7F6-B670-9B51-706BADA0169B}"/>
              </a:ext>
            </a:extLst>
          </p:cNvPr>
          <p:cNvSpPr>
            <a:spLocks noChangeArrowheads="1"/>
          </p:cNvSpPr>
          <p:nvPr/>
        </p:nvSpPr>
        <p:spPr bwMode="auto">
          <a:xfrm>
            <a:off x="3956051" y="2641600"/>
            <a:ext cx="64611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b="1">
                <a:latin typeface="幼圆" panose="02010509060101010101" pitchFamily="49" charset="-122"/>
                <a:ea typeface="幼圆" panose="02010509060101010101" pitchFamily="49" charset="-122"/>
              </a:rPr>
              <a:t> --- 采用逐步细化的扩展方法，可避免一</a:t>
            </a:r>
          </a:p>
          <a:p>
            <a:r>
              <a:rPr lang="zh-CN" altLang="en-US" b="1">
                <a:latin typeface="幼圆" panose="02010509060101010101" pitchFamily="49" charset="-122"/>
                <a:ea typeface="幼圆" panose="02010509060101010101" pitchFamily="49" charset="-122"/>
              </a:rPr>
              <a:t>     次引入过多的细节，有利于控制问题</a:t>
            </a:r>
          </a:p>
          <a:p>
            <a:r>
              <a:rPr lang="zh-CN" altLang="en-US" b="1">
                <a:latin typeface="幼圆" panose="02010509060101010101" pitchFamily="49" charset="-122"/>
                <a:ea typeface="幼圆" panose="02010509060101010101" pitchFamily="49" charset="-122"/>
              </a:rPr>
              <a:t>     的复杂度； </a:t>
            </a:r>
            <a:endParaRPr lang="en-US" altLang="zh-CN" b="1">
              <a:latin typeface="幼圆" panose="02010509060101010101" pitchFamily="49" charset="-122"/>
              <a:ea typeface="幼圆" panose="02010509060101010101" pitchFamily="49" charset="-122"/>
            </a:endParaRPr>
          </a:p>
        </p:txBody>
      </p:sp>
      <p:sp>
        <p:nvSpPr>
          <p:cNvPr id="100361" name="Rectangle 9" descr="宽上对角线">
            <a:extLst>
              <a:ext uri="{FF2B5EF4-FFF2-40B4-BE49-F238E27FC236}">
                <a16:creationId xmlns:a16="http://schemas.microsoft.com/office/drawing/2014/main" id="{14D83AFF-D955-7C32-011E-1DA79A359216}"/>
              </a:ext>
            </a:extLst>
          </p:cNvPr>
          <p:cNvSpPr>
            <a:spLocks noChangeArrowheads="1"/>
          </p:cNvSpPr>
          <p:nvPr/>
        </p:nvSpPr>
        <p:spPr bwMode="auto">
          <a:xfrm>
            <a:off x="4008438" y="3937000"/>
            <a:ext cx="590391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b="1">
                <a:latin typeface="幼圆" panose="02010509060101010101" pitchFamily="49" charset="-122"/>
                <a:ea typeface="幼圆" panose="02010509060101010101" pitchFamily="49" charset="-122"/>
              </a:rPr>
              <a:t> --- 用一组图代替一张总图，方便用户及</a:t>
            </a:r>
          </a:p>
          <a:p>
            <a:r>
              <a:rPr lang="en-US" altLang="zh-CN" b="1">
                <a:latin typeface="幼圆" panose="02010509060101010101" pitchFamily="49" charset="-122"/>
                <a:ea typeface="幼圆" panose="02010509060101010101" pitchFamily="49" charset="-122"/>
              </a:rPr>
              <a:t>     </a:t>
            </a:r>
            <a:r>
              <a:rPr lang="zh-CN" altLang="en-US" b="1">
                <a:latin typeface="幼圆" panose="02010509060101010101" pitchFamily="49" charset="-122"/>
                <a:ea typeface="幼圆" panose="02010509060101010101" pitchFamily="49" charset="-122"/>
              </a:rPr>
              <a:t>软件开发人员阅读。</a:t>
            </a:r>
          </a:p>
        </p:txBody>
      </p:sp>
      <p:sp>
        <p:nvSpPr>
          <p:cNvPr id="100362" name="Text Box 10">
            <a:extLst>
              <a:ext uri="{FF2B5EF4-FFF2-40B4-BE49-F238E27FC236}">
                <a16:creationId xmlns:a16="http://schemas.microsoft.com/office/drawing/2014/main" id="{7DBBEBAE-1BB6-612A-AC21-81D6CC22B560}"/>
              </a:ext>
            </a:extLst>
          </p:cNvPr>
          <p:cNvSpPr txBox="1">
            <a:spLocks noChangeArrowheads="1"/>
          </p:cNvSpPr>
          <p:nvPr/>
        </p:nvSpPr>
        <p:spPr bwMode="auto">
          <a:xfrm>
            <a:off x="2927351" y="1052513"/>
            <a:ext cx="4824413" cy="646112"/>
          </a:xfrm>
          <a:prstGeom prst="rect">
            <a:avLst/>
          </a:prstGeom>
          <a:noFill/>
          <a:ln w="9525">
            <a:noFill/>
            <a:miter lim="800000"/>
            <a:headEnd/>
            <a:tailEnd/>
          </a:ln>
          <a:effectLst/>
        </p:spPr>
        <p:txBody>
          <a:bodyPr>
            <a:spAutoFit/>
          </a:bodyPr>
          <a:lstStyle/>
          <a:p>
            <a:pP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分层 </a:t>
            </a:r>
            <a:r>
              <a:rPr lang="en-US" altLang="zh-CN" sz="3600" b="1" dirty="0">
                <a:solidFill>
                  <a:srgbClr val="FF0000"/>
                </a:solidFill>
                <a:latin typeface="Times New Roman" pitchFamily="18" charset="0"/>
                <a:ea typeface="宋体" pitchFamily="2" charset="-122"/>
              </a:rPr>
              <a:t>DFD </a:t>
            </a: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图的优点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 calcmode="lin" valueType="num">
                                      <p:cBhvr>
                                        <p:cTn id="7" dur="500" fill="hold"/>
                                        <p:tgtEl>
                                          <p:spTgt spid="100358"/>
                                        </p:tgtEl>
                                        <p:attrNameLst>
                                          <p:attrName>ppt_x</p:attrName>
                                        </p:attrNameLst>
                                      </p:cBhvr>
                                      <p:tavLst>
                                        <p:tav tm="0">
                                          <p:val>
                                            <p:strVal val="#ppt_x-#ppt_w/2"/>
                                          </p:val>
                                        </p:tav>
                                        <p:tav tm="100000">
                                          <p:val>
                                            <p:strVal val="#ppt_x"/>
                                          </p:val>
                                        </p:tav>
                                      </p:tavLst>
                                    </p:anim>
                                    <p:anim calcmode="lin" valueType="num">
                                      <p:cBhvr>
                                        <p:cTn id="8" dur="500" fill="hold"/>
                                        <p:tgtEl>
                                          <p:spTgt spid="100358"/>
                                        </p:tgtEl>
                                        <p:attrNameLst>
                                          <p:attrName>ppt_y</p:attrName>
                                        </p:attrNameLst>
                                      </p:cBhvr>
                                      <p:tavLst>
                                        <p:tav tm="0">
                                          <p:val>
                                            <p:strVal val="#ppt_y"/>
                                          </p:val>
                                        </p:tav>
                                        <p:tav tm="100000">
                                          <p:val>
                                            <p:strVal val="#ppt_y"/>
                                          </p:val>
                                        </p:tav>
                                      </p:tavLst>
                                    </p:anim>
                                    <p:anim calcmode="lin" valueType="num">
                                      <p:cBhvr>
                                        <p:cTn id="9" dur="500" fill="hold"/>
                                        <p:tgtEl>
                                          <p:spTgt spid="100358"/>
                                        </p:tgtEl>
                                        <p:attrNameLst>
                                          <p:attrName>ppt_w</p:attrName>
                                        </p:attrNameLst>
                                      </p:cBhvr>
                                      <p:tavLst>
                                        <p:tav tm="0">
                                          <p:val>
                                            <p:fltVal val="0"/>
                                          </p:val>
                                        </p:tav>
                                        <p:tav tm="100000">
                                          <p:val>
                                            <p:strVal val="#ppt_w"/>
                                          </p:val>
                                        </p:tav>
                                      </p:tavLst>
                                    </p:anim>
                                    <p:anim calcmode="lin" valueType="num">
                                      <p:cBhvr>
                                        <p:cTn id="10" dur="500" fill="hold"/>
                                        <p:tgtEl>
                                          <p:spTgt spid="10035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100360"/>
                                        </p:tgtEl>
                                        <p:attrNameLst>
                                          <p:attrName>style.visibility</p:attrName>
                                        </p:attrNameLst>
                                      </p:cBhvr>
                                      <p:to>
                                        <p:strVal val="visible"/>
                                      </p:to>
                                    </p:set>
                                    <p:anim calcmode="lin" valueType="num">
                                      <p:cBhvr>
                                        <p:cTn id="15" dur="500" fill="hold"/>
                                        <p:tgtEl>
                                          <p:spTgt spid="100360"/>
                                        </p:tgtEl>
                                        <p:attrNameLst>
                                          <p:attrName>ppt_x</p:attrName>
                                        </p:attrNameLst>
                                      </p:cBhvr>
                                      <p:tavLst>
                                        <p:tav tm="0">
                                          <p:val>
                                            <p:strVal val="#ppt_x-#ppt_w/2"/>
                                          </p:val>
                                        </p:tav>
                                        <p:tav tm="100000">
                                          <p:val>
                                            <p:strVal val="#ppt_x"/>
                                          </p:val>
                                        </p:tav>
                                      </p:tavLst>
                                    </p:anim>
                                    <p:anim calcmode="lin" valueType="num">
                                      <p:cBhvr>
                                        <p:cTn id="16" dur="500" fill="hold"/>
                                        <p:tgtEl>
                                          <p:spTgt spid="100360"/>
                                        </p:tgtEl>
                                        <p:attrNameLst>
                                          <p:attrName>ppt_y</p:attrName>
                                        </p:attrNameLst>
                                      </p:cBhvr>
                                      <p:tavLst>
                                        <p:tav tm="0">
                                          <p:val>
                                            <p:strVal val="#ppt_y"/>
                                          </p:val>
                                        </p:tav>
                                        <p:tav tm="100000">
                                          <p:val>
                                            <p:strVal val="#ppt_y"/>
                                          </p:val>
                                        </p:tav>
                                      </p:tavLst>
                                    </p:anim>
                                    <p:anim calcmode="lin" valueType="num">
                                      <p:cBhvr>
                                        <p:cTn id="17" dur="500" fill="hold"/>
                                        <p:tgtEl>
                                          <p:spTgt spid="100360"/>
                                        </p:tgtEl>
                                        <p:attrNameLst>
                                          <p:attrName>ppt_w</p:attrName>
                                        </p:attrNameLst>
                                      </p:cBhvr>
                                      <p:tavLst>
                                        <p:tav tm="0">
                                          <p:val>
                                            <p:fltVal val="0"/>
                                          </p:val>
                                        </p:tav>
                                        <p:tav tm="100000">
                                          <p:val>
                                            <p:strVal val="#ppt_w"/>
                                          </p:val>
                                        </p:tav>
                                      </p:tavLst>
                                    </p:anim>
                                    <p:anim calcmode="lin" valueType="num">
                                      <p:cBhvr>
                                        <p:cTn id="18" dur="500" fill="hold"/>
                                        <p:tgtEl>
                                          <p:spTgt spid="100360"/>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100359"/>
                                        </p:tgtEl>
                                        <p:attrNameLst>
                                          <p:attrName>style.visibility</p:attrName>
                                        </p:attrNameLst>
                                      </p:cBhvr>
                                      <p:to>
                                        <p:strVal val="visible"/>
                                      </p:to>
                                    </p:set>
                                    <p:anim calcmode="lin" valueType="num">
                                      <p:cBhvr>
                                        <p:cTn id="23" dur="500" fill="hold"/>
                                        <p:tgtEl>
                                          <p:spTgt spid="100359"/>
                                        </p:tgtEl>
                                        <p:attrNameLst>
                                          <p:attrName>ppt_x</p:attrName>
                                        </p:attrNameLst>
                                      </p:cBhvr>
                                      <p:tavLst>
                                        <p:tav tm="0">
                                          <p:val>
                                            <p:strVal val="#ppt_x-#ppt_w/2"/>
                                          </p:val>
                                        </p:tav>
                                        <p:tav tm="100000">
                                          <p:val>
                                            <p:strVal val="#ppt_x"/>
                                          </p:val>
                                        </p:tav>
                                      </p:tavLst>
                                    </p:anim>
                                    <p:anim calcmode="lin" valueType="num">
                                      <p:cBhvr>
                                        <p:cTn id="24" dur="500" fill="hold"/>
                                        <p:tgtEl>
                                          <p:spTgt spid="100359"/>
                                        </p:tgtEl>
                                        <p:attrNameLst>
                                          <p:attrName>ppt_y</p:attrName>
                                        </p:attrNameLst>
                                      </p:cBhvr>
                                      <p:tavLst>
                                        <p:tav tm="0">
                                          <p:val>
                                            <p:strVal val="#ppt_y"/>
                                          </p:val>
                                        </p:tav>
                                        <p:tav tm="100000">
                                          <p:val>
                                            <p:strVal val="#ppt_y"/>
                                          </p:val>
                                        </p:tav>
                                      </p:tavLst>
                                    </p:anim>
                                    <p:anim calcmode="lin" valueType="num">
                                      <p:cBhvr>
                                        <p:cTn id="25" dur="500" fill="hold"/>
                                        <p:tgtEl>
                                          <p:spTgt spid="100359"/>
                                        </p:tgtEl>
                                        <p:attrNameLst>
                                          <p:attrName>ppt_w</p:attrName>
                                        </p:attrNameLst>
                                      </p:cBhvr>
                                      <p:tavLst>
                                        <p:tav tm="0">
                                          <p:val>
                                            <p:fltVal val="0"/>
                                          </p:val>
                                        </p:tav>
                                        <p:tav tm="100000">
                                          <p:val>
                                            <p:strVal val="#ppt_w"/>
                                          </p:val>
                                        </p:tav>
                                      </p:tavLst>
                                    </p:anim>
                                    <p:anim calcmode="lin" valueType="num">
                                      <p:cBhvr>
                                        <p:cTn id="26" dur="500" fill="hold"/>
                                        <p:tgtEl>
                                          <p:spTgt spid="100359"/>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100361"/>
                                        </p:tgtEl>
                                        <p:attrNameLst>
                                          <p:attrName>style.visibility</p:attrName>
                                        </p:attrNameLst>
                                      </p:cBhvr>
                                      <p:to>
                                        <p:strVal val="visible"/>
                                      </p:to>
                                    </p:set>
                                    <p:anim calcmode="lin" valueType="num">
                                      <p:cBhvr>
                                        <p:cTn id="31" dur="500" fill="hold"/>
                                        <p:tgtEl>
                                          <p:spTgt spid="100361"/>
                                        </p:tgtEl>
                                        <p:attrNameLst>
                                          <p:attrName>ppt_x</p:attrName>
                                        </p:attrNameLst>
                                      </p:cBhvr>
                                      <p:tavLst>
                                        <p:tav tm="0">
                                          <p:val>
                                            <p:strVal val="#ppt_x-#ppt_w/2"/>
                                          </p:val>
                                        </p:tav>
                                        <p:tav tm="100000">
                                          <p:val>
                                            <p:strVal val="#ppt_x"/>
                                          </p:val>
                                        </p:tav>
                                      </p:tavLst>
                                    </p:anim>
                                    <p:anim calcmode="lin" valueType="num">
                                      <p:cBhvr>
                                        <p:cTn id="32" dur="500" fill="hold"/>
                                        <p:tgtEl>
                                          <p:spTgt spid="100361"/>
                                        </p:tgtEl>
                                        <p:attrNameLst>
                                          <p:attrName>ppt_y</p:attrName>
                                        </p:attrNameLst>
                                      </p:cBhvr>
                                      <p:tavLst>
                                        <p:tav tm="0">
                                          <p:val>
                                            <p:strVal val="#ppt_y"/>
                                          </p:val>
                                        </p:tav>
                                        <p:tav tm="100000">
                                          <p:val>
                                            <p:strVal val="#ppt_y"/>
                                          </p:val>
                                        </p:tav>
                                      </p:tavLst>
                                    </p:anim>
                                    <p:anim calcmode="lin" valueType="num">
                                      <p:cBhvr>
                                        <p:cTn id="33" dur="500" fill="hold"/>
                                        <p:tgtEl>
                                          <p:spTgt spid="100361"/>
                                        </p:tgtEl>
                                        <p:attrNameLst>
                                          <p:attrName>ppt_w</p:attrName>
                                        </p:attrNameLst>
                                      </p:cBhvr>
                                      <p:tavLst>
                                        <p:tav tm="0">
                                          <p:val>
                                            <p:fltVal val="0"/>
                                          </p:val>
                                        </p:tav>
                                        <p:tav tm="100000">
                                          <p:val>
                                            <p:strVal val="#ppt_w"/>
                                          </p:val>
                                        </p:tav>
                                      </p:tavLst>
                                    </p:anim>
                                    <p:anim calcmode="lin" valueType="num">
                                      <p:cBhvr>
                                        <p:cTn id="34" dur="500" fill="hold"/>
                                        <p:tgtEl>
                                          <p:spTgt spid="1003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utoUpdateAnimBg="0"/>
      <p:bldP spid="100359" grpId="0" autoUpdateAnimBg="0"/>
      <p:bldP spid="100360" grpId="0" autoUpdateAnimBg="0"/>
      <p:bldP spid="10036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F3E78B0-9F2F-41E3-C4A9-7952A2E4C16A}"/>
              </a:ext>
            </a:extLst>
          </p:cNvPr>
          <p:cNvSpPr>
            <a:spLocks noGrp="1"/>
          </p:cNvSpPr>
          <p:nvPr>
            <p:ph type="title"/>
          </p:nvPr>
        </p:nvSpPr>
        <p:spPr>
          <a:xfrm>
            <a:off x="2765426" y="333375"/>
            <a:ext cx="7794625" cy="1462088"/>
          </a:xfrm>
          <a:noFill/>
        </p:spPr>
        <p:txBody>
          <a:bodyPr/>
          <a:lstStyle/>
          <a:p>
            <a:pPr eaLnBrk="1" hangingPunct="1"/>
            <a:r>
              <a:rPr lang="en-US" altLang="zh-CN" sz="4000" b="1">
                <a:latin typeface="黑体" panose="02010609060101010101" pitchFamily="49" charset="-122"/>
                <a:ea typeface="黑体" panose="02010609060101010101" pitchFamily="49" charset="-122"/>
              </a:rPr>
              <a:t>2.5 </a:t>
            </a:r>
            <a:r>
              <a:rPr lang="zh-CN" altLang="en-US" sz="4000" b="1">
                <a:latin typeface="黑体" panose="02010609060101010101" pitchFamily="49" charset="-122"/>
                <a:ea typeface="黑体" panose="02010609060101010101" pitchFamily="49" charset="-122"/>
              </a:rPr>
              <a:t>数据字典</a:t>
            </a:r>
            <a:br>
              <a:rPr lang="zh-CN" altLang="en-US" b="1">
                <a:latin typeface="宋体" panose="02010600030101010101" pitchFamily="2" charset="-122"/>
              </a:rPr>
            </a:br>
            <a:r>
              <a:rPr lang="en-US" altLang="zh-CN" sz="2400">
                <a:latin typeface="宋体" panose="02010600030101010101" pitchFamily="2" charset="-122"/>
              </a:rPr>
              <a:t>                    -- </a:t>
            </a:r>
            <a:r>
              <a:rPr lang="en-US" altLang="zh-CN" sz="2400" b="1">
                <a:solidFill>
                  <a:srgbClr val="FF0000"/>
                </a:solidFill>
                <a:latin typeface="宋体" panose="02010600030101010101" pitchFamily="2" charset="-122"/>
              </a:rPr>
              <a:t>DD（Data Dictionary）</a:t>
            </a:r>
          </a:p>
        </p:txBody>
      </p:sp>
      <p:sp>
        <p:nvSpPr>
          <p:cNvPr id="141315" name="Rectangle 3">
            <a:extLst>
              <a:ext uri="{FF2B5EF4-FFF2-40B4-BE49-F238E27FC236}">
                <a16:creationId xmlns:a16="http://schemas.microsoft.com/office/drawing/2014/main" id="{8793DAB7-427B-CAE8-67BF-C5C575DD3A07}"/>
              </a:ext>
            </a:extLst>
          </p:cNvPr>
          <p:cNvSpPr>
            <a:spLocks noGrp="1"/>
          </p:cNvSpPr>
          <p:nvPr>
            <p:ph type="body" idx="1"/>
          </p:nvPr>
        </p:nvSpPr>
        <p:spPr>
          <a:xfrm>
            <a:off x="1992313" y="4437064"/>
            <a:ext cx="8280400" cy="1800225"/>
          </a:xfrm>
        </p:spPr>
        <p:txBody>
          <a:bodyPr/>
          <a:lstStyle/>
          <a:p>
            <a:pPr eaLnBrk="1" hangingPunct="1">
              <a:lnSpc>
                <a:spcPct val="120000"/>
              </a:lnSpc>
              <a:buFont typeface="Wingdings" panose="05000000000000000000" pitchFamily="2" charset="2"/>
              <a:buNone/>
            </a:pPr>
            <a:r>
              <a:rPr lang="zh-CN" altLang="en-US"/>
              <a:t>   </a:t>
            </a:r>
            <a:r>
              <a:rPr lang="zh-CN" altLang="en-US" b="1">
                <a:solidFill>
                  <a:srgbClr val="FF0000"/>
                </a:solidFill>
              </a:rPr>
              <a:t>数据流图</a:t>
            </a:r>
            <a:r>
              <a:rPr lang="zh-CN" altLang="en-US" b="1"/>
              <a:t>和</a:t>
            </a:r>
            <a:r>
              <a:rPr lang="zh-CN" altLang="en-US" b="1">
                <a:solidFill>
                  <a:srgbClr val="FF0000"/>
                </a:solidFill>
              </a:rPr>
              <a:t>数据字典</a:t>
            </a:r>
            <a:r>
              <a:rPr lang="zh-CN" altLang="en-US" b="1"/>
              <a:t>共同构成系统的逻辑模型</a:t>
            </a:r>
            <a:endParaRPr lang="en-US" altLang="zh-CN" b="1"/>
          </a:p>
          <a:p>
            <a:pPr eaLnBrk="1" hangingPunct="1">
              <a:lnSpc>
                <a:spcPct val="120000"/>
              </a:lnSpc>
              <a:buFont typeface="Wingdings" panose="05000000000000000000" pitchFamily="2" charset="2"/>
              <a:buNone/>
            </a:pPr>
            <a:r>
              <a:rPr lang="en-US" altLang="zh-CN" b="1"/>
              <a:t>         </a:t>
            </a:r>
            <a:r>
              <a:rPr lang="zh-CN" altLang="en-US" sz="2000"/>
              <a:t>没有数据字典数据流图就不严格，没有数据流图数据字典也难于发挥作用。</a:t>
            </a:r>
          </a:p>
        </p:txBody>
      </p:sp>
      <p:sp>
        <p:nvSpPr>
          <p:cNvPr id="141316" name="Rectangle 4">
            <a:extLst>
              <a:ext uri="{FF2B5EF4-FFF2-40B4-BE49-F238E27FC236}">
                <a16:creationId xmlns:a16="http://schemas.microsoft.com/office/drawing/2014/main" id="{28B8B4F4-C7EF-816D-81E7-3F8B5E11EC6C}"/>
              </a:ext>
            </a:extLst>
          </p:cNvPr>
          <p:cNvSpPr>
            <a:spLocks noChangeArrowheads="1"/>
          </p:cNvSpPr>
          <p:nvPr/>
        </p:nvSpPr>
        <p:spPr bwMode="auto">
          <a:xfrm>
            <a:off x="2495550" y="2420939"/>
            <a:ext cx="7272338"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20000"/>
              </a:lnSpc>
            </a:pPr>
            <a:r>
              <a:rPr lang="zh-CN" altLang="en-US" b="1">
                <a:latin typeface="宋体" panose="02010600030101010101" pitchFamily="2" charset="-122"/>
                <a:ea typeface="宋体" panose="02010600030101010101" pitchFamily="2" charset="-122"/>
              </a:rPr>
              <a:t>    数据字典的任务是: 对于数据流图中出现的所有被命名的图形元素在字典中作为一个词条加以定义，使得每一个图形元素的名字都有一个确切的解释。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 calcmode="lin" valueType="num">
                                      <p:cBhvr additive="base">
                                        <p:cTn id="7" dur="2000" fill="hold"/>
                                        <p:tgtEl>
                                          <p:spTgt spid="141316">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413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nodeType="clickEffect">
                                  <p:stCondLst>
                                    <p:cond delay="0"/>
                                  </p:stCondLst>
                                  <p:childTnLst>
                                    <p:set>
                                      <p:cBhvr>
                                        <p:cTn id="12" dur="1" fill="hold">
                                          <p:stCondLst>
                                            <p:cond delay="0"/>
                                          </p:stCondLst>
                                        </p:cTn>
                                        <p:tgtEl>
                                          <p:spTgt spid="141315">
                                            <p:txEl>
                                              <p:pRg st="0" end="0"/>
                                            </p:txEl>
                                          </p:spTgt>
                                        </p:tgtEl>
                                        <p:attrNameLst>
                                          <p:attrName>style.visibility</p:attrName>
                                        </p:attrNameLst>
                                      </p:cBhvr>
                                      <p:to>
                                        <p:strVal val="visible"/>
                                      </p:to>
                                    </p:set>
                                    <p:anim calcmode="lin" valueType="num">
                                      <p:cBhvr additive="base">
                                        <p:cTn id="13" dur="2000" fill="hold"/>
                                        <p:tgtEl>
                                          <p:spTgt spid="141315">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141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nodeType="clickEffect">
                                  <p:stCondLst>
                                    <p:cond delay="0"/>
                                  </p:stCondLst>
                                  <p:childTnLst>
                                    <p:set>
                                      <p:cBhvr>
                                        <p:cTn id="18" dur="1" fill="hold">
                                          <p:stCondLst>
                                            <p:cond delay="0"/>
                                          </p:stCondLst>
                                        </p:cTn>
                                        <p:tgtEl>
                                          <p:spTgt spid="141315">
                                            <p:txEl>
                                              <p:pRg st="1" end="1"/>
                                            </p:txEl>
                                          </p:spTgt>
                                        </p:tgtEl>
                                        <p:attrNameLst>
                                          <p:attrName>style.visibility</p:attrName>
                                        </p:attrNameLst>
                                      </p:cBhvr>
                                      <p:to>
                                        <p:strVal val="visible"/>
                                      </p:to>
                                    </p:set>
                                    <p:anim calcmode="lin" valueType="num">
                                      <p:cBhvr additive="base">
                                        <p:cTn id="19" dur="2000" fill="hold"/>
                                        <p:tgtEl>
                                          <p:spTgt spid="141315">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1413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461E55B-AA0B-6A33-F457-5461B9E9CF8C}"/>
              </a:ext>
            </a:extLst>
          </p:cNvPr>
          <p:cNvSpPr>
            <a:spLocks noGrp="1"/>
          </p:cNvSpPr>
          <p:nvPr>
            <p:ph type="title"/>
          </p:nvPr>
        </p:nvSpPr>
        <p:spPr>
          <a:xfrm>
            <a:off x="3000375" y="692151"/>
            <a:ext cx="6515100" cy="911225"/>
          </a:xfrm>
          <a:noFill/>
        </p:spPr>
        <p:txBody>
          <a:bodyPr/>
          <a:lstStyle/>
          <a:p>
            <a:pPr eaLnBrk="1" hangingPunct="1"/>
            <a:r>
              <a:rPr lang="zh-CN" altLang="en-US" sz="3600" b="1"/>
              <a:t>数据字典的内容</a:t>
            </a:r>
          </a:p>
        </p:txBody>
      </p:sp>
      <p:sp>
        <p:nvSpPr>
          <p:cNvPr id="43011" name="Rectangle 3">
            <a:extLst>
              <a:ext uri="{FF2B5EF4-FFF2-40B4-BE49-F238E27FC236}">
                <a16:creationId xmlns:a16="http://schemas.microsoft.com/office/drawing/2014/main" id="{52C37992-34D2-C07B-5BC7-53720126E60F}"/>
              </a:ext>
            </a:extLst>
          </p:cNvPr>
          <p:cNvSpPr>
            <a:spLocks noGrp="1"/>
          </p:cNvSpPr>
          <p:nvPr>
            <p:ph type="body" idx="1"/>
          </p:nvPr>
        </p:nvSpPr>
        <p:spPr>
          <a:xfrm>
            <a:off x="2351088" y="2163763"/>
            <a:ext cx="7416800" cy="4114800"/>
          </a:xfrm>
        </p:spPr>
        <p:txBody>
          <a:bodyPr/>
          <a:lstStyle/>
          <a:p>
            <a:pPr eaLnBrk="1" hangingPunct="1">
              <a:lnSpc>
                <a:spcPct val="120000"/>
              </a:lnSpc>
              <a:buFont typeface="Wingdings" panose="05000000000000000000" pitchFamily="2" charset="2"/>
              <a:buNone/>
            </a:pPr>
            <a:r>
              <a:rPr lang="zh-CN" altLang="en-US" b="1">
                <a:latin typeface="宋体" panose="02010600030101010101" pitchFamily="2" charset="-122"/>
              </a:rPr>
              <a:t>      一般说来，数据字典应该由对下列</a:t>
            </a:r>
            <a:r>
              <a:rPr lang="en-US" altLang="zh-CN" b="1">
                <a:latin typeface="宋体" panose="02010600030101010101" pitchFamily="2" charset="-122"/>
              </a:rPr>
              <a:t>4</a:t>
            </a:r>
            <a:r>
              <a:rPr lang="zh-CN" altLang="en-US" b="1">
                <a:latin typeface="宋体" panose="02010600030101010101" pitchFamily="2" charset="-122"/>
              </a:rPr>
              <a:t>类元素的定义组成：</a:t>
            </a:r>
          </a:p>
          <a:p>
            <a:pPr eaLnBrk="1" hangingPunct="1">
              <a:lnSpc>
                <a:spcPct val="120000"/>
              </a:lnSpc>
              <a:buFont typeface="Wingdings" panose="05000000000000000000" pitchFamily="2" charset="2"/>
              <a:buNone/>
            </a:pPr>
            <a:r>
              <a:rPr lang="en-US" altLang="zh-CN">
                <a:latin typeface="宋体" panose="02010600030101010101" pitchFamily="2" charset="-122"/>
              </a:rPr>
              <a:t>  (1) </a:t>
            </a:r>
            <a:r>
              <a:rPr lang="zh-CN" altLang="en-US">
                <a:latin typeface="宋体" panose="02010600030101010101" pitchFamily="2" charset="-122"/>
              </a:rPr>
              <a:t>数据流</a:t>
            </a:r>
          </a:p>
          <a:p>
            <a:pPr eaLnBrk="1" hangingPunct="1">
              <a:lnSpc>
                <a:spcPct val="120000"/>
              </a:lnSpc>
              <a:buFont typeface="Wingdings" panose="05000000000000000000" pitchFamily="2" charset="2"/>
              <a:buNone/>
            </a:pPr>
            <a:r>
              <a:rPr lang="en-US" altLang="zh-CN">
                <a:latin typeface="宋体" panose="02010600030101010101" pitchFamily="2" charset="-122"/>
              </a:rPr>
              <a:t>  (2) </a:t>
            </a:r>
            <a:r>
              <a:rPr lang="zh-CN" altLang="en-US">
                <a:latin typeface="宋体" panose="02010600030101010101" pitchFamily="2" charset="-122"/>
              </a:rPr>
              <a:t>数据流分量</a:t>
            </a:r>
            <a:r>
              <a:rPr lang="en-US" altLang="zh-CN">
                <a:latin typeface="宋体" panose="02010600030101010101" pitchFamily="2" charset="-122"/>
              </a:rPr>
              <a:t>(</a:t>
            </a:r>
            <a:r>
              <a:rPr lang="zh-CN" altLang="en-US">
                <a:latin typeface="宋体" panose="02010600030101010101" pitchFamily="2" charset="-122"/>
              </a:rPr>
              <a:t>即数据元素</a:t>
            </a:r>
            <a:r>
              <a:rPr lang="en-US" altLang="zh-CN">
                <a:latin typeface="宋体" panose="02010600030101010101" pitchFamily="2" charset="-122"/>
              </a:rPr>
              <a:t>)</a:t>
            </a:r>
          </a:p>
          <a:p>
            <a:pPr eaLnBrk="1" hangingPunct="1">
              <a:lnSpc>
                <a:spcPct val="120000"/>
              </a:lnSpc>
              <a:buFont typeface="Wingdings" panose="05000000000000000000" pitchFamily="2" charset="2"/>
              <a:buNone/>
            </a:pPr>
            <a:r>
              <a:rPr lang="en-US" altLang="zh-CN">
                <a:latin typeface="宋体" panose="02010600030101010101" pitchFamily="2" charset="-122"/>
              </a:rPr>
              <a:t>  (3) </a:t>
            </a:r>
            <a:r>
              <a:rPr lang="zh-CN" altLang="en-US">
                <a:latin typeface="宋体" panose="02010600030101010101" pitchFamily="2" charset="-122"/>
              </a:rPr>
              <a:t>数据存储</a:t>
            </a:r>
          </a:p>
          <a:p>
            <a:pPr eaLnBrk="1" hangingPunct="1">
              <a:lnSpc>
                <a:spcPct val="120000"/>
              </a:lnSpc>
              <a:buFont typeface="Wingdings" panose="05000000000000000000" pitchFamily="2" charset="2"/>
              <a:buNone/>
            </a:pPr>
            <a:r>
              <a:rPr lang="en-US" altLang="zh-CN">
                <a:latin typeface="宋体" panose="02010600030101010101" pitchFamily="2" charset="-122"/>
              </a:rPr>
              <a:t>  (4) </a:t>
            </a:r>
            <a:r>
              <a:rPr lang="zh-CN" altLang="en-US">
                <a:latin typeface="宋体" panose="02010600030101010101" pitchFamily="2" charset="-122"/>
              </a:rPr>
              <a:t>处理</a:t>
            </a:r>
          </a:p>
        </p:txBody>
      </p:sp>
      <p:pic>
        <p:nvPicPr>
          <p:cNvPr id="43012" name="Picture 5" descr="j0149481">
            <a:extLst>
              <a:ext uri="{FF2B5EF4-FFF2-40B4-BE49-F238E27FC236}">
                <a16:creationId xmlns:a16="http://schemas.microsoft.com/office/drawing/2014/main" id="{91C13B37-2569-DF53-A87B-708D40DAA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226" y="4221163"/>
            <a:ext cx="189706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1">
            <a:extLst>
              <a:ext uri="{FF2B5EF4-FFF2-40B4-BE49-F238E27FC236}">
                <a16:creationId xmlns:a16="http://schemas.microsoft.com/office/drawing/2014/main" id="{66A82822-7753-5E8F-35B1-C78A315C7588}"/>
              </a:ext>
            </a:extLst>
          </p:cNvPr>
          <p:cNvSpPr txBox="1">
            <a:spLocks noChangeArrowheads="1"/>
          </p:cNvSpPr>
          <p:nvPr/>
        </p:nvSpPr>
        <p:spPr bwMode="auto">
          <a:xfrm>
            <a:off x="6456363" y="1052513"/>
            <a:ext cx="1460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a:solidFill>
                  <a:srgbClr val="FF0000"/>
                </a:solidFill>
              </a:rPr>
              <a:t>如，</a:t>
            </a:r>
            <a:r>
              <a:rPr lang="en-US" altLang="zh-CN">
                <a:solidFill>
                  <a:srgbClr val="FF0000"/>
                </a:solidFill>
              </a:rPr>
              <a:t>p43</a:t>
            </a:r>
            <a:endParaRPr lang="zh-CN" altLang="en-US">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8" name="Rectangle 4">
            <a:extLst>
              <a:ext uri="{FF2B5EF4-FFF2-40B4-BE49-F238E27FC236}">
                <a16:creationId xmlns:a16="http://schemas.microsoft.com/office/drawing/2014/main" id="{9E0927D9-D4D5-57CA-7782-8D173D31FDEE}"/>
              </a:ext>
            </a:extLst>
          </p:cNvPr>
          <p:cNvSpPr>
            <a:spLocks noChangeArrowheads="1"/>
          </p:cNvSpPr>
          <p:nvPr/>
        </p:nvSpPr>
        <p:spPr bwMode="auto">
          <a:xfrm>
            <a:off x="2495551" y="1052513"/>
            <a:ext cx="3692525" cy="533400"/>
          </a:xfrm>
          <a:prstGeom prst="rect">
            <a:avLst/>
          </a:prstGeom>
          <a:noFill/>
          <a:ln w="9525">
            <a:noFill/>
            <a:miter lim="800000"/>
            <a:headEnd/>
            <a:tailEnd/>
          </a:ln>
          <a:effectLst/>
        </p:spPr>
        <p:txBody>
          <a:bodyPr wrap="none" anchor="ctr"/>
          <a:lstStyle/>
          <a:p>
            <a:pPr algn="ctr">
              <a:defRPr/>
            </a:pPr>
            <a:r>
              <a:rPr lang="zh-CN" altLang="en-US" sz="3600" b="1" dirty="0">
                <a:solidFill>
                  <a:srgbClr val="003300"/>
                </a:solidFill>
                <a:effectLst>
                  <a:outerShdw blurRad="38100" dist="38100" dir="2700000" algn="tl">
                    <a:srgbClr val="C0C0C0"/>
                  </a:outerShdw>
                </a:effectLst>
                <a:latin typeface="宋体" pitchFamily="2" charset="-122"/>
                <a:ea typeface="宋体" pitchFamily="2" charset="-122"/>
              </a:rPr>
              <a:t>定义数据符号</a:t>
            </a:r>
          </a:p>
        </p:txBody>
      </p:sp>
      <p:graphicFrame>
        <p:nvGraphicFramePr>
          <p:cNvPr id="154689" name="Group 65">
            <a:extLst>
              <a:ext uri="{FF2B5EF4-FFF2-40B4-BE49-F238E27FC236}">
                <a16:creationId xmlns:a16="http://schemas.microsoft.com/office/drawing/2014/main" id="{7D29E795-BC9A-6BD1-8D01-380A02597493}"/>
              </a:ext>
            </a:extLst>
          </p:cNvPr>
          <p:cNvGraphicFramePr>
            <a:graphicFrameLocks noGrp="1"/>
          </p:cNvGraphicFramePr>
          <p:nvPr/>
        </p:nvGraphicFramePr>
        <p:xfrm>
          <a:off x="2208213" y="1981200"/>
          <a:ext cx="8208962" cy="4616452"/>
        </p:xfrm>
        <a:graphic>
          <a:graphicData uri="http://schemas.openxmlformats.org/drawingml/2006/table">
            <a:tbl>
              <a:tblPr/>
              <a:tblGrid>
                <a:gridCol w="992965">
                  <a:extLst>
                    <a:ext uri="{9D8B030D-6E8A-4147-A177-3AD203B41FA5}">
                      <a16:colId xmlns:a16="http://schemas.microsoft.com/office/drawing/2014/main" val="20000"/>
                    </a:ext>
                  </a:extLst>
                </a:gridCol>
                <a:gridCol w="1623770">
                  <a:extLst>
                    <a:ext uri="{9D8B030D-6E8A-4147-A177-3AD203B41FA5}">
                      <a16:colId xmlns:a16="http://schemas.microsoft.com/office/drawing/2014/main" val="20001"/>
                    </a:ext>
                  </a:extLst>
                </a:gridCol>
                <a:gridCol w="5592227">
                  <a:extLst>
                    <a:ext uri="{9D8B030D-6E8A-4147-A177-3AD203B41FA5}">
                      <a16:colId xmlns:a16="http://schemas.microsoft.com/office/drawing/2014/main" val="20002"/>
                    </a:ext>
                  </a:extLst>
                </a:gridCol>
              </a:tblGrid>
              <a:tr h="4953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2400" b="1" i="0" u="none" strike="noStrike" cap="none" normalizeH="0" baseline="0" dirty="0">
                          <a:ln>
                            <a:noFill/>
                          </a:ln>
                          <a:solidFill>
                            <a:srgbClr val="7A16F4"/>
                          </a:solidFill>
                          <a:effectLst/>
                          <a:latin typeface="Century Schoolbook" pitchFamily="18" charset="0"/>
                          <a:ea typeface="幼圆" pitchFamily="49" charset="-122"/>
                        </a:rPr>
                        <a:t> 符号</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2400" b="1" i="0" u="none" strike="noStrike" cap="none" normalizeH="0" baseline="0" dirty="0">
                          <a:ln>
                            <a:noFill/>
                          </a:ln>
                          <a:solidFill>
                            <a:srgbClr val="7A16F4"/>
                          </a:solidFill>
                          <a:effectLst/>
                          <a:latin typeface="Century Schoolbook" pitchFamily="18" charset="0"/>
                          <a:ea typeface="幼圆" pitchFamily="49" charset="-122"/>
                        </a:rPr>
                        <a:t>含    义</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2400" b="1" i="0" u="none" strike="noStrike" cap="none" normalizeH="0" baseline="0" dirty="0">
                          <a:ln>
                            <a:noFill/>
                          </a:ln>
                          <a:solidFill>
                            <a:srgbClr val="7A16F4"/>
                          </a:solidFill>
                          <a:effectLst/>
                          <a:latin typeface="Century Schoolbook" pitchFamily="18" charset="0"/>
                          <a:ea typeface="幼圆" pitchFamily="49" charset="-122"/>
                        </a:rPr>
                        <a:t>例        子</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7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040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7850">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endPar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endParaRP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6263">
                <a:tc>
                  <a:txBody>
                    <a:bodyPr/>
                    <a:lstStyle/>
                    <a:p>
                      <a:pPr marL="0" marR="0" lvl="0" indent="0" algn="ctr"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600"/>
                        </a:spcBef>
                        <a:spcAft>
                          <a:spcPct val="0"/>
                        </a:spcAft>
                        <a:buClr>
                          <a:schemeClr val="accent1"/>
                        </a:buClr>
                        <a:buSzPct val="70000"/>
                        <a:buFont typeface="Wingdings" pitchFamily="2" charset="2"/>
                        <a:buNone/>
                        <a:tabLst/>
                      </a:pPr>
                      <a:r>
                        <a:rPr kumimoji="0" lang="zh-CN" altLang="en-US" sz="1600" b="1" i="0" u="none" strike="noStrike" cap="none" normalizeH="0" baseline="0" dirty="0">
                          <a:ln>
                            <a:noFill/>
                          </a:ln>
                          <a:solidFill>
                            <a:srgbClr val="7A16F4"/>
                          </a:solidFill>
                          <a:effectLst>
                            <a:outerShdw blurRad="38100" dist="38100" dir="2700000" algn="tl">
                              <a:srgbClr val="C0C0C0"/>
                            </a:outerShdw>
                          </a:effectLst>
                          <a:latin typeface="Century Schoolbook" pitchFamily="18" charset="0"/>
                          <a:ea typeface="幼圆" pitchFamily="49" charset="-122"/>
                        </a:rPr>
                        <a:t> </a:t>
                      </a:r>
                    </a:p>
                  </a:txBody>
                  <a:tcPr marL="84407" marR="84407" anchor="ctr" horzOverflow="overflow">
                    <a:lnL w="12700" cap="flat" cmpd="sng" algn="ctr">
                      <a:solidFill>
                        <a:srgbClr val="CC0099"/>
                      </a:solidFill>
                      <a:prstDash val="solid"/>
                      <a:round/>
                      <a:headEnd type="none" w="med" len="med"/>
                      <a:tailEnd type="none" w="med" len="med"/>
                    </a:lnL>
                    <a:lnR w="12700" cap="flat" cmpd="sng" algn="ctr">
                      <a:solidFill>
                        <a:srgbClr val="CC0099"/>
                      </a:solidFill>
                      <a:prstDash val="solid"/>
                      <a:round/>
                      <a:headEnd type="none" w="med" len="med"/>
                      <a:tailEnd type="none" w="med" len="med"/>
                    </a:lnR>
                    <a:lnT w="12700" cap="flat" cmpd="sng" algn="ctr">
                      <a:solidFill>
                        <a:srgbClr val="CC0099"/>
                      </a:solidFill>
                      <a:prstDash val="solid"/>
                      <a:round/>
                      <a:headEnd type="none" w="med" len="med"/>
                      <a:tailEnd type="none" w="med" len="med"/>
                    </a:lnT>
                    <a:lnB w="12700" cap="flat" cmpd="sng" algn="ctr">
                      <a:solidFill>
                        <a:srgbClr val="CC00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54667" name="Rectangle 43">
            <a:extLst>
              <a:ext uri="{FF2B5EF4-FFF2-40B4-BE49-F238E27FC236}">
                <a16:creationId xmlns:a16="http://schemas.microsoft.com/office/drawing/2014/main" id="{A17DFFB5-F4F7-C1CC-C5BC-19DF9487D420}"/>
              </a:ext>
            </a:extLst>
          </p:cNvPr>
          <p:cNvSpPr>
            <a:spLocks noChangeArrowheads="1"/>
          </p:cNvSpPr>
          <p:nvPr/>
        </p:nvSpPr>
        <p:spPr bwMode="auto">
          <a:xfrm>
            <a:off x="2497138" y="2590800"/>
            <a:ext cx="493712"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a:t>
            </a:r>
          </a:p>
        </p:txBody>
      </p:sp>
      <p:sp>
        <p:nvSpPr>
          <p:cNvPr id="154668" name="AutoShape 44">
            <a:extLst>
              <a:ext uri="{FF2B5EF4-FFF2-40B4-BE49-F238E27FC236}">
                <a16:creationId xmlns:a16="http://schemas.microsoft.com/office/drawing/2014/main" id="{AB2A99CC-2F39-0A7A-A8A2-3900D555CE01}"/>
              </a:ext>
            </a:extLst>
          </p:cNvPr>
          <p:cNvSpPr>
            <a:spLocks noChangeArrowheads="1"/>
          </p:cNvSpPr>
          <p:nvPr/>
        </p:nvSpPr>
        <p:spPr bwMode="auto">
          <a:xfrm>
            <a:off x="3389313" y="2543176"/>
            <a:ext cx="1370012" cy="352425"/>
          </a:xfrm>
          <a:prstGeom prst="wedgeRectCallout">
            <a:avLst>
              <a:gd name="adj1" fmla="val 19792"/>
              <a:gd name="adj2" fmla="val 105000"/>
            </a:avLst>
          </a:prstGeom>
          <a:solidFill>
            <a:schemeClr val="bg1"/>
          </a:solidFill>
          <a:ln w="9525">
            <a:noFill/>
            <a:miter lim="800000"/>
            <a:headEnd/>
            <a:tailEnd/>
          </a:ln>
          <a:effectLst/>
        </p:spPr>
        <p:txBody>
          <a:bodyPr/>
          <a:lstStyle/>
          <a:p>
            <a:pPr>
              <a:defRPr/>
            </a:pPr>
            <a:r>
              <a:rPr lang="zh-CN" altLang="en-US" sz="2000" b="1" dirty="0">
                <a:solidFill>
                  <a:srgbClr val="046C36"/>
                </a:solidFill>
                <a:effectLst>
                  <a:outerShdw blurRad="38100" dist="38100" dir="2700000" algn="tl">
                    <a:srgbClr val="C0C0C0"/>
                  </a:outerShdw>
                </a:effectLst>
                <a:latin typeface="Times New Roman" pitchFamily="18" charset="0"/>
                <a:ea typeface="幼圆" pitchFamily="49" charset="-122"/>
              </a:rPr>
              <a:t>被定义为</a:t>
            </a:r>
          </a:p>
        </p:txBody>
      </p:sp>
      <p:sp>
        <p:nvSpPr>
          <p:cNvPr id="154669" name="Rectangle 45">
            <a:extLst>
              <a:ext uri="{FF2B5EF4-FFF2-40B4-BE49-F238E27FC236}">
                <a16:creationId xmlns:a16="http://schemas.microsoft.com/office/drawing/2014/main" id="{6A086964-85AB-673F-DB18-96DECAEF3301}"/>
              </a:ext>
            </a:extLst>
          </p:cNvPr>
          <p:cNvSpPr>
            <a:spLocks noChangeArrowheads="1"/>
          </p:cNvSpPr>
          <p:nvPr/>
        </p:nvSpPr>
        <p:spPr bwMode="auto">
          <a:xfrm>
            <a:off x="2520950" y="3195638"/>
            <a:ext cx="490538"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a:t>
            </a:r>
          </a:p>
        </p:txBody>
      </p:sp>
      <p:sp>
        <p:nvSpPr>
          <p:cNvPr id="154670" name="AutoShape 46">
            <a:extLst>
              <a:ext uri="{FF2B5EF4-FFF2-40B4-BE49-F238E27FC236}">
                <a16:creationId xmlns:a16="http://schemas.microsoft.com/office/drawing/2014/main" id="{F13AC52D-2AB0-C4F6-86FB-927A582F9853}"/>
              </a:ext>
            </a:extLst>
          </p:cNvPr>
          <p:cNvSpPr>
            <a:spLocks noChangeArrowheads="1"/>
          </p:cNvSpPr>
          <p:nvPr/>
        </p:nvSpPr>
        <p:spPr bwMode="auto">
          <a:xfrm>
            <a:off x="3582988" y="3192463"/>
            <a:ext cx="563562" cy="381000"/>
          </a:xfrm>
          <a:prstGeom prst="wedgeRectCallout">
            <a:avLst>
              <a:gd name="adj1" fmla="val 31250"/>
              <a:gd name="adj2" fmla="val 91667"/>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与</a:t>
            </a:r>
          </a:p>
        </p:txBody>
      </p:sp>
      <p:sp>
        <p:nvSpPr>
          <p:cNvPr id="154671" name="Rectangle 47">
            <a:extLst>
              <a:ext uri="{FF2B5EF4-FFF2-40B4-BE49-F238E27FC236}">
                <a16:creationId xmlns:a16="http://schemas.microsoft.com/office/drawing/2014/main" id="{A114B509-33A1-B643-F4F7-74407EAAE542}"/>
              </a:ext>
            </a:extLst>
          </p:cNvPr>
          <p:cNvSpPr>
            <a:spLocks noChangeArrowheads="1"/>
          </p:cNvSpPr>
          <p:nvPr/>
        </p:nvSpPr>
        <p:spPr bwMode="auto">
          <a:xfrm>
            <a:off x="2427288" y="3700463"/>
            <a:ext cx="633412" cy="304800"/>
          </a:xfrm>
          <a:prstGeom prst="rect">
            <a:avLst/>
          </a:prstGeom>
          <a:solidFill>
            <a:schemeClr val="bg1"/>
          </a:solidFill>
          <a:ln w="12700">
            <a:noFill/>
            <a:miter lim="800000"/>
            <a:headEnd/>
            <a:tailEnd/>
          </a:ln>
          <a:effectLst/>
        </p:spPr>
        <p:txBody>
          <a:bodyPr wrap="none" anchor="ctr"/>
          <a:lstStyle/>
          <a:p>
            <a:pPr algn="ctr">
              <a:defRPr/>
            </a:pPr>
            <a:r>
              <a:rPr lang="zh-CN" altLang="en-US" b="1" dirty="0">
                <a:effectLst>
                  <a:outerShdw blurRad="38100" dist="38100" dir="2700000" algn="tl">
                    <a:srgbClr val="C0C0C0"/>
                  </a:outerShdw>
                </a:effectLst>
                <a:latin typeface="Times New Roman" pitchFamily="18" charset="0"/>
                <a:ea typeface="宋体" pitchFamily="2" charset="-122"/>
              </a:rPr>
              <a:t>[  ]</a:t>
            </a:r>
          </a:p>
        </p:txBody>
      </p:sp>
      <p:sp>
        <p:nvSpPr>
          <p:cNvPr id="154672" name="AutoShape 48">
            <a:extLst>
              <a:ext uri="{FF2B5EF4-FFF2-40B4-BE49-F238E27FC236}">
                <a16:creationId xmlns:a16="http://schemas.microsoft.com/office/drawing/2014/main" id="{C6B1320B-F8F0-7916-1C7F-79899A1299EE}"/>
              </a:ext>
            </a:extLst>
          </p:cNvPr>
          <p:cNvSpPr>
            <a:spLocks noChangeArrowheads="1"/>
          </p:cNvSpPr>
          <p:nvPr/>
        </p:nvSpPr>
        <p:spPr bwMode="auto">
          <a:xfrm>
            <a:off x="4918075" y="3195638"/>
            <a:ext cx="3517900" cy="304800"/>
          </a:xfrm>
          <a:prstGeom prst="roundRect">
            <a:avLst>
              <a:gd name="adj" fmla="val 16667"/>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x</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由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FF3399"/>
                </a:solidFill>
                <a:effectLst>
                  <a:outerShdw blurRad="38100" dist="38100" dir="2700000" algn="tl">
                    <a:srgbClr val="C0C0C0"/>
                  </a:outerShdw>
                </a:effectLst>
                <a:latin typeface="幼圆" pitchFamily="49" charset="-122"/>
                <a:ea typeface="幼圆" pitchFamily="49" charset="-122"/>
              </a:rPr>
              <a:t>和</a:t>
            </a:r>
            <a:r>
              <a:rPr lang="zh-CN" altLang="en-US" sz="2000" b="1">
                <a:solidFill>
                  <a:srgbClr val="046C36"/>
                </a:solidFill>
                <a:effectLst>
                  <a:outerShdw blurRad="38100" dist="38100" dir="2700000" algn="tl">
                    <a:srgbClr val="C0C0C0"/>
                  </a:outerShdw>
                </a:effectLst>
                <a:ea typeface="幼圆" pitchFamily="49" charset="-122"/>
              </a:rPr>
              <a:t> </a:t>
            </a:r>
            <a:r>
              <a:rPr lang="en-US" altLang="zh-CN" sz="2000" b="1">
                <a:solidFill>
                  <a:srgbClr val="046C36"/>
                </a:solidFill>
                <a:effectLst>
                  <a:outerShdw blurRad="38100" dist="38100" dir="2700000" algn="tl">
                    <a:srgbClr val="C0C0C0"/>
                  </a:outerShdw>
                </a:effectLst>
                <a:ea typeface="幼圆" pitchFamily="49" charset="-122"/>
              </a:rPr>
              <a:t>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组成</a:t>
            </a:r>
          </a:p>
        </p:txBody>
      </p:sp>
      <p:sp>
        <p:nvSpPr>
          <p:cNvPr id="154673" name="AutoShape 49">
            <a:extLst>
              <a:ext uri="{FF2B5EF4-FFF2-40B4-BE49-F238E27FC236}">
                <a16:creationId xmlns:a16="http://schemas.microsoft.com/office/drawing/2014/main" id="{B9AD10FF-C3BA-A79A-DC61-CACF2D2B4861}"/>
              </a:ext>
            </a:extLst>
          </p:cNvPr>
          <p:cNvSpPr>
            <a:spLocks noChangeArrowheads="1"/>
          </p:cNvSpPr>
          <p:nvPr/>
        </p:nvSpPr>
        <p:spPr bwMode="auto">
          <a:xfrm>
            <a:off x="4902200" y="3771900"/>
            <a:ext cx="3798888" cy="304800"/>
          </a:xfrm>
          <a:prstGeom prst="roundRect">
            <a:avLst>
              <a:gd name="adj" fmla="val 16667"/>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x</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由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或由</a:t>
            </a:r>
            <a:r>
              <a:rPr lang="zh-CN" altLang="en-US" sz="2000" b="1">
                <a:solidFill>
                  <a:srgbClr val="046C36"/>
                </a:solidFill>
                <a:effectLst>
                  <a:outerShdw blurRad="38100" dist="38100" dir="2700000" algn="tl">
                    <a:srgbClr val="C0C0C0"/>
                  </a:outerShdw>
                </a:effectLst>
                <a:ea typeface="幼圆" pitchFamily="49" charset="-122"/>
              </a:rPr>
              <a:t> </a:t>
            </a:r>
            <a:r>
              <a:rPr lang="en-US" altLang="zh-CN" sz="2000" b="1">
                <a:solidFill>
                  <a:srgbClr val="046C36"/>
                </a:solidFill>
                <a:effectLst>
                  <a:outerShdw blurRad="38100" dist="38100" dir="2700000" algn="tl">
                    <a:srgbClr val="C0C0C0"/>
                  </a:outerShdw>
                </a:effectLst>
                <a:ea typeface="幼圆" pitchFamily="49" charset="-122"/>
              </a:rPr>
              <a:t>b</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组成</a:t>
            </a:r>
          </a:p>
        </p:txBody>
      </p:sp>
      <p:sp>
        <p:nvSpPr>
          <p:cNvPr id="154674" name="Rectangle 50">
            <a:extLst>
              <a:ext uri="{FF2B5EF4-FFF2-40B4-BE49-F238E27FC236}">
                <a16:creationId xmlns:a16="http://schemas.microsoft.com/office/drawing/2014/main" id="{65B024CC-366A-ACBD-DBBB-AD41D86F3318}"/>
              </a:ext>
            </a:extLst>
          </p:cNvPr>
          <p:cNvSpPr>
            <a:spLocks noChangeArrowheads="1"/>
          </p:cNvSpPr>
          <p:nvPr/>
        </p:nvSpPr>
        <p:spPr bwMode="auto">
          <a:xfrm>
            <a:off x="2454276" y="4419600"/>
            <a:ext cx="633413"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  }</a:t>
            </a:r>
          </a:p>
        </p:txBody>
      </p:sp>
      <p:sp>
        <p:nvSpPr>
          <p:cNvPr id="154675" name="AutoShape 51">
            <a:extLst>
              <a:ext uri="{FF2B5EF4-FFF2-40B4-BE49-F238E27FC236}">
                <a16:creationId xmlns:a16="http://schemas.microsoft.com/office/drawing/2014/main" id="{BD3A7DEA-32D5-0962-53EC-1B2209A116DE}"/>
              </a:ext>
            </a:extLst>
          </p:cNvPr>
          <p:cNvSpPr>
            <a:spLocks noChangeArrowheads="1"/>
          </p:cNvSpPr>
          <p:nvPr/>
        </p:nvSpPr>
        <p:spPr bwMode="auto">
          <a:xfrm>
            <a:off x="3582988" y="3768725"/>
            <a:ext cx="563562" cy="381000"/>
          </a:xfrm>
          <a:prstGeom prst="wedgeRectCallout">
            <a:avLst>
              <a:gd name="adj1" fmla="val 22917"/>
              <a:gd name="adj2" fmla="val 91667"/>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或</a:t>
            </a:r>
          </a:p>
        </p:txBody>
      </p:sp>
      <p:sp>
        <p:nvSpPr>
          <p:cNvPr id="154676" name="AutoShape 52">
            <a:extLst>
              <a:ext uri="{FF2B5EF4-FFF2-40B4-BE49-F238E27FC236}">
                <a16:creationId xmlns:a16="http://schemas.microsoft.com/office/drawing/2014/main" id="{F4C4E286-2CE6-65DD-4059-06A3C9B92953}"/>
              </a:ext>
            </a:extLst>
          </p:cNvPr>
          <p:cNvSpPr>
            <a:spLocks noChangeArrowheads="1"/>
          </p:cNvSpPr>
          <p:nvPr/>
        </p:nvSpPr>
        <p:spPr bwMode="auto">
          <a:xfrm>
            <a:off x="3478213" y="4419600"/>
            <a:ext cx="703262" cy="304800"/>
          </a:xfrm>
          <a:prstGeom prst="wedgeRectCallout">
            <a:avLst>
              <a:gd name="adj1" fmla="val 15000"/>
              <a:gd name="adj2" fmla="val 77083"/>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重复</a:t>
            </a:r>
          </a:p>
        </p:txBody>
      </p:sp>
      <p:sp>
        <p:nvSpPr>
          <p:cNvPr id="154677" name="AutoShape 53">
            <a:extLst>
              <a:ext uri="{FF2B5EF4-FFF2-40B4-BE49-F238E27FC236}">
                <a16:creationId xmlns:a16="http://schemas.microsoft.com/office/drawing/2014/main" id="{63A9970F-C499-1654-4DA1-5535223EC35A}"/>
              </a:ext>
            </a:extLst>
          </p:cNvPr>
          <p:cNvSpPr>
            <a:spLocks noChangeArrowheads="1"/>
          </p:cNvSpPr>
          <p:nvPr/>
        </p:nvSpPr>
        <p:spPr bwMode="auto">
          <a:xfrm>
            <a:off x="4918075" y="4348163"/>
            <a:ext cx="3517900" cy="304800"/>
          </a:xfrm>
          <a:prstGeom prst="roundRect">
            <a:avLst>
              <a:gd name="adj" fmla="val 16667"/>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x</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由 </a:t>
            </a:r>
            <a:r>
              <a:rPr lang="en-US" altLang="zh-CN" sz="2000" b="1">
                <a:solidFill>
                  <a:srgbClr val="046C36"/>
                </a:solidFill>
                <a:effectLst>
                  <a:outerShdw blurRad="38100" dist="38100" dir="2700000" algn="tl">
                    <a:srgbClr val="C0C0C0"/>
                  </a:outerShdw>
                </a:effectLst>
                <a:ea typeface="幼圆" pitchFamily="49" charset="-122"/>
              </a:rPr>
              <a:t>0</a:t>
            </a:r>
            <a:r>
              <a:rPr lang="zh-CN" altLang="en-US" sz="2000" b="1">
                <a:solidFill>
                  <a:srgbClr val="046C36"/>
                </a:solidFill>
                <a:effectLst>
                  <a:outerShdw blurRad="38100" dist="38100" dir="2700000" algn="tl">
                    <a:srgbClr val="C0C0C0"/>
                  </a:outerShdw>
                </a:effectLst>
                <a:ea typeface="幼圆" pitchFamily="49" charset="-122"/>
              </a:rPr>
              <a:t>个</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或多个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组成</a:t>
            </a:r>
          </a:p>
        </p:txBody>
      </p:sp>
      <p:sp>
        <p:nvSpPr>
          <p:cNvPr id="154678" name="Rectangle 54">
            <a:extLst>
              <a:ext uri="{FF2B5EF4-FFF2-40B4-BE49-F238E27FC236}">
                <a16:creationId xmlns:a16="http://schemas.microsoft.com/office/drawing/2014/main" id="{FD3831C8-0234-2F63-B8F2-B80AE890E38E}"/>
              </a:ext>
            </a:extLst>
          </p:cNvPr>
          <p:cNvSpPr>
            <a:spLocks noChangeArrowheads="1"/>
          </p:cNvSpPr>
          <p:nvPr/>
        </p:nvSpPr>
        <p:spPr bwMode="auto">
          <a:xfrm>
            <a:off x="2454276" y="5572125"/>
            <a:ext cx="633413"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   )</a:t>
            </a:r>
          </a:p>
        </p:txBody>
      </p:sp>
      <p:sp>
        <p:nvSpPr>
          <p:cNvPr id="154679" name="AutoShape 55">
            <a:extLst>
              <a:ext uri="{FF2B5EF4-FFF2-40B4-BE49-F238E27FC236}">
                <a16:creationId xmlns:a16="http://schemas.microsoft.com/office/drawing/2014/main" id="{13DEE8EC-FECC-B966-1E4D-8153A47019C9}"/>
              </a:ext>
            </a:extLst>
          </p:cNvPr>
          <p:cNvSpPr>
            <a:spLocks noChangeArrowheads="1"/>
          </p:cNvSpPr>
          <p:nvPr/>
        </p:nvSpPr>
        <p:spPr bwMode="auto">
          <a:xfrm>
            <a:off x="3467100" y="5572125"/>
            <a:ext cx="914400" cy="304800"/>
          </a:xfrm>
          <a:prstGeom prst="wedgeRectCallout">
            <a:avLst>
              <a:gd name="adj1" fmla="val 26921"/>
              <a:gd name="adj2" fmla="val 97917"/>
            </a:avLst>
          </a:prstGeom>
          <a:solidFill>
            <a:schemeClr val="bg1"/>
          </a:solidFill>
          <a:ln w="9525">
            <a:noFill/>
            <a:miter lim="800000"/>
            <a:headEnd/>
            <a:tailEnd/>
          </a:ln>
          <a:effectLst/>
        </p:spPr>
        <p:txBody>
          <a:bodyPr/>
          <a:lstStyle/>
          <a:p>
            <a:pPr>
              <a:defRPr/>
            </a:pPr>
            <a:r>
              <a:rPr lang="zh-CN" altLang="en-US" sz="2000" b="1" dirty="0">
                <a:solidFill>
                  <a:srgbClr val="046C36"/>
                </a:solidFill>
                <a:effectLst>
                  <a:outerShdw blurRad="38100" dist="38100" dir="2700000" algn="tl">
                    <a:srgbClr val="C0C0C0"/>
                  </a:outerShdw>
                </a:effectLst>
                <a:latin typeface="Times New Roman" pitchFamily="18" charset="0"/>
                <a:ea typeface="幼圆" pitchFamily="49" charset="-122"/>
              </a:rPr>
              <a:t>可选</a:t>
            </a:r>
          </a:p>
        </p:txBody>
      </p:sp>
      <p:sp>
        <p:nvSpPr>
          <p:cNvPr id="154680" name="AutoShape 56">
            <a:extLst>
              <a:ext uri="{FF2B5EF4-FFF2-40B4-BE49-F238E27FC236}">
                <a16:creationId xmlns:a16="http://schemas.microsoft.com/office/drawing/2014/main" id="{D35D249A-6256-2D9E-6CA8-465AFEF6A0B3}"/>
              </a:ext>
            </a:extLst>
          </p:cNvPr>
          <p:cNvSpPr>
            <a:spLocks noChangeArrowheads="1"/>
          </p:cNvSpPr>
          <p:nvPr/>
        </p:nvSpPr>
        <p:spPr bwMode="auto">
          <a:xfrm>
            <a:off x="4759326" y="6219825"/>
            <a:ext cx="4010025" cy="304800"/>
          </a:xfrm>
          <a:prstGeom prst="roundRect">
            <a:avLst>
              <a:gd name="adj" fmla="val 50000"/>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表示在两个 </a:t>
            </a:r>
            <a:r>
              <a:rPr lang="en-US" altLang="zh-CN" sz="2000" b="1">
                <a:solidFill>
                  <a:srgbClr val="046C36"/>
                </a:solidFill>
                <a:effectLst>
                  <a:outerShdw blurRad="38100" dist="38100" dir="2700000" algn="tl">
                    <a:srgbClr val="C0C0C0"/>
                  </a:outerShdw>
                </a:effectLst>
                <a:latin typeface="Times New Roman" pitchFamily="18" charset="0"/>
                <a:ea typeface="幼圆" pitchFamily="49" charset="-122"/>
              </a:rPr>
              <a:t>*</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之间的内容为词条的注释</a:t>
            </a:r>
          </a:p>
        </p:txBody>
      </p:sp>
      <p:sp>
        <p:nvSpPr>
          <p:cNvPr id="154681" name="Rectangle 57">
            <a:extLst>
              <a:ext uri="{FF2B5EF4-FFF2-40B4-BE49-F238E27FC236}">
                <a16:creationId xmlns:a16="http://schemas.microsoft.com/office/drawing/2014/main" id="{5A949BC4-67FB-ADF7-5637-C56F8BEAAB4A}"/>
              </a:ext>
            </a:extLst>
          </p:cNvPr>
          <p:cNvSpPr>
            <a:spLocks noChangeArrowheads="1"/>
          </p:cNvSpPr>
          <p:nvPr/>
        </p:nvSpPr>
        <p:spPr bwMode="auto">
          <a:xfrm>
            <a:off x="2484438" y="4995863"/>
            <a:ext cx="633412" cy="304800"/>
          </a:xfrm>
          <a:prstGeom prst="rect">
            <a:avLst/>
          </a:prstGeom>
          <a:solidFill>
            <a:schemeClr val="bg1"/>
          </a:solidFill>
          <a:ln w="12700">
            <a:noFill/>
            <a:miter lim="800000"/>
            <a:headEnd/>
            <a:tailEnd/>
          </a:ln>
          <a:effectLst/>
        </p:spPr>
        <p:txBody>
          <a:bodyPr wrap="none" anchor="ctr"/>
          <a:lstStyle/>
          <a:p>
            <a:pPr algn="ctr">
              <a:defRPr/>
            </a:pPr>
            <a:r>
              <a:rPr lang="en-US" altLang="zh-CN" b="1">
                <a:effectLst>
                  <a:outerShdw blurRad="38100" dist="38100" dir="2700000" algn="tl">
                    <a:srgbClr val="C0C0C0"/>
                  </a:outerShdw>
                </a:effectLst>
                <a:latin typeface="Times New Roman" pitchFamily="18" charset="0"/>
                <a:ea typeface="宋体" pitchFamily="2" charset="-122"/>
              </a:rPr>
              <a:t>m{  }n</a:t>
            </a:r>
          </a:p>
        </p:txBody>
      </p:sp>
      <p:sp>
        <p:nvSpPr>
          <p:cNvPr id="154682" name="AutoShape 58">
            <a:extLst>
              <a:ext uri="{FF2B5EF4-FFF2-40B4-BE49-F238E27FC236}">
                <a16:creationId xmlns:a16="http://schemas.microsoft.com/office/drawing/2014/main" id="{823D4D05-9641-FD92-5DD5-2E524CDB5ED8}"/>
              </a:ext>
            </a:extLst>
          </p:cNvPr>
          <p:cNvSpPr>
            <a:spLocks noChangeArrowheads="1"/>
          </p:cNvSpPr>
          <p:nvPr/>
        </p:nvSpPr>
        <p:spPr bwMode="auto">
          <a:xfrm>
            <a:off x="3478213" y="4995863"/>
            <a:ext cx="703262" cy="304800"/>
          </a:xfrm>
          <a:prstGeom prst="wedgeRectCallout">
            <a:avLst>
              <a:gd name="adj1" fmla="val 23333"/>
              <a:gd name="adj2" fmla="val 85417"/>
            </a:avLst>
          </a:prstGeom>
          <a:solidFill>
            <a:schemeClr val="bg1"/>
          </a:solidFill>
          <a:ln w="9525">
            <a:noFill/>
            <a:miter lim="800000"/>
            <a:headEnd/>
            <a:tailEnd/>
          </a:ln>
          <a:effectLst/>
        </p:spPr>
        <p:txBody>
          <a:bodyPr/>
          <a:lstStyle/>
          <a:p>
            <a:pPr>
              <a:defRPr/>
            </a:pPr>
            <a:r>
              <a:rPr lang="zh-CN" altLang="en-US" sz="2000" b="1">
                <a:solidFill>
                  <a:srgbClr val="046C36"/>
                </a:solidFill>
                <a:effectLst>
                  <a:outerShdw blurRad="38100" dist="38100" dir="2700000" algn="tl">
                    <a:srgbClr val="C0C0C0"/>
                  </a:outerShdw>
                </a:effectLst>
                <a:latin typeface="Times New Roman" pitchFamily="18" charset="0"/>
                <a:ea typeface="幼圆" pitchFamily="49" charset="-122"/>
              </a:rPr>
              <a:t>重复</a:t>
            </a:r>
          </a:p>
        </p:txBody>
      </p:sp>
      <p:sp>
        <p:nvSpPr>
          <p:cNvPr id="154683" name="AutoShape 59">
            <a:extLst>
              <a:ext uri="{FF2B5EF4-FFF2-40B4-BE49-F238E27FC236}">
                <a16:creationId xmlns:a16="http://schemas.microsoft.com/office/drawing/2014/main" id="{72FD0113-35DF-86E7-1AB9-C3953DE38E3D}"/>
              </a:ext>
            </a:extLst>
          </p:cNvPr>
          <p:cNvSpPr>
            <a:spLocks noChangeArrowheads="1"/>
          </p:cNvSpPr>
          <p:nvPr/>
        </p:nvSpPr>
        <p:spPr bwMode="auto">
          <a:xfrm>
            <a:off x="4845050" y="4995863"/>
            <a:ext cx="4432300" cy="304800"/>
          </a:xfrm>
          <a:prstGeom prst="roundRect">
            <a:avLst>
              <a:gd name="adj" fmla="val 50000"/>
            </a:avLst>
          </a:prstGeom>
          <a:noFill/>
          <a:ln w="9525">
            <a:noFill/>
            <a:round/>
            <a:headEnd/>
            <a:tailEnd/>
          </a:ln>
          <a:effectLst/>
        </p:spPr>
        <p:txBody>
          <a:bodyPr wrap="none" anchor="ctr"/>
          <a:lstStyle/>
          <a:p>
            <a:pPr fontAlgn="t">
              <a:defRPr/>
            </a:pPr>
            <a:r>
              <a:rPr lang="en-US" altLang="zh-CN" b="1" dirty="0">
                <a:solidFill>
                  <a:srgbClr val="FF3399"/>
                </a:solidFill>
                <a:effectLst>
                  <a:outerShdw blurRad="38100" dist="38100" dir="2700000" algn="tl">
                    <a:srgbClr val="C0C0C0"/>
                  </a:outerShdw>
                </a:effectLst>
                <a:latin typeface="Times New Roman" pitchFamily="18" charset="0"/>
                <a:ea typeface="幼圆" pitchFamily="49" charset="-122"/>
              </a:rPr>
              <a:t>x=3{a}8</a:t>
            </a:r>
            <a:r>
              <a:rPr lang="en-US" altLang="zh-CN" b="1" dirty="0">
                <a:solidFill>
                  <a:srgbClr val="046C36"/>
                </a:solidFill>
                <a:effectLst>
                  <a:outerShdw blurRad="38100" dist="38100" dir="2700000" algn="tl">
                    <a:srgbClr val="C0C0C0"/>
                  </a:outerShdw>
                </a:effectLst>
                <a:latin typeface="幼圆" pitchFamily="49" charset="-122"/>
                <a:ea typeface="幼圆" pitchFamily="49" charset="-122"/>
              </a:rPr>
              <a:t>，</a:t>
            </a:r>
            <a:r>
              <a:rPr lang="zh-CN" altLang="en-US" b="1" dirty="0">
                <a:solidFill>
                  <a:srgbClr val="046C36"/>
                </a:solidFill>
                <a:effectLst>
                  <a:outerShdw blurRad="38100" dist="38100" dir="2700000" algn="tl">
                    <a:srgbClr val="C0C0C0"/>
                  </a:outerShdw>
                </a:effectLst>
                <a:latin typeface="幼圆" pitchFamily="49" charset="-122"/>
                <a:ea typeface="幼圆" pitchFamily="49" charset="-122"/>
              </a:rPr>
              <a:t>则表示</a:t>
            </a:r>
            <a:r>
              <a:rPr lang="en-US" altLang="zh-CN" b="1" dirty="0">
                <a:solidFill>
                  <a:srgbClr val="046C36"/>
                </a:solidFill>
                <a:effectLst>
                  <a:outerShdw blurRad="38100" dist="38100" dir="2700000" algn="tl">
                    <a:srgbClr val="C0C0C0"/>
                  </a:outerShdw>
                </a:effectLst>
                <a:ea typeface="幼圆" pitchFamily="49" charset="-122"/>
              </a:rPr>
              <a:t>x</a:t>
            </a:r>
            <a:r>
              <a:rPr lang="zh-CN" altLang="en-US" b="1" dirty="0">
                <a:solidFill>
                  <a:srgbClr val="046C36"/>
                </a:solidFill>
                <a:effectLst>
                  <a:outerShdw blurRad="38100" dist="38100" dir="2700000" algn="tl">
                    <a:srgbClr val="C0C0C0"/>
                  </a:outerShdw>
                </a:effectLst>
                <a:latin typeface="幼圆" pitchFamily="49" charset="-122"/>
                <a:ea typeface="幼圆" pitchFamily="49" charset="-122"/>
              </a:rPr>
              <a:t>中至少出现3次</a:t>
            </a:r>
            <a:r>
              <a:rPr lang="en-US" altLang="zh-CN" b="1" dirty="0">
                <a:solidFill>
                  <a:srgbClr val="046C36"/>
                </a:solidFill>
                <a:effectLst>
                  <a:outerShdw blurRad="38100" dist="38100" dir="2700000" algn="tl">
                    <a:srgbClr val="C0C0C0"/>
                  </a:outerShdw>
                </a:effectLst>
                <a:ea typeface="幼圆" pitchFamily="49" charset="-122"/>
              </a:rPr>
              <a:t>a ,</a:t>
            </a:r>
            <a:r>
              <a:rPr lang="zh-CN" altLang="en-US" b="1" dirty="0">
                <a:solidFill>
                  <a:srgbClr val="046C36"/>
                </a:solidFill>
                <a:effectLst>
                  <a:outerShdw blurRad="38100" dist="38100" dir="2700000" algn="tl">
                    <a:srgbClr val="C0C0C0"/>
                  </a:outerShdw>
                </a:effectLst>
                <a:latin typeface="幼圆" pitchFamily="49" charset="-122"/>
                <a:ea typeface="幼圆" pitchFamily="49" charset="-122"/>
              </a:rPr>
              <a:t>最多出现8次</a:t>
            </a:r>
          </a:p>
        </p:txBody>
      </p:sp>
      <p:sp>
        <p:nvSpPr>
          <p:cNvPr id="154684" name="Rectangle 60">
            <a:extLst>
              <a:ext uri="{FF2B5EF4-FFF2-40B4-BE49-F238E27FC236}">
                <a16:creationId xmlns:a16="http://schemas.microsoft.com/office/drawing/2014/main" id="{54ED2094-BA22-94AE-687F-9056FA108B9A}"/>
              </a:ext>
            </a:extLst>
          </p:cNvPr>
          <p:cNvSpPr>
            <a:spLocks noChangeArrowheads="1"/>
          </p:cNvSpPr>
          <p:nvPr/>
        </p:nvSpPr>
        <p:spPr bwMode="auto">
          <a:xfrm>
            <a:off x="2427288" y="6165850"/>
            <a:ext cx="633412" cy="304800"/>
          </a:xfrm>
          <a:prstGeom prst="rect">
            <a:avLst/>
          </a:prstGeom>
          <a:solidFill>
            <a:schemeClr val="bg1"/>
          </a:solidFill>
          <a:ln w="12700">
            <a:noFill/>
            <a:miter lim="800000"/>
            <a:headEnd/>
            <a:tailEnd/>
          </a:ln>
          <a:effectLst/>
        </p:spPr>
        <p:txBody>
          <a:bodyPr wrap="none" anchor="ctr"/>
          <a:lstStyle/>
          <a:p>
            <a:pPr algn="ctr">
              <a:defRPr/>
            </a:pPr>
            <a:r>
              <a:rPr lang="zh-CN" altLang="en-US" b="1">
                <a:effectLst>
                  <a:outerShdw blurRad="38100" dist="38100" dir="2700000" algn="tl">
                    <a:srgbClr val="C0C0C0"/>
                  </a:outerShdw>
                </a:effectLst>
                <a:latin typeface="Times New Roman" pitchFamily="18" charset="0"/>
                <a:ea typeface="宋体" pitchFamily="2" charset="-122"/>
              </a:rPr>
              <a:t>*…*</a:t>
            </a:r>
          </a:p>
        </p:txBody>
      </p:sp>
      <p:sp>
        <p:nvSpPr>
          <p:cNvPr id="154685" name="AutoShape 61">
            <a:extLst>
              <a:ext uri="{FF2B5EF4-FFF2-40B4-BE49-F238E27FC236}">
                <a16:creationId xmlns:a16="http://schemas.microsoft.com/office/drawing/2014/main" id="{C7F5B35B-D1E3-FE9E-C19B-069BA3C49435}"/>
              </a:ext>
            </a:extLst>
          </p:cNvPr>
          <p:cNvSpPr>
            <a:spLocks noChangeArrowheads="1"/>
          </p:cNvSpPr>
          <p:nvPr/>
        </p:nvSpPr>
        <p:spPr bwMode="auto">
          <a:xfrm>
            <a:off x="3467100" y="6148389"/>
            <a:ext cx="1189038" cy="376237"/>
          </a:xfrm>
          <a:prstGeom prst="wedgeRectCallout">
            <a:avLst>
              <a:gd name="adj1" fmla="val 42306"/>
              <a:gd name="adj2" fmla="val -27083"/>
            </a:avLst>
          </a:prstGeom>
          <a:solidFill>
            <a:schemeClr val="bg1"/>
          </a:solidFill>
          <a:ln w="9525">
            <a:noFill/>
            <a:miter lim="800000"/>
            <a:headEnd/>
            <a:tailEnd/>
          </a:ln>
          <a:effectLst/>
        </p:spPr>
        <p:txBody>
          <a:bodyPr/>
          <a:lstStyle/>
          <a:p>
            <a:pPr>
              <a:defRPr/>
            </a:pPr>
            <a:r>
              <a:rPr lang="zh-CN" altLang="en-US" sz="2000" b="1" dirty="0">
                <a:solidFill>
                  <a:srgbClr val="046C36"/>
                </a:solidFill>
                <a:effectLst>
                  <a:outerShdw blurRad="38100" dist="38100" dir="2700000" algn="tl">
                    <a:srgbClr val="C0C0C0"/>
                  </a:outerShdw>
                </a:effectLst>
                <a:latin typeface="Times New Roman" pitchFamily="18" charset="0"/>
                <a:ea typeface="幼圆" pitchFamily="49" charset="-122"/>
              </a:rPr>
              <a:t>注释符</a:t>
            </a:r>
            <a:r>
              <a:rPr lang="zh-CN" altLang="en-US" sz="2000" b="1" dirty="0">
                <a:solidFill>
                  <a:srgbClr val="7A16F4"/>
                </a:solidFill>
                <a:effectLst>
                  <a:outerShdw blurRad="38100" dist="38100" dir="2700000" algn="tl">
                    <a:srgbClr val="C0C0C0"/>
                  </a:outerShdw>
                </a:effectLst>
                <a:ea typeface="宋体" pitchFamily="2" charset="-122"/>
              </a:rPr>
              <a:t>		 </a:t>
            </a:r>
          </a:p>
          <a:p>
            <a:pPr>
              <a:defRPr/>
            </a:pPr>
            <a:r>
              <a:rPr lang="zh-CN" altLang="en-US" sz="2000" b="1" dirty="0">
                <a:solidFill>
                  <a:srgbClr val="7A16F4"/>
                </a:solidFill>
                <a:effectLst>
                  <a:outerShdw blurRad="38100" dist="38100" dir="2700000" algn="tl">
                    <a:srgbClr val="C0C0C0"/>
                  </a:outerShdw>
                </a:effectLst>
                <a:ea typeface="宋体" pitchFamily="2" charset="-122"/>
              </a:rPr>
              <a:t>	 </a:t>
            </a:r>
          </a:p>
          <a:p>
            <a:pPr>
              <a:defRPr/>
            </a:pPr>
            <a:r>
              <a:rPr lang="zh-CN" altLang="en-US" sz="2000" b="1" dirty="0">
                <a:solidFill>
                  <a:srgbClr val="7A16F4"/>
                </a:solidFill>
                <a:effectLst>
                  <a:outerShdw blurRad="38100" dist="38100" dir="2700000" algn="tl">
                    <a:srgbClr val="C0C0C0"/>
                  </a:outerShdw>
                </a:effectLst>
                <a:ea typeface="宋体" pitchFamily="2" charset="-122"/>
              </a:rPr>
              <a:t>	</a:t>
            </a:r>
          </a:p>
        </p:txBody>
      </p:sp>
      <p:sp>
        <p:nvSpPr>
          <p:cNvPr id="154686" name="AutoShape 62">
            <a:extLst>
              <a:ext uri="{FF2B5EF4-FFF2-40B4-BE49-F238E27FC236}">
                <a16:creationId xmlns:a16="http://schemas.microsoft.com/office/drawing/2014/main" id="{2E3BE214-45BA-139C-435F-186C86515E1D}"/>
              </a:ext>
            </a:extLst>
          </p:cNvPr>
          <p:cNvSpPr>
            <a:spLocks noChangeArrowheads="1"/>
          </p:cNvSpPr>
          <p:nvPr/>
        </p:nvSpPr>
        <p:spPr bwMode="auto">
          <a:xfrm>
            <a:off x="4876801" y="5572125"/>
            <a:ext cx="4289425" cy="304800"/>
          </a:xfrm>
          <a:prstGeom prst="roundRect">
            <a:avLst>
              <a:gd name="adj" fmla="val 50000"/>
            </a:avLst>
          </a:prstGeom>
          <a:noFill/>
          <a:ln w="9525">
            <a:noFill/>
            <a:round/>
            <a:headEnd/>
            <a:tailEnd/>
          </a:ln>
          <a:effectLst/>
        </p:spPr>
        <p:txBody>
          <a:bodyPr wrap="none" anchor="ctr"/>
          <a:lstStyle/>
          <a:p>
            <a:pPr fontAlgn="t">
              <a:defRPr/>
            </a:pPr>
            <a:r>
              <a:rPr lang="en-US" altLang="zh-CN" sz="2000" b="1">
                <a:solidFill>
                  <a:srgbClr val="FF3399"/>
                </a:solidFill>
                <a:effectLst>
                  <a:outerShdw blurRad="38100" dist="38100" dir="2700000" algn="tl">
                    <a:srgbClr val="C0C0C0"/>
                  </a:outerShdw>
                </a:effectLst>
                <a:latin typeface="Times New Roman" pitchFamily="18" charset="0"/>
                <a:ea typeface="幼圆" pitchFamily="49" charset="-122"/>
              </a:rPr>
              <a:t>x=(a)</a:t>
            </a:r>
            <a:r>
              <a:rPr lang="en-US" altLang="zh-CN" sz="2000" b="1">
                <a:solidFill>
                  <a:srgbClr val="046C36"/>
                </a:solidFill>
                <a:effectLst>
                  <a:outerShdw blurRad="38100" dist="38100" dir="2700000" algn="tl">
                    <a:srgbClr val="C0C0C0"/>
                  </a:outerShdw>
                </a:effectLst>
                <a:latin typeface="幼圆" pitchFamily="49" charset="-122"/>
                <a:ea typeface="幼圆" pitchFamily="49" charset="-122"/>
              </a:rPr>
              <a:t>，</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则表示 </a:t>
            </a:r>
            <a:r>
              <a:rPr lang="en-US" altLang="zh-CN" sz="2000" b="1">
                <a:solidFill>
                  <a:srgbClr val="046C36"/>
                </a:solidFill>
                <a:effectLst>
                  <a:outerShdw blurRad="38100" dist="38100" dir="2700000" algn="tl">
                    <a:srgbClr val="C0C0C0"/>
                  </a:outerShdw>
                </a:effectLst>
                <a:ea typeface="幼圆" pitchFamily="49" charset="-122"/>
              </a:rPr>
              <a:t>a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在 </a:t>
            </a:r>
            <a:r>
              <a:rPr lang="en-US" altLang="zh-CN" sz="2000" b="1">
                <a:solidFill>
                  <a:srgbClr val="046C36"/>
                </a:solidFill>
                <a:effectLst>
                  <a:outerShdw blurRad="38100" dist="38100" dir="2700000" algn="tl">
                    <a:srgbClr val="C0C0C0"/>
                  </a:outerShdw>
                </a:effectLst>
                <a:ea typeface="幼圆" pitchFamily="49" charset="-122"/>
              </a:rPr>
              <a:t>x </a:t>
            </a:r>
            <a:r>
              <a:rPr lang="zh-CN" altLang="en-US" sz="2000" b="1">
                <a:solidFill>
                  <a:srgbClr val="046C36"/>
                </a:solidFill>
                <a:effectLst>
                  <a:outerShdw blurRad="38100" dist="38100" dir="2700000" algn="tl">
                    <a:srgbClr val="C0C0C0"/>
                  </a:outerShdw>
                </a:effectLst>
                <a:ea typeface="幼圆" pitchFamily="49" charset="-122"/>
              </a:rPr>
              <a:t>中出现, </a:t>
            </a:r>
            <a:r>
              <a:rPr lang="zh-CN" altLang="en-US" sz="2000" b="1">
                <a:solidFill>
                  <a:srgbClr val="046C36"/>
                </a:solidFill>
                <a:effectLst>
                  <a:outerShdw blurRad="38100" dist="38100" dir="2700000" algn="tl">
                    <a:srgbClr val="C0C0C0"/>
                  </a:outerShdw>
                </a:effectLst>
                <a:latin typeface="幼圆" pitchFamily="49" charset="-122"/>
                <a:ea typeface="幼圆" pitchFamily="49" charset="-122"/>
              </a:rPr>
              <a:t>也可不出现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4667"/>
                                        </p:tgtEl>
                                        <p:attrNameLst>
                                          <p:attrName>style.visibility</p:attrName>
                                        </p:attrNameLst>
                                      </p:cBhvr>
                                      <p:to>
                                        <p:strVal val="visible"/>
                                      </p:to>
                                    </p:set>
                                    <p:animEffect transition="in" filter="box(in)">
                                      <p:cBhvr>
                                        <p:cTn id="7" dur="500"/>
                                        <p:tgtEl>
                                          <p:spTgt spid="154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154668"/>
                                        </p:tgtEl>
                                        <p:attrNameLst>
                                          <p:attrName>style.visibility</p:attrName>
                                        </p:attrNameLst>
                                      </p:cBhvr>
                                      <p:to>
                                        <p:strVal val="visible"/>
                                      </p:to>
                                    </p:set>
                                    <p:animEffect transition="in" filter="slide(fromRight)">
                                      <p:cBhvr>
                                        <p:cTn id="12" dur="500"/>
                                        <p:tgtEl>
                                          <p:spTgt spid="154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4669"/>
                                        </p:tgtEl>
                                        <p:attrNameLst>
                                          <p:attrName>style.visibility</p:attrName>
                                        </p:attrNameLst>
                                      </p:cBhvr>
                                      <p:to>
                                        <p:strVal val="visible"/>
                                      </p:to>
                                    </p:set>
                                    <p:animEffect transition="in" filter="box(in)">
                                      <p:cBhvr>
                                        <p:cTn id="17" dur="500"/>
                                        <p:tgtEl>
                                          <p:spTgt spid="154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154670"/>
                                        </p:tgtEl>
                                        <p:attrNameLst>
                                          <p:attrName>style.visibility</p:attrName>
                                        </p:attrNameLst>
                                      </p:cBhvr>
                                      <p:to>
                                        <p:strVal val="visible"/>
                                      </p:to>
                                    </p:set>
                                    <p:animEffect transition="in" filter="slide(fromRight)">
                                      <p:cBhvr>
                                        <p:cTn id="22" dur="500"/>
                                        <p:tgtEl>
                                          <p:spTgt spid="1546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54672"/>
                                        </p:tgtEl>
                                        <p:attrNameLst>
                                          <p:attrName>style.visibility</p:attrName>
                                        </p:attrNameLst>
                                      </p:cBhvr>
                                      <p:to>
                                        <p:strVal val="visible"/>
                                      </p:to>
                                    </p:set>
                                    <p:animEffect transition="in" filter="barn(outVertical)">
                                      <p:cBhvr>
                                        <p:cTn id="27" dur="500"/>
                                        <p:tgtEl>
                                          <p:spTgt spid="1546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4671"/>
                                        </p:tgtEl>
                                        <p:attrNameLst>
                                          <p:attrName>style.visibility</p:attrName>
                                        </p:attrNameLst>
                                      </p:cBhvr>
                                      <p:to>
                                        <p:strVal val="visible"/>
                                      </p:to>
                                    </p:set>
                                    <p:animEffect transition="in" filter="box(in)">
                                      <p:cBhvr>
                                        <p:cTn id="32" dur="500"/>
                                        <p:tgtEl>
                                          <p:spTgt spid="1546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nodeType="clickEffect">
                                  <p:stCondLst>
                                    <p:cond delay="0"/>
                                  </p:stCondLst>
                                  <p:childTnLst>
                                    <p:set>
                                      <p:cBhvr>
                                        <p:cTn id="36" dur="1" fill="hold">
                                          <p:stCondLst>
                                            <p:cond delay="0"/>
                                          </p:stCondLst>
                                        </p:cTn>
                                        <p:tgtEl>
                                          <p:spTgt spid="154675"/>
                                        </p:tgtEl>
                                        <p:attrNameLst>
                                          <p:attrName>style.visibility</p:attrName>
                                        </p:attrNameLst>
                                      </p:cBhvr>
                                      <p:to>
                                        <p:strVal val="visible"/>
                                      </p:to>
                                    </p:set>
                                    <p:animEffect transition="in" filter="slide(fromRight)">
                                      <p:cBhvr>
                                        <p:cTn id="37" dur="500"/>
                                        <p:tgtEl>
                                          <p:spTgt spid="1546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154673"/>
                                        </p:tgtEl>
                                        <p:attrNameLst>
                                          <p:attrName>style.visibility</p:attrName>
                                        </p:attrNameLst>
                                      </p:cBhvr>
                                      <p:to>
                                        <p:strVal val="visible"/>
                                      </p:to>
                                    </p:set>
                                    <p:animEffect transition="in" filter="barn(outVertical)">
                                      <p:cBhvr>
                                        <p:cTn id="42" dur="500"/>
                                        <p:tgtEl>
                                          <p:spTgt spid="1546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54674"/>
                                        </p:tgtEl>
                                        <p:attrNameLst>
                                          <p:attrName>style.visibility</p:attrName>
                                        </p:attrNameLst>
                                      </p:cBhvr>
                                      <p:to>
                                        <p:strVal val="visible"/>
                                      </p:to>
                                    </p:set>
                                    <p:animEffect transition="in" filter="box(in)">
                                      <p:cBhvr>
                                        <p:cTn id="47" dur="500"/>
                                        <p:tgtEl>
                                          <p:spTgt spid="1546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2" fill="hold" nodeType="clickEffect">
                                  <p:stCondLst>
                                    <p:cond delay="0"/>
                                  </p:stCondLst>
                                  <p:childTnLst>
                                    <p:set>
                                      <p:cBhvr>
                                        <p:cTn id="51" dur="1" fill="hold">
                                          <p:stCondLst>
                                            <p:cond delay="0"/>
                                          </p:stCondLst>
                                        </p:cTn>
                                        <p:tgtEl>
                                          <p:spTgt spid="154676"/>
                                        </p:tgtEl>
                                        <p:attrNameLst>
                                          <p:attrName>style.visibility</p:attrName>
                                        </p:attrNameLst>
                                      </p:cBhvr>
                                      <p:to>
                                        <p:strVal val="visible"/>
                                      </p:to>
                                    </p:set>
                                    <p:animEffect transition="in" filter="slide(fromRight)">
                                      <p:cBhvr>
                                        <p:cTn id="52" dur="500"/>
                                        <p:tgtEl>
                                          <p:spTgt spid="15467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nodeType="clickEffect">
                                  <p:stCondLst>
                                    <p:cond delay="0"/>
                                  </p:stCondLst>
                                  <p:childTnLst>
                                    <p:set>
                                      <p:cBhvr>
                                        <p:cTn id="56" dur="1" fill="hold">
                                          <p:stCondLst>
                                            <p:cond delay="0"/>
                                          </p:stCondLst>
                                        </p:cTn>
                                        <p:tgtEl>
                                          <p:spTgt spid="154677"/>
                                        </p:tgtEl>
                                        <p:attrNameLst>
                                          <p:attrName>style.visibility</p:attrName>
                                        </p:attrNameLst>
                                      </p:cBhvr>
                                      <p:to>
                                        <p:strVal val="visible"/>
                                      </p:to>
                                    </p:set>
                                    <p:animEffect transition="in" filter="barn(outVertical)">
                                      <p:cBhvr>
                                        <p:cTn id="57" dur="500"/>
                                        <p:tgtEl>
                                          <p:spTgt spid="15467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54681"/>
                                        </p:tgtEl>
                                        <p:attrNameLst>
                                          <p:attrName>style.visibility</p:attrName>
                                        </p:attrNameLst>
                                      </p:cBhvr>
                                      <p:to>
                                        <p:strVal val="visible"/>
                                      </p:to>
                                    </p:set>
                                    <p:animEffect transition="in" filter="box(in)">
                                      <p:cBhvr>
                                        <p:cTn id="62" dur="500"/>
                                        <p:tgtEl>
                                          <p:spTgt spid="1546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2" fill="hold" nodeType="clickEffect">
                                  <p:stCondLst>
                                    <p:cond delay="0"/>
                                  </p:stCondLst>
                                  <p:childTnLst>
                                    <p:set>
                                      <p:cBhvr>
                                        <p:cTn id="66" dur="1" fill="hold">
                                          <p:stCondLst>
                                            <p:cond delay="0"/>
                                          </p:stCondLst>
                                        </p:cTn>
                                        <p:tgtEl>
                                          <p:spTgt spid="154682"/>
                                        </p:tgtEl>
                                        <p:attrNameLst>
                                          <p:attrName>style.visibility</p:attrName>
                                        </p:attrNameLst>
                                      </p:cBhvr>
                                      <p:to>
                                        <p:strVal val="visible"/>
                                      </p:to>
                                    </p:set>
                                    <p:animEffect transition="in" filter="slide(fromRight)">
                                      <p:cBhvr>
                                        <p:cTn id="67" dur="500"/>
                                        <p:tgtEl>
                                          <p:spTgt spid="15468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nodeType="clickEffect">
                                  <p:stCondLst>
                                    <p:cond delay="0"/>
                                  </p:stCondLst>
                                  <p:childTnLst>
                                    <p:set>
                                      <p:cBhvr>
                                        <p:cTn id="71" dur="1" fill="hold">
                                          <p:stCondLst>
                                            <p:cond delay="0"/>
                                          </p:stCondLst>
                                        </p:cTn>
                                        <p:tgtEl>
                                          <p:spTgt spid="154683"/>
                                        </p:tgtEl>
                                        <p:attrNameLst>
                                          <p:attrName>style.visibility</p:attrName>
                                        </p:attrNameLst>
                                      </p:cBhvr>
                                      <p:to>
                                        <p:strVal val="visible"/>
                                      </p:to>
                                    </p:set>
                                    <p:animEffect transition="in" filter="barn(outVertical)">
                                      <p:cBhvr>
                                        <p:cTn id="72" dur="500"/>
                                        <p:tgtEl>
                                          <p:spTgt spid="15468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154678"/>
                                        </p:tgtEl>
                                        <p:attrNameLst>
                                          <p:attrName>style.visibility</p:attrName>
                                        </p:attrNameLst>
                                      </p:cBhvr>
                                      <p:to>
                                        <p:strVal val="visible"/>
                                      </p:to>
                                    </p:set>
                                    <p:animEffect transition="in" filter="box(in)">
                                      <p:cBhvr>
                                        <p:cTn id="77" dur="500"/>
                                        <p:tgtEl>
                                          <p:spTgt spid="1546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2" fill="hold" nodeType="clickEffect">
                                  <p:stCondLst>
                                    <p:cond delay="0"/>
                                  </p:stCondLst>
                                  <p:childTnLst>
                                    <p:set>
                                      <p:cBhvr>
                                        <p:cTn id="81" dur="1" fill="hold">
                                          <p:stCondLst>
                                            <p:cond delay="0"/>
                                          </p:stCondLst>
                                        </p:cTn>
                                        <p:tgtEl>
                                          <p:spTgt spid="154679"/>
                                        </p:tgtEl>
                                        <p:attrNameLst>
                                          <p:attrName>style.visibility</p:attrName>
                                        </p:attrNameLst>
                                      </p:cBhvr>
                                      <p:to>
                                        <p:strVal val="visible"/>
                                      </p:to>
                                    </p:set>
                                    <p:animEffect transition="in" filter="slide(fromRight)">
                                      <p:cBhvr>
                                        <p:cTn id="82" dur="500"/>
                                        <p:tgtEl>
                                          <p:spTgt spid="15467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37" fill="hold" nodeType="clickEffect">
                                  <p:stCondLst>
                                    <p:cond delay="0"/>
                                  </p:stCondLst>
                                  <p:childTnLst>
                                    <p:set>
                                      <p:cBhvr>
                                        <p:cTn id="86" dur="1" fill="hold">
                                          <p:stCondLst>
                                            <p:cond delay="0"/>
                                          </p:stCondLst>
                                        </p:cTn>
                                        <p:tgtEl>
                                          <p:spTgt spid="154686"/>
                                        </p:tgtEl>
                                        <p:attrNameLst>
                                          <p:attrName>style.visibility</p:attrName>
                                        </p:attrNameLst>
                                      </p:cBhvr>
                                      <p:to>
                                        <p:strVal val="visible"/>
                                      </p:to>
                                    </p:set>
                                    <p:animEffect transition="in" filter="barn(outVertical)">
                                      <p:cBhvr>
                                        <p:cTn id="87" dur="500"/>
                                        <p:tgtEl>
                                          <p:spTgt spid="15468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16" fill="hold" nodeType="clickEffect">
                                  <p:stCondLst>
                                    <p:cond delay="0"/>
                                  </p:stCondLst>
                                  <p:childTnLst>
                                    <p:set>
                                      <p:cBhvr>
                                        <p:cTn id="91" dur="1" fill="hold">
                                          <p:stCondLst>
                                            <p:cond delay="0"/>
                                          </p:stCondLst>
                                        </p:cTn>
                                        <p:tgtEl>
                                          <p:spTgt spid="154684"/>
                                        </p:tgtEl>
                                        <p:attrNameLst>
                                          <p:attrName>style.visibility</p:attrName>
                                        </p:attrNameLst>
                                      </p:cBhvr>
                                      <p:to>
                                        <p:strVal val="visible"/>
                                      </p:to>
                                    </p:set>
                                    <p:animEffect transition="in" filter="box(in)">
                                      <p:cBhvr>
                                        <p:cTn id="92" dur="500"/>
                                        <p:tgtEl>
                                          <p:spTgt spid="15468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nodeType="clickEffect">
                                  <p:stCondLst>
                                    <p:cond delay="0"/>
                                  </p:stCondLst>
                                  <p:childTnLst>
                                    <p:set>
                                      <p:cBhvr>
                                        <p:cTn id="96" dur="1" fill="hold">
                                          <p:stCondLst>
                                            <p:cond delay="0"/>
                                          </p:stCondLst>
                                        </p:cTn>
                                        <p:tgtEl>
                                          <p:spTgt spid="154685"/>
                                        </p:tgtEl>
                                        <p:attrNameLst>
                                          <p:attrName>style.visibility</p:attrName>
                                        </p:attrNameLst>
                                      </p:cBhvr>
                                      <p:to>
                                        <p:strVal val="visible"/>
                                      </p:to>
                                    </p:set>
                                    <p:animEffect transition="in" filter="slide(fromRight)">
                                      <p:cBhvr>
                                        <p:cTn id="97" dur="500"/>
                                        <p:tgtEl>
                                          <p:spTgt spid="15468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37" fill="hold" nodeType="clickEffect">
                                  <p:stCondLst>
                                    <p:cond delay="0"/>
                                  </p:stCondLst>
                                  <p:childTnLst>
                                    <p:set>
                                      <p:cBhvr>
                                        <p:cTn id="101" dur="1" fill="hold">
                                          <p:stCondLst>
                                            <p:cond delay="0"/>
                                          </p:stCondLst>
                                        </p:cTn>
                                        <p:tgtEl>
                                          <p:spTgt spid="154680"/>
                                        </p:tgtEl>
                                        <p:attrNameLst>
                                          <p:attrName>style.visibility</p:attrName>
                                        </p:attrNameLst>
                                      </p:cBhvr>
                                      <p:to>
                                        <p:strVal val="visible"/>
                                      </p:to>
                                    </p:set>
                                    <p:animEffect transition="in" filter="barn(outVertical)">
                                      <p:cBhvr>
                                        <p:cTn id="102" dur="500"/>
                                        <p:tgtEl>
                                          <p:spTgt spid="154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7" grpId="0" animBg="1" autoUpdateAnimBg="0"/>
      <p:bldP spid="154668" grpId="0" animBg="1" autoUpdateAnimBg="0"/>
      <p:bldP spid="154669" grpId="0" animBg="1" autoUpdateAnimBg="0"/>
      <p:bldP spid="154670" grpId="0" animBg="1" autoUpdateAnimBg="0"/>
      <p:bldP spid="154671" grpId="0" animBg="1" autoUpdateAnimBg="0"/>
      <p:bldP spid="154672" grpId="0" autoUpdateAnimBg="0"/>
      <p:bldP spid="154673" grpId="0" autoUpdateAnimBg="0"/>
      <p:bldP spid="154674" grpId="0" animBg="1" autoUpdateAnimBg="0"/>
      <p:bldP spid="154675" grpId="0" animBg="1" autoUpdateAnimBg="0"/>
      <p:bldP spid="154676" grpId="0" animBg="1" autoUpdateAnimBg="0"/>
      <p:bldP spid="154677" grpId="0" autoUpdateAnimBg="0"/>
      <p:bldP spid="154678" grpId="0" animBg="1" autoUpdateAnimBg="0"/>
      <p:bldP spid="154679" grpId="0" animBg="1" autoUpdateAnimBg="0"/>
      <p:bldP spid="154680" grpId="0" autoUpdateAnimBg="0"/>
      <p:bldP spid="154681" grpId="0" animBg="1" autoUpdateAnimBg="0"/>
      <p:bldP spid="154682" grpId="0" animBg="1" autoUpdateAnimBg="0"/>
      <p:bldP spid="154683" grpId="0" autoUpdateAnimBg="0"/>
      <p:bldP spid="154684" grpId="0" animBg="1" autoUpdateAnimBg="0"/>
      <p:bldP spid="154685" grpId="0" animBg="1" autoUpdateAnimBg="0"/>
      <p:bldP spid="15468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B9190E1E-BAD2-1C1C-1831-FDB2CCE47E80}"/>
              </a:ext>
            </a:extLst>
          </p:cNvPr>
          <p:cNvSpPr txBox="1">
            <a:spLocks noChangeArrowheads="1"/>
          </p:cNvSpPr>
          <p:nvPr/>
        </p:nvSpPr>
        <p:spPr bwMode="auto">
          <a:xfrm>
            <a:off x="2782888" y="593725"/>
            <a:ext cx="6913562" cy="110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50000"/>
              </a:lnSpc>
              <a:spcBef>
                <a:spcPct val="50000"/>
              </a:spcBef>
            </a:pPr>
            <a:r>
              <a:rPr lang="en-US" altLang="zh-CN" sz="4400">
                <a:solidFill>
                  <a:schemeClr val="tx2"/>
                </a:solidFill>
                <a:latin typeface="黑体" panose="02010609060101010101" pitchFamily="49" charset="-122"/>
                <a:ea typeface="黑体" panose="02010609060101010101" pitchFamily="49" charset="-122"/>
              </a:rPr>
              <a:t>2.5.4 </a:t>
            </a:r>
            <a:r>
              <a:rPr lang="zh-CN" altLang="en-US" sz="4400">
                <a:solidFill>
                  <a:schemeClr val="tx2"/>
                </a:solidFill>
                <a:latin typeface="黑体" panose="02010609060101010101" pitchFamily="49" charset="-122"/>
                <a:ea typeface="黑体" panose="02010609060101010101" pitchFamily="49" charset="-122"/>
              </a:rPr>
              <a:t>数据字典的实现</a:t>
            </a:r>
          </a:p>
        </p:txBody>
      </p:sp>
      <p:sp>
        <p:nvSpPr>
          <p:cNvPr id="46083" name="Rectangle 2">
            <a:extLst>
              <a:ext uri="{FF2B5EF4-FFF2-40B4-BE49-F238E27FC236}">
                <a16:creationId xmlns:a16="http://schemas.microsoft.com/office/drawing/2014/main" id="{EDB72EA6-2EBD-A72D-FF6E-AAF0CA865F98}"/>
              </a:ext>
            </a:extLst>
          </p:cNvPr>
          <p:cNvSpPr txBox="1">
            <a:spLocks noChangeArrowheads="1"/>
          </p:cNvSpPr>
          <p:nvPr/>
        </p:nvSpPr>
        <p:spPr bwMode="auto">
          <a:xfrm>
            <a:off x="1774825" y="2133601"/>
            <a:ext cx="8713788"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79375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200000"/>
              </a:lnSpc>
              <a:spcBef>
                <a:spcPct val="20000"/>
              </a:spcBef>
              <a:buClr>
                <a:schemeClr val="folHlink"/>
              </a:buClr>
              <a:buSzPct val="60000"/>
              <a:buFont typeface="Wingdings" panose="05000000000000000000" pitchFamily="2" charset="2"/>
              <a:buChar char="n"/>
            </a:pPr>
            <a:r>
              <a:rPr lang="en-US" altLang="zh-CN" sz="3200">
                <a:latin typeface="Tahoma" panose="020B0604030504040204" pitchFamily="34" charset="0"/>
                <a:ea typeface="宋体" panose="02010600030101010101" pitchFamily="2" charset="-122"/>
              </a:rPr>
              <a:t>CASE</a:t>
            </a:r>
            <a:r>
              <a:rPr lang="zh-CN" altLang="en-US" sz="3200">
                <a:latin typeface="Tahoma" panose="020B0604030504040204" pitchFamily="34" charset="0"/>
                <a:ea typeface="宋体" panose="02010600030101010101" pitchFamily="2" charset="-122"/>
              </a:rPr>
              <a:t>结构化分析与设计工具 </a:t>
            </a:r>
            <a:r>
              <a:rPr lang="en-US" altLang="zh-CN" sz="3200">
                <a:latin typeface="Tahoma" panose="020B0604030504040204" pitchFamily="34" charset="0"/>
                <a:ea typeface="宋体" panose="02010600030101010101" pitchFamily="2" charset="-122"/>
              </a:rPr>
              <a:t>(</a:t>
            </a:r>
            <a:r>
              <a:rPr lang="zh-CN" altLang="en-US" sz="3200">
                <a:latin typeface="Tahoma" panose="020B0604030504040204" pitchFamily="34" charset="0"/>
                <a:ea typeface="宋体" panose="02010600030101010101" pitchFamily="2" charset="-122"/>
              </a:rPr>
              <a:t>大型软件</a:t>
            </a:r>
            <a:r>
              <a:rPr lang="en-US" altLang="zh-CN" sz="3200">
                <a:latin typeface="Tahoma" panose="020B0604030504040204" pitchFamily="34" charset="0"/>
                <a:ea typeface="宋体" panose="02010600030101010101" pitchFamily="2" charset="-122"/>
              </a:rPr>
              <a:t>)</a:t>
            </a:r>
          </a:p>
          <a:p>
            <a:pPr>
              <a:lnSpc>
                <a:spcPct val="200000"/>
              </a:lnSpc>
              <a:spcBef>
                <a:spcPct val="20000"/>
              </a:spcBef>
              <a:buClr>
                <a:schemeClr val="folHlink"/>
              </a:buClr>
              <a:buSzPct val="60000"/>
              <a:buFont typeface="Wingdings" panose="05000000000000000000" pitchFamily="2" charset="2"/>
              <a:buChar char="n"/>
            </a:pPr>
            <a:r>
              <a:rPr lang="zh-CN" altLang="en-US" sz="3200">
                <a:latin typeface="Tahoma" panose="020B0604030504040204" pitchFamily="34" charset="0"/>
                <a:ea typeface="宋体" panose="02010600030101010101" pitchFamily="2" charset="-122"/>
              </a:rPr>
              <a:t>卡片形式</a:t>
            </a:r>
            <a:r>
              <a:rPr lang="en-US" altLang="zh-CN" sz="3200">
                <a:latin typeface="Tahoma" panose="020B0604030504040204" pitchFamily="34" charset="0"/>
                <a:ea typeface="宋体" panose="02010600030101010101" pitchFamily="2" charset="-122"/>
              </a:rPr>
              <a:t>/excel</a:t>
            </a:r>
            <a:r>
              <a:rPr lang="zh-CN" altLang="en-US" sz="3200">
                <a:latin typeface="Tahoma" panose="020B0604030504040204" pitchFamily="34" charset="0"/>
                <a:ea typeface="宋体" panose="02010600030101010101" pitchFamily="2" charset="-122"/>
              </a:rPr>
              <a:t> </a:t>
            </a:r>
            <a:r>
              <a:rPr lang="en-US" altLang="zh-CN" sz="3200">
                <a:latin typeface="Tahoma" panose="020B0604030504040204" pitchFamily="34" charset="0"/>
                <a:ea typeface="宋体" panose="02010600030101010101" pitchFamily="2" charset="-122"/>
              </a:rPr>
              <a:t>or record in file (</a:t>
            </a:r>
            <a:r>
              <a:rPr lang="zh-CN" altLang="en-US" sz="3200">
                <a:latin typeface="Tahoma" panose="020B0604030504040204" pitchFamily="34" charset="0"/>
                <a:ea typeface="宋体" panose="02010600030101010101" pitchFamily="2" charset="-122"/>
              </a:rPr>
              <a:t>小型软件</a:t>
            </a:r>
            <a:r>
              <a:rPr lang="en-US" altLang="zh-CN" sz="3200">
                <a:latin typeface="Tahoma" panose="020B0604030504040204" pitchFamily="34" charset="0"/>
                <a:ea typeface="宋体" panose="02010600030101010101" pitchFamily="2" charset="-122"/>
              </a:rPr>
              <a:t>)</a:t>
            </a:r>
            <a:endParaRPr lang="zh-CN" altLang="en-US" sz="3200">
              <a:latin typeface="Tahoma" panose="020B0604030504040204" pitchFamily="34" charset="0"/>
              <a:ea typeface="宋体" panose="02010600030101010101" pitchFamily="2" charset="-122"/>
            </a:endParaRPr>
          </a:p>
        </p:txBody>
      </p:sp>
      <p:sp>
        <p:nvSpPr>
          <p:cNvPr id="46084" name="矩形 5">
            <a:extLst>
              <a:ext uri="{FF2B5EF4-FFF2-40B4-BE49-F238E27FC236}">
                <a16:creationId xmlns:a16="http://schemas.microsoft.com/office/drawing/2014/main" id="{59A7BB6D-C288-1706-1EB6-0BC7FC34FAB9}"/>
              </a:ext>
            </a:extLst>
          </p:cNvPr>
          <p:cNvSpPr>
            <a:spLocks noChangeArrowheads="1"/>
          </p:cNvSpPr>
          <p:nvPr/>
        </p:nvSpPr>
        <p:spPr bwMode="auto">
          <a:xfrm>
            <a:off x="3648076" y="4508501"/>
            <a:ext cx="3743325" cy="1939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a:t>名字：</a:t>
            </a:r>
            <a:endParaRPr lang="en-US" altLang="zh-CN"/>
          </a:p>
          <a:p>
            <a:r>
              <a:rPr lang="zh-CN" altLang="en-US"/>
              <a:t>别名：</a:t>
            </a:r>
            <a:endParaRPr lang="en-US" altLang="zh-CN"/>
          </a:p>
          <a:p>
            <a:r>
              <a:rPr lang="zh-CN" altLang="en-US"/>
              <a:t>描述：</a:t>
            </a:r>
            <a:endParaRPr lang="en-US" altLang="zh-CN"/>
          </a:p>
          <a:p>
            <a:r>
              <a:rPr lang="zh-CN" altLang="en-US"/>
              <a:t>定义：</a:t>
            </a:r>
            <a:endParaRPr lang="en-US" altLang="zh-CN"/>
          </a:p>
          <a:p>
            <a:r>
              <a:rPr lang="zh-CN" altLang="en-US"/>
              <a:t>位置：</a:t>
            </a:r>
          </a:p>
        </p:txBody>
      </p:sp>
      <p:sp>
        <p:nvSpPr>
          <p:cNvPr id="46085" name="TextBox 6">
            <a:extLst>
              <a:ext uri="{FF2B5EF4-FFF2-40B4-BE49-F238E27FC236}">
                <a16:creationId xmlns:a16="http://schemas.microsoft.com/office/drawing/2014/main" id="{04B878D8-94C4-9896-49E5-9F693696AA2D}"/>
              </a:ext>
            </a:extLst>
          </p:cNvPr>
          <p:cNvSpPr txBox="1">
            <a:spLocks noChangeArrowheads="1"/>
          </p:cNvSpPr>
          <p:nvPr/>
        </p:nvSpPr>
        <p:spPr bwMode="auto">
          <a:xfrm>
            <a:off x="7824789" y="5661026"/>
            <a:ext cx="2447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3600">
                <a:solidFill>
                  <a:srgbClr val="C00000"/>
                </a:solidFill>
              </a:rPr>
              <a:t>例子，</a:t>
            </a:r>
            <a:r>
              <a:rPr lang="en-US" altLang="zh-CN" sz="3600">
                <a:solidFill>
                  <a:srgbClr val="C00000"/>
                </a:solidFill>
              </a:rPr>
              <a:t>P49</a:t>
            </a:r>
            <a:endParaRPr lang="zh-CN" altLang="en-US" sz="360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F16C50F-90EE-0F4A-F167-D95D3CA2DB73}"/>
              </a:ext>
            </a:extLst>
          </p:cNvPr>
          <p:cNvSpPr>
            <a:spLocks noGrp="1"/>
          </p:cNvSpPr>
          <p:nvPr>
            <p:ph type="title"/>
          </p:nvPr>
        </p:nvSpPr>
        <p:spPr>
          <a:xfrm>
            <a:off x="2855913" y="981076"/>
            <a:ext cx="7467600" cy="657225"/>
          </a:xfrm>
          <a:noFill/>
        </p:spPr>
        <p:txBody>
          <a:bodyPr/>
          <a:lstStyle/>
          <a:p>
            <a:pPr eaLnBrk="1" hangingPunct="1"/>
            <a:r>
              <a:rPr lang="en-US" altLang="zh-CN" sz="4000" b="1">
                <a:latin typeface="黑体" panose="02010609060101010101" pitchFamily="49" charset="-122"/>
                <a:ea typeface="黑体" panose="02010609060101010101" pitchFamily="49" charset="-122"/>
              </a:rPr>
              <a:t>2.6.1 </a:t>
            </a:r>
            <a:r>
              <a:rPr lang="zh-CN" altLang="en-US" sz="4000" b="1">
                <a:latin typeface="黑体" panose="02010609060101010101" pitchFamily="49" charset="-122"/>
                <a:ea typeface="黑体" panose="02010609060101010101" pitchFamily="49" charset="-122"/>
              </a:rPr>
              <a:t>成本估计</a:t>
            </a:r>
            <a:r>
              <a:rPr lang="en-US" altLang="zh-CN" sz="4000" b="1">
                <a:latin typeface="宋体" panose="02010600030101010101" pitchFamily="2" charset="-122"/>
              </a:rPr>
              <a:t> --</a:t>
            </a:r>
            <a:r>
              <a:rPr lang="zh-CN" altLang="en-US" sz="2400" b="1">
                <a:solidFill>
                  <a:srgbClr val="FF0000"/>
                </a:solidFill>
                <a:latin typeface="宋体" panose="02010600030101010101" pitchFamily="2" charset="-122"/>
              </a:rPr>
              <a:t>人力成本估计</a:t>
            </a:r>
          </a:p>
        </p:txBody>
      </p:sp>
      <p:sp>
        <p:nvSpPr>
          <p:cNvPr id="166915" name="Rectangle 3">
            <a:extLst>
              <a:ext uri="{FF2B5EF4-FFF2-40B4-BE49-F238E27FC236}">
                <a16:creationId xmlns:a16="http://schemas.microsoft.com/office/drawing/2014/main" id="{C78F2EB5-81DE-C06F-F0D4-1A1A84EA8212}"/>
              </a:ext>
            </a:extLst>
          </p:cNvPr>
          <p:cNvSpPr>
            <a:spLocks noGrp="1"/>
          </p:cNvSpPr>
          <p:nvPr>
            <p:ph type="body" idx="1"/>
          </p:nvPr>
        </p:nvSpPr>
        <p:spPr>
          <a:xfrm>
            <a:off x="2279650" y="2276475"/>
            <a:ext cx="7518400" cy="4154488"/>
          </a:xfrm>
        </p:spPr>
        <p:txBody>
          <a:bodyPr/>
          <a:lstStyle/>
          <a:p>
            <a:pPr eaLnBrk="1" hangingPunct="1">
              <a:buFont typeface="Wingdings" panose="05000000000000000000" pitchFamily="2" charset="2"/>
              <a:buNone/>
            </a:pPr>
            <a:r>
              <a:rPr lang="zh-CN" altLang="en-US" b="1">
                <a:latin typeface="宋体" panose="02010600030101010101" pitchFamily="2" charset="-122"/>
              </a:rPr>
              <a:t>软件开发成本主要表现为人力消耗</a:t>
            </a:r>
          </a:p>
          <a:p>
            <a:pPr eaLnBrk="1" hangingPunct="1">
              <a:buFont typeface="Wingdings" panose="05000000000000000000" pitchFamily="2" charset="2"/>
              <a:buNone/>
            </a:pPr>
            <a:r>
              <a:rPr lang="en-US" altLang="zh-CN" sz="2000" b="1">
                <a:latin typeface="宋体" panose="02010600030101010101" pitchFamily="2" charset="-122"/>
              </a:rPr>
              <a:t>                </a:t>
            </a:r>
            <a:r>
              <a:rPr lang="en-US" altLang="zh-CN" sz="2000" b="1">
                <a:solidFill>
                  <a:schemeClr val="hlink"/>
                </a:solidFill>
                <a:latin typeface="宋体" panose="02010600030101010101" pitchFamily="2" charset="-122"/>
              </a:rPr>
              <a:t>(</a:t>
            </a:r>
            <a:r>
              <a:rPr lang="zh-CN" altLang="en-US" sz="2000" b="1">
                <a:solidFill>
                  <a:schemeClr val="hlink"/>
                </a:solidFill>
                <a:latin typeface="宋体" panose="02010600030101010101" pitchFamily="2" charset="-122"/>
              </a:rPr>
              <a:t>乘以平均工资则得到开发费用</a:t>
            </a:r>
            <a:r>
              <a:rPr lang="en-US" altLang="zh-CN" sz="2000" b="1">
                <a:solidFill>
                  <a:schemeClr val="hlink"/>
                </a:solidFill>
                <a:latin typeface="宋体" panose="02010600030101010101" pitchFamily="2" charset="-122"/>
              </a:rPr>
              <a:t>)</a:t>
            </a:r>
            <a:endParaRPr lang="zh-CN" altLang="en-US" b="1">
              <a:latin typeface="宋体" panose="02010600030101010101" pitchFamily="2" charset="-122"/>
            </a:endParaRPr>
          </a:p>
          <a:p>
            <a:pPr eaLnBrk="1" hangingPunct="1">
              <a:buFont typeface="Wingdings" panose="05000000000000000000" pitchFamily="2" charset="2"/>
              <a:buNone/>
            </a:pPr>
            <a:endParaRPr lang="zh-CN" altLang="en-US" sz="1200" b="1">
              <a:latin typeface="隶书" panose="02010509060101010101" pitchFamily="49" charset="-122"/>
              <a:ea typeface="隶书" panose="02010509060101010101" pitchFamily="49" charset="-122"/>
            </a:endParaRPr>
          </a:p>
          <a:p>
            <a:pPr eaLnBrk="1" hangingPunct="1">
              <a:buFont typeface="Wingdings" panose="05000000000000000000" pitchFamily="2" charset="2"/>
              <a:buNone/>
            </a:pPr>
            <a:r>
              <a:rPr lang="zh-CN" altLang="en-US" b="1">
                <a:latin typeface="宋体" panose="02010600030101010101" pitchFamily="2" charset="-122"/>
              </a:rPr>
              <a:t>估算技术：</a:t>
            </a:r>
          </a:p>
          <a:p>
            <a:pPr eaLnBrk="1" hangingPunct="1">
              <a:buFont typeface="Wingdings" panose="05000000000000000000" pitchFamily="2" charset="2"/>
              <a:buNone/>
            </a:pPr>
            <a:r>
              <a:rPr lang="en-US" altLang="zh-CN">
                <a:solidFill>
                  <a:srgbClr val="800000"/>
                </a:solidFill>
                <a:latin typeface="宋体" panose="02010600030101010101" pitchFamily="2" charset="-122"/>
              </a:rPr>
              <a:t>    1. </a:t>
            </a:r>
            <a:r>
              <a:rPr lang="zh-CN" altLang="en-US" b="1">
                <a:solidFill>
                  <a:srgbClr val="800000"/>
                </a:solidFill>
                <a:latin typeface="宋体" panose="02010600030101010101" pitchFamily="2" charset="-122"/>
              </a:rPr>
              <a:t>代码行技术</a:t>
            </a:r>
          </a:p>
          <a:p>
            <a:pPr eaLnBrk="1" hangingPunct="1">
              <a:buFont typeface="Wingdings" panose="05000000000000000000" pitchFamily="2" charset="2"/>
              <a:buNone/>
            </a:pPr>
            <a:r>
              <a:rPr lang="en-US" altLang="zh-CN" b="1">
                <a:solidFill>
                  <a:srgbClr val="800000"/>
                </a:solidFill>
                <a:latin typeface="宋体" panose="02010600030101010101" pitchFamily="2" charset="-122"/>
              </a:rPr>
              <a:t>    2. </a:t>
            </a:r>
            <a:r>
              <a:rPr lang="zh-CN" altLang="en-US" b="1">
                <a:solidFill>
                  <a:srgbClr val="800000"/>
                </a:solidFill>
                <a:latin typeface="宋体" panose="02010600030101010101" pitchFamily="2" charset="-122"/>
              </a:rPr>
              <a:t>任务分解技术</a:t>
            </a:r>
          </a:p>
          <a:p>
            <a:pPr eaLnBrk="1" hangingPunct="1">
              <a:buFont typeface="Wingdings" panose="05000000000000000000" pitchFamily="2" charset="2"/>
              <a:buNone/>
            </a:pPr>
            <a:r>
              <a:rPr lang="en-US" altLang="zh-CN" b="1">
                <a:solidFill>
                  <a:srgbClr val="800000"/>
                </a:solidFill>
                <a:latin typeface="宋体" panose="02010600030101010101" pitchFamily="2" charset="-122"/>
              </a:rPr>
              <a:t>    3. </a:t>
            </a:r>
            <a:r>
              <a:rPr lang="zh-CN" altLang="en-US" b="1">
                <a:solidFill>
                  <a:srgbClr val="800000"/>
                </a:solidFill>
                <a:latin typeface="宋体" panose="02010600030101010101" pitchFamily="2" charset="-122"/>
              </a:rPr>
              <a:t>自动估计成本技术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166915">
                                            <p:txEl>
                                              <p:pRg st="3" end="3"/>
                                            </p:txEl>
                                          </p:spTgt>
                                        </p:tgtEl>
                                        <p:attrNameLst>
                                          <p:attrName>style.visibility</p:attrName>
                                        </p:attrNameLst>
                                      </p:cBhvr>
                                      <p:to>
                                        <p:strVal val="visible"/>
                                      </p:to>
                                    </p:set>
                                    <p:anim calcmode="lin" valueType="num">
                                      <p:cBhvr additive="base">
                                        <p:cTn id="7" dur="20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669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66915">
                                            <p:txEl>
                                              <p:pRg st="4" end="4"/>
                                            </p:txEl>
                                          </p:spTgt>
                                        </p:tgtEl>
                                        <p:attrNameLst>
                                          <p:attrName>style.visibility</p:attrName>
                                        </p:attrNameLst>
                                      </p:cBhvr>
                                      <p:to>
                                        <p:strVal val="visible"/>
                                      </p:to>
                                    </p:set>
                                    <p:anim calcmode="lin" valueType="num">
                                      <p:cBhvr additive="base">
                                        <p:cTn id="11" dur="20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12" dur="2000" fill="hold"/>
                                        <p:tgtEl>
                                          <p:spTgt spid="16691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166915">
                                            <p:txEl>
                                              <p:pRg st="5" end="5"/>
                                            </p:txEl>
                                          </p:spTgt>
                                        </p:tgtEl>
                                        <p:attrNameLst>
                                          <p:attrName>style.visibility</p:attrName>
                                        </p:attrNameLst>
                                      </p:cBhvr>
                                      <p:to>
                                        <p:strVal val="visible"/>
                                      </p:to>
                                    </p:set>
                                    <p:anim calcmode="lin" valueType="num">
                                      <p:cBhvr additive="base">
                                        <p:cTn id="15" dur="20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16691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12" fill="hold" nodeType="withEffect">
                                  <p:stCondLst>
                                    <p:cond delay="0"/>
                                  </p:stCondLst>
                                  <p:childTnLst>
                                    <p:set>
                                      <p:cBhvr>
                                        <p:cTn id="18" dur="1" fill="hold">
                                          <p:stCondLst>
                                            <p:cond delay="0"/>
                                          </p:stCondLst>
                                        </p:cTn>
                                        <p:tgtEl>
                                          <p:spTgt spid="166915">
                                            <p:txEl>
                                              <p:pRg st="6" end="6"/>
                                            </p:txEl>
                                          </p:spTgt>
                                        </p:tgtEl>
                                        <p:attrNameLst>
                                          <p:attrName>style.visibility</p:attrName>
                                        </p:attrNameLst>
                                      </p:cBhvr>
                                      <p:to>
                                        <p:strVal val="visible"/>
                                      </p:to>
                                    </p:set>
                                    <p:anim calcmode="lin" valueType="num">
                                      <p:cBhvr additive="base">
                                        <p:cTn id="19" dur="20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1669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94022E0-1380-63EC-656A-D4141580B273}"/>
              </a:ext>
            </a:extLst>
          </p:cNvPr>
          <p:cNvSpPr>
            <a:spLocks noGrp="1"/>
          </p:cNvSpPr>
          <p:nvPr>
            <p:ph type="title"/>
          </p:nvPr>
        </p:nvSpPr>
        <p:spPr>
          <a:xfrm>
            <a:off x="2927350" y="1052514"/>
            <a:ext cx="6643688" cy="542925"/>
          </a:xfrm>
          <a:noFill/>
        </p:spPr>
        <p:txBody>
          <a:bodyPr>
            <a:normAutofit fontScale="90000"/>
          </a:bodyPr>
          <a:lstStyle/>
          <a:p>
            <a:pPr eaLnBrk="1" hangingPunct="1"/>
            <a:r>
              <a:rPr lang="zh-CN" altLang="en-US" sz="3600" b="1">
                <a:solidFill>
                  <a:srgbClr val="800000"/>
                </a:solidFill>
                <a:ea typeface="隶书" panose="02010509060101010101" pitchFamily="49" charset="-122"/>
              </a:rPr>
              <a:t> </a:t>
            </a:r>
            <a:r>
              <a:rPr lang="zh-CN" altLang="en-US" sz="3600" b="1">
                <a:solidFill>
                  <a:srgbClr val="800000"/>
                </a:solidFill>
              </a:rPr>
              <a:t>代码行技术</a:t>
            </a:r>
          </a:p>
        </p:txBody>
      </p:sp>
      <p:sp>
        <p:nvSpPr>
          <p:cNvPr id="49155" name="Rectangle 3">
            <a:extLst>
              <a:ext uri="{FF2B5EF4-FFF2-40B4-BE49-F238E27FC236}">
                <a16:creationId xmlns:a16="http://schemas.microsoft.com/office/drawing/2014/main" id="{26E44E67-42DF-8DD6-FE30-7B92B939BE5A}"/>
              </a:ext>
            </a:extLst>
          </p:cNvPr>
          <p:cNvSpPr>
            <a:spLocks noGrp="1"/>
          </p:cNvSpPr>
          <p:nvPr>
            <p:ph type="body" idx="1"/>
          </p:nvPr>
        </p:nvSpPr>
        <p:spPr>
          <a:xfrm>
            <a:off x="2424114" y="1989138"/>
            <a:ext cx="7920037" cy="4464050"/>
          </a:xfrm>
        </p:spPr>
        <p:txBody>
          <a:bodyPr>
            <a:normAutofit lnSpcReduction="10000"/>
          </a:bodyPr>
          <a:lstStyle/>
          <a:p>
            <a:pPr eaLnBrk="1" hangingPunct="1">
              <a:lnSpc>
                <a:spcPct val="110000"/>
              </a:lnSpc>
              <a:buClr>
                <a:srgbClr val="003300"/>
              </a:buClr>
              <a:buFont typeface="Wingdings" panose="05000000000000000000" pitchFamily="2" charset="2"/>
              <a:buChar char="Ø"/>
            </a:pPr>
            <a:r>
              <a:rPr lang="zh-CN" altLang="en-US" b="1">
                <a:latin typeface="宋体" panose="02010600030101010101" pitchFamily="2" charset="-122"/>
              </a:rPr>
              <a:t>根据经验和历史数据估计</a:t>
            </a:r>
            <a:r>
              <a:rPr lang="zh-CN" altLang="en-US" b="1">
                <a:solidFill>
                  <a:srgbClr val="FF0000"/>
                </a:solidFill>
                <a:latin typeface="宋体" panose="02010600030101010101" pitchFamily="2" charset="-122"/>
              </a:rPr>
              <a:t>实现一个功能需要的源程序行数</a:t>
            </a:r>
            <a:r>
              <a:rPr lang="zh-CN" altLang="en-US" b="1">
                <a:latin typeface="宋体" panose="02010600030101010101" pitchFamily="2" charset="-122"/>
              </a:rPr>
              <a:t>，用每行代码的平均成本乘以行数就可以确定软件的成本。</a:t>
            </a:r>
            <a:endParaRPr lang="en-US" altLang="zh-CN" b="1">
              <a:latin typeface="宋体" panose="02010600030101010101" pitchFamily="2" charset="-122"/>
            </a:endParaRPr>
          </a:p>
          <a:p>
            <a:pPr eaLnBrk="1" hangingPunct="1">
              <a:lnSpc>
                <a:spcPct val="110000"/>
              </a:lnSpc>
              <a:buClr>
                <a:srgbClr val="003300"/>
              </a:buClr>
              <a:buFont typeface="Wingdings" panose="05000000000000000000" pitchFamily="2" charset="2"/>
              <a:buChar char="Ø"/>
            </a:pPr>
            <a:endParaRPr lang="zh-CN" altLang="en-US" sz="1200" b="1">
              <a:latin typeface="宋体" panose="02010600030101010101" pitchFamily="2" charset="-122"/>
            </a:endParaRPr>
          </a:p>
          <a:p>
            <a:pPr eaLnBrk="1" hangingPunct="1">
              <a:lnSpc>
                <a:spcPct val="110000"/>
              </a:lnSpc>
              <a:buClr>
                <a:srgbClr val="003300"/>
              </a:buClr>
              <a:buFont typeface="Wingdings" panose="05000000000000000000" pitchFamily="2" charset="2"/>
              <a:buChar char="Ø"/>
            </a:pPr>
            <a:r>
              <a:rPr lang="zh-CN" altLang="en-US" b="1">
                <a:latin typeface="宋体" panose="02010600030101010101" pitchFamily="2" charset="-122"/>
              </a:rPr>
              <a:t>每行代码的平均成本主要取决于软件的复杂程度和工资水平。</a:t>
            </a:r>
            <a:endParaRPr lang="en-US" altLang="zh-CN" b="1">
              <a:latin typeface="宋体" panose="02010600030101010101" pitchFamily="2" charset="-122"/>
            </a:endParaRPr>
          </a:p>
          <a:p>
            <a:pPr eaLnBrk="1" hangingPunct="1">
              <a:lnSpc>
                <a:spcPct val="110000"/>
              </a:lnSpc>
              <a:buClr>
                <a:srgbClr val="003300"/>
              </a:buClr>
              <a:buFont typeface="Wingdings" panose="05000000000000000000" pitchFamily="2" charset="2"/>
              <a:buChar char="Ø"/>
            </a:pPr>
            <a:endParaRPr lang="zh-CN" altLang="en-US" sz="1200" b="1">
              <a:latin typeface="宋体" panose="02010600030101010101" pitchFamily="2" charset="-122"/>
            </a:endParaRPr>
          </a:p>
          <a:p>
            <a:pPr eaLnBrk="1" hangingPunct="1">
              <a:lnSpc>
                <a:spcPct val="110000"/>
              </a:lnSpc>
              <a:buClr>
                <a:srgbClr val="003300"/>
              </a:buClr>
              <a:buFont typeface="Wingdings" panose="05000000000000000000" pitchFamily="2" charset="2"/>
              <a:buChar char="Ø"/>
            </a:pPr>
            <a:r>
              <a:rPr lang="zh-CN" altLang="en-US" b="1">
                <a:latin typeface="宋体" panose="02010600030101010101" pitchFamily="2" charset="-122"/>
              </a:rPr>
              <a:t>代码行技术是比较简单的定量估算方法。当有以往开发类似工程的历史数据可供参考时，这个方法是非常有效的。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ADB77BB-5B2A-6D03-EF67-6FE0F2395007}"/>
              </a:ext>
            </a:extLst>
          </p:cNvPr>
          <p:cNvSpPr>
            <a:spLocks noGrp="1"/>
          </p:cNvSpPr>
          <p:nvPr>
            <p:ph type="title"/>
          </p:nvPr>
        </p:nvSpPr>
        <p:spPr>
          <a:xfrm>
            <a:off x="2873375" y="692150"/>
            <a:ext cx="5886450" cy="984250"/>
          </a:xfrm>
          <a:noFill/>
        </p:spPr>
        <p:txBody>
          <a:bodyPr/>
          <a:lstStyle/>
          <a:p>
            <a:pPr eaLnBrk="1" hangingPunct="1"/>
            <a:r>
              <a:rPr lang="zh-CN" altLang="en-US" sz="3600" b="1">
                <a:solidFill>
                  <a:srgbClr val="800000"/>
                </a:solidFill>
                <a:latin typeface="宋体" panose="02010600030101010101" pitchFamily="2" charset="-122"/>
              </a:rPr>
              <a:t>任务分解技术</a:t>
            </a:r>
          </a:p>
        </p:txBody>
      </p:sp>
      <p:sp>
        <p:nvSpPr>
          <p:cNvPr id="50179" name="Rectangle 3">
            <a:extLst>
              <a:ext uri="{FF2B5EF4-FFF2-40B4-BE49-F238E27FC236}">
                <a16:creationId xmlns:a16="http://schemas.microsoft.com/office/drawing/2014/main" id="{D90D3C0F-23E2-5B3F-F161-9BAA20E07A41}"/>
              </a:ext>
            </a:extLst>
          </p:cNvPr>
          <p:cNvSpPr>
            <a:spLocks noGrp="1"/>
          </p:cNvSpPr>
          <p:nvPr>
            <p:ph type="body" idx="1"/>
          </p:nvPr>
        </p:nvSpPr>
        <p:spPr>
          <a:xfrm>
            <a:off x="2351088" y="2133601"/>
            <a:ext cx="7848600" cy="4175125"/>
          </a:xfrm>
        </p:spPr>
        <p:txBody>
          <a:bodyPr>
            <a:normAutofit lnSpcReduction="10000"/>
          </a:bodyPr>
          <a:lstStyle/>
          <a:p>
            <a:pPr eaLnBrk="1" hangingPunct="1">
              <a:lnSpc>
                <a:spcPct val="115000"/>
              </a:lnSpc>
              <a:buClr>
                <a:srgbClr val="003300"/>
              </a:buClr>
              <a:buFont typeface="Wingdings" panose="05000000000000000000" pitchFamily="2" charset="2"/>
              <a:buChar char="Ø"/>
            </a:pPr>
            <a:r>
              <a:rPr lang="zh-CN" altLang="en-US" b="1">
                <a:latin typeface="宋体" panose="02010600030101010101" pitchFamily="2" charset="-122"/>
              </a:rPr>
              <a:t>首先把软件开发工程分解为若干个相对独立的任务。</a:t>
            </a:r>
            <a:endParaRPr lang="en-US" altLang="zh-CN" b="1">
              <a:latin typeface="宋体" panose="02010600030101010101" pitchFamily="2" charset="-122"/>
            </a:endParaRPr>
          </a:p>
          <a:p>
            <a:pPr eaLnBrk="1" hangingPunct="1">
              <a:lnSpc>
                <a:spcPct val="115000"/>
              </a:lnSpc>
              <a:buClr>
                <a:srgbClr val="003300"/>
              </a:buClr>
              <a:buFont typeface="Wingdings" panose="05000000000000000000" pitchFamily="2" charset="2"/>
              <a:buChar char="Ø"/>
            </a:pPr>
            <a:endParaRPr lang="zh-CN" altLang="en-US" sz="1200" b="1">
              <a:latin typeface="宋体" panose="02010600030101010101" pitchFamily="2" charset="-122"/>
            </a:endParaRPr>
          </a:p>
          <a:p>
            <a:pPr eaLnBrk="1" hangingPunct="1">
              <a:lnSpc>
                <a:spcPct val="115000"/>
              </a:lnSpc>
              <a:buClr>
                <a:srgbClr val="003300"/>
              </a:buClr>
              <a:buFont typeface="Wingdings" panose="05000000000000000000" pitchFamily="2" charset="2"/>
              <a:buChar char="Ø"/>
            </a:pPr>
            <a:r>
              <a:rPr lang="zh-CN" altLang="en-US" b="1">
                <a:latin typeface="宋体" panose="02010600030101010101" pitchFamily="2" charset="-122"/>
              </a:rPr>
              <a:t>再分别估计每个单独的开发任务的成本，最后累加起来得出软件开发工程的总成本。</a:t>
            </a:r>
            <a:endParaRPr lang="en-US" altLang="zh-CN" b="1">
              <a:latin typeface="宋体" panose="02010600030101010101" pitchFamily="2" charset="-122"/>
            </a:endParaRPr>
          </a:p>
          <a:p>
            <a:pPr eaLnBrk="1" hangingPunct="1">
              <a:lnSpc>
                <a:spcPct val="115000"/>
              </a:lnSpc>
              <a:buClr>
                <a:srgbClr val="003300"/>
              </a:buClr>
              <a:buFont typeface="Wingdings" panose="05000000000000000000" pitchFamily="2" charset="2"/>
              <a:buChar char="Ø"/>
            </a:pPr>
            <a:endParaRPr lang="zh-CN" altLang="en-US" sz="1200" b="1">
              <a:latin typeface="宋体" panose="02010600030101010101" pitchFamily="2" charset="-122"/>
            </a:endParaRPr>
          </a:p>
          <a:p>
            <a:pPr eaLnBrk="1" hangingPunct="1">
              <a:lnSpc>
                <a:spcPct val="115000"/>
              </a:lnSpc>
              <a:buClr>
                <a:srgbClr val="003300"/>
              </a:buClr>
              <a:buFont typeface="Wingdings" panose="05000000000000000000" pitchFamily="2" charset="2"/>
              <a:buChar char="Ø"/>
            </a:pPr>
            <a:r>
              <a:rPr lang="zh-CN" altLang="en-US" b="1">
                <a:latin typeface="宋体" panose="02010600030101010101" pitchFamily="2" charset="-122"/>
              </a:rPr>
              <a:t>估计每个任务的成本时，通常先估计完成该项任务需要用的人力</a:t>
            </a:r>
            <a:r>
              <a:rPr lang="en-US" altLang="zh-CN" b="1">
                <a:latin typeface="宋体" panose="02010600030101010101" pitchFamily="2" charset="-122"/>
              </a:rPr>
              <a:t>(</a:t>
            </a:r>
            <a:r>
              <a:rPr lang="zh-CN" altLang="en-US" b="1">
                <a:solidFill>
                  <a:srgbClr val="FF0000"/>
                </a:solidFill>
                <a:latin typeface="宋体" panose="02010600030101010101" pitchFamily="2" charset="-122"/>
              </a:rPr>
              <a:t>以人月为单位</a:t>
            </a:r>
            <a:r>
              <a:rPr lang="en-US" altLang="zh-CN" b="1">
                <a:latin typeface="宋体" panose="02010600030101010101" pitchFamily="2" charset="-122"/>
              </a:rPr>
              <a:t>)</a:t>
            </a:r>
            <a:r>
              <a:rPr lang="zh-CN" altLang="en-US" b="1">
                <a:latin typeface="宋体" panose="02010600030101010101" pitchFamily="2" charset="-122"/>
              </a:rPr>
              <a:t>，再乘以每人每月的平均工资而得出每个任务的成本。</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47655C3-53B7-06A9-4411-986C61C6A37E}"/>
              </a:ext>
            </a:extLst>
          </p:cNvPr>
          <p:cNvSpPr>
            <a:spLocks noGrp="1"/>
          </p:cNvSpPr>
          <p:nvPr>
            <p:ph type="title"/>
          </p:nvPr>
        </p:nvSpPr>
        <p:spPr>
          <a:xfrm>
            <a:off x="2757488" y="476250"/>
            <a:ext cx="7467600" cy="1143000"/>
          </a:xfrm>
          <a:noFill/>
        </p:spPr>
        <p:txBody>
          <a:bodyPr/>
          <a:lstStyle/>
          <a:p>
            <a:pPr marL="914400" indent="-914400"/>
            <a:r>
              <a:rPr lang="en-US" altLang="zh-CN" sz="3200" b="1">
                <a:solidFill>
                  <a:srgbClr val="003300"/>
                </a:solidFill>
                <a:latin typeface="宋体" panose="02010600030101010101" pitchFamily="2" charset="-122"/>
              </a:rPr>
              <a:t> </a:t>
            </a:r>
            <a:r>
              <a:rPr lang="zh-CN" altLang="en-US" sz="3200" b="1">
                <a:solidFill>
                  <a:srgbClr val="003300"/>
                </a:solidFill>
                <a:latin typeface="宋体" panose="02010600030101010101" pitchFamily="2" charset="-122"/>
              </a:rPr>
              <a:t>成本</a:t>
            </a:r>
            <a:r>
              <a:rPr lang="en-US" altLang="zh-CN" sz="3200" b="1">
                <a:solidFill>
                  <a:srgbClr val="003300"/>
                </a:solidFill>
                <a:latin typeface="宋体" panose="02010600030101010101" pitchFamily="2" charset="-122"/>
              </a:rPr>
              <a:t>/</a:t>
            </a:r>
            <a:r>
              <a:rPr lang="zh-CN" altLang="en-US" sz="3200" b="1">
                <a:solidFill>
                  <a:srgbClr val="003300"/>
                </a:solidFill>
                <a:latin typeface="宋体" panose="02010600030101010101" pitchFamily="2" charset="-122"/>
              </a:rPr>
              <a:t>效益分析使用的几个概念</a:t>
            </a:r>
          </a:p>
        </p:txBody>
      </p:sp>
      <p:sp>
        <p:nvSpPr>
          <p:cNvPr id="52227" name="Text Box 3">
            <a:extLst>
              <a:ext uri="{FF2B5EF4-FFF2-40B4-BE49-F238E27FC236}">
                <a16:creationId xmlns:a16="http://schemas.microsoft.com/office/drawing/2014/main" id="{48281C62-A9A9-B7E0-6F5E-75A374BABD3F}"/>
              </a:ext>
            </a:extLst>
          </p:cNvPr>
          <p:cNvSpPr txBox="1">
            <a:spLocks noChangeArrowheads="1"/>
          </p:cNvSpPr>
          <p:nvPr/>
        </p:nvSpPr>
        <p:spPr bwMode="auto">
          <a:xfrm rot="21363446">
            <a:off x="2566989" y="2517776"/>
            <a:ext cx="785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endParaRPr lang="zh-CN" altLang="en-US">
              <a:ea typeface="宋体" panose="02010600030101010101" pitchFamily="2" charset="-122"/>
            </a:endParaRPr>
          </a:p>
        </p:txBody>
      </p:sp>
      <p:sp>
        <p:nvSpPr>
          <p:cNvPr id="52228" name="Text Box 4">
            <a:extLst>
              <a:ext uri="{FF2B5EF4-FFF2-40B4-BE49-F238E27FC236}">
                <a16:creationId xmlns:a16="http://schemas.microsoft.com/office/drawing/2014/main" id="{07C95FDD-F5C6-E434-85C9-E05FE59FE7FF}"/>
              </a:ext>
            </a:extLst>
          </p:cNvPr>
          <p:cNvSpPr txBox="1">
            <a:spLocks noChangeArrowheads="1"/>
          </p:cNvSpPr>
          <p:nvPr/>
        </p:nvSpPr>
        <p:spPr bwMode="auto">
          <a:xfrm>
            <a:off x="2711451" y="2708276"/>
            <a:ext cx="734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endParaRPr lang="zh-CN" altLang="en-US">
              <a:ea typeface="宋体" panose="02010600030101010101" pitchFamily="2" charset="-122"/>
            </a:endParaRPr>
          </a:p>
        </p:txBody>
      </p:sp>
      <p:sp>
        <p:nvSpPr>
          <p:cNvPr id="52229" name="Text Box 5">
            <a:extLst>
              <a:ext uri="{FF2B5EF4-FFF2-40B4-BE49-F238E27FC236}">
                <a16:creationId xmlns:a16="http://schemas.microsoft.com/office/drawing/2014/main" id="{9C08DBBE-4DCD-E654-E964-CE819BD08CA0}"/>
              </a:ext>
            </a:extLst>
          </p:cNvPr>
          <p:cNvSpPr txBox="1">
            <a:spLocks noChangeArrowheads="1"/>
          </p:cNvSpPr>
          <p:nvPr/>
        </p:nvSpPr>
        <p:spPr bwMode="auto">
          <a:xfrm>
            <a:off x="2279650" y="1989139"/>
            <a:ext cx="7620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sz="2800" b="1">
                <a:solidFill>
                  <a:schemeClr val="hlink"/>
                </a:solidFill>
                <a:latin typeface="楷体_GB2312" pitchFamily="49" charset="-122"/>
                <a:ea typeface="楷体_GB2312" pitchFamily="49" charset="-122"/>
              </a:rPr>
              <a:t> </a:t>
            </a:r>
            <a:r>
              <a:rPr lang="en-US" altLang="zh-CN" sz="2800" b="1">
                <a:solidFill>
                  <a:schemeClr val="hlink"/>
                </a:solidFill>
                <a:latin typeface="楷体_GB2312" pitchFamily="49" charset="-122"/>
                <a:ea typeface="楷体_GB2312" pitchFamily="49" charset="-122"/>
              </a:rPr>
              <a:t>1.</a:t>
            </a:r>
            <a:r>
              <a:rPr lang="zh-CN" altLang="en-US" sz="2800" b="1">
                <a:solidFill>
                  <a:schemeClr val="hlink"/>
                </a:solidFill>
                <a:latin typeface="楷体_GB2312" pitchFamily="49" charset="-122"/>
                <a:ea typeface="楷体_GB2312" pitchFamily="49" charset="-122"/>
              </a:rPr>
              <a:t>货币的时间价值</a:t>
            </a:r>
          </a:p>
          <a:p>
            <a:pPr eaLnBrk="1" hangingPunct="1"/>
            <a:r>
              <a:rPr lang="zh-CN" altLang="en-US" b="1">
                <a:ea typeface="楷体_GB2312" pitchFamily="49" charset="-122"/>
              </a:rPr>
              <a:t>      通常用利率表示货币的时间价值。设年利率为</a:t>
            </a:r>
            <a:r>
              <a:rPr lang="en-US" altLang="zh-CN" b="1">
                <a:ea typeface="楷体_GB2312" pitchFamily="49" charset="-122"/>
              </a:rPr>
              <a:t>i</a:t>
            </a:r>
            <a:r>
              <a:rPr lang="zh-CN" altLang="en-US" b="1">
                <a:ea typeface="楷体_GB2312" pitchFamily="49" charset="-122"/>
              </a:rPr>
              <a:t>，现已存入</a:t>
            </a:r>
            <a:r>
              <a:rPr lang="en-US" altLang="zh-CN" b="1">
                <a:ea typeface="楷体_GB2312" pitchFamily="49" charset="-122"/>
              </a:rPr>
              <a:t>P</a:t>
            </a:r>
            <a:r>
              <a:rPr lang="zh-CN" altLang="en-US" b="1">
                <a:ea typeface="楷体_GB2312" pitchFamily="49" charset="-122"/>
              </a:rPr>
              <a:t>元，则</a:t>
            </a:r>
            <a:r>
              <a:rPr lang="en-US" altLang="zh-CN" b="1">
                <a:ea typeface="楷体_GB2312" pitchFamily="49" charset="-122"/>
              </a:rPr>
              <a:t>n</a:t>
            </a:r>
            <a:r>
              <a:rPr lang="zh-CN" altLang="en-US" b="1">
                <a:ea typeface="楷体_GB2312" pitchFamily="49" charset="-122"/>
              </a:rPr>
              <a:t>年后可得钱数为</a:t>
            </a:r>
          </a:p>
          <a:p>
            <a:pPr eaLnBrk="1" hangingPunct="1"/>
            <a:r>
              <a:rPr lang="zh-CN" altLang="en-US" b="1">
                <a:ea typeface="楷体_GB2312" pitchFamily="49" charset="-122"/>
              </a:rPr>
              <a:t>                   </a:t>
            </a:r>
            <a:r>
              <a:rPr lang="en-US" altLang="zh-CN" b="1">
                <a:solidFill>
                  <a:srgbClr val="FF3300"/>
                </a:solidFill>
                <a:ea typeface="楷体_GB2312" pitchFamily="49" charset="-122"/>
              </a:rPr>
              <a:t>F=P(1+i)</a:t>
            </a:r>
            <a:r>
              <a:rPr lang="en-US" altLang="zh-CN" b="1" baseline="30000">
                <a:solidFill>
                  <a:srgbClr val="FF3300"/>
                </a:solidFill>
                <a:ea typeface="楷体_GB2312" pitchFamily="49" charset="-122"/>
              </a:rPr>
              <a:t>n</a:t>
            </a:r>
          </a:p>
          <a:p>
            <a:pPr eaLnBrk="1" hangingPunct="1"/>
            <a:r>
              <a:rPr lang="en-US" altLang="zh-CN" b="1">
                <a:ea typeface="楷体_GB2312" pitchFamily="49" charset="-122"/>
              </a:rPr>
              <a:t>       </a:t>
            </a:r>
            <a:r>
              <a:rPr lang="zh-CN" altLang="en-US" b="1">
                <a:ea typeface="楷体_GB2312" pitchFamily="49" charset="-122"/>
              </a:rPr>
              <a:t>这就是</a:t>
            </a:r>
            <a:r>
              <a:rPr lang="en-US" altLang="zh-CN" b="1">
                <a:ea typeface="楷体_GB2312" pitchFamily="49" charset="-122"/>
              </a:rPr>
              <a:t>P</a:t>
            </a:r>
            <a:r>
              <a:rPr lang="zh-CN" altLang="en-US" b="1">
                <a:ea typeface="楷体_GB2312" pitchFamily="49" charset="-122"/>
              </a:rPr>
              <a:t>元钱在</a:t>
            </a:r>
            <a:r>
              <a:rPr lang="en-US" altLang="zh-CN" b="1">
                <a:ea typeface="楷体_GB2312" pitchFamily="49" charset="-122"/>
              </a:rPr>
              <a:t>n</a:t>
            </a:r>
            <a:r>
              <a:rPr lang="zh-CN" altLang="en-US" b="1">
                <a:ea typeface="楷体_GB2312" pitchFamily="49" charset="-122"/>
              </a:rPr>
              <a:t>年后的价值。反之，若</a:t>
            </a:r>
            <a:r>
              <a:rPr lang="en-US" altLang="zh-CN" b="1">
                <a:ea typeface="楷体_GB2312" pitchFamily="49" charset="-122"/>
              </a:rPr>
              <a:t>n</a:t>
            </a:r>
            <a:r>
              <a:rPr lang="zh-CN" altLang="en-US" b="1">
                <a:ea typeface="楷体_GB2312" pitchFamily="49" charset="-122"/>
              </a:rPr>
              <a:t>年后能收入</a:t>
            </a:r>
            <a:r>
              <a:rPr lang="en-US" altLang="zh-CN" b="1">
                <a:ea typeface="楷体_GB2312" pitchFamily="49" charset="-122"/>
              </a:rPr>
              <a:t>F</a:t>
            </a:r>
            <a:r>
              <a:rPr lang="zh-CN" altLang="en-US" b="1">
                <a:ea typeface="楷体_GB2312" pitchFamily="49" charset="-122"/>
              </a:rPr>
              <a:t>元，那么这些钱现在的价值是</a:t>
            </a:r>
          </a:p>
          <a:p>
            <a:pPr eaLnBrk="1" hangingPunct="1"/>
            <a:r>
              <a:rPr lang="zh-CN" altLang="en-US" b="1">
                <a:ea typeface="楷体_GB2312" pitchFamily="49" charset="-122"/>
              </a:rPr>
              <a:t>                  </a:t>
            </a:r>
            <a:r>
              <a:rPr lang="en-US" altLang="zh-CN" b="1">
                <a:solidFill>
                  <a:srgbClr val="FF3300"/>
                </a:solidFill>
                <a:ea typeface="楷体_GB2312" pitchFamily="49" charset="-122"/>
              </a:rPr>
              <a:t>P=F/(1+i)</a:t>
            </a:r>
            <a:r>
              <a:rPr lang="en-US" altLang="zh-CN" b="1" baseline="30000">
                <a:solidFill>
                  <a:srgbClr val="FF3300"/>
                </a:solidFill>
                <a:ea typeface="楷体_GB2312" pitchFamily="49" charset="-122"/>
              </a:rPr>
              <a:t>n</a:t>
            </a:r>
          </a:p>
          <a:p>
            <a:pPr eaLnBrk="1" hangingPunct="1"/>
            <a:endParaRPr lang="en-US" altLang="zh-CN" b="1" baseline="30000">
              <a:solidFill>
                <a:srgbClr val="FF3300"/>
              </a:solidFill>
              <a:ea typeface="楷体_GB2312" pitchFamily="49" charset="-122"/>
            </a:endParaRPr>
          </a:p>
          <a:p>
            <a:pPr eaLnBrk="1" hangingPunct="1">
              <a:lnSpc>
                <a:spcPct val="80000"/>
              </a:lnSpc>
              <a:spcBef>
                <a:spcPct val="20000"/>
              </a:spcBef>
              <a:buClr>
                <a:schemeClr val="tx1"/>
              </a:buClr>
              <a:buSzPct val="75000"/>
              <a:buFont typeface="Wingdings" panose="05000000000000000000" pitchFamily="2" charset="2"/>
              <a:buNone/>
            </a:pPr>
            <a:r>
              <a:rPr lang="en-US" altLang="zh-CN" sz="2800" b="1">
                <a:solidFill>
                  <a:schemeClr val="hlink"/>
                </a:solidFill>
                <a:latin typeface="楷体_GB2312" pitchFamily="49" charset="-122"/>
                <a:ea typeface="楷体_GB2312" pitchFamily="49" charset="-122"/>
              </a:rPr>
              <a:t> 2.</a:t>
            </a:r>
            <a:r>
              <a:rPr lang="zh-CN" altLang="en-US" sz="2800" b="1">
                <a:solidFill>
                  <a:schemeClr val="hlink"/>
                </a:solidFill>
                <a:latin typeface="楷体_GB2312" pitchFamily="49" charset="-122"/>
                <a:ea typeface="楷体_GB2312" pitchFamily="49" charset="-122"/>
              </a:rPr>
              <a:t>投资回收期</a:t>
            </a:r>
          </a:p>
          <a:p>
            <a:pPr eaLnBrk="1" hangingPunct="1"/>
            <a:r>
              <a:rPr lang="zh-CN" altLang="en-US" sz="2000" b="1">
                <a:ea typeface="楷体_GB2312" pitchFamily="49" charset="-122"/>
              </a:rPr>
              <a:t>        </a:t>
            </a:r>
            <a:r>
              <a:rPr lang="zh-CN" altLang="en-US" b="1">
                <a:ea typeface="楷体_GB2312" pitchFamily="49" charset="-122"/>
              </a:rPr>
              <a:t>投资回收期是衡量一个开发工程价值的经济指标。投资回收期就是积累的经济效益等于最初的投资所需要的时间。投资回收期越短，就能越快获得利润。</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672E8C07-9EE5-1FA0-0F52-44EB56DB1601}"/>
              </a:ext>
            </a:extLst>
          </p:cNvPr>
          <p:cNvSpPr>
            <a:spLocks noChangeArrowheads="1"/>
          </p:cNvSpPr>
          <p:nvPr/>
        </p:nvSpPr>
        <p:spPr bwMode="auto">
          <a:xfrm>
            <a:off x="4625975" y="5686426"/>
            <a:ext cx="311784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zh-CN" b="1" i="1">
                <a:solidFill>
                  <a:schemeClr val="folHlink"/>
                </a:solidFill>
                <a:latin typeface="Palatino" pitchFamily="-128" charset="0"/>
                <a:ea typeface="宋体" panose="02010600030101010101" pitchFamily="2" charset="-122"/>
              </a:rPr>
              <a:t>Software Engineering</a:t>
            </a:r>
            <a:endParaRPr lang="en-US" altLang="zh-CN" b="1">
              <a:latin typeface="Palatino" pitchFamily="-128" charset="0"/>
              <a:ea typeface="宋体" panose="02010600030101010101" pitchFamily="2" charset="-122"/>
            </a:endParaRPr>
          </a:p>
        </p:txBody>
      </p:sp>
      <p:sp>
        <p:nvSpPr>
          <p:cNvPr id="44035" name="Oval 4">
            <a:extLst>
              <a:ext uri="{FF2B5EF4-FFF2-40B4-BE49-F238E27FC236}">
                <a16:creationId xmlns:a16="http://schemas.microsoft.com/office/drawing/2014/main" id="{A53EA357-BA50-DA9F-2E75-4505C7BC20AF}"/>
              </a:ext>
            </a:extLst>
          </p:cNvPr>
          <p:cNvSpPr>
            <a:spLocks noChangeArrowheads="1"/>
          </p:cNvSpPr>
          <p:nvPr/>
        </p:nvSpPr>
        <p:spPr bwMode="auto">
          <a:xfrm>
            <a:off x="2252663" y="3602039"/>
            <a:ext cx="7620000" cy="1285875"/>
          </a:xfrm>
          <a:prstGeom prst="ellipse">
            <a:avLst/>
          </a:prstGeom>
          <a:solidFill>
            <a:srgbClr val="01EA89"/>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036" name="Oval 5">
            <a:extLst>
              <a:ext uri="{FF2B5EF4-FFF2-40B4-BE49-F238E27FC236}">
                <a16:creationId xmlns:a16="http://schemas.microsoft.com/office/drawing/2014/main" id="{AFF6FF3C-AA32-2FCF-0656-0DE717EF408B}"/>
              </a:ext>
            </a:extLst>
          </p:cNvPr>
          <p:cNvSpPr>
            <a:spLocks noChangeArrowheads="1"/>
          </p:cNvSpPr>
          <p:nvPr/>
        </p:nvSpPr>
        <p:spPr bwMode="auto">
          <a:xfrm>
            <a:off x="2709863" y="3173413"/>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037" name="Oval 6">
            <a:extLst>
              <a:ext uri="{FF2B5EF4-FFF2-40B4-BE49-F238E27FC236}">
                <a16:creationId xmlns:a16="http://schemas.microsoft.com/office/drawing/2014/main" id="{CB175BE6-C668-D20F-16FD-44BB1CFD8D84}"/>
              </a:ext>
            </a:extLst>
          </p:cNvPr>
          <p:cNvSpPr>
            <a:spLocks noChangeArrowheads="1"/>
          </p:cNvSpPr>
          <p:nvPr/>
        </p:nvSpPr>
        <p:spPr bwMode="auto">
          <a:xfrm>
            <a:off x="3243263" y="2716213"/>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44038" name="Oval 7">
            <a:extLst>
              <a:ext uri="{FF2B5EF4-FFF2-40B4-BE49-F238E27FC236}">
                <a16:creationId xmlns:a16="http://schemas.microsoft.com/office/drawing/2014/main" id="{2142C8C5-0AD0-CB7F-368E-919D840EB8FE}"/>
              </a:ext>
            </a:extLst>
          </p:cNvPr>
          <p:cNvSpPr>
            <a:spLocks noChangeArrowheads="1"/>
          </p:cNvSpPr>
          <p:nvPr/>
        </p:nvSpPr>
        <p:spPr bwMode="auto">
          <a:xfrm>
            <a:off x="3624263" y="2487613"/>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156680" name="Rectangle 8">
            <a:extLst>
              <a:ext uri="{FF2B5EF4-FFF2-40B4-BE49-F238E27FC236}">
                <a16:creationId xmlns:a16="http://schemas.microsoft.com/office/drawing/2014/main" id="{A237CFE7-A0F8-4A3C-3673-36D624CBEEC9}"/>
              </a:ext>
            </a:extLst>
          </p:cNvPr>
          <p:cNvSpPr>
            <a:spLocks noChangeArrowheads="1"/>
          </p:cNvSpPr>
          <p:nvPr/>
        </p:nvSpPr>
        <p:spPr bwMode="auto">
          <a:xfrm>
            <a:off x="4905375" y="4443413"/>
            <a:ext cx="2141538" cy="393700"/>
          </a:xfrm>
          <a:prstGeom prst="rect">
            <a:avLst/>
          </a:prstGeom>
          <a:noFill/>
          <a:ln w="12700">
            <a:noFill/>
            <a:miter lim="800000"/>
            <a:headEnd/>
            <a:tailEnd/>
          </a:ln>
          <a:effectLst/>
        </p:spPr>
        <p:txBody>
          <a:bodyPr wrap="none" lIns="90487" tIns="44450" rIns="90487" bIns="44450">
            <a:spAutoFit/>
          </a:bodyPr>
          <a:lstStyle/>
          <a:p>
            <a:pPr>
              <a:defRPr/>
            </a:pPr>
            <a:r>
              <a:rPr lang="en-US" altLang="zh-CN" sz="2000" b="1" dirty="0">
                <a:effectLst>
                  <a:outerShdw blurRad="38100" dist="38100" dir="2700000" algn="tl">
                    <a:srgbClr val="FFFFFF"/>
                  </a:outerShdw>
                </a:effectLst>
                <a:latin typeface="Palatino" pitchFamily="-128" charset="0"/>
                <a:ea typeface="宋体" charset="-122"/>
              </a:rPr>
              <a:t>a “quality” focus</a:t>
            </a:r>
          </a:p>
        </p:txBody>
      </p:sp>
      <p:sp>
        <p:nvSpPr>
          <p:cNvPr id="156681" name="Rectangle 9">
            <a:extLst>
              <a:ext uri="{FF2B5EF4-FFF2-40B4-BE49-F238E27FC236}">
                <a16:creationId xmlns:a16="http://schemas.microsoft.com/office/drawing/2014/main" id="{88F0B1F3-D4A1-B7E0-BC78-2A3569F8AD14}"/>
              </a:ext>
            </a:extLst>
          </p:cNvPr>
          <p:cNvSpPr>
            <a:spLocks noChangeArrowheads="1"/>
          </p:cNvSpPr>
          <p:nvPr/>
        </p:nvSpPr>
        <p:spPr bwMode="auto">
          <a:xfrm>
            <a:off x="5006976" y="3843338"/>
            <a:ext cx="1838325" cy="393700"/>
          </a:xfrm>
          <a:prstGeom prst="rect">
            <a:avLst/>
          </a:prstGeom>
          <a:noFill/>
          <a:ln w="12700">
            <a:noFill/>
            <a:miter lim="800000"/>
            <a:headEnd/>
            <a:tailEnd/>
          </a:ln>
          <a:effectLst/>
        </p:spPr>
        <p:txBody>
          <a:bodyPr wrap="none" lIns="90487" tIns="44450" rIns="90487" bIns="44450">
            <a:spAutoFit/>
          </a:bodyPr>
          <a:lstStyle/>
          <a:p>
            <a:pPr>
              <a:defRPr/>
            </a:pPr>
            <a:r>
              <a:rPr lang="en-US" altLang="zh-CN" sz="2000" b="1" dirty="0">
                <a:solidFill>
                  <a:srgbClr val="DADADA"/>
                </a:solidFill>
                <a:effectLst>
                  <a:outerShdw blurRad="38100" dist="38100" dir="2700000" algn="tl">
                    <a:srgbClr val="000000"/>
                  </a:outerShdw>
                </a:effectLst>
                <a:latin typeface="Palatino" pitchFamily="-128" charset="0"/>
                <a:ea typeface="宋体" charset="-122"/>
              </a:rPr>
              <a:t>process model</a:t>
            </a:r>
          </a:p>
        </p:txBody>
      </p:sp>
      <p:sp>
        <p:nvSpPr>
          <p:cNvPr id="156682" name="Rectangle 10">
            <a:extLst>
              <a:ext uri="{FF2B5EF4-FFF2-40B4-BE49-F238E27FC236}">
                <a16:creationId xmlns:a16="http://schemas.microsoft.com/office/drawing/2014/main" id="{952E940C-EC1C-FF57-07CE-77848D1F6F65}"/>
              </a:ext>
            </a:extLst>
          </p:cNvPr>
          <p:cNvSpPr>
            <a:spLocks noChangeArrowheads="1"/>
          </p:cNvSpPr>
          <p:nvPr/>
        </p:nvSpPr>
        <p:spPr bwMode="auto">
          <a:xfrm>
            <a:off x="5362575" y="3243263"/>
            <a:ext cx="1182688" cy="393700"/>
          </a:xfrm>
          <a:prstGeom prst="rect">
            <a:avLst/>
          </a:prstGeom>
          <a:noFill/>
          <a:ln w="12700">
            <a:noFill/>
            <a:miter lim="800000"/>
            <a:headEnd/>
            <a:tailEnd/>
          </a:ln>
          <a:effectLst/>
        </p:spPr>
        <p:txBody>
          <a:bodyPr wrap="none" lIns="90487" tIns="44450" rIns="90487" bIns="44450">
            <a:spAutoFit/>
          </a:bodyPr>
          <a:lstStyle/>
          <a:p>
            <a:pPr>
              <a:defRPr/>
            </a:pPr>
            <a:r>
              <a:rPr lang="en-US" altLang="zh-CN" sz="2000" b="1" dirty="0">
                <a:solidFill>
                  <a:srgbClr val="DADADA"/>
                </a:solidFill>
                <a:effectLst>
                  <a:outerShdw blurRad="38100" dist="38100" dir="2700000" algn="tl">
                    <a:srgbClr val="000000"/>
                  </a:outerShdw>
                </a:effectLst>
                <a:latin typeface="Palatino" pitchFamily="-128" charset="0"/>
                <a:ea typeface="宋体" charset="-122"/>
              </a:rPr>
              <a:t>methods</a:t>
            </a:r>
          </a:p>
        </p:txBody>
      </p:sp>
      <p:sp>
        <p:nvSpPr>
          <p:cNvPr id="156683" name="Rectangle 11">
            <a:extLst>
              <a:ext uri="{FF2B5EF4-FFF2-40B4-BE49-F238E27FC236}">
                <a16:creationId xmlns:a16="http://schemas.microsoft.com/office/drawing/2014/main" id="{20394E9A-2EF3-4A11-F4F0-FB39B432CEAD}"/>
              </a:ext>
            </a:extLst>
          </p:cNvPr>
          <p:cNvSpPr>
            <a:spLocks noChangeArrowheads="1"/>
          </p:cNvSpPr>
          <p:nvPr/>
        </p:nvSpPr>
        <p:spPr bwMode="auto">
          <a:xfrm>
            <a:off x="5667376" y="2643188"/>
            <a:ext cx="746125" cy="393700"/>
          </a:xfrm>
          <a:prstGeom prst="rect">
            <a:avLst/>
          </a:prstGeom>
          <a:noFill/>
          <a:ln w="12700">
            <a:noFill/>
            <a:miter lim="800000"/>
            <a:headEnd/>
            <a:tailEnd/>
          </a:ln>
          <a:effectLst/>
        </p:spPr>
        <p:txBody>
          <a:bodyPr wrap="none" lIns="90487" tIns="44450" rIns="90487" bIns="44450">
            <a:spAutoFit/>
          </a:bodyPr>
          <a:lstStyle/>
          <a:p>
            <a:pPr>
              <a:defRPr/>
            </a:pPr>
            <a:r>
              <a:rPr lang="en-US" altLang="zh-CN" sz="2000" b="1" dirty="0">
                <a:solidFill>
                  <a:srgbClr val="DADADA"/>
                </a:solidFill>
                <a:effectLst>
                  <a:outerShdw blurRad="38100" dist="38100" dir="2700000" algn="tl">
                    <a:srgbClr val="000000"/>
                  </a:outerShdw>
                </a:effectLst>
                <a:latin typeface="Palatino" pitchFamily="-128" charset="0"/>
                <a:ea typeface="宋体" charset="-122"/>
              </a:rPr>
              <a:t>tools</a:t>
            </a:r>
          </a:p>
        </p:txBody>
      </p:sp>
      <p:sp>
        <p:nvSpPr>
          <p:cNvPr id="27" name="Rectangle 11">
            <a:extLst>
              <a:ext uri="{FF2B5EF4-FFF2-40B4-BE49-F238E27FC236}">
                <a16:creationId xmlns:a16="http://schemas.microsoft.com/office/drawing/2014/main" id="{12D29F68-7C9D-F546-9E9C-292A351A842C}"/>
              </a:ext>
            </a:extLst>
          </p:cNvPr>
          <p:cNvSpPr>
            <a:spLocks noChangeArrowheads="1"/>
          </p:cNvSpPr>
          <p:nvPr/>
        </p:nvSpPr>
        <p:spPr bwMode="auto">
          <a:xfrm>
            <a:off x="6375400" y="2740025"/>
            <a:ext cx="490538" cy="274638"/>
          </a:xfrm>
          <a:prstGeom prst="rect">
            <a:avLst/>
          </a:prstGeom>
          <a:noFill/>
          <a:ln w="12700">
            <a:noFill/>
            <a:miter lim="800000"/>
            <a:headEnd/>
            <a:tailEnd/>
          </a:ln>
          <a:effectLst/>
        </p:spPr>
        <p:txBody>
          <a:bodyPr wrap="none" lIns="90487" tIns="44450" rIns="90487" bIns="44450">
            <a:spAutoFit/>
          </a:bodyPr>
          <a:lstStyle/>
          <a:p>
            <a:pPr>
              <a:defRPr/>
            </a:pPr>
            <a:r>
              <a:rPr lang="zh-CN" altLang="en-US" sz="1200" b="1" dirty="0">
                <a:solidFill>
                  <a:srgbClr val="DADADA"/>
                </a:solidFill>
                <a:effectLst>
                  <a:outerShdw blurRad="38100" dist="38100" dir="2700000" algn="tl">
                    <a:srgbClr val="000000"/>
                  </a:outerShdw>
                </a:effectLst>
                <a:latin typeface="Palatino" pitchFamily="-128" charset="0"/>
                <a:ea typeface="宋体" charset="-122"/>
              </a:rPr>
              <a:t>工具</a:t>
            </a:r>
            <a:endParaRPr lang="en-US" altLang="zh-CN" sz="1200" b="1" dirty="0">
              <a:solidFill>
                <a:srgbClr val="DADADA"/>
              </a:solidFill>
              <a:effectLst>
                <a:outerShdw blurRad="38100" dist="38100" dir="2700000" algn="tl">
                  <a:srgbClr val="000000"/>
                </a:outerShdw>
              </a:effectLst>
              <a:latin typeface="Palatino" pitchFamily="-128" charset="0"/>
              <a:ea typeface="宋体" charset="-122"/>
            </a:endParaRPr>
          </a:p>
        </p:txBody>
      </p:sp>
      <p:sp>
        <p:nvSpPr>
          <p:cNvPr id="29" name="Rectangle 11">
            <a:extLst>
              <a:ext uri="{FF2B5EF4-FFF2-40B4-BE49-F238E27FC236}">
                <a16:creationId xmlns:a16="http://schemas.microsoft.com/office/drawing/2014/main" id="{A1C6576F-E320-3CFD-3092-EE5DCFA33207}"/>
              </a:ext>
            </a:extLst>
          </p:cNvPr>
          <p:cNvSpPr>
            <a:spLocks noChangeArrowheads="1"/>
          </p:cNvSpPr>
          <p:nvPr/>
        </p:nvSpPr>
        <p:spPr bwMode="auto">
          <a:xfrm>
            <a:off x="6899275" y="3921125"/>
            <a:ext cx="490538" cy="274638"/>
          </a:xfrm>
          <a:prstGeom prst="rect">
            <a:avLst/>
          </a:prstGeom>
          <a:noFill/>
          <a:ln w="12700">
            <a:noFill/>
            <a:miter lim="800000"/>
            <a:headEnd/>
            <a:tailEnd/>
          </a:ln>
          <a:effectLst/>
        </p:spPr>
        <p:txBody>
          <a:bodyPr wrap="none" lIns="90487" tIns="44450" rIns="90487" bIns="44450">
            <a:spAutoFit/>
          </a:bodyPr>
          <a:lstStyle/>
          <a:p>
            <a:pPr>
              <a:defRPr/>
            </a:pPr>
            <a:r>
              <a:rPr lang="zh-CN" altLang="en-US" sz="1200" b="1" dirty="0">
                <a:solidFill>
                  <a:srgbClr val="DADADA"/>
                </a:solidFill>
                <a:effectLst>
                  <a:outerShdw blurRad="38100" dist="38100" dir="2700000" algn="tl">
                    <a:srgbClr val="000000"/>
                  </a:outerShdw>
                </a:effectLst>
                <a:latin typeface="Palatino" pitchFamily="-128" charset="0"/>
                <a:ea typeface="宋体" charset="-122"/>
              </a:rPr>
              <a:t>过程</a:t>
            </a:r>
            <a:endParaRPr lang="en-US" altLang="zh-CN" sz="1200" b="1" dirty="0">
              <a:solidFill>
                <a:srgbClr val="DADADA"/>
              </a:solidFill>
              <a:effectLst>
                <a:outerShdw blurRad="38100" dist="38100" dir="2700000" algn="tl">
                  <a:srgbClr val="000000"/>
                </a:outerShdw>
              </a:effectLst>
              <a:latin typeface="Palatino" pitchFamily="-128" charset="0"/>
              <a:ea typeface="宋体" charset="-122"/>
            </a:endParaRPr>
          </a:p>
        </p:txBody>
      </p:sp>
      <p:sp>
        <p:nvSpPr>
          <p:cNvPr id="30" name="Rectangle 11">
            <a:extLst>
              <a:ext uri="{FF2B5EF4-FFF2-40B4-BE49-F238E27FC236}">
                <a16:creationId xmlns:a16="http://schemas.microsoft.com/office/drawing/2014/main" id="{57E97D84-5D78-8954-820A-5DB373201974}"/>
              </a:ext>
            </a:extLst>
          </p:cNvPr>
          <p:cNvSpPr>
            <a:spLocks noChangeArrowheads="1"/>
          </p:cNvSpPr>
          <p:nvPr/>
        </p:nvSpPr>
        <p:spPr bwMode="auto">
          <a:xfrm>
            <a:off x="6611939" y="3346450"/>
            <a:ext cx="490537" cy="273050"/>
          </a:xfrm>
          <a:prstGeom prst="rect">
            <a:avLst/>
          </a:prstGeom>
          <a:noFill/>
          <a:ln w="12700">
            <a:noFill/>
            <a:miter lim="800000"/>
            <a:headEnd/>
            <a:tailEnd/>
          </a:ln>
          <a:effectLst/>
        </p:spPr>
        <p:txBody>
          <a:bodyPr wrap="none" lIns="90487" tIns="44450" rIns="90487" bIns="44450">
            <a:spAutoFit/>
          </a:bodyPr>
          <a:lstStyle/>
          <a:p>
            <a:pPr>
              <a:defRPr/>
            </a:pPr>
            <a:r>
              <a:rPr lang="zh-CN" altLang="en-US" sz="1200" b="1" dirty="0">
                <a:solidFill>
                  <a:srgbClr val="DADADA"/>
                </a:solidFill>
                <a:effectLst>
                  <a:outerShdw blurRad="38100" dist="38100" dir="2700000" algn="tl">
                    <a:srgbClr val="000000"/>
                  </a:outerShdw>
                </a:effectLst>
                <a:latin typeface="Palatino" pitchFamily="-128" charset="0"/>
                <a:ea typeface="宋体" charset="-122"/>
              </a:rPr>
              <a:t>方法</a:t>
            </a:r>
            <a:endParaRPr lang="en-US" altLang="zh-CN" sz="1200" b="1" dirty="0">
              <a:solidFill>
                <a:srgbClr val="DADADA"/>
              </a:solidFill>
              <a:effectLst>
                <a:outerShdw blurRad="38100" dist="38100" dir="2700000" algn="tl">
                  <a:srgbClr val="000000"/>
                </a:outerShdw>
              </a:effectLst>
              <a:latin typeface="Palatino" pitchFamily="-128" charset="0"/>
              <a:ea typeface="宋体" charset="-122"/>
            </a:endParaRPr>
          </a:p>
        </p:txBody>
      </p:sp>
      <p:sp>
        <p:nvSpPr>
          <p:cNvPr id="31" name="Rectangle 11">
            <a:extLst>
              <a:ext uri="{FF2B5EF4-FFF2-40B4-BE49-F238E27FC236}">
                <a16:creationId xmlns:a16="http://schemas.microsoft.com/office/drawing/2014/main" id="{D7191AF2-79EC-C176-E02E-3A6B4A90BD56}"/>
              </a:ext>
            </a:extLst>
          </p:cNvPr>
          <p:cNvSpPr>
            <a:spLocks noChangeArrowheads="1"/>
          </p:cNvSpPr>
          <p:nvPr/>
        </p:nvSpPr>
        <p:spPr bwMode="auto">
          <a:xfrm>
            <a:off x="7064375" y="4502150"/>
            <a:ext cx="952500" cy="274638"/>
          </a:xfrm>
          <a:prstGeom prst="rect">
            <a:avLst/>
          </a:prstGeom>
          <a:noFill/>
          <a:ln w="12700">
            <a:noFill/>
            <a:miter lim="800000"/>
            <a:headEnd/>
            <a:tailEnd/>
          </a:ln>
          <a:effectLst/>
        </p:spPr>
        <p:txBody>
          <a:bodyPr lIns="90487" tIns="44450" rIns="90487" bIns="44450">
            <a:spAutoFit/>
          </a:bodyPr>
          <a:lstStyle/>
          <a:p>
            <a:pPr>
              <a:defRPr/>
            </a:pPr>
            <a:r>
              <a:rPr lang="zh-CN" altLang="en-US" sz="1200" b="1" dirty="0">
                <a:effectLst>
                  <a:outerShdw blurRad="38100" dist="38100" dir="2700000" algn="tl">
                    <a:srgbClr val="FFFFFF"/>
                  </a:outerShdw>
                </a:effectLst>
                <a:latin typeface="Palatino" pitchFamily="-128" charset="0"/>
                <a:ea typeface="宋体" charset="-122"/>
              </a:rPr>
              <a:t>质量关注点</a:t>
            </a:r>
            <a:endParaRPr lang="en-US" altLang="zh-CN" sz="1200" b="1" dirty="0">
              <a:effectLst>
                <a:outerShdw blurRad="38100" dist="38100" dir="2700000" algn="tl">
                  <a:srgbClr val="FFFFFF"/>
                </a:outerShdw>
              </a:effectLst>
              <a:latin typeface="Palatino" pitchFamily="-128" charset="0"/>
              <a:ea typeface="宋体" charset="-122"/>
            </a:endParaRPr>
          </a:p>
        </p:txBody>
      </p:sp>
      <p:sp>
        <p:nvSpPr>
          <p:cNvPr id="44047" name="Rectangle 11">
            <a:extLst>
              <a:ext uri="{FF2B5EF4-FFF2-40B4-BE49-F238E27FC236}">
                <a16:creationId xmlns:a16="http://schemas.microsoft.com/office/drawing/2014/main" id="{8BF757B1-86AE-595A-FE9F-D90196E47C8F}"/>
              </a:ext>
            </a:extLst>
          </p:cNvPr>
          <p:cNvSpPr>
            <a:spLocks noChangeArrowheads="1"/>
          </p:cNvSpPr>
          <p:nvPr/>
        </p:nvSpPr>
        <p:spPr bwMode="auto">
          <a:xfrm>
            <a:off x="4121150" y="5208589"/>
            <a:ext cx="45100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zh-CN" altLang="en-US" sz="2800" b="1">
                <a:solidFill>
                  <a:schemeClr val="folHlink"/>
                </a:solidFill>
                <a:latin typeface="Palatino" pitchFamily="-128" charset="0"/>
                <a:ea typeface="宋体" panose="02010600030101010101" pitchFamily="2" charset="-122"/>
              </a:rPr>
              <a:t>软件工程：一种层次化技术</a:t>
            </a:r>
            <a:endParaRPr lang="en-US" altLang="zh-CN" sz="2800" b="1">
              <a:solidFill>
                <a:schemeClr val="folHlink"/>
              </a:solidFill>
              <a:latin typeface="Palatino" pitchFamily="-128" charset="0"/>
              <a:ea typeface="宋体" panose="02010600030101010101" pitchFamily="2" charset="-122"/>
            </a:endParaRPr>
          </a:p>
        </p:txBody>
      </p:sp>
      <p:sp>
        <p:nvSpPr>
          <p:cNvPr id="44048" name="Rectangle 2">
            <a:extLst>
              <a:ext uri="{FF2B5EF4-FFF2-40B4-BE49-F238E27FC236}">
                <a16:creationId xmlns:a16="http://schemas.microsoft.com/office/drawing/2014/main" id="{FC1BB582-1A5D-F875-B6EB-845E7E335835}"/>
              </a:ext>
            </a:extLst>
          </p:cNvPr>
          <p:cNvSpPr txBox="1">
            <a:spLocks noChangeArrowheads="1"/>
          </p:cNvSpPr>
          <p:nvPr/>
        </p:nvSpPr>
        <p:spPr bwMode="auto">
          <a:xfrm>
            <a:off x="2927351" y="981075"/>
            <a:ext cx="5421313"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sz="4000">
                <a:solidFill>
                  <a:schemeClr val="tx2"/>
                </a:solidFill>
                <a:latin typeface="Tahoma" panose="020B0604030504040204" pitchFamily="34" charset="0"/>
                <a:ea typeface="黑体" panose="02010609060101010101" pitchFamily="49" charset="-122"/>
              </a:rPr>
              <a:t>软件工程</a:t>
            </a:r>
            <a:endParaRPr lang="en-US" altLang="zh-CN" sz="4000">
              <a:solidFill>
                <a:schemeClr val="tx2"/>
              </a:solidFill>
              <a:latin typeface="Tahoma" panose="020B0604030504040204" pitchFamily="34" charset="0"/>
              <a:ea typeface="黑体" panose="02010609060101010101"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F6A8BC43-184B-5CFA-AC43-2F9745690BD6}"/>
              </a:ext>
            </a:extLst>
          </p:cNvPr>
          <p:cNvSpPr>
            <a:spLocks noGrp="1"/>
          </p:cNvSpPr>
          <p:nvPr>
            <p:ph type="title"/>
          </p:nvPr>
        </p:nvSpPr>
        <p:spPr>
          <a:xfrm>
            <a:off x="2757488" y="549275"/>
            <a:ext cx="7467600" cy="1143000"/>
          </a:xfrm>
          <a:noFill/>
        </p:spPr>
        <p:txBody>
          <a:bodyPr/>
          <a:lstStyle/>
          <a:p>
            <a:pPr marL="914400" indent="-914400"/>
            <a:r>
              <a:rPr lang="zh-CN" altLang="en-US" sz="3200" b="1">
                <a:solidFill>
                  <a:srgbClr val="003300"/>
                </a:solidFill>
                <a:latin typeface="宋体" panose="02010600030101010101" pitchFamily="2" charset="-122"/>
              </a:rPr>
              <a:t>成本</a:t>
            </a:r>
            <a:r>
              <a:rPr lang="en-US" altLang="zh-CN" sz="3200" b="1">
                <a:solidFill>
                  <a:srgbClr val="003300"/>
                </a:solidFill>
                <a:latin typeface="宋体" panose="02010600030101010101" pitchFamily="2" charset="-122"/>
              </a:rPr>
              <a:t>/</a:t>
            </a:r>
            <a:r>
              <a:rPr lang="zh-CN" altLang="en-US" sz="3200" b="1">
                <a:solidFill>
                  <a:srgbClr val="003300"/>
                </a:solidFill>
                <a:latin typeface="宋体" panose="02010600030101010101" pitchFamily="2" charset="-122"/>
              </a:rPr>
              <a:t>效益分析使用的几个概念：</a:t>
            </a:r>
          </a:p>
        </p:txBody>
      </p:sp>
      <p:sp>
        <p:nvSpPr>
          <p:cNvPr id="53251" name="Text Box 3">
            <a:extLst>
              <a:ext uri="{FF2B5EF4-FFF2-40B4-BE49-F238E27FC236}">
                <a16:creationId xmlns:a16="http://schemas.microsoft.com/office/drawing/2014/main" id="{2792542E-D07C-58B4-8C58-4CCD4246EBA4}"/>
              </a:ext>
            </a:extLst>
          </p:cNvPr>
          <p:cNvSpPr txBox="1">
            <a:spLocks noChangeArrowheads="1"/>
          </p:cNvSpPr>
          <p:nvPr/>
        </p:nvSpPr>
        <p:spPr bwMode="auto">
          <a:xfrm rot="21363446">
            <a:off x="2566989" y="2517776"/>
            <a:ext cx="7850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endParaRPr lang="zh-CN" altLang="en-US">
              <a:ea typeface="宋体" panose="02010600030101010101" pitchFamily="2" charset="-122"/>
            </a:endParaRPr>
          </a:p>
        </p:txBody>
      </p:sp>
      <p:sp>
        <p:nvSpPr>
          <p:cNvPr id="53252" name="Text Box 4">
            <a:extLst>
              <a:ext uri="{FF2B5EF4-FFF2-40B4-BE49-F238E27FC236}">
                <a16:creationId xmlns:a16="http://schemas.microsoft.com/office/drawing/2014/main" id="{B27A5B9C-7785-8DD0-7F1F-B60D847998C9}"/>
              </a:ext>
            </a:extLst>
          </p:cNvPr>
          <p:cNvSpPr txBox="1">
            <a:spLocks noChangeArrowheads="1"/>
          </p:cNvSpPr>
          <p:nvPr/>
        </p:nvSpPr>
        <p:spPr bwMode="auto">
          <a:xfrm>
            <a:off x="2711451" y="2708276"/>
            <a:ext cx="734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50000"/>
              </a:spcBef>
            </a:pPr>
            <a:endParaRPr lang="zh-CN" altLang="en-US">
              <a:ea typeface="宋体" panose="02010600030101010101" pitchFamily="2" charset="-122"/>
            </a:endParaRPr>
          </a:p>
        </p:txBody>
      </p:sp>
      <p:sp>
        <p:nvSpPr>
          <p:cNvPr id="53253" name="Text Box 5">
            <a:extLst>
              <a:ext uri="{FF2B5EF4-FFF2-40B4-BE49-F238E27FC236}">
                <a16:creationId xmlns:a16="http://schemas.microsoft.com/office/drawing/2014/main" id="{7A0EAA4E-4DF9-F104-105A-74C3ADE69C3D}"/>
              </a:ext>
            </a:extLst>
          </p:cNvPr>
          <p:cNvSpPr txBox="1">
            <a:spLocks noChangeArrowheads="1"/>
          </p:cNvSpPr>
          <p:nvPr/>
        </p:nvSpPr>
        <p:spPr bwMode="auto">
          <a:xfrm>
            <a:off x="1998663" y="2060575"/>
            <a:ext cx="7620000"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zh-CN" altLang="en-US" sz="2800" b="1">
                <a:solidFill>
                  <a:schemeClr val="hlink"/>
                </a:solidFill>
                <a:latin typeface="楷体_GB2312" pitchFamily="49" charset="-122"/>
                <a:ea typeface="楷体_GB2312" pitchFamily="49" charset="-122"/>
              </a:rPr>
              <a:t> </a:t>
            </a:r>
            <a:r>
              <a:rPr lang="en-US" altLang="zh-CN" sz="2800" b="1">
                <a:solidFill>
                  <a:schemeClr val="hlink"/>
                </a:solidFill>
                <a:latin typeface="楷体_GB2312" pitchFamily="49" charset="-122"/>
                <a:ea typeface="楷体_GB2312" pitchFamily="49" charset="-122"/>
              </a:rPr>
              <a:t>3.</a:t>
            </a:r>
            <a:r>
              <a:rPr lang="zh-CN" altLang="en-US" sz="2800" b="1">
                <a:solidFill>
                  <a:schemeClr val="hlink"/>
                </a:solidFill>
                <a:latin typeface="楷体_GB2312" pitchFamily="49" charset="-122"/>
                <a:ea typeface="楷体_GB2312" pitchFamily="49" charset="-122"/>
              </a:rPr>
              <a:t>纯收入</a:t>
            </a:r>
          </a:p>
          <a:p>
            <a:pPr eaLnBrk="1" hangingPunct="1"/>
            <a:r>
              <a:rPr lang="zh-CN" altLang="en-US">
                <a:ea typeface="宋体" panose="02010600030101010101" pitchFamily="2" charset="-122"/>
              </a:rPr>
              <a:t>         </a:t>
            </a:r>
            <a:r>
              <a:rPr lang="zh-CN" altLang="en-US" b="1">
                <a:ea typeface="楷体_GB2312" pitchFamily="49" charset="-122"/>
              </a:rPr>
              <a:t>工程的纯收入是衡量工程价值的另一项经济指标。纯收入就是在整个生存周期之内系统的累计经济效益（折合成现在值）与投资之差。</a:t>
            </a:r>
          </a:p>
          <a:p>
            <a:pPr eaLnBrk="1" hangingPunct="1"/>
            <a:endParaRPr lang="zh-CN" altLang="en-US" b="1">
              <a:ea typeface="楷体_GB2312" pitchFamily="49" charset="-122"/>
            </a:endParaRPr>
          </a:p>
          <a:p>
            <a:pPr eaLnBrk="1" hangingPunct="1"/>
            <a:r>
              <a:rPr lang="zh-CN" altLang="en-US">
                <a:ea typeface="宋体" panose="02010600030101010101" pitchFamily="2" charset="-122"/>
              </a:rPr>
              <a:t>       </a:t>
            </a:r>
            <a:r>
              <a:rPr lang="zh-CN" altLang="en-US" b="1">
                <a:ea typeface="楷体_GB2312" pitchFamily="49" charset="-122"/>
              </a:rPr>
              <a:t>如果纯收入小于零，那么显然这项工程不值得投资。只有当纯收入大于零，才能考虑投资。</a:t>
            </a:r>
            <a:endParaRPr lang="en-US" altLang="zh-CN" b="1">
              <a:ea typeface="楷体_GB2312" pitchFamily="49" charset="-122"/>
            </a:endParaRPr>
          </a:p>
          <a:p>
            <a:pPr eaLnBrk="1" hangingPunct="1"/>
            <a:endParaRPr lang="zh-CN" altLang="en-US" b="1">
              <a:ea typeface="楷体_GB2312" pitchFamily="49" charset="-122"/>
            </a:endParaRPr>
          </a:p>
          <a:p>
            <a:pPr eaLnBrk="1" hangingPunct="1"/>
            <a:r>
              <a:rPr lang="zh-CN" altLang="en-US" b="1">
                <a:solidFill>
                  <a:schemeClr val="hlink"/>
                </a:solidFill>
                <a:ea typeface="楷体_GB2312" pitchFamily="49" charset="-122"/>
              </a:rPr>
              <a:t>  </a:t>
            </a:r>
            <a:r>
              <a:rPr lang="en-US" altLang="zh-CN" sz="2800" b="1">
                <a:solidFill>
                  <a:schemeClr val="hlink"/>
                </a:solidFill>
                <a:latin typeface="楷体_GB2312" pitchFamily="49" charset="-122"/>
                <a:ea typeface="楷体_GB2312" pitchFamily="49" charset="-122"/>
              </a:rPr>
              <a:t>4.</a:t>
            </a:r>
            <a:r>
              <a:rPr lang="zh-CN" altLang="en-US" sz="2800" b="1">
                <a:solidFill>
                  <a:schemeClr val="hlink"/>
                </a:solidFill>
                <a:latin typeface="楷体_GB2312" pitchFamily="49" charset="-122"/>
                <a:ea typeface="楷体_GB2312" pitchFamily="49" charset="-122"/>
              </a:rPr>
              <a:t>投资回收率</a:t>
            </a:r>
            <a:r>
              <a:rPr lang="en-US" altLang="zh-CN" sz="2800" b="1">
                <a:solidFill>
                  <a:schemeClr val="hlink"/>
                </a:solidFill>
                <a:latin typeface="楷体_GB2312" pitchFamily="49" charset="-122"/>
                <a:ea typeface="楷体_GB2312" pitchFamily="49" charset="-122"/>
              </a:rPr>
              <a:t>ROI</a:t>
            </a:r>
          </a:p>
          <a:p>
            <a:pPr eaLnBrk="1" hangingPunct="1"/>
            <a:r>
              <a:rPr lang="en-US" altLang="zh-CN" sz="2800">
                <a:latin typeface="楷体_GB2312" pitchFamily="49" charset="-122"/>
                <a:ea typeface="楷体_GB2312" pitchFamily="49" charset="-122"/>
              </a:rPr>
              <a:t>	Income/Investment</a:t>
            </a:r>
            <a:endParaRPr lang="zh-CN" altLang="en-US" sz="2800">
              <a:latin typeface="楷体_GB2312" pitchFamily="49" charset="-122"/>
              <a:ea typeface="楷体_GB2312" pitchFamily="49" charset="-122"/>
            </a:endParaRPr>
          </a:p>
          <a:p>
            <a:pPr eaLnBrk="1" hangingPunct="1"/>
            <a:r>
              <a:rPr lang="en-US" altLang="zh-CN" sz="2800" b="1">
                <a:solidFill>
                  <a:srgbClr val="0000FF"/>
                </a:solidFill>
                <a:latin typeface="楷体_GB2312" pitchFamily="49" charset="-122"/>
                <a:ea typeface="楷体_GB2312" pitchFamily="49" charset="-122"/>
              </a:rPr>
              <a:t>   </a:t>
            </a:r>
          </a:p>
        </p:txBody>
      </p:sp>
      <p:pic>
        <p:nvPicPr>
          <p:cNvPr id="53254" name="Picture 6" descr="j0212957">
            <a:extLst>
              <a:ext uri="{FF2B5EF4-FFF2-40B4-BE49-F238E27FC236}">
                <a16:creationId xmlns:a16="http://schemas.microsoft.com/office/drawing/2014/main" id="{1A6EE01D-48D4-71C6-7657-E2607ABA9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563" y="4856164"/>
            <a:ext cx="2011362"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E492D5A7-DD71-FB1F-DCB9-B4580E3FC497}"/>
              </a:ext>
            </a:extLst>
          </p:cNvPr>
          <p:cNvSpPr>
            <a:spLocks noGrp="1"/>
          </p:cNvSpPr>
          <p:nvPr>
            <p:ph type="title"/>
          </p:nvPr>
        </p:nvSpPr>
        <p:spPr>
          <a:xfrm>
            <a:off x="2674938" y="836614"/>
            <a:ext cx="5726112" cy="839787"/>
          </a:xfrm>
        </p:spPr>
        <p:txBody>
          <a:bodyPr/>
          <a:lstStyle/>
          <a:p>
            <a:r>
              <a:rPr lang="zh-CN" altLang="en-US">
                <a:solidFill>
                  <a:schemeClr val="tx1"/>
                </a:solidFill>
              </a:rPr>
              <a:t>习题</a:t>
            </a:r>
            <a:endParaRPr lang="zh-CN" altLang="en-US"/>
          </a:p>
        </p:txBody>
      </p:sp>
      <p:sp>
        <p:nvSpPr>
          <p:cNvPr id="3" name="Rectangle 2">
            <a:extLst>
              <a:ext uri="{FF2B5EF4-FFF2-40B4-BE49-F238E27FC236}">
                <a16:creationId xmlns:a16="http://schemas.microsoft.com/office/drawing/2014/main" id="{1A599964-4500-8FD6-573A-534989F1C7C4}"/>
              </a:ext>
            </a:extLst>
          </p:cNvPr>
          <p:cNvSpPr txBox="1">
            <a:spLocks noChangeArrowheads="1"/>
          </p:cNvSpPr>
          <p:nvPr/>
        </p:nvSpPr>
        <p:spPr bwMode="auto">
          <a:xfrm>
            <a:off x="1631950" y="1844676"/>
            <a:ext cx="8928100"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80988">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50000"/>
              </a:lnSpc>
              <a:spcBef>
                <a:spcPct val="20000"/>
              </a:spcBef>
              <a:buClr>
                <a:schemeClr val="folHlink"/>
              </a:buClr>
              <a:buSzPct val="60000"/>
              <a:buFont typeface="Wingdings" panose="05000000000000000000" pitchFamily="2" charset="2"/>
              <a:buChar char="n"/>
            </a:pPr>
            <a:r>
              <a:rPr lang="zh-CN" altLang="en-US">
                <a:latin typeface="Tahoma" panose="020B0604030504040204" pitchFamily="34" charset="0"/>
                <a:ea typeface="宋体" panose="02010600030101010101" pitchFamily="2" charset="-122"/>
              </a:rPr>
              <a:t>在软件开发的早期阶段为什么要进行可行性研究</a:t>
            </a:r>
            <a:r>
              <a:rPr lang="en-US" altLang="zh-CN">
                <a:latin typeface="Tahoma" panose="020B0604030504040204" pitchFamily="34" charset="0"/>
                <a:ea typeface="宋体" panose="02010600030101010101" pitchFamily="2" charset="-122"/>
              </a:rPr>
              <a:t>?</a:t>
            </a:r>
            <a:r>
              <a:rPr lang="zh-CN" altLang="en-US">
                <a:latin typeface="Tahoma" panose="020B0604030504040204" pitchFamily="34" charset="0"/>
                <a:ea typeface="宋体" panose="02010600030101010101" pitchFamily="2" charset="-122"/>
              </a:rPr>
              <a:t>应该从哪些方面研究目标系统的可行性</a:t>
            </a:r>
            <a:r>
              <a:rPr lang="en-US" altLang="zh-CN">
                <a:latin typeface="Tahoma" panose="020B0604030504040204" pitchFamily="34" charset="0"/>
                <a:ea typeface="宋体" panose="02010600030101010101" pitchFamily="2" charset="-122"/>
              </a:rPr>
              <a:t>?</a:t>
            </a:r>
            <a:endParaRPr lang="zh-CN" altLang="en-US">
              <a:latin typeface="Tahoma" panose="020B0604030504040204" pitchFamily="34" charset="0"/>
              <a:ea typeface="宋体" panose="02010600030101010101" pitchFamily="2" charset="-122"/>
            </a:endParaRPr>
          </a:p>
          <a:p>
            <a:pPr>
              <a:lnSpc>
                <a:spcPct val="150000"/>
              </a:lnSpc>
              <a:spcBef>
                <a:spcPct val="20000"/>
              </a:spcBef>
              <a:buClr>
                <a:schemeClr val="folHlink"/>
              </a:buClr>
              <a:buSzPct val="60000"/>
              <a:buFont typeface="Wingdings" panose="05000000000000000000" pitchFamily="2" charset="2"/>
              <a:buChar char="n"/>
            </a:pPr>
            <a:r>
              <a:rPr lang="zh-CN" altLang="en-US">
                <a:latin typeface="Tahoma" panose="020B0604030504040204" pitchFamily="34" charset="0"/>
                <a:ea typeface="宋体" panose="02010600030101010101" pitchFamily="2" charset="-122"/>
              </a:rPr>
              <a:t>为方便储户，某银行拟开发计算机储蓄系统。储户填写的存款单或取款单由业务员键入系统，如果是存款，系统记录存款人姓名、住址、存款类型、存款日期、利率等信息，并印出存款单给储户；如果是取款，系统计算利息并印出利息清单给储户。请写出问题定义并分析此系统的可行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DA77E0E5-1285-3956-301F-7D78301170BD}"/>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graphicFrame>
        <p:nvGraphicFramePr>
          <p:cNvPr id="56323" name="对象 5">
            <a:extLst>
              <a:ext uri="{FF2B5EF4-FFF2-40B4-BE49-F238E27FC236}">
                <a16:creationId xmlns:a16="http://schemas.microsoft.com/office/drawing/2014/main" id="{BD7DC6A8-6073-4AFC-B7D6-9476A463A8A3}"/>
              </a:ext>
            </a:extLst>
          </p:cNvPr>
          <p:cNvGraphicFramePr>
            <a:graphicFrameLocks noChangeAspect="1"/>
          </p:cNvGraphicFramePr>
          <p:nvPr/>
        </p:nvGraphicFramePr>
        <p:xfrm>
          <a:off x="1827214" y="2060576"/>
          <a:ext cx="8537575" cy="3960813"/>
        </p:xfrm>
        <a:graphic>
          <a:graphicData uri="http://schemas.openxmlformats.org/presentationml/2006/ole">
            <mc:AlternateContent xmlns:mc="http://schemas.openxmlformats.org/markup-compatibility/2006">
              <mc:Choice xmlns:v="urn:schemas-microsoft-com:vml" Requires="v">
                <p:oleObj name="Visio" r:id="rId2" imgW="5521833" imgH="2560701" progId="Visio.Drawing.11">
                  <p:embed/>
                </p:oleObj>
              </mc:Choice>
              <mc:Fallback>
                <p:oleObj name="Visio" r:id="rId2" imgW="5521833" imgH="2560701" progId="Visio.Drawing.11">
                  <p:embed/>
                  <p:pic>
                    <p:nvPicPr>
                      <p:cNvPr id="56323" name="对象 5">
                        <a:extLst>
                          <a:ext uri="{FF2B5EF4-FFF2-40B4-BE49-F238E27FC236}">
                            <a16:creationId xmlns:a16="http://schemas.microsoft.com/office/drawing/2014/main" id="{BD7DC6A8-6073-4AFC-B7D6-9476A463A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7214" y="2060576"/>
                        <a:ext cx="853757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4" name="标题 1">
            <a:extLst>
              <a:ext uri="{FF2B5EF4-FFF2-40B4-BE49-F238E27FC236}">
                <a16:creationId xmlns:a16="http://schemas.microsoft.com/office/drawing/2014/main" id="{929BF89B-10DD-6211-5A9A-2657D6F35B39}"/>
              </a:ext>
            </a:extLst>
          </p:cNvPr>
          <p:cNvSpPr>
            <a:spLocks noGrp="1"/>
          </p:cNvSpPr>
          <p:nvPr>
            <p:ph type="title"/>
          </p:nvPr>
        </p:nvSpPr>
        <p:spPr>
          <a:xfrm>
            <a:off x="2674938" y="836614"/>
            <a:ext cx="5726112" cy="839787"/>
          </a:xfrm>
        </p:spPr>
        <p:txBody>
          <a:bodyPr/>
          <a:lstStyle/>
          <a:p>
            <a:r>
              <a:rPr lang="zh-CN" altLang="en-US">
                <a:solidFill>
                  <a:schemeClr val="tx1"/>
                </a:solidFill>
              </a:rPr>
              <a:t>习题</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15BAA198-886C-CB27-9106-A633B9FF4C56}"/>
              </a:ext>
            </a:extLst>
          </p:cNvPr>
          <p:cNvSpPr>
            <a:spLocks noChangeArrowheads="1"/>
          </p:cNvSpPr>
          <p:nvPr/>
        </p:nvSpPr>
        <p:spPr bwMode="auto">
          <a:xfrm>
            <a:off x="1612900" y="1916114"/>
            <a:ext cx="8864600" cy="452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marL="254000" indent="-254000" defTabSz="677863">
              <a:lnSpc>
                <a:spcPts val="3500"/>
              </a:lnSpc>
              <a:spcBef>
                <a:spcPct val="20000"/>
              </a:spcBef>
              <a:defRPr/>
            </a:pPr>
            <a:r>
              <a:rPr lang="en-US" altLang="zh-CN" dirty="0">
                <a:solidFill>
                  <a:srgbClr val="FF3300"/>
                </a:solidFill>
                <a:latin typeface="+mn-ea"/>
              </a:rPr>
              <a:t>2-4  </a:t>
            </a:r>
            <a:r>
              <a:rPr lang="zh-CN" altLang="en-US" dirty="0">
                <a:solidFill>
                  <a:srgbClr val="000099"/>
                </a:solidFill>
                <a:latin typeface="+mn-ea"/>
              </a:rPr>
              <a:t>目前住院病人主要由护士护理，这样做不仅需要大量护士，而且由于不能随时观察危重病人的病情变化，还会延误抢救时机。某医院打算开发一个以计算机为中心的患者监护系统，请</a:t>
            </a:r>
            <a:r>
              <a:rPr lang="zh-CN" altLang="en-US" dirty="0">
                <a:solidFill>
                  <a:srgbClr val="FF3300"/>
                </a:solidFill>
                <a:latin typeface="+mn-ea"/>
              </a:rPr>
              <a:t>分层次地画出描述本系统功能的数据流图。</a:t>
            </a:r>
            <a:endParaRPr lang="en-US" altLang="zh-CN" dirty="0">
              <a:solidFill>
                <a:srgbClr val="000099"/>
              </a:solidFill>
              <a:latin typeface="+mn-ea"/>
            </a:endParaRPr>
          </a:p>
          <a:p>
            <a:pPr marL="254000" indent="-254000" defTabSz="677863">
              <a:lnSpc>
                <a:spcPts val="3500"/>
              </a:lnSpc>
              <a:spcBef>
                <a:spcPct val="20000"/>
              </a:spcBef>
              <a:defRPr/>
            </a:pPr>
            <a:r>
              <a:rPr lang="en-US" altLang="zh-CN" dirty="0">
                <a:solidFill>
                  <a:srgbClr val="000099"/>
                </a:solidFill>
                <a:latin typeface="+mn-ea"/>
              </a:rPr>
              <a:t>     </a:t>
            </a:r>
            <a:r>
              <a:rPr lang="zh-CN" altLang="en-US" dirty="0">
                <a:solidFill>
                  <a:srgbClr val="000099"/>
                </a:solidFill>
                <a:latin typeface="+mn-ea"/>
              </a:rPr>
              <a:t>医院对患者监护系统的基本要求是随时接收每个病人的</a:t>
            </a:r>
            <a:r>
              <a:rPr lang="zh-CN" altLang="en-US" dirty="0">
                <a:solidFill>
                  <a:srgbClr val="FF0000"/>
                </a:solidFill>
                <a:latin typeface="+mn-ea"/>
              </a:rPr>
              <a:t>生理信号</a:t>
            </a:r>
            <a:r>
              <a:rPr lang="en-US" altLang="zh-CN" dirty="0">
                <a:solidFill>
                  <a:srgbClr val="000099"/>
                </a:solidFill>
                <a:latin typeface="+mn-ea"/>
              </a:rPr>
              <a:t>(</a:t>
            </a:r>
            <a:r>
              <a:rPr lang="zh-CN" altLang="en-US" dirty="0">
                <a:solidFill>
                  <a:srgbClr val="003300"/>
                </a:solidFill>
                <a:latin typeface="+mn-ea"/>
              </a:rPr>
              <a:t>脉搏、体温、血压、心电图</a:t>
            </a:r>
            <a:r>
              <a:rPr lang="zh-CN" altLang="en-US" dirty="0">
                <a:solidFill>
                  <a:srgbClr val="000099"/>
                </a:solidFill>
                <a:latin typeface="+mn-ea"/>
              </a:rPr>
              <a:t>等</a:t>
            </a:r>
            <a:r>
              <a:rPr lang="en-US" altLang="zh-CN" dirty="0">
                <a:solidFill>
                  <a:srgbClr val="000099"/>
                </a:solidFill>
                <a:latin typeface="+mn-ea"/>
              </a:rPr>
              <a:t>)</a:t>
            </a:r>
            <a:r>
              <a:rPr lang="zh-CN" altLang="en-US" dirty="0">
                <a:solidFill>
                  <a:srgbClr val="000099"/>
                </a:solidFill>
                <a:latin typeface="+mn-ea"/>
              </a:rPr>
              <a:t>，定时记录病人情况以形成患者</a:t>
            </a:r>
            <a:r>
              <a:rPr lang="zh-CN" altLang="en-US" dirty="0">
                <a:solidFill>
                  <a:srgbClr val="FF0000"/>
                </a:solidFill>
                <a:latin typeface="+mn-ea"/>
              </a:rPr>
              <a:t>日志</a:t>
            </a:r>
            <a:r>
              <a:rPr lang="zh-CN" altLang="en-US" dirty="0">
                <a:solidFill>
                  <a:srgbClr val="000099"/>
                </a:solidFill>
                <a:latin typeface="+mn-ea"/>
              </a:rPr>
              <a:t>，当某个</a:t>
            </a:r>
            <a:r>
              <a:rPr lang="zh-CN" altLang="en-US" dirty="0">
                <a:solidFill>
                  <a:srgbClr val="FF0000"/>
                </a:solidFill>
                <a:latin typeface="+mn-ea"/>
              </a:rPr>
              <a:t>病人</a:t>
            </a:r>
            <a:r>
              <a:rPr lang="zh-CN" altLang="en-US" dirty="0">
                <a:solidFill>
                  <a:srgbClr val="000099"/>
                </a:solidFill>
                <a:latin typeface="+mn-ea"/>
              </a:rPr>
              <a:t>的生理信号超出医生规定的安全范围时向</a:t>
            </a:r>
            <a:r>
              <a:rPr lang="zh-CN" altLang="en-US" dirty="0">
                <a:solidFill>
                  <a:srgbClr val="FF0000"/>
                </a:solidFill>
                <a:latin typeface="+mn-ea"/>
              </a:rPr>
              <a:t>值班护士</a:t>
            </a:r>
            <a:r>
              <a:rPr lang="zh-CN" altLang="en-US" dirty="0">
                <a:solidFill>
                  <a:srgbClr val="000099"/>
                </a:solidFill>
                <a:latin typeface="+mn-ea"/>
              </a:rPr>
              <a:t>发出警告信息，此外，护士在需要时还可以要求系统印出某个指定病人的</a:t>
            </a:r>
            <a:r>
              <a:rPr lang="zh-CN" altLang="en-US" dirty="0">
                <a:solidFill>
                  <a:srgbClr val="FF0000"/>
                </a:solidFill>
                <a:latin typeface="+mn-ea"/>
              </a:rPr>
              <a:t>病情报告</a:t>
            </a:r>
            <a:r>
              <a:rPr lang="zh-CN" altLang="en-US" dirty="0">
                <a:solidFill>
                  <a:srgbClr val="000099"/>
                </a:solidFill>
                <a:latin typeface="+mn-ea"/>
              </a:rPr>
              <a:t>。</a:t>
            </a:r>
          </a:p>
          <a:p>
            <a:pPr marL="254000" indent="-254000" defTabSz="677863">
              <a:spcBef>
                <a:spcPct val="20000"/>
              </a:spcBef>
              <a:defRPr/>
            </a:pPr>
            <a:endParaRPr lang="en-US" altLang="zh-CN" sz="3300" dirty="0">
              <a:solidFill>
                <a:srgbClr val="990000"/>
              </a:solidFill>
            </a:endParaRPr>
          </a:p>
        </p:txBody>
      </p:sp>
      <p:sp>
        <p:nvSpPr>
          <p:cNvPr id="57347" name="Rectangle 4">
            <a:extLst>
              <a:ext uri="{FF2B5EF4-FFF2-40B4-BE49-F238E27FC236}">
                <a16:creationId xmlns:a16="http://schemas.microsoft.com/office/drawing/2014/main" id="{D42D6F47-9E22-2358-40E0-4198A6CCAF54}"/>
              </a:ext>
            </a:extLst>
          </p:cNvPr>
          <p:cNvSpPr>
            <a:spLocks noChangeArrowheads="1"/>
          </p:cNvSpPr>
          <p:nvPr/>
        </p:nvSpPr>
        <p:spPr bwMode="auto">
          <a:xfrm>
            <a:off x="1524001"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57348" name="Rectangle 6">
            <a:extLst>
              <a:ext uri="{FF2B5EF4-FFF2-40B4-BE49-F238E27FC236}">
                <a16:creationId xmlns:a16="http://schemas.microsoft.com/office/drawing/2014/main" id="{DD23DEE7-3220-97EB-D09E-339E4CFBDE2B}"/>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defRPr sz="2400">
                <a:solidFill>
                  <a:schemeClr val="tx1"/>
                </a:solidFill>
                <a:latin typeface="Arial" panose="020B0604020202020204" pitchFamily="34" charset="0"/>
                <a:ea typeface="MS PGothic" panose="020B0600070205080204" pitchFamily="34" charset="-128"/>
              </a:defRPr>
            </a:lvl1pPr>
            <a:lvl2pPr marL="742950" indent="-285750" defTabSz="677863">
              <a:defRPr sz="2400">
                <a:solidFill>
                  <a:schemeClr val="tx1"/>
                </a:solidFill>
                <a:latin typeface="Arial" panose="020B0604020202020204" pitchFamily="34" charset="0"/>
                <a:ea typeface="MS PGothic" panose="020B0600070205080204" pitchFamily="34" charset="-128"/>
              </a:defRPr>
            </a:lvl2pPr>
            <a:lvl3pPr marL="1143000" indent="-228600" defTabSz="677863">
              <a:defRPr sz="2400">
                <a:solidFill>
                  <a:schemeClr val="tx1"/>
                </a:solidFill>
                <a:latin typeface="Arial" panose="020B0604020202020204" pitchFamily="34" charset="0"/>
                <a:ea typeface="MS PGothic" panose="020B0600070205080204" pitchFamily="34" charset="-128"/>
              </a:defRPr>
            </a:lvl3pPr>
            <a:lvl4pPr marL="1600200" indent="-228600" defTabSz="677863">
              <a:defRPr sz="2400">
                <a:solidFill>
                  <a:schemeClr val="tx1"/>
                </a:solidFill>
                <a:latin typeface="Arial" panose="020B0604020202020204" pitchFamily="34" charset="0"/>
                <a:ea typeface="MS PGothic" panose="020B0600070205080204" pitchFamily="34" charset="-128"/>
              </a:defRPr>
            </a:lvl4pPr>
            <a:lvl5pPr marL="2057400" indent="-228600" defTabSz="677863">
              <a:defRPr sz="2400">
                <a:solidFill>
                  <a:schemeClr val="tx1"/>
                </a:solidFill>
                <a:latin typeface="Arial" panose="020B0604020202020204" pitchFamily="34" charset="0"/>
                <a:ea typeface="MS PGothic" panose="020B0600070205080204" pitchFamily="34" charset="-128"/>
              </a:defRPr>
            </a:lvl5pPr>
            <a:lvl6pPr marL="25146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3</a:t>
            </a:r>
            <a:r>
              <a:rPr lang="zh-CN" altLang="en-US" sz="3600">
                <a:solidFill>
                  <a:schemeClr val="bg1"/>
                </a:solidFill>
                <a:latin typeface="黑体" panose="02010609060101010101" pitchFamily="49" charset="-122"/>
                <a:ea typeface="黑体" panose="02010609060101010101" pitchFamily="49" charset="-122"/>
              </a:rPr>
              <a:t>章）</a:t>
            </a:r>
          </a:p>
        </p:txBody>
      </p:sp>
      <p:sp>
        <p:nvSpPr>
          <p:cNvPr id="57349" name="标题 1">
            <a:extLst>
              <a:ext uri="{FF2B5EF4-FFF2-40B4-BE49-F238E27FC236}">
                <a16:creationId xmlns:a16="http://schemas.microsoft.com/office/drawing/2014/main" id="{920752C6-B3E0-60A2-C4DA-79152E92571C}"/>
              </a:ext>
            </a:extLst>
          </p:cNvPr>
          <p:cNvSpPr txBox="1">
            <a:spLocks/>
          </p:cNvSpPr>
          <p:nvPr/>
        </p:nvSpPr>
        <p:spPr bwMode="auto">
          <a:xfrm>
            <a:off x="2674938" y="836614"/>
            <a:ext cx="5726112"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4400">
                <a:latin typeface="Tahoma" panose="020B0604030504040204" pitchFamily="34" charset="0"/>
                <a:ea typeface="宋体" panose="02010600030101010101" pitchFamily="2" charset="-122"/>
              </a:rPr>
              <a:t>习题</a:t>
            </a:r>
            <a:endParaRPr lang="zh-CN" altLang="en-US" sz="4400">
              <a:solidFill>
                <a:schemeClr val="tx2"/>
              </a:solidFill>
              <a:latin typeface="Tahoma" panose="020B0604030504040204" pitchFamily="34" charset="0"/>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EB14B5A-74EB-BDD4-7B2F-5BF3404F5C26}"/>
              </a:ext>
            </a:extLst>
          </p:cNvPr>
          <p:cNvSpPr>
            <a:spLocks noChangeArrowheads="1"/>
          </p:cNvSpPr>
          <p:nvPr/>
        </p:nvSpPr>
        <p:spPr bwMode="auto">
          <a:xfrm>
            <a:off x="1524001"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graphicFrame>
        <p:nvGraphicFramePr>
          <p:cNvPr id="62467" name="Object 7">
            <a:extLst>
              <a:ext uri="{FF2B5EF4-FFF2-40B4-BE49-F238E27FC236}">
                <a16:creationId xmlns:a16="http://schemas.microsoft.com/office/drawing/2014/main" id="{CC190B69-EB9D-DA1A-4190-37742B2C1B69}"/>
              </a:ext>
            </a:extLst>
          </p:cNvPr>
          <p:cNvGraphicFramePr>
            <a:graphicFrameLocks noChangeAspect="1"/>
          </p:cNvGraphicFramePr>
          <p:nvPr/>
        </p:nvGraphicFramePr>
        <p:xfrm>
          <a:off x="2008189" y="161926"/>
          <a:ext cx="7375525" cy="6727825"/>
        </p:xfrm>
        <a:graphic>
          <a:graphicData uri="http://schemas.openxmlformats.org/presentationml/2006/ole">
            <mc:AlternateContent xmlns:mc="http://schemas.openxmlformats.org/markup-compatibility/2006">
              <mc:Choice xmlns:v="urn:schemas-microsoft-com:vml" Requires="v">
                <p:oleObj name="Visio" r:id="rId2" imgW="6660794" imgH="5980786" progId="Visio.Drawing.11">
                  <p:embed/>
                </p:oleObj>
              </mc:Choice>
              <mc:Fallback>
                <p:oleObj name="Visio" r:id="rId2" imgW="6660794" imgH="5980786" progId="Visio.Drawing.11">
                  <p:embed/>
                  <p:pic>
                    <p:nvPicPr>
                      <p:cNvPr id="62467" name="Object 7">
                        <a:extLst>
                          <a:ext uri="{FF2B5EF4-FFF2-40B4-BE49-F238E27FC236}">
                            <a16:creationId xmlns:a16="http://schemas.microsoft.com/office/drawing/2014/main" id="{CC190B69-EB9D-DA1A-4190-37742B2C1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189" y="161926"/>
                        <a:ext cx="7375525" cy="672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AB2ED7EE-446C-6570-3569-1271E431DEE4}"/>
              </a:ext>
            </a:extLst>
          </p:cNvPr>
          <p:cNvSpPr>
            <a:spLocks noChangeArrowheads="1"/>
          </p:cNvSpPr>
          <p:nvPr/>
        </p:nvSpPr>
        <p:spPr bwMode="auto">
          <a:xfrm>
            <a:off x="1714500" y="1916114"/>
            <a:ext cx="8763000" cy="452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p>
            <a:pPr marL="254000" indent="-254000" defTabSz="677863">
              <a:lnSpc>
                <a:spcPct val="170000"/>
              </a:lnSpc>
              <a:spcBef>
                <a:spcPct val="20000"/>
              </a:spcBef>
              <a:defRPr/>
            </a:pPr>
            <a:r>
              <a:rPr lang="en-US" altLang="zh-CN" sz="2600" dirty="0">
                <a:solidFill>
                  <a:srgbClr val="FF0000"/>
                </a:solidFill>
                <a:latin typeface="+mn-ea"/>
              </a:rPr>
              <a:t>2-5 </a:t>
            </a:r>
            <a:r>
              <a:rPr lang="zh-CN" altLang="en-US" sz="2600" dirty="0">
                <a:solidFill>
                  <a:srgbClr val="000099"/>
                </a:solidFill>
                <a:latin typeface="+mn-ea"/>
              </a:rPr>
              <a:t>北京某高校可用的电话号码有以下几类：校内电话号码由</a:t>
            </a:r>
            <a:r>
              <a:rPr lang="en-US" altLang="zh-CN" sz="2600" dirty="0">
                <a:solidFill>
                  <a:srgbClr val="000099"/>
                </a:solidFill>
                <a:latin typeface="+mn-ea"/>
              </a:rPr>
              <a:t>4</a:t>
            </a:r>
            <a:r>
              <a:rPr lang="zh-CN" altLang="en-US" sz="2600" dirty="0">
                <a:solidFill>
                  <a:srgbClr val="000099"/>
                </a:solidFill>
                <a:latin typeface="+mn-ea"/>
              </a:rPr>
              <a:t>位数字组成，第</a:t>
            </a:r>
            <a:r>
              <a:rPr lang="en-US" altLang="zh-CN" sz="2600" dirty="0">
                <a:solidFill>
                  <a:srgbClr val="000099"/>
                </a:solidFill>
                <a:latin typeface="+mn-ea"/>
              </a:rPr>
              <a:t>1</a:t>
            </a:r>
            <a:r>
              <a:rPr lang="zh-CN" altLang="en-US" sz="2600" dirty="0">
                <a:solidFill>
                  <a:srgbClr val="000099"/>
                </a:solidFill>
                <a:latin typeface="+mn-ea"/>
              </a:rPr>
              <a:t>位数字不是</a:t>
            </a:r>
            <a:r>
              <a:rPr lang="en-US" altLang="zh-CN" sz="2600" dirty="0">
                <a:solidFill>
                  <a:srgbClr val="000099"/>
                </a:solidFill>
                <a:latin typeface="+mn-ea"/>
              </a:rPr>
              <a:t>0</a:t>
            </a:r>
            <a:r>
              <a:rPr lang="zh-CN" altLang="en-US" sz="2600" dirty="0">
                <a:solidFill>
                  <a:srgbClr val="000099"/>
                </a:solidFill>
                <a:latin typeface="+mn-ea"/>
              </a:rPr>
              <a:t>；校外电话又分为本市电话和外地电话两类，拨校外电话需先拨</a:t>
            </a:r>
            <a:r>
              <a:rPr lang="en-US" altLang="zh-CN" sz="2600" dirty="0">
                <a:solidFill>
                  <a:srgbClr val="000099"/>
                </a:solidFill>
                <a:latin typeface="+mn-ea"/>
              </a:rPr>
              <a:t>0</a:t>
            </a:r>
            <a:r>
              <a:rPr lang="zh-CN" altLang="en-US" sz="2600" dirty="0">
                <a:solidFill>
                  <a:srgbClr val="000099"/>
                </a:solidFill>
                <a:latin typeface="+mn-ea"/>
              </a:rPr>
              <a:t>，若是本市电话则再接着拨</a:t>
            </a:r>
            <a:r>
              <a:rPr lang="en-US" altLang="zh-CN" sz="2600" dirty="0">
                <a:solidFill>
                  <a:srgbClr val="000099"/>
                </a:solidFill>
                <a:latin typeface="+mn-ea"/>
              </a:rPr>
              <a:t>8</a:t>
            </a:r>
            <a:r>
              <a:rPr lang="zh-CN" altLang="en-US" sz="2600" dirty="0">
                <a:solidFill>
                  <a:srgbClr val="000099"/>
                </a:solidFill>
                <a:latin typeface="+mn-ea"/>
              </a:rPr>
              <a:t>位数字</a:t>
            </a:r>
            <a:r>
              <a:rPr lang="en-US" altLang="zh-CN" sz="2600" dirty="0">
                <a:solidFill>
                  <a:srgbClr val="000099"/>
                </a:solidFill>
                <a:latin typeface="+mn-ea"/>
              </a:rPr>
              <a:t>(</a:t>
            </a:r>
            <a:r>
              <a:rPr lang="zh-CN" altLang="en-US" sz="2600" dirty="0">
                <a:solidFill>
                  <a:srgbClr val="000099"/>
                </a:solidFill>
                <a:latin typeface="+mn-ea"/>
              </a:rPr>
              <a:t>第</a:t>
            </a:r>
            <a:r>
              <a:rPr lang="en-US" altLang="zh-CN" sz="2600" dirty="0">
                <a:solidFill>
                  <a:srgbClr val="000099"/>
                </a:solidFill>
                <a:latin typeface="+mn-ea"/>
              </a:rPr>
              <a:t>1</a:t>
            </a:r>
            <a:r>
              <a:rPr lang="zh-CN" altLang="en-US" sz="2600" dirty="0">
                <a:solidFill>
                  <a:srgbClr val="000099"/>
                </a:solidFill>
                <a:latin typeface="+mn-ea"/>
              </a:rPr>
              <a:t>位不是</a:t>
            </a:r>
            <a:r>
              <a:rPr lang="en-US" altLang="zh-CN" sz="2600" dirty="0">
                <a:solidFill>
                  <a:srgbClr val="000099"/>
                </a:solidFill>
                <a:latin typeface="+mn-ea"/>
              </a:rPr>
              <a:t>0)</a:t>
            </a:r>
            <a:r>
              <a:rPr lang="zh-CN" altLang="en-US" sz="2600" dirty="0">
                <a:solidFill>
                  <a:srgbClr val="000099"/>
                </a:solidFill>
                <a:latin typeface="+mn-ea"/>
              </a:rPr>
              <a:t>，若是外地电话则拨</a:t>
            </a:r>
            <a:r>
              <a:rPr lang="en-US" altLang="zh-CN" sz="2600" dirty="0">
                <a:solidFill>
                  <a:srgbClr val="000099"/>
                </a:solidFill>
                <a:latin typeface="+mn-ea"/>
              </a:rPr>
              <a:t>3</a:t>
            </a:r>
            <a:r>
              <a:rPr lang="zh-CN" altLang="en-US" sz="2600" dirty="0">
                <a:solidFill>
                  <a:srgbClr val="000099"/>
                </a:solidFill>
                <a:latin typeface="+mn-ea"/>
              </a:rPr>
              <a:t>位区码再拨</a:t>
            </a:r>
            <a:r>
              <a:rPr lang="en-US" altLang="zh-CN" sz="2600" dirty="0">
                <a:solidFill>
                  <a:srgbClr val="000099"/>
                </a:solidFill>
                <a:latin typeface="+mn-ea"/>
              </a:rPr>
              <a:t>8</a:t>
            </a:r>
            <a:r>
              <a:rPr lang="zh-CN" altLang="en-US" sz="2600" dirty="0">
                <a:solidFill>
                  <a:srgbClr val="000099"/>
                </a:solidFill>
                <a:latin typeface="+mn-ea"/>
              </a:rPr>
              <a:t>位电话号码</a:t>
            </a:r>
            <a:r>
              <a:rPr lang="en-US" altLang="zh-CN" sz="2600" dirty="0">
                <a:solidFill>
                  <a:srgbClr val="000099"/>
                </a:solidFill>
                <a:latin typeface="+mn-ea"/>
              </a:rPr>
              <a:t>(</a:t>
            </a:r>
            <a:r>
              <a:rPr lang="zh-CN" altLang="en-US" sz="2600" dirty="0">
                <a:solidFill>
                  <a:srgbClr val="000099"/>
                </a:solidFill>
                <a:latin typeface="+mn-ea"/>
              </a:rPr>
              <a:t>第</a:t>
            </a:r>
            <a:r>
              <a:rPr lang="en-US" altLang="zh-CN" sz="2600" dirty="0">
                <a:solidFill>
                  <a:srgbClr val="000099"/>
                </a:solidFill>
                <a:latin typeface="+mn-ea"/>
              </a:rPr>
              <a:t>1</a:t>
            </a:r>
            <a:r>
              <a:rPr lang="zh-CN" altLang="en-US" sz="2600" dirty="0">
                <a:solidFill>
                  <a:srgbClr val="000099"/>
                </a:solidFill>
                <a:latin typeface="+mn-ea"/>
              </a:rPr>
              <a:t>位不是</a:t>
            </a:r>
            <a:r>
              <a:rPr lang="en-US" altLang="zh-CN" sz="2600" dirty="0">
                <a:solidFill>
                  <a:srgbClr val="000099"/>
                </a:solidFill>
                <a:latin typeface="+mn-ea"/>
              </a:rPr>
              <a:t>0)</a:t>
            </a:r>
            <a:r>
              <a:rPr lang="zh-CN" altLang="en-US" sz="2600" dirty="0">
                <a:solidFill>
                  <a:srgbClr val="000099"/>
                </a:solidFill>
                <a:latin typeface="+mn-ea"/>
              </a:rPr>
              <a:t>。</a:t>
            </a:r>
          </a:p>
          <a:p>
            <a:pPr marL="254000" indent="-254000" defTabSz="677863">
              <a:lnSpc>
                <a:spcPct val="170000"/>
              </a:lnSpc>
              <a:spcBef>
                <a:spcPct val="20000"/>
              </a:spcBef>
              <a:defRPr/>
            </a:pPr>
            <a:r>
              <a:rPr lang="zh-CN" altLang="en-US" sz="2600" dirty="0">
                <a:solidFill>
                  <a:srgbClr val="FF0000"/>
                </a:solidFill>
                <a:latin typeface="+mn-ea"/>
              </a:rPr>
              <a:t>     请用定义数据字典的方法，定义上述的电话号码。</a:t>
            </a:r>
          </a:p>
        </p:txBody>
      </p:sp>
      <p:sp>
        <p:nvSpPr>
          <p:cNvPr id="63491" name="Rectangle 4">
            <a:extLst>
              <a:ext uri="{FF2B5EF4-FFF2-40B4-BE49-F238E27FC236}">
                <a16:creationId xmlns:a16="http://schemas.microsoft.com/office/drawing/2014/main" id="{6D524E8B-531D-3049-CB9C-FEB045307190}"/>
              </a:ext>
            </a:extLst>
          </p:cNvPr>
          <p:cNvSpPr>
            <a:spLocks noChangeArrowheads="1"/>
          </p:cNvSpPr>
          <p:nvPr/>
        </p:nvSpPr>
        <p:spPr bwMode="auto">
          <a:xfrm>
            <a:off x="1524001"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63492" name="Rectangle 5">
            <a:extLst>
              <a:ext uri="{FF2B5EF4-FFF2-40B4-BE49-F238E27FC236}">
                <a16:creationId xmlns:a16="http://schemas.microsoft.com/office/drawing/2014/main" id="{48F07805-7E17-A38F-9036-62D2879AF8A6}"/>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defRPr sz="2400">
                <a:solidFill>
                  <a:schemeClr val="tx1"/>
                </a:solidFill>
                <a:latin typeface="Arial" panose="020B0604020202020204" pitchFamily="34" charset="0"/>
                <a:ea typeface="MS PGothic" panose="020B0600070205080204" pitchFamily="34" charset="-128"/>
              </a:defRPr>
            </a:lvl1pPr>
            <a:lvl2pPr marL="742950" indent="-285750" defTabSz="677863">
              <a:defRPr sz="2400">
                <a:solidFill>
                  <a:schemeClr val="tx1"/>
                </a:solidFill>
                <a:latin typeface="Arial" panose="020B0604020202020204" pitchFamily="34" charset="0"/>
                <a:ea typeface="MS PGothic" panose="020B0600070205080204" pitchFamily="34" charset="-128"/>
              </a:defRPr>
            </a:lvl2pPr>
            <a:lvl3pPr marL="1143000" indent="-228600" defTabSz="677863">
              <a:defRPr sz="2400">
                <a:solidFill>
                  <a:schemeClr val="tx1"/>
                </a:solidFill>
                <a:latin typeface="Arial" panose="020B0604020202020204" pitchFamily="34" charset="0"/>
                <a:ea typeface="MS PGothic" panose="020B0600070205080204" pitchFamily="34" charset="-128"/>
              </a:defRPr>
            </a:lvl3pPr>
            <a:lvl4pPr marL="1600200" indent="-228600" defTabSz="677863">
              <a:defRPr sz="2400">
                <a:solidFill>
                  <a:schemeClr val="tx1"/>
                </a:solidFill>
                <a:latin typeface="Arial" panose="020B0604020202020204" pitchFamily="34" charset="0"/>
                <a:ea typeface="MS PGothic" panose="020B0600070205080204" pitchFamily="34" charset="-128"/>
              </a:defRPr>
            </a:lvl4pPr>
            <a:lvl5pPr marL="2057400" indent="-228600" defTabSz="677863">
              <a:defRPr sz="2400">
                <a:solidFill>
                  <a:schemeClr val="tx1"/>
                </a:solidFill>
                <a:latin typeface="Arial" panose="020B0604020202020204" pitchFamily="34" charset="0"/>
                <a:ea typeface="MS PGothic" panose="020B0600070205080204" pitchFamily="34" charset="-128"/>
              </a:defRPr>
            </a:lvl5pPr>
            <a:lvl6pPr marL="25146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3</a:t>
            </a:r>
            <a:r>
              <a:rPr lang="zh-CN" altLang="en-US" sz="3600">
                <a:solidFill>
                  <a:schemeClr val="bg1"/>
                </a:solidFill>
                <a:latin typeface="黑体" panose="02010609060101010101" pitchFamily="49" charset="-122"/>
                <a:ea typeface="黑体" panose="02010609060101010101" pitchFamily="49" charset="-122"/>
              </a:rPr>
              <a:t>章）</a:t>
            </a:r>
          </a:p>
        </p:txBody>
      </p:sp>
      <p:sp>
        <p:nvSpPr>
          <p:cNvPr id="63493" name="标题 1">
            <a:extLst>
              <a:ext uri="{FF2B5EF4-FFF2-40B4-BE49-F238E27FC236}">
                <a16:creationId xmlns:a16="http://schemas.microsoft.com/office/drawing/2014/main" id="{7D149738-1665-76F3-A762-D317CF98316E}"/>
              </a:ext>
            </a:extLst>
          </p:cNvPr>
          <p:cNvSpPr txBox="1">
            <a:spLocks/>
          </p:cNvSpPr>
          <p:nvPr/>
        </p:nvSpPr>
        <p:spPr bwMode="auto">
          <a:xfrm>
            <a:off x="2674938" y="836614"/>
            <a:ext cx="5726112"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4400">
                <a:latin typeface="Tahoma" panose="020B0604030504040204" pitchFamily="34" charset="0"/>
                <a:ea typeface="宋体" panose="02010600030101010101" pitchFamily="2" charset="-122"/>
              </a:rPr>
              <a:t>习题</a:t>
            </a:r>
            <a:endParaRPr lang="zh-CN" altLang="en-US" sz="4400">
              <a:solidFill>
                <a:schemeClr val="tx2"/>
              </a:solidFill>
              <a:latin typeface="Tahoma" panose="020B0604030504040204" pitchFamily="34" charset="0"/>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4D049D69-FC90-8FF0-AE93-93D6A6059F17}"/>
              </a:ext>
            </a:extLst>
          </p:cNvPr>
          <p:cNvSpPr>
            <a:spLocks noChangeArrowheads="1"/>
          </p:cNvSpPr>
          <p:nvPr/>
        </p:nvSpPr>
        <p:spPr bwMode="auto">
          <a:xfrm>
            <a:off x="1992314" y="1847851"/>
            <a:ext cx="8485187"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7863">
              <a:defRPr sz="2400">
                <a:solidFill>
                  <a:schemeClr val="tx1"/>
                </a:solidFill>
                <a:latin typeface="Arial" panose="020B0604020202020204" pitchFamily="34" charset="0"/>
                <a:ea typeface="MS PGothic" panose="020B0600070205080204" pitchFamily="34" charset="-128"/>
              </a:defRPr>
            </a:lvl1pPr>
            <a:lvl2pPr marL="742950" indent="-285750" defTabSz="677863">
              <a:defRPr sz="2400">
                <a:solidFill>
                  <a:schemeClr val="tx1"/>
                </a:solidFill>
                <a:latin typeface="Arial" panose="020B0604020202020204" pitchFamily="34" charset="0"/>
                <a:ea typeface="MS PGothic" panose="020B0600070205080204" pitchFamily="34" charset="-128"/>
              </a:defRPr>
            </a:lvl2pPr>
            <a:lvl3pPr marL="1143000" indent="-228600" defTabSz="677863">
              <a:defRPr sz="2400">
                <a:solidFill>
                  <a:schemeClr val="tx1"/>
                </a:solidFill>
                <a:latin typeface="Arial" panose="020B0604020202020204" pitchFamily="34" charset="0"/>
                <a:ea typeface="MS PGothic" panose="020B0600070205080204" pitchFamily="34" charset="-128"/>
              </a:defRPr>
            </a:lvl3pPr>
            <a:lvl4pPr marL="1600200" indent="-228600" defTabSz="677863">
              <a:defRPr sz="2400">
                <a:solidFill>
                  <a:schemeClr val="tx1"/>
                </a:solidFill>
                <a:latin typeface="Arial" panose="020B0604020202020204" pitchFamily="34" charset="0"/>
                <a:ea typeface="MS PGothic" panose="020B0600070205080204" pitchFamily="34" charset="-128"/>
              </a:defRPr>
            </a:lvl4pPr>
            <a:lvl5pPr marL="2057400" indent="-228600" defTabSz="677863">
              <a:defRPr sz="2400">
                <a:solidFill>
                  <a:schemeClr val="tx1"/>
                </a:solidFill>
                <a:latin typeface="Arial" panose="020B0604020202020204" pitchFamily="34" charset="0"/>
                <a:ea typeface="MS PGothic" panose="020B0600070205080204" pitchFamily="34" charset="-128"/>
              </a:defRPr>
            </a:lvl5pPr>
            <a:lvl6pPr marL="25146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Font typeface="Wingdings" panose="05000000000000000000" pitchFamily="2" charset="2"/>
              <a:buChar char="l"/>
            </a:pPr>
            <a:r>
              <a:rPr lang="zh-CN" altLang="en-US">
                <a:solidFill>
                  <a:srgbClr val="990000"/>
                </a:solidFill>
              </a:rPr>
              <a:t>电话号码</a:t>
            </a:r>
            <a:r>
              <a:rPr lang="en-US" altLang="zh-CN">
                <a:solidFill>
                  <a:srgbClr val="990000"/>
                </a:solidFill>
              </a:rPr>
              <a:t>=[</a:t>
            </a:r>
            <a:r>
              <a:rPr lang="zh-CN" altLang="en-US">
                <a:solidFill>
                  <a:srgbClr val="990000"/>
                </a:solidFill>
              </a:rPr>
              <a:t>校内电话号码</a:t>
            </a:r>
            <a:r>
              <a:rPr lang="en-US" altLang="zh-CN">
                <a:solidFill>
                  <a:srgbClr val="990000"/>
                </a:solidFill>
              </a:rPr>
              <a:t>|</a:t>
            </a:r>
            <a:r>
              <a:rPr lang="zh-CN" altLang="en-US">
                <a:solidFill>
                  <a:srgbClr val="990000"/>
                </a:solidFill>
              </a:rPr>
              <a:t>校外电话号码</a:t>
            </a:r>
            <a:r>
              <a:rPr lang="en-US" altLang="zh-CN">
                <a:solidFill>
                  <a:srgbClr val="990000"/>
                </a:solidFill>
              </a:rPr>
              <a:t>]</a:t>
            </a:r>
          </a:p>
          <a:p>
            <a:pPr>
              <a:spcBef>
                <a:spcPct val="20000"/>
              </a:spcBef>
              <a:buFont typeface="Wingdings" panose="05000000000000000000" pitchFamily="2" charset="2"/>
              <a:buChar char="l"/>
            </a:pPr>
            <a:r>
              <a:rPr lang="zh-CN" altLang="en-US">
                <a:solidFill>
                  <a:srgbClr val="990000"/>
                </a:solidFill>
              </a:rPr>
              <a:t>校内电话号码</a:t>
            </a:r>
            <a:r>
              <a:rPr lang="en-US" altLang="zh-CN">
                <a:solidFill>
                  <a:srgbClr val="990000"/>
                </a:solidFill>
              </a:rPr>
              <a:t>=</a:t>
            </a:r>
            <a:r>
              <a:rPr lang="zh-CN" altLang="en-US">
                <a:solidFill>
                  <a:srgbClr val="990000"/>
                </a:solidFill>
              </a:rPr>
              <a:t>非零数字</a:t>
            </a:r>
            <a:r>
              <a:rPr lang="en-US" altLang="zh-CN">
                <a:solidFill>
                  <a:srgbClr val="990000"/>
                </a:solidFill>
              </a:rPr>
              <a:t>+ 3 </a:t>
            </a:r>
            <a:r>
              <a:rPr lang="zh-CN" altLang="en-US">
                <a:solidFill>
                  <a:srgbClr val="990000"/>
                </a:solidFill>
              </a:rPr>
              <a:t>位数字   </a:t>
            </a:r>
            <a:r>
              <a:rPr lang="en-US" altLang="zh-CN">
                <a:solidFill>
                  <a:srgbClr val="003300"/>
                </a:solidFill>
              </a:rPr>
              <a:t>//</a:t>
            </a:r>
            <a:r>
              <a:rPr lang="zh-CN" altLang="en-US">
                <a:solidFill>
                  <a:srgbClr val="003300"/>
                </a:solidFill>
              </a:rPr>
              <a:t>后面继续定义</a:t>
            </a:r>
          </a:p>
          <a:p>
            <a:pPr>
              <a:spcBef>
                <a:spcPct val="20000"/>
              </a:spcBef>
              <a:buFont typeface="Wingdings" panose="05000000000000000000" pitchFamily="2" charset="2"/>
              <a:buChar char="l"/>
            </a:pPr>
            <a:r>
              <a:rPr lang="zh-CN" altLang="en-US">
                <a:solidFill>
                  <a:srgbClr val="990000"/>
                </a:solidFill>
              </a:rPr>
              <a:t>校外电话号码</a:t>
            </a:r>
            <a:r>
              <a:rPr lang="en-US" altLang="zh-CN">
                <a:solidFill>
                  <a:srgbClr val="990000"/>
                </a:solidFill>
              </a:rPr>
              <a:t>=[</a:t>
            </a:r>
            <a:r>
              <a:rPr lang="zh-CN" altLang="en-US">
                <a:solidFill>
                  <a:srgbClr val="990000"/>
                </a:solidFill>
              </a:rPr>
              <a:t>本市号码</a:t>
            </a:r>
            <a:r>
              <a:rPr lang="en-US" altLang="zh-CN">
                <a:solidFill>
                  <a:srgbClr val="990000"/>
                </a:solidFill>
              </a:rPr>
              <a:t>|</a:t>
            </a:r>
            <a:r>
              <a:rPr lang="zh-CN" altLang="en-US">
                <a:solidFill>
                  <a:srgbClr val="990000"/>
                </a:solidFill>
              </a:rPr>
              <a:t>外地号码</a:t>
            </a:r>
            <a:r>
              <a:rPr lang="en-US" altLang="zh-CN">
                <a:solidFill>
                  <a:srgbClr val="990000"/>
                </a:solidFill>
              </a:rPr>
              <a:t>]</a:t>
            </a:r>
          </a:p>
          <a:p>
            <a:pPr>
              <a:spcBef>
                <a:spcPct val="20000"/>
              </a:spcBef>
              <a:buFont typeface="Wingdings" panose="05000000000000000000" pitchFamily="2" charset="2"/>
              <a:buChar char="l"/>
            </a:pPr>
            <a:r>
              <a:rPr lang="zh-CN" altLang="en-US">
                <a:solidFill>
                  <a:srgbClr val="990000"/>
                </a:solidFill>
              </a:rPr>
              <a:t>本市号码</a:t>
            </a:r>
            <a:r>
              <a:rPr lang="en-US" altLang="zh-CN">
                <a:solidFill>
                  <a:srgbClr val="990000"/>
                </a:solidFill>
              </a:rPr>
              <a:t>=</a:t>
            </a:r>
            <a:r>
              <a:rPr lang="zh-CN" altLang="en-US">
                <a:solidFill>
                  <a:srgbClr val="990000"/>
                </a:solidFill>
              </a:rPr>
              <a:t>数字零</a:t>
            </a:r>
            <a:r>
              <a:rPr lang="en-US" altLang="zh-CN">
                <a:solidFill>
                  <a:srgbClr val="990000"/>
                </a:solidFill>
              </a:rPr>
              <a:t>+8</a:t>
            </a:r>
            <a:r>
              <a:rPr lang="zh-CN" altLang="en-US">
                <a:solidFill>
                  <a:srgbClr val="990000"/>
                </a:solidFill>
              </a:rPr>
              <a:t>位数字</a:t>
            </a:r>
          </a:p>
          <a:p>
            <a:pPr>
              <a:spcBef>
                <a:spcPct val="20000"/>
              </a:spcBef>
              <a:buFont typeface="Wingdings" panose="05000000000000000000" pitchFamily="2" charset="2"/>
              <a:buChar char="l"/>
            </a:pPr>
            <a:r>
              <a:rPr lang="zh-CN" altLang="en-US">
                <a:solidFill>
                  <a:srgbClr val="990000"/>
                </a:solidFill>
              </a:rPr>
              <a:t>外地号码</a:t>
            </a:r>
            <a:r>
              <a:rPr lang="en-US" altLang="zh-CN">
                <a:solidFill>
                  <a:srgbClr val="990000"/>
                </a:solidFill>
              </a:rPr>
              <a:t>=</a:t>
            </a:r>
            <a:r>
              <a:rPr lang="zh-CN" altLang="en-US">
                <a:solidFill>
                  <a:srgbClr val="990000"/>
                </a:solidFill>
              </a:rPr>
              <a:t>数字零</a:t>
            </a:r>
            <a:r>
              <a:rPr lang="en-US" altLang="zh-CN">
                <a:solidFill>
                  <a:srgbClr val="990000"/>
                </a:solidFill>
              </a:rPr>
              <a:t>+3</a:t>
            </a:r>
            <a:r>
              <a:rPr lang="zh-CN" altLang="en-US">
                <a:solidFill>
                  <a:srgbClr val="990000"/>
                </a:solidFill>
              </a:rPr>
              <a:t>位数字</a:t>
            </a:r>
            <a:r>
              <a:rPr lang="en-US" altLang="zh-CN">
                <a:solidFill>
                  <a:srgbClr val="990000"/>
                </a:solidFill>
              </a:rPr>
              <a:t>+8</a:t>
            </a:r>
            <a:r>
              <a:rPr lang="zh-CN" altLang="en-US">
                <a:solidFill>
                  <a:srgbClr val="990000"/>
                </a:solidFill>
              </a:rPr>
              <a:t>位数字</a:t>
            </a:r>
          </a:p>
          <a:p>
            <a:pPr>
              <a:spcBef>
                <a:spcPct val="20000"/>
              </a:spcBef>
              <a:buFont typeface="Wingdings" panose="05000000000000000000" pitchFamily="2" charset="2"/>
              <a:buChar char="l"/>
            </a:pPr>
            <a:r>
              <a:rPr lang="zh-CN" altLang="en-US">
                <a:solidFill>
                  <a:srgbClr val="990000"/>
                </a:solidFill>
              </a:rPr>
              <a:t>非零数字</a:t>
            </a:r>
            <a:r>
              <a:rPr lang="en-US" altLang="zh-CN">
                <a:solidFill>
                  <a:srgbClr val="990000"/>
                </a:solidFill>
              </a:rPr>
              <a:t>=[1|2|3|4|5|6|7|8|9]</a:t>
            </a:r>
          </a:p>
          <a:p>
            <a:pPr>
              <a:spcBef>
                <a:spcPct val="20000"/>
              </a:spcBef>
              <a:buFont typeface="Wingdings" panose="05000000000000000000" pitchFamily="2" charset="2"/>
              <a:buChar char="l"/>
            </a:pPr>
            <a:r>
              <a:rPr lang="zh-CN" altLang="en-US">
                <a:solidFill>
                  <a:srgbClr val="990000"/>
                </a:solidFill>
              </a:rPr>
              <a:t>数字零＝</a:t>
            </a:r>
            <a:r>
              <a:rPr lang="en-US" altLang="zh-CN">
                <a:solidFill>
                  <a:srgbClr val="990000"/>
                </a:solidFill>
              </a:rPr>
              <a:t>0</a:t>
            </a:r>
          </a:p>
          <a:p>
            <a:pPr>
              <a:spcBef>
                <a:spcPct val="20000"/>
              </a:spcBef>
              <a:buFont typeface="Wingdings" panose="05000000000000000000" pitchFamily="2" charset="2"/>
              <a:buChar char="l"/>
            </a:pPr>
            <a:r>
              <a:rPr lang="en-US" altLang="zh-CN">
                <a:solidFill>
                  <a:srgbClr val="990000"/>
                </a:solidFill>
              </a:rPr>
              <a:t>3</a:t>
            </a:r>
            <a:r>
              <a:rPr lang="zh-CN" altLang="en-US">
                <a:solidFill>
                  <a:srgbClr val="990000"/>
                </a:solidFill>
              </a:rPr>
              <a:t>位数字＝</a:t>
            </a:r>
            <a:r>
              <a:rPr lang="en-US" altLang="zh-CN">
                <a:solidFill>
                  <a:srgbClr val="990000"/>
                </a:solidFill>
              </a:rPr>
              <a:t>3{</a:t>
            </a:r>
            <a:r>
              <a:rPr lang="zh-CN" altLang="en-US">
                <a:solidFill>
                  <a:srgbClr val="990000"/>
                </a:solidFill>
              </a:rPr>
              <a:t>数字</a:t>
            </a:r>
            <a:r>
              <a:rPr lang="en-US" altLang="zh-CN">
                <a:solidFill>
                  <a:srgbClr val="990000"/>
                </a:solidFill>
              </a:rPr>
              <a:t>}3        </a:t>
            </a:r>
            <a:r>
              <a:rPr lang="en-US" altLang="zh-CN">
                <a:solidFill>
                  <a:srgbClr val="003300"/>
                </a:solidFill>
              </a:rPr>
              <a:t>//3</a:t>
            </a:r>
            <a:r>
              <a:rPr lang="zh-CN" altLang="en-US">
                <a:solidFill>
                  <a:srgbClr val="003300"/>
                </a:solidFill>
              </a:rPr>
              <a:t>至</a:t>
            </a:r>
            <a:r>
              <a:rPr lang="en-US" altLang="zh-CN">
                <a:solidFill>
                  <a:srgbClr val="003300"/>
                </a:solidFill>
              </a:rPr>
              <a:t>3</a:t>
            </a:r>
            <a:r>
              <a:rPr lang="zh-CN" altLang="en-US">
                <a:solidFill>
                  <a:srgbClr val="003300"/>
                </a:solidFill>
              </a:rPr>
              <a:t>个数字</a:t>
            </a:r>
          </a:p>
          <a:p>
            <a:pPr>
              <a:spcBef>
                <a:spcPct val="20000"/>
              </a:spcBef>
              <a:buFont typeface="Wingdings" panose="05000000000000000000" pitchFamily="2" charset="2"/>
              <a:buChar char="l"/>
            </a:pPr>
            <a:r>
              <a:rPr lang="en-US" altLang="zh-CN">
                <a:solidFill>
                  <a:srgbClr val="990000"/>
                </a:solidFill>
              </a:rPr>
              <a:t>8</a:t>
            </a:r>
            <a:r>
              <a:rPr lang="zh-CN" altLang="en-US">
                <a:solidFill>
                  <a:srgbClr val="990000"/>
                </a:solidFill>
              </a:rPr>
              <a:t>位数字</a:t>
            </a:r>
            <a:r>
              <a:rPr lang="en-US" altLang="zh-CN">
                <a:solidFill>
                  <a:srgbClr val="990000"/>
                </a:solidFill>
              </a:rPr>
              <a:t>=</a:t>
            </a:r>
            <a:r>
              <a:rPr lang="zh-CN" altLang="en-US">
                <a:solidFill>
                  <a:srgbClr val="990000"/>
                </a:solidFill>
              </a:rPr>
              <a:t>非零数字</a:t>
            </a:r>
            <a:r>
              <a:rPr lang="en-US" altLang="zh-CN">
                <a:solidFill>
                  <a:srgbClr val="990000"/>
                </a:solidFill>
              </a:rPr>
              <a:t>+7</a:t>
            </a:r>
            <a:r>
              <a:rPr lang="zh-CN" altLang="en-US">
                <a:solidFill>
                  <a:srgbClr val="990000"/>
                </a:solidFill>
              </a:rPr>
              <a:t>位数字</a:t>
            </a:r>
          </a:p>
          <a:p>
            <a:pPr>
              <a:spcBef>
                <a:spcPct val="20000"/>
              </a:spcBef>
              <a:buFont typeface="Wingdings" panose="05000000000000000000" pitchFamily="2" charset="2"/>
              <a:buChar char="l"/>
            </a:pPr>
            <a:r>
              <a:rPr lang="en-US" altLang="zh-CN">
                <a:solidFill>
                  <a:srgbClr val="990000"/>
                </a:solidFill>
              </a:rPr>
              <a:t>7</a:t>
            </a:r>
            <a:r>
              <a:rPr lang="zh-CN" altLang="en-US">
                <a:solidFill>
                  <a:srgbClr val="990000"/>
                </a:solidFill>
              </a:rPr>
              <a:t>位数字</a:t>
            </a:r>
            <a:r>
              <a:rPr lang="en-US" altLang="zh-CN">
                <a:solidFill>
                  <a:srgbClr val="990000"/>
                </a:solidFill>
              </a:rPr>
              <a:t>=7{</a:t>
            </a:r>
            <a:r>
              <a:rPr lang="zh-CN" altLang="en-US">
                <a:solidFill>
                  <a:srgbClr val="990000"/>
                </a:solidFill>
              </a:rPr>
              <a:t>数字</a:t>
            </a:r>
            <a:r>
              <a:rPr lang="en-US" altLang="zh-CN">
                <a:solidFill>
                  <a:srgbClr val="990000"/>
                </a:solidFill>
              </a:rPr>
              <a:t>}7</a:t>
            </a:r>
          </a:p>
          <a:p>
            <a:pPr>
              <a:spcBef>
                <a:spcPct val="20000"/>
              </a:spcBef>
              <a:buFont typeface="Wingdings" panose="05000000000000000000" pitchFamily="2" charset="2"/>
              <a:buChar char="l"/>
            </a:pPr>
            <a:r>
              <a:rPr lang="zh-CN" altLang="en-US">
                <a:solidFill>
                  <a:srgbClr val="990000"/>
                </a:solidFill>
              </a:rPr>
              <a:t>数字＝</a:t>
            </a:r>
            <a:r>
              <a:rPr lang="en-US" altLang="zh-CN">
                <a:solidFill>
                  <a:srgbClr val="990000"/>
                </a:solidFill>
              </a:rPr>
              <a:t>[0|1|2|3|4|5|6|7|8|9]</a:t>
            </a:r>
          </a:p>
        </p:txBody>
      </p:sp>
      <p:sp>
        <p:nvSpPr>
          <p:cNvPr id="64515" name="Rectangle 3">
            <a:extLst>
              <a:ext uri="{FF2B5EF4-FFF2-40B4-BE49-F238E27FC236}">
                <a16:creationId xmlns:a16="http://schemas.microsoft.com/office/drawing/2014/main" id="{FE815553-C384-02B4-C7DC-897271BE2C9B}"/>
              </a:ext>
            </a:extLst>
          </p:cNvPr>
          <p:cNvSpPr>
            <a:spLocks noChangeArrowheads="1"/>
          </p:cNvSpPr>
          <p:nvPr/>
        </p:nvSpPr>
        <p:spPr bwMode="auto">
          <a:xfrm>
            <a:off x="1524001" y="-226344"/>
            <a:ext cx="166777" cy="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zh-CN" altLang="en-US"/>
          </a:p>
        </p:txBody>
      </p:sp>
      <p:sp>
        <p:nvSpPr>
          <p:cNvPr id="64516" name="Rectangle 4">
            <a:extLst>
              <a:ext uri="{FF2B5EF4-FFF2-40B4-BE49-F238E27FC236}">
                <a16:creationId xmlns:a16="http://schemas.microsoft.com/office/drawing/2014/main" id="{5FF853F8-B1B7-83FB-65DE-BFA091C2E7A3}"/>
              </a:ext>
            </a:extLst>
          </p:cNvPr>
          <p:cNvSpPr>
            <a:spLocks noChangeArrowheads="1"/>
          </p:cNvSpPr>
          <p:nvPr/>
        </p:nvSpPr>
        <p:spPr bwMode="auto">
          <a:xfrm>
            <a:off x="2209800" y="152401"/>
            <a:ext cx="77724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677863">
              <a:defRPr sz="2400">
                <a:solidFill>
                  <a:schemeClr val="tx1"/>
                </a:solidFill>
                <a:latin typeface="Arial" panose="020B0604020202020204" pitchFamily="34" charset="0"/>
                <a:ea typeface="MS PGothic" panose="020B0600070205080204" pitchFamily="34" charset="-128"/>
              </a:defRPr>
            </a:lvl1pPr>
            <a:lvl2pPr marL="742950" indent="-285750" defTabSz="677863">
              <a:defRPr sz="2400">
                <a:solidFill>
                  <a:schemeClr val="tx1"/>
                </a:solidFill>
                <a:latin typeface="Arial" panose="020B0604020202020204" pitchFamily="34" charset="0"/>
                <a:ea typeface="MS PGothic" panose="020B0600070205080204" pitchFamily="34" charset="-128"/>
              </a:defRPr>
            </a:lvl2pPr>
            <a:lvl3pPr marL="1143000" indent="-228600" defTabSz="677863">
              <a:defRPr sz="2400">
                <a:solidFill>
                  <a:schemeClr val="tx1"/>
                </a:solidFill>
                <a:latin typeface="Arial" panose="020B0604020202020204" pitchFamily="34" charset="0"/>
                <a:ea typeface="MS PGothic" panose="020B0600070205080204" pitchFamily="34" charset="-128"/>
              </a:defRPr>
            </a:lvl3pPr>
            <a:lvl4pPr marL="1600200" indent="-228600" defTabSz="677863">
              <a:defRPr sz="2400">
                <a:solidFill>
                  <a:schemeClr val="tx1"/>
                </a:solidFill>
                <a:latin typeface="Arial" panose="020B0604020202020204" pitchFamily="34" charset="0"/>
                <a:ea typeface="MS PGothic" panose="020B0600070205080204" pitchFamily="34" charset="-128"/>
              </a:defRPr>
            </a:lvl4pPr>
            <a:lvl5pPr marL="2057400" indent="-228600" defTabSz="677863">
              <a:defRPr sz="2400">
                <a:solidFill>
                  <a:schemeClr val="tx1"/>
                </a:solidFill>
                <a:latin typeface="Arial" panose="020B0604020202020204" pitchFamily="34" charset="0"/>
                <a:ea typeface="MS PGothic" panose="020B0600070205080204" pitchFamily="34" charset="-128"/>
              </a:defRPr>
            </a:lvl5pPr>
            <a:lvl6pPr marL="25146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67786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fontAlgn="t" hangingPunct="1"/>
            <a:r>
              <a:rPr lang="zh-CN" altLang="en-US" sz="3600">
                <a:solidFill>
                  <a:schemeClr val="bg1"/>
                </a:solidFill>
                <a:latin typeface="黑体" panose="02010609060101010101" pitchFamily="49" charset="-122"/>
                <a:ea typeface="黑体" panose="02010609060101010101" pitchFamily="49" charset="-122"/>
              </a:rPr>
              <a:t>作业及解答（第</a:t>
            </a:r>
            <a:r>
              <a:rPr lang="en-US" altLang="zh-CN" sz="3600">
                <a:solidFill>
                  <a:schemeClr val="bg1"/>
                </a:solidFill>
                <a:latin typeface="黑体" panose="02010609060101010101" pitchFamily="49" charset="-122"/>
                <a:ea typeface="黑体" panose="02010609060101010101" pitchFamily="49" charset="-122"/>
              </a:rPr>
              <a:t>3</a:t>
            </a:r>
            <a:r>
              <a:rPr lang="zh-CN" altLang="en-US" sz="3600">
                <a:solidFill>
                  <a:schemeClr val="bg1"/>
                </a:solidFill>
                <a:latin typeface="黑体" panose="02010609060101010101" pitchFamily="49" charset="-122"/>
                <a:ea typeface="黑体" panose="02010609060101010101" pitchFamily="49" charset="-122"/>
              </a:rPr>
              <a:t>章）</a:t>
            </a:r>
          </a:p>
        </p:txBody>
      </p:sp>
      <p:sp>
        <p:nvSpPr>
          <p:cNvPr id="64517" name="标题 1">
            <a:extLst>
              <a:ext uri="{FF2B5EF4-FFF2-40B4-BE49-F238E27FC236}">
                <a16:creationId xmlns:a16="http://schemas.microsoft.com/office/drawing/2014/main" id="{95AA7E83-ECF1-16D8-6FB0-7F24DE9071B9}"/>
              </a:ext>
            </a:extLst>
          </p:cNvPr>
          <p:cNvSpPr txBox="1">
            <a:spLocks/>
          </p:cNvSpPr>
          <p:nvPr/>
        </p:nvSpPr>
        <p:spPr bwMode="auto">
          <a:xfrm>
            <a:off x="2674938" y="836614"/>
            <a:ext cx="5726112"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zh-CN" altLang="en-US" sz="4400">
                <a:latin typeface="Tahoma" panose="020B0604030504040204" pitchFamily="34" charset="0"/>
                <a:ea typeface="宋体" panose="02010600030101010101" pitchFamily="2" charset="-122"/>
              </a:rPr>
              <a:t>习题</a:t>
            </a:r>
            <a:endParaRPr lang="zh-CN" altLang="en-US" sz="4400">
              <a:solidFill>
                <a:schemeClr val="tx2"/>
              </a:solidFill>
              <a:latin typeface="Tahoma" panose="020B0604030504040204" pitchFamily="34" charset="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537169F-E07C-F04F-D40C-842A0144F7B8}"/>
              </a:ext>
            </a:extLst>
          </p:cNvPr>
          <p:cNvSpPr>
            <a:spLocks noGrp="1" noChangeArrowheads="1"/>
          </p:cNvSpPr>
          <p:nvPr>
            <p:ph type="title"/>
          </p:nvPr>
        </p:nvSpPr>
        <p:spPr>
          <a:xfrm>
            <a:off x="2927351" y="692150"/>
            <a:ext cx="6913563" cy="984250"/>
          </a:xfrm>
        </p:spPr>
        <p:txBody>
          <a:bodyPr/>
          <a:lstStyle/>
          <a:p>
            <a:pPr eaLnBrk="1" hangingPunct="1"/>
            <a:r>
              <a:rPr lang="zh-CN" altLang="en-US" sz="4000">
                <a:ea typeface="黑体" panose="02010609060101010101" pitchFamily="49" charset="-122"/>
              </a:rPr>
              <a:t>软件工程学</a:t>
            </a:r>
          </a:p>
        </p:txBody>
      </p:sp>
      <p:pic>
        <p:nvPicPr>
          <p:cNvPr id="47107" name="Picture 4" descr="W@~NJ}@{K1RQ~E~FBB5@HE9">
            <a:extLst>
              <a:ext uri="{FF2B5EF4-FFF2-40B4-BE49-F238E27FC236}">
                <a16:creationId xmlns:a16="http://schemas.microsoft.com/office/drawing/2014/main" id="{E87EDEE8-3BA8-B138-D8D8-9A27A079C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8" y="1878014"/>
            <a:ext cx="67310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39FBA0A-EBCC-A72A-874C-FAB5786A56B8}"/>
              </a:ext>
            </a:extLst>
          </p:cNvPr>
          <p:cNvSpPr/>
          <p:nvPr/>
        </p:nvSpPr>
        <p:spPr>
          <a:xfrm>
            <a:off x="8434388" y="1878013"/>
            <a:ext cx="2125662" cy="3713162"/>
          </a:xfrm>
          <a:prstGeom prst="rect">
            <a:avLst/>
          </a:prstGeom>
        </p:spPr>
        <p:txBody>
          <a:bodyPr>
            <a:spAutoFit/>
          </a:bodyPr>
          <a:lstStyle/>
          <a:p>
            <a:pPr>
              <a:lnSpc>
                <a:spcPct val="150000"/>
              </a:lnSpc>
              <a:defRPr/>
            </a:pPr>
            <a:r>
              <a:rPr lang="zh-CN" altLang="en-US" sz="2000" b="1" dirty="0">
                <a:latin typeface="+mn-ea"/>
              </a:rPr>
              <a:t>通常把在软件生命周期全过程中使用的一整套技术方法的集合称为方法学</a:t>
            </a:r>
            <a:r>
              <a:rPr lang="en-US" altLang="zh-CN" sz="2000" b="1" dirty="0">
                <a:latin typeface="+mn-ea"/>
              </a:rPr>
              <a:t>(methodology)</a:t>
            </a:r>
            <a:r>
              <a:rPr lang="zh-CN" altLang="en-US" sz="2000" b="1" dirty="0">
                <a:latin typeface="+mn-ea"/>
              </a:rPr>
              <a:t>，也称为范型</a:t>
            </a:r>
            <a:r>
              <a:rPr lang="en-US" altLang="zh-CN" sz="2000" b="1" dirty="0">
                <a:latin typeface="+mn-ea"/>
              </a:rPr>
              <a:t>(paradigm)</a:t>
            </a:r>
            <a:r>
              <a:rPr lang="zh-CN" altLang="en-US" sz="2000" b="1" dirty="0">
                <a:latin typeface="+mn-ea"/>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44497EE-1A89-2324-02F7-D038CB63F3D0}"/>
              </a:ext>
            </a:extLst>
          </p:cNvPr>
          <p:cNvSpPr>
            <a:spLocks noGrp="1"/>
          </p:cNvSpPr>
          <p:nvPr>
            <p:ph type="title"/>
          </p:nvPr>
        </p:nvSpPr>
        <p:spPr>
          <a:xfrm>
            <a:off x="2855913" y="908051"/>
            <a:ext cx="7467600" cy="796925"/>
          </a:xfrm>
        </p:spPr>
        <p:txBody>
          <a:bodyPr/>
          <a:lstStyle/>
          <a:p>
            <a:pPr>
              <a:defRPr/>
            </a:pPr>
            <a:r>
              <a:rPr lang="en-US" altLang="zh-CN" sz="4000" dirty="0">
                <a:solidFill>
                  <a:schemeClr val="tx2">
                    <a:lumMod val="75000"/>
                  </a:schemeClr>
                </a:solidFill>
                <a:latin typeface="黑体" pitchFamily="49" charset="-122"/>
                <a:ea typeface="黑体" pitchFamily="49" charset="-122"/>
              </a:rPr>
              <a:t>1.3 </a:t>
            </a:r>
            <a:r>
              <a:rPr lang="zh-CN" altLang="en-US" sz="4000" dirty="0">
                <a:solidFill>
                  <a:schemeClr val="tx2">
                    <a:lumMod val="75000"/>
                  </a:schemeClr>
                </a:solidFill>
                <a:latin typeface="黑体" pitchFamily="49" charset="-122"/>
                <a:ea typeface="黑体" pitchFamily="49" charset="-122"/>
              </a:rPr>
              <a:t>软件生命周期模型</a:t>
            </a:r>
            <a:endParaRPr lang="en-US" altLang="zh-CN" sz="4000" dirty="0">
              <a:solidFill>
                <a:schemeClr val="tx2">
                  <a:lumMod val="75000"/>
                </a:schemeClr>
              </a:solidFill>
              <a:latin typeface="黑体" pitchFamily="49" charset="-122"/>
              <a:ea typeface="黑体" pitchFamily="49" charset="-122"/>
            </a:endParaRPr>
          </a:p>
        </p:txBody>
      </p:sp>
      <p:pic>
        <p:nvPicPr>
          <p:cNvPr id="49155" name="Picture 2">
            <a:extLst>
              <a:ext uri="{FF2B5EF4-FFF2-40B4-BE49-F238E27FC236}">
                <a16:creationId xmlns:a16="http://schemas.microsoft.com/office/drawing/2014/main" id="{4682956F-2E1B-008B-E452-10EEBE9D5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1940" t="23421" r="17398" b="18124"/>
          <a:stretch>
            <a:fillRect/>
          </a:stretch>
        </p:blipFill>
        <p:spPr bwMode="auto">
          <a:xfrm>
            <a:off x="2511426" y="1989139"/>
            <a:ext cx="6945313" cy="426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13ED3E5-FA7B-7721-07C0-AE0B37638126}"/>
              </a:ext>
            </a:extLst>
          </p:cNvPr>
          <p:cNvSpPr>
            <a:spLocks noGrp="1" noChangeArrowheads="1"/>
          </p:cNvSpPr>
          <p:nvPr>
            <p:ph type="title"/>
          </p:nvPr>
        </p:nvSpPr>
        <p:spPr/>
        <p:txBody>
          <a:bodyPr/>
          <a:lstStyle/>
          <a:p>
            <a:pPr eaLnBrk="1" hangingPunct="1"/>
            <a:r>
              <a:rPr lang="en-US" altLang="zh-CN">
                <a:latin typeface="黑体" panose="02010609060101010101" pitchFamily="49" charset="-122"/>
                <a:ea typeface="黑体" panose="02010609060101010101" pitchFamily="49" charset="-122"/>
              </a:rPr>
              <a:t>1.4 </a:t>
            </a:r>
            <a:r>
              <a:rPr lang="zh-CN" altLang="en-US">
                <a:latin typeface="黑体" panose="02010609060101010101" pitchFamily="49" charset="-122"/>
                <a:ea typeface="黑体" panose="02010609060101010101" pitchFamily="49" charset="-122"/>
              </a:rPr>
              <a:t>软件过程</a:t>
            </a:r>
          </a:p>
        </p:txBody>
      </p:sp>
      <p:sp>
        <p:nvSpPr>
          <p:cNvPr id="50179" name="Rectangle 3">
            <a:extLst>
              <a:ext uri="{FF2B5EF4-FFF2-40B4-BE49-F238E27FC236}">
                <a16:creationId xmlns:a16="http://schemas.microsoft.com/office/drawing/2014/main" id="{BD9A657C-2947-F655-0055-8154177C0180}"/>
              </a:ext>
            </a:extLst>
          </p:cNvPr>
          <p:cNvSpPr>
            <a:spLocks noGrp="1" noChangeArrowheads="1"/>
          </p:cNvSpPr>
          <p:nvPr>
            <p:ph idx="1"/>
          </p:nvPr>
        </p:nvSpPr>
        <p:spPr>
          <a:xfrm>
            <a:off x="2063750" y="2133600"/>
            <a:ext cx="8275638" cy="4114800"/>
          </a:xfrm>
        </p:spPr>
        <p:txBody>
          <a:bodyPr/>
          <a:lstStyle/>
          <a:p>
            <a:pPr eaLnBrk="1" hangingPunct="1"/>
            <a:r>
              <a:rPr lang="zh-CN" altLang="en-US"/>
              <a:t>软件过程是各个环节的粘合剂，串联。</a:t>
            </a:r>
          </a:p>
          <a:p>
            <a:pPr eaLnBrk="1" hangingPunct="1">
              <a:lnSpc>
                <a:spcPct val="40000"/>
              </a:lnSpc>
            </a:pPr>
            <a:endParaRPr lang="zh-CN" altLang="en-US"/>
          </a:p>
          <a:p>
            <a:pPr eaLnBrk="1" hangingPunct="1">
              <a:lnSpc>
                <a:spcPct val="130000"/>
              </a:lnSpc>
            </a:pPr>
            <a:r>
              <a:rPr lang="zh-CN" altLang="en-US"/>
              <a:t>软件产品构建时所执行的一系列</a:t>
            </a:r>
            <a:r>
              <a:rPr lang="zh-CN" altLang="en-US" b="1">
                <a:solidFill>
                  <a:schemeClr val="folHlink"/>
                </a:solidFill>
              </a:rPr>
              <a:t>活动（</a:t>
            </a:r>
            <a:r>
              <a:rPr lang="en-US" altLang="zh-CN" b="1">
                <a:solidFill>
                  <a:schemeClr val="folHlink"/>
                </a:solidFill>
              </a:rPr>
              <a:t>activity</a:t>
            </a:r>
            <a:r>
              <a:rPr lang="zh-CN" altLang="en-US" b="1">
                <a:solidFill>
                  <a:schemeClr val="folHlink"/>
                </a:solidFill>
              </a:rPr>
              <a:t>）</a:t>
            </a:r>
            <a:r>
              <a:rPr lang="zh-CN" altLang="en-US"/>
              <a:t>、</a:t>
            </a:r>
            <a:r>
              <a:rPr lang="zh-CN" altLang="en-US" b="1">
                <a:solidFill>
                  <a:schemeClr val="folHlink"/>
                </a:solidFill>
              </a:rPr>
              <a:t>动作（</a:t>
            </a:r>
            <a:r>
              <a:rPr lang="en-US" altLang="zh-CN" b="1">
                <a:solidFill>
                  <a:schemeClr val="folHlink"/>
                </a:solidFill>
              </a:rPr>
              <a:t>action</a:t>
            </a:r>
            <a:r>
              <a:rPr lang="zh-CN" altLang="en-US" b="1">
                <a:solidFill>
                  <a:schemeClr val="folHlink"/>
                </a:solidFill>
              </a:rPr>
              <a:t>）</a:t>
            </a:r>
            <a:r>
              <a:rPr lang="zh-CN" altLang="en-US"/>
              <a:t>和</a:t>
            </a:r>
            <a:r>
              <a:rPr lang="zh-CN" altLang="en-US" b="1">
                <a:solidFill>
                  <a:schemeClr val="folHlink"/>
                </a:solidFill>
              </a:rPr>
              <a:t>任务（</a:t>
            </a:r>
            <a:r>
              <a:rPr lang="en-US" altLang="zh-CN" b="1">
                <a:solidFill>
                  <a:schemeClr val="folHlink"/>
                </a:solidFill>
              </a:rPr>
              <a:t>task</a:t>
            </a:r>
            <a:r>
              <a:rPr lang="zh-CN" altLang="en-US" b="1">
                <a:solidFill>
                  <a:schemeClr val="folHlink"/>
                </a:solidFill>
              </a:rPr>
              <a:t>）</a:t>
            </a:r>
            <a:r>
              <a:rPr lang="zh-CN" altLang="en-US"/>
              <a:t>的集合。</a:t>
            </a:r>
          </a:p>
          <a:p>
            <a:pPr eaLnBrk="1" hangingPunct="1">
              <a:lnSpc>
                <a:spcPct val="180000"/>
              </a:lnSpc>
            </a:pPr>
            <a:r>
              <a:rPr lang="zh-CN" altLang="en-US">
                <a:solidFill>
                  <a:schemeClr val="hlink"/>
                </a:solidFill>
              </a:rPr>
              <a:t>过程框架</a:t>
            </a:r>
            <a:r>
              <a:rPr lang="zh-CN" altLang="en-US"/>
              <a:t>：框架活动 </a:t>
            </a:r>
            <a:r>
              <a:rPr lang="en-US" altLang="zh-CN"/>
              <a:t>+ </a:t>
            </a:r>
            <a:r>
              <a:rPr lang="zh-CN" altLang="en-US"/>
              <a:t>普适性活动</a:t>
            </a:r>
          </a:p>
        </p:txBody>
      </p:sp>
      <p:sp>
        <p:nvSpPr>
          <p:cNvPr id="50180" name="TextBox 1">
            <a:extLst>
              <a:ext uri="{FF2B5EF4-FFF2-40B4-BE49-F238E27FC236}">
                <a16:creationId xmlns:a16="http://schemas.microsoft.com/office/drawing/2014/main" id="{E4DA0F4B-6CE6-DBAE-6BD5-A7B1282664D8}"/>
              </a:ext>
            </a:extLst>
          </p:cNvPr>
          <p:cNvSpPr txBox="1">
            <a:spLocks noChangeArrowheads="1"/>
          </p:cNvSpPr>
          <p:nvPr/>
        </p:nvSpPr>
        <p:spPr bwMode="auto">
          <a:xfrm>
            <a:off x="4316414" y="4938714"/>
            <a:ext cx="5616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zh-CN"/>
              <a:t>Framework activity   +  umbrella activity</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a:extLst>
              <a:ext uri="{FF2B5EF4-FFF2-40B4-BE49-F238E27FC236}">
                <a16:creationId xmlns:a16="http://schemas.microsoft.com/office/drawing/2014/main" id="{3A08B2FF-8050-7196-B3C6-B2EF4BDBAEF5}"/>
              </a:ext>
            </a:extLst>
          </p:cNvPr>
          <p:cNvSpPr>
            <a:spLocks noGrp="1"/>
          </p:cNvSpPr>
          <p:nvPr>
            <p:ph type="sldNum" sz="quarter" idx="12"/>
          </p:nvPr>
        </p:nvSpPr>
        <p:spPr>
          <a:xfrm>
            <a:off x="9067800" y="6248400"/>
            <a:ext cx="1295400" cy="457200"/>
          </a:xfrm>
          <a:noFill/>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2D3E05-F38F-4BBB-8E96-5460147114F5}" type="slidenum">
              <a:rPr lang="en-US" altLang="zh-CN" sz="1000">
                <a:latin typeface="Tahoma" panose="020B0604030504040204" pitchFamily="34" charset="0"/>
              </a:rPr>
              <a:pPr/>
              <a:t>7</a:t>
            </a:fld>
            <a:endParaRPr lang="en-US" altLang="zh-CN" sz="1000">
              <a:latin typeface="Tahoma" panose="020B0604030504040204" pitchFamily="34" charset="0"/>
            </a:endParaRPr>
          </a:p>
        </p:txBody>
      </p:sp>
      <p:sp>
        <p:nvSpPr>
          <p:cNvPr id="56323" name="Rectangle 2">
            <a:extLst>
              <a:ext uri="{FF2B5EF4-FFF2-40B4-BE49-F238E27FC236}">
                <a16:creationId xmlns:a16="http://schemas.microsoft.com/office/drawing/2014/main" id="{E21E0DD2-DFC2-4AC6-9BD9-EE9CF116440B}"/>
              </a:ext>
            </a:extLst>
          </p:cNvPr>
          <p:cNvSpPr>
            <a:spLocks noGrp="1" noChangeArrowheads="1"/>
          </p:cNvSpPr>
          <p:nvPr>
            <p:ph type="title" idx="4294967295"/>
          </p:nvPr>
        </p:nvSpPr>
        <p:spPr>
          <a:xfrm>
            <a:off x="3000376" y="260350"/>
            <a:ext cx="6100763" cy="1462088"/>
          </a:xfrm>
        </p:spPr>
        <p:txBody>
          <a:bodyPr/>
          <a:lstStyle/>
          <a:p>
            <a:pPr eaLnBrk="1" hangingPunct="1">
              <a:lnSpc>
                <a:spcPct val="120000"/>
              </a:lnSpc>
            </a:pPr>
            <a:r>
              <a:rPr lang="zh-CN" altLang="en-US" sz="4000">
                <a:latin typeface="黑体" panose="02010609060101010101" pitchFamily="49" charset="-122"/>
                <a:ea typeface="黑体" panose="02010609060101010101" pitchFamily="49" charset="-122"/>
              </a:rPr>
              <a:t>软件工程实践的精髓</a:t>
            </a:r>
            <a:endParaRPr lang="en-US" altLang="zh-CN" sz="4000">
              <a:latin typeface="黑体" panose="02010609060101010101" pitchFamily="49" charset="-122"/>
              <a:ea typeface="黑体" panose="02010609060101010101" pitchFamily="49" charset="-122"/>
            </a:endParaRPr>
          </a:p>
        </p:txBody>
      </p:sp>
      <p:sp>
        <p:nvSpPr>
          <p:cNvPr id="56324" name="Rectangle 3">
            <a:extLst>
              <a:ext uri="{FF2B5EF4-FFF2-40B4-BE49-F238E27FC236}">
                <a16:creationId xmlns:a16="http://schemas.microsoft.com/office/drawing/2014/main" id="{D58977AC-7D05-0E70-67D8-5B7C8110451E}"/>
              </a:ext>
            </a:extLst>
          </p:cNvPr>
          <p:cNvSpPr>
            <a:spLocks noGrp="1" noChangeArrowheads="1"/>
          </p:cNvSpPr>
          <p:nvPr>
            <p:ph type="body" idx="4294967295"/>
          </p:nvPr>
        </p:nvSpPr>
        <p:spPr>
          <a:xfrm>
            <a:off x="1919289" y="2060575"/>
            <a:ext cx="8435975" cy="4114800"/>
          </a:xfrm>
        </p:spPr>
        <p:txBody>
          <a:bodyPr/>
          <a:lstStyle/>
          <a:p>
            <a:pPr eaLnBrk="1" hangingPunct="1">
              <a:lnSpc>
                <a:spcPct val="120000"/>
              </a:lnSpc>
              <a:buFont typeface="Wingdings" panose="05000000000000000000" pitchFamily="2" charset="2"/>
              <a:buNone/>
            </a:pPr>
            <a:r>
              <a:rPr lang="en-US" altLang="zh-CN"/>
              <a:t>  Polya </a:t>
            </a:r>
            <a:r>
              <a:rPr lang="zh-CN" altLang="en-US"/>
              <a:t>建议：</a:t>
            </a:r>
            <a:endParaRPr lang="en-US" altLang="zh-CN"/>
          </a:p>
          <a:p>
            <a:pPr lvl="2">
              <a:lnSpc>
                <a:spcPct val="120000"/>
              </a:lnSpc>
              <a:spcBef>
                <a:spcPts val="600"/>
              </a:spcBef>
              <a:buNone/>
            </a:pPr>
            <a:r>
              <a:rPr lang="en-US" altLang="zh-CN" sz="3200">
                <a:latin typeface="Palatino" pitchFamily="-128" charset="0"/>
              </a:rPr>
              <a:t>1.</a:t>
            </a:r>
            <a:r>
              <a:rPr lang="zh-CN" altLang="en-US" sz="3200">
                <a:latin typeface="Palatino" pitchFamily="-128" charset="0"/>
              </a:rPr>
              <a:t>理解问题（沟通分析）。</a:t>
            </a:r>
            <a:endParaRPr lang="en-US" altLang="zh-CN" sz="3200">
              <a:latin typeface="Palatino" pitchFamily="-128" charset="0"/>
            </a:endParaRPr>
          </a:p>
          <a:p>
            <a:pPr lvl="2" eaLnBrk="1" hangingPunct="1">
              <a:lnSpc>
                <a:spcPct val="120000"/>
              </a:lnSpc>
              <a:buFont typeface="Wingdings" panose="05000000000000000000" pitchFamily="2" charset="2"/>
              <a:buNone/>
            </a:pPr>
            <a:r>
              <a:rPr lang="en-US" altLang="zh-CN" sz="3200">
                <a:latin typeface="Palatino" pitchFamily="-128" charset="0"/>
              </a:rPr>
              <a:t>2.</a:t>
            </a:r>
            <a:r>
              <a:rPr lang="zh-CN" altLang="en-US" sz="3200">
                <a:latin typeface="Palatino" pitchFamily="-128" charset="0"/>
              </a:rPr>
              <a:t>计划解决方案（建模和软件设计）。</a:t>
            </a:r>
            <a:endParaRPr lang="en-US" altLang="zh-CN" sz="3200">
              <a:latin typeface="Palatino" pitchFamily="-128" charset="0"/>
            </a:endParaRPr>
          </a:p>
          <a:p>
            <a:pPr lvl="2" eaLnBrk="1" hangingPunct="1">
              <a:lnSpc>
                <a:spcPct val="120000"/>
              </a:lnSpc>
              <a:buFont typeface="Wingdings" panose="05000000000000000000" pitchFamily="2" charset="2"/>
              <a:buNone/>
            </a:pPr>
            <a:r>
              <a:rPr lang="en-US" altLang="zh-CN" sz="3200">
                <a:latin typeface="Palatino" pitchFamily="-128" charset="0"/>
              </a:rPr>
              <a:t>3.</a:t>
            </a:r>
            <a:r>
              <a:rPr lang="zh-CN" altLang="en-US" sz="3200">
                <a:latin typeface="Palatino" pitchFamily="-128" charset="0"/>
              </a:rPr>
              <a:t>实施计划</a:t>
            </a:r>
            <a:r>
              <a:rPr lang="en-US" altLang="zh-CN" sz="3200">
                <a:latin typeface="Palatino" pitchFamily="-128" charset="0"/>
              </a:rPr>
              <a:t> </a:t>
            </a:r>
            <a:r>
              <a:rPr lang="zh-CN" altLang="en-US" sz="3200">
                <a:latin typeface="Palatino" pitchFamily="-128" charset="0"/>
              </a:rPr>
              <a:t>（代码生成）。</a:t>
            </a:r>
            <a:endParaRPr lang="en-US" altLang="zh-CN" sz="3200">
              <a:latin typeface="Palatino" pitchFamily="-128" charset="0"/>
            </a:endParaRPr>
          </a:p>
          <a:p>
            <a:pPr lvl="2" eaLnBrk="1" hangingPunct="1">
              <a:lnSpc>
                <a:spcPct val="120000"/>
              </a:lnSpc>
              <a:buFont typeface="Wingdings" panose="05000000000000000000" pitchFamily="2" charset="2"/>
              <a:buNone/>
            </a:pPr>
            <a:r>
              <a:rPr lang="en-US" altLang="zh-CN" sz="3200">
                <a:latin typeface="Palatino" pitchFamily="-128" charset="0"/>
              </a:rPr>
              <a:t>4.</a:t>
            </a:r>
            <a:r>
              <a:rPr lang="zh-CN" altLang="en-US" sz="3200">
                <a:latin typeface="Palatino" pitchFamily="-128" charset="0"/>
              </a:rPr>
              <a:t>检查结果的准确性（测试和质量保证）。</a:t>
            </a:r>
            <a:endParaRPr lang="en-US" altLang="zh-CN" sz="3200">
              <a:latin typeface="Palatino" pitchFamily="-128" charset="0"/>
            </a:endParaRPr>
          </a:p>
          <a:p>
            <a:pPr eaLnBrk="1" hangingPunct="1">
              <a:lnSpc>
                <a:spcPct val="120000"/>
              </a:lnSpc>
              <a:buFont typeface="Wingdings" panose="05000000000000000000" pitchFamily="2" charset="2"/>
              <a:buNone/>
            </a:pP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B1C2FE8-8D47-342E-0037-6C66AF5B4170}"/>
              </a:ext>
            </a:extLst>
          </p:cNvPr>
          <p:cNvSpPr>
            <a:spLocks noGrp="1"/>
          </p:cNvSpPr>
          <p:nvPr>
            <p:ph type="title"/>
          </p:nvPr>
        </p:nvSpPr>
        <p:spPr>
          <a:xfrm>
            <a:off x="2708275" y="1196976"/>
            <a:ext cx="7467600" cy="576263"/>
          </a:xfrm>
        </p:spPr>
        <p:txBody>
          <a:bodyPr/>
          <a:lstStyle/>
          <a:p>
            <a:pPr>
              <a:defRPr/>
            </a:pPr>
            <a:r>
              <a:rPr lang="en-US" altLang="zh-CN" sz="3200" b="1" dirty="0">
                <a:solidFill>
                  <a:schemeClr val="tx1">
                    <a:lumMod val="95000"/>
                    <a:lumOff val="5000"/>
                  </a:schemeClr>
                </a:solidFill>
              </a:rPr>
              <a:t>       </a:t>
            </a:r>
            <a:r>
              <a:rPr lang="zh-CN" altLang="en-US" sz="3200" b="1" dirty="0">
                <a:solidFill>
                  <a:schemeClr val="tx1">
                    <a:lumMod val="95000"/>
                    <a:lumOff val="5000"/>
                  </a:schemeClr>
                </a:solidFill>
              </a:rPr>
              <a:t>传统瀑布模型的特点</a:t>
            </a:r>
          </a:p>
        </p:txBody>
      </p:sp>
      <p:sp>
        <p:nvSpPr>
          <p:cNvPr id="58371" name="Rectangle 4">
            <a:extLst>
              <a:ext uri="{FF2B5EF4-FFF2-40B4-BE49-F238E27FC236}">
                <a16:creationId xmlns:a16="http://schemas.microsoft.com/office/drawing/2014/main" id="{4E892A62-BFA5-CBF7-5DB4-1B858E80A8B3}"/>
              </a:ext>
            </a:extLst>
          </p:cNvPr>
          <p:cNvSpPr>
            <a:spLocks noChangeArrowheads="1"/>
          </p:cNvSpPr>
          <p:nvPr/>
        </p:nvSpPr>
        <p:spPr bwMode="auto">
          <a:xfrm>
            <a:off x="2681288" y="1992313"/>
            <a:ext cx="7231062"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25000"/>
              </a:lnSpc>
              <a:buFont typeface="Wingdings" panose="05000000000000000000" pitchFamily="2" charset="2"/>
              <a:buChar char="Ø"/>
            </a:pPr>
            <a:r>
              <a:rPr lang="zh-CN" altLang="en-US">
                <a:latin typeface="宋体" panose="02010600030101010101" pitchFamily="2" charset="-122"/>
                <a:ea typeface="宋体" panose="02010600030101010101" pitchFamily="2" charset="-122"/>
              </a:rPr>
              <a:t>  提供了软件过程模型的基本框架（模板）。</a:t>
            </a:r>
          </a:p>
          <a:p>
            <a:pPr>
              <a:lnSpc>
                <a:spcPct val="125000"/>
              </a:lnSpc>
              <a:buFont typeface="Wingdings" panose="05000000000000000000" pitchFamily="2" charset="2"/>
              <a:buChar char="Ø"/>
            </a:pPr>
            <a:r>
              <a:rPr lang="zh-CN" altLang="en-US">
                <a:latin typeface="宋体" panose="02010600030101010101" pitchFamily="2" charset="-122"/>
                <a:ea typeface="宋体" panose="02010600030101010101" pitchFamily="2" charset="-122"/>
              </a:rPr>
              <a:t>  强调了每一阶段活动的严格顺序。</a:t>
            </a:r>
          </a:p>
          <a:p>
            <a:pPr>
              <a:lnSpc>
                <a:spcPct val="125000"/>
              </a:lnSpc>
              <a:buFont typeface="Wingdings" panose="05000000000000000000" pitchFamily="2" charset="2"/>
              <a:buChar char="Ø"/>
            </a:pPr>
            <a:r>
              <a:rPr lang="zh-CN" altLang="en-US">
                <a:latin typeface="宋体" panose="02010600030101010101" pitchFamily="2" charset="-122"/>
                <a:ea typeface="宋体" panose="02010600030101010101" pitchFamily="2" charset="-122"/>
              </a:rPr>
              <a:t>  质量保证观点：以经过评审确认了的阶段工作</a:t>
            </a:r>
          </a:p>
          <a:p>
            <a:pPr>
              <a:lnSpc>
                <a:spcPct val="125000"/>
              </a:lnSpc>
              <a:buFont typeface="Wingdings" panose="05000000000000000000" pitchFamily="2" charset="2"/>
              <a:buNone/>
            </a:pPr>
            <a:r>
              <a:rPr lang="zh-CN" altLang="en-US">
                <a:latin typeface="宋体" panose="02010600030101010101" pitchFamily="2" charset="-122"/>
                <a:ea typeface="宋体" panose="02010600030101010101" pitchFamily="2" charset="-122"/>
              </a:rPr>
              <a:t>    产品（文档）驱动下一阶段的工作，便于管理。</a:t>
            </a:r>
          </a:p>
          <a:p>
            <a:pPr>
              <a:lnSpc>
                <a:spcPct val="125000"/>
              </a:lnSpc>
              <a:buFont typeface="Wingdings" panose="05000000000000000000" pitchFamily="2" charset="2"/>
              <a:buChar char="Ø"/>
            </a:pPr>
            <a:r>
              <a:rPr lang="zh-CN" altLang="en-US">
                <a:latin typeface="宋体" panose="02010600030101010101" pitchFamily="2" charset="-122"/>
                <a:ea typeface="宋体" panose="02010600030101010101" pitchFamily="2" charset="-122"/>
              </a:rPr>
              <a:t>  是一种整体开发模型，程序的物理实现集中在</a:t>
            </a:r>
          </a:p>
          <a:p>
            <a:pPr>
              <a:lnSpc>
                <a:spcPct val="125000"/>
              </a:lnSpc>
              <a:buFont typeface="Wingdings" panose="05000000000000000000" pitchFamily="2" charset="2"/>
              <a:buNone/>
            </a:pPr>
            <a:r>
              <a:rPr lang="zh-CN" altLang="en-US">
                <a:latin typeface="宋体" panose="02010600030101010101" pitchFamily="2" charset="-122"/>
                <a:ea typeface="宋体" panose="02010600030101010101" pitchFamily="2" charset="-122"/>
              </a:rPr>
              <a:t>    开发阶段的后期，用户在最后才能看到自己的</a:t>
            </a:r>
          </a:p>
          <a:p>
            <a:pPr>
              <a:lnSpc>
                <a:spcPct val="125000"/>
              </a:lnSpc>
              <a:buFont typeface="Wingdings" panose="05000000000000000000" pitchFamily="2" charset="2"/>
              <a:buNone/>
            </a:pPr>
            <a:r>
              <a:rPr lang="zh-CN" altLang="en-US">
                <a:latin typeface="宋体" panose="02010600030101010101" pitchFamily="2" charset="-122"/>
                <a:ea typeface="宋体" panose="02010600030101010101" pitchFamily="2" charset="-122"/>
              </a:rPr>
              <a:t>    产品。</a:t>
            </a:r>
          </a:p>
          <a:p>
            <a:pPr>
              <a:buFont typeface="Wingdings" panose="05000000000000000000" pitchFamily="2" charset="2"/>
              <a:buNone/>
            </a:pPr>
            <a:endParaRPr lang="zh-CN" altLang="en-US"/>
          </a:p>
          <a:p>
            <a:pPr>
              <a:buFont typeface="Wingdings" panose="05000000000000000000" pitchFamily="2" charset="2"/>
              <a:buNone/>
            </a:pPr>
            <a:r>
              <a:rPr lang="zh-CN" altLang="en-US" b="1" i="1">
                <a:solidFill>
                  <a:srgbClr val="FF0066"/>
                </a:solidFill>
              </a:rPr>
              <a:t>                              传统瀑布模型存在什么问题？</a:t>
            </a:r>
          </a:p>
        </p:txBody>
      </p:sp>
      <p:pic>
        <p:nvPicPr>
          <p:cNvPr id="58372" name="Picture 5" descr="MMj02364510000[1]">
            <a:extLst>
              <a:ext uri="{FF2B5EF4-FFF2-40B4-BE49-F238E27FC236}">
                <a16:creationId xmlns:a16="http://schemas.microsoft.com/office/drawing/2014/main" id="{4ECF325F-F8F1-6B0E-C744-9CD5066AE38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548063" y="5114925"/>
            <a:ext cx="17399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7F62489A-9F12-4A2D-C6AB-7B29EB72693C}"/>
              </a:ext>
            </a:extLst>
          </p:cNvPr>
          <p:cNvSpPr txBox="1">
            <a:spLocks/>
          </p:cNvSpPr>
          <p:nvPr/>
        </p:nvSpPr>
        <p:spPr bwMode="auto">
          <a:xfrm>
            <a:off x="2589213" y="495301"/>
            <a:ext cx="7467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a:defRPr/>
            </a:pPr>
            <a:r>
              <a:rPr lang="en-US" altLang="zh-CN" sz="3200" b="1">
                <a:solidFill>
                  <a:schemeClr val="tx2">
                    <a:lumMod val="75000"/>
                  </a:schemeClr>
                </a:solidFill>
                <a:latin typeface="黑体" pitchFamily="49" charset="-122"/>
                <a:ea typeface="黑体" pitchFamily="49" charset="-122"/>
              </a:rPr>
              <a:t>1.5 </a:t>
            </a:r>
            <a:r>
              <a:rPr lang="zh-CN" altLang="en-US" sz="3200" b="1">
                <a:solidFill>
                  <a:schemeClr val="tx2">
                    <a:lumMod val="75000"/>
                  </a:schemeClr>
                </a:solidFill>
                <a:latin typeface="黑体" pitchFamily="49" charset="-122"/>
                <a:ea typeface="黑体" pitchFamily="49" charset="-122"/>
              </a:rPr>
              <a:t>经典软件过程模型</a:t>
            </a:r>
            <a:endParaRPr lang="zh-CN" altLang="en-US" sz="3200" b="1" dirty="0">
              <a:solidFill>
                <a:schemeClr val="tx2">
                  <a:lumMod val="75000"/>
                </a:schemeClr>
              </a:solidFill>
              <a:latin typeface="黑体" pitchFamily="49" charset="-122"/>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EA2E569-8819-BFF8-CE35-0CE8912824BE}"/>
              </a:ext>
            </a:extLst>
          </p:cNvPr>
          <p:cNvSpPr>
            <a:spLocks noGrp="1"/>
          </p:cNvSpPr>
          <p:nvPr>
            <p:ph type="title"/>
          </p:nvPr>
        </p:nvSpPr>
        <p:spPr>
          <a:xfrm>
            <a:off x="2927350" y="1052513"/>
            <a:ext cx="5443538" cy="601662"/>
          </a:xfrm>
          <a:noFill/>
        </p:spPr>
        <p:txBody>
          <a:bodyPr>
            <a:normAutofit fontScale="90000"/>
          </a:bodyPr>
          <a:lstStyle/>
          <a:p>
            <a:pPr eaLnBrk="1" hangingPunct="1"/>
            <a:r>
              <a:rPr lang="en-US" altLang="zh-CN" sz="4000" b="1">
                <a:latin typeface="黑体" panose="02010609060101010101" pitchFamily="49" charset="-122"/>
                <a:ea typeface="黑体" panose="02010609060101010101" pitchFamily="49" charset="-122"/>
              </a:rPr>
              <a:t>2.3 </a:t>
            </a:r>
            <a:r>
              <a:rPr lang="zh-CN" altLang="en-US" sz="4000" b="1">
                <a:latin typeface="黑体" panose="02010609060101010101" pitchFamily="49" charset="-122"/>
                <a:ea typeface="黑体" panose="02010609060101010101" pitchFamily="49" charset="-122"/>
              </a:rPr>
              <a:t>系统流程图</a:t>
            </a:r>
          </a:p>
        </p:txBody>
      </p:sp>
      <p:sp>
        <p:nvSpPr>
          <p:cNvPr id="19459" name="Rectangle 3">
            <a:extLst>
              <a:ext uri="{FF2B5EF4-FFF2-40B4-BE49-F238E27FC236}">
                <a16:creationId xmlns:a16="http://schemas.microsoft.com/office/drawing/2014/main" id="{099C58EE-65DC-C775-F768-628C6E0A8279}"/>
              </a:ext>
            </a:extLst>
          </p:cNvPr>
          <p:cNvSpPr>
            <a:spLocks noGrp="1"/>
          </p:cNvSpPr>
          <p:nvPr>
            <p:ph type="body" idx="1"/>
          </p:nvPr>
        </p:nvSpPr>
        <p:spPr>
          <a:xfrm>
            <a:off x="2208213" y="2133600"/>
            <a:ext cx="8064500" cy="4319588"/>
          </a:xfrm>
        </p:spPr>
        <p:txBody>
          <a:bodyPr/>
          <a:lstStyle/>
          <a:p>
            <a:pPr eaLnBrk="1" hangingPunct="1">
              <a:lnSpc>
                <a:spcPct val="115000"/>
              </a:lnSpc>
              <a:spcBef>
                <a:spcPct val="70000"/>
              </a:spcBef>
              <a:buClr>
                <a:schemeClr val="tx1"/>
              </a:buClr>
              <a:buFont typeface="Wingdings" panose="05000000000000000000" pitchFamily="2" charset="2"/>
              <a:buChar char="Ø"/>
              <a:defRPr/>
            </a:pPr>
            <a:r>
              <a:rPr lang="zh-CN" altLang="en-US" dirty="0">
                <a:latin typeface="+mn-ea"/>
              </a:rPr>
              <a:t>系统流程图是</a:t>
            </a:r>
            <a:r>
              <a:rPr lang="zh-CN" altLang="en-US" b="1" u="sng" dirty="0">
                <a:solidFill>
                  <a:srgbClr val="FF0000"/>
                </a:solidFill>
                <a:latin typeface="+mn-ea"/>
              </a:rPr>
              <a:t>概括地描绘物理系统的传统工具</a:t>
            </a:r>
            <a:r>
              <a:rPr lang="zh-CN" altLang="en-US" dirty="0">
                <a:latin typeface="+mn-ea"/>
              </a:rPr>
              <a:t>。</a:t>
            </a:r>
          </a:p>
          <a:p>
            <a:pPr eaLnBrk="1" hangingPunct="1">
              <a:lnSpc>
                <a:spcPct val="115000"/>
              </a:lnSpc>
              <a:spcBef>
                <a:spcPct val="70000"/>
              </a:spcBef>
              <a:buClr>
                <a:schemeClr val="tx1"/>
              </a:buClr>
              <a:buFont typeface="Wingdings" panose="05000000000000000000" pitchFamily="2" charset="2"/>
              <a:buChar char="Ø"/>
              <a:defRPr/>
            </a:pPr>
            <a:r>
              <a:rPr lang="zh-CN" altLang="en-US" dirty="0">
                <a:latin typeface="+mn-ea"/>
              </a:rPr>
              <a:t>它的基本思想是</a:t>
            </a:r>
            <a:r>
              <a:rPr lang="zh-CN" altLang="en-US" b="1" u="sng" dirty="0">
                <a:solidFill>
                  <a:srgbClr val="FF0000"/>
                </a:solidFill>
                <a:latin typeface="+mn-ea"/>
              </a:rPr>
              <a:t>用图形符号以黑盒子形式</a:t>
            </a:r>
            <a:r>
              <a:rPr lang="zh-CN" altLang="en-US" dirty="0">
                <a:latin typeface="+mn-ea"/>
              </a:rPr>
              <a:t>描绘组成系统的每个部件</a:t>
            </a:r>
            <a:r>
              <a:rPr lang="en-US" altLang="zh-CN" dirty="0">
                <a:latin typeface="+mn-ea"/>
              </a:rPr>
              <a:t>(</a:t>
            </a:r>
            <a:r>
              <a:rPr lang="zh-CN" altLang="en-US" dirty="0">
                <a:latin typeface="+mn-ea"/>
              </a:rPr>
              <a:t>程序，文档，数据库，人工过程等</a:t>
            </a:r>
            <a:r>
              <a:rPr lang="en-US" altLang="zh-CN" dirty="0">
                <a:latin typeface="+mn-ea"/>
              </a:rPr>
              <a:t>)</a:t>
            </a:r>
            <a:r>
              <a:rPr lang="zh-CN" altLang="en-US" dirty="0">
                <a:latin typeface="+mn-ea"/>
              </a:rPr>
              <a:t>。</a:t>
            </a:r>
          </a:p>
          <a:p>
            <a:pPr eaLnBrk="1" hangingPunct="1">
              <a:lnSpc>
                <a:spcPct val="115000"/>
              </a:lnSpc>
              <a:spcBef>
                <a:spcPct val="70000"/>
              </a:spcBef>
              <a:buClr>
                <a:schemeClr val="tx1"/>
              </a:buClr>
              <a:buFont typeface="Wingdings" panose="05000000000000000000" pitchFamily="2" charset="2"/>
              <a:buChar char="Ø"/>
              <a:defRPr/>
            </a:pPr>
            <a:r>
              <a:rPr lang="zh-CN" altLang="en-US" sz="2400" dirty="0">
                <a:latin typeface="+mn-ea"/>
              </a:rPr>
              <a:t>系统流程图表达的是数据在系统各部件之间流动的情况，而不是对数据进行加工处理的控制过程，因此尽管系统流程图的某些符号和程序流程图的符号形式相同，但是它却是</a:t>
            </a:r>
            <a:r>
              <a:rPr lang="zh-CN" altLang="en-US" sz="2400" b="1" u="sng" dirty="0">
                <a:solidFill>
                  <a:srgbClr val="FF0000"/>
                </a:solidFill>
                <a:latin typeface="+mn-ea"/>
              </a:rPr>
              <a:t>物理数据流图</a:t>
            </a:r>
            <a:r>
              <a:rPr lang="zh-CN" altLang="en-US" sz="2400" dirty="0">
                <a:latin typeface="+mn-ea"/>
              </a:rPr>
              <a:t>而不是程序流程图。</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2708</Words>
  <Application>Microsoft Office PowerPoint</Application>
  <PresentationFormat>宽屏</PresentationFormat>
  <Paragraphs>247</Paragraphs>
  <Slides>36</Slides>
  <Notes>15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3" baseType="lpstr">
      <vt:lpstr>等线</vt:lpstr>
      <vt:lpstr>黑体</vt:lpstr>
      <vt:lpstr>华文新魏</vt:lpstr>
      <vt:lpstr>楷体_GB2312</vt:lpstr>
      <vt:lpstr>隶书</vt:lpstr>
      <vt:lpstr>宋体</vt:lpstr>
      <vt:lpstr>微软雅黑</vt:lpstr>
      <vt:lpstr>幼圆</vt:lpstr>
      <vt:lpstr>Arial</vt:lpstr>
      <vt:lpstr>Calibri</vt:lpstr>
      <vt:lpstr>Century Schoolbook</vt:lpstr>
      <vt:lpstr>Palatino</vt:lpstr>
      <vt:lpstr>Tahoma</vt:lpstr>
      <vt:lpstr>Times New Roman</vt:lpstr>
      <vt:lpstr>Wingdings</vt:lpstr>
      <vt:lpstr>Office 主题</vt:lpstr>
      <vt:lpstr>Microsoft Visio 绘图</vt:lpstr>
      <vt:lpstr>1.1.5 软件危机</vt:lpstr>
      <vt:lpstr>软件危机原因 </vt:lpstr>
      <vt:lpstr>PowerPoint 演示文稿</vt:lpstr>
      <vt:lpstr>软件工程学</vt:lpstr>
      <vt:lpstr>1.3 软件生命周期模型</vt:lpstr>
      <vt:lpstr>1.4 软件过程</vt:lpstr>
      <vt:lpstr>软件工程实践的精髓</vt:lpstr>
      <vt:lpstr>       传统瀑布模型的特点</vt:lpstr>
      <vt:lpstr>2.3 系统流程图</vt:lpstr>
      <vt:lpstr>基本符号     ----以概括的方式抽象地描绘一个实际系统所用符号</vt:lpstr>
      <vt:lpstr>PowerPoint 演示文稿</vt:lpstr>
      <vt:lpstr>   2.4 数据流图                              DFD ---- Data Flow Diagram</vt:lpstr>
      <vt:lpstr>数据流图四种基本符号</vt:lpstr>
      <vt:lpstr>数据流图几种附加符号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数据字典                     -- DD（Data Dictionary）</vt:lpstr>
      <vt:lpstr>数据字典的内容</vt:lpstr>
      <vt:lpstr>PowerPoint 演示文稿</vt:lpstr>
      <vt:lpstr>PowerPoint 演示文稿</vt:lpstr>
      <vt:lpstr>2.6.1 成本估计 --人力成本估计</vt:lpstr>
      <vt:lpstr> 代码行技术</vt:lpstr>
      <vt:lpstr>任务分解技术</vt:lpstr>
      <vt:lpstr> 成本/效益分析使用的几个概念</vt:lpstr>
      <vt:lpstr>成本/效益分析使用的几个概念：</vt:lpstr>
      <vt:lpstr>习题</vt:lpstr>
      <vt:lpstr>习题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 系统流程图</dc:title>
  <dc:creator>lenovo</dc:creator>
  <cp:lastModifiedBy>张 红容</cp:lastModifiedBy>
  <cp:revision>31</cp:revision>
  <dcterms:created xsi:type="dcterms:W3CDTF">2023-02-17T13:18:13Z</dcterms:created>
  <dcterms:modified xsi:type="dcterms:W3CDTF">2023-02-17T14:01:01Z</dcterms:modified>
</cp:coreProperties>
</file>