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45" r:id="rId2"/>
    <p:sldId id="353" r:id="rId3"/>
    <p:sldId id="354" r:id="rId4"/>
    <p:sldId id="355" r:id="rId5"/>
    <p:sldId id="356" r:id="rId6"/>
    <p:sldId id="357" r:id="rId7"/>
    <p:sldId id="358" r:id="rId8"/>
    <p:sldId id="298" r:id="rId9"/>
    <p:sldId id="299" r:id="rId10"/>
    <p:sldId id="300" r:id="rId11"/>
    <p:sldId id="301" r:id="rId12"/>
    <p:sldId id="312" r:id="rId13"/>
    <p:sldId id="314" r:id="rId14"/>
    <p:sldId id="336" r:id="rId15"/>
    <p:sldId id="376" r:id="rId16"/>
    <p:sldId id="303" r:id="rId17"/>
    <p:sldId id="378" r:id="rId18"/>
    <p:sldId id="379" r:id="rId19"/>
    <p:sldId id="404" r:id="rId20"/>
    <p:sldId id="389" r:id="rId21"/>
    <p:sldId id="390" r:id="rId22"/>
    <p:sldId id="391" r:id="rId23"/>
    <p:sldId id="392" r:id="rId24"/>
    <p:sldId id="393" r:id="rId25"/>
    <p:sldId id="380" r:id="rId26"/>
    <p:sldId id="381" r:id="rId27"/>
    <p:sldId id="382" r:id="rId28"/>
    <p:sldId id="383" r:id="rId29"/>
    <p:sldId id="384" r:id="rId30"/>
    <p:sldId id="385" r:id="rId31"/>
    <p:sldId id="386" r:id="rId32"/>
    <p:sldId id="387" r:id="rId33"/>
    <p:sldId id="853" r:id="rId34"/>
    <p:sldId id="854" r:id="rId35"/>
    <p:sldId id="855" r:id="rId36"/>
    <p:sldId id="864" r:id="rId37"/>
    <p:sldId id="865" r:id="rId38"/>
    <p:sldId id="857" r:id="rId39"/>
    <p:sldId id="858" r:id="rId40"/>
    <p:sldId id="859" r:id="rId41"/>
    <p:sldId id="860" r:id="rId42"/>
    <p:sldId id="861" r:id="rId43"/>
    <p:sldId id="862" r:id="rId44"/>
    <p:sldId id="863" r:id="rId45"/>
    <p:sldId id="893" r:id="rId46"/>
    <p:sldId id="894" r:id="rId47"/>
    <p:sldId id="895" r:id="rId48"/>
    <p:sldId id="896" r:id="rId49"/>
    <p:sldId id="897" r:id="rId50"/>
    <p:sldId id="898" r:id="rId51"/>
    <p:sldId id="899" r:id="rId52"/>
    <p:sldId id="900" r:id="rId53"/>
    <p:sldId id="901" r:id="rId54"/>
    <p:sldId id="902" r:id="rId55"/>
    <p:sldId id="903" r:id="rId56"/>
    <p:sldId id="514" r:id="rId57"/>
    <p:sldId id="515" r:id="rId58"/>
    <p:sldId id="516" r:id="rId59"/>
    <p:sldId id="756" r:id="rId60"/>
    <p:sldId id="517" r:id="rId61"/>
    <p:sldId id="757" r:id="rId62"/>
    <p:sldId id="904" r:id="rId63"/>
    <p:sldId id="871" r:id="rId64"/>
    <p:sldId id="872" r:id="rId65"/>
    <p:sldId id="1211" r:id="rId66"/>
    <p:sldId id="1212" r:id="rId67"/>
    <p:sldId id="1213"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8635-A948-4E2C-A168-9969179FE693}" type="datetimeFigureOut">
              <a:rPr lang="zh-CN" altLang="en-US" smtClean="0"/>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4B55B-4122-47A4-8849-317655DFA9DF}" type="slidenum">
              <a:rPr lang="zh-CN" altLang="en-US" smtClean="0"/>
              <a:t>‹#›</a:t>
            </a:fld>
            <a:endParaRPr lang="zh-CN" altLang="en-US"/>
          </a:p>
        </p:txBody>
      </p:sp>
    </p:spTree>
    <p:extLst>
      <p:ext uri="{BB962C8B-B14F-4D97-AF65-F5344CB8AC3E}">
        <p14:creationId xmlns:p14="http://schemas.microsoft.com/office/powerpoint/2010/main" val="174895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45E3D49-CB69-CA16-D1A7-7F88AAE6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739905B-5F7F-4938-B01F-019C763F26C7}" type="slidenum">
              <a:rPr kumimoji="1" lang="zh-CN" altLang="en-US" sz="1200"/>
              <a:pPr eaLnBrk="1" hangingPunct="1"/>
              <a:t>9</a:t>
            </a:fld>
            <a:endParaRPr kumimoji="1" lang="en-US" altLang="zh-CN" sz="1200"/>
          </a:p>
        </p:txBody>
      </p:sp>
      <p:sp>
        <p:nvSpPr>
          <p:cNvPr id="84995" name="Rectangle 2">
            <a:extLst>
              <a:ext uri="{FF2B5EF4-FFF2-40B4-BE49-F238E27FC236}">
                <a16:creationId xmlns:a16="http://schemas.microsoft.com/office/drawing/2014/main" id="{126B4EAF-D085-1657-E9D8-21DD61612B2B}"/>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6CC81519-F0C6-D161-D1B4-909FFD6528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400">
                <a:solidFill>
                  <a:schemeClr val="bg1"/>
                </a:solidFill>
                <a:latin typeface="Arial" panose="020B0604020202020204" pitchFamily="34" charset="0"/>
                <a:ea typeface="文鼎细圆"/>
                <a:cs typeface="文鼎细圆"/>
              </a:rPr>
              <a:t>Leave this ex for students, not necessary to explain on class.</a:t>
            </a:r>
          </a:p>
          <a:p>
            <a:pPr eaLnBrk="1" hangingPunct="1">
              <a:lnSpc>
                <a:spcPct val="80000"/>
              </a:lnSpc>
            </a:pPr>
            <a:r>
              <a:rPr lang="zh-CN" altLang="en-US" sz="1400">
                <a:solidFill>
                  <a:schemeClr val="bg1"/>
                </a:solidFill>
                <a:latin typeface="Arial" panose="020B0604020202020204" pitchFamily="34" charset="0"/>
                <a:ea typeface="文鼎细圆"/>
                <a:cs typeface="文鼎细圆"/>
              </a:rPr>
              <a:t>画数据流图的基本步骤概括地说，就是。。。 。。。。</a:t>
            </a:r>
          </a:p>
          <a:p>
            <a:pPr eaLnBrk="1" hangingPunct="1">
              <a:lnSpc>
                <a:spcPct val="80000"/>
              </a:lnSpc>
            </a:pPr>
            <a:r>
              <a:rPr lang="zh-CN" altLang="en-US" sz="1400">
                <a:solidFill>
                  <a:schemeClr val="bg1"/>
                </a:solidFill>
                <a:latin typeface="Arial" panose="020B0604020202020204" pitchFamily="34" charset="0"/>
                <a:ea typeface="文鼎细圆"/>
                <a:cs typeface="文鼎细圆"/>
              </a:rPr>
              <a:t>具体步骤可按如下来做。。。 。。。</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      1、先找出系统的</a:t>
            </a:r>
            <a:r>
              <a:rPr lang="zh-CN" altLang="en-US" sz="1400" b="1" u="sng">
                <a:solidFill>
                  <a:srgbClr val="046C36"/>
                </a:solidFill>
                <a:latin typeface="Arial" panose="020B0604020202020204" pitchFamily="34" charset="0"/>
                <a:ea typeface="文鼎细圆"/>
                <a:cs typeface="文鼎细圆"/>
              </a:rPr>
              <a:t>数据源点与汇点</a:t>
            </a:r>
            <a:r>
              <a:rPr lang="zh-CN" altLang="en-US" sz="1400">
                <a:solidFill>
                  <a:srgbClr val="046C36"/>
                </a:solidFill>
                <a:latin typeface="Arial" panose="020B0604020202020204" pitchFamily="34" charset="0"/>
                <a:ea typeface="文鼎细圆"/>
                <a:cs typeface="文鼎细圆"/>
              </a:rPr>
              <a:t>。（它们是外部实体，由它们来确定系统与外界的接口）</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      第一步是画顶层图。通常把整个系统当作一个大的加工，并标明系统的输入与输出，以及数据的源点与终点图中表明，系统从学生接受购书单，经处理后把领书单返回给学生，使学生可凭领书单到书库领书。对脱销的教材，系统则用缺书单的形式通知给书库；新书进库后也由书库将进书通知返回给系统。</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      第二步画分层</a:t>
            </a:r>
            <a:r>
              <a:rPr lang="en-US" altLang="zh-CN" sz="1400">
                <a:solidFill>
                  <a:srgbClr val="046C36"/>
                </a:solidFill>
                <a:latin typeface="Arial" panose="020B0604020202020204" pitchFamily="34" charset="0"/>
                <a:ea typeface="文鼎细圆"/>
                <a:cs typeface="文鼎细圆"/>
              </a:rPr>
              <a:t>DFD</a:t>
            </a:r>
            <a:r>
              <a:rPr lang="zh-CN" altLang="en-US" sz="1400">
                <a:solidFill>
                  <a:srgbClr val="046C36"/>
                </a:solidFill>
                <a:latin typeface="Arial" panose="020B0604020202020204" pitchFamily="34" charset="0"/>
                <a:ea typeface="文鼎细圆"/>
                <a:cs typeface="文鼎细圆"/>
              </a:rPr>
              <a:t>图：把系统分解为销售和采购两大加工。如图所示，显然，外部项学生应与 销售子系统联系，保管员应与采购子系统联系。</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且两个子系统之间也存在两项数据联系：其一是缺书登记表，由销售子系统把脱销的教材传给采购子系统；</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                                                          其二是进书通知，直接由采购子系统将教材入库信息通知销售子系统。</a:t>
            </a:r>
          </a:p>
          <a:p>
            <a:pPr eaLnBrk="1" hangingPunct="1">
              <a:lnSpc>
                <a:spcPct val="80000"/>
              </a:lnSpc>
            </a:pPr>
            <a:r>
              <a:rPr lang="zh-CN" altLang="en-US" sz="1400">
                <a:solidFill>
                  <a:srgbClr val="046C36"/>
                </a:solidFill>
                <a:latin typeface="Arial" panose="020B0604020202020204" pitchFamily="34" charset="0"/>
                <a:ea typeface="文鼎细圆"/>
                <a:cs typeface="文鼎细圆"/>
              </a:rPr>
              <a:t>      同时，对于销售子系统来说，它还需要对教材存量表进行操作，即对售出的教材要在原存量中减去售出的数量，而对于新购的教材还要写到教材存量表中，所以该文件执行的读写操作，应用双箭头表示。      </a:t>
            </a:r>
          </a:p>
          <a:p>
            <a:pPr eaLnBrk="1" hangingPunct="1">
              <a:lnSpc>
                <a:spcPct val="80000"/>
              </a:lnSpc>
            </a:pPr>
            <a:endParaRPr lang="zh-CN" altLang="en-US" sz="8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A944576-EED6-E21B-3D88-58BDEAE2B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FA0035C-8455-4243-8DB2-EC65FA826F0F}" type="slidenum">
              <a:rPr kumimoji="1" lang="zh-CN" altLang="en-US" sz="1200"/>
              <a:pPr eaLnBrk="1" hangingPunct="1"/>
              <a:t>10</a:t>
            </a:fld>
            <a:endParaRPr kumimoji="1" lang="en-US" altLang="zh-CN" sz="1200"/>
          </a:p>
        </p:txBody>
      </p:sp>
      <p:sp>
        <p:nvSpPr>
          <p:cNvPr id="86019" name="Rectangle 2">
            <a:extLst>
              <a:ext uri="{FF2B5EF4-FFF2-40B4-BE49-F238E27FC236}">
                <a16:creationId xmlns:a16="http://schemas.microsoft.com/office/drawing/2014/main" id="{206FB7EB-1439-3A17-903B-BAE1308A045A}"/>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038ACDAB-9B50-989F-2271-4FE47A600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1600">
                <a:solidFill>
                  <a:srgbClr val="046C36"/>
                </a:solidFill>
                <a:latin typeface="Arial" panose="020B0604020202020204" pitchFamily="34" charset="0"/>
                <a:ea typeface="文鼎细圆"/>
                <a:cs typeface="文鼎细圆"/>
              </a:rPr>
              <a:t>继续分解，就可以获得第三层的数据流图。我们可以从第1层的销售子系统扩展而成：</a:t>
            </a:r>
          </a:p>
          <a:p>
            <a:pPr eaLnBrk="1" hangingPunct="1">
              <a:lnSpc>
                <a:spcPct val="80000"/>
              </a:lnSpc>
            </a:pPr>
            <a:r>
              <a:rPr lang="zh-CN" altLang="en-US" sz="1600">
                <a:solidFill>
                  <a:srgbClr val="046C36"/>
                </a:solidFill>
                <a:latin typeface="Arial" panose="020B0604020202020204" pitchFamily="34" charset="0"/>
                <a:ea typeface="文鼎细圆"/>
                <a:cs typeface="文鼎细圆"/>
              </a:rPr>
              <a:t>审查有效性时，首先要核对购书单上的内容是否与学生用书表</a:t>
            </a:r>
            <a:r>
              <a:rPr lang="en-US" altLang="zh-CN" sz="1600">
                <a:solidFill>
                  <a:srgbClr val="046C36"/>
                </a:solidFill>
                <a:latin typeface="Arial" panose="020B0604020202020204" pitchFamily="34" charset="0"/>
                <a:ea typeface="文鼎细圆"/>
                <a:cs typeface="文鼎细圆"/>
              </a:rPr>
              <a:t>F3</a:t>
            </a:r>
            <a:r>
              <a:rPr lang="zh-CN" altLang="en-US" sz="1600">
                <a:solidFill>
                  <a:srgbClr val="046C36"/>
                </a:solidFill>
                <a:latin typeface="Arial" panose="020B0604020202020204" pitchFamily="34" charset="0"/>
                <a:ea typeface="文鼎细圆"/>
                <a:cs typeface="文鼎细圆"/>
              </a:rPr>
              <a:t>相符，还要通过售书登记</a:t>
            </a:r>
            <a:r>
              <a:rPr lang="en-US" altLang="zh-CN" sz="1600">
                <a:solidFill>
                  <a:srgbClr val="046C36"/>
                </a:solidFill>
                <a:latin typeface="Arial" panose="020B0604020202020204" pitchFamily="34" charset="0"/>
                <a:ea typeface="文鼎细圆"/>
                <a:cs typeface="文鼎细圆"/>
              </a:rPr>
              <a:t>F4</a:t>
            </a:r>
            <a:r>
              <a:rPr lang="zh-CN" altLang="en-US" sz="1600">
                <a:solidFill>
                  <a:srgbClr val="046C36"/>
                </a:solidFill>
                <a:latin typeface="Arial" panose="020B0604020202020204" pitchFamily="34" charset="0"/>
                <a:ea typeface="文鼎细圆"/>
                <a:cs typeface="文鼎细圆"/>
              </a:rPr>
              <a:t>检查学生已否购买过这些教材。若发现购书单中有学生不用或买重了的教材，便发出无效书单。只有将通过了审查的教材保留在有效构书单中。</a:t>
            </a:r>
          </a:p>
          <a:p>
            <a:pPr eaLnBrk="1" hangingPunct="1">
              <a:lnSpc>
                <a:spcPct val="80000"/>
              </a:lnSpc>
            </a:pPr>
            <a:r>
              <a:rPr lang="zh-CN" altLang="en-US" sz="1600">
                <a:solidFill>
                  <a:srgbClr val="046C36"/>
                </a:solidFill>
                <a:latin typeface="Arial" panose="020B0604020202020204" pitchFamily="34" charset="0"/>
                <a:ea typeface="文鼎细圆"/>
                <a:cs typeface="文鼎细圆"/>
              </a:rPr>
              <a:t>     </a:t>
            </a:r>
            <a:r>
              <a:rPr lang="zh-CN" altLang="en-US" sz="1600" b="1" u="sng">
                <a:solidFill>
                  <a:srgbClr val="046C36"/>
                </a:solidFill>
                <a:latin typeface="Arial" panose="020B0604020202020204" pitchFamily="34" charset="0"/>
                <a:ea typeface="文鼎细圆"/>
                <a:cs typeface="文鼎细圆"/>
              </a:rPr>
              <a:t>开发票加工</a:t>
            </a:r>
            <a:r>
              <a:rPr lang="zh-CN" altLang="en-US" sz="1600">
                <a:solidFill>
                  <a:srgbClr val="046C36"/>
                </a:solidFill>
                <a:latin typeface="Arial" panose="020B0604020202020204" pitchFamily="34" charset="0"/>
                <a:ea typeface="文鼎细圆"/>
                <a:cs typeface="文鼎细圆"/>
              </a:rPr>
              <a:t>符号，按购书单的内容查对教材存量表(</a:t>
            </a:r>
            <a:r>
              <a:rPr lang="en-US" altLang="zh-CN" sz="1600">
                <a:solidFill>
                  <a:srgbClr val="046C36"/>
                </a:solidFill>
                <a:latin typeface="Arial" panose="020B0604020202020204" pitchFamily="34" charset="0"/>
                <a:ea typeface="文鼎细圆"/>
                <a:cs typeface="文鼎细圆"/>
              </a:rPr>
              <a:t>F1)，</a:t>
            </a:r>
            <a:r>
              <a:rPr lang="zh-CN" altLang="en-US" sz="1600">
                <a:solidFill>
                  <a:srgbClr val="046C36"/>
                </a:solidFill>
                <a:latin typeface="Arial" panose="020B0604020202020204" pitchFamily="34" charset="0"/>
                <a:ea typeface="文鼎细圆"/>
                <a:cs typeface="文鼎细圆"/>
              </a:rPr>
              <a:t>把可供应的教材写入发票，在</a:t>
            </a:r>
            <a:r>
              <a:rPr lang="en-US" altLang="zh-CN" sz="1600">
                <a:solidFill>
                  <a:srgbClr val="046C36"/>
                </a:solidFill>
                <a:latin typeface="Arial" panose="020B0604020202020204" pitchFamily="34" charset="0"/>
                <a:ea typeface="文鼎细圆"/>
                <a:cs typeface="文鼎细圆"/>
              </a:rPr>
              <a:t>F4</a:t>
            </a:r>
            <a:r>
              <a:rPr lang="zh-CN" altLang="en-US" sz="1600">
                <a:solidFill>
                  <a:srgbClr val="046C36"/>
                </a:solidFill>
                <a:latin typeface="Arial" panose="020B0604020202020204" pitchFamily="34" charset="0"/>
                <a:ea typeface="文鼎细圆"/>
                <a:cs typeface="文鼎细圆"/>
              </a:rPr>
              <a:t>中登记后开领书单并发给学生。对数量不足或全缺的教材写入暂缺书单并登记到缺书登记表(</a:t>
            </a:r>
            <a:r>
              <a:rPr lang="en-US" altLang="zh-CN" sz="1600">
                <a:solidFill>
                  <a:srgbClr val="046C36"/>
                </a:solidFill>
                <a:latin typeface="Arial" panose="020B0604020202020204" pitchFamily="34" charset="0"/>
                <a:ea typeface="文鼎细圆"/>
                <a:cs typeface="文鼎细圆"/>
              </a:rPr>
              <a:t>F2)</a:t>
            </a:r>
            <a:r>
              <a:rPr lang="zh-CN" altLang="en-US" sz="1600">
                <a:solidFill>
                  <a:srgbClr val="046C36"/>
                </a:solidFill>
                <a:latin typeface="Arial" panose="020B0604020202020204" pitchFamily="34" charset="0"/>
                <a:ea typeface="文鼎细圆"/>
                <a:cs typeface="文鼎细圆"/>
              </a:rPr>
              <a:t>中，等待接到进书通知后再补售给学生。补售的手续及数据流图和第一次购书相同。</a:t>
            </a:r>
          </a:p>
          <a:p>
            <a:pPr eaLnBrk="1" hangingPunct="1">
              <a:lnSpc>
                <a:spcPct val="80000"/>
              </a:lnSpc>
            </a:pPr>
            <a:r>
              <a:rPr lang="zh-CN" altLang="en-US" sz="1600">
                <a:solidFill>
                  <a:srgbClr val="046C36"/>
                </a:solidFill>
                <a:latin typeface="Arial" panose="020B0604020202020204" pitchFamily="34" charset="0"/>
                <a:ea typeface="文鼎细圆"/>
                <a:cs typeface="文鼎细圆"/>
              </a:rPr>
              <a:t>      请大家注意，在上一层</a:t>
            </a:r>
            <a:r>
              <a:rPr lang="en-US" altLang="zh-CN" sz="1600">
                <a:solidFill>
                  <a:srgbClr val="046C36"/>
                </a:solidFill>
                <a:latin typeface="Arial" panose="020B0604020202020204" pitchFamily="34" charset="0"/>
                <a:ea typeface="文鼎细圆"/>
                <a:cs typeface="文鼎细圆"/>
              </a:rPr>
              <a:t>DFD</a:t>
            </a:r>
            <a:r>
              <a:rPr lang="zh-CN" altLang="en-US" sz="1600">
                <a:solidFill>
                  <a:srgbClr val="046C36"/>
                </a:solidFill>
                <a:latin typeface="Arial" panose="020B0604020202020204" pitchFamily="34" charset="0"/>
                <a:ea typeface="文鼎细圆"/>
                <a:cs typeface="文鼎细圆"/>
              </a:rPr>
              <a:t>中，采购是系统内部的一个加工符号，但本图却是处于销售子系统之外的一个外部实体。</a:t>
            </a:r>
          </a:p>
          <a:p>
            <a:pPr eaLnBrk="1" hangingPunct="1">
              <a:lnSpc>
                <a:spcPct val="80000"/>
              </a:lnSpc>
            </a:pPr>
            <a:r>
              <a:rPr lang="zh-CN" altLang="en-US" sz="1600">
                <a:solidFill>
                  <a:srgbClr val="046C36"/>
                </a:solidFill>
                <a:latin typeface="Arial" panose="020B0604020202020204" pitchFamily="34" charset="0"/>
                <a:ea typeface="文鼎细圆"/>
                <a:cs typeface="文鼎细圆"/>
              </a:rPr>
              <a:t>      从图中可以看出，该销售子系统将被分解为5个子加工，编号从1.1----1.5，涉及到4个数据文件，分别用 </a:t>
            </a:r>
            <a:r>
              <a:rPr lang="en-US" altLang="zh-CN" sz="1600">
                <a:solidFill>
                  <a:srgbClr val="046C36"/>
                </a:solidFill>
                <a:latin typeface="Arial" panose="020B0604020202020204" pitchFamily="34" charset="0"/>
                <a:ea typeface="文鼎细圆"/>
                <a:cs typeface="文鼎细圆"/>
              </a:rPr>
              <a:t>F1—F4</a:t>
            </a:r>
            <a:r>
              <a:rPr lang="zh-CN" altLang="en-US" sz="1600">
                <a:solidFill>
                  <a:srgbClr val="046C36"/>
                </a:solidFill>
                <a:latin typeface="Arial" panose="020B0604020202020204" pitchFamily="34" charset="0"/>
                <a:ea typeface="文鼎细圆"/>
                <a:cs typeface="文鼎细圆"/>
              </a:rPr>
              <a:t>来表示。</a:t>
            </a:r>
            <a:endParaRPr lang="zh-CN" altLang="en-US" sz="9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5E1CF7E-E61A-CD0D-3EA6-D5BB1FF071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2E5C431-7ECC-46FA-87B1-7F6727E3E7D5}" type="slidenum">
              <a:rPr kumimoji="1" lang="zh-CN" altLang="en-US" sz="1200"/>
              <a:pPr eaLnBrk="1" hangingPunct="1"/>
              <a:t>11</a:t>
            </a:fld>
            <a:endParaRPr kumimoji="1" lang="en-US" altLang="zh-CN" sz="1200"/>
          </a:p>
        </p:txBody>
      </p:sp>
      <p:sp>
        <p:nvSpPr>
          <p:cNvPr id="87043" name="Rectangle 2">
            <a:extLst>
              <a:ext uri="{FF2B5EF4-FFF2-40B4-BE49-F238E27FC236}">
                <a16:creationId xmlns:a16="http://schemas.microsoft.com/office/drawing/2014/main" id="{B5504CC1-8D1E-7E37-4FFF-E25FECCAD9D7}"/>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301A3CFE-2DB2-A1FA-FED3-CF9580B90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1800">
                <a:solidFill>
                  <a:schemeClr val="bg1"/>
                </a:solidFill>
                <a:latin typeface="Arial" panose="020B0604020202020204" pitchFamily="34" charset="0"/>
                <a:ea typeface="文鼎细圆"/>
                <a:cs typeface="文鼎细圆"/>
              </a:rPr>
              <a:t>采购子系统在图中被分解为3个子加工。由销售子系统建立起来的缺书登记表，首先按书号汇总后登入待购教材表，然后再按出版社分别统计制成缺书单并送给书库保管员作为采购教材的依据。另外，在汇总缺书要再次核查教材存量表，而且，分出版社统计时还要参阅教材一览表，从该文件中可以知道这些缺书是何处出版的。新书入库后，要及时修改教材存量表和待购教材表中的有关教材数量，同时把进书信息通知销售子系统，使销售人员能通知缺书的学生补售教材。</a:t>
            </a:r>
          </a:p>
          <a:p>
            <a:pPr eaLnBrk="1" hangingPunct="1">
              <a:lnSpc>
                <a:spcPct val="80000"/>
              </a:lnSpc>
            </a:pPr>
            <a:r>
              <a:rPr lang="zh-CN" altLang="en-US" sz="1800">
                <a:solidFill>
                  <a:srgbClr val="046C36"/>
                </a:solidFill>
                <a:latin typeface="Arial" panose="020B0604020202020204" pitchFamily="34" charset="0"/>
                <a:ea typeface="文鼎细圆"/>
                <a:cs typeface="文鼎细圆"/>
              </a:rPr>
              <a:t>      从图中可以看出，该采购子系统将被分解为3个子加工，编号从2.1----2.3，涉及到4个数据文件，分别用 </a:t>
            </a:r>
            <a:r>
              <a:rPr lang="en-US" altLang="zh-CN" sz="1800">
                <a:solidFill>
                  <a:srgbClr val="046C36"/>
                </a:solidFill>
                <a:latin typeface="Arial" panose="020B0604020202020204" pitchFamily="34" charset="0"/>
                <a:ea typeface="文鼎细圆"/>
                <a:cs typeface="文鼎细圆"/>
              </a:rPr>
              <a:t>F1,F2 </a:t>
            </a:r>
            <a:r>
              <a:rPr lang="zh-CN" altLang="en-US" sz="1800">
                <a:solidFill>
                  <a:srgbClr val="046C36"/>
                </a:solidFill>
                <a:latin typeface="Arial" panose="020B0604020202020204" pitchFamily="34" charset="0"/>
                <a:ea typeface="文鼎细圆"/>
                <a:cs typeface="文鼎细圆"/>
              </a:rPr>
              <a:t>和 </a:t>
            </a:r>
            <a:r>
              <a:rPr lang="en-US" altLang="zh-CN" sz="1800">
                <a:solidFill>
                  <a:srgbClr val="046C36"/>
                </a:solidFill>
                <a:latin typeface="Arial" panose="020B0604020202020204" pitchFamily="34" charset="0"/>
                <a:ea typeface="文鼎细圆"/>
                <a:cs typeface="文鼎细圆"/>
              </a:rPr>
              <a:t>F5,F6。</a:t>
            </a:r>
          </a:p>
          <a:p>
            <a:pPr eaLnBrk="1" hangingPunct="1">
              <a:lnSpc>
                <a:spcPct val="80000"/>
              </a:lnSpc>
            </a:pPr>
            <a:r>
              <a:rPr lang="zh-CN" altLang="en-US" sz="1800">
                <a:solidFill>
                  <a:srgbClr val="046C36"/>
                </a:solidFill>
                <a:latin typeface="Arial" panose="020B0604020202020204" pitchFamily="34" charset="0"/>
                <a:ea typeface="文鼎细圆"/>
                <a:cs typeface="文鼎细圆"/>
              </a:rPr>
              <a:t>      以上三层、4张的</a:t>
            </a:r>
            <a:r>
              <a:rPr lang="en-US" altLang="zh-CN" sz="1800">
                <a:solidFill>
                  <a:srgbClr val="046C36"/>
                </a:solidFill>
                <a:latin typeface="Arial" panose="020B0604020202020204" pitchFamily="34" charset="0"/>
                <a:ea typeface="文鼎细圆"/>
                <a:cs typeface="文鼎细圆"/>
              </a:rPr>
              <a:t>DFD</a:t>
            </a:r>
            <a:r>
              <a:rPr lang="zh-CN" altLang="en-US" sz="1800">
                <a:solidFill>
                  <a:srgbClr val="046C36"/>
                </a:solidFill>
                <a:latin typeface="Arial" panose="020B0604020202020204" pitchFamily="34" charset="0"/>
                <a:ea typeface="文鼎细圆"/>
                <a:cs typeface="文鼎细圆"/>
              </a:rPr>
              <a:t>图，一起组成了教材购销系统的分层</a:t>
            </a:r>
            <a:r>
              <a:rPr lang="en-US" altLang="zh-CN" sz="1800">
                <a:solidFill>
                  <a:srgbClr val="046C36"/>
                </a:solidFill>
                <a:latin typeface="Arial" panose="020B0604020202020204" pitchFamily="34" charset="0"/>
                <a:ea typeface="文鼎细圆"/>
                <a:cs typeface="文鼎细圆"/>
              </a:rPr>
              <a:t>DFD</a:t>
            </a:r>
            <a:r>
              <a:rPr lang="zh-CN" altLang="en-US" sz="1800">
                <a:solidFill>
                  <a:srgbClr val="046C36"/>
                </a:solidFill>
                <a:latin typeface="Arial" panose="020B0604020202020204" pitchFamily="34" charset="0"/>
                <a:ea typeface="文鼎细圆"/>
                <a:cs typeface="文鼎细圆"/>
              </a:rPr>
              <a:t>图。从分析中大家可以得知，愈到下层，加工愈细。第三层就有8个加工。大都是足够简单的---基本加工，可以不用再进行分解了。</a:t>
            </a:r>
            <a:endParaRPr lang="zh-CN" altLang="en-US" sz="10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BAF61FA-7FEB-26C3-B2F3-CEE85D05D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fld id="{2024DDEB-70CD-40A4-8383-590B7C4B20EE}" type="slidenum">
              <a:rPr lang="zh-CN" altLang="en-US" sz="1200" b="0"/>
              <a:pPr eaLnBrk="1" hangingPunct="1"/>
              <a:t>15</a:t>
            </a:fld>
            <a:endParaRPr lang="en-US" altLang="zh-CN" sz="1200" b="0"/>
          </a:p>
        </p:txBody>
      </p:sp>
      <p:sp>
        <p:nvSpPr>
          <p:cNvPr id="101379" name="Rectangle 2">
            <a:extLst>
              <a:ext uri="{FF2B5EF4-FFF2-40B4-BE49-F238E27FC236}">
                <a16:creationId xmlns:a16="http://schemas.microsoft.com/office/drawing/2014/main" id="{739147CB-4E13-8A92-667D-80E0419E7654}"/>
              </a:ext>
            </a:extLst>
          </p:cNvPr>
          <p:cNvSpPr>
            <a:spLocks noChangeArrowheads="1" noTextEdit="1"/>
          </p:cNvSpPr>
          <p:nvPr>
            <p:ph type="sldImg"/>
          </p:nvPr>
        </p:nvSpPr>
        <p:spPr>
          <a:xfrm>
            <a:off x="3429000" y="2400300"/>
            <a:ext cx="0" cy="0"/>
          </a:xfrm>
          <a:solidFill>
            <a:srgbClr val="FFFFFF"/>
          </a:solidFill>
          <a:ln/>
        </p:spPr>
      </p:sp>
      <p:sp>
        <p:nvSpPr>
          <p:cNvPr id="101380" name="Rectangle 3">
            <a:extLst>
              <a:ext uri="{FF2B5EF4-FFF2-40B4-BE49-F238E27FC236}">
                <a16:creationId xmlns:a16="http://schemas.microsoft.com/office/drawing/2014/main" id="{4F363971-C890-AD09-27CC-6D8724B8F3F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E817568E-3757-7F38-C3FD-2AE01FA04F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fld id="{8F240331-390A-4866-A8D6-8B478D87A4CC}" type="slidenum">
              <a:rPr lang="zh-CN" altLang="en-US" sz="1200" b="0"/>
              <a:pPr eaLnBrk="1" hangingPunct="1"/>
              <a:t>16</a:t>
            </a:fld>
            <a:endParaRPr lang="en-US" altLang="zh-CN" sz="1200" b="0"/>
          </a:p>
        </p:txBody>
      </p:sp>
      <p:sp>
        <p:nvSpPr>
          <p:cNvPr id="116739" name="Rectangle 2">
            <a:extLst>
              <a:ext uri="{FF2B5EF4-FFF2-40B4-BE49-F238E27FC236}">
                <a16:creationId xmlns:a16="http://schemas.microsoft.com/office/drawing/2014/main" id="{438FA8F7-ED0A-DBDC-0DAB-A658B5DC26DE}"/>
              </a:ext>
            </a:extLst>
          </p:cNvPr>
          <p:cNvSpPr>
            <a:spLocks noRot="1" noChangeArrowheads="1" noTextEdit="1"/>
          </p:cNvSpPr>
          <p:nvPr>
            <p:ph type="sldImg"/>
          </p:nvPr>
        </p:nvSpPr>
        <p:spPr>
          <a:ln/>
        </p:spPr>
      </p:sp>
      <p:sp>
        <p:nvSpPr>
          <p:cNvPr id="116740" name="Rectangle 3">
            <a:extLst>
              <a:ext uri="{FF2B5EF4-FFF2-40B4-BE49-F238E27FC236}">
                <a16:creationId xmlns:a16="http://schemas.microsoft.com/office/drawing/2014/main" id="{94846864-070C-FBF3-9A3D-5596A14EC9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EDF3F-3588-D65B-A030-279C783055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EA1812-6744-F0CA-2894-4F8C0F918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C103D1-6CB3-23B6-5078-1D26619A222A}"/>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AB83713C-101D-C280-4A2F-11139019B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D8572D-79CB-9B59-D413-EB5C5B9693A2}"/>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40453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6D945-A54E-0930-F21A-D1F7B01FB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895D72-9C78-EABE-8F70-451A8F44B8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E894F-1E88-4B97-1B98-B9ACB3C70F1A}"/>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A41EEFBA-8ECD-9866-1D5A-D78A8835D3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40AB9-C4E9-1CD3-0C64-A4539DDA6408}"/>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410908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5775BE-3FBC-F877-A900-1B66CD7891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06FC67-1970-88A2-74DE-995AC18A56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331BCF-CD29-8AD6-05D8-C81676C68BA7}"/>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927C5E3F-833D-4C0B-0631-D9812484EA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6676C8-108A-313A-E7C0-E27ACD64A834}"/>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55096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EB072-01FC-675E-5ACD-8DED206A80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2059A-C43B-0C20-226C-36B4EAF6D4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94BFFF-08B6-2956-0F3E-6004CC69A7AA}"/>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51753877-AECE-F4BB-1970-F8B60CFA2F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7680AD-E59C-D991-1060-8B1E11BD1D72}"/>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63840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A60F9-BC4E-495A-AA76-A7813E2DDE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87ACB8-D175-9992-18B6-2E516C4D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C45FE4-DE78-6D54-D1C8-8835351731D8}"/>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2FB93ACD-B6CD-9490-B1B5-EFADC4E466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2D6677-2942-CDBF-D442-D62C33AE61D9}"/>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98563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D6856-B729-AA59-EE9B-E28BD1276B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A278E3-053E-D458-2738-9F124C7951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850065-BC89-DB74-3BD0-3357E2391C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1F0F34-03B7-38D3-7430-8F4CC247A72C}"/>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33DCADBB-8794-AB6C-DA5A-080CC2A622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0D5088-AD69-C261-F549-CD4077EBF358}"/>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29444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BA938-5C86-0610-0522-13560EB014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AA1274-F6BA-AE1D-F090-BA86ACD47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DCD02D6-CB05-35D2-829B-C0BFA34856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2B4880-FC66-1A71-2123-7907D3BF7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214FF2-5D69-1CAB-04CE-2A79FB09457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CA98DD-3EBF-90E9-0058-FF93C2265E80}"/>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8" name="页脚占位符 7">
            <a:extLst>
              <a:ext uri="{FF2B5EF4-FFF2-40B4-BE49-F238E27FC236}">
                <a16:creationId xmlns:a16="http://schemas.microsoft.com/office/drawing/2014/main" id="{EDD98B94-C0FB-7F17-0331-887BC12E87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0F9317-6E71-4E1A-6864-C10C600DB760}"/>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91010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7085C-4051-778B-98AF-56FB87CA19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D535D9-38AB-182D-35D6-D635464F2A43}"/>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4" name="页脚占位符 3">
            <a:extLst>
              <a:ext uri="{FF2B5EF4-FFF2-40B4-BE49-F238E27FC236}">
                <a16:creationId xmlns:a16="http://schemas.microsoft.com/office/drawing/2014/main" id="{E1BD339F-64DE-01DA-AA6B-D4B294A175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A20EB5-D672-FB0F-3112-B630C417CD3C}"/>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23702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3BD4AD-E3E8-7AF6-F8FF-CD3B660C0B19}"/>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3" name="页脚占位符 2">
            <a:extLst>
              <a:ext uri="{FF2B5EF4-FFF2-40B4-BE49-F238E27FC236}">
                <a16:creationId xmlns:a16="http://schemas.microsoft.com/office/drawing/2014/main" id="{E8B29A7C-587F-9107-5B58-65AF12F44A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C29984-1B83-C66E-2C06-46BD8978E3A0}"/>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24738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35A50-08B7-57C3-6DE8-AA68D16866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E47EB9B-DB30-F22D-CBA0-C5F2E13F9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A1FAB0-1D28-804F-DBA3-2D9F6FA9A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4882FF-7EC1-0CDA-B4DE-11B534D2C28C}"/>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151E4076-CC55-74F2-CE77-12C364699B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ED1302-4C11-0B4D-A0DE-3865E636527C}"/>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1055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940C5-E4F1-147A-3B45-C0516FFAD5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D5555F-8CEC-7613-8687-1891CFB02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9BD0E7-CE5A-8DE3-7C9E-B135C14AD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DC56D1-7BB7-EA9B-E217-A48D71D44A03}"/>
              </a:ext>
            </a:extLst>
          </p:cNvPr>
          <p:cNvSpPr>
            <a:spLocks noGrp="1"/>
          </p:cNvSpPr>
          <p:nvPr>
            <p:ph type="dt" sz="half" idx="10"/>
          </p:nvPr>
        </p:nvSpPr>
        <p:spPr/>
        <p:txBody>
          <a:bodyPr/>
          <a:lstStyle/>
          <a:p>
            <a:fld id="{0FC62125-F0CB-452A-8408-790F93054D43}"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61EC6AC8-E92B-574C-867B-0C9C27ACCA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CEA65-87FE-FE91-6CF3-910B5C494EFE}"/>
              </a:ext>
            </a:extLst>
          </p:cNvPr>
          <p:cNvSpPr>
            <a:spLocks noGrp="1"/>
          </p:cNvSpPr>
          <p:nvPr>
            <p:ph type="sldNum" sz="quarter" idx="12"/>
          </p:nvPr>
        </p:nvSpPr>
        <p:spPr/>
        <p:txBody>
          <a:body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108943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71E8AC-4D32-0119-7371-3BC258C73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B1B3EF-9289-74BF-C5C6-DD61E938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0E0F8C-664F-E600-0CCF-71A6B6D38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62125-F0CB-452A-8408-790F93054D43}"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E622BB28-1D01-6220-0126-BE5DFDB2E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E0AF27-1C8B-D2B2-39B1-5D8434AE8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1D645-B3A1-4787-A392-41DB5924215A}" type="slidenum">
              <a:rPr lang="zh-CN" altLang="en-US" smtClean="0"/>
              <a:t>‹#›</a:t>
            </a:fld>
            <a:endParaRPr lang="zh-CN" altLang="en-US"/>
          </a:p>
        </p:txBody>
      </p:sp>
    </p:spTree>
    <p:extLst>
      <p:ext uri="{BB962C8B-B14F-4D97-AF65-F5344CB8AC3E}">
        <p14:creationId xmlns:p14="http://schemas.microsoft.com/office/powerpoint/2010/main" val="342202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EF2EBDE-F499-96B5-6097-73CC60E7D39A}"/>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5" name="Rectangle 2">
            <a:extLst>
              <a:ext uri="{FF2B5EF4-FFF2-40B4-BE49-F238E27FC236}">
                <a16:creationId xmlns:a16="http://schemas.microsoft.com/office/drawing/2014/main" id="{6F5B166C-2449-8ACA-A027-995374949CFF}"/>
              </a:ext>
            </a:extLst>
          </p:cNvPr>
          <p:cNvSpPr txBox="1">
            <a:spLocks noChangeArrowheads="1"/>
          </p:cNvSpPr>
          <p:nvPr/>
        </p:nvSpPr>
        <p:spPr bwMode="auto">
          <a:xfrm>
            <a:off x="1847850" y="1916114"/>
            <a:ext cx="83820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2800">
                <a:latin typeface="Tahoma" panose="020B0604030504040204" pitchFamily="34" charset="0"/>
                <a:ea typeface="宋体" panose="02010600030101010101" pitchFamily="2" charset="-122"/>
              </a:rPr>
              <a:t>假设一家工厂的采购部每天需要一张定货报表，报表按零件编号排序，表中列出所有需要再次定货的零件。对于每个需要再次定货的零件应该列出下述数据：零件编号，零件名称，定货数量，目前价格，主要供应者，次要供应者。</a:t>
            </a:r>
          </a:p>
          <a:p>
            <a:pPr>
              <a:spcBef>
                <a:spcPct val="20000"/>
              </a:spcBef>
              <a:buClr>
                <a:srgbClr val="CC0000"/>
              </a:buClr>
              <a:buSzPct val="60000"/>
              <a:buFont typeface="Wingdings" panose="05000000000000000000" pitchFamily="2" charset="2"/>
              <a:buChar char="n"/>
            </a:pPr>
            <a:r>
              <a:rPr lang="zh-CN" altLang="en-US" sz="2800">
                <a:latin typeface="Tahoma" panose="020B0604030504040204" pitchFamily="34" charset="0"/>
                <a:ea typeface="宋体" panose="02010600030101010101" pitchFamily="2" charset="-122"/>
              </a:rPr>
              <a:t>零件入库或出库称为</a:t>
            </a:r>
            <a:r>
              <a:rPr lang="zh-CN" altLang="en-US" sz="2800">
                <a:solidFill>
                  <a:srgbClr val="CC0000"/>
                </a:solidFill>
                <a:latin typeface="Tahoma" panose="020B0604030504040204" pitchFamily="34" charset="0"/>
                <a:ea typeface="宋体" panose="02010600030101010101" pitchFamily="2" charset="-122"/>
              </a:rPr>
              <a:t>事务</a:t>
            </a:r>
            <a:r>
              <a:rPr lang="zh-CN" altLang="en-US" sz="2800">
                <a:latin typeface="Tahoma" panose="020B0604030504040204" pitchFamily="34" charset="0"/>
                <a:ea typeface="宋体" panose="02010600030101010101" pitchFamily="2" charset="-122"/>
              </a:rPr>
              <a:t>，通过放在仓库中的</a:t>
            </a:r>
            <a:r>
              <a:rPr lang="en-US" altLang="zh-CN" sz="2800">
                <a:latin typeface="Tahoma" panose="020B0604030504040204" pitchFamily="34" charset="0"/>
                <a:ea typeface="宋体" panose="02010600030101010101" pitchFamily="2" charset="-122"/>
              </a:rPr>
              <a:t>CRT</a:t>
            </a:r>
            <a:r>
              <a:rPr lang="zh-CN" altLang="en-US" sz="2800">
                <a:latin typeface="Tahoma" panose="020B0604030504040204" pitchFamily="34" charset="0"/>
                <a:ea typeface="宋体" panose="02010600030101010101" pitchFamily="2" charset="-122"/>
              </a:rPr>
              <a:t>终端把事务报告给定货系统。当某种零件的库存数量少于库存量临界值时就应该再次定货。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7981D9E5-C38D-31A4-97CF-74D4A604435B}"/>
              </a:ext>
            </a:extLst>
          </p:cNvPr>
          <p:cNvSpPr>
            <a:spLocks noChangeArrowheads="1"/>
          </p:cNvSpPr>
          <p:nvPr/>
        </p:nvSpPr>
        <p:spPr bwMode="auto">
          <a:xfrm>
            <a:off x="2860675" y="914400"/>
            <a:ext cx="6751638"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07525" name="Text Box 5">
            <a:extLst>
              <a:ext uri="{FF2B5EF4-FFF2-40B4-BE49-F238E27FC236}">
                <a16:creationId xmlns:a16="http://schemas.microsoft.com/office/drawing/2014/main" id="{13777727-D89D-3844-FEF1-6C852BE1695F}"/>
              </a:ext>
            </a:extLst>
          </p:cNvPr>
          <p:cNvSpPr txBox="1">
            <a:spLocks noChangeArrowheads="1"/>
          </p:cNvSpPr>
          <p:nvPr/>
        </p:nvSpPr>
        <p:spPr bwMode="auto">
          <a:xfrm>
            <a:off x="2930525" y="2514600"/>
            <a:ext cx="1785938" cy="338138"/>
          </a:xfrm>
          <a:prstGeom prst="rect">
            <a:avLst/>
          </a:prstGeom>
          <a:solidFill>
            <a:schemeClr val="bg1"/>
          </a:solidFill>
          <a:ln w="9525">
            <a:noFill/>
            <a:miter lim="800000"/>
            <a:headEnd/>
            <a:tailEnd/>
          </a:ln>
          <a:effectLst/>
        </p:spPr>
        <p:txBody>
          <a:bodyPr wrap="none">
            <a:spAutoFit/>
          </a:bodyPr>
          <a:lstStyle/>
          <a:p>
            <a:pP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  教材销售子系统 </a:t>
            </a:r>
          </a:p>
        </p:txBody>
      </p:sp>
      <p:grpSp>
        <p:nvGrpSpPr>
          <p:cNvPr id="2" name="Group 6">
            <a:extLst>
              <a:ext uri="{FF2B5EF4-FFF2-40B4-BE49-F238E27FC236}">
                <a16:creationId xmlns:a16="http://schemas.microsoft.com/office/drawing/2014/main" id="{68262F43-751E-3786-960A-AFCF28EC42C3}"/>
              </a:ext>
            </a:extLst>
          </p:cNvPr>
          <p:cNvGrpSpPr>
            <a:grpSpLocks/>
          </p:cNvGrpSpPr>
          <p:nvPr/>
        </p:nvGrpSpPr>
        <p:grpSpPr bwMode="auto">
          <a:xfrm>
            <a:off x="3705225" y="4724401"/>
            <a:ext cx="903288" cy="307975"/>
            <a:chOff x="1488" y="2976"/>
            <a:chExt cx="617" cy="194"/>
          </a:xfrm>
        </p:grpSpPr>
        <p:sp>
          <p:nvSpPr>
            <p:cNvPr id="39005" name="Line 7">
              <a:extLst>
                <a:ext uri="{FF2B5EF4-FFF2-40B4-BE49-F238E27FC236}">
                  <a16:creationId xmlns:a16="http://schemas.microsoft.com/office/drawing/2014/main" id="{8789E7D3-DAC5-C9F7-C6A9-154F5CED427B}"/>
                </a:ext>
              </a:extLst>
            </p:cNvPr>
            <p:cNvSpPr>
              <a:spLocks noChangeShapeType="1"/>
            </p:cNvSpPr>
            <p:nvPr/>
          </p:nvSpPr>
          <p:spPr bwMode="auto">
            <a:xfrm>
              <a:off x="1488" y="3168"/>
              <a:ext cx="480"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7528" name="Text Box 8">
              <a:extLst>
                <a:ext uri="{FF2B5EF4-FFF2-40B4-BE49-F238E27FC236}">
                  <a16:creationId xmlns:a16="http://schemas.microsoft.com/office/drawing/2014/main" id="{8CA12268-D564-09A1-4A09-07A683CDB6FF}"/>
                </a:ext>
              </a:extLst>
            </p:cNvPr>
            <p:cNvSpPr txBox="1">
              <a:spLocks noChangeArrowheads="1"/>
            </p:cNvSpPr>
            <p:nvPr/>
          </p:nvSpPr>
          <p:spPr bwMode="auto">
            <a:xfrm>
              <a:off x="1488" y="2976"/>
              <a:ext cx="617"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无效书单</a:t>
              </a:r>
            </a:p>
          </p:txBody>
        </p:sp>
      </p:grpSp>
      <p:grpSp>
        <p:nvGrpSpPr>
          <p:cNvPr id="3" name="Group 9">
            <a:extLst>
              <a:ext uri="{FF2B5EF4-FFF2-40B4-BE49-F238E27FC236}">
                <a16:creationId xmlns:a16="http://schemas.microsoft.com/office/drawing/2014/main" id="{31287538-FC72-43D8-894C-130B487E8C38}"/>
              </a:ext>
            </a:extLst>
          </p:cNvPr>
          <p:cNvGrpSpPr>
            <a:grpSpLocks/>
          </p:cNvGrpSpPr>
          <p:nvPr/>
        </p:nvGrpSpPr>
        <p:grpSpPr bwMode="auto">
          <a:xfrm>
            <a:off x="3705225" y="5257801"/>
            <a:ext cx="795338" cy="307975"/>
            <a:chOff x="1488" y="3312"/>
            <a:chExt cx="543" cy="194"/>
          </a:xfrm>
        </p:grpSpPr>
        <p:sp>
          <p:nvSpPr>
            <p:cNvPr id="39003" name="Line 10">
              <a:extLst>
                <a:ext uri="{FF2B5EF4-FFF2-40B4-BE49-F238E27FC236}">
                  <a16:creationId xmlns:a16="http://schemas.microsoft.com/office/drawing/2014/main" id="{EFBA7792-D9B9-D31D-72FD-9CE2D73BE617}"/>
                </a:ext>
              </a:extLst>
            </p:cNvPr>
            <p:cNvSpPr>
              <a:spLocks noChangeShapeType="1"/>
            </p:cNvSpPr>
            <p:nvPr/>
          </p:nvSpPr>
          <p:spPr bwMode="auto">
            <a:xfrm>
              <a:off x="1488" y="3312"/>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1" name="Text Box 11">
              <a:extLst>
                <a:ext uri="{FF2B5EF4-FFF2-40B4-BE49-F238E27FC236}">
                  <a16:creationId xmlns:a16="http://schemas.microsoft.com/office/drawing/2014/main" id="{F7A89CAF-74A5-2F86-E075-AE5355489E26}"/>
                </a:ext>
              </a:extLst>
            </p:cNvPr>
            <p:cNvSpPr txBox="1">
              <a:spLocks noChangeArrowheads="1"/>
            </p:cNvSpPr>
            <p:nvPr/>
          </p:nvSpPr>
          <p:spPr bwMode="auto">
            <a:xfrm>
              <a:off x="1536" y="3312"/>
              <a:ext cx="495"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购书单</a:t>
              </a:r>
            </a:p>
          </p:txBody>
        </p:sp>
      </p:grpSp>
      <p:sp>
        <p:nvSpPr>
          <p:cNvPr id="107532" name="Oval 12">
            <a:extLst>
              <a:ext uri="{FF2B5EF4-FFF2-40B4-BE49-F238E27FC236}">
                <a16:creationId xmlns:a16="http://schemas.microsoft.com/office/drawing/2014/main" id="{EFDD28F3-1AC1-DF67-3031-BEDB97C90525}"/>
              </a:ext>
            </a:extLst>
          </p:cNvPr>
          <p:cNvSpPr>
            <a:spLocks noChangeArrowheads="1"/>
          </p:cNvSpPr>
          <p:nvPr/>
        </p:nvSpPr>
        <p:spPr bwMode="auto">
          <a:xfrm>
            <a:off x="7221538" y="4724400"/>
            <a:ext cx="844550" cy="9144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1.3</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登记并开</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领书单</a:t>
            </a:r>
          </a:p>
        </p:txBody>
      </p:sp>
      <p:sp>
        <p:nvSpPr>
          <p:cNvPr id="107533" name="Oval 13">
            <a:extLst>
              <a:ext uri="{FF2B5EF4-FFF2-40B4-BE49-F238E27FC236}">
                <a16:creationId xmlns:a16="http://schemas.microsoft.com/office/drawing/2014/main" id="{B3E3DEC1-75B4-A3FB-B2F5-3DA093BB3A78}"/>
              </a:ext>
            </a:extLst>
          </p:cNvPr>
          <p:cNvSpPr>
            <a:spLocks noChangeArrowheads="1"/>
          </p:cNvSpPr>
          <p:nvPr/>
        </p:nvSpPr>
        <p:spPr bwMode="auto">
          <a:xfrm>
            <a:off x="5954713" y="4724400"/>
            <a:ext cx="844550" cy="9144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1.2</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开发票</a:t>
            </a:r>
          </a:p>
        </p:txBody>
      </p:sp>
      <p:sp>
        <p:nvSpPr>
          <p:cNvPr id="107534" name="Oval 14">
            <a:extLst>
              <a:ext uri="{FF2B5EF4-FFF2-40B4-BE49-F238E27FC236}">
                <a16:creationId xmlns:a16="http://schemas.microsoft.com/office/drawing/2014/main" id="{CC1C746A-710D-08AD-D96A-399DE4D980C7}"/>
              </a:ext>
            </a:extLst>
          </p:cNvPr>
          <p:cNvSpPr>
            <a:spLocks noChangeArrowheads="1"/>
          </p:cNvSpPr>
          <p:nvPr/>
        </p:nvSpPr>
        <p:spPr bwMode="auto">
          <a:xfrm>
            <a:off x="4408488" y="4724400"/>
            <a:ext cx="842962" cy="9144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1.1</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审查</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有效性</a:t>
            </a:r>
          </a:p>
        </p:txBody>
      </p:sp>
      <p:sp>
        <p:nvSpPr>
          <p:cNvPr id="107535" name="Oval 15">
            <a:extLst>
              <a:ext uri="{FF2B5EF4-FFF2-40B4-BE49-F238E27FC236}">
                <a16:creationId xmlns:a16="http://schemas.microsoft.com/office/drawing/2014/main" id="{624A8B94-EFEB-455A-C7A7-317258B15F91}"/>
              </a:ext>
            </a:extLst>
          </p:cNvPr>
          <p:cNvSpPr>
            <a:spLocks noChangeArrowheads="1"/>
          </p:cNvSpPr>
          <p:nvPr/>
        </p:nvSpPr>
        <p:spPr bwMode="auto">
          <a:xfrm>
            <a:off x="7924800" y="3124200"/>
            <a:ext cx="844550" cy="9144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1.4</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登记</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缺书</a:t>
            </a:r>
          </a:p>
        </p:txBody>
      </p:sp>
      <p:sp>
        <p:nvSpPr>
          <p:cNvPr id="107536" name="Oval 16">
            <a:extLst>
              <a:ext uri="{FF2B5EF4-FFF2-40B4-BE49-F238E27FC236}">
                <a16:creationId xmlns:a16="http://schemas.microsoft.com/office/drawing/2014/main" id="{FA3174A4-EF40-F758-D1FB-C3CAC181F356}"/>
              </a:ext>
            </a:extLst>
          </p:cNvPr>
          <p:cNvSpPr>
            <a:spLocks noChangeArrowheads="1"/>
          </p:cNvSpPr>
          <p:nvPr/>
        </p:nvSpPr>
        <p:spPr bwMode="auto">
          <a:xfrm>
            <a:off x="6096000" y="2819400"/>
            <a:ext cx="844550" cy="9144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1.5</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补售</a:t>
            </a:r>
          </a:p>
          <a:p>
            <a:pPr algn="ctr">
              <a:defRPr/>
            </a:pPr>
            <a:r>
              <a:rPr lang="zh-CN" altLang="en-US" sz="1400" b="1">
                <a:solidFill>
                  <a:srgbClr val="5C22EC"/>
                </a:solidFill>
                <a:effectLst>
                  <a:outerShdw blurRad="38100" dist="38100" dir="2700000" algn="tl">
                    <a:srgbClr val="C0C0C0"/>
                  </a:outerShdw>
                </a:effectLst>
                <a:latin typeface="幼圆" pitchFamily="49" charset="-122"/>
                <a:ea typeface="幼圆" pitchFamily="49" charset="-122"/>
              </a:rPr>
              <a:t>教材</a:t>
            </a:r>
          </a:p>
        </p:txBody>
      </p:sp>
      <p:sp>
        <p:nvSpPr>
          <p:cNvPr id="107537" name="Arc 17">
            <a:extLst>
              <a:ext uri="{FF2B5EF4-FFF2-40B4-BE49-F238E27FC236}">
                <a16:creationId xmlns:a16="http://schemas.microsoft.com/office/drawing/2014/main" id="{57DA75D9-BB3A-165F-69DA-244DB73F5952}"/>
              </a:ext>
            </a:extLst>
          </p:cNvPr>
          <p:cNvSpPr>
            <a:spLocks/>
          </p:cNvSpPr>
          <p:nvPr/>
        </p:nvSpPr>
        <p:spPr bwMode="auto">
          <a:xfrm flipV="1">
            <a:off x="6940551" y="3048000"/>
            <a:ext cx="561975"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D25F4C"/>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38" name="Rectangle 18">
            <a:extLst>
              <a:ext uri="{FF2B5EF4-FFF2-40B4-BE49-F238E27FC236}">
                <a16:creationId xmlns:a16="http://schemas.microsoft.com/office/drawing/2014/main" id="{494B0201-A52F-E249-56EE-A6B149439952}"/>
              </a:ext>
            </a:extLst>
          </p:cNvPr>
          <p:cNvSpPr>
            <a:spLocks noChangeArrowheads="1"/>
          </p:cNvSpPr>
          <p:nvPr/>
        </p:nvSpPr>
        <p:spPr bwMode="auto">
          <a:xfrm>
            <a:off x="4759326" y="2895600"/>
            <a:ext cx="492125" cy="762000"/>
          </a:xfrm>
          <a:prstGeom prst="rect">
            <a:avLst/>
          </a:prstGeom>
          <a:solidFill>
            <a:schemeClr val="bg1"/>
          </a:solidFill>
          <a:ln w="19050">
            <a:solidFill>
              <a:srgbClr val="046C36"/>
            </a:solidFill>
            <a:miter lim="800000"/>
            <a:headEnd/>
            <a:tailEnd/>
          </a:ln>
          <a:effectLst/>
        </p:spPr>
        <p:txBody>
          <a:bodyPr wrap="none" anchor="ctr"/>
          <a:lstStyle/>
          <a:p>
            <a:pPr algn="ctr">
              <a:defRPr/>
            </a:pPr>
            <a:r>
              <a:rPr lang="zh-CN" altLang="en-US" sz="1600" b="1">
                <a:solidFill>
                  <a:srgbClr val="046C36"/>
                </a:solidFill>
                <a:effectLst>
                  <a:outerShdw blurRad="38100" dist="38100" dir="2700000" algn="tl">
                    <a:srgbClr val="C0C0C0"/>
                  </a:outerShdw>
                </a:effectLst>
                <a:latin typeface="Times New Roman" pitchFamily="18" charset="0"/>
                <a:ea typeface="黑体" pitchFamily="2" charset="-122"/>
              </a:rPr>
              <a:t>采</a:t>
            </a:r>
          </a:p>
          <a:p>
            <a:pPr algn="ctr">
              <a:defRPr/>
            </a:pPr>
            <a:r>
              <a:rPr lang="zh-CN" altLang="en-US" sz="1600" b="1">
                <a:solidFill>
                  <a:srgbClr val="046C36"/>
                </a:solidFill>
                <a:effectLst>
                  <a:outerShdw blurRad="38100" dist="38100" dir="2700000" algn="tl">
                    <a:srgbClr val="C0C0C0"/>
                  </a:outerShdw>
                </a:effectLst>
                <a:latin typeface="Times New Roman" pitchFamily="18" charset="0"/>
                <a:ea typeface="黑体" pitchFamily="2" charset="-122"/>
              </a:rPr>
              <a:t>购</a:t>
            </a:r>
          </a:p>
        </p:txBody>
      </p:sp>
      <p:sp>
        <p:nvSpPr>
          <p:cNvPr id="107539" name="Rectangle 19">
            <a:extLst>
              <a:ext uri="{FF2B5EF4-FFF2-40B4-BE49-F238E27FC236}">
                <a16:creationId xmlns:a16="http://schemas.microsoft.com/office/drawing/2014/main" id="{CA5CE134-526E-BFB9-91E0-5B89107E0C5F}"/>
              </a:ext>
            </a:extLst>
          </p:cNvPr>
          <p:cNvSpPr>
            <a:spLocks noChangeArrowheads="1"/>
          </p:cNvSpPr>
          <p:nvPr/>
        </p:nvSpPr>
        <p:spPr bwMode="auto">
          <a:xfrm>
            <a:off x="3211513" y="4724400"/>
            <a:ext cx="493712"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生</a:t>
            </a:r>
          </a:p>
        </p:txBody>
      </p:sp>
      <p:sp>
        <p:nvSpPr>
          <p:cNvPr id="107540" name="Rectangle 20">
            <a:extLst>
              <a:ext uri="{FF2B5EF4-FFF2-40B4-BE49-F238E27FC236}">
                <a16:creationId xmlns:a16="http://schemas.microsoft.com/office/drawing/2014/main" id="{051641F1-E048-40F4-5FA8-6269042103D0}"/>
              </a:ext>
            </a:extLst>
          </p:cNvPr>
          <p:cNvSpPr>
            <a:spLocks noChangeArrowheads="1"/>
          </p:cNvSpPr>
          <p:nvPr/>
        </p:nvSpPr>
        <p:spPr bwMode="auto">
          <a:xfrm>
            <a:off x="8769351" y="4724400"/>
            <a:ext cx="492125"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生</a:t>
            </a:r>
          </a:p>
        </p:txBody>
      </p:sp>
      <p:grpSp>
        <p:nvGrpSpPr>
          <p:cNvPr id="4" name="Group 21">
            <a:extLst>
              <a:ext uri="{FF2B5EF4-FFF2-40B4-BE49-F238E27FC236}">
                <a16:creationId xmlns:a16="http://schemas.microsoft.com/office/drawing/2014/main" id="{74BC5353-8FBD-C9E4-691F-D2E93FC0FB24}"/>
              </a:ext>
            </a:extLst>
          </p:cNvPr>
          <p:cNvGrpSpPr>
            <a:grpSpLocks/>
          </p:cNvGrpSpPr>
          <p:nvPr/>
        </p:nvGrpSpPr>
        <p:grpSpPr bwMode="auto">
          <a:xfrm>
            <a:off x="5251450" y="2971801"/>
            <a:ext cx="973138" cy="307975"/>
            <a:chOff x="2544" y="1872"/>
            <a:chExt cx="664" cy="194"/>
          </a:xfrm>
        </p:grpSpPr>
        <p:sp>
          <p:nvSpPr>
            <p:cNvPr id="39001" name="Line 22">
              <a:extLst>
                <a:ext uri="{FF2B5EF4-FFF2-40B4-BE49-F238E27FC236}">
                  <a16:creationId xmlns:a16="http://schemas.microsoft.com/office/drawing/2014/main" id="{E3C12DDC-088E-6634-6AB7-41F388360375}"/>
                </a:ext>
              </a:extLst>
            </p:cNvPr>
            <p:cNvSpPr>
              <a:spLocks noChangeShapeType="1"/>
            </p:cNvSpPr>
            <p:nvPr/>
          </p:nvSpPr>
          <p:spPr bwMode="auto">
            <a:xfrm>
              <a:off x="2544" y="2064"/>
              <a:ext cx="576"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43" name="Text Box 23">
              <a:extLst>
                <a:ext uri="{FF2B5EF4-FFF2-40B4-BE49-F238E27FC236}">
                  <a16:creationId xmlns:a16="http://schemas.microsoft.com/office/drawing/2014/main" id="{86067DA5-4054-4A79-658F-B79D7666E9E6}"/>
                </a:ext>
              </a:extLst>
            </p:cNvPr>
            <p:cNvSpPr txBox="1">
              <a:spLocks noChangeArrowheads="1"/>
            </p:cNvSpPr>
            <p:nvPr/>
          </p:nvSpPr>
          <p:spPr bwMode="auto">
            <a:xfrm>
              <a:off x="2592" y="1872"/>
              <a:ext cx="616"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grpSp>
        <p:nvGrpSpPr>
          <p:cNvPr id="5" name="Group 24">
            <a:extLst>
              <a:ext uri="{FF2B5EF4-FFF2-40B4-BE49-F238E27FC236}">
                <a16:creationId xmlns:a16="http://schemas.microsoft.com/office/drawing/2014/main" id="{3F15E9C9-24FE-F8DA-ABEF-43F5AF2BCA2F}"/>
              </a:ext>
            </a:extLst>
          </p:cNvPr>
          <p:cNvGrpSpPr>
            <a:grpSpLocks/>
          </p:cNvGrpSpPr>
          <p:nvPr/>
        </p:nvGrpSpPr>
        <p:grpSpPr bwMode="auto">
          <a:xfrm>
            <a:off x="5181600" y="4876801"/>
            <a:ext cx="903288" cy="307975"/>
            <a:chOff x="2496" y="3072"/>
            <a:chExt cx="616" cy="194"/>
          </a:xfrm>
        </p:grpSpPr>
        <p:sp>
          <p:nvSpPr>
            <p:cNvPr id="107545" name="Text Box 25">
              <a:extLst>
                <a:ext uri="{FF2B5EF4-FFF2-40B4-BE49-F238E27FC236}">
                  <a16:creationId xmlns:a16="http://schemas.microsoft.com/office/drawing/2014/main" id="{62A40AE4-349B-CC09-8902-2AB1B0ED75CA}"/>
                </a:ext>
              </a:extLst>
            </p:cNvPr>
            <p:cNvSpPr txBox="1">
              <a:spLocks noChangeArrowheads="1"/>
            </p:cNvSpPr>
            <p:nvPr/>
          </p:nvSpPr>
          <p:spPr bwMode="auto">
            <a:xfrm>
              <a:off x="2496" y="3072"/>
              <a:ext cx="616"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有效书单</a:t>
              </a:r>
            </a:p>
          </p:txBody>
        </p:sp>
        <p:sp>
          <p:nvSpPr>
            <p:cNvPr id="39000" name="Line 26">
              <a:extLst>
                <a:ext uri="{FF2B5EF4-FFF2-40B4-BE49-F238E27FC236}">
                  <a16:creationId xmlns:a16="http://schemas.microsoft.com/office/drawing/2014/main" id="{A95187B5-39C6-135D-233D-0CA4CB2BE576}"/>
                </a:ext>
              </a:extLst>
            </p:cNvPr>
            <p:cNvSpPr>
              <a:spLocks noChangeShapeType="1"/>
            </p:cNvSpPr>
            <p:nvPr/>
          </p:nvSpPr>
          <p:spPr bwMode="auto">
            <a:xfrm>
              <a:off x="2544" y="3264"/>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7">
            <a:extLst>
              <a:ext uri="{FF2B5EF4-FFF2-40B4-BE49-F238E27FC236}">
                <a16:creationId xmlns:a16="http://schemas.microsoft.com/office/drawing/2014/main" id="{B94F2313-7481-7370-ABD0-062CDE0ED71F}"/>
              </a:ext>
            </a:extLst>
          </p:cNvPr>
          <p:cNvGrpSpPr>
            <a:grpSpLocks/>
          </p:cNvGrpSpPr>
          <p:nvPr/>
        </p:nvGrpSpPr>
        <p:grpSpPr bwMode="auto">
          <a:xfrm>
            <a:off x="6799263" y="4876801"/>
            <a:ext cx="544512" cy="307975"/>
            <a:chOff x="3600" y="3072"/>
            <a:chExt cx="371" cy="194"/>
          </a:xfrm>
        </p:grpSpPr>
        <p:sp>
          <p:nvSpPr>
            <p:cNvPr id="107548" name="Text Box 28">
              <a:extLst>
                <a:ext uri="{FF2B5EF4-FFF2-40B4-BE49-F238E27FC236}">
                  <a16:creationId xmlns:a16="http://schemas.microsoft.com/office/drawing/2014/main" id="{9161D408-C229-B6A8-B4C2-9951BC942CDD}"/>
                </a:ext>
              </a:extLst>
            </p:cNvPr>
            <p:cNvSpPr txBox="1">
              <a:spLocks noChangeArrowheads="1"/>
            </p:cNvSpPr>
            <p:nvPr/>
          </p:nvSpPr>
          <p:spPr bwMode="auto">
            <a:xfrm>
              <a:off x="3600" y="3072"/>
              <a:ext cx="371"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发票</a:t>
              </a:r>
            </a:p>
          </p:txBody>
        </p:sp>
        <p:sp>
          <p:nvSpPr>
            <p:cNvPr id="38998" name="Line 29">
              <a:extLst>
                <a:ext uri="{FF2B5EF4-FFF2-40B4-BE49-F238E27FC236}">
                  <a16:creationId xmlns:a16="http://schemas.microsoft.com/office/drawing/2014/main" id="{35A8E1C7-3F1F-B196-ED12-337BEB516EDF}"/>
                </a:ext>
              </a:extLst>
            </p:cNvPr>
            <p:cNvSpPr>
              <a:spLocks noChangeShapeType="1"/>
            </p:cNvSpPr>
            <p:nvPr/>
          </p:nvSpPr>
          <p:spPr bwMode="auto">
            <a:xfrm>
              <a:off x="3600" y="3264"/>
              <a:ext cx="288"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0">
            <a:extLst>
              <a:ext uri="{FF2B5EF4-FFF2-40B4-BE49-F238E27FC236}">
                <a16:creationId xmlns:a16="http://schemas.microsoft.com/office/drawing/2014/main" id="{168EB6C6-2D6F-452A-3B9D-3FC3DB43EAAF}"/>
              </a:ext>
            </a:extLst>
          </p:cNvPr>
          <p:cNvGrpSpPr>
            <a:grpSpLocks/>
          </p:cNvGrpSpPr>
          <p:nvPr/>
        </p:nvGrpSpPr>
        <p:grpSpPr bwMode="auto">
          <a:xfrm>
            <a:off x="8066088" y="4876801"/>
            <a:ext cx="723900" cy="307975"/>
            <a:chOff x="4464" y="3072"/>
            <a:chExt cx="494" cy="194"/>
          </a:xfrm>
        </p:grpSpPr>
        <p:sp>
          <p:nvSpPr>
            <p:cNvPr id="107551" name="Text Box 31">
              <a:extLst>
                <a:ext uri="{FF2B5EF4-FFF2-40B4-BE49-F238E27FC236}">
                  <a16:creationId xmlns:a16="http://schemas.microsoft.com/office/drawing/2014/main" id="{CA58C1EB-DE86-FFAB-5739-69B22FCF0C76}"/>
                </a:ext>
              </a:extLst>
            </p:cNvPr>
            <p:cNvSpPr txBox="1">
              <a:spLocks noChangeArrowheads="1"/>
            </p:cNvSpPr>
            <p:nvPr/>
          </p:nvSpPr>
          <p:spPr bwMode="auto">
            <a:xfrm>
              <a:off x="4464" y="3072"/>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领书单</a:t>
              </a:r>
            </a:p>
          </p:txBody>
        </p:sp>
        <p:sp>
          <p:nvSpPr>
            <p:cNvPr id="38996" name="Line 32">
              <a:extLst>
                <a:ext uri="{FF2B5EF4-FFF2-40B4-BE49-F238E27FC236}">
                  <a16:creationId xmlns:a16="http://schemas.microsoft.com/office/drawing/2014/main" id="{EC9DDBF8-EA81-DE1C-85FA-92AD225FFB41}"/>
                </a:ext>
              </a:extLst>
            </p:cNvPr>
            <p:cNvSpPr>
              <a:spLocks noChangeShapeType="1"/>
            </p:cNvSpPr>
            <p:nvPr/>
          </p:nvSpPr>
          <p:spPr bwMode="auto">
            <a:xfrm>
              <a:off x="4464" y="3264"/>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7553" name="Freeform 33">
            <a:extLst>
              <a:ext uri="{FF2B5EF4-FFF2-40B4-BE49-F238E27FC236}">
                <a16:creationId xmlns:a16="http://schemas.microsoft.com/office/drawing/2014/main" id="{ED2AEDEA-55D7-ED86-B730-7E1A21930451}"/>
              </a:ext>
            </a:extLst>
          </p:cNvPr>
          <p:cNvSpPr>
            <a:spLocks/>
          </p:cNvSpPr>
          <p:nvPr/>
        </p:nvSpPr>
        <p:spPr bwMode="auto">
          <a:xfrm>
            <a:off x="6518275" y="5257800"/>
            <a:ext cx="668338" cy="762000"/>
          </a:xfrm>
          <a:custGeom>
            <a:avLst/>
            <a:gdLst>
              <a:gd name="T0" fmla="*/ 2147483647 w 456"/>
              <a:gd name="T1" fmla="*/ 2147483647 h 432"/>
              <a:gd name="T2" fmla="*/ 2147483647 w 456"/>
              <a:gd name="T3" fmla="*/ 2147483647 h 432"/>
              <a:gd name="T4" fmla="*/ 2147483647 w 456"/>
              <a:gd name="T5" fmla="*/ 0 h 432"/>
              <a:gd name="T6" fmla="*/ 0 60000 65536"/>
              <a:gd name="T7" fmla="*/ 0 60000 65536"/>
              <a:gd name="T8" fmla="*/ 0 60000 65536"/>
              <a:gd name="T9" fmla="*/ 0 w 456"/>
              <a:gd name="T10" fmla="*/ 0 h 432"/>
              <a:gd name="T11" fmla="*/ 456 w 456"/>
              <a:gd name="T12" fmla="*/ 432 h 432"/>
            </a:gdLst>
            <a:ahLst/>
            <a:cxnLst>
              <a:cxn ang="T6">
                <a:pos x="T0" y="T1"/>
              </a:cxn>
              <a:cxn ang="T7">
                <a:pos x="T2" y="T3"/>
              </a:cxn>
              <a:cxn ang="T8">
                <a:pos x="T4" y="T5"/>
              </a:cxn>
            </a:cxnLst>
            <a:rect l="T9" t="T10" r="T11" b="T12"/>
            <a:pathLst>
              <a:path w="456" h="432">
                <a:moveTo>
                  <a:pt x="24" y="432"/>
                </a:moveTo>
                <a:cubicBezTo>
                  <a:pt x="12" y="372"/>
                  <a:pt x="0" y="312"/>
                  <a:pt x="72" y="240"/>
                </a:cubicBezTo>
                <a:cubicBezTo>
                  <a:pt x="144" y="168"/>
                  <a:pt x="300" y="84"/>
                  <a:pt x="456" y="0"/>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54" name="Text Box 34">
            <a:extLst>
              <a:ext uri="{FF2B5EF4-FFF2-40B4-BE49-F238E27FC236}">
                <a16:creationId xmlns:a16="http://schemas.microsoft.com/office/drawing/2014/main" id="{F99514D1-E536-0612-70BD-64925B78181F}"/>
              </a:ext>
            </a:extLst>
          </p:cNvPr>
          <p:cNvSpPr txBox="1">
            <a:spLocks noChangeArrowheads="1"/>
          </p:cNvSpPr>
          <p:nvPr/>
        </p:nvSpPr>
        <p:spPr bwMode="auto">
          <a:xfrm>
            <a:off x="7010400" y="3886201"/>
            <a:ext cx="903288" cy="307975"/>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暂缺书单</a:t>
            </a:r>
          </a:p>
        </p:txBody>
      </p:sp>
      <p:sp>
        <p:nvSpPr>
          <p:cNvPr id="107555" name="Line 35">
            <a:extLst>
              <a:ext uri="{FF2B5EF4-FFF2-40B4-BE49-F238E27FC236}">
                <a16:creationId xmlns:a16="http://schemas.microsoft.com/office/drawing/2014/main" id="{29EC7D46-18A0-587A-BC73-0517B8B5794D}"/>
              </a:ext>
            </a:extLst>
          </p:cNvPr>
          <p:cNvSpPr>
            <a:spLocks noChangeShapeType="1"/>
          </p:cNvSpPr>
          <p:nvPr/>
        </p:nvSpPr>
        <p:spPr bwMode="auto">
          <a:xfrm flipH="1">
            <a:off x="6376989" y="3733800"/>
            <a:ext cx="71437" cy="990600"/>
          </a:xfrm>
          <a:prstGeom prst="line">
            <a:avLst/>
          </a:prstGeom>
          <a:noFill/>
          <a:ln w="9525">
            <a:solidFill>
              <a:srgbClr val="E72F9D"/>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56" name="Freeform 36">
            <a:extLst>
              <a:ext uri="{FF2B5EF4-FFF2-40B4-BE49-F238E27FC236}">
                <a16:creationId xmlns:a16="http://schemas.microsoft.com/office/drawing/2014/main" id="{4B27C329-C93A-6F57-8FC8-7242349D6E4C}"/>
              </a:ext>
            </a:extLst>
          </p:cNvPr>
          <p:cNvSpPr>
            <a:spLocks/>
          </p:cNvSpPr>
          <p:nvPr/>
        </p:nvSpPr>
        <p:spPr bwMode="auto">
          <a:xfrm>
            <a:off x="5111751" y="4267200"/>
            <a:ext cx="925513" cy="609600"/>
          </a:xfrm>
          <a:custGeom>
            <a:avLst/>
            <a:gdLst>
              <a:gd name="T0" fmla="*/ 2147483647 w 392"/>
              <a:gd name="T1" fmla="*/ 0 h 432"/>
              <a:gd name="T2" fmla="*/ 2147483647 w 392"/>
              <a:gd name="T3" fmla="*/ 2147483647 h 432"/>
              <a:gd name="T4" fmla="*/ 2147483647 w 392"/>
              <a:gd name="T5" fmla="*/ 2147483647 h 432"/>
              <a:gd name="T6" fmla="*/ 2147483647 w 392"/>
              <a:gd name="T7" fmla="*/ 2147483647 h 432"/>
              <a:gd name="T8" fmla="*/ 2147483647 w 392"/>
              <a:gd name="T9" fmla="*/ 2147483647 h 432"/>
              <a:gd name="T10" fmla="*/ 0 60000 65536"/>
              <a:gd name="T11" fmla="*/ 0 60000 65536"/>
              <a:gd name="T12" fmla="*/ 0 60000 65536"/>
              <a:gd name="T13" fmla="*/ 0 60000 65536"/>
              <a:gd name="T14" fmla="*/ 0 60000 65536"/>
              <a:gd name="T15" fmla="*/ 0 w 392"/>
              <a:gd name="T16" fmla="*/ 0 h 432"/>
              <a:gd name="T17" fmla="*/ 392 w 392"/>
              <a:gd name="T18" fmla="*/ 432 h 432"/>
            </a:gdLst>
            <a:ahLst/>
            <a:cxnLst>
              <a:cxn ang="T10">
                <a:pos x="T0" y="T1"/>
              </a:cxn>
              <a:cxn ang="T11">
                <a:pos x="T2" y="T3"/>
              </a:cxn>
              <a:cxn ang="T12">
                <a:pos x="T4" y="T5"/>
              </a:cxn>
              <a:cxn ang="T13">
                <a:pos x="T6" y="T7"/>
              </a:cxn>
              <a:cxn ang="T14">
                <a:pos x="T8" y="T9"/>
              </a:cxn>
            </a:cxnLst>
            <a:rect l="T15" t="T16" r="T17" b="T18"/>
            <a:pathLst>
              <a:path w="392" h="432">
                <a:moveTo>
                  <a:pt x="8" y="0"/>
                </a:moveTo>
                <a:cubicBezTo>
                  <a:pt x="4" y="52"/>
                  <a:pt x="0" y="104"/>
                  <a:pt x="8" y="144"/>
                </a:cubicBezTo>
                <a:cubicBezTo>
                  <a:pt x="16" y="184"/>
                  <a:pt x="24" y="208"/>
                  <a:pt x="56" y="240"/>
                </a:cubicBezTo>
                <a:cubicBezTo>
                  <a:pt x="88" y="272"/>
                  <a:pt x="144" y="304"/>
                  <a:pt x="200" y="336"/>
                </a:cubicBezTo>
                <a:cubicBezTo>
                  <a:pt x="256" y="368"/>
                  <a:pt x="324" y="400"/>
                  <a:pt x="392" y="432"/>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57" name="Freeform 37">
            <a:extLst>
              <a:ext uri="{FF2B5EF4-FFF2-40B4-BE49-F238E27FC236}">
                <a16:creationId xmlns:a16="http://schemas.microsoft.com/office/drawing/2014/main" id="{B45BE4CE-98A2-8D30-71A7-64BAC4FCC22E}"/>
              </a:ext>
            </a:extLst>
          </p:cNvPr>
          <p:cNvSpPr>
            <a:spLocks/>
          </p:cNvSpPr>
          <p:nvPr/>
        </p:nvSpPr>
        <p:spPr bwMode="auto">
          <a:xfrm>
            <a:off x="7702550" y="3048000"/>
            <a:ext cx="222250" cy="381000"/>
          </a:xfrm>
          <a:custGeom>
            <a:avLst/>
            <a:gdLst>
              <a:gd name="T0" fmla="*/ 2147483647 w 200"/>
              <a:gd name="T1" fmla="*/ 0 h 240"/>
              <a:gd name="T2" fmla="*/ 2147483647 w 200"/>
              <a:gd name="T3" fmla="*/ 2147483647 h 240"/>
              <a:gd name="T4" fmla="*/ 2147483647 w 200"/>
              <a:gd name="T5" fmla="*/ 2147483647 h 240"/>
              <a:gd name="T6" fmla="*/ 2147483647 w 200"/>
              <a:gd name="T7" fmla="*/ 2147483647 h 240"/>
              <a:gd name="T8" fmla="*/ 0 60000 65536"/>
              <a:gd name="T9" fmla="*/ 0 60000 65536"/>
              <a:gd name="T10" fmla="*/ 0 60000 65536"/>
              <a:gd name="T11" fmla="*/ 0 60000 65536"/>
              <a:gd name="T12" fmla="*/ 0 w 200"/>
              <a:gd name="T13" fmla="*/ 0 h 240"/>
              <a:gd name="T14" fmla="*/ 200 w 200"/>
              <a:gd name="T15" fmla="*/ 240 h 240"/>
            </a:gdLst>
            <a:ahLst/>
            <a:cxnLst>
              <a:cxn ang="T8">
                <a:pos x="T0" y="T1"/>
              </a:cxn>
              <a:cxn ang="T9">
                <a:pos x="T2" y="T3"/>
              </a:cxn>
              <a:cxn ang="T10">
                <a:pos x="T4" y="T5"/>
              </a:cxn>
              <a:cxn ang="T11">
                <a:pos x="T6" y="T7"/>
              </a:cxn>
            </a:cxnLst>
            <a:rect l="T12" t="T13" r="T14" b="T15"/>
            <a:pathLst>
              <a:path w="200" h="240">
                <a:moveTo>
                  <a:pt x="8" y="0"/>
                </a:moveTo>
                <a:cubicBezTo>
                  <a:pt x="4" y="32"/>
                  <a:pt x="0" y="64"/>
                  <a:pt x="8" y="96"/>
                </a:cubicBezTo>
                <a:cubicBezTo>
                  <a:pt x="16" y="128"/>
                  <a:pt x="24" y="168"/>
                  <a:pt x="56" y="192"/>
                </a:cubicBezTo>
                <a:cubicBezTo>
                  <a:pt x="88" y="216"/>
                  <a:pt x="144" y="228"/>
                  <a:pt x="200" y="240"/>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58" name="Freeform 38">
            <a:extLst>
              <a:ext uri="{FF2B5EF4-FFF2-40B4-BE49-F238E27FC236}">
                <a16:creationId xmlns:a16="http://schemas.microsoft.com/office/drawing/2014/main" id="{2A459F60-6E04-BEEB-7E2C-59E1B1D567E7}"/>
              </a:ext>
            </a:extLst>
          </p:cNvPr>
          <p:cNvSpPr>
            <a:spLocks/>
          </p:cNvSpPr>
          <p:nvPr/>
        </p:nvSpPr>
        <p:spPr bwMode="auto">
          <a:xfrm>
            <a:off x="6588126" y="3581400"/>
            <a:ext cx="1336675" cy="1219200"/>
          </a:xfrm>
          <a:custGeom>
            <a:avLst/>
            <a:gdLst>
              <a:gd name="T0" fmla="*/ 0 w 864"/>
              <a:gd name="T1" fmla="*/ 2147483647 h 768"/>
              <a:gd name="T2" fmla="*/ 2147483647 w 864"/>
              <a:gd name="T3" fmla="*/ 2147483647 h 768"/>
              <a:gd name="T4" fmla="*/ 2147483647 w 864"/>
              <a:gd name="T5" fmla="*/ 2147483647 h 768"/>
              <a:gd name="T6" fmla="*/ 2147483647 w 864"/>
              <a:gd name="T7" fmla="*/ 2147483647 h 768"/>
              <a:gd name="T8" fmla="*/ 2147483647 w 864"/>
              <a:gd name="T9" fmla="*/ 0 h 768"/>
              <a:gd name="T10" fmla="*/ 0 60000 65536"/>
              <a:gd name="T11" fmla="*/ 0 60000 65536"/>
              <a:gd name="T12" fmla="*/ 0 60000 65536"/>
              <a:gd name="T13" fmla="*/ 0 60000 65536"/>
              <a:gd name="T14" fmla="*/ 0 60000 65536"/>
              <a:gd name="T15" fmla="*/ 0 w 864"/>
              <a:gd name="T16" fmla="*/ 0 h 768"/>
              <a:gd name="T17" fmla="*/ 864 w 864"/>
              <a:gd name="T18" fmla="*/ 768 h 768"/>
            </a:gdLst>
            <a:ahLst/>
            <a:cxnLst>
              <a:cxn ang="T10">
                <a:pos x="T0" y="T1"/>
              </a:cxn>
              <a:cxn ang="T11">
                <a:pos x="T2" y="T3"/>
              </a:cxn>
              <a:cxn ang="T12">
                <a:pos x="T4" y="T5"/>
              </a:cxn>
              <a:cxn ang="T13">
                <a:pos x="T6" y="T7"/>
              </a:cxn>
              <a:cxn ang="T14">
                <a:pos x="T8" y="T9"/>
              </a:cxn>
            </a:cxnLst>
            <a:rect l="T15" t="T16" r="T17" b="T18"/>
            <a:pathLst>
              <a:path w="864" h="768">
                <a:moveTo>
                  <a:pt x="0" y="768"/>
                </a:moveTo>
                <a:cubicBezTo>
                  <a:pt x="8" y="688"/>
                  <a:pt x="16" y="608"/>
                  <a:pt x="48" y="528"/>
                </a:cubicBezTo>
                <a:cubicBezTo>
                  <a:pt x="80" y="448"/>
                  <a:pt x="120" y="360"/>
                  <a:pt x="192" y="288"/>
                </a:cubicBezTo>
                <a:cubicBezTo>
                  <a:pt x="264" y="216"/>
                  <a:pt x="368" y="144"/>
                  <a:pt x="480" y="96"/>
                </a:cubicBezTo>
                <a:cubicBezTo>
                  <a:pt x="592" y="48"/>
                  <a:pt x="728" y="24"/>
                  <a:pt x="864" y="0"/>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8937" name="Group 39">
            <a:extLst>
              <a:ext uri="{FF2B5EF4-FFF2-40B4-BE49-F238E27FC236}">
                <a16:creationId xmlns:a16="http://schemas.microsoft.com/office/drawing/2014/main" id="{6AE6FA16-85F5-C6A1-D5C0-E747AFF0C5C5}"/>
              </a:ext>
            </a:extLst>
          </p:cNvPr>
          <p:cNvGrpSpPr>
            <a:grpSpLocks/>
          </p:cNvGrpSpPr>
          <p:nvPr/>
        </p:nvGrpSpPr>
        <p:grpSpPr bwMode="auto">
          <a:xfrm>
            <a:off x="3071813" y="457200"/>
            <a:ext cx="6329362" cy="1981200"/>
            <a:chOff x="1056" y="288"/>
            <a:chExt cx="4320" cy="1248"/>
          </a:xfrm>
        </p:grpSpPr>
        <p:grpSp>
          <p:nvGrpSpPr>
            <p:cNvPr id="38961" name="Group 40">
              <a:extLst>
                <a:ext uri="{FF2B5EF4-FFF2-40B4-BE49-F238E27FC236}">
                  <a16:creationId xmlns:a16="http://schemas.microsoft.com/office/drawing/2014/main" id="{CCF044EF-7393-FC90-B1EF-AD48AD6DA919}"/>
                </a:ext>
              </a:extLst>
            </p:cNvPr>
            <p:cNvGrpSpPr>
              <a:grpSpLocks/>
            </p:cNvGrpSpPr>
            <p:nvPr/>
          </p:nvGrpSpPr>
          <p:grpSpPr bwMode="auto">
            <a:xfrm>
              <a:off x="1392" y="288"/>
              <a:ext cx="3360" cy="1242"/>
              <a:chOff x="1392" y="288"/>
              <a:chExt cx="3360" cy="1242"/>
            </a:xfrm>
          </p:grpSpPr>
          <p:sp>
            <p:nvSpPr>
              <p:cNvPr id="107561" name="Oval 41">
                <a:extLst>
                  <a:ext uri="{FF2B5EF4-FFF2-40B4-BE49-F238E27FC236}">
                    <a16:creationId xmlns:a16="http://schemas.microsoft.com/office/drawing/2014/main" id="{65518998-3884-3D33-805E-81E3A3D0FDDA}"/>
                  </a:ext>
                </a:extLst>
              </p:cNvPr>
              <p:cNvSpPr>
                <a:spLocks noChangeArrowheads="1"/>
              </p:cNvSpPr>
              <p:nvPr/>
            </p:nvSpPr>
            <p:spPr bwMode="auto">
              <a:xfrm>
                <a:off x="2160" y="576"/>
                <a:ext cx="528" cy="528"/>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1</a:t>
                </a:r>
              </a:p>
              <a:p>
                <a:pPr algn="ctr">
                  <a:defRPr/>
                </a:pPr>
                <a:r>
                  <a:rPr lang="zh-CN" altLang="en-US" b="1">
                    <a:solidFill>
                      <a:srgbClr val="E72F9D"/>
                    </a:solidFill>
                    <a:effectLst>
                      <a:outerShdw blurRad="38100" dist="38100" dir="2700000" algn="tl">
                        <a:srgbClr val="C0C0C0"/>
                      </a:outerShdw>
                    </a:effectLst>
                    <a:latin typeface="幼圆" pitchFamily="49" charset="-122"/>
                    <a:ea typeface="幼圆" pitchFamily="49" charset="-122"/>
                  </a:rPr>
                  <a:t>销售</a:t>
                </a:r>
                <a:endParaRPr lang="zh-CN" altLang="en-US" b="1">
                  <a:solidFill>
                    <a:srgbClr val="5C22EC"/>
                  </a:solidFill>
                  <a:effectLst>
                    <a:outerShdw blurRad="38100" dist="38100" dir="2700000" algn="tl">
                      <a:srgbClr val="C0C0C0"/>
                    </a:outerShdw>
                  </a:effectLst>
                  <a:latin typeface="幼圆" pitchFamily="49" charset="-122"/>
                  <a:ea typeface="幼圆" pitchFamily="49" charset="-122"/>
                </a:endParaRPr>
              </a:p>
            </p:txBody>
          </p:sp>
          <p:grpSp>
            <p:nvGrpSpPr>
              <p:cNvPr id="38965" name="Group 42">
                <a:extLst>
                  <a:ext uri="{FF2B5EF4-FFF2-40B4-BE49-F238E27FC236}">
                    <a16:creationId xmlns:a16="http://schemas.microsoft.com/office/drawing/2014/main" id="{3964CD67-A35C-593A-41DE-D08594657AE4}"/>
                  </a:ext>
                </a:extLst>
              </p:cNvPr>
              <p:cNvGrpSpPr>
                <a:grpSpLocks/>
              </p:cNvGrpSpPr>
              <p:nvPr/>
            </p:nvGrpSpPr>
            <p:grpSpPr bwMode="auto">
              <a:xfrm>
                <a:off x="1728" y="624"/>
                <a:ext cx="494" cy="194"/>
                <a:chOff x="1776" y="2496"/>
                <a:chExt cx="494" cy="194"/>
              </a:xfrm>
            </p:grpSpPr>
            <p:sp>
              <p:nvSpPr>
                <p:cNvPr id="38993" name="Line 43">
                  <a:extLst>
                    <a:ext uri="{FF2B5EF4-FFF2-40B4-BE49-F238E27FC236}">
                      <a16:creationId xmlns:a16="http://schemas.microsoft.com/office/drawing/2014/main" id="{E79DFC7C-A6F9-F5F0-233B-32B135EF6224}"/>
                    </a:ext>
                  </a:extLst>
                </p:cNvPr>
                <p:cNvSpPr>
                  <a:spLocks noChangeShapeType="1"/>
                </p:cNvSpPr>
                <p:nvPr/>
              </p:nvSpPr>
              <p:spPr bwMode="auto">
                <a:xfrm>
                  <a:off x="1776" y="2688"/>
                  <a:ext cx="432"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4" name="Text Box 44">
                  <a:extLst>
                    <a:ext uri="{FF2B5EF4-FFF2-40B4-BE49-F238E27FC236}">
                      <a16:creationId xmlns:a16="http://schemas.microsoft.com/office/drawing/2014/main" id="{CEC093C9-A128-2098-5C4B-DA85855ACACD}"/>
                    </a:ext>
                  </a:extLst>
                </p:cNvPr>
                <p:cNvSpPr txBox="1">
                  <a:spLocks noChangeArrowheads="1"/>
                </p:cNvSpPr>
                <p:nvPr/>
              </p:nvSpPr>
              <p:spPr bwMode="auto">
                <a:xfrm>
                  <a:off x="1776"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购书单</a:t>
                  </a:r>
                </a:p>
              </p:txBody>
            </p:sp>
          </p:grpSp>
          <p:grpSp>
            <p:nvGrpSpPr>
              <p:cNvPr id="38966" name="Group 45">
                <a:extLst>
                  <a:ext uri="{FF2B5EF4-FFF2-40B4-BE49-F238E27FC236}">
                    <a16:creationId xmlns:a16="http://schemas.microsoft.com/office/drawing/2014/main" id="{D9E66C46-B84E-4E88-4BE0-DC66A2015F0D}"/>
                  </a:ext>
                </a:extLst>
              </p:cNvPr>
              <p:cNvGrpSpPr>
                <a:grpSpLocks/>
              </p:cNvGrpSpPr>
              <p:nvPr/>
            </p:nvGrpSpPr>
            <p:grpSpPr bwMode="auto">
              <a:xfrm>
                <a:off x="1728" y="960"/>
                <a:ext cx="494" cy="194"/>
                <a:chOff x="1776" y="2832"/>
                <a:chExt cx="494" cy="194"/>
              </a:xfrm>
            </p:grpSpPr>
            <p:sp>
              <p:nvSpPr>
                <p:cNvPr id="38991" name="Line 46">
                  <a:extLst>
                    <a:ext uri="{FF2B5EF4-FFF2-40B4-BE49-F238E27FC236}">
                      <a16:creationId xmlns:a16="http://schemas.microsoft.com/office/drawing/2014/main" id="{EDD9DFC7-6454-C557-9B77-CE177F2DABBD}"/>
                    </a:ext>
                  </a:extLst>
                </p:cNvPr>
                <p:cNvSpPr>
                  <a:spLocks noChangeShapeType="1"/>
                </p:cNvSpPr>
                <p:nvPr/>
              </p:nvSpPr>
              <p:spPr bwMode="auto">
                <a:xfrm>
                  <a:off x="1776" y="2832"/>
                  <a:ext cx="432"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7567" name="Text Box 47">
                  <a:extLst>
                    <a:ext uri="{FF2B5EF4-FFF2-40B4-BE49-F238E27FC236}">
                      <a16:creationId xmlns:a16="http://schemas.microsoft.com/office/drawing/2014/main" id="{D390787A-ED58-EC8F-BED6-E872D9FD8223}"/>
                    </a:ext>
                  </a:extLst>
                </p:cNvPr>
                <p:cNvSpPr txBox="1">
                  <a:spLocks noChangeArrowheads="1"/>
                </p:cNvSpPr>
                <p:nvPr/>
              </p:nvSpPr>
              <p:spPr bwMode="auto">
                <a:xfrm>
                  <a:off x="1776" y="2832"/>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领书单</a:t>
                  </a:r>
                </a:p>
              </p:txBody>
            </p:sp>
          </p:grpSp>
          <p:grpSp>
            <p:nvGrpSpPr>
              <p:cNvPr id="38967" name="Group 48">
                <a:extLst>
                  <a:ext uri="{FF2B5EF4-FFF2-40B4-BE49-F238E27FC236}">
                    <a16:creationId xmlns:a16="http://schemas.microsoft.com/office/drawing/2014/main" id="{C2223702-AD58-9C3E-8ADC-C38E747EC3DA}"/>
                  </a:ext>
                </a:extLst>
              </p:cNvPr>
              <p:cNvGrpSpPr>
                <a:grpSpLocks/>
              </p:cNvGrpSpPr>
              <p:nvPr/>
            </p:nvGrpSpPr>
            <p:grpSpPr bwMode="auto">
              <a:xfrm>
                <a:off x="3840" y="576"/>
                <a:ext cx="494" cy="194"/>
                <a:chOff x="4080" y="2496"/>
                <a:chExt cx="494" cy="194"/>
              </a:xfrm>
            </p:grpSpPr>
            <p:sp>
              <p:nvSpPr>
                <p:cNvPr id="38989" name="Line 49">
                  <a:extLst>
                    <a:ext uri="{FF2B5EF4-FFF2-40B4-BE49-F238E27FC236}">
                      <a16:creationId xmlns:a16="http://schemas.microsoft.com/office/drawing/2014/main" id="{83AD5862-D0EA-C0A2-DB11-493A5603E27A}"/>
                    </a:ext>
                  </a:extLst>
                </p:cNvPr>
                <p:cNvSpPr>
                  <a:spLocks noChangeShapeType="1"/>
                </p:cNvSpPr>
                <p:nvPr/>
              </p:nvSpPr>
              <p:spPr bwMode="auto">
                <a:xfrm>
                  <a:off x="4080" y="2688"/>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70" name="Text Box 50">
                  <a:extLst>
                    <a:ext uri="{FF2B5EF4-FFF2-40B4-BE49-F238E27FC236}">
                      <a16:creationId xmlns:a16="http://schemas.microsoft.com/office/drawing/2014/main" id="{07DC5F7A-17E8-D9DB-03FC-CC2FAD429C2C}"/>
                    </a:ext>
                  </a:extLst>
                </p:cNvPr>
                <p:cNvSpPr txBox="1">
                  <a:spLocks noChangeArrowheads="1"/>
                </p:cNvSpPr>
                <p:nvPr/>
              </p:nvSpPr>
              <p:spPr bwMode="auto">
                <a:xfrm>
                  <a:off x="4080"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缺书单</a:t>
                  </a:r>
                </a:p>
              </p:txBody>
            </p:sp>
          </p:grpSp>
          <p:grpSp>
            <p:nvGrpSpPr>
              <p:cNvPr id="38968" name="Group 51">
                <a:extLst>
                  <a:ext uri="{FF2B5EF4-FFF2-40B4-BE49-F238E27FC236}">
                    <a16:creationId xmlns:a16="http://schemas.microsoft.com/office/drawing/2014/main" id="{A081CCF4-4BD1-BAF2-DEBD-F5F29080446E}"/>
                  </a:ext>
                </a:extLst>
              </p:cNvPr>
              <p:cNvGrpSpPr>
                <a:grpSpLocks/>
              </p:cNvGrpSpPr>
              <p:nvPr/>
            </p:nvGrpSpPr>
            <p:grpSpPr bwMode="auto">
              <a:xfrm>
                <a:off x="3792" y="912"/>
                <a:ext cx="616" cy="194"/>
                <a:chOff x="4032" y="2832"/>
                <a:chExt cx="616" cy="194"/>
              </a:xfrm>
            </p:grpSpPr>
            <p:sp>
              <p:nvSpPr>
                <p:cNvPr id="38987" name="Line 52">
                  <a:extLst>
                    <a:ext uri="{FF2B5EF4-FFF2-40B4-BE49-F238E27FC236}">
                      <a16:creationId xmlns:a16="http://schemas.microsoft.com/office/drawing/2014/main" id="{370993E2-F45C-62E6-6EDA-5ADDD5494151}"/>
                    </a:ext>
                  </a:extLst>
                </p:cNvPr>
                <p:cNvSpPr>
                  <a:spLocks noChangeShapeType="1"/>
                </p:cNvSpPr>
                <p:nvPr/>
              </p:nvSpPr>
              <p:spPr bwMode="auto">
                <a:xfrm>
                  <a:off x="4080" y="2832"/>
                  <a:ext cx="480"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7573" name="Text Box 53">
                  <a:extLst>
                    <a:ext uri="{FF2B5EF4-FFF2-40B4-BE49-F238E27FC236}">
                      <a16:creationId xmlns:a16="http://schemas.microsoft.com/office/drawing/2014/main" id="{0CF02A46-3E13-2EEB-D314-27C0F1B31B25}"/>
                    </a:ext>
                  </a:extLst>
                </p:cNvPr>
                <p:cNvSpPr txBox="1">
                  <a:spLocks noChangeArrowheads="1"/>
                </p:cNvSpPr>
                <p:nvPr/>
              </p:nvSpPr>
              <p:spPr bwMode="auto">
                <a:xfrm>
                  <a:off x="4032" y="2832"/>
                  <a:ext cx="623"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sp>
            <p:nvSpPr>
              <p:cNvPr id="107574" name="Oval 54">
                <a:extLst>
                  <a:ext uri="{FF2B5EF4-FFF2-40B4-BE49-F238E27FC236}">
                    <a16:creationId xmlns:a16="http://schemas.microsoft.com/office/drawing/2014/main" id="{5B67052E-E049-C6DC-A4BA-08DAE73B0F65}"/>
                  </a:ext>
                </a:extLst>
              </p:cNvPr>
              <p:cNvSpPr>
                <a:spLocks noChangeArrowheads="1"/>
              </p:cNvSpPr>
              <p:nvPr/>
            </p:nvSpPr>
            <p:spPr bwMode="auto">
              <a:xfrm>
                <a:off x="3312" y="576"/>
                <a:ext cx="528" cy="528"/>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2</a:t>
                </a:r>
              </a:p>
              <a:p>
                <a:pPr algn="ctr">
                  <a:defRPr/>
                </a:pPr>
                <a:r>
                  <a:rPr lang="zh-CN" altLang="en-US" b="1">
                    <a:solidFill>
                      <a:srgbClr val="4BC537"/>
                    </a:solidFill>
                    <a:effectLst>
                      <a:outerShdw blurRad="38100" dist="38100" dir="2700000" algn="tl">
                        <a:srgbClr val="C0C0C0"/>
                      </a:outerShdw>
                    </a:effectLst>
                    <a:latin typeface="幼圆" pitchFamily="49" charset="-122"/>
                    <a:ea typeface="幼圆" pitchFamily="49" charset="-122"/>
                  </a:rPr>
                  <a:t>采购</a:t>
                </a:r>
              </a:p>
            </p:txBody>
          </p:sp>
          <p:grpSp>
            <p:nvGrpSpPr>
              <p:cNvPr id="38970" name="Group 55">
                <a:extLst>
                  <a:ext uri="{FF2B5EF4-FFF2-40B4-BE49-F238E27FC236}">
                    <a16:creationId xmlns:a16="http://schemas.microsoft.com/office/drawing/2014/main" id="{AFDB7A5D-CE5B-0E4E-5097-D6A61EE4129F}"/>
                  </a:ext>
                </a:extLst>
              </p:cNvPr>
              <p:cNvGrpSpPr>
                <a:grpSpLocks/>
              </p:cNvGrpSpPr>
              <p:nvPr/>
            </p:nvGrpSpPr>
            <p:grpSpPr bwMode="auto">
              <a:xfrm>
                <a:off x="2688" y="672"/>
                <a:ext cx="664" cy="194"/>
                <a:chOff x="2832" y="2592"/>
                <a:chExt cx="664" cy="194"/>
              </a:xfrm>
            </p:grpSpPr>
            <p:sp>
              <p:nvSpPr>
                <p:cNvPr id="38985" name="Line 56">
                  <a:extLst>
                    <a:ext uri="{FF2B5EF4-FFF2-40B4-BE49-F238E27FC236}">
                      <a16:creationId xmlns:a16="http://schemas.microsoft.com/office/drawing/2014/main" id="{195F0F08-3219-480C-B5DD-53AEC753917B}"/>
                    </a:ext>
                  </a:extLst>
                </p:cNvPr>
                <p:cNvSpPr>
                  <a:spLocks noChangeShapeType="1"/>
                </p:cNvSpPr>
                <p:nvPr/>
              </p:nvSpPr>
              <p:spPr bwMode="auto">
                <a:xfrm>
                  <a:off x="2832" y="2784"/>
                  <a:ext cx="624"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7577" name="Text Box 57">
                  <a:extLst>
                    <a:ext uri="{FF2B5EF4-FFF2-40B4-BE49-F238E27FC236}">
                      <a16:creationId xmlns:a16="http://schemas.microsoft.com/office/drawing/2014/main" id="{B20B34E9-5C8E-65F7-3E4D-53F1053099D2}"/>
                    </a:ext>
                  </a:extLst>
                </p:cNvPr>
                <p:cNvSpPr txBox="1">
                  <a:spLocks noChangeArrowheads="1"/>
                </p:cNvSpPr>
                <p:nvPr/>
              </p:nvSpPr>
              <p:spPr bwMode="auto">
                <a:xfrm>
                  <a:off x="2877" y="2592"/>
                  <a:ext cx="619"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grpSp>
            <p:nvGrpSpPr>
              <p:cNvPr id="38971" name="Group 58">
                <a:extLst>
                  <a:ext uri="{FF2B5EF4-FFF2-40B4-BE49-F238E27FC236}">
                    <a16:creationId xmlns:a16="http://schemas.microsoft.com/office/drawing/2014/main" id="{71083CD9-4C90-552D-A65F-F260AC6DE9F7}"/>
                  </a:ext>
                </a:extLst>
              </p:cNvPr>
              <p:cNvGrpSpPr>
                <a:grpSpLocks/>
              </p:cNvGrpSpPr>
              <p:nvPr/>
            </p:nvGrpSpPr>
            <p:grpSpPr bwMode="auto">
              <a:xfrm>
                <a:off x="2592" y="1200"/>
                <a:ext cx="768" cy="330"/>
                <a:chOff x="2784" y="3360"/>
                <a:chExt cx="768" cy="330"/>
              </a:xfrm>
            </p:grpSpPr>
            <p:sp>
              <p:nvSpPr>
                <p:cNvPr id="38982" name="Line 59">
                  <a:extLst>
                    <a:ext uri="{FF2B5EF4-FFF2-40B4-BE49-F238E27FC236}">
                      <a16:creationId xmlns:a16="http://schemas.microsoft.com/office/drawing/2014/main" id="{1FDF51B6-5805-B369-90E4-8DECA5B70663}"/>
                    </a:ext>
                  </a:extLst>
                </p:cNvPr>
                <p:cNvSpPr>
                  <a:spLocks noChangeShapeType="1"/>
                </p:cNvSpPr>
                <p:nvPr/>
              </p:nvSpPr>
              <p:spPr bwMode="auto">
                <a:xfrm>
                  <a:off x="2784" y="3360"/>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60">
                  <a:extLst>
                    <a:ext uri="{FF2B5EF4-FFF2-40B4-BE49-F238E27FC236}">
                      <a16:creationId xmlns:a16="http://schemas.microsoft.com/office/drawing/2014/main" id="{F6F9AB93-8BD9-CA8D-8DF3-0F42368FAE97}"/>
                    </a:ext>
                  </a:extLst>
                </p:cNvPr>
                <p:cNvSpPr>
                  <a:spLocks noChangeShapeType="1"/>
                </p:cNvSpPr>
                <p:nvPr/>
              </p:nvSpPr>
              <p:spPr bwMode="auto">
                <a:xfrm>
                  <a:off x="2784" y="3552"/>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81" name="Text Box 61">
                  <a:extLst>
                    <a:ext uri="{FF2B5EF4-FFF2-40B4-BE49-F238E27FC236}">
                      <a16:creationId xmlns:a16="http://schemas.microsoft.com/office/drawing/2014/main" id="{3EF253D7-809F-7B61-863D-AA8F16F29CE9}"/>
                    </a:ext>
                  </a:extLst>
                </p:cNvPr>
                <p:cNvSpPr txBox="1">
                  <a:spLocks noChangeArrowheads="1"/>
                </p:cNvSpPr>
                <p:nvPr/>
              </p:nvSpPr>
              <p:spPr bwMode="auto">
                <a:xfrm>
                  <a:off x="2832" y="3360"/>
                  <a:ext cx="713" cy="330"/>
                </a:xfrm>
                <a:prstGeom prst="rect">
                  <a:avLst/>
                </a:prstGeom>
                <a:noFill/>
                <a:ln w="9525">
                  <a:noFill/>
                  <a:miter lim="800000"/>
                  <a:headEnd/>
                  <a:tailEnd/>
                </a:ln>
                <a:effectLst/>
              </p:spPr>
              <p:txBody>
                <a:bodyPr>
                  <a:spAutoFit/>
                </a:bodyPr>
                <a:lstStyle/>
                <a:p>
                  <a:pP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缺书登记表</a:t>
                  </a:r>
                </a:p>
              </p:txBody>
            </p:sp>
          </p:grpSp>
          <p:sp>
            <p:nvSpPr>
              <p:cNvPr id="38972" name="Arc 62">
                <a:extLst>
                  <a:ext uri="{FF2B5EF4-FFF2-40B4-BE49-F238E27FC236}">
                    <a16:creationId xmlns:a16="http://schemas.microsoft.com/office/drawing/2014/main" id="{0EC7D344-B901-D771-D038-F47FC86F47A4}"/>
                  </a:ext>
                </a:extLst>
              </p:cNvPr>
              <p:cNvSpPr>
                <a:spLocks/>
              </p:cNvSpPr>
              <p:nvPr/>
            </p:nvSpPr>
            <p:spPr bwMode="auto">
              <a:xfrm>
                <a:off x="2640" y="1008"/>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73" name="Arc 63">
                <a:extLst>
                  <a:ext uri="{FF2B5EF4-FFF2-40B4-BE49-F238E27FC236}">
                    <a16:creationId xmlns:a16="http://schemas.microsoft.com/office/drawing/2014/main" id="{751768D3-C315-7391-5F17-089329095AEF}"/>
                  </a:ext>
                </a:extLst>
              </p:cNvPr>
              <p:cNvSpPr>
                <a:spLocks/>
              </p:cNvSpPr>
              <p:nvPr/>
            </p:nvSpPr>
            <p:spPr bwMode="auto">
              <a:xfrm flipH="1">
                <a:off x="3120" y="1008"/>
                <a:ext cx="24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8974" name="Group 64">
                <a:extLst>
                  <a:ext uri="{FF2B5EF4-FFF2-40B4-BE49-F238E27FC236}">
                    <a16:creationId xmlns:a16="http://schemas.microsoft.com/office/drawing/2014/main" id="{2100C21A-A3C1-1596-3813-A19EF44A0137}"/>
                  </a:ext>
                </a:extLst>
              </p:cNvPr>
              <p:cNvGrpSpPr>
                <a:grpSpLocks/>
              </p:cNvGrpSpPr>
              <p:nvPr/>
            </p:nvGrpSpPr>
            <p:grpSpPr bwMode="auto">
              <a:xfrm>
                <a:off x="2688" y="288"/>
                <a:ext cx="768" cy="330"/>
                <a:chOff x="2688" y="1968"/>
                <a:chExt cx="768" cy="330"/>
              </a:xfrm>
            </p:grpSpPr>
            <p:sp>
              <p:nvSpPr>
                <p:cNvPr id="38979" name="Line 65">
                  <a:extLst>
                    <a:ext uri="{FF2B5EF4-FFF2-40B4-BE49-F238E27FC236}">
                      <a16:creationId xmlns:a16="http://schemas.microsoft.com/office/drawing/2014/main" id="{74B0E373-D36F-F193-C042-794AEF8B25C1}"/>
                    </a:ext>
                  </a:extLst>
                </p:cNvPr>
                <p:cNvSpPr>
                  <a:spLocks noChangeShapeType="1"/>
                </p:cNvSpPr>
                <p:nvPr/>
              </p:nvSpPr>
              <p:spPr bwMode="auto">
                <a:xfrm>
                  <a:off x="2688" y="1968"/>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66">
                  <a:extLst>
                    <a:ext uri="{FF2B5EF4-FFF2-40B4-BE49-F238E27FC236}">
                      <a16:creationId xmlns:a16="http://schemas.microsoft.com/office/drawing/2014/main" id="{18FEFC86-1152-059F-A40C-72F2EDD1756C}"/>
                    </a:ext>
                  </a:extLst>
                </p:cNvPr>
                <p:cNvSpPr>
                  <a:spLocks noChangeShapeType="1"/>
                </p:cNvSpPr>
                <p:nvPr/>
              </p:nvSpPr>
              <p:spPr bwMode="auto">
                <a:xfrm>
                  <a:off x="2688" y="2160"/>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87" name="Text Box 67">
                  <a:extLst>
                    <a:ext uri="{FF2B5EF4-FFF2-40B4-BE49-F238E27FC236}">
                      <a16:creationId xmlns:a16="http://schemas.microsoft.com/office/drawing/2014/main" id="{2FBA0A4D-F10D-1BD7-35ED-6BC7BDE195E7}"/>
                    </a:ext>
                  </a:extLst>
                </p:cNvPr>
                <p:cNvSpPr txBox="1">
                  <a:spLocks noChangeArrowheads="1"/>
                </p:cNvSpPr>
                <p:nvPr/>
              </p:nvSpPr>
              <p:spPr bwMode="auto">
                <a:xfrm>
                  <a:off x="2733" y="1968"/>
                  <a:ext cx="723" cy="330"/>
                </a:xfrm>
                <a:prstGeom prst="rect">
                  <a:avLst/>
                </a:prstGeom>
                <a:noFill/>
                <a:ln w="9525">
                  <a:noFill/>
                  <a:miter lim="800000"/>
                  <a:headEnd/>
                  <a:tailEnd/>
                </a:ln>
                <a:effectLst/>
              </p:spPr>
              <p:txBody>
                <a:bodyPr>
                  <a:spAutoFit/>
                </a:bodyPr>
                <a:lstStyle/>
                <a:p>
                  <a:pP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教材存量表</a:t>
                  </a:r>
                </a:p>
              </p:txBody>
            </p:sp>
          </p:grpSp>
          <p:sp>
            <p:nvSpPr>
              <p:cNvPr id="38975" name="Arc 68">
                <a:extLst>
                  <a:ext uri="{FF2B5EF4-FFF2-40B4-BE49-F238E27FC236}">
                    <a16:creationId xmlns:a16="http://schemas.microsoft.com/office/drawing/2014/main" id="{5F1DD45A-DAB7-2A53-C500-870E9B4268A0}"/>
                  </a:ext>
                </a:extLst>
              </p:cNvPr>
              <p:cNvSpPr>
                <a:spLocks/>
              </p:cNvSpPr>
              <p:nvPr/>
            </p:nvSpPr>
            <p:spPr bwMode="auto">
              <a:xfrm flipV="1">
                <a:off x="2496" y="480"/>
                <a:ext cx="336" cy="226"/>
              </a:xfrm>
              <a:custGeom>
                <a:avLst/>
                <a:gdLst>
                  <a:gd name="T0" fmla="*/ 0 w 21600"/>
                  <a:gd name="T1" fmla="*/ 0 h 18502"/>
                  <a:gd name="T2" fmla="*/ 0 w 21600"/>
                  <a:gd name="T3" fmla="*/ 0 h 18502"/>
                  <a:gd name="T4" fmla="*/ 0 w 21600"/>
                  <a:gd name="T5" fmla="*/ 0 h 18502"/>
                  <a:gd name="T6" fmla="*/ 0 60000 65536"/>
                  <a:gd name="T7" fmla="*/ 0 60000 65536"/>
                  <a:gd name="T8" fmla="*/ 0 60000 65536"/>
                  <a:gd name="T9" fmla="*/ 0 w 21600"/>
                  <a:gd name="T10" fmla="*/ 0 h 18502"/>
                  <a:gd name="T11" fmla="*/ 21600 w 21600"/>
                  <a:gd name="T12" fmla="*/ 18502 h 18502"/>
                </a:gdLst>
                <a:ahLst/>
                <a:cxnLst>
                  <a:cxn ang="T6">
                    <a:pos x="T0" y="T1"/>
                  </a:cxn>
                  <a:cxn ang="T7">
                    <a:pos x="T2" y="T3"/>
                  </a:cxn>
                  <a:cxn ang="T8">
                    <a:pos x="T4" y="T5"/>
                  </a:cxn>
                </a:cxnLst>
                <a:rect l="T9" t="T10" r="T11" b="T12"/>
                <a:pathLst>
                  <a:path w="21600" h="18502" fill="none" extrusionOk="0">
                    <a:moveTo>
                      <a:pt x="11146" y="-1"/>
                    </a:moveTo>
                    <a:cubicBezTo>
                      <a:pt x="17633" y="3908"/>
                      <a:pt x="21600" y="10928"/>
                      <a:pt x="21600" y="18502"/>
                    </a:cubicBezTo>
                  </a:path>
                  <a:path w="21600" h="18502" stroke="0" extrusionOk="0">
                    <a:moveTo>
                      <a:pt x="11146" y="-1"/>
                    </a:moveTo>
                    <a:cubicBezTo>
                      <a:pt x="17633" y="3908"/>
                      <a:pt x="21600" y="10928"/>
                      <a:pt x="21600" y="18502"/>
                    </a:cubicBezTo>
                    <a:lnTo>
                      <a:pt x="0" y="18502"/>
                    </a:lnTo>
                    <a:lnTo>
                      <a:pt x="11146" y="-1"/>
                    </a:lnTo>
                    <a:close/>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76" name="Arc 69">
                <a:extLst>
                  <a:ext uri="{FF2B5EF4-FFF2-40B4-BE49-F238E27FC236}">
                    <a16:creationId xmlns:a16="http://schemas.microsoft.com/office/drawing/2014/main" id="{9D6FD398-6594-375C-1569-CC2B6C8B8DAF}"/>
                  </a:ext>
                </a:extLst>
              </p:cNvPr>
              <p:cNvSpPr>
                <a:spLocks/>
              </p:cNvSpPr>
              <p:nvPr/>
            </p:nvSpPr>
            <p:spPr bwMode="auto">
              <a:xfrm flipH="1" flipV="1">
                <a:off x="3120" y="384"/>
                <a:ext cx="384" cy="288"/>
              </a:xfrm>
              <a:custGeom>
                <a:avLst/>
                <a:gdLst>
                  <a:gd name="T0" fmla="*/ 0 w 20455"/>
                  <a:gd name="T1" fmla="*/ 0 h 20510"/>
                  <a:gd name="T2" fmla="*/ 0 w 20455"/>
                  <a:gd name="T3" fmla="*/ 0 h 20510"/>
                  <a:gd name="T4" fmla="*/ 0 w 20455"/>
                  <a:gd name="T5" fmla="*/ 0 h 20510"/>
                  <a:gd name="T6" fmla="*/ 0 60000 65536"/>
                  <a:gd name="T7" fmla="*/ 0 60000 65536"/>
                  <a:gd name="T8" fmla="*/ 0 60000 65536"/>
                  <a:gd name="T9" fmla="*/ 0 w 20455"/>
                  <a:gd name="T10" fmla="*/ 0 h 20510"/>
                  <a:gd name="T11" fmla="*/ 20455 w 20455"/>
                  <a:gd name="T12" fmla="*/ 20510 h 20510"/>
                </a:gdLst>
                <a:ahLst/>
                <a:cxnLst>
                  <a:cxn ang="T6">
                    <a:pos x="T0" y="T1"/>
                  </a:cxn>
                  <a:cxn ang="T7">
                    <a:pos x="T2" y="T3"/>
                  </a:cxn>
                  <a:cxn ang="T8">
                    <a:pos x="T4" y="T5"/>
                  </a:cxn>
                </a:cxnLst>
                <a:rect l="T9" t="T10" r="T11" b="T12"/>
                <a:pathLst>
                  <a:path w="20455" h="20510" fill="none" extrusionOk="0">
                    <a:moveTo>
                      <a:pt x="6774" y="0"/>
                    </a:moveTo>
                    <a:cubicBezTo>
                      <a:pt x="13211" y="2126"/>
                      <a:pt x="18277" y="7151"/>
                      <a:pt x="20455" y="13570"/>
                    </a:cubicBezTo>
                  </a:path>
                  <a:path w="20455" h="20510" stroke="0" extrusionOk="0">
                    <a:moveTo>
                      <a:pt x="6774" y="0"/>
                    </a:moveTo>
                    <a:cubicBezTo>
                      <a:pt x="13211" y="2126"/>
                      <a:pt x="18277" y="7151"/>
                      <a:pt x="20455" y="13570"/>
                    </a:cubicBezTo>
                    <a:lnTo>
                      <a:pt x="0" y="20510"/>
                    </a:lnTo>
                    <a:lnTo>
                      <a:pt x="6774" y="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90" name="Rectangle 70">
                <a:extLst>
                  <a:ext uri="{FF2B5EF4-FFF2-40B4-BE49-F238E27FC236}">
                    <a16:creationId xmlns:a16="http://schemas.microsoft.com/office/drawing/2014/main" id="{4840C137-8817-35F2-F160-095951791879}"/>
                  </a:ext>
                </a:extLst>
              </p:cNvPr>
              <p:cNvSpPr>
                <a:spLocks noChangeArrowheads="1"/>
              </p:cNvSpPr>
              <p:nvPr/>
            </p:nvSpPr>
            <p:spPr bwMode="auto">
              <a:xfrm>
                <a:off x="1392" y="624"/>
                <a:ext cx="336"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生</a:t>
                </a:r>
              </a:p>
            </p:txBody>
          </p:sp>
          <p:sp>
            <p:nvSpPr>
              <p:cNvPr id="107591" name="Rectangle 71">
                <a:extLst>
                  <a:ext uri="{FF2B5EF4-FFF2-40B4-BE49-F238E27FC236}">
                    <a16:creationId xmlns:a16="http://schemas.microsoft.com/office/drawing/2014/main" id="{6348B38F-EFA5-6ED9-B9A6-E9BA996C0136}"/>
                  </a:ext>
                </a:extLst>
              </p:cNvPr>
              <p:cNvSpPr>
                <a:spLocks noChangeArrowheads="1"/>
              </p:cNvSpPr>
              <p:nvPr/>
            </p:nvSpPr>
            <p:spPr bwMode="auto">
              <a:xfrm>
                <a:off x="4320" y="576"/>
                <a:ext cx="432"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保</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管员</a:t>
                </a:r>
              </a:p>
            </p:txBody>
          </p:sp>
        </p:grpSp>
        <p:sp>
          <p:nvSpPr>
            <p:cNvPr id="38962" name="Line 72">
              <a:extLst>
                <a:ext uri="{FF2B5EF4-FFF2-40B4-BE49-F238E27FC236}">
                  <a16:creationId xmlns:a16="http://schemas.microsoft.com/office/drawing/2014/main" id="{B0C8F151-07EC-E44D-B890-1C5F096333CE}"/>
                </a:ext>
              </a:extLst>
            </p:cNvPr>
            <p:cNvSpPr>
              <a:spLocks noChangeShapeType="1"/>
            </p:cNvSpPr>
            <p:nvPr/>
          </p:nvSpPr>
          <p:spPr bwMode="auto">
            <a:xfrm>
              <a:off x="1056" y="1536"/>
              <a:ext cx="4320"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93" name="Rectangle 73">
              <a:extLst>
                <a:ext uri="{FF2B5EF4-FFF2-40B4-BE49-F238E27FC236}">
                  <a16:creationId xmlns:a16="http://schemas.microsoft.com/office/drawing/2014/main" id="{5D74F46E-843C-D4B6-1BEE-767A15981522}"/>
                </a:ext>
              </a:extLst>
            </p:cNvPr>
            <p:cNvSpPr>
              <a:spLocks noChangeArrowheads="1"/>
            </p:cNvSpPr>
            <p:nvPr/>
          </p:nvSpPr>
          <p:spPr bwMode="auto">
            <a:xfrm>
              <a:off x="4896" y="1248"/>
              <a:ext cx="480" cy="288"/>
            </a:xfrm>
            <a:prstGeom prst="rect">
              <a:avLst/>
            </a:prstGeom>
            <a:no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1</a:t>
              </a:r>
              <a:r>
                <a:rPr lang="en-US" altLang="zh-CN" b="1" dirty="0">
                  <a:solidFill>
                    <a:srgbClr val="FF7C8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sp>
        <p:nvSpPr>
          <p:cNvPr id="107594" name="Freeform 74">
            <a:extLst>
              <a:ext uri="{FF2B5EF4-FFF2-40B4-BE49-F238E27FC236}">
                <a16:creationId xmlns:a16="http://schemas.microsoft.com/office/drawing/2014/main" id="{9BE72295-1DEA-1724-AAF6-12804EBB42FA}"/>
              </a:ext>
            </a:extLst>
          </p:cNvPr>
          <p:cNvSpPr>
            <a:spLocks/>
          </p:cNvSpPr>
          <p:nvPr/>
        </p:nvSpPr>
        <p:spPr bwMode="auto">
          <a:xfrm>
            <a:off x="4337051" y="5562600"/>
            <a:ext cx="282575" cy="457200"/>
          </a:xfrm>
          <a:custGeom>
            <a:avLst/>
            <a:gdLst>
              <a:gd name="T0" fmla="*/ 2147483647 w 112"/>
              <a:gd name="T1" fmla="*/ 2147483647 h 288"/>
              <a:gd name="T2" fmla="*/ 2147483647 w 112"/>
              <a:gd name="T3" fmla="*/ 2147483647 h 288"/>
              <a:gd name="T4" fmla="*/ 2147483647 w 112"/>
              <a:gd name="T5" fmla="*/ 0 h 288"/>
              <a:gd name="T6" fmla="*/ 0 60000 65536"/>
              <a:gd name="T7" fmla="*/ 0 60000 65536"/>
              <a:gd name="T8" fmla="*/ 0 60000 65536"/>
              <a:gd name="T9" fmla="*/ 0 w 112"/>
              <a:gd name="T10" fmla="*/ 0 h 288"/>
              <a:gd name="T11" fmla="*/ 112 w 112"/>
              <a:gd name="T12" fmla="*/ 288 h 288"/>
            </a:gdLst>
            <a:ahLst/>
            <a:cxnLst>
              <a:cxn ang="T6">
                <a:pos x="T0" y="T1"/>
              </a:cxn>
              <a:cxn ang="T7">
                <a:pos x="T2" y="T3"/>
              </a:cxn>
              <a:cxn ang="T8">
                <a:pos x="T4" y="T5"/>
              </a:cxn>
            </a:cxnLst>
            <a:rect l="T9" t="T10" r="T11" b="T12"/>
            <a:pathLst>
              <a:path w="112" h="288">
                <a:moveTo>
                  <a:pt x="16" y="288"/>
                </a:moveTo>
                <a:cubicBezTo>
                  <a:pt x="8" y="240"/>
                  <a:pt x="0" y="192"/>
                  <a:pt x="16" y="144"/>
                </a:cubicBezTo>
                <a:cubicBezTo>
                  <a:pt x="32" y="96"/>
                  <a:pt x="96" y="24"/>
                  <a:pt x="112" y="0"/>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95" name="Text Box 75">
            <a:extLst>
              <a:ext uri="{FF2B5EF4-FFF2-40B4-BE49-F238E27FC236}">
                <a16:creationId xmlns:a16="http://schemas.microsoft.com/office/drawing/2014/main" id="{F11112EB-6FF6-2D41-1A1B-9875F893DBC6}"/>
              </a:ext>
            </a:extLst>
          </p:cNvPr>
          <p:cNvSpPr txBox="1">
            <a:spLocks noChangeArrowheads="1"/>
          </p:cNvSpPr>
          <p:nvPr/>
        </p:nvSpPr>
        <p:spPr bwMode="auto">
          <a:xfrm>
            <a:off x="5884863" y="3810001"/>
            <a:ext cx="544512" cy="523875"/>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补售</a:t>
            </a:r>
          </a:p>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书单</a:t>
            </a:r>
          </a:p>
        </p:txBody>
      </p:sp>
      <p:sp>
        <p:nvSpPr>
          <p:cNvPr id="107596" name="Line 76">
            <a:extLst>
              <a:ext uri="{FF2B5EF4-FFF2-40B4-BE49-F238E27FC236}">
                <a16:creationId xmlns:a16="http://schemas.microsoft.com/office/drawing/2014/main" id="{D3ABA3B6-C62B-FF1E-363D-5323CD23AE4C}"/>
              </a:ext>
            </a:extLst>
          </p:cNvPr>
          <p:cNvSpPr>
            <a:spLocks noChangeShapeType="1"/>
          </p:cNvSpPr>
          <p:nvPr/>
        </p:nvSpPr>
        <p:spPr bwMode="auto">
          <a:xfrm>
            <a:off x="3000375" y="6477000"/>
            <a:ext cx="6472238"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97" name="Rectangle 77">
            <a:extLst>
              <a:ext uri="{FF2B5EF4-FFF2-40B4-BE49-F238E27FC236}">
                <a16:creationId xmlns:a16="http://schemas.microsoft.com/office/drawing/2014/main" id="{D18FCF94-E4C1-1A81-FC1C-85A181604798}"/>
              </a:ext>
            </a:extLst>
          </p:cNvPr>
          <p:cNvSpPr>
            <a:spLocks noChangeArrowheads="1"/>
          </p:cNvSpPr>
          <p:nvPr/>
        </p:nvSpPr>
        <p:spPr bwMode="auto">
          <a:xfrm>
            <a:off x="8628063" y="6019800"/>
            <a:ext cx="703262" cy="457200"/>
          </a:xfrm>
          <a:prstGeom prst="rect">
            <a:avLst/>
          </a:prstGeom>
          <a:solidFill>
            <a:schemeClr val="bg1"/>
          </a:solid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2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nvGrpSpPr>
          <p:cNvPr id="17" name="Group 78">
            <a:extLst>
              <a:ext uri="{FF2B5EF4-FFF2-40B4-BE49-F238E27FC236}">
                <a16:creationId xmlns:a16="http://schemas.microsoft.com/office/drawing/2014/main" id="{A816767D-BEBC-A0DF-B631-A645BFDB98FB}"/>
              </a:ext>
            </a:extLst>
          </p:cNvPr>
          <p:cNvGrpSpPr>
            <a:grpSpLocks/>
          </p:cNvGrpSpPr>
          <p:nvPr/>
        </p:nvGrpSpPr>
        <p:grpSpPr bwMode="auto">
          <a:xfrm>
            <a:off x="4267201" y="3886197"/>
            <a:ext cx="1547813" cy="584200"/>
            <a:chOff x="1440" y="2544"/>
            <a:chExt cx="1056" cy="368"/>
          </a:xfrm>
        </p:grpSpPr>
        <p:sp>
          <p:nvSpPr>
            <p:cNvPr id="38958" name="Line 79">
              <a:extLst>
                <a:ext uri="{FF2B5EF4-FFF2-40B4-BE49-F238E27FC236}">
                  <a16:creationId xmlns:a16="http://schemas.microsoft.com/office/drawing/2014/main" id="{882984EB-420C-6288-35AA-C56A4C7D900B}"/>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80">
              <a:extLst>
                <a:ext uri="{FF2B5EF4-FFF2-40B4-BE49-F238E27FC236}">
                  <a16:creationId xmlns:a16="http://schemas.microsoft.com/office/drawing/2014/main" id="{BA6287C4-7AA8-BD1D-F1D0-C01B4781E438}"/>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601" name="Text Box 81">
              <a:extLst>
                <a:ext uri="{FF2B5EF4-FFF2-40B4-BE49-F238E27FC236}">
                  <a16:creationId xmlns:a16="http://schemas.microsoft.com/office/drawing/2014/main" id="{0A0242A8-80FE-B817-70BB-F79B1096C6EC}"/>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教材存量表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F1</a:t>
              </a:r>
            </a:p>
          </p:txBody>
        </p:sp>
      </p:grpSp>
      <p:grpSp>
        <p:nvGrpSpPr>
          <p:cNvPr id="18" name="Group 82">
            <a:extLst>
              <a:ext uri="{FF2B5EF4-FFF2-40B4-BE49-F238E27FC236}">
                <a16:creationId xmlns:a16="http://schemas.microsoft.com/office/drawing/2014/main" id="{66D9EE45-36F4-7560-8D8D-E6C589A0B56C}"/>
              </a:ext>
            </a:extLst>
          </p:cNvPr>
          <p:cNvGrpSpPr>
            <a:grpSpLocks/>
          </p:cNvGrpSpPr>
          <p:nvPr/>
        </p:nvGrpSpPr>
        <p:grpSpPr bwMode="auto">
          <a:xfrm>
            <a:off x="6869113" y="2666997"/>
            <a:ext cx="1547812" cy="584200"/>
            <a:chOff x="1440" y="2544"/>
            <a:chExt cx="1056" cy="368"/>
          </a:xfrm>
        </p:grpSpPr>
        <p:sp>
          <p:nvSpPr>
            <p:cNvPr id="38955" name="Line 83">
              <a:extLst>
                <a:ext uri="{FF2B5EF4-FFF2-40B4-BE49-F238E27FC236}">
                  <a16:creationId xmlns:a16="http://schemas.microsoft.com/office/drawing/2014/main" id="{3B4D7D5A-6A0E-6548-65F1-AD60A82D0576}"/>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84">
              <a:extLst>
                <a:ext uri="{FF2B5EF4-FFF2-40B4-BE49-F238E27FC236}">
                  <a16:creationId xmlns:a16="http://schemas.microsoft.com/office/drawing/2014/main" id="{77E0308B-1EDA-0671-BB69-D1EB5F8769FB}"/>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605" name="Text Box 85">
              <a:extLst>
                <a:ext uri="{FF2B5EF4-FFF2-40B4-BE49-F238E27FC236}">
                  <a16:creationId xmlns:a16="http://schemas.microsoft.com/office/drawing/2014/main" id="{CF6EE1C4-1B1E-9860-1368-9EE989766CE9}"/>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缺书登记表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F2</a:t>
              </a:r>
            </a:p>
          </p:txBody>
        </p:sp>
      </p:grpSp>
      <p:sp>
        <p:nvSpPr>
          <p:cNvPr id="107606" name="Rectangle 86">
            <a:extLst>
              <a:ext uri="{FF2B5EF4-FFF2-40B4-BE49-F238E27FC236}">
                <a16:creationId xmlns:a16="http://schemas.microsoft.com/office/drawing/2014/main" id="{58F0E459-A168-BB67-1DCE-AE5C17368F2F}"/>
              </a:ext>
            </a:extLst>
          </p:cNvPr>
          <p:cNvSpPr>
            <a:spLocks noChangeArrowheads="1"/>
          </p:cNvSpPr>
          <p:nvPr/>
        </p:nvSpPr>
        <p:spPr bwMode="auto">
          <a:xfrm>
            <a:off x="3211513" y="3048000"/>
            <a:ext cx="563562" cy="1143000"/>
          </a:xfrm>
          <a:prstGeom prst="rect">
            <a:avLst/>
          </a:prstGeom>
          <a:solidFill>
            <a:schemeClr val="bg1"/>
          </a:solidFill>
          <a:ln w="3175">
            <a:solidFill>
              <a:srgbClr val="5030EE"/>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600" b="1">
                <a:solidFill>
                  <a:srgbClr val="5030EE"/>
                </a:solidFill>
                <a:latin typeface="Times New Roman" panose="02020603050405020304" pitchFamily="18" charset="0"/>
                <a:ea typeface="黑体" panose="02010609060101010101" pitchFamily="49" charset="-122"/>
              </a:rPr>
              <a:t>  </a:t>
            </a:r>
            <a:r>
              <a:rPr lang="en-US" altLang="zh-CN" sz="1600" b="1">
                <a:solidFill>
                  <a:srgbClr val="5030EE"/>
                </a:solidFill>
                <a:latin typeface="Times New Roman" panose="02020603050405020304" pitchFamily="18" charset="0"/>
                <a:ea typeface="黑体" panose="02010609060101010101" pitchFamily="49" charset="-122"/>
              </a:rPr>
              <a:t>F1</a:t>
            </a:r>
          </a:p>
          <a:p>
            <a:r>
              <a:rPr lang="zh-CN" altLang="en-US" sz="1600" b="1">
                <a:solidFill>
                  <a:srgbClr val="5030EE"/>
                </a:solidFill>
                <a:latin typeface="Times New Roman" panose="02020603050405020304" pitchFamily="18" charset="0"/>
                <a:ea typeface="黑体" panose="02010609060101010101" pitchFamily="49" charset="-122"/>
              </a:rPr>
              <a:t>书号</a:t>
            </a:r>
          </a:p>
          <a:p>
            <a:r>
              <a:rPr lang="zh-CN" altLang="en-US" sz="1600" b="1">
                <a:solidFill>
                  <a:srgbClr val="5030EE"/>
                </a:solidFill>
                <a:latin typeface="Times New Roman" panose="02020603050405020304" pitchFamily="18" charset="0"/>
                <a:ea typeface="黑体" panose="02010609060101010101" pitchFamily="49" charset="-122"/>
              </a:rPr>
              <a:t>单价</a:t>
            </a:r>
          </a:p>
          <a:p>
            <a:r>
              <a:rPr lang="zh-CN" altLang="en-US" sz="1600" b="1">
                <a:solidFill>
                  <a:srgbClr val="5030EE"/>
                </a:solidFill>
                <a:latin typeface="Times New Roman" panose="02020603050405020304" pitchFamily="18" charset="0"/>
                <a:ea typeface="黑体" panose="02010609060101010101" pitchFamily="49" charset="-122"/>
              </a:rPr>
              <a:t>数量</a:t>
            </a:r>
          </a:p>
        </p:txBody>
      </p:sp>
      <p:grpSp>
        <p:nvGrpSpPr>
          <p:cNvPr id="19" name="Group 87">
            <a:extLst>
              <a:ext uri="{FF2B5EF4-FFF2-40B4-BE49-F238E27FC236}">
                <a16:creationId xmlns:a16="http://schemas.microsoft.com/office/drawing/2014/main" id="{B6433BAD-96F8-6A21-A42E-84B9D046A95F}"/>
              </a:ext>
            </a:extLst>
          </p:cNvPr>
          <p:cNvGrpSpPr>
            <a:grpSpLocks/>
          </p:cNvGrpSpPr>
          <p:nvPr/>
        </p:nvGrpSpPr>
        <p:grpSpPr bwMode="auto">
          <a:xfrm>
            <a:off x="3563938" y="5943597"/>
            <a:ext cx="1547812" cy="584200"/>
            <a:chOff x="1440" y="2544"/>
            <a:chExt cx="1056" cy="368"/>
          </a:xfrm>
        </p:grpSpPr>
        <p:sp>
          <p:nvSpPr>
            <p:cNvPr id="38952" name="Line 88">
              <a:extLst>
                <a:ext uri="{FF2B5EF4-FFF2-40B4-BE49-F238E27FC236}">
                  <a16:creationId xmlns:a16="http://schemas.microsoft.com/office/drawing/2014/main" id="{0693DED3-2E5B-BCCC-A536-8BAC6F1FD670}"/>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89">
              <a:extLst>
                <a:ext uri="{FF2B5EF4-FFF2-40B4-BE49-F238E27FC236}">
                  <a16:creationId xmlns:a16="http://schemas.microsoft.com/office/drawing/2014/main" id="{95236C4A-0265-9BE4-5562-8630B8AC80A0}"/>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610" name="Text Box 90">
              <a:extLst>
                <a:ext uri="{FF2B5EF4-FFF2-40B4-BE49-F238E27FC236}">
                  <a16:creationId xmlns:a16="http://schemas.microsoft.com/office/drawing/2014/main" id="{3D838914-DAA2-BD18-BED4-F1446593B784}"/>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各班用书表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F3</a:t>
              </a:r>
            </a:p>
          </p:txBody>
        </p:sp>
      </p:grpSp>
      <p:grpSp>
        <p:nvGrpSpPr>
          <p:cNvPr id="20" name="Group 91">
            <a:extLst>
              <a:ext uri="{FF2B5EF4-FFF2-40B4-BE49-F238E27FC236}">
                <a16:creationId xmlns:a16="http://schemas.microsoft.com/office/drawing/2014/main" id="{2CF9EAFA-9F57-788F-15FD-D994A9FB9763}"/>
              </a:ext>
            </a:extLst>
          </p:cNvPr>
          <p:cNvGrpSpPr>
            <a:grpSpLocks/>
          </p:cNvGrpSpPr>
          <p:nvPr/>
        </p:nvGrpSpPr>
        <p:grpSpPr bwMode="auto">
          <a:xfrm>
            <a:off x="5673726" y="5943597"/>
            <a:ext cx="1547813" cy="584200"/>
            <a:chOff x="1440" y="2544"/>
            <a:chExt cx="1056" cy="368"/>
          </a:xfrm>
        </p:grpSpPr>
        <p:sp>
          <p:nvSpPr>
            <p:cNvPr id="38949" name="Line 92">
              <a:extLst>
                <a:ext uri="{FF2B5EF4-FFF2-40B4-BE49-F238E27FC236}">
                  <a16:creationId xmlns:a16="http://schemas.microsoft.com/office/drawing/2014/main" id="{61DABA69-7220-F61A-85FF-FA9180D8A641}"/>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93">
              <a:extLst>
                <a:ext uri="{FF2B5EF4-FFF2-40B4-BE49-F238E27FC236}">
                  <a16:creationId xmlns:a16="http://schemas.microsoft.com/office/drawing/2014/main" id="{2FA5E287-D7A1-51BF-DABA-6080F339E56E}"/>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614" name="Text Box 94">
              <a:extLst>
                <a:ext uri="{FF2B5EF4-FFF2-40B4-BE49-F238E27FC236}">
                  <a16:creationId xmlns:a16="http://schemas.microsoft.com/office/drawing/2014/main" id="{D6C6B38F-4CF3-EDE3-D588-24A3B1AB1067}"/>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售书登记表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F4</a:t>
              </a:r>
            </a:p>
          </p:txBody>
        </p:sp>
      </p:grpSp>
      <p:sp>
        <p:nvSpPr>
          <p:cNvPr id="107615" name="AutoShape 95">
            <a:extLst>
              <a:ext uri="{FF2B5EF4-FFF2-40B4-BE49-F238E27FC236}">
                <a16:creationId xmlns:a16="http://schemas.microsoft.com/office/drawing/2014/main" id="{2E6727DC-12F4-A6DF-1CF4-EBBDBD882820}"/>
              </a:ext>
            </a:extLst>
          </p:cNvPr>
          <p:cNvSpPr>
            <a:spLocks noChangeArrowheads="1"/>
          </p:cNvSpPr>
          <p:nvPr/>
        </p:nvSpPr>
        <p:spPr bwMode="auto">
          <a:xfrm>
            <a:off x="4548188" y="2057400"/>
            <a:ext cx="703262" cy="685800"/>
          </a:xfrm>
          <a:prstGeom prst="wedgeRectCallout">
            <a:avLst>
              <a:gd name="adj1" fmla="val 16458"/>
              <a:gd name="adj2" fmla="val 75231"/>
            </a:avLst>
          </a:prstGeom>
          <a:solidFill>
            <a:schemeClr val="bg1"/>
          </a:solidFill>
          <a:ln w="9525">
            <a:solidFill>
              <a:srgbClr val="26BED2"/>
            </a:solidFill>
            <a:miter lim="800000"/>
            <a:headEnd/>
            <a:tailEnd/>
          </a:ln>
          <a:effectLst/>
        </p:spPr>
        <p:txBody>
          <a:bodyPr anchor="ctr"/>
          <a:lstStyle/>
          <a:p>
            <a:pPr algn="ctr">
              <a:defRPr/>
            </a:pPr>
            <a:r>
              <a:rPr lang="zh-CN" altLang="en-US" sz="1600" b="1">
                <a:solidFill>
                  <a:srgbClr val="26BED2"/>
                </a:solidFill>
                <a:effectLst>
                  <a:outerShdw blurRad="38100" dist="38100" dir="2700000" algn="tl">
                    <a:srgbClr val="C0C0C0"/>
                  </a:outerShdw>
                </a:effectLst>
                <a:latin typeface="Times New Roman" pitchFamily="18" charset="0"/>
                <a:ea typeface="幼圆" pitchFamily="49" charset="-122"/>
              </a:rPr>
              <a:t>外部</a:t>
            </a:r>
          </a:p>
          <a:p>
            <a:pPr algn="ctr">
              <a:defRPr/>
            </a:pPr>
            <a:r>
              <a:rPr lang="zh-CN" altLang="en-US" sz="1600" b="1">
                <a:solidFill>
                  <a:srgbClr val="26BED2"/>
                </a:solidFill>
                <a:effectLst>
                  <a:outerShdw blurRad="38100" dist="38100" dir="2700000" algn="tl">
                    <a:srgbClr val="C0C0C0"/>
                  </a:outerShdw>
                </a:effectLst>
                <a:latin typeface="Times New Roman" pitchFamily="18" charset="0"/>
                <a:ea typeface="幼圆" pitchFamily="49" charset="-122"/>
              </a:rPr>
              <a:t>项</a:t>
            </a:r>
          </a:p>
        </p:txBody>
      </p:sp>
      <p:sp>
        <p:nvSpPr>
          <p:cNvPr id="107616" name="Line 96">
            <a:extLst>
              <a:ext uri="{FF2B5EF4-FFF2-40B4-BE49-F238E27FC236}">
                <a16:creationId xmlns:a16="http://schemas.microsoft.com/office/drawing/2014/main" id="{279E912A-2A74-21CB-98E5-7E1129D06E4E}"/>
              </a:ext>
            </a:extLst>
          </p:cNvPr>
          <p:cNvSpPr>
            <a:spLocks noChangeShapeType="1"/>
          </p:cNvSpPr>
          <p:nvPr/>
        </p:nvSpPr>
        <p:spPr bwMode="auto">
          <a:xfrm flipH="1">
            <a:off x="4900613" y="4267200"/>
            <a:ext cx="0" cy="457200"/>
          </a:xfrm>
          <a:prstGeom prst="line">
            <a:avLst/>
          </a:prstGeom>
          <a:noFill/>
          <a:ln w="9525">
            <a:solidFill>
              <a:srgbClr val="EF8D2B"/>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blinds(vertical)">
                                      <p:cBhvr>
                                        <p:cTn id="7" dur="500"/>
                                        <p:tgtEl>
                                          <p:spTgt spid="107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7539"/>
                                        </p:tgtEl>
                                        <p:attrNameLst>
                                          <p:attrName>style.visibility</p:attrName>
                                        </p:attrNameLst>
                                      </p:cBhvr>
                                      <p:to>
                                        <p:strVal val="visible"/>
                                      </p:to>
                                    </p:set>
                                    <p:animEffect transition="in" filter="blinds(vertical)">
                                      <p:cBhvr>
                                        <p:cTn id="12" dur="500"/>
                                        <p:tgtEl>
                                          <p:spTgt spid="107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7534"/>
                                        </p:tgtEl>
                                        <p:attrNameLst>
                                          <p:attrName>style.visibility</p:attrName>
                                        </p:attrNameLst>
                                      </p:cBhvr>
                                      <p:to>
                                        <p:strVal val="visible"/>
                                      </p:to>
                                    </p:set>
                                    <p:animEffect transition="in" filter="blinds(vertical)">
                                      <p:cBhvr>
                                        <p:cTn id="22" dur="500"/>
                                        <p:tgtEl>
                                          <p:spTgt spid="107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vertical)">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07594"/>
                                        </p:tgtEl>
                                        <p:attrNameLst>
                                          <p:attrName>style.visibility</p:attrName>
                                        </p:attrNameLst>
                                      </p:cBhvr>
                                      <p:to>
                                        <p:strVal val="visible"/>
                                      </p:to>
                                    </p:set>
                                    <p:animEffect transition="in" filter="blinds(vertical)">
                                      <p:cBhvr>
                                        <p:cTn id="32" dur="500"/>
                                        <p:tgtEl>
                                          <p:spTgt spid="1075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vertical)">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107616"/>
                                        </p:tgtEl>
                                        <p:attrNameLst>
                                          <p:attrName>style.visibility</p:attrName>
                                        </p:attrNameLst>
                                      </p:cBhvr>
                                      <p:to>
                                        <p:strVal val="visible"/>
                                      </p:to>
                                    </p:set>
                                    <p:animEffect transition="in" filter="slide(fromTop)">
                                      <p:cBhvr>
                                        <p:cTn id="42" dur="500"/>
                                        <p:tgtEl>
                                          <p:spTgt spid="1076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vertical)">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vertic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107533"/>
                                        </p:tgtEl>
                                        <p:attrNameLst>
                                          <p:attrName>style.visibility</p:attrName>
                                        </p:attrNameLst>
                                      </p:cBhvr>
                                      <p:to>
                                        <p:strVal val="visible"/>
                                      </p:to>
                                    </p:set>
                                    <p:animEffect transition="in" filter="blinds(vertical)">
                                      <p:cBhvr>
                                        <p:cTn id="57" dur="500"/>
                                        <p:tgtEl>
                                          <p:spTgt spid="1075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107556"/>
                                        </p:tgtEl>
                                        <p:attrNameLst>
                                          <p:attrName>style.visibility</p:attrName>
                                        </p:attrNameLst>
                                      </p:cBhvr>
                                      <p:to>
                                        <p:strVal val="visible"/>
                                      </p:to>
                                    </p:set>
                                    <p:animEffect transition="in" filter="blinds(vertical)">
                                      <p:cBhvr>
                                        <p:cTn id="62" dur="500"/>
                                        <p:tgtEl>
                                          <p:spTgt spid="1075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vertical)">
                                      <p:cBhvr>
                                        <p:cTn id="67" dur="500"/>
                                        <p:tgtEl>
                                          <p:spTgt spid="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107532"/>
                                        </p:tgtEl>
                                        <p:attrNameLst>
                                          <p:attrName>style.visibility</p:attrName>
                                        </p:attrNameLst>
                                      </p:cBhvr>
                                      <p:to>
                                        <p:strVal val="visible"/>
                                      </p:to>
                                    </p:set>
                                    <p:animEffect transition="in" filter="blinds(vertical)">
                                      <p:cBhvr>
                                        <p:cTn id="72" dur="500"/>
                                        <p:tgtEl>
                                          <p:spTgt spid="1075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nodeType="clickEffect">
                                  <p:stCondLst>
                                    <p:cond delay="0"/>
                                  </p:stCondLst>
                                  <p:childTnLst>
                                    <p:set>
                                      <p:cBhvr>
                                        <p:cTn id="76" dur="1" fill="hold">
                                          <p:stCondLst>
                                            <p:cond delay="0"/>
                                          </p:stCondLst>
                                        </p:cTn>
                                        <p:tgtEl>
                                          <p:spTgt spid="107553"/>
                                        </p:tgtEl>
                                        <p:attrNameLst>
                                          <p:attrName>style.visibility</p:attrName>
                                        </p:attrNameLst>
                                      </p:cBhvr>
                                      <p:to>
                                        <p:strVal val="visible"/>
                                      </p:to>
                                    </p:set>
                                    <p:animEffect transition="in" filter="blinds(vertical)">
                                      <p:cBhvr>
                                        <p:cTn id="77" dur="500"/>
                                        <p:tgtEl>
                                          <p:spTgt spid="10755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vertical)">
                                      <p:cBhvr>
                                        <p:cTn id="82" dur="500"/>
                                        <p:tgtEl>
                                          <p:spTgt spid="2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5"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vertical)">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5" fill="hold" nodeType="clickEffect">
                                  <p:stCondLst>
                                    <p:cond delay="0"/>
                                  </p:stCondLst>
                                  <p:childTnLst>
                                    <p:set>
                                      <p:cBhvr>
                                        <p:cTn id="91" dur="1" fill="hold">
                                          <p:stCondLst>
                                            <p:cond delay="0"/>
                                          </p:stCondLst>
                                        </p:cTn>
                                        <p:tgtEl>
                                          <p:spTgt spid="107540"/>
                                        </p:tgtEl>
                                        <p:attrNameLst>
                                          <p:attrName>style.visibility</p:attrName>
                                        </p:attrNameLst>
                                      </p:cBhvr>
                                      <p:to>
                                        <p:strVal val="visible"/>
                                      </p:to>
                                    </p:set>
                                    <p:animEffect transition="in" filter="blinds(vertical)">
                                      <p:cBhvr>
                                        <p:cTn id="92" dur="500"/>
                                        <p:tgtEl>
                                          <p:spTgt spid="1075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5" fill="hold" nodeType="clickEffect">
                                  <p:stCondLst>
                                    <p:cond delay="0"/>
                                  </p:stCondLst>
                                  <p:childTnLst>
                                    <p:set>
                                      <p:cBhvr>
                                        <p:cTn id="96" dur="1" fill="hold">
                                          <p:stCondLst>
                                            <p:cond delay="0"/>
                                          </p:stCondLst>
                                        </p:cTn>
                                        <p:tgtEl>
                                          <p:spTgt spid="107558"/>
                                        </p:tgtEl>
                                        <p:attrNameLst>
                                          <p:attrName>style.visibility</p:attrName>
                                        </p:attrNameLst>
                                      </p:cBhvr>
                                      <p:to>
                                        <p:strVal val="visible"/>
                                      </p:to>
                                    </p:set>
                                    <p:animEffect transition="in" filter="blinds(vertical)">
                                      <p:cBhvr>
                                        <p:cTn id="97" dur="500"/>
                                        <p:tgtEl>
                                          <p:spTgt spid="10755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5" fill="hold" nodeType="clickEffect">
                                  <p:stCondLst>
                                    <p:cond delay="0"/>
                                  </p:stCondLst>
                                  <p:childTnLst>
                                    <p:set>
                                      <p:cBhvr>
                                        <p:cTn id="101" dur="1" fill="hold">
                                          <p:stCondLst>
                                            <p:cond delay="0"/>
                                          </p:stCondLst>
                                        </p:cTn>
                                        <p:tgtEl>
                                          <p:spTgt spid="107554"/>
                                        </p:tgtEl>
                                        <p:attrNameLst>
                                          <p:attrName>style.visibility</p:attrName>
                                        </p:attrNameLst>
                                      </p:cBhvr>
                                      <p:to>
                                        <p:strVal val="visible"/>
                                      </p:to>
                                    </p:set>
                                    <p:animEffect transition="in" filter="blinds(vertical)">
                                      <p:cBhvr>
                                        <p:cTn id="102" dur="500"/>
                                        <p:tgtEl>
                                          <p:spTgt spid="10755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5" fill="hold" nodeType="clickEffect">
                                  <p:stCondLst>
                                    <p:cond delay="0"/>
                                  </p:stCondLst>
                                  <p:childTnLst>
                                    <p:set>
                                      <p:cBhvr>
                                        <p:cTn id="106" dur="1" fill="hold">
                                          <p:stCondLst>
                                            <p:cond delay="0"/>
                                          </p:stCondLst>
                                        </p:cTn>
                                        <p:tgtEl>
                                          <p:spTgt spid="107535"/>
                                        </p:tgtEl>
                                        <p:attrNameLst>
                                          <p:attrName>style.visibility</p:attrName>
                                        </p:attrNameLst>
                                      </p:cBhvr>
                                      <p:to>
                                        <p:strVal val="visible"/>
                                      </p:to>
                                    </p:set>
                                    <p:animEffect transition="in" filter="blinds(vertical)">
                                      <p:cBhvr>
                                        <p:cTn id="107" dur="500"/>
                                        <p:tgtEl>
                                          <p:spTgt spid="10753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5" fill="hold" nodeType="clickEffect">
                                  <p:stCondLst>
                                    <p:cond delay="0"/>
                                  </p:stCondLst>
                                  <p:childTnLst>
                                    <p:set>
                                      <p:cBhvr>
                                        <p:cTn id="111" dur="1" fill="hold">
                                          <p:stCondLst>
                                            <p:cond delay="0"/>
                                          </p:stCondLst>
                                        </p:cTn>
                                        <p:tgtEl>
                                          <p:spTgt spid="107557"/>
                                        </p:tgtEl>
                                        <p:attrNameLst>
                                          <p:attrName>style.visibility</p:attrName>
                                        </p:attrNameLst>
                                      </p:cBhvr>
                                      <p:to>
                                        <p:strVal val="visible"/>
                                      </p:to>
                                    </p:set>
                                    <p:animEffect transition="in" filter="blinds(vertical)">
                                      <p:cBhvr>
                                        <p:cTn id="112" dur="500"/>
                                        <p:tgtEl>
                                          <p:spTgt spid="10755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5" fill="hold" nodeType="click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blinds(vertical)">
                                      <p:cBhvr>
                                        <p:cTn id="117" dur="500"/>
                                        <p:tgtEl>
                                          <p:spTgt spid="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5" fill="hold" nodeType="clickEffect">
                                  <p:stCondLst>
                                    <p:cond delay="0"/>
                                  </p:stCondLst>
                                  <p:childTnLst>
                                    <p:set>
                                      <p:cBhvr>
                                        <p:cTn id="121" dur="1" fill="hold">
                                          <p:stCondLst>
                                            <p:cond delay="0"/>
                                          </p:stCondLst>
                                        </p:cTn>
                                        <p:tgtEl>
                                          <p:spTgt spid="107538"/>
                                        </p:tgtEl>
                                        <p:attrNameLst>
                                          <p:attrName>style.visibility</p:attrName>
                                        </p:attrNameLst>
                                      </p:cBhvr>
                                      <p:to>
                                        <p:strVal val="visible"/>
                                      </p:to>
                                    </p:set>
                                    <p:animEffect transition="in" filter="blinds(vertical)">
                                      <p:cBhvr>
                                        <p:cTn id="122" dur="500"/>
                                        <p:tgtEl>
                                          <p:spTgt spid="10753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5"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blinds(vertical)">
                                      <p:cBhvr>
                                        <p:cTn id="127" dur="500"/>
                                        <p:tgtEl>
                                          <p:spTgt spid="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5" fill="hold" nodeType="clickEffect">
                                  <p:stCondLst>
                                    <p:cond delay="0"/>
                                  </p:stCondLst>
                                  <p:childTnLst>
                                    <p:set>
                                      <p:cBhvr>
                                        <p:cTn id="131" dur="1" fill="hold">
                                          <p:stCondLst>
                                            <p:cond delay="0"/>
                                          </p:stCondLst>
                                        </p:cTn>
                                        <p:tgtEl>
                                          <p:spTgt spid="107536"/>
                                        </p:tgtEl>
                                        <p:attrNameLst>
                                          <p:attrName>style.visibility</p:attrName>
                                        </p:attrNameLst>
                                      </p:cBhvr>
                                      <p:to>
                                        <p:strVal val="visible"/>
                                      </p:to>
                                    </p:set>
                                    <p:animEffect transition="in" filter="blinds(vertical)">
                                      <p:cBhvr>
                                        <p:cTn id="132" dur="500"/>
                                        <p:tgtEl>
                                          <p:spTgt spid="10753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5" fill="hold" nodeType="clickEffect">
                                  <p:stCondLst>
                                    <p:cond delay="0"/>
                                  </p:stCondLst>
                                  <p:childTnLst>
                                    <p:set>
                                      <p:cBhvr>
                                        <p:cTn id="136" dur="1" fill="hold">
                                          <p:stCondLst>
                                            <p:cond delay="0"/>
                                          </p:stCondLst>
                                        </p:cTn>
                                        <p:tgtEl>
                                          <p:spTgt spid="107537"/>
                                        </p:tgtEl>
                                        <p:attrNameLst>
                                          <p:attrName>style.visibility</p:attrName>
                                        </p:attrNameLst>
                                      </p:cBhvr>
                                      <p:to>
                                        <p:strVal val="visible"/>
                                      </p:to>
                                    </p:set>
                                    <p:animEffect transition="in" filter="blinds(vertical)">
                                      <p:cBhvr>
                                        <p:cTn id="137" dur="500"/>
                                        <p:tgtEl>
                                          <p:spTgt spid="10753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5" fill="hold" nodeType="clickEffect">
                                  <p:stCondLst>
                                    <p:cond delay="0"/>
                                  </p:stCondLst>
                                  <p:childTnLst>
                                    <p:set>
                                      <p:cBhvr>
                                        <p:cTn id="141" dur="1" fill="hold">
                                          <p:stCondLst>
                                            <p:cond delay="0"/>
                                          </p:stCondLst>
                                        </p:cTn>
                                        <p:tgtEl>
                                          <p:spTgt spid="107555"/>
                                        </p:tgtEl>
                                        <p:attrNameLst>
                                          <p:attrName>style.visibility</p:attrName>
                                        </p:attrNameLst>
                                      </p:cBhvr>
                                      <p:to>
                                        <p:strVal val="visible"/>
                                      </p:to>
                                    </p:set>
                                    <p:animEffect transition="in" filter="blinds(vertical)">
                                      <p:cBhvr>
                                        <p:cTn id="142" dur="500"/>
                                        <p:tgtEl>
                                          <p:spTgt spid="10755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5" fill="hold" nodeType="clickEffect">
                                  <p:stCondLst>
                                    <p:cond delay="0"/>
                                  </p:stCondLst>
                                  <p:childTnLst>
                                    <p:set>
                                      <p:cBhvr>
                                        <p:cTn id="146" dur="1" fill="hold">
                                          <p:stCondLst>
                                            <p:cond delay="0"/>
                                          </p:stCondLst>
                                        </p:cTn>
                                        <p:tgtEl>
                                          <p:spTgt spid="107595"/>
                                        </p:tgtEl>
                                        <p:attrNameLst>
                                          <p:attrName>style.visibility</p:attrName>
                                        </p:attrNameLst>
                                      </p:cBhvr>
                                      <p:to>
                                        <p:strVal val="visible"/>
                                      </p:to>
                                    </p:set>
                                    <p:animEffect transition="in" filter="blinds(vertical)">
                                      <p:cBhvr>
                                        <p:cTn id="147" dur="500"/>
                                        <p:tgtEl>
                                          <p:spTgt spid="107595"/>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5" fill="hold" nodeType="clickEffect">
                                  <p:stCondLst>
                                    <p:cond delay="0"/>
                                  </p:stCondLst>
                                  <p:childTnLst>
                                    <p:set>
                                      <p:cBhvr>
                                        <p:cTn id="151" dur="1" fill="hold">
                                          <p:stCondLst>
                                            <p:cond delay="0"/>
                                          </p:stCondLst>
                                        </p:cTn>
                                        <p:tgtEl>
                                          <p:spTgt spid="107596"/>
                                        </p:tgtEl>
                                        <p:attrNameLst>
                                          <p:attrName>style.visibility</p:attrName>
                                        </p:attrNameLst>
                                      </p:cBhvr>
                                      <p:to>
                                        <p:strVal val="visible"/>
                                      </p:to>
                                    </p:set>
                                    <p:animEffect transition="in" filter="blinds(vertical)">
                                      <p:cBhvr>
                                        <p:cTn id="152" dur="500"/>
                                        <p:tgtEl>
                                          <p:spTgt spid="107596"/>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5" fill="hold" nodeType="clickEffect">
                                  <p:stCondLst>
                                    <p:cond delay="0"/>
                                  </p:stCondLst>
                                  <p:childTnLst>
                                    <p:set>
                                      <p:cBhvr>
                                        <p:cTn id="156" dur="1" fill="hold">
                                          <p:stCondLst>
                                            <p:cond delay="0"/>
                                          </p:stCondLst>
                                        </p:cTn>
                                        <p:tgtEl>
                                          <p:spTgt spid="107597"/>
                                        </p:tgtEl>
                                        <p:attrNameLst>
                                          <p:attrName>style.visibility</p:attrName>
                                        </p:attrNameLst>
                                      </p:cBhvr>
                                      <p:to>
                                        <p:strVal val="visible"/>
                                      </p:to>
                                    </p:set>
                                    <p:animEffect transition="in" filter="blinds(vertical)">
                                      <p:cBhvr>
                                        <p:cTn id="157" dur="500"/>
                                        <p:tgtEl>
                                          <p:spTgt spid="10759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5" fill="hold" nodeType="clickEffect">
                                  <p:stCondLst>
                                    <p:cond delay="0"/>
                                  </p:stCondLst>
                                  <p:childTnLst>
                                    <p:set>
                                      <p:cBhvr>
                                        <p:cTn id="161" dur="1" fill="hold">
                                          <p:stCondLst>
                                            <p:cond delay="0"/>
                                          </p:stCondLst>
                                        </p:cTn>
                                        <p:tgtEl>
                                          <p:spTgt spid="107606"/>
                                        </p:tgtEl>
                                        <p:attrNameLst>
                                          <p:attrName>style.visibility</p:attrName>
                                        </p:attrNameLst>
                                      </p:cBhvr>
                                      <p:to>
                                        <p:strVal val="visible"/>
                                      </p:to>
                                    </p:set>
                                    <p:animEffect transition="in" filter="blinds(vertical)">
                                      <p:cBhvr>
                                        <p:cTn id="162" dur="500"/>
                                        <p:tgtEl>
                                          <p:spTgt spid="107606"/>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2" presetClass="entr" presetSubtype="8" fill="hold" nodeType="clickEffect">
                                  <p:stCondLst>
                                    <p:cond delay="0"/>
                                  </p:stCondLst>
                                  <p:childTnLst>
                                    <p:set>
                                      <p:cBhvr>
                                        <p:cTn id="166" dur="1" fill="hold">
                                          <p:stCondLst>
                                            <p:cond delay="0"/>
                                          </p:stCondLst>
                                        </p:cTn>
                                        <p:tgtEl>
                                          <p:spTgt spid="107615"/>
                                        </p:tgtEl>
                                        <p:attrNameLst>
                                          <p:attrName>style.visibility</p:attrName>
                                        </p:attrNameLst>
                                      </p:cBhvr>
                                      <p:to>
                                        <p:strVal val="visible"/>
                                      </p:to>
                                    </p:set>
                                    <p:animEffect transition="in" filter="slide(fromLeft)">
                                      <p:cBhvr>
                                        <p:cTn id="167" dur="500"/>
                                        <p:tgtEl>
                                          <p:spTgt spid="107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nimBg="1" autoUpdateAnimBg="0"/>
      <p:bldP spid="107532" grpId="0" animBg="1" autoUpdateAnimBg="0"/>
      <p:bldP spid="107533" grpId="0" animBg="1" autoUpdateAnimBg="0"/>
      <p:bldP spid="107534" grpId="0" animBg="1" autoUpdateAnimBg="0"/>
      <p:bldP spid="107535" grpId="0" animBg="1" autoUpdateAnimBg="0"/>
      <p:bldP spid="107536" grpId="0" animBg="1" autoUpdateAnimBg="0"/>
      <p:bldP spid="107538" grpId="0" animBg="1" autoUpdateAnimBg="0"/>
      <p:bldP spid="107539" grpId="0" animBg="1" autoUpdateAnimBg="0"/>
      <p:bldP spid="107540" grpId="0" animBg="1" autoUpdateAnimBg="0"/>
      <p:bldP spid="107554" grpId="0" autoUpdateAnimBg="0"/>
      <p:bldP spid="107595" grpId="0" autoUpdateAnimBg="0"/>
      <p:bldP spid="107597" grpId="0" animBg="1" autoUpdateAnimBg="0"/>
      <p:bldP spid="107606" grpId="0" animBg="1" autoUpdateAnimBg="0"/>
      <p:bldP spid="10761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5C84056F-3EDB-B6EC-FF3A-B9B01701B73B}"/>
              </a:ext>
            </a:extLst>
          </p:cNvPr>
          <p:cNvSpPr>
            <a:spLocks noChangeArrowheads="1"/>
          </p:cNvSpPr>
          <p:nvPr/>
        </p:nvSpPr>
        <p:spPr bwMode="auto">
          <a:xfrm>
            <a:off x="2860675" y="914400"/>
            <a:ext cx="6751638"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grpSp>
        <p:nvGrpSpPr>
          <p:cNvPr id="39939" name="Group 6">
            <a:extLst>
              <a:ext uri="{FF2B5EF4-FFF2-40B4-BE49-F238E27FC236}">
                <a16:creationId xmlns:a16="http://schemas.microsoft.com/office/drawing/2014/main" id="{BBB4849F-A1AB-874C-F967-9730DB70B699}"/>
              </a:ext>
            </a:extLst>
          </p:cNvPr>
          <p:cNvGrpSpPr>
            <a:grpSpLocks/>
          </p:cNvGrpSpPr>
          <p:nvPr/>
        </p:nvGrpSpPr>
        <p:grpSpPr bwMode="auto">
          <a:xfrm>
            <a:off x="3563939" y="457201"/>
            <a:ext cx="4922837" cy="1971675"/>
            <a:chOff x="1392" y="288"/>
            <a:chExt cx="3360" cy="1242"/>
          </a:xfrm>
        </p:grpSpPr>
        <p:sp>
          <p:nvSpPr>
            <p:cNvPr id="104455" name="Oval 7">
              <a:extLst>
                <a:ext uri="{FF2B5EF4-FFF2-40B4-BE49-F238E27FC236}">
                  <a16:creationId xmlns:a16="http://schemas.microsoft.com/office/drawing/2014/main" id="{57991BAF-F092-488F-9F04-439BA082C277}"/>
                </a:ext>
              </a:extLst>
            </p:cNvPr>
            <p:cNvSpPr>
              <a:spLocks noChangeArrowheads="1"/>
            </p:cNvSpPr>
            <p:nvPr/>
          </p:nvSpPr>
          <p:spPr bwMode="auto">
            <a:xfrm>
              <a:off x="2160" y="576"/>
              <a:ext cx="528" cy="528"/>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1</a:t>
              </a:r>
            </a:p>
            <a:p>
              <a:pPr algn="ctr">
                <a:defRPr/>
              </a:pPr>
              <a:r>
                <a:rPr lang="zh-CN" altLang="en-US" b="1">
                  <a:solidFill>
                    <a:srgbClr val="E72F9D"/>
                  </a:solidFill>
                  <a:effectLst>
                    <a:outerShdw blurRad="38100" dist="38100" dir="2700000" algn="tl">
                      <a:srgbClr val="C0C0C0"/>
                    </a:outerShdw>
                  </a:effectLst>
                  <a:latin typeface="幼圆" pitchFamily="49" charset="-122"/>
                  <a:ea typeface="幼圆" pitchFamily="49" charset="-122"/>
                </a:rPr>
                <a:t>销售</a:t>
              </a:r>
              <a:endParaRPr lang="zh-CN" altLang="en-US" b="1">
                <a:solidFill>
                  <a:srgbClr val="5C22EC"/>
                </a:solidFill>
                <a:effectLst>
                  <a:outerShdw blurRad="38100" dist="38100" dir="2700000" algn="tl">
                    <a:srgbClr val="C0C0C0"/>
                  </a:outerShdw>
                </a:effectLst>
                <a:latin typeface="幼圆" pitchFamily="49" charset="-122"/>
                <a:ea typeface="幼圆" pitchFamily="49" charset="-122"/>
              </a:endParaRPr>
            </a:p>
          </p:txBody>
        </p:sp>
        <p:grpSp>
          <p:nvGrpSpPr>
            <p:cNvPr id="39983" name="Group 8">
              <a:extLst>
                <a:ext uri="{FF2B5EF4-FFF2-40B4-BE49-F238E27FC236}">
                  <a16:creationId xmlns:a16="http://schemas.microsoft.com/office/drawing/2014/main" id="{77A1CFDE-1043-3B1F-7A75-D6E3F3B8FF31}"/>
                </a:ext>
              </a:extLst>
            </p:cNvPr>
            <p:cNvGrpSpPr>
              <a:grpSpLocks/>
            </p:cNvGrpSpPr>
            <p:nvPr/>
          </p:nvGrpSpPr>
          <p:grpSpPr bwMode="auto">
            <a:xfrm>
              <a:off x="1728" y="624"/>
              <a:ext cx="494" cy="194"/>
              <a:chOff x="1776" y="2496"/>
              <a:chExt cx="494" cy="194"/>
            </a:xfrm>
          </p:grpSpPr>
          <p:sp>
            <p:nvSpPr>
              <p:cNvPr id="40011" name="Line 9">
                <a:extLst>
                  <a:ext uri="{FF2B5EF4-FFF2-40B4-BE49-F238E27FC236}">
                    <a16:creationId xmlns:a16="http://schemas.microsoft.com/office/drawing/2014/main" id="{5E5A9A2E-5B72-576F-67CD-09E8FCC872E9}"/>
                  </a:ext>
                </a:extLst>
              </p:cNvPr>
              <p:cNvSpPr>
                <a:spLocks noChangeShapeType="1"/>
              </p:cNvSpPr>
              <p:nvPr/>
            </p:nvSpPr>
            <p:spPr bwMode="auto">
              <a:xfrm>
                <a:off x="1776" y="2688"/>
                <a:ext cx="432"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58" name="Text Box 10">
                <a:extLst>
                  <a:ext uri="{FF2B5EF4-FFF2-40B4-BE49-F238E27FC236}">
                    <a16:creationId xmlns:a16="http://schemas.microsoft.com/office/drawing/2014/main" id="{CAAF5C55-6072-5BF9-807A-E2FC02BA164D}"/>
                  </a:ext>
                </a:extLst>
              </p:cNvPr>
              <p:cNvSpPr txBox="1">
                <a:spLocks noChangeArrowheads="1"/>
              </p:cNvSpPr>
              <p:nvPr/>
            </p:nvSpPr>
            <p:spPr bwMode="auto">
              <a:xfrm>
                <a:off x="1776"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购书单</a:t>
                </a:r>
              </a:p>
            </p:txBody>
          </p:sp>
        </p:grpSp>
        <p:grpSp>
          <p:nvGrpSpPr>
            <p:cNvPr id="39984" name="Group 11">
              <a:extLst>
                <a:ext uri="{FF2B5EF4-FFF2-40B4-BE49-F238E27FC236}">
                  <a16:creationId xmlns:a16="http://schemas.microsoft.com/office/drawing/2014/main" id="{E97E968C-8E11-4C2C-D95B-D67C1AB417EF}"/>
                </a:ext>
              </a:extLst>
            </p:cNvPr>
            <p:cNvGrpSpPr>
              <a:grpSpLocks/>
            </p:cNvGrpSpPr>
            <p:nvPr/>
          </p:nvGrpSpPr>
          <p:grpSpPr bwMode="auto">
            <a:xfrm>
              <a:off x="1728" y="960"/>
              <a:ext cx="494" cy="194"/>
              <a:chOff x="1776" y="2832"/>
              <a:chExt cx="494" cy="194"/>
            </a:xfrm>
          </p:grpSpPr>
          <p:sp>
            <p:nvSpPr>
              <p:cNvPr id="40009" name="Line 12">
                <a:extLst>
                  <a:ext uri="{FF2B5EF4-FFF2-40B4-BE49-F238E27FC236}">
                    <a16:creationId xmlns:a16="http://schemas.microsoft.com/office/drawing/2014/main" id="{5F7E8639-BDE3-112F-953B-353E682169CF}"/>
                  </a:ext>
                </a:extLst>
              </p:cNvPr>
              <p:cNvSpPr>
                <a:spLocks noChangeShapeType="1"/>
              </p:cNvSpPr>
              <p:nvPr/>
            </p:nvSpPr>
            <p:spPr bwMode="auto">
              <a:xfrm>
                <a:off x="1776" y="2832"/>
                <a:ext cx="432"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13">
                <a:extLst>
                  <a:ext uri="{FF2B5EF4-FFF2-40B4-BE49-F238E27FC236}">
                    <a16:creationId xmlns:a16="http://schemas.microsoft.com/office/drawing/2014/main" id="{DE8A469C-FE25-C2A3-6845-886502413C32}"/>
                  </a:ext>
                </a:extLst>
              </p:cNvPr>
              <p:cNvSpPr txBox="1">
                <a:spLocks noChangeArrowheads="1"/>
              </p:cNvSpPr>
              <p:nvPr/>
            </p:nvSpPr>
            <p:spPr bwMode="auto">
              <a:xfrm>
                <a:off x="1776" y="2832"/>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领书单</a:t>
                </a:r>
              </a:p>
            </p:txBody>
          </p:sp>
        </p:grpSp>
        <p:grpSp>
          <p:nvGrpSpPr>
            <p:cNvPr id="39985" name="Group 14">
              <a:extLst>
                <a:ext uri="{FF2B5EF4-FFF2-40B4-BE49-F238E27FC236}">
                  <a16:creationId xmlns:a16="http://schemas.microsoft.com/office/drawing/2014/main" id="{ED81B81E-9847-3588-328A-AD22C0BF8326}"/>
                </a:ext>
              </a:extLst>
            </p:cNvPr>
            <p:cNvGrpSpPr>
              <a:grpSpLocks/>
            </p:cNvGrpSpPr>
            <p:nvPr/>
          </p:nvGrpSpPr>
          <p:grpSpPr bwMode="auto">
            <a:xfrm>
              <a:off x="3840" y="576"/>
              <a:ext cx="494" cy="194"/>
              <a:chOff x="4080" y="2496"/>
              <a:chExt cx="494" cy="194"/>
            </a:xfrm>
          </p:grpSpPr>
          <p:sp>
            <p:nvSpPr>
              <p:cNvPr id="40007" name="Line 15">
                <a:extLst>
                  <a:ext uri="{FF2B5EF4-FFF2-40B4-BE49-F238E27FC236}">
                    <a16:creationId xmlns:a16="http://schemas.microsoft.com/office/drawing/2014/main" id="{EC83A6B3-7A26-8246-79C2-8D9572FD5AEF}"/>
                  </a:ext>
                </a:extLst>
              </p:cNvPr>
              <p:cNvSpPr>
                <a:spLocks noChangeShapeType="1"/>
              </p:cNvSpPr>
              <p:nvPr/>
            </p:nvSpPr>
            <p:spPr bwMode="auto">
              <a:xfrm>
                <a:off x="4080" y="2688"/>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64" name="Text Box 16">
                <a:extLst>
                  <a:ext uri="{FF2B5EF4-FFF2-40B4-BE49-F238E27FC236}">
                    <a16:creationId xmlns:a16="http://schemas.microsoft.com/office/drawing/2014/main" id="{EE0E529F-90AE-AD65-1FE1-FDA5569127DA}"/>
                  </a:ext>
                </a:extLst>
              </p:cNvPr>
              <p:cNvSpPr txBox="1">
                <a:spLocks noChangeArrowheads="1"/>
              </p:cNvSpPr>
              <p:nvPr/>
            </p:nvSpPr>
            <p:spPr bwMode="auto">
              <a:xfrm>
                <a:off x="4080"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缺书单</a:t>
                </a:r>
              </a:p>
            </p:txBody>
          </p:sp>
        </p:grpSp>
        <p:grpSp>
          <p:nvGrpSpPr>
            <p:cNvPr id="39986" name="Group 17">
              <a:extLst>
                <a:ext uri="{FF2B5EF4-FFF2-40B4-BE49-F238E27FC236}">
                  <a16:creationId xmlns:a16="http://schemas.microsoft.com/office/drawing/2014/main" id="{15A9BD3E-ECE8-D6BC-6D06-961038AC1927}"/>
                </a:ext>
              </a:extLst>
            </p:cNvPr>
            <p:cNvGrpSpPr>
              <a:grpSpLocks/>
            </p:cNvGrpSpPr>
            <p:nvPr/>
          </p:nvGrpSpPr>
          <p:grpSpPr bwMode="auto">
            <a:xfrm>
              <a:off x="3792" y="912"/>
              <a:ext cx="616" cy="194"/>
              <a:chOff x="4032" y="2832"/>
              <a:chExt cx="616" cy="194"/>
            </a:xfrm>
          </p:grpSpPr>
          <p:sp>
            <p:nvSpPr>
              <p:cNvPr id="40005" name="Line 18">
                <a:extLst>
                  <a:ext uri="{FF2B5EF4-FFF2-40B4-BE49-F238E27FC236}">
                    <a16:creationId xmlns:a16="http://schemas.microsoft.com/office/drawing/2014/main" id="{97EB37E1-8B82-33F2-333A-09E3338B3E8F}"/>
                  </a:ext>
                </a:extLst>
              </p:cNvPr>
              <p:cNvSpPr>
                <a:spLocks noChangeShapeType="1"/>
              </p:cNvSpPr>
              <p:nvPr/>
            </p:nvSpPr>
            <p:spPr bwMode="auto">
              <a:xfrm>
                <a:off x="4080" y="2832"/>
                <a:ext cx="480"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4467" name="Text Box 19">
                <a:extLst>
                  <a:ext uri="{FF2B5EF4-FFF2-40B4-BE49-F238E27FC236}">
                    <a16:creationId xmlns:a16="http://schemas.microsoft.com/office/drawing/2014/main" id="{AC94AC5D-635F-B602-C763-2234ADAFEB0F}"/>
                  </a:ext>
                </a:extLst>
              </p:cNvPr>
              <p:cNvSpPr txBox="1">
                <a:spLocks noChangeArrowheads="1"/>
              </p:cNvSpPr>
              <p:nvPr/>
            </p:nvSpPr>
            <p:spPr bwMode="auto">
              <a:xfrm>
                <a:off x="4032" y="2832"/>
                <a:ext cx="623"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sp>
          <p:nvSpPr>
            <p:cNvPr id="104468" name="Oval 20">
              <a:extLst>
                <a:ext uri="{FF2B5EF4-FFF2-40B4-BE49-F238E27FC236}">
                  <a16:creationId xmlns:a16="http://schemas.microsoft.com/office/drawing/2014/main" id="{AF42EC2D-285F-B1F5-4B00-F35A31DA3DB1}"/>
                </a:ext>
              </a:extLst>
            </p:cNvPr>
            <p:cNvSpPr>
              <a:spLocks noChangeArrowheads="1"/>
            </p:cNvSpPr>
            <p:nvPr/>
          </p:nvSpPr>
          <p:spPr bwMode="auto">
            <a:xfrm>
              <a:off x="3312" y="576"/>
              <a:ext cx="528" cy="528"/>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2</a:t>
              </a:r>
            </a:p>
            <a:p>
              <a:pPr algn="ctr">
                <a:defRPr/>
              </a:pPr>
              <a:r>
                <a:rPr lang="zh-CN" altLang="en-US" b="1">
                  <a:solidFill>
                    <a:srgbClr val="4BC537"/>
                  </a:solidFill>
                  <a:effectLst>
                    <a:outerShdw blurRad="38100" dist="38100" dir="2700000" algn="tl">
                      <a:srgbClr val="C0C0C0"/>
                    </a:outerShdw>
                  </a:effectLst>
                  <a:latin typeface="幼圆" pitchFamily="49" charset="-122"/>
                  <a:ea typeface="幼圆" pitchFamily="49" charset="-122"/>
                </a:rPr>
                <a:t>采购</a:t>
              </a:r>
            </a:p>
          </p:txBody>
        </p:sp>
        <p:grpSp>
          <p:nvGrpSpPr>
            <p:cNvPr id="39988" name="Group 21">
              <a:extLst>
                <a:ext uri="{FF2B5EF4-FFF2-40B4-BE49-F238E27FC236}">
                  <a16:creationId xmlns:a16="http://schemas.microsoft.com/office/drawing/2014/main" id="{4CFB77D1-9941-89EB-BDD5-7B39BAE3296F}"/>
                </a:ext>
              </a:extLst>
            </p:cNvPr>
            <p:cNvGrpSpPr>
              <a:grpSpLocks/>
            </p:cNvGrpSpPr>
            <p:nvPr/>
          </p:nvGrpSpPr>
          <p:grpSpPr bwMode="auto">
            <a:xfrm>
              <a:off x="2688" y="672"/>
              <a:ext cx="664" cy="194"/>
              <a:chOff x="2832" y="2592"/>
              <a:chExt cx="664" cy="194"/>
            </a:xfrm>
          </p:grpSpPr>
          <p:sp>
            <p:nvSpPr>
              <p:cNvPr id="40003" name="Line 22">
                <a:extLst>
                  <a:ext uri="{FF2B5EF4-FFF2-40B4-BE49-F238E27FC236}">
                    <a16:creationId xmlns:a16="http://schemas.microsoft.com/office/drawing/2014/main" id="{02C435B0-1C10-9C1F-B6D5-6E33771FDF79}"/>
                  </a:ext>
                </a:extLst>
              </p:cNvPr>
              <p:cNvSpPr>
                <a:spLocks noChangeShapeType="1"/>
              </p:cNvSpPr>
              <p:nvPr/>
            </p:nvSpPr>
            <p:spPr bwMode="auto">
              <a:xfrm>
                <a:off x="2832" y="2784"/>
                <a:ext cx="624"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4471" name="Text Box 23">
                <a:extLst>
                  <a:ext uri="{FF2B5EF4-FFF2-40B4-BE49-F238E27FC236}">
                    <a16:creationId xmlns:a16="http://schemas.microsoft.com/office/drawing/2014/main" id="{7A7C2294-3465-B12C-2663-62D6216C1C2D}"/>
                  </a:ext>
                </a:extLst>
              </p:cNvPr>
              <p:cNvSpPr txBox="1">
                <a:spLocks noChangeArrowheads="1"/>
              </p:cNvSpPr>
              <p:nvPr/>
            </p:nvSpPr>
            <p:spPr bwMode="auto">
              <a:xfrm>
                <a:off x="2880" y="2592"/>
                <a:ext cx="623"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grpSp>
          <p:nvGrpSpPr>
            <p:cNvPr id="39989" name="Group 24">
              <a:extLst>
                <a:ext uri="{FF2B5EF4-FFF2-40B4-BE49-F238E27FC236}">
                  <a16:creationId xmlns:a16="http://schemas.microsoft.com/office/drawing/2014/main" id="{3D9ED968-D61C-82A2-2524-79B80001CEAE}"/>
                </a:ext>
              </a:extLst>
            </p:cNvPr>
            <p:cNvGrpSpPr>
              <a:grpSpLocks/>
            </p:cNvGrpSpPr>
            <p:nvPr/>
          </p:nvGrpSpPr>
          <p:grpSpPr bwMode="auto">
            <a:xfrm>
              <a:off x="2592" y="1200"/>
              <a:ext cx="768" cy="330"/>
              <a:chOff x="2784" y="3360"/>
              <a:chExt cx="768" cy="330"/>
            </a:xfrm>
          </p:grpSpPr>
          <p:sp>
            <p:nvSpPr>
              <p:cNvPr id="40000" name="Line 25">
                <a:extLst>
                  <a:ext uri="{FF2B5EF4-FFF2-40B4-BE49-F238E27FC236}">
                    <a16:creationId xmlns:a16="http://schemas.microsoft.com/office/drawing/2014/main" id="{96EAE687-C2E2-8D06-A2EF-6786036904A9}"/>
                  </a:ext>
                </a:extLst>
              </p:cNvPr>
              <p:cNvSpPr>
                <a:spLocks noChangeShapeType="1"/>
              </p:cNvSpPr>
              <p:nvPr/>
            </p:nvSpPr>
            <p:spPr bwMode="auto">
              <a:xfrm>
                <a:off x="2784" y="3360"/>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26">
                <a:extLst>
                  <a:ext uri="{FF2B5EF4-FFF2-40B4-BE49-F238E27FC236}">
                    <a16:creationId xmlns:a16="http://schemas.microsoft.com/office/drawing/2014/main" id="{975B50C5-2E0E-8C7F-4AA8-9F746BBA8956}"/>
                  </a:ext>
                </a:extLst>
              </p:cNvPr>
              <p:cNvSpPr>
                <a:spLocks noChangeShapeType="1"/>
              </p:cNvSpPr>
              <p:nvPr/>
            </p:nvSpPr>
            <p:spPr bwMode="auto">
              <a:xfrm>
                <a:off x="2784" y="3552"/>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5" name="Text Box 27">
                <a:extLst>
                  <a:ext uri="{FF2B5EF4-FFF2-40B4-BE49-F238E27FC236}">
                    <a16:creationId xmlns:a16="http://schemas.microsoft.com/office/drawing/2014/main" id="{BD50FD35-D1F9-C179-25D5-AC51C823E226}"/>
                  </a:ext>
                </a:extLst>
              </p:cNvPr>
              <p:cNvSpPr txBox="1">
                <a:spLocks noChangeArrowheads="1"/>
              </p:cNvSpPr>
              <p:nvPr/>
            </p:nvSpPr>
            <p:spPr bwMode="auto">
              <a:xfrm>
                <a:off x="2832" y="3360"/>
                <a:ext cx="713" cy="330"/>
              </a:xfrm>
              <a:prstGeom prst="rect">
                <a:avLst/>
              </a:prstGeom>
              <a:noFill/>
              <a:ln w="9525">
                <a:noFill/>
                <a:miter lim="800000"/>
                <a:headEnd/>
                <a:tailEnd/>
              </a:ln>
              <a:effectLst/>
            </p:spPr>
            <p:txBody>
              <a:bodyPr>
                <a:spAutoFit/>
              </a:bodyPr>
              <a:lstStyle/>
              <a:p>
                <a:pP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缺书登记表</a:t>
                </a:r>
              </a:p>
            </p:txBody>
          </p:sp>
        </p:grpSp>
        <p:sp>
          <p:nvSpPr>
            <p:cNvPr id="39990" name="Arc 28">
              <a:extLst>
                <a:ext uri="{FF2B5EF4-FFF2-40B4-BE49-F238E27FC236}">
                  <a16:creationId xmlns:a16="http://schemas.microsoft.com/office/drawing/2014/main" id="{A3ECB38D-30D7-C38F-4060-3FC1CC9697C1}"/>
                </a:ext>
              </a:extLst>
            </p:cNvPr>
            <p:cNvSpPr>
              <a:spLocks/>
            </p:cNvSpPr>
            <p:nvPr/>
          </p:nvSpPr>
          <p:spPr bwMode="auto">
            <a:xfrm>
              <a:off x="2640" y="1008"/>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1" name="Arc 29">
              <a:extLst>
                <a:ext uri="{FF2B5EF4-FFF2-40B4-BE49-F238E27FC236}">
                  <a16:creationId xmlns:a16="http://schemas.microsoft.com/office/drawing/2014/main" id="{9961AD84-6135-59F6-D49F-73FDC5A7EA02}"/>
                </a:ext>
              </a:extLst>
            </p:cNvPr>
            <p:cNvSpPr>
              <a:spLocks/>
            </p:cNvSpPr>
            <p:nvPr/>
          </p:nvSpPr>
          <p:spPr bwMode="auto">
            <a:xfrm flipH="1">
              <a:off x="3120" y="1008"/>
              <a:ext cx="240"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9992" name="Group 30">
              <a:extLst>
                <a:ext uri="{FF2B5EF4-FFF2-40B4-BE49-F238E27FC236}">
                  <a16:creationId xmlns:a16="http://schemas.microsoft.com/office/drawing/2014/main" id="{8E8F731B-A92A-352F-8221-54CE0B5D3AA8}"/>
                </a:ext>
              </a:extLst>
            </p:cNvPr>
            <p:cNvGrpSpPr>
              <a:grpSpLocks/>
            </p:cNvGrpSpPr>
            <p:nvPr/>
          </p:nvGrpSpPr>
          <p:grpSpPr bwMode="auto">
            <a:xfrm>
              <a:off x="2688" y="288"/>
              <a:ext cx="768" cy="330"/>
              <a:chOff x="2688" y="1968"/>
              <a:chExt cx="768" cy="330"/>
            </a:xfrm>
          </p:grpSpPr>
          <p:sp>
            <p:nvSpPr>
              <p:cNvPr id="39997" name="Line 31">
                <a:extLst>
                  <a:ext uri="{FF2B5EF4-FFF2-40B4-BE49-F238E27FC236}">
                    <a16:creationId xmlns:a16="http://schemas.microsoft.com/office/drawing/2014/main" id="{1797C6E8-4B22-517B-068B-30D03CCA0F03}"/>
                  </a:ext>
                </a:extLst>
              </p:cNvPr>
              <p:cNvSpPr>
                <a:spLocks noChangeShapeType="1"/>
              </p:cNvSpPr>
              <p:nvPr/>
            </p:nvSpPr>
            <p:spPr bwMode="auto">
              <a:xfrm>
                <a:off x="2688" y="1968"/>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8" name="Line 32">
                <a:extLst>
                  <a:ext uri="{FF2B5EF4-FFF2-40B4-BE49-F238E27FC236}">
                    <a16:creationId xmlns:a16="http://schemas.microsoft.com/office/drawing/2014/main" id="{C2EFBB50-5856-179B-FED4-7CD417E19D5C}"/>
                  </a:ext>
                </a:extLst>
              </p:cNvPr>
              <p:cNvSpPr>
                <a:spLocks noChangeShapeType="1"/>
              </p:cNvSpPr>
              <p:nvPr/>
            </p:nvSpPr>
            <p:spPr bwMode="auto">
              <a:xfrm>
                <a:off x="2688" y="2160"/>
                <a:ext cx="768"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1" name="Text Box 33">
                <a:extLst>
                  <a:ext uri="{FF2B5EF4-FFF2-40B4-BE49-F238E27FC236}">
                    <a16:creationId xmlns:a16="http://schemas.microsoft.com/office/drawing/2014/main" id="{5D2EC1A4-0A3A-0570-354A-FAC74FD94BB6}"/>
                  </a:ext>
                </a:extLst>
              </p:cNvPr>
              <p:cNvSpPr txBox="1">
                <a:spLocks noChangeArrowheads="1"/>
              </p:cNvSpPr>
              <p:nvPr/>
            </p:nvSpPr>
            <p:spPr bwMode="auto">
              <a:xfrm>
                <a:off x="2736" y="1968"/>
                <a:ext cx="727" cy="330"/>
              </a:xfrm>
              <a:prstGeom prst="rect">
                <a:avLst/>
              </a:prstGeom>
              <a:noFill/>
              <a:ln w="9525">
                <a:noFill/>
                <a:miter lim="800000"/>
                <a:headEnd/>
                <a:tailEnd/>
              </a:ln>
              <a:effectLst/>
            </p:spPr>
            <p:txBody>
              <a:bodyPr>
                <a:spAutoFit/>
              </a:bodyPr>
              <a:lstStyle/>
              <a:p>
                <a:pP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教材存量表</a:t>
                </a:r>
              </a:p>
            </p:txBody>
          </p:sp>
        </p:grpSp>
        <p:sp>
          <p:nvSpPr>
            <p:cNvPr id="39993" name="Arc 34">
              <a:extLst>
                <a:ext uri="{FF2B5EF4-FFF2-40B4-BE49-F238E27FC236}">
                  <a16:creationId xmlns:a16="http://schemas.microsoft.com/office/drawing/2014/main" id="{3217B1FF-F1E7-C3AF-76FB-752060B6A268}"/>
                </a:ext>
              </a:extLst>
            </p:cNvPr>
            <p:cNvSpPr>
              <a:spLocks/>
            </p:cNvSpPr>
            <p:nvPr/>
          </p:nvSpPr>
          <p:spPr bwMode="auto">
            <a:xfrm flipV="1">
              <a:off x="2496" y="480"/>
              <a:ext cx="336" cy="226"/>
            </a:xfrm>
            <a:custGeom>
              <a:avLst/>
              <a:gdLst>
                <a:gd name="T0" fmla="*/ 0 w 21600"/>
                <a:gd name="T1" fmla="*/ 0 h 18502"/>
                <a:gd name="T2" fmla="*/ 0 w 21600"/>
                <a:gd name="T3" fmla="*/ 0 h 18502"/>
                <a:gd name="T4" fmla="*/ 0 w 21600"/>
                <a:gd name="T5" fmla="*/ 0 h 18502"/>
                <a:gd name="T6" fmla="*/ 0 60000 65536"/>
                <a:gd name="T7" fmla="*/ 0 60000 65536"/>
                <a:gd name="T8" fmla="*/ 0 60000 65536"/>
                <a:gd name="T9" fmla="*/ 0 w 21600"/>
                <a:gd name="T10" fmla="*/ 0 h 18502"/>
                <a:gd name="T11" fmla="*/ 21600 w 21600"/>
                <a:gd name="T12" fmla="*/ 18502 h 18502"/>
              </a:gdLst>
              <a:ahLst/>
              <a:cxnLst>
                <a:cxn ang="T6">
                  <a:pos x="T0" y="T1"/>
                </a:cxn>
                <a:cxn ang="T7">
                  <a:pos x="T2" y="T3"/>
                </a:cxn>
                <a:cxn ang="T8">
                  <a:pos x="T4" y="T5"/>
                </a:cxn>
              </a:cxnLst>
              <a:rect l="T9" t="T10" r="T11" b="T12"/>
              <a:pathLst>
                <a:path w="21600" h="18502" fill="none" extrusionOk="0">
                  <a:moveTo>
                    <a:pt x="11146" y="-1"/>
                  </a:moveTo>
                  <a:cubicBezTo>
                    <a:pt x="17633" y="3908"/>
                    <a:pt x="21600" y="10928"/>
                    <a:pt x="21600" y="18502"/>
                  </a:cubicBezTo>
                </a:path>
                <a:path w="21600" h="18502" stroke="0" extrusionOk="0">
                  <a:moveTo>
                    <a:pt x="11146" y="-1"/>
                  </a:moveTo>
                  <a:cubicBezTo>
                    <a:pt x="17633" y="3908"/>
                    <a:pt x="21600" y="10928"/>
                    <a:pt x="21600" y="18502"/>
                  </a:cubicBezTo>
                  <a:lnTo>
                    <a:pt x="0" y="18502"/>
                  </a:lnTo>
                  <a:lnTo>
                    <a:pt x="11146" y="-1"/>
                  </a:lnTo>
                  <a:close/>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94" name="Arc 35">
              <a:extLst>
                <a:ext uri="{FF2B5EF4-FFF2-40B4-BE49-F238E27FC236}">
                  <a16:creationId xmlns:a16="http://schemas.microsoft.com/office/drawing/2014/main" id="{35B72FCC-62FE-EBFC-4402-8A6F3E826754}"/>
                </a:ext>
              </a:extLst>
            </p:cNvPr>
            <p:cNvSpPr>
              <a:spLocks/>
            </p:cNvSpPr>
            <p:nvPr/>
          </p:nvSpPr>
          <p:spPr bwMode="auto">
            <a:xfrm flipH="1" flipV="1">
              <a:off x="3120" y="384"/>
              <a:ext cx="384" cy="288"/>
            </a:xfrm>
            <a:custGeom>
              <a:avLst/>
              <a:gdLst>
                <a:gd name="T0" fmla="*/ 0 w 20455"/>
                <a:gd name="T1" fmla="*/ 0 h 20510"/>
                <a:gd name="T2" fmla="*/ 0 w 20455"/>
                <a:gd name="T3" fmla="*/ 0 h 20510"/>
                <a:gd name="T4" fmla="*/ 0 w 20455"/>
                <a:gd name="T5" fmla="*/ 0 h 20510"/>
                <a:gd name="T6" fmla="*/ 0 60000 65536"/>
                <a:gd name="T7" fmla="*/ 0 60000 65536"/>
                <a:gd name="T8" fmla="*/ 0 60000 65536"/>
                <a:gd name="T9" fmla="*/ 0 w 20455"/>
                <a:gd name="T10" fmla="*/ 0 h 20510"/>
                <a:gd name="T11" fmla="*/ 20455 w 20455"/>
                <a:gd name="T12" fmla="*/ 20510 h 20510"/>
              </a:gdLst>
              <a:ahLst/>
              <a:cxnLst>
                <a:cxn ang="T6">
                  <a:pos x="T0" y="T1"/>
                </a:cxn>
                <a:cxn ang="T7">
                  <a:pos x="T2" y="T3"/>
                </a:cxn>
                <a:cxn ang="T8">
                  <a:pos x="T4" y="T5"/>
                </a:cxn>
              </a:cxnLst>
              <a:rect l="T9" t="T10" r="T11" b="T12"/>
              <a:pathLst>
                <a:path w="20455" h="20510" fill="none" extrusionOk="0">
                  <a:moveTo>
                    <a:pt x="6774" y="0"/>
                  </a:moveTo>
                  <a:cubicBezTo>
                    <a:pt x="13211" y="2126"/>
                    <a:pt x="18277" y="7151"/>
                    <a:pt x="20455" y="13570"/>
                  </a:cubicBezTo>
                </a:path>
                <a:path w="20455" h="20510" stroke="0" extrusionOk="0">
                  <a:moveTo>
                    <a:pt x="6774" y="0"/>
                  </a:moveTo>
                  <a:cubicBezTo>
                    <a:pt x="13211" y="2126"/>
                    <a:pt x="18277" y="7151"/>
                    <a:pt x="20455" y="13570"/>
                  </a:cubicBezTo>
                  <a:lnTo>
                    <a:pt x="0" y="20510"/>
                  </a:lnTo>
                  <a:lnTo>
                    <a:pt x="6774" y="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4484" name="Rectangle 36">
              <a:extLst>
                <a:ext uri="{FF2B5EF4-FFF2-40B4-BE49-F238E27FC236}">
                  <a16:creationId xmlns:a16="http://schemas.microsoft.com/office/drawing/2014/main" id="{A45CF082-C195-1FAC-F765-47FAA11D7722}"/>
                </a:ext>
              </a:extLst>
            </p:cNvPr>
            <p:cNvSpPr>
              <a:spLocks noChangeArrowheads="1"/>
            </p:cNvSpPr>
            <p:nvPr/>
          </p:nvSpPr>
          <p:spPr bwMode="auto">
            <a:xfrm>
              <a:off x="1392" y="624"/>
              <a:ext cx="336"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生</a:t>
              </a:r>
            </a:p>
          </p:txBody>
        </p:sp>
        <p:sp>
          <p:nvSpPr>
            <p:cNvPr id="104485" name="Rectangle 37">
              <a:extLst>
                <a:ext uri="{FF2B5EF4-FFF2-40B4-BE49-F238E27FC236}">
                  <a16:creationId xmlns:a16="http://schemas.microsoft.com/office/drawing/2014/main" id="{A2E8B4BF-846A-BE34-AE4F-DA0B2ED7E167}"/>
                </a:ext>
              </a:extLst>
            </p:cNvPr>
            <p:cNvSpPr>
              <a:spLocks noChangeArrowheads="1"/>
            </p:cNvSpPr>
            <p:nvPr/>
          </p:nvSpPr>
          <p:spPr bwMode="auto">
            <a:xfrm>
              <a:off x="4320" y="576"/>
              <a:ext cx="432"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保</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管员</a:t>
              </a:r>
            </a:p>
          </p:txBody>
        </p:sp>
      </p:grpSp>
      <p:sp>
        <p:nvSpPr>
          <p:cNvPr id="104486" name="Text Box 38">
            <a:extLst>
              <a:ext uri="{FF2B5EF4-FFF2-40B4-BE49-F238E27FC236}">
                <a16:creationId xmlns:a16="http://schemas.microsoft.com/office/drawing/2014/main" id="{CB2B384B-1936-62D9-6160-998A6ED9B40D}"/>
              </a:ext>
            </a:extLst>
          </p:cNvPr>
          <p:cNvSpPr txBox="1">
            <a:spLocks noChangeArrowheads="1"/>
          </p:cNvSpPr>
          <p:nvPr/>
        </p:nvSpPr>
        <p:spPr bwMode="auto">
          <a:xfrm>
            <a:off x="7994650" y="2590800"/>
            <a:ext cx="1322388" cy="338138"/>
          </a:xfrm>
          <a:prstGeom prst="rect">
            <a:avLst/>
          </a:prstGeom>
          <a:solidFill>
            <a:schemeClr val="bg1"/>
          </a:solidFill>
          <a:ln w="9525">
            <a:noFill/>
            <a:miter lim="800000"/>
            <a:headEnd/>
            <a:tailEnd/>
          </a:ln>
          <a:effectLst/>
        </p:spPr>
        <p:txBody>
          <a:bodyPr wrap="none">
            <a:spAutoFit/>
          </a:bodyPr>
          <a:lstStyle/>
          <a:p>
            <a:pPr>
              <a:defRPr/>
            </a:pPr>
            <a:r>
              <a:rPr lang="zh-CN" altLang="en-US" sz="1600" b="1">
                <a:solidFill>
                  <a:srgbClr val="4BC537"/>
                </a:solidFill>
                <a:effectLst>
                  <a:outerShdw blurRad="38100" dist="38100" dir="2700000" algn="tl">
                    <a:srgbClr val="C0C0C0"/>
                  </a:outerShdw>
                </a:effectLst>
                <a:latin typeface="Times New Roman" pitchFamily="18" charset="0"/>
                <a:ea typeface="幼圆" pitchFamily="49" charset="-122"/>
              </a:rPr>
              <a:t>采购</a:t>
            </a: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 子系统</a:t>
            </a:r>
            <a:r>
              <a:rPr lang="zh-CN" altLang="en-US" sz="1600" b="1" u="sng">
                <a:solidFill>
                  <a:srgbClr val="5C22EC"/>
                </a:solidFill>
                <a:effectLst>
                  <a:outerShdw blurRad="38100" dist="38100" dir="2700000" algn="tl">
                    <a:srgbClr val="C0C0C0"/>
                  </a:outerShdw>
                </a:effectLst>
                <a:latin typeface="Times New Roman" pitchFamily="18" charset="0"/>
                <a:ea typeface="幼圆" pitchFamily="49" charset="-122"/>
              </a:rPr>
              <a:t> </a:t>
            </a:r>
          </a:p>
        </p:txBody>
      </p:sp>
      <p:sp>
        <p:nvSpPr>
          <p:cNvPr id="39941" name="Line 39">
            <a:extLst>
              <a:ext uri="{FF2B5EF4-FFF2-40B4-BE49-F238E27FC236}">
                <a16:creationId xmlns:a16="http://schemas.microsoft.com/office/drawing/2014/main" id="{2A0BCA6E-47C6-A7D2-D3E9-FB8122972543}"/>
              </a:ext>
            </a:extLst>
          </p:cNvPr>
          <p:cNvSpPr>
            <a:spLocks noChangeShapeType="1"/>
          </p:cNvSpPr>
          <p:nvPr/>
        </p:nvSpPr>
        <p:spPr bwMode="auto">
          <a:xfrm>
            <a:off x="3071813" y="2438400"/>
            <a:ext cx="6329362"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88" name="Rectangle 40">
            <a:extLst>
              <a:ext uri="{FF2B5EF4-FFF2-40B4-BE49-F238E27FC236}">
                <a16:creationId xmlns:a16="http://schemas.microsoft.com/office/drawing/2014/main" id="{D7C64B62-6B06-5B32-CFD2-71E1F9C1C85D}"/>
              </a:ext>
            </a:extLst>
          </p:cNvPr>
          <p:cNvSpPr>
            <a:spLocks noChangeArrowheads="1"/>
          </p:cNvSpPr>
          <p:nvPr/>
        </p:nvSpPr>
        <p:spPr bwMode="auto">
          <a:xfrm>
            <a:off x="8697913" y="1981200"/>
            <a:ext cx="703262" cy="457200"/>
          </a:xfrm>
          <a:prstGeom prst="rect">
            <a:avLst/>
          </a:prstGeom>
          <a:no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1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nvGrpSpPr>
          <p:cNvPr id="10" name="Group 41">
            <a:extLst>
              <a:ext uri="{FF2B5EF4-FFF2-40B4-BE49-F238E27FC236}">
                <a16:creationId xmlns:a16="http://schemas.microsoft.com/office/drawing/2014/main" id="{55205932-4890-482C-038C-8B3D467741CB}"/>
              </a:ext>
            </a:extLst>
          </p:cNvPr>
          <p:cNvGrpSpPr>
            <a:grpSpLocks/>
          </p:cNvGrpSpPr>
          <p:nvPr/>
        </p:nvGrpSpPr>
        <p:grpSpPr bwMode="auto">
          <a:xfrm>
            <a:off x="3071813" y="5791200"/>
            <a:ext cx="6470650" cy="457200"/>
            <a:chOff x="1008" y="3792"/>
            <a:chExt cx="4416" cy="288"/>
          </a:xfrm>
        </p:grpSpPr>
        <p:sp>
          <p:nvSpPr>
            <p:cNvPr id="39980" name="Line 42">
              <a:extLst>
                <a:ext uri="{FF2B5EF4-FFF2-40B4-BE49-F238E27FC236}">
                  <a16:creationId xmlns:a16="http://schemas.microsoft.com/office/drawing/2014/main" id="{EAAF3D9C-97F9-228E-9EA2-AE52A3DEDD7C}"/>
                </a:ext>
              </a:extLst>
            </p:cNvPr>
            <p:cNvSpPr>
              <a:spLocks noChangeShapeType="1"/>
            </p:cNvSpPr>
            <p:nvPr/>
          </p:nvSpPr>
          <p:spPr bwMode="auto">
            <a:xfrm>
              <a:off x="1008" y="4080"/>
              <a:ext cx="4416"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91" name="Rectangle 43">
              <a:extLst>
                <a:ext uri="{FF2B5EF4-FFF2-40B4-BE49-F238E27FC236}">
                  <a16:creationId xmlns:a16="http://schemas.microsoft.com/office/drawing/2014/main" id="{07014525-823B-7CC2-ED2B-76EF6931DC12}"/>
                </a:ext>
              </a:extLst>
            </p:cNvPr>
            <p:cNvSpPr>
              <a:spLocks noChangeArrowheads="1"/>
            </p:cNvSpPr>
            <p:nvPr/>
          </p:nvSpPr>
          <p:spPr bwMode="auto">
            <a:xfrm>
              <a:off x="4848" y="3792"/>
              <a:ext cx="480" cy="288"/>
            </a:xfrm>
            <a:prstGeom prst="rect">
              <a:avLst/>
            </a:prstGeom>
            <a:solidFill>
              <a:schemeClr val="bg1"/>
            </a:solid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2</a:t>
              </a:r>
              <a:r>
                <a:rPr lang="en-US" altLang="zh-CN" b="1" dirty="0">
                  <a:solidFill>
                    <a:srgbClr val="FF7C8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sp>
        <p:nvSpPr>
          <p:cNvPr id="104492" name="Text Box 44">
            <a:extLst>
              <a:ext uri="{FF2B5EF4-FFF2-40B4-BE49-F238E27FC236}">
                <a16:creationId xmlns:a16="http://schemas.microsoft.com/office/drawing/2014/main" id="{97009425-0441-F9B2-DE9A-2536E764D05B}"/>
              </a:ext>
            </a:extLst>
          </p:cNvPr>
          <p:cNvSpPr txBox="1">
            <a:spLocks noChangeArrowheads="1"/>
          </p:cNvSpPr>
          <p:nvPr/>
        </p:nvSpPr>
        <p:spPr bwMode="auto">
          <a:xfrm>
            <a:off x="7080250" y="4495801"/>
            <a:ext cx="723900" cy="307975"/>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文鼎细圆" pitchFamily="49" charset="-122"/>
              </a:rPr>
              <a:t>缺书单</a:t>
            </a:r>
          </a:p>
        </p:txBody>
      </p:sp>
      <p:sp>
        <p:nvSpPr>
          <p:cNvPr id="104493" name="Oval 45">
            <a:extLst>
              <a:ext uri="{FF2B5EF4-FFF2-40B4-BE49-F238E27FC236}">
                <a16:creationId xmlns:a16="http://schemas.microsoft.com/office/drawing/2014/main" id="{CA19EA06-01D9-1CCB-BC65-3060FBAE1337}"/>
              </a:ext>
            </a:extLst>
          </p:cNvPr>
          <p:cNvSpPr>
            <a:spLocks noChangeArrowheads="1"/>
          </p:cNvSpPr>
          <p:nvPr/>
        </p:nvSpPr>
        <p:spPr bwMode="auto">
          <a:xfrm>
            <a:off x="5462589" y="4800600"/>
            <a:ext cx="1055687" cy="11430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4BC537"/>
                </a:solidFill>
                <a:effectLst>
                  <a:outerShdw blurRad="38100" dist="38100" dir="2700000" algn="tl">
                    <a:srgbClr val="C0C0C0"/>
                  </a:outerShdw>
                </a:effectLst>
                <a:latin typeface="Times New Roman" pitchFamily="18" charset="0"/>
                <a:ea typeface="幼圆" pitchFamily="49" charset="-122"/>
              </a:rPr>
              <a:t>2.3</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修改教材库</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存和待</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购量</a:t>
            </a:r>
          </a:p>
        </p:txBody>
      </p:sp>
      <p:sp>
        <p:nvSpPr>
          <p:cNvPr id="104494" name="Rectangle 46">
            <a:extLst>
              <a:ext uri="{FF2B5EF4-FFF2-40B4-BE49-F238E27FC236}">
                <a16:creationId xmlns:a16="http://schemas.microsoft.com/office/drawing/2014/main" id="{EE6C3AB9-FCC4-1570-ED38-370A01857369}"/>
              </a:ext>
            </a:extLst>
          </p:cNvPr>
          <p:cNvSpPr>
            <a:spLocks noChangeArrowheads="1"/>
          </p:cNvSpPr>
          <p:nvPr/>
        </p:nvSpPr>
        <p:spPr bwMode="auto">
          <a:xfrm>
            <a:off x="4125913" y="4876800"/>
            <a:ext cx="493712"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销</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售</a:t>
            </a:r>
          </a:p>
        </p:txBody>
      </p:sp>
      <p:grpSp>
        <p:nvGrpSpPr>
          <p:cNvPr id="11" name="Group 47">
            <a:extLst>
              <a:ext uri="{FF2B5EF4-FFF2-40B4-BE49-F238E27FC236}">
                <a16:creationId xmlns:a16="http://schemas.microsoft.com/office/drawing/2014/main" id="{37996CE2-540A-5D49-DD68-B720137C04C1}"/>
              </a:ext>
            </a:extLst>
          </p:cNvPr>
          <p:cNvGrpSpPr>
            <a:grpSpLocks/>
          </p:cNvGrpSpPr>
          <p:nvPr/>
        </p:nvGrpSpPr>
        <p:grpSpPr bwMode="auto">
          <a:xfrm>
            <a:off x="4619625" y="5029201"/>
            <a:ext cx="973138" cy="307975"/>
            <a:chOff x="2544" y="1872"/>
            <a:chExt cx="665" cy="194"/>
          </a:xfrm>
        </p:grpSpPr>
        <p:sp>
          <p:nvSpPr>
            <p:cNvPr id="39978" name="Line 48">
              <a:extLst>
                <a:ext uri="{FF2B5EF4-FFF2-40B4-BE49-F238E27FC236}">
                  <a16:creationId xmlns:a16="http://schemas.microsoft.com/office/drawing/2014/main" id="{5C6EE085-BB20-0ECF-9358-E355F5AAF94A}"/>
                </a:ext>
              </a:extLst>
            </p:cNvPr>
            <p:cNvSpPr>
              <a:spLocks noChangeShapeType="1"/>
            </p:cNvSpPr>
            <p:nvPr/>
          </p:nvSpPr>
          <p:spPr bwMode="auto">
            <a:xfrm>
              <a:off x="2544" y="2064"/>
              <a:ext cx="576"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4497" name="Text Box 49">
              <a:extLst>
                <a:ext uri="{FF2B5EF4-FFF2-40B4-BE49-F238E27FC236}">
                  <a16:creationId xmlns:a16="http://schemas.microsoft.com/office/drawing/2014/main" id="{94246434-F097-5C25-92FF-789C8CA29421}"/>
                </a:ext>
              </a:extLst>
            </p:cNvPr>
            <p:cNvSpPr txBox="1">
              <a:spLocks noChangeArrowheads="1"/>
            </p:cNvSpPr>
            <p:nvPr/>
          </p:nvSpPr>
          <p:spPr bwMode="auto">
            <a:xfrm>
              <a:off x="2592" y="1872"/>
              <a:ext cx="617"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grpSp>
        <p:nvGrpSpPr>
          <p:cNvPr id="12" name="Group 50">
            <a:extLst>
              <a:ext uri="{FF2B5EF4-FFF2-40B4-BE49-F238E27FC236}">
                <a16:creationId xmlns:a16="http://schemas.microsoft.com/office/drawing/2014/main" id="{ED5C66B5-587B-CF47-51E6-2408462431E9}"/>
              </a:ext>
            </a:extLst>
          </p:cNvPr>
          <p:cNvGrpSpPr>
            <a:grpSpLocks/>
          </p:cNvGrpSpPr>
          <p:nvPr/>
        </p:nvGrpSpPr>
        <p:grpSpPr bwMode="auto">
          <a:xfrm>
            <a:off x="6518275" y="5029201"/>
            <a:ext cx="973138" cy="307975"/>
            <a:chOff x="2544" y="1872"/>
            <a:chExt cx="664" cy="194"/>
          </a:xfrm>
        </p:grpSpPr>
        <p:sp>
          <p:nvSpPr>
            <p:cNvPr id="39976" name="Line 51">
              <a:extLst>
                <a:ext uri="{FF2B5EF4-FFF2-40B4-BE49-F238E27FC236}">
                  <a16:creationId xmlns:a16="http://schemas.microsoft.com/office/drawing/2014/main" id="{C5144E04-37B1-0BC4-92B4-430346768FA9}"/>
                </a:ext>
              </a:extLst>
            </p:cNvPr>
            <p:cNvSpPr>
              <a:spLocks noChangeShapeType="1"/>
            </p:cNvSpPr>
            <p:nvPr/>
          </p:nvSpPr>
          <p:spPr bwMode="auto">
            <a:xfrm>
              <a:off x="2544" y="2064"/>
              <a:ext cx="576"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4500" name="Text Box 52">
              <a:extLst>
                <a:ext uri="{FF2B5EF4-FFF2-40B4-BE49-F238E27FC236}">
                  <a16:creationId xmlns:a16="http://schemas.microsoft.com/office/drawing/2014/main" id="{85AB6126-C983-5848-0B6D-7E3DFC9BEE53}"/>
                </a:ext>
              </a:extLst>
            </p:cNvPr>
            <p:cNvSpPr txBox="1">
              <a:spLocks noChangeArrowheads="1"/>
            </p:cNvSpPr>
            <p:nvPr/>
          </p:nvSpPr>
          <p:spPr bwMode="auto">
            <a:xfrm>
              <a:off x="2592" y="1872"/>
              <a:ext cx="616"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sp>
        <p:nvSpPr>
          <p:cNvPr id="104501" name="Oval 53">
            <a:extLst>
              <a:ext uri="{FF2B5EF4-FFF2-40B4-BE49-F238E27FC236}">
                <a16:creationId xmlns:a16="http://schemas.microsoft.com/office/drawing/2014/main" id="{A3315285-9E0F-8E87-BB27-5945355106C7}"/>
              </a:ext>
            </a:extLst>
          </p:cNvPr>
          <p:cNvSpPr>
            <a:spLocks noChangeArrowheads="1"/>
          </p:cNvSpPr>
          <p:nvPr/>
        </p:nvSpPr>
        <p:spPr bwMode="auto">
          <a:xfrm>
            <a:off x="5251450" y="2743200"/>
            <a:ext cx="914400" cy="9906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4BC537"/>
                </a:solidFill>
                <a:effectLst>
                  <a:outerShdw blurRad="38100" dist="38100" dir="2700000" algn="tl">
                    <a:srgbClr val="C0C0C0"/>
                  </a:outerShdw>
                </a:effectLst>
                <a:latin typeface="Times New Roman" pitchFamily="18" charset="0"/>
                <a:ea typeface="幼圆" pitchFamily="49" charset="-122"/>
              </a:rPr>
              <a:t>2.1</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按书号汇</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总缺书</a:t>
            </a:r>
          </a:p>
        </p:txBody>
      </p:sp>
      <p:sp>
        <p:nvSpPr>
          <p:cNvPr id="104502" name="Oval 54">
            <a:extLst>
              <a:ext uri="{FF2B5EF4-FFF2-40B4-BE49-F238E27FC236}">
                <a16:creationId xmlns:a16="http://schemas.microsoft.com/office/drawing/2014/main" id="{FD7ACC65-5997-C6AA-091F-A982FA118210}"/>
              </a:ext>
            </a:extLst>
          </p:cNvPr>
          <p:cNvSpPr>
            <a:spLocks noChangeArrowheads="1"/>
          </p:cNvSpPr>
          <p:nvPr/>
        </p:nvSpPr>
        <p:spPr bwMode="auto">
          <a:xfrm>
            <a:off x="6657975" y="2743200"/>
            <a:ext cx="914400" cy="990600"/>
          </a:xfrm>
          <a:prstGeom prst="ellipse">
            <a:avLst/>
          </a:prstGeom>
          <a:solidFill>
            <a:schemeClr val="bg1"/>
          </a:solidFill>
          <a:ln w="3175">
            <a:solidFill>
              <a:srgbClr val="046C36"/>
            </a:solidFill>
            <a:round/>
            <a:headEnd/>
            <a:tailEnd/>
          </a:ln>
          <a:effectLst/>
        </p:spPr>
        <p:txBody>
          <a:bodyPr wrap="none" anchor="ctr"/>
          <a:lstStyle/>
          <a:p>
            <a:pPr algn="ctr">
              <a:defRPr/>
            </a:pPr>
            <a:r>
              <a:rPr lang="zh-CN" altLang="en-US" sz="1600" b="1">
                <a:solidFill>
                  <a:srgbClr val="4BC537"/>
                </a:solidFill>
                <a:effectLst>
                  <a:outerShdw blurRad="38100" dist="38100" dir="2700000" algn="tl">
                    <a:srgbClr val="C0C0C0"/>
                  </a:outerShdw>
                </a:effectLst>
                <a:latin typeface="Times New Roman" pitchFamily="18" charset="0"/>
                <a:ea typeface="幼圆" pitchFamily="49" charset="-122"/>
              </a:rPr>
              <a:t>2.2</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按出版社统</a:t>
            </a:r>
          </a:p>
          <a:p>
            <a:pPr algn="ctr">
              <a:defRPr/>
            </a:pPr>
            <a:r>
              <a:rPr lang="zh-CN" altLang="en-US" sz="1400" b="1">
                <a:solidFill>
                  <a:srgbClr val="4BC537"/>
                </a:solidFill>
                <a:effectLst>
                  <a:outerShdw blurRad="38100" dist="38100" dir="2700000" algn="tl">
                    <a:srgbClr val="C0C0C0"/>
                  </a:outerShdw>
                </a:effectLst>
                <a:latin typeface="幼圆" pitchFamily="49" charset="-122"/>
                <a:ea typeface="幼圆" pitchFamily="49" charset="-122"/>
              </a:rPr>
              <a:t>计缺书</a:t>
            </a:r>
          </a:p>
        </p:txBody>
      </p:sp>
      <p:sp>
        <p:nvSpPr>
          <p:cNvPr id="104503" name="Rectangle 55">
            <a:extLst>
              <a:ext uri="{FF2B5EF4-FFF2-40B4-BE49-F238E27FC236}">
                <a16:creationId xmlns:a16="http://schemas.microsoft.com/office/drawing/2014/main" id="{C84FBEEA-D044-8014-6A99-EA1E7BEB9BCF}"/>
              </a:ext>
            </a:extLst>
          </p:cNvPr>
          <p:cNvSpPr>
            <a:spLocks noChangeArrowheads="1"/>
          </p:cNvSpPr>
          <p:nvPr/>
        </p:nvSpPr>
        <p:spPr bwMode="auto">
          <a:xfrm>
            <a:off x="7362826" y="4876800"/>
            <a:ext cx="631825"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保</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黑体" pitchFamily="2" charset="-122"/>
              </a:rPr>
              <a:t>管员</a:t>
            </a:r>
          </a:p>
        </p:txBody>
      </p:sp>
      <p:grpSp>
        <p:nvGrpSpPr>
          <p:cNvPr id="13" name="Group 56">
            <a:extLst>
              <a:ext uri="{FF2B5EF4-FFF2-40B4-BE49-F238E27FC236}">
                <a16:creationId xmlns:a16="http://schemas.microsoft.com/office/drawing/2014/main" id="{13592FCB-8AA6-CFB0-FAD5-E632C2251011}"/>
              </a:ext>
            </a:extLst>
          </p:cNvPr>
          <p:cNvGrpSpPr>
            <a:grpSpLocks/>
          </p:cNvGrpSpPr>
          <p:nvPr/>
        </p:nvGrpSpPr>
        <p:grpSpPr bwMode="auto">
          <a:xfrm>
            <a:off x="3633788" y="4038597"/>
            <a:ext cx="1547812" cy="584200"/>
            <a:chOff x="1440" y="2544"/>
            <a:chExt cx="1056" cy="368"/>
          </a:xfrm>
        </p:grpSpPr>
        <p:sp>
          <p:nvSpPr>
            <p:cNvPr id="39973" name="Line 57">
              <a:extLst>
                <a:ext uri="{FF2B5EF4-FFF2-40B4-BE49-F238E27FC236}">
                  <a16:creationId xmlns:a16="http://schemas.microsoft.com/office/drawing/2014/main" id="{BDBC2F19-6D22-A717-4022-5B1BAE58B3CC}"/>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58">
              <a:extLst>
                <a:ext uri="{FF2B5EF4-FFF2-40B4-BE49-F238E27FC236}">
                  <a16:creationId xmlns:a16="http://schemas.microsoft.com/office/drawing/2014/main" id="{A0341661-2081-14B8-5C09-58D32B88AE78}"/>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07" name="Text Box 59">
              <a:extLst>
                <a:ext uri="{FF2B5EF4-FFF2-40B4-BE49-F238E27FC236}">
                  <a16:creationId xmlns:a16="http://schemas.microsoft.com/office/drawing/2014/main" id="{82526D90-290D-DC50-54CC-D473FAF2F0E9}"/>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教材存量表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F1</a:t>
              </a:r>
            </a:p>
          </p:txBody>
        </p:sp>
      </p:grpSp>
      <p:sp>
        <p:nvSpPr>
          <p:cNvPr id="104508" name="Freeform 60">
            <a:extLst>
              <a:ext uri="{FF2B5EF4-FFF2-40B4-BE49-F238E27FC236}">
                <a16:creationId xmlns:a16="http://schemas.microsoft.com/office/drawing/2014/main" id="{7ABAC974-ADD2-1C26-D1EE-F62EB077BEBF}"/>
              </a:ext>
            </a:extLst>
          </p:cNvPr>
          <p:cNvSpPr>
            <a:spLocks/>
          </p:cNvSpPr>
          <p:nvPr/>
        </p:nvSpPr>
        <p:spPr bwMode="auto">
          <a:xfrm>
            <a:off x="4478338" y="3352800"/>
            <a:ext cx="773112" cy="762000"/>
          </a:xfrm>
          <a:custGeom>
            <a:avLst/>
            <a:gdLst>
              <a:gd name="T0" fmla="*/ 0 w 528"/>
              <a:gd name="T1" fmla="*/ 2147483647 h 480"/>
              <a:gd name="T2" fmla="*/ 2147483647 w 528"/>
              <a:gd name="T3" fmla="*/ 2147483647 h 480"/>
              <a:gd name="T4" fmla="*/ 2147483647 w 528"/>
              <a:gd name="T5" fmla="*/ 2147483647 h 480"/>
              <a:gd name="T6" fmla="*/ 2147483647 w 528"/>
              <a:gd name="T7" fmla="*/ 0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480"/>
                </a:moveTo>
                <a:cubicBezTo>
                  <a:pt x="8" y="412"/>
                  <a:pt x="16" y="344"/>
                  <a:pt x="48" y="288"/>
                </a:cubicBezTo>
                <a:cubicBezTo>
                  <a:pt x="80" y="232"/>
                  <a:pt x="112" y="192"/>
                  <a:pt x="192" y="144"/>
                </a:cubicBezTo>
                <a:cubicBezTo>
                  <a:pt x="272" y="96"/>
                  <a:pt x="472" y="24"/>
                  <a:pt x="528" y="0"/>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09" name="Freeform 61">
            <a:extLst>
              <a:ext uri="{FF2B5EF4-FFF2-40B4-BE49-F238E27FC236}">
                <a16:creationId xmlns:a16="http://schemas.microsoft.com/office/drawing/2014/main" id="{E2A6390F-9260-0532-53D7-740706B2F470}"/>
              </a:ext>
            </a:extLst>
          </p:cNvPr>
          <p:cNvSpPr>
            <a:spLocks/>
          </p:cNvSpPr>
          <p:nvPr/>
        </p:nvSpPr>
        <p:spPr bwMode="auto">
          <a:xfrm>
            <a:off x="4502150" y="2971800"/>
            <a:ext cx="749300" cy="317500"/>
          </a:xfrm>
          <a:custGeom>
            <a:avLst/>
            <a:gdLst>
              <a:gd name="T0" fmla="*/ 2147483647 w 512"/>
              <a:gd name="T1" fmla="*/ 0 h 200"/>
              <a:gd name="T2" fmla="*/ 2147483647 w 512"/>
              <a:gd name="T3" fmla="*/ 2147483647 h 200"/>
              <a:gd name="T4" fmla="*/ 2147483647 w 512"/>
              <a:gd name="T5" fmla="*/ 2147483647 h 200"/>
              <a:gd name="T6" fmla="*/ 2147483647 w 512"/>
              <a:gd name="T7" fmla="*/ 2147483647 h 200"/>
              <a:gd name="T8" fmla="*/ 0 60000 65536"/>
              <a:gd name="T9" fmla="*/ 0 60000 65536"/>
              <a:gd name="T10" fmla="*/ 0 60000 65536"/>
              <a:gd name="T11" fmla="*/ 0 60000 65536"/>
              <a:gd name="T12" fmla="*/ 0 w 512"/>
              <a:gd name="T13" fmla="*/ 0 h 200"/>
              <a:gd name="T14" fmla="*/ 512 w 512"/>
              <a:gd name="T15" fmla="*/ 200 h 200"/>
            </a:gdLst>
            <a:ahLst/>
            <a:cxnLst>
              <a:cxn ang="T8">
                <a:pos x="T0" y="T1"/>
              </a:cxn>
              <a:cxn ang="T9">
                <a:pos x="T2" y="T3"/>
              </a:cxn>
              <a:cxn ang="T10">
                <a:pos x="T4" y="T5"/>
              </a:cxn>
              <a:cxn ang="T11">
                <a:pos x="T6" y="T7"/>
              </a:cxn>
            </a:cxnLst>
            <a:rect l="T12" t="T13" r="T14" b="T15"/>
            <a:pathLst>
              <a:path w="512" h="200">
                <a:moveTo>
                  <a:pt x="32" y="0"/>
                </a:moveTo>
                <a:cubicBezTo>
                  <a:pt x="16" y="56"/>
                  <a:pt x="0" y="112"/>
                  <a:pt x="32" y="144"/>
                </a:cubicBezTo>
                <a:cubicBezTo>
                  <a:pt x="64" y="176"/>
                  <a:pt x="144" y="184"/>
                  <a:pt x="224" y="192"/>
                </a:cubicBezTo>
                <a:cubicBezTo>
                  <a:pt x="304" y="200"/>
                  <a:pt x="408" y="196"/>
                  <a:pt x="512" y="192"/>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0" name="Freeform 62">
            <a:extLst>
              <a:ext uri="{FF2B5EF4-FFF2-40B4-BE49-F238E27FC236}">
                <a16:creationId xmlns:a16="http://schemas.microsoft.com/office/drawing/2014/main" id="{B2C6444C-6A89-AFA6-2B51-0F035E24BF7A}"/>
              </a:ext>
            </a:extLst>
          </p:cNvPr>
          <p:cNvSpPr>
            <a:spLocks/>
          </p:cNvSpPr>
          <p:nvPr/>
        </p:nvSpPr>
        <p:spPr bwMode="auto">
          <a:xfrm>
            <a:off x="5954714" y="3505200"/>
            <a:ext cx="211137" cy="609600"/>
          </a:xfrm>
          <a:custGeom>
            <a:avLst/>
            <a:gdLst>
              <a:gd name="T0" fmla="*/ 0 w 144"/>
              <a:gd name="T1" fmla="*/ 2147483647 h 384"/>
              <a:gd name="T2" fmla="*/ 2147483647 w 144"/>
              <a:gd name="T3" fmla="*/ 2147483647 h 384"/>
              <a:gd name="T4" fmla="*/ 2147483647 w 144"/>
              <a:gd name="T5" fmla="*/ 2147483647 h 384"/>
              <a:gd name="T6" fmla="*/ 2147483647 w 144"/>
              <a:gd name="T7" fmla="*/ 0 h 384"/>
              <a:gd name="T8" fmla="*/ 0 60000 65536"/>
              <a:gd name="T9" fmla="*/ 0 60000 65536"/>
              <a:gd name="T10" fmla="*/ 0 60000 65536"/>
              <a:gd name="T11" fmla="*/ 0 60000 65536"/>
              <a:gd name="T12" fmla="*/ 0 w 144"/>
              <a:gd name="T13" fmla="*/ 0 h 384"/>
              <a:gd name="T14" fmla="*/ 144 w 144"/>
              <a:gd name="T15" fmla="*/ 384 h 384"/>
            </a:gdLst>
            <a:ahLst/>
            <a:cxnLst>
              <a:cxn ang="T8">
                <a:pos x="T0" y="T1"/>
              </a:cxn>
              <a:cxn ang="T9">
                <a:pos x="T2" y="T3"/>
              </a:cxn>
              <a:cxn ang="T10">
                <a:pos x="T4" y="T5"/>
              </a:cxn>
              <a:cxn ang="T11">
                <a:pos x="T6" y="T7"/>
              </a:cxn>
            </a:cxnLst>
            <a:rect l="T12" t="T13" r="T14" b="T15"/>
            <a:pathLst>
              <a:path w="144" h="384">
                <a:moveTo>
                  <a:pt x="0" y="384"/>
                </a:moveTo>
                <a:cubicBezTo>
                  <a:pt x="36" y="356"/>
                  <a:pt x="72" y="328"/>
                  <a:pt x="96" y="288"/>
                </a:cubicBezTo>
                <a:cubicBezTo>
                  <a:pt x="120" y="248"/>
                  <a:pt x="144" y="192"/>
                  <a:pt x="144" y="144"/>
                </a:cubicBezTo>
                <a:cubicBezTo>
                  <a:pt x="144" y="96"/>
                  <a:pt x="120" y="48"/>
                  <a:pt x="96" y="0"/>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1" name="Freeform 63">
            <a:extLst>
              <a:ext uri="{FF2B5EF4-FFF2-40B4-BE49-F238E27FC236}">
                <a16:creationId xmlns:a16="http://schemas.microsoft.com/office/drawing/2014/main" id="{6B2B176A-8B74-4B3B-43D7-B18CFC17ABF8}"/>
              </a:ext>
            </a:extLst>
          </p:cNvPr>
          <p:cNvSpPr>
            <a:spLocks/>
          </p:cNvSpPr>
          <p:nvPr/>
        </p:nvSpPr>
        <p:spPr bwMode="auto">
          <a:xfrm>
            <a:off x="6307138" y="3352800"/>
            <a:ext cx="374650" cy="762000"/>
          </a:xfrm>
          <a:custGeom>
            <a:avLst/>
            <a:gdLst>
              <a:gd name="T0" fmla="*/ 2147483647 w 256"/>
              <a:gd name="T1" fmla="*/ 2147483647 h 480"/>
              <a:gd name="T2" fmla="*/ 2147483647 w 256"/>
              <a:gd name="T3" fmla="*/ 2147483647 h 480"/>
              <a:gd name="T4" fmla="*/ 2147483647 w 256"/>
              <a:gd name="T5" fmla="*/ 2147483647 h 480"/>
              <a:gd name="T6" fmla="*/ 2147483647 w 256"/>
              <a:gd name="T7" fmla="*/ 0 h 480"/>
              <a:gd name="T8" fmla="*/ 0 60000 65536"/>
              <a:gd name="T9" fmla="*/ 0 60000 65536"/>
              <a:gd name="T10" fmla="*/ 0 60000 65536"/>
              <a:gd name="T11" fmla="*/ 0 60000 65536"/>
              <a:gd name="T12" fmla="*/ 0 w 256"/>
              <a:gd name="T13" fmla="*/ 0 h 480"/>
              <a:gd name="T14" fmla="*/ 256 w 256"/>
              <a:gd name="T15" fmla="*/ 480 h 480"/>
            </a:gdLst>
            <a:ahLst/>
            <a:cxnLst>
              <a:cxn ang="T8">
                <a:pos x="T0" y="T1"/>
              </a:cxn>
              <a:cxn ang="T9">
                <a:pos x="T2" y="T3"/>
              </a:cxn>
              <a:cxn ang="T10">
                <a:pos x="T4" y="T5"/>
              </a:cxn>
              <a:cxn ang="T11">
                <a:pos x="T6" y="T7"/>
              </a:cxn>
            </a:cxnLst>
            <a:rect l="T12" t="T13" r="T14" b="T15"/>
            <a:pathLst>
              <a:path w="256" h="480">
                <a:moveTo>
                  <a:pt x="16" y="480"/>
                </a:moveTo>
                <a:cubicBezTo>
                  <a:pt x="8" y="436"/>
                  <a:pt x="0" y="392"/>
                  <a:pt x="16" y="336"/>
                </a:cubicBezTo>
                <a:cubicBezTo>
                  <a:pt x="32" y="280"/>
                  <a:pt x="72" y="200"/>
                  <a:pt x="112" y="144"/>
                </a:cubicBezTo>
                <a:cubicBezTo>
                  <a:pt x="152" y="88"/>
                  <a:pt x="232" y="24"/>
                  <a:pt x="256" y="0"/>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2" name="Freeform 64">
            <a:extLst>
              <a:ext uri="{FF2B5EF4-FFF2-40B4-BE49-F238E27FC236}">
                <a16:creationId xmlns:a16="http://schemas.microsoft.com/office/drawing/2014/main" id="{58180099-62D4-98FC-A2D7-67F3B608A12A}"/>
              </a:ext>
            </a:extLst>
          </p:cNvPr>
          <p:cNvSpPr>
            <a:spLocks/>
          </p:cNvSpPr>
          <p:nvPr/>
        </p:nvSpPr>
        <p:spPr bwMode="auto">
          <a:xfrm>
            <a:off x="7572375" y="3276600"/>
            <a:ext cx="446088" cy="838200"/>
          </a:xfrm>
          <a:custGeom>
            <a:avLst/>
            <a:gdLst>
              <a:gd name="T0" fmla="*/ 2147483647 w 304"/>
              <a:gd name="T1" fmla="*/ 2147483647 h 528"/>
              <a:gd name="T2" fmla="*/ 2147483647 w 304"/>
              <a:gd name="T3" fmla="*/ 2147483647 h 528"/>
              <a:gd name="T4" fmla="*/ 2147483647 w 304"/>
              <a:gd name="T5" fmla="*/ 2147483647 h 528"/>
              <a:gd name="T6" fmla="*/ 0 w 304"/>
              <a:gd name="T7" fmla="*/ 0 h 528"/>
              <a:gd name="T8" fmla="*/ 0 60000 65536"/>
              <a:gd name="T9" fmla="*/ 0 60000 65536"/>
              <a:gd name="T10" fmla="*/ 0 60000 65536"/>
              <a:gd name="T11" fmla="*/ 0 60000 65536"/>
              <a:gd name="T12" fmla="*/ 0 w 304"/>
              <a:gd name="T13" fmla="*/ 0 h 528"/>
              <a:gd name="T14" fmla="*/ 304 w 304"/>
              <a:gd name="T15" fmla="*/ 528 h 528"/>
            </a:gdLst>
            <a:ahLst/>
            <a:cxnLst>
              <a:cxn ang="T8">
                <a:pos x="T0" y="T1"/>
              </a:cxn>
              <a:cxn ang="T9">
                <a:pos x="T2" y="T3"/>
              </a:cxn>
              <a:cxn ang="T10">
                <a:pos x="T4" y="T5"/>
              </a:cxn>
              <a:cxn ang="T11">
                <a:pos x="T6" y="T7"/>
              </a:cxn>
            </a:cxnLst>
            <a:rect l="T12" t="T13" r="T14" b="T15"/>
            <a:pathLst>
              <a:path w="304" h="528">
                <a:moveTo>
                  <a:pt x="288" y="528"/>
                </a:moveTo>
                <a:cubicBezTo>
                  <a:pt x="296" y="460"/>
                  <a:pt x="304" y="392"/>
                  <a:pt x="288" y="336"/>
                </a:cubicBezTo>
                <a:cubicBezTo>
                  <a:pt x="272" y="280"/>
                  <a:pt x="240" y="248"/>
                  <a:pt x="192" y="192"/>
                </a:cubicBezTo>
                <a:cubicBezTo>
                  <a:pt x="144" y="136"/>
                  <a:pt x="32" y="32"/>
                  <a:pt x="0" y="0"/>
                </a:cubicBezTo>
              </a:path>
            </a:pathLst>
          </a:custGeom>
          <a:noFill/>
          <a:ln w="9525">
            <a:solidFill>
              <a:srgbClr val="E72F9D"/>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3" name="Freeform 65">
            <a:extLst>
              <a:ext uri="{FF2B5EF4-FFF2-40B4-BE49-F238E27FC236}">
                <a16:creationId xmlns:a16="http://schemas.microsoft.com/office/drawing/2014/main" id="{1AB9B614-F20C-FD0E-37D3-E858E358BAF1}"/>
              </a:ext>
            </a:extLst>
          </p:cNvPr>
          <p:cNvSpPr>
            <a:spLocks/>
          </p:cNvSpPr>
          <p:nvPr/>
        </p:nvSpPr>
        <p:spPr bwMode="auto">
          <a:xfrm>
            <a:off x="7010401" y="3733800"/>
            <a:ext cx="328613" cy="1295400"/>
          </a:xfrm>
          <a:custGeom>
            <a:avLst/>
            <a:gdLst>
              <a:gd name="T0" fmla="*/ 2147483647 w 224"/>
              <a:gd name="T1" fmla="*/ 2147483647 h 816"/>
              <a:gd name="T2" fmla="*/ 2147483647 w 224"/>
              <a:gd name="T3" fmla="*/ 2147483647 h 816"/>
              <a:gd name="T4" fmla="*/ 2147483647 w 224"/>
              <a:gd name="T5" fmla="*/ 2147483647 h 816"/>
              <a:gd name="T6" fmla="*/ 2147483647 w 224"/>
              <a:gd name="T7" fmla="*/ 0 h 816"/>
              <a:gd name="T8" fmla="*/ 0 60000 65536"/>
              <a:gd name="T9" fmla="*/ 0 60000 65536"/>
              <a:gd name="T10" fmla="*/ 0 60000 65536"/>
              <a:gd name="T11" fmla="*/ 0 60000 65536"/>
              <a:gd name="T12" fmla="*/ 0 w 224"/>
              <a:gd name="T13" fmla="*/ 0 h 816"/>
              <a:gd name="T14" fmla="*/ 224 w 224"/>
              <a:gd name="T15" fmla="*/ 816 h 816"/>
            </a:gdLst>
            <a:ahLst/>
            <a:cxnLst>
              <a:cxn ang="T8">
                <a:pos x="T0" y="T1"/>
              </a:cxn>
              <a:cxn ang="T9">
                <a:pos x="T2" y="T3"/>
              </a:cxn>
              <a:cxn ang="T10">
                <a:pos x="T4" y="T5"/>
              </a:cxn>
              <a:cxn ang="T11">
                <a:pos x="T6" y="T7"/>
              </a:cxn>
            </a:cxnLst>
            <a:rect l="T12" t="T13" r="T14" b="T15"/>
            <a:pathLst>
              <a:path w="224" h="816">
                <a:moveTo>
                  <a:pt x="224" y="816"/>
                </a:moveTo>
                <a:cubicBezTo>
                  <a:pt x="144" y="804"/>
                  <a:pt x="64" y="792"/>
                  <a:pt x="32" y="720"/>
                </a:cubicBezTo>
                <a:cubicBezTo>
                  <a:pt x="0" y="648"/>
                  <a:pt x="16" y="504"/>
                  <a:pt x="32" y="384"/>
                </a:cubicBezTo>
                <a:cubicBezTo>
                  <a:pt x="48" y="264"/>
                  <a:pt x="88" y="132"/>
                  <a:pt x="128" y="0"/>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4" name="Freeform 66">
            <a:extLst>
              <a:ext uri="{FF2B5EF4-FFF2-40B4-BE49-F238E27FC236}">
                <a16:creationId xmlns:a16="http://schemas.microsoft.com/office/drawing/2014/main" id="{5B139EB3-78AD-4433-3502-83E957B15EB0}"/>
              </a:ext>
            </a:extLst>
          </p:cNvPr>
          <p:cNvSpPr>
            <a:spLocks/>
          </p:cNvSpPr>
          <p:nvPr/>
        </p:nvSpPr>
        <p:spPr bwMode="auto">
          <a:xfrm>
            <a:off x="4689475" y="4419600"/>
            <a:ext cx="844550" cy="685800"/>
          </a:xfrm>
          <a:custGeom>
            <a:avLst/>
            <a:gdLst>
              <a:gd name="T0" fmla="*/ 0 w 576"/>
              <a:gd name="T1" fmla="*/ 0 h 432"/>
              <a:gd name="T2" fmla="*/ 2147483647 w 576"/>
              <a:gd name="T3" fmla="*/ 2147483647 h 432"/>
              <a:gd name="T4" fmla="*/ 2147483647 w 576"/>
              <a:gd name="T5" fmla="*/ 2147483647 h 432"/>
              <a:gd name="T6" fmla="*/ 2147483647 w 576"/>
              <a:gd name="T7" fmla="*/ 2147483647 h 432"/>
              <a:gd name="T8" fmla="*/ 2147483647 w 576"/>
              <a:gd name="T9" fmla="*/ 2147483647 h 432"/>
              <a:gd name="T10" fmla="*/ 0 60000 65536"/>
              <a:gd name="T11" fmla="*/ 0 60000 65536"/>
              <a:gd name="T12" fmla="*/ 0 60000 65536"/>
              <a:gd name="T13" fmla="*/ 0 60000 65536"/>
              <a:gd name="T14" fmla="*/ 0 60000 65536"/>
              <a:gd name="T15" fmla="*/ 0 w 576"/>
              <a:gd name="T16" fmla="*/ 0 h 432"/>
              <a:gd name="T17" fmla="*/ 576 w 576"/>
              <a:gd name="T18" fmla="*/ 432 h 432"/>
            </a:gdLst>
            <a:ahLst/>
            <a:cxnLst>
              <a:cxn ang="T10">
                <a:pos x="T0" y="T1"/>
              </a:cxn>
              <a:cxn ang="T11">
                <a:pos x="T2" y="T3"/>
              </a:cxn>
              <a:cxn ang="T12">
                <a:pos x="T4" y="T5"/>
              </a:cxn>
              <a:cxn ang="T13">
                <a:pos x="T6" y="T7"/>
              </a:cxn>
              <a:cxn ang="T14">
                <a:pos x="T8" y="T9"/>
              </a:cxn>
            </a:cxnLst>
            <a:rect l="T15" t="T16" r="T17" b="T18"/>
            <a:pathLst>
              <a:path w="576" h="432">
                <a:moveTo>
                  <a:pt x="0" y="0"/>
                </a:moveTo>
                <a:cubicBezTo>
                  <a:pt x="0" y="48"/>
                  <a:pt x="0" y="96"/>
                  <a:pt x="48" y="144"/>
                </a:cubicBezTo>
                <a:cubicBezTo>
                  <a:pt x="96" y="192"/>
                  <a:pt x="216" y="248"/>
                  <a:pt x="288" y="288"/>
                </a:cubicBezTo>
                <a:cubicBezTo>
                  <a:pt x="360" y="328"/>
                  <a:pt x="432" y="360"/>
                  <a:pt x="480" y="384"/>
                </a:cubicBezTo>
                <a:cubicBezTo>
                  <a:pt x="528" y="408"/>
                  <a:pt x="552" y="420"/>
                  <a:pt x="576" y="432"/>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15" name="Freeform 67">
            <a:extLst>
              <a:ext uri="{FF2B5EF4-FFF2-40B4-BE49-F238E27FC236}">
                <a16:creationId xmlns:a16="http://schemas.microsoft.com/office/drawing/2014/main" id="{7E832B07-2DA9-4116-826D-02B607906761}"/>
              </a:ext>
            </a:extLst>
          </p:cNvPr>
          <p:cNvSpPr>
            <a:spLocks/>
          </p:cNvSpPr>
          <p:nvPr/>
        </p:nvSpPr>
        <p:spPr bwMode="auto">
          <a:xfrm>
            <a:off x="6096000" y="4419600"/>
            <a:ext cx="82550" cy="381000"/>
          </a:xfrm>
          <a:custGeom>
            <a:avLst/>
            <a:gdLst>
              <a:gd name="T0" fmla="*/ 2147483647 w 56"/>
              <a:gd name="T1" fmla="*/ 0 h 240"/>
              <a:gd name="T2" fmla="*/ 2147483647 w 56"/>
              <a:gd name="T3" fmla="*/ 2147483647 h 240"/>
              <a:gd name="T4" fmla="*/ 0 w 56"/>
              <a:gd name="T5" fmla="*/ 2147483647 h 240"/>
              <a:gd name="T6" fmla="*/ 0 60000 65536"/>
              <a:gd name="T7" fmla="*/ 0 60000 65536"/>
              <a:gd name="T8" fmla="*/ 0 60000 65536"/>
              <a:gd name="T9" fmla="*/ 0 w 56"/>
              <a:gd name="T10" fmla="*/ 0 h 240"/>
              <a:gd name="T11" fmla="*/ 56 w 56"/>
              <a:gd name="T12" fmla="*/ 240 h 240"/>
            </a:gdLst>
            <a:ahLst/>
            <a:cxnLst>
              <a:cxn ang="T6">
                <a:pos x="T0" y="T1"/>
              </a:cxn>
              <a:cxn ang="T7">
                <a:pos x="T2" y="T3"/>
              </a:cxn>
              <a:cxn ang="T8">
                <a:pos x="T4" y="T5"/>
              </a:cxn>
            </a:cxnLst>
            <a:rect l="T9" t="T10" r="T11" b="T12"/>
            <a:pathLst>
              <a:path w="56" h="240">
                <a:moveTo>
                  <a:pt x="48" y="0"/>
                </a:moveTo>
                <a:cubicBezTo>
                  <a:pt x="52" y="52"/>
                  <a:pt x="56" y="104"/>
                  <a:pt x="48" y="144"/>
                </a:cubicBezTo>
                <a:cubicBezTo>
                  <a:pt x="40" y="184"/>
                  <a:pt x="20" y="212"/>
                  <a:pt x="0" y="240"/>
                </a:cubicBezTo>
              </a:path>
            </a:pathLst>
          </a:custGeom>
          <a:noFill/>
          <a:ln w="9525">
            <a:solidFill>
              <a:srgbClr val="E72F9D"/>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 name="Group 68">
            <a:extLst>
              <a:ext uri="{FF2B5EF4-FFF2-40B4-BE49-F238E27FC236}">
                <a16:creationId xmlns:a16="http://schemas.microsoft.com/office/drawing/2014/main" id="{FABF24DD-A282-072F-4538-F972B8EED503}"/>
              </a:ext>
            </a:extLst>
          </p:cNvPr>
          <p:cNvGrpSpPr>
            <a:grpSpLocks/>
          </p:cNvGrpSpPr>
          <p:nvPr/>
        </p:nvGrpSpPr>
        <p:grpSpPr bwMode="auto">
          <a:xfrm>
            <a:off x="5322889" y="4038597"/>
            <a:ext cx="1546225" cy="584200"/>
            <a:chOff x="1440" y="2544"/>
            <a:chExt cx="1056" cy="368"/>
          </a:xfrm>
        </p:grpSpPr>
        <p:sp>
          <p:nvSpPr>
            <p:cNvPr id="39970" name="Line 69">
              <a:extLst>
                <a:ext uri="{FF2B5EF4-FFF2-40B4-BE49-F238E27FC236}">
                  <a16:creationId xmlns:a16="http://schemas.microsoft.com/office/drawing/2014/main" id="{A8227E5A-658F-95DA-9D74-FD279F44FF34}"/>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70">
              <a:extLst>
                <a:ext uri="{FF2B5EF4-FFF2-40B4-BE49-F238E27FC236}">
                  <a16:creationId xmlns:a16="http://schemas.microsoft.com/office/drawing/2014/main" id="{0DD60C22-4B70-CC1D-3D4F-5CCB5E6D1D44}"/>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19" name="Text Box 71">
              <a:extLst>
                <a:ext uri="{FF2B5EF4-FFF2-40B4-BE49-F238E27FC236}">
                  <a16:creationId xmlns:a16="http://schemas.microsoft.com/office/drawing/2014/main" id="{4BB0F8F8-1126-AE55-567F-2841FD307029}"/>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待购教材表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F5</a:t>
              </a:r>
            </a:p>
          </p:txBody>
        </p:sp>
      </p:grpSp>
      <p:grpSp>
        <p:nvGrpSpPr>
          <p:cNvPr id="15" name="Group 72">
            <a:extLst>
              <a:ext uri="{FF2B5EF4-FFF2-40B4-BE49-F238E27FC236}">
                <a16:creationId xmlns:a16="http://schemas.microsoft.com/office/drawing/2014/main" id="{017D3B1D-C81B-D7C5-388A-7DB5F6796797}"/>
              </a:ext>
            </a:extLst>
          </p:cNvPr>
          <p:cNvGrpSpPr>
            <a:grpSpLocks/>
          </p:cNvGrpSpPr>
          <p:nvPr/>
        </p:nvGrpSpPr>
        <p:grpSpPr bwMode="auto">
          <a:xfrm>
            <a:off x="7291388" y="4038597"/>
            <a:ext cx="1547812" cy="584200"/>
            <a:chOff x="1440" y="2544"/>
            <a:chExt cx="1056" cy="368"/>
          </a:xfrm>
        </p:grpSpPr>
        <p:sp>
          <p:nvSpPr>
            <p:cNvPr id="39967" name="Line 73">
              <a:extLst>
                <a:ext uri="{FF2B5EF4-FFF2-40B4-BE49-F238E27FC236}">
                  <a16:creationId xmlns:a16="http://schemas.microsoft.com/office/drawing/2014/main" id="{4E1E218F-603C-4D81-3051-E59B26F985BE}"/>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74">
              <a:extLst>
                <a:ext uri="{FF2B5EF4-FFF2-40B4-BE49-F238E27FC236}">
                  <a16:creationId xmlns:a16="http://schemas.microsoft.com/office/drawing/2014/main" id="{65FF6C72-7BB8-4817-9A8A-96ACCCBF1D32}"/>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23" name="Text Box 75">
              <a:extLst>
                <a:ext uri="{FF2B5EF4-FFF2-40B4-BE49-F238E27FC236}">
                  <a16:creationId xmlns:a16="http://schemas.microsoft.com/office/drawing/2014/main" id="{FA9CC762-AADD-4466-97B9-A0EBA1984F7B}"/>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教材一览表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F6</a:t>
              </a:r>
            </a:p>
          </p:txBody>
        </p:sp>
      </p:grpSp>
      <p:grpSp>
        <p:nvGrpSpPr>
          <p:cNvPr id="16" name="Group 76">
            <a:extLst>
              <a:ext uri="{FF2B5EF4-FFF2-40B4-BE49-F238E27FC236}">
                <a16:creationId xmlns:a16="http://schemas.microsoft.com/office/drawing/2014/main" id="{5FEEE2DA-E65A-71BB-221A-2E9A6E922FEE}"/>
              </a:ext>
            </a:extLst>
          </p:cNvPr>
          <p:cNvGrpSpPr>
            <a:grpSpLocks/>
          </p:cNvGrpSpPr>
          <p:nvPr/>
        </p:nvGrpSpPr>
        <p:grpSpPr bwMode="auto">
          <a:xfrm>
            <a:off x="3633788" y="2590797"/>
            <a:ext cx="1547812" cy="584200"/>
            <a:chOff x="1440" y="2544"/>
            <a:chExt cx="1056" cy="368"/>
          </a:xfrm>
        </p:grpSpPr>
        <p:sp>
          <p:nvSpPr>
            <p:cNvPr id="39964" name="Line 77">
              <a:extLst>
                <a:ext uri="{FF2B5EF4-FFF2-40B4-BE49-F238E27FC236}">
                  <a16:creationId xmlns:a16="http://schemas.microsoft.com/office/drawing/2014/main" id="{BE6301A1-33A5-580D-06CB-C13CEF2373DC}"/>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78">
              <a:extLst>
                <a:ext uri="{FF2B5EF4-FFF2-40B4-BE49-F238E27FC236}">
                  <a16:creationId xmlns:a16="http://schemas.microsoft.com/office/drawing/2014/main" id="{A9A114BB-7A95-A4CF-33DF-97FB8CDDDFFB}"/>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527" name="Text Box 79">
              <a:extLst>
                <a:ext uri="{FF2B5EF4-FFF2-40B4-BE49-F238E27FC236}">
                  <a16:creationId xmlns:a16="http://schemas.microsoft.com/office/drawing/2014/main" id="{8F2755D8-808A-95A6-5E7E-D9E3E0DDF8D4}"/>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缺书登记表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vertic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4509"/>
                                        </p:tgtEl>
                                        <p:attrNameLst>
                                          <p:attrName>style.visibility</p:attrName>
                                        </p:attrNameLst>
                                      </p:cBhvr>
                                      <p:to>
                                        <p:strVal val="visible"/>
                                      </p:to>
                                    </p:set>
                                    <p:animEffect transition="in" filter="blinds(vertical)">
                                      <p:cBhvr>
                                        <p:cTn id="12" dur="500"/>
                                        <p:tgtEl>
                                          <p:spTgt spid="104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4501"/>
                                        </p:tgtEl>
                                        <p:attrNameLst>
                                          <p:attrName>style.visibility</p:attrName>
                                        </p:attrNameLst>
                                      </p:cBhvr>
                                      <p:to>
                                        <p:strVal val="visible"/>
                                      </p:to>
                                    </p:set>
                                    <p:animEffect transition="in" filter="blinds(vertical)">
                                      <p:cBhvr>
                                        <p:cTn id="17" dur="500"/>
                                        <p:tgtEl>
                                          <p:spTgt spid="104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4510"/>
                                        </p:tgtEl>
                                        <p:attrNameLst>
                                          <p:attrName>style.visibility</p:attrName>
                                        </p:attrNameLst>
                                      </p:cBhvr>
                                      <p:to>
                                        <p:strVal val="visible"/>
                                      </p:to>
                                    </p:set>
                                    <p:animEffect transition="in" filter="blinds(vertical)">
                                      <p:cBhvr>
                                        <p:cTn id="22" dur="500"/>
                                        <p:tgtEl>
                                          <p:spTgt spid="1045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vertical)">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04511"/>
                                        </p:tgtEl>
                                        <p:attrNameLst>
                                          <p:attrName>style.visibility</p:attrName>
                                        </p:attrNameLst>
                                      </p:cBhvr>
                                      <p:to>
                                        <p:strVal val="visible"/>
                                      </p:to>
                                    </p:set>
                                    <p:animEffect transition="in" filter="blinds(vertical)">
                                      <p:cBhvr>
                                        <p:cTn id="32" dur="500"/>
                                        <p:tgtEl>
                                          <p:spTgt spid="104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04502"/>
                                        </p:tgtEl>
                                        <p:attrNameLst>
                                          <p:attrName>style.visibility</p:attrName>
                                        </p:attrNameLst>
                                      </p:cBhvr>
                                      <p:to>
                                        <p:strVal val="visible"/>
                                      </p:to>
                                    </p:set>
                                    <p:animEffect transition="in" filter="blinds(vertical)">
                                      <p:cBhvr>
                                        <p:cTn id="37" dur="500"/>
                                        <p:tgtEl>
                                          <p:spTgt spid="1045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04513"/>
                                        </p:tgtEl>
                                        <p:attrNameLst>
                                          <p:attrName>style.visibility</p:attrName>
                                        </p:attrNameLst>
                                      </p:cBhvr>
                                      <p:to>
                                        <p:strVal val="visible"/>
                                      </p:to>
                                    </p:set>
                                    <p:animEffect transition="in" filter="blinds(vertical)">
                                      <p:cBhvr>
                                        <p:cTn id="42" dur="500"/>
                                        <p:tgtEl>
                                          <p:spTgt spid="1045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104492"/>
                                        </p:tgtEl>
                                        <p:attrNameLst>
                                          <p:attrName>style.visibility</p:attrName>
                                        </p:attrNameLst>
                                      </p:cBhvr>
                                      <p:to>
                                        <p:strVal val="visible"/>
                                      </p:to>
                                    </p:set>
                                    <p:animEffect transition="in" filter="blinds(vertical)">
                                      <p:cBhvr>
                                        <p:cTn id="47" dur="500"/>
                                        <p:tgtEl>
                                          <p:spTgt spid="1044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104503"/>
                                        </p:tgtEl>
                                        <p:attrNameLst>
                                          <p:attrName>style.visibility</p:attrName>
                                        </p:attrNameLst>
                                      </p:cBhvr>
                                      <p:to>
                                        <p:strVal val="visible"/>
                                      </p:to>
                                    </p:set>
                                    <p:animEffect transition="in" filter="blinds(vertical)">
                                      <p:cBhvr>
                                        <p:cTn id="52" dur="500"/>
                                        <p:tgtEl>
                                          <p:spTgt spid="1045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vertical)">
                                      <p:cBhvr>
                                        <p:cTn id="57" dur="500"/>
                                        <p:tgtEl>
                                          <p:spTgt spid="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104508"/>
                                        </p:tgtEl>
                                        <p:attrNameLst>
                                          <p:attrName>style.visibility</p:attrName>
                                        </p:attrNameLst>
                                      </p:cBhvr>
                                      <p:to>
                                        <p:strVal val="visible"/>
                                      </p:to>
                                    </p:set>
                                    <p:animEffect transition="in" filter="blinds(vertical)">
                                      <p:cBhvr>
                                        <p:cTn id="62" dur="500"/>
                                        <p:tgtEl>
                                          <p:spTgt spid="1045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vertical)">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104512"/>
                                        </p:tgtEl>
                                        <p:attrNameLst>
                                          <p:attrName>style.visibility</p:attrName>
                                        </p:attrNameLst>
                                      </p:cBhvr>
                                      <p:to>
                                        <p:strVal val="visible"/>
                                      </p:to>
                                    </p:set>
                                    <p:animEffect transition="in" filter="blinds(vertical)">
                                      <p:cBhvr>
                                        <p:cTn id="72" dur="500"/>
                                        <p:tgtEl>
                                          <p:spTgt spid="1045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linds(vertical)">
                                      <p:cBhvr>
                                        <p:cTn id="77" dur="500"/>
                                        <p:tgtEl>
                                          <p:spTgt spid="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nodeType="clickEffect">
                                  <p:stCondLst>
                                    <p:cond delay="0"/>
                                  </p:stCondLst>
                                  <p:childTnLst>
                                    <p:set>
                                      <p:cBhvr>
                                        <p:cTn id="81" dur="1" fill="hold">
                                          <p:stCondLst>
                                            <p:cond delay="0"/>
                                          </p:stCondLst>
                                        </p:cTn>
                                        <p:tgtEl>
                                          <p:spTgt spid="104493"/>
                                        </p:tgtEl>
                                        <p:attrNameLst>
                                          <p:attrName>style.visibility</p:attrName>
                                        </p:attrNameLst>
                                      </p:cBhvr>
                                      <p:to>
                                        <p:strVal val="visible"/>
                                      </p:to>
                                    </p:set>
                                    <p:animEffect transition="in" filter="blinds(vertical)">
                                      <p:cBhvr>
                                        <p:cTn id="82" dur="500"/>
                                        <p:tgtEl>
                                          <p:spTgt spid="10449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5" fill="hold" nodeType="clickEffect">
                                  <p:stCondLst>
                                    <p:cond delay="0"/>
                                  </p:stCondLst>
                                  <p:childTnLst>
                                    <p:set>
                                      <p:cBhvr>
                                        <p:cTn id="86" dur="1" fill="hold">
                                          <p:stCondLst>
                                            <p:cond delay="0"/>
                                          </p:stCondLst>
                                        </p:cTn>
                                        <p:tgtEl>
                                          <p:spTgt spid="104515"/>
                                        </p:tgtEl>
                                        <p:attrNameLst>
                                          <p:attrName>style.visibility</p:attrName>
                                        </p:attrNameLst>
                                      </p:cBhvr>
                                      <p:to>
                                        <p:strVal val="visible"/>
                                      </p:to>
                                    </p:set>
                                    <p:animEffect transition="in" filter="blinds(vertical)">
                                      <p:cBhvr>
                                        <p:cTn id="87" dur="500"/>
                                        <p:tgtEl>
                                          <p:spTgt spid="1045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5" fill="hold" nodeType="clickEffect">
                                  <p:stCondLst>
                                    <p:cond delay="0"/>
                                  </p:stCondLst>
                                  <p:childTnLst>
                                    <p:set>
                                      <p:cBhvr>
                                        <p:cTn id="91" dur="1" fill="hold">
                                          <p:stCondLst>
                                            <p:cond delay="0"/>
                                          </p:stCondLst>
                                        </p:cTn>
                                        <p:tgtEl>
                                          <p:spTgt spid="104514"/>
                                        </p:tgtEl>
                                        <p:attrNameLst>
                                          <p:attrName>style.visibility</p:attrName>
                                        </p:attrNameLst>
                                      </p:cBhvr>
                                      <p:to>
                                        <p:strVal val="visible"/>
                                      </p:to>
                                    </p:set>
                                    <p:animEffect transition="in" filter="blinds(vertical)">
                                      <p:cBhvr>
                                        <p:cTn id="92" dur="500"/>
                                        <p:tgtEl>
                                          <p:spTgt spid="10451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5"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linds(vertical)">
                                      <p:cBhvr>
                                        <p:cTn id="97" dur="500"/>
                                        <p:tgtEl>
                                          <p:spTgt spid="1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5" fill="hold" nodeType="clickEffect">
                                  <p:stCondLst>
                                    <p:cond delay="0"/>
                                  </p:stCondLst>
                                  <p:childTnLst>
                                    <p:set>
                                      <p:cBhvr>
                                        <p:cTn id="101" dur="1" fill="hold">
                                          <p:stCondLst>
                                            <p:cond delay="0"/>
                                          </p:stCondLst>
                                        </p:cTn>
                                        <p:tgtEl>
                                          <p:spTgt spid="104494"/>
                                        </p:tgtEl>
                                        <p:attrNameLst>
                                          <p:attrName>style.visibility</p:attrName>
                                        </p:attrNameLst>
                                      </p:cBhvr>
                                      <p:to>
                                        <p:strVal val="visible"/>
                                      </p:to>
                                    </p:set>
                                    <p:animEffect transition="in" filter="blinds(vertical)">
                                      <p:cBhvr>
                                        <p:cTn id="102" dur="500"/>
                                        <p:tgtEl>
                                          <p:spTgt spid="10449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5" fill="hold" nodeType="click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blinds(vertical)">
                                      <p:cBhvr>
                                        <p:cTn id="10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92" grpId="0" autoUpdateAnimBg="0"/>
      <p:bldP spid="104493" grpId="0" animBg="1" autoUpdateAnimBg="0"/>
      <p:bldP spid="104494" grpId="0" animBg="1" autoUpdateAnimBg="0"/>
      <p:bldP spid="104501" grpId="0" animBg="1" autoUpdateAnimBg="0"/>
      <p:bldP spid="104502" grpId="0" animBg="1" autoUpdateAnimBg="0"/>
      <p:bldP spid="10450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a:extLst>
              <a:ext uri="{FF2B5EF4-FFF2-40B4-BE49-F238E27FC236}">
                <a16:creationId xmlns:a16="http://schemas.microsoft.com/office/drawing/2014/main" id="{18E107B0-F46D-89A6-469E-902E30B62168}"/>
              </a:ext>
            </a:extLst>
          </p:cNvPr>
          <p:cNvSpPr>
            <a:spLocks noChangeArrowheads="1"/>
          </p:cNvSpPr>
          <p:nvPr/>
        </p:nvSpPr>
        <p:spPr bwMode="auto">
          <a:xfrm>
            <a:off x="2495551" y="1052513"/>
            <a:ext cx="3692525" cy="533400"/>
          </a:xfrm>
          <a:prstGeom prst="rect">
            <a:avLst/>
          </a:prstGeom>
          <a:noFill/>
          <a:ln w="9525">
            <a:noFill/>
            <a:miter lim="800000"/>
            <a:headEnd/>
            <a:tailEnd/>
          </a:ln>
          <a:effectLst/>
        </p:spPr>
        <p:txBody>
          <a:bodyPr wrap="none" anchor="ctr"/>
          <a:lstStyle/>
          <a:p>
            <a:pPr algn="ct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定义数据符号</a:t>
            </a:r>
          </a:p>
        </p:txBody>
      </p:sp>
      <p:graphicFrame>
        <p:nvGraphicFramePr>
          <p:cNvPr id="154689" name="Group 65">
            <a:extLst>
              <a:ext uri="{FF2B5EF4-FFF2-40B4-BE49-F238E27FC236}">
                <a16:creationId xmlns:a16="http://schemas.microsoft.com/office/drawing/2014/main" id="{4607BA3B-F950-CE30-3D50-A7B923286862}"/>
              </a:ext>
            </a:extLst>
          </p:cNvPr>
          <p:cNvGraphicFramePr>
            <a:graphicFrameLocks noGrp="1"/>
          </p:cNvGraphicFramePr>
          <p:nvPr/>
        </p:nvGraphicFramePr>
        <p:xfrm>
          <a:off x="2208213" y="1981200"/>
          <a:ext cx="8208962" cy="4616452"/>
        </p:xfrm>
        <a:graphic>
          <a:graphicData uri="http://schemas.openxmlformats.org/drawingml/2006/table">
            <a:tbl>
              <a:tblPr/>
              <a:tblGrid>
                <a:gridCol w="992965">
                  <a:extLst>
                    <a:ext uri="{9D8B030D-6E8A-4147-A177-3AD203B41FA5}">
                      <a16:colId xmlns:a16="http://schemas.microsoft.com/office/drawing/2014/main" val="20000"/>
                    </a:ext>
                  </a:extLst>
                </a:gridCol>
                <a:gridCol w="1623770">
                  <a:extLst>
                    <a:ext uri="{9D8B030D-6E8A-4147-A177-3AD203B41FA5}">
                      <a16:colId xmlns:a16="http://schemas.microsoft.com/office/drawing/2014/main" val="20001"/>
                    </a:ext>
                  </a:extLst>
                </a:gridCol>
                <a:gridCol w="5592227">
                  <a:extLst>
                    <a:ext uri="{9D8B030D-6E8A-4147-A177-3AD203B41FA5}">
                      <a16:colId xmlns:a16="http://schemas.microsoft.com/office/drawing/2014/main" val="20002"/>
                    </a:ext>
                  </a:extLst>
                </a:gridCol>
              </a:tblGrid>
              <a:tr h="4953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 符号</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含    义</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例        子</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04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7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54667" name="Rectangle 43">
            <a:extLst>
              <a:ext uri="{FF2B5EF4-FFF2-40B4-BE49-F238E27FC236}">
                <a16:creationId xmlns:a16="http://schemas.microsoft.com/office/drawing/2014/main" id="{1C56410C-79D0-5105-9F6C-8C16041873BF}"/>
              </a:ext>
            </a:extLst>
          </p:cNvPr>
          <p:cNvSpPr>
            <a:spLocks noChangeArrowheads="1"/>
          </p:cNvSpPr>
          <p:nvPr/>
        </p:nvSpPr>
        <p:spPr bwMode="auto">
          <a:xfrm>
            <a:off x="2497138" y="2590800"/>
            <a:ext cx="493712"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68" name="AutoShape 44">
            <a:extLst>
              <a:ext uri="{FF2B5EF4-FFF2-40B4-BE49-F238E27FC236}">
                <a16:creationId xmlns:a16="http://schemas.microsoft.com/office/drawing/2014/main" id="{C2F01E4E-144E-E210-4AD7-EE74757B9896}"/>
              </a:ext>
            </a:extLst>
          </p:cNvPr>
          <p:cNvSpPr>
            <a:spLocks noChangeArrowheads="1"/>
          </p:cNvSpPr>
          <p:nvPr/>
        </p:nvSpPr>
        <p:spPr bwMode="auto">
          <a:xfrm>
            <a:off x="3389313" y="2543176"/>
            <a:ext cx="1370012" cy="352425"/>
          </a:xfrm>
          <a:prstGeom prst="wedgeRectCallout">
            <a:avLst>
              <a:gd name="adj1" fmla="val 19792"/>
              <a:gd name="adj2" fmla="val 105000"/>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被定义为</a:t>
            </a:r>
          </a:p>
        </p:txBody>
      </p:sp>
      <p:sp>
        <p:nvSpPr>
          <p:cNvPr id="154669" name="Rectangle 45">
            <a:extLst>
              <a:ext uri="{FF2B5EF4-FFF2-40B4-BE49-F238E27FC236}">
                <a16:creationId xmlns:a16="http://schemas.microsoft.com/office/drawing/2014/main" id="{2CF63D0B-F5AE-5BD8-171F-B280BBDD9432}"/>
              </a:ext>
            </a:extLst>
          </p:cNvPr>
          <p:cNvSpPr>
            <a:spLocks noChangeArrowheads="1"/>
          </p:cNvSpPr>
          <p:nvPr/>
        </p:nvSpPr>
        <p:spPr bwMode="auto">
          <a:xfrm>
            <a:off x="2520950" y="3195638"/>
            <a:ext cx="490538"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70" name="AutoShape 46">
            <a:extLst>
              <a:ext uri="{FF2B5EF4-FFF2-40B4-BE49-F238E27FC236}">
                <a16:creationId xmlns:a16="http://schemas.microsoft.com/office/drawing/2014/main" id="{DD514376-4129-F307-F3C0-93CC9E5329C8}"/>
              </a:ext>
            </a:extLst>
          </p:cNvPr>
          <p:cNvSpPr>
            <a:spLocks noChangeArrowheads="1"/>
          </p:cNvSpPr>
          <p:nvPr/>
        </p:nvSpPr>
        <p:spPr bwMode="auto">
          <a:xfrm>
            <a:off x="3582988" y="3192463"/>
            <a:ext cx="563562" cy="381000"/>
          </a:xfrm>
          <a:prstGeom prst="wedgeRectCallout">
            <a:avLst>
              <a:gd name="adj1" fmla="val 31250"/>
              <a:gd name="adj2" fmla="val 9166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与</a:t>
            </a:r>
          </a:p>
        </p:txBody>
      </p:sp>
      <p:sp>
        <p:nvSpPr>
          <p:cNvPr id="154671" name="Rectangle 47">
            <a:extLst>
              <a:ext uri="{FF2B5EF4-FFF2-40B4-BE49-F238E27FC236}">
                <a16:creationId xmlns:a16="http://schemas.microsoft.com/office/drawing/2014/main" id="{81F93D61-DF5A-69D6-B0B3-06661352253C}"/>
              </a:ext>
            </a:extLst>
          </p:cNvPr>
          <p:cNvSpPr>
            <a:spLocks noChangeArrowheads="1"/>
          </p:cNvSpPr>
          <p:nvPr/>
        </p:nvSpPr>
        <p:spPr bwMode="auto">
          <a:xfrm>
            <a:off x="2427288" y="3700463"/>
            <a:ext cx="633412" cy="304800"/>
          </a:xfrm>
          <a:prstGeom prst="rect">
            <a:avLst/>
          </a:prstGeom>
          <a:solidFill>
            <a:schemeClr val="bg1"/>
          </a:solidFill>
          <a:ln w="12700">
            <a:noFill/>
            <a:miter lim="800000"/>
            <a:headEnd/>
            <a:tailEnd/>
          </a:ln>
          <a:effectLst/>
        </p:spPr>
        <p:txBody>
          <a:bodyPr wrap="none" anchor="ctr"/>
          <a:lstStyle/>
          <a:p>
            <a:pPr algn="ctr">
              <a:defRPr/>
            </a:pPr>
            <a:r>
              <a:rPr lang="zh-CN" altLang="en-US" b="1" dirty="0">
                <a:effectLst>
                  <a:outerShdw blurRad="38100" dist="38100" dir="2700000" algn="tl">
                    <a:srgbClr val="C0C0C0"/>
                  </a:outerShdw>
                </a:effectLst>
                <a:latin typeface="Times New Roman" pitchFamily="18" charset="0"/>
                <a:ea typeface="宋体" pitchFamily="2" charset="-122"/>
              </a:rPr>
              <a:t>[  ]</a:t>
            </a:r>
          </a:p>
        </p:txBody>
      </p:sp>
      <p:sp>
        <p:nvSpPr>
          <p:cNvPr id="154672" name="AutoShape 48">
            <a:extLst>
              <a:ext uri="{FF2B5EF4-FFF2-40B4-BE49-F238E27FC236}">
                <a16:creationId xmlns:a16="http://schemas.microsoft.com/office/drawing/2014/main" id="{E6FF4689-1279-3F2D-7EA6-B7DB6ECE70CB}"/>
              </a:ext>
            </a:extLst>
          </p:cNvPr>
          <p:cNvSpPr>
            <a:spLocks noChangeArrowheads="1"/>
          </p:cNvSpPr>
          <p:nvPr/>
        </p:nvSpPr>
        <p:spPr bwMode="auto">
          <a:xfrm>
            <a:off x="4918075" y="3195638"/>
            <a:ext cx="3517900"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FF3399"/>
                </a:solidFill>
                <a:effectLst>
                  <a:outerShdw blurRad="38100" dist="38100" dir="2700000" algn="tl">
                    <a:srgbClr val="C0C0C0"/>
                  </a:outerShdw>
                </a:effectLst>
                <a:latin typeface="幼圆" pitchFamily="49" charset="-122"/>
                <a:ea typeface="幼圆" pitchFamily="49" charset="-122"/>
              </a:rPr>
              <a:t>和</a:t>
            </a:r>
            <a:r>
              <a:rPr lang="zh-CN" altLang="en-US" sz="2000" b="1">
                <a:solidFill>
                  <a:srgbClr val="046C36"/>
                </a:solidFill>
                <a:effectLst>
                  <a:outerShdw blurRad="38100" dist="38100" dir="2700000" algn="tl">
                    <a:srgbClr val="C0C0C0"/>
                  </a:outerShdw>
                </a:effectLst>
                <a:ea typeface="幼圆" pitchFamily="49" charset="-122"/>
              </a:rPr>
              <a:t> </a:t>
            </a:r>
            <a:r>
              <a:rPr lang="en-US" altLang="zh-CN" sz="2000" b="1">
                <a:solidFill>
                  <a:srgbClr val="046C36"/>
                </a:solidFill>
                <a:effectLst>
                  <a:outerShdw blurRad="38100" dist="38100" dir="2700000" algn="tl">
                    <a:srgbClr val="C0C0C0"/>
                  </a:outerShdw>
                </a:effectLst>
                <a:ea typeface="幼圆" pitchFamily="49" charset="-122"/>
              </a:rPr>
              <a:t>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3" name="AutoShape 49">
            <a:extLst>
              <a:ext uri="{FF2B5EF4-FFF2-40B4-BE49-F238E27FC236}">
                <a16:creationId xmlns:a16="http://schemas.microsoft.com/office/drawing/2014/main" id="{F56E6EEB-1460-D1DF-B436-F9258CC2F01C}"/>
              </a:ext>
            </a:extLst>
          </p:cNvPr>
          <p:cNvSpPr>
            <a:spLocks noChangeArrowheads="1"/>
          </p:cNvSpPr>
          <p:nvPr/>
        </p:nvSpPr>
        <p:spPr bwMode="auto">
          <a:xfrm>
            <a:off x="4902200" y="3771900"/>
            <a:ext cx="3798888"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或由</a:t>
            </a:r>
            <a:r>
              <a:rPr lang="zh-CN" altLang="en-US" sz="2000" b="1">
                <a:solidFill>
                  <a:srgbClr val="046C36"/>
                </a:solidFill>
                <a:effectLst>
                  <a:outerShdw blurRad="38100" dist="38100" dir="2700000" algn="tl">
                    <a:srgbClr val="C0C0C0"/>
                  </a:outerShdw>
                </a:effectLst>
                <a:ea typeface="幼圆" pitchFamily="49" charset="-122"/>
              </a:rPr>
              <a:t> </a:t>
            </a:r>
            <a:r>
              <a:rPr lang="en-US" altLang="zh-CN" sz="2000" b="1">
                <a:solidFill>
                  <a:srgbClr val="046C36"/>
                </a:solidFill>
                <a:effectLst>
                  <a:outerShdw blurRad="38100" dist="38100" dir="2700000" algn="tl">
                    <a:srgbClr val="C0C0C0"/>
                  </a:outerShdw>
                </a:effectLst>
                <a:ea typeface="幼圆" pitchFamily="49" charset="-122"/>
              </a:rPr>
              <a:t>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4" name="Rectangle 50">
            <a:extLst>
              <a:ext uri="{FF2B5EF4-FFF2-40B4-BE49-F238E27FC236}">
                <a16:creationId xmlns:a16="http://schemas.microsoft.com/office/drawing/2014/main" id="{A0841F3B-8DFD-897B-4B33-DEDCFBF8D452}"/>
              </a:ext>
            </a:extLst>
          </p:cNvPr>
          <p:cNvSpPr>
            <a:spLocks noChangeArrowheads="1"/>
          </p:cNvSpPr>
          <p:nvPr/>
        </p:nvSpPr>
        <p:spPr bwMode="auto">
          <a:xfrm>
            <a:off x="2454276" y="4419600"/>
            <a:ext cx="633413"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  }</a:t>
            </a:r>
          </a:p>
        </p:txBody>
      </p:sp>
      <p:sp>
        <p:nvSpPr>
          <p:cNvPr id="154675" name="AutoShape 51">
            <a:extLst>
              <a:ext uri="{FF2B5EF4-FFF2-40B4-BE49-F238E27FC236}">
                <a16:creationId xmlns:a16="http://schemas.microsoft.com/office/drawing/2014/main" id="{272DF359-7870-20B4-CE8C-9274DA776D5D}"/>
              </a:ext>
            </a:extLst>
          </p:cNvPr>
          <p:cNvSpPr>
            <a:spLocks noChangeArrowheads="1"/>
          </p:cNvSpPr>
          <p:nvPr/>
        </p:nvSpPr>
        <p:spPr bwMode="auto">
          <a:xfrm>
            <a:off x="3582988" y="3768725"/>
            <a:ext cx="563562" cy="381000"/>
          </a:xfrm>
          <a:prstGeom prst="wedgeRectCallout">
            <a:avLst>
              <a:gd name="adj1" fmla="val 22917"/>
              <a:gd name="adj2" fmla="val 9166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或</a:t>
            </a:r>
          </a:p>
        </p:txBody>
      </p:sp>
      <p:sp>
        <p:nvSpPr>
          <p:cNvPr id="154676" name="AutoShape 52">
            <a:extLst>
              <a:ext uri="{FF2B5EF4-FFF2-40B4-BE49-F238E27FC236}">
                <a16:creationId xmlns:a16="http://schemas.microsoft.com/office/drawing/2014/main" id="{AC592F84-47B5-609E-9A55-71EC00AD19B7}"/>
              </a:ext>
            </a:extLst>
          </p:cNvPr>
          <p:cNvSpPr>
            <a:spLocks noChangeArrowheads="1"/>
          </p:cNvSpPr>
          <p:nvPr/>
        </p:nvSpPr>
        <p:spPr bwMode="auto">
          <a:xfrm>
            <a:off x="3478213" y="4419600"/>
            <a:ext cx="703262" cy="304800"/>
          </a:xfrm>
          <a:prstGeom prst="wedgeRectCallout">
            <a:avLst>
              <a:gd name="adj1" fmla="val 15000"/>
              <a:gd name="adj2" fmla="val 77083"/>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重复</a:t>
            </a:r>
          </a:p>
        </p:txBody>
      </p:sp>
      <p:sp>
        <p:nvSpPr>
          <p:cNvPr id="154677" name="AutoShape 53">
            <a:extLst>
              <a:ext uri="{FF2B5EF4-FFF2-40B4-BE49-F238E27FC236}">
                <a16:creationId xmlns:a16="http://schemas.microsoft.com/office/drawing/2014/main" id="{40069B56-2FC2-5A33-E533-FF02A6636096}"/>
              </a:ext>
            </a:extLst>
          </p:cNvPr>
          <p:cNvSpPr>
            <a:spLocks noChangeArrowheads="1"/>
          </p:cNvSpPr>
          <p:nvPr/>
        </p:nvSpPr>
        <p:spPr bwMode="auto">
          <a:xfrm>
            <a:off x="4918075" y="4348163"/>
            <a:ext cx="3517900"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0</a:t>
            </a:r>
            <a:r>
              <a:rPr lang="zh-CN" altLang="en-US" sz="2000" b="1">
                <a:solidFill>
                  <a:srgbClr val="046C36"/>
                </a:solidFill>
                <a:effectLst>
                  <a:outerShdw blurRad="38100" dist="38100" dir="2700000" algn="tl">
                    <a:srgbClr val="C0C0C0"/>
                  </a:outerShdw>
                </a:effectLst>
                <a:ea typeface="幼圆" pitchFamily="49" charset="-122"/>
              </a:rPr>
              <a:t>个</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或多个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8" name="Rectangle 54">
            <a:extLst>
              <a:ext uri="{FF2B5EF4-FFF2-40B4-BE49-F238E27FC236}">
                <a16:creationId xmlns:a16="http://schemas.microsoft.com/office/drawing/2014/main" id="{5991D695-A21E-86F0-8F5E-9FD73276105F}"/>
              </a:ext>
            </a:extLst>
          </p:cNvPr>
          <p:cNvSpPr>
            <a:spLocks noChangeArrowheads="1"/>
          </p:cNvSpPr>
          <p:nvPr/>
        </p:nvSpPr>
        <p:spPr bwMode="auto">
          <a:xfrm>
            <a:off x="2454276" y="5572125"/>
            <a:ext cx="633413"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   )</a:t>
            </a:r>
          </a:p>
        </p:txBody>
      </p:sp>
      <p:sp>
        <p:nvSpPr>
          <p:cNvPr id="154679" name="AutoShape 55">
            <a:extLst>
              <a:ext uri="{FF2B5EF4-FFF2-40B4-BE49-F238E27FC236}">
                <a16:creationId xmlns:a16="http://schemas.microsoft.com/office/drawing/2014/main" id="{3993A1B4-C39D-0A6B-F97A-E417DC6EF88E}"/>
              </a:ext>
            </a:extLst>
          </p:cNvPr>
          <p:cNvSpPr>
            <a:spLocks noChangeArrowheads="1"/>
          </p:cNvSpPr>
          <p:nvPr/>
        </p:nvSpPr>
        <p:spPr bwMode="auto">
          <a:xfrm>
            <a:off x="3467100" y="5572125"/>
            <a:ext cx="914400" cy="304800"/>
          </a:xfrm>
          <a:prstGeom prst="wedgeRectCallout">
            <a:avLst>
              <a:gd name="adj1" fmla="val 26921"/>
              <a:gd name="adj2" fmla="val 97917"/>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可选</a:t>
            </a:r>
          </a:p>
        </p:txBody>
      </p:sp>
      <p:sp>
        <p:nvSpPr>
          <p:cNvPr id="154680" name="AutoShape 56">
            <a:extLst>
              <a:ext uri="{FF2B5EF4-FFF2-40B4-BE49-F238E27FC236}">
                <a16:creationId xmlns:a16="http://schemas.microsoft.com/office/drawing/2014/main" id="{2F19AA25-B09F-E64E-77AA-5615CD8D5B10}"/>
              </a:ext>
            </a:extLst>
          </p:cNvPr>
          <p:cNvSpPr>
            <a:spLocks noChangeArrowheads="1"/>
          </p:cNvSpPr>
          <p:nvPr/>
        </p:nvSpPr>
        <p:spPr bwMode="auto">
          <a:xfrm>
            <a:off x="4759326" y="6219825"/>
            <a:ext cx="4010025" cy="304800"/>
          </a:xfrm>
          <a:prstGeom prst="roundRect">
            <a:avLst>
              <a:gd name="adj" fmla="val 50000"/>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表示在两个 </a:t>
            </a:r>
            <a:r>
              <a:rPr lang="en-US" altLang="zh-CN" sz="2000" b="1">
                <a:solidFill>
                  <a:srgbClr val="046C36"/>
                </a:solidFill>
                <a:effectLst>
                  <a:outerShdw blurRad="38100" dist="38100" dir="2700000" algn="tl">
                    <a:srgbClr val="C0C0C0"/>
                  </a:outerShdw>
                </a:effectLst>
                <a:latin typeface="Times New Roman" pitchFamily="18" charset="0"/>
                <a:ea typeface="幼圆" pitchFamily="49" charset="-122"/>
              </a:rPr>
              <a:t>*</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之间的内容为词条的注释</a:t>
            </a:r>
          </a:p>
        </p:txBody>
      </p:sp>
      <p:sp>
        <p:nvSpPr>
          <p:cNvPr id="154681" name="Rectangle 57">
            <a:extLst>
              <a:ext uri="{FF2B5EF4-FFF2-40B4-BE49-F238E27FC236}">
                <a16:creationId xmlns:a16="http://schemas.microsoft.com/office/drawing/2014/main" id="{3ACDC2F9-EB3C-917B-29B3-4581287920DB}"/>
              </a:ext>
            </a:extLst>
          </p:cNvPr>
          <p:cNvSpPr>
            <a:spLocks noChangeArrowheads="1"/>
          </p:cNvSpPr>
          <p:nvPr/>
        </p:nvSpPr>
        <p:spPr bwMode="auto">
          <a:xfrm>
            <a:off x="2484438" y="4995863"/>
            <a:ext cx="633412" cy="304800"/>
          </a:xfrm>
          <a:prstGeom prst="rect">
            <a:avLst/>
          </a:prstGeom>
          <a:solidFill>
            <a:schemeClr val="bg1"/>
          </a:solidFill>
          <a:ln w="12700">
            <a:noFill/>
            <a:miter lim="800000"/>
            <a:headEnd/>
            <a:tailEnd/>
          </a:ln>
          <a:effectLst/>
        </p:spPr>
        <p:txBody>
          <a:bodyPr wrap="none" anchor="ctr"/>
          <a:lstStyle/>
          <a:p>
            <a:pPr algn="ctr">
              <a:defRPr/>
            </a:pPr>
            <a:r>
              <a:rPr lang="en-US" altLang="zh-CN" b="1">
                <a:effectLst>
                  <a:outerShdw blurRad="38100" dist="38100" dir="2700000" algn="tl">
                    <a:srgbClr val="C0C0C0"/>
                  </a:outerShdw>
                </a:effectLst>
                <a:latin typeface="Times New Roman" pitchFamily="18" charset="0"/>
                <a:ea typeface="宋体" pitchFamily="2" charset="-122"/>
              </a:rPr>
              <a:t>m{  }n</a:t>
            </a:r>
          </a:p>
        </p:txBody>
      </p:sp>
      <p:sp>
        <p:nvSpPr>
          <p:cNvPr id="154682" name="AutoShape 58">
            <a:extLst>
              <a:ext uri="{FF2B5EF4-FFF2-40B4-BE49-F238E27FC236}">
                <a16:creationId xmlns:a16="http://schemas.microsoft.com/office/drawing/2014/main" id="{69ABC79F-1FA3-B6C8-3546-B3E22095294B}"/>
              </a:ext>
            </a:extLst>
          </p:cNvPr>
          <p:cNvSpPr>
            <a:spLocks noChangeArrowheads="1"/>
          </p:cNvSpPr>
          <p:nvPr/>
        </p:nvSpPr>
        <p:spPr bwMode="auto">
          <a:xfrm>
            <a:off x="3478213" y="4995863"/>
            <a:ext cx="703262" cy="304800"/>
          </a:xfrm>
          <a:prstGeom prst="wedgeRectCallout">
            <a:avLst>
              <a:gd name="adj1" fmla="val 23333"/>
              <a:gd name="adj2" fmla="val 8541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重复</a:t>
            </a:r>
          </a:p>
        </p:txBody>
      </p:sp>
      <p:sp>
        <p:nvSpPr>
          <p:cNvPr id="154683" name="AutoShape 59">
            <a:extLst>
              <a:ext uri="{FF2B5EF4-FFF2-40B4-BE49-F238E27FC236}">
                <a16:creationId xmlns:a16="http://schemas.microsoft.com/office/drawing/2014/main" id="{6BEBB8D7-4915-9443-6519-A0492A702BAC}"/>
              </a:ext>
            </a:extLst>
          </p:cNvPr>
          <p:cNvSpPr>
            <a:spLocks noChangeArrowheads="1"/>
          </p:cNvSpPr>
          <p:nvPr/>
        </p:nvSpPr>
        <p:spPr bwMode="auto">
          <a:xfrm>
            <a:off x="4845050" y="4995863"/>
            <a:ext cx="4432300" cy="304800"/>
          </a:xfrm>
          <a:prstGeom prst="roundRect">
            <a:avLst>
              <a:gd name="adj" fmla="val 50000"/>
            </a:avLst>
          </a:prstGeom>
          <a:noFill/>
          <a:ln w="9525">
            <a:noFill/>
            <a:round/>
            <a:headEnd/>
            <a:tailEnd/>
          </a:ln>
          <a:effectLst/>
        </p:spPr>
        <p:txBody>
          <a:bodyPr wrap="none" anchor="ctr"/>
          <a:lstStyle/>
          <a:p>
            <a:pPr fontAlgn="t">
              <a:defRPr/>
            </a:pPr>
            <a:r>
              <a:rPr lang="en-US" altLang="zh-CN" b="1" dirty="0">
                <a:solidFill>
                  <a:srgbClr val="FF3399"/>
                </a:solidFill>
                <a:effectLst>
                  <a:outerShdw blurRad="38100" dist="38100" dir="2700000" algn="tl">
                    <a:srgbClr val="C0C0C0"/>
                  </a:outerShdw>
                </a:effectLst>
                <a:latin typeface="Times New Roman" pitchFamily="18" charset="0"/>
                <a:ea typeface="幼圆" pitchFamily="49" charset="-122"/>
              </a:rPr>
              <a:t>x=3{a}8</a:t>
            </a:r>
            <a:r>
              <a:rPr lang="en-US" altLang="zh-CN" b="1" dirty="0">
                <a:solidFill>
                  <a:srgbClr val="046C36"/>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则表示</a:t>
            </a:r>
            <a:r>
              <a:rPr lang="en-US" altLang="zh-CN" b="1" dirty="0">
                <a:solidFill>
                  <a:srgbClr val="046C36"/>
                </a:solidFill>
                <a:effectLst>
                  <a:outerShdw blurRad="38100" dist="38100" dir="2700000" algn="tl">
                    <a:srgbClr val="C0C0C0"/>
                  </a:outerShdw>
                </a:effectLst>
                <a:ea typeface="幼圆" pitchFamily="49" charset="-122"/>
              </a:rPr>
              <a:t>x</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中至少出现3次</a:t>
            </a:r>
            <a:r>
              <a:rPr lang="en-US" altLang="zh-CN" b="1" dirty="0">
                <a:solidFill>
                  <a:srgbClr val="046C36"/>
                </a:solidFill>
                <a:effectLst>
                  <a:outerShdw blurRad="38100" dist="38100" dir="2700000" algn="tl">
                    <a:srgbClr val="C0C0C0"/>
                  </a:outerShdw>
                </a:effectLst>
                <a:ea typeface="幼圆" pitchFamily="49" charset="-122"/>
              </a:rPr>
              <a:t>a ,</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最多出现8次</a:t>
            </a:r>
          </a:p>
        </p:txBody>
      </p:sp>
      <p:sp>
        <p:nvSpPr>
          <p:cNvPr id="154684" name="Rectangle 60">
            <a:extLst>
              <a:ext uri="{FF2B5EF4-FFF2-40B4-BE49-F238E27FC236}">
                <a16:creationId xmlns:a16="http://schemas.microsoft.com/office/drawing/2014/main" id="{E461F888-34CE-4295-8B7B-6693C53D4EAE}"/>
              </a:ext>
            </a:extLst>
          </p:cNvPr>
          <p:cNvSpPr>
            <a:spLocks noChangeArrowheads="1"/>
          </p:cNvSpPr>
          <p:nvPr/>
        </p:nvSpPr>
        <p:spPr bwMode="auto">
          <a:xfrm>
            <a:off x="2427288" y="6165850"/>
            <a:ext cx="633412"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85" name="AutoShape 61">
            <a:extLst>
              <a:ext uri="{FF2B5EF4-FFF2-40B4-BE49-F238E27FC236}">
                <a16:creationId xmlns:a16="http://schemas.microsoft.com/office/drawing/2014/main" id="{BC30381E-27B0-FF16-60C1-C3F611DEDF51}"/>
              </a:ext>
            </a:extLst>
          </p:cNvPr>
          <p:cNvSpPr>
            <a:spLocks noChangeArrowheads="1"/>
          </p:cNvSpPr>
          <p:nvPr/>
        </p:nvSpPr>
        <p:spPr bwMode="auto">
          <a:xfrm>
            <a:off x="3467100" y="6148389"/>
            <a:ext cx="1189038" cy="376237"/>
          </a:xfrm>
          <a:prstGeom prst="wedgeRectCallout">
            <a:avLst>
              <a:gd name="adj1" fmla="val 42306"/>
              <a:gd name="adj2" fmla="val -27083"/>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注释符</a:t>
            </a:r>
            <a:r>
              <a:rPr lang="zh-CN" altLang="en-US" sz="2000" b="1" dirty="0">
                <a:solidFill>
                  <a:srgbClr val="7A16F4"/>
                </a:solidFill>
                <a:effectLst>
                  <a:outerShdw blurRad="38100" dist="38100" dir="2700000" algn="tl">
                    <a:srgbClr val="C0C0C0"/>
                  </a:outerShdw>
                </a:effectLst>
                <a:ea typeface="宋体" pitchFamily="2" charset="-122"/>
              </a:rPr>
              <a:t>		 </a:t>
            </a:r>
          </a:p>
          <a:p>
            <a:pPr>
              <a:defRPr/>
            </a:pPr>
            <a:r>
              <a:rPr lang="zh-CN" altLang="en-US" sz="2000" b="1" dirty="0">
                <a:solidFill>
                  <a:srgbClr val="7A16F4"/>
                </a:solidFill>
                <a:effectLst>
                  <a:outerShdw blurRad="38100" dist="38100" dir="2700000" algn="tl">
                    <a:srgbClr val="C0C0C0"/>
                  </a:outerShdw>
                </a:effectLst>
                <a:ea typeface="宋体" pitchFamily="2" charset="-122"/>
              </a:rPr>
              <a:t>	 </a:t>
            </a:r>
          </a:p>
          <a:p>
            <a:pPr>
              <a:defRPr/>
            </a:pPr>
            <a:r>
              <a:rPr lang="zh-CN" altLang="en-US" sz="2000" b="1" dirty="0">
                <a:solidFill>
                  <a:srgbClr val="7A16F4"/>
                </a:solidFill>
                <a:effectLst>
                  <a:outerShdw blurRad="38100" dist="38100" dir="2700000" algn="tl">
                    <a:srgbClr val="C0C0C0"/>
                  </a:outerShdw>
                </a:effectLst>
                <a:ea typeface="宋体" pitchFamily="2" charset="-122"/>
              </a:rPr>
              <a:t>	</a:t>
            </a:r>
          </a:p>
        </p:txBody>
      </p:sp>
      <p:sp>
        <p:nvSpPr>
          <p:cNvPr id="154686" name="AutoShape 62">
            <a:extLst>
              <a:ext uri="{FF2B5EF4-FFF2-40B4-BE49-F238E27FC236}">
                <a16:creationId xmlns:a16="http://schemas.microsoft.com/office/drawing/2014/main" id="{5A843F76-8DD5-A896-FEAB-ABB952E58222}"/>
              </a:ext>
            </a:extLst>
          </p:cNvPr>
          <p:cNvSpPr>
            <a:spLocks noChangeArrowheads="1"/>
          </p:cNvSpPr>
          <p:nvPr/>
        </p:nvSpPr>
        <p:spPr bwMode="auto">
          <a:xfrm>
            <a:off x="4876801" y="5572125"/>
            <a:ext cx="4289425" cy="304800"/>
          </a:xfrm>
          <a:prstGeom prst="roundRect">
            <a:avLst>
              <a:gd name="adj" fmla="val 50000"/>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在 </a:t>
            </a:r>
            <a:r>
              <a:rPr lang="en-US" altLang="zh-CN" sz="2000" b="1">
                <a:solidFill>
                  <a:srgbClr val="046C36"/>
                </a:solidFill>
                <a:effectLst>
                  <a:outerShdw blurRad="38100" dist="38100" dir="2700000" algn="tl">
                    <a:srgbClr val="C0C0C0"/>
                  </a:outerShdw>
                </a:effectLst>
                <a:ea typeface="幼圆" pitchFamily="49" charset="-122"/>
              </a:rPr>
              <a:t>x </a:t>
            </a:r>
            <a:r>
              <a:rPr lang="zh-CN" altLang="en-US" sz="2000" b="1">
                <a:solidFill>
                  <a:srgbClr val="046C36"/>
                </a:solidFill>
                <a:effectLst>
                  <a:outerShdw blurRad="38100" dist="38100" dir="2700000" algn="tl">
                    <a:srgbClr val="C0C0C0"/>
                  </a:outerShdw>
                </a:effectLst>
                <a:ea typeface="幼圆" pitchFamily="49" charset="-122"/>
              </a:rPr>
              <a:t>中出现,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也可不出现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667"/>
                                        </p:tgtEl>
                                        <p:attrNameLst>
                                          <p:attrName>style.visibility</p:attrName>
                                        </p:attrNameLst>
                                      </p:cBhvr>
                                      <p:to>
                                        <p:strVal val="visible"/>
                                      </p:to>
                                    </p:set>
                                    <p:animEffect transition="in" filter="box(in)">
                                      <p:cBhvr>
                                        <p:cTn id="7" dur="500"/>
                                        <p:tgtEl>
                                          <p:spTgt spid="154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54668"/>
                                        </p:tgtEl>
                                        <p:attrNameLst>
                                          <p:attrName>style.visibility</p:attrName>
                                        </p:attrNameLst>
                                      </p:cBhvr>
                                      <p:to>
                                        <p:strVal val="visible"/>
                                      </p:to>
                                    </p:set>
                                    <p:animEffect transition="in" filter="slide(fromRight)">
                                      <p:cBhvr>
                                        <p:cTn id="12" dur="500"/>
                                        <p:tgtEl>
                                          <p:spTgt spid="154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4669"/>
                                        </p:tgtEl>
                                        <p:attrNameLst>
                                          <p:attrName>style.visibility</p:attrName>
                                        </p:attrNameLst>
                                      </p:cBhvr>
                                      <p:to>
                                        <p:strVal val="visible"/>
                                      </p:to>
                                    </p:set>
                                    <p:animEffect transition="in" filter="box(in)">
                                      <p:cBhvr>
                                        <p:cTn id="17" dur="500"/>
                                        <p:tgtEl>
                                          <p:spTgt spid="154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154670"/>
                                        </p:tgtEl>
                                        <p:attrNameLst>
                                          <p:attrName>style.visibility</p:attrName>
                                        </p:attrNameLst>
                                      </p:cBhvr>
                                      <p:to>
                                        <p:strVal val="visible"/>
                                      </p:to>
                                    </p:set>
                                    <p:animEffect transition="in" filter="slide(fromRight)">
                                      <p:cBhvr>
                                        <p:cTn id="22" dur="500"/>
                                        <p:tgtEl>
                                          <p:spTgt spid="154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54672"/>
                                        </p:tgtEl>
                                        <p:attrNameLst>
                                          <p:attrName>style.visibility</p:attrName>
                                        </p:attrNameLst>
                                      </p:cBhvr>
                                      <p:to>
                                        <p:strVal val="visible"/>
                                      </p:to>
                                    </p:set>
                                    <p:animEffect transition="in" filter="barn(outVertical)">
                                      <p:cBhvr>
                                        <p:cTn id="27" dur="500"/>
                                        <p:tgtEl>
                                          <p:spTgt spid="1546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4671"/>
                                        </p:tgtEl>
                                        <p:attrNameLst>
                                          <p:attrName>style.visibility</p:attrName>
                                        </p:attrNameLst>
                                      </p:cBhvr>
                                      <p:to>
                                        <p:strVal val="visible"/>
                                      </p:to>
                                    </p:set>
                                    <p:animEffect transition="in" filter="box(in)">
                                      <p:cBhvr>
                                        <p:cTn id="32" dur="500"/>
                                        <p:tgtEl>
                                          <p:spTgt spid="1546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154675"/>
                                        </p:tgtEl>
                                        <p:attrNameLst>
                                          <p:attrName>style.visibility</p:attrName>
                                        </p:attrNameLst>
                                      </p:cBhvr>
                                      <p:to>
                                        <p:strVal val="visible"/>
                                      </p:to>
                                    </p:set>
                                    <p:animEffect transition="in" filter="slide(fromRight)">
                                      <p:cBhvr>
                                        <p:cTn id="37" dur="500"/>
                                        <p:tgtEl>
                                          <p:spTgt spid="1546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154673"/>
                                        </p:tgtEl>
                                        <p:attrNameLst>
                                          <p:attrName>style.visibility</p:attrName>
                                        </p:attrNameLst>
                                      </p:cBhvr>
                                      <p:to>
                                        <p:strVal val="visible"/>
                                      </p:to>
                                    </p:set>
                                    <p:animEffect transition="in" filter="barn(outVertical)">
                                      <p:cBhvr>
                                        <p:cTn id="42" dur="500"/>
                                        <p:tgtEl>
                                          <p:spTgt spid="1546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54674"/>
                                        </p:tgtEl>
                                        <p:attrNameLst>
                                          <p:attrName>style.visibility</p:attrName>
                                        </p:attrNameLst>
                                      </p:cBhvr>
                                      <p:to>
                                        <p:strVal val="visible"/>
                                      </p:to>
                                    </p:set>
                                    <p:animEffect transition="in" filter="box(in)">
                                      <p:cBhvr>
                                        <p:cTn id="47" dur="500"/>
                                        <p:tgtEl>
                                          <p:spTgt spid="154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2" fill="hold" nodeType="clickEffect">
                                  <p:stCondLst>
                                    <p:cond delay="0"/>
                                  </p:stCondLst>
                                  <p:childTnLst>
                                    <p:set>
                                      <p:cBhvr>
                                        <p:cTn id="51" dur="1" fill="hold">
                                          <p:stCondLst>
                                            <p:cond delay="0"/>
                                          </p:stCondLst>
                                        </p:cTn>
                                        <p:tgtEl>
                                          <p:spTgt spid="154676"/>
                                        </p:tgtEl>
                                        <p:attrNameLst>
                                          <p:attrName>style.visibility</p:attrName>
                                        </p:attrNameLst>
                                      </p:cBhvr>
                                      <p:to>
                                        <p:strVal val="visible"/>
                                      </p:to>
                                    </p:set>
                                    <p:animEffect transition="in" filter="slide(fromRight)">
                                      <p:cBhvr>
                                        <p:cTn id="52" dur="500"/>
                                        <p:tgtEl>
                                          <p:spTgt spid="1546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154677"/>
                                        </p:tgtEl>
                                        <p:attrNameLst>
                                          <p:attrName>style.visibility</p:attrName>
                                        </p:attrNameLst>
                                      </p:cBhvr>
                                      <p:to>
                                        <p:strVal val="visible"/>
                                      </p:to>
                                    </p:set>
                                    <p:animEffect transition="in" filter="barn(outVertical)">
                                      <p:cBhvr>
                                        <p:cTn id="57" dur="500"/>
                                        <p:tgtEl>
                                          <p:spTgt spid="1546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54681"/>
                                        </p:tgtEl>
                                        <p:attrNameLst>
                                          <p:attrName>style.visibility</p:attrName>
                                        </p:attrNameLst>
                                      </p:cBhvr>
                                      <p:to>
                                        <p:strVal val="visible"/>
                                      </p:to>
                                    </p:set>
                                    <p:animEffect transition="in" filter="box(in)">
                                      <p:cBhvr>
                                        <p:cTn id="62" dur="500"/>
                                        <p:tgtEl>
                                          <p:spTgt spid="1546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2" fill="hold" nodeType="clickEffect">
                                  <p:stCondLst>
                                    <p:cond delay="0"/>
                                  </p:stCondLst>
                                  <p:childTnLst>
                                    <p:set>
                                      <p:cBhvr>
                                        <p:cTn id="66" dur="1" fill="hold">
                                          <p:stCondLst>
                                            <p:cond delay="0"/>
                                          </p:stCondLst>
                                        </p:cTn>
                                        <p:tgtEl>
                                          <p:spTgt spid="154682"/>
                                        </p:tgtEl>
                                        <p:attrNameLst>
                                          <p:attrName>style.visibility</p:attrName>
                                        </p:attrNameLst>
                                      </p:cBhvr>
                                      <p:to>
                                        <p:strVal val="visible"/>
                                      </p:to>
                                    </p:set>
                                    <p:animEffect transition="in" filter="slide(fromRight)">
                                      <p:cBhvr>
                                        <p:cTn id="67" dur="500"/>
                                        <p:tgtEl>
                                          <p:spTgt spid="1546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nodeType="clickEffect">
                                  <p:stCondLst>
                                    <p:cond delay="0"/>
                                  </p:stCondLst>
                                  <p:childTnLst>
                                    <p:set>
                                      <p:cBhvr>
                                        <p:cTn id="71" dur="1" fill="hold">
                                          <p:stCondLst>
                                            <p:cond delay="0"/>
                                          </p:stCondLst>
                                        </p:cTn>
                                        <p:tgtEl>
                                          <p:spTgt spid="154683"/>
                                        </p:tgtEl>
                                        <p:attrNameLst>
                                          <p:attrName>style.visibility</p:attrName>
                                        </p:attrNameLst>
                                      </p:cBhvr>
                                      <p:to>
                                        <p:strVal val="visible"/>
                                      </p:to>
                                    </p:set>
                                    <p:animEffect transition="in" filter="barn(outVertical)">
                                      <p:cBhvr>
                                        <p:cTn id="72" dur="500"/>
                                        <p:tgtEl>
                                          <p:spTgt spid="1546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154678"/>
                                        </p:tgtEl>
                                        <p:attrNameLst>
                                          <p:attrName>style.visibility</p:attrName>
                                        </p:attrNameLst>
                                      </p:cBhvr>
                                      <p:to>
                                        <p:strVal val="visible"/>
                                      </p:to>
                                    </p:set>
                                    <p:animEffect transition="in" filter="box(in)">
                                      <p:cBhvr>
                                        <p:cTn id="77" dur="500"/>
                                        <p:tgtEl>
                                          <p:spTgt spid="1546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2" fill="hold" nodeType="clickEffect">
                                  <p:stCondLst>
                                    <p:cond delay="0"/>
                                  </p:stCondLst>
                                  <p:childTnLst>
                                    <p:set>
                                      <p:cBhvr>
                                        <p:cTn id="81" dur="1" fill="hold">
                                          <p:stCondLst>
                                            <p:cond delay="0"/>
                                          </p:stCondLst>
                                        </p:cTn>
                                        <p:tgtEl>
                                          <p:spTgt spid="154679"/>
                                        </p:tgtEl>
                                        <p:attrNameLst>
                                          <p:attrName>style.visibility</p:attrName>
                                        </p:attrNameLst>
                                      </p:cBhvr>
                                      <p:to>
                                        <p:strVal val="visible"/>
                                      </p:to>
                                    </p:set>
                                    <p:animEffect transition="in" filter="slide(fromRight)">
                                      <p:cBhvr>
                                        <p:cTn id="82" dur="500"/>
                                        <p:tgtEl>
                                          <p:spTgt spid="15467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37" fill="hold" nodeType="clickEffect">
                                  <p:stCondLst>
                                    <p:cond delay="0"/>
                                  </p:stCondLst>
                                  <p:childTnLst>
                                    <p:set>
                                      <p:cBhvr>
                                        <p:cTn id="86" dur="1" fill="hold">
                                          <p:stCondLst>
                                            <p:cond delay="0"/>
                                          </p:stCondLst>
                                        </p:cTn>
                                        <p:tgtEl>
                                          <p:spTgt spid="154686"/>
                                        </p:tgtEl>
                                        <p:attrNameLst>
                                          <p:attrName>style.visibility</p:attrName>
                                        </p:attrNameLst>
                                      </p:cBhvr>
                                      <p:to>
                                        <p:strVal val="visible"/>
                                      </p:to>
                                    </p:set>
                                    <p:animEffect transition="in" filter="barn(outVertical)">
                                      <p:cBhvr>
                                        <p:cTn id="87" dur="500"/>
                                        <p:tgtEl>
                                          <p:spTgt spid="15468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154684"/>
                                        </p:tgtEl>
                                        <p:attrNameLst>
                                          <p:attrName>style.visibility</p:attrName>
                                        </p:attrNameLst>
                                      </p:cBhvr>
                                      <p:to>
                                        <p:strVal val="visible"/>
                                      </p:to>
                                    </p:set>
                                    <p:animEffect transition="in" filter="box(in)">
                                      <p:cBhvr>
                                        <p:cTn id="92" dur="500"/>
                                        <p:tgtEl>
                                          <p:spTgt spid="15468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nodeType="clickEffect">
                                  <p:stCondLst>
                                    <p:cond delay="0"/>
                                  </p:stCondLst>
                                  <p:childTnLst>
                                    <p:set>
                                      <p:cBhvr>
                                        <p:cTn id="96" dur="1" fill="hold">
                                          <p:stCondLst>
                                            <p:cond delay="0"/>
                                          </p:stCondLst>
                                        </p:cTn>
                                        <p:tgtEl>
                                          <p:spTgt spid="154685"/>
                                        </p:tgtEl>
                                        <p:attrNameLst>
                                          <p:attrName>style.visibility</p:attrName>
                                        </p:attrNameLst>
                                      </p:cBhvr>
                                      <p:to>
                                        <p:strVal val="visible"/>
                                      </p:to>
                                    </p:set>
                                    <p:animEffect transition="in" filter="slide(fromRight)">
                                      <p:cBhvr>
                                        <p:cTn id="97" dur="500"/>
                                        <p:tgtEl>
                                          <p:spTgt spid="15468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37" fill="hold" nodeType="clickEffect">
                                  <p:stCondLst>
                                    <p:cond delay="0"/>
                                  </p:stCondLst>
                                  <p:childTnLst>
                                    <p:set>
                                      <p:cBhvr>
                                        <p:cTn id="101" dur="1" fill="hold">
                                          <p:stCondLst>
                                            <p:cond delay="0"/>
                                          </p:stCondLst>
                                        </p:cTn>
                                        <p:tgtEl>
                                          <p:spTgt spid="154680"/>
                                        </p:tgtEl>
                                        <p:attrNameLst>
                                          <p:attrName>style.visibility</p:attrName>
                                        </p:attrNameLst>
                                      </p:cBhvr>
                                      <p:to>
                                        <p:strVal val="visible"/>
                                      </p:to>
                                    </p:set>
                                    <p:animEffect transition="in" filter="barn(outVertical)">
                                      <p:cBhvr>
                                        <p:cTn id="102" dur="500"/>
                                        <p:tgtEl>
                                          <p:spTgt spid="15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7" grpId="0" animBg="1" autoUpdateAnimBg="0"/>
      <p:bldP spid="154668" grpId="0" animBg="1" autoUpdateAnimBg="0"/>
      <p:bldP spid="154669" grpId="0" animBg="1" autoUpdateAnimBg="0"/>
      <p:bldP spid="154670" grpId="0" animBg="1" autoUpdateAnimBg="0"/>
      <p:bldP spid="154671" grpId="0" animBg="1" autoUpdateAnimBg="0"/>
      <p:bldP spid="154672" grpId="0" autoUpdateAnimBg="0"/>
      <p:bldP spid="154673" grpId="0" autoUpdateAnimBg="0"/>
      <p:bldP spid="154674" grpId="0" animBg="1" autoUpdateAnimBg="0"/>
      <p:bldP spid="154675" grpId="0" animBg="1" autoUpdateAnimBg="0"/>
      <p:bldP spid="154676" grpId="0" animBg="1" autoUpdateAnimBg="0"/>
      <p:bldP spid="154677" grpId="0" autoUpdateAnimBg="0"/>
      <p:bldP spid="154678" grpId="0" animBg="1" autoUpdateAnimBg="0"/>
      <p:bldP spid="154679" grpId="0" animBg="1" autoUpdateAnimBg="0"/>
      <p:bldP spid="154680" grpId="0" autoUpdateAnimBg="0"/>
      <p:bldP spid="154681" grpId="0" animBg="1" autoUpdateAnimBg="0"/>
      <p:bldP spid="154682" grpId="0" animBg="1" autoUpdateAnimBg="0"/>
      <p:bldP spid="154683" grpId="0" autoUpdateAnimBg="0"/>
      <p:bldP spid="154684" grpId="0" animBg="1" autoUpdateAnimBg="0"/>
      <p:bldP spid="154685" grpId="0" animBg="1" autoUpdateAnimBg="0"/>
      <p:bldP spid="15468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715" name="Group 43">
            <a:extLst>
              <a:ext uri="{FF2B5EF4-FFF2-40B4-BE49-F238E27FC236}">
                <a16:creationId xmlns:a16="http://schemas.microsoft.com/office/drawing/2014/main" id="{D507E0A7-3509-6B6A-328D-C49E890BCC6C}"/>
              </a:ext>
            </a:extLst>
          </p:cNvPr>
          <p:cNvGraphicFramePr>
            <a:graphicFrameLocks noGrp="1"/>
          </p:cNvGraphicFramePr>
          <p:nvPr/>
        </p:nvGraphicFramePr>
        <p:xfrm>
          <a:off x="3162300" y="750889"/>
          <a:ext cx="6173790" cy="884237"/>
        </p:xfrm>
        <a:graphic>
          <a:graphicData uri="http://schemas.openxmlformats.org/drawingml/2006/table">
            <a:tbl>
              <a:tblPr/>
              <a:tblGrid>
                <a:gridCol w="1543447">
                  <a:extLst>
                    <a:ext uri="{9D8B030D-6E8A-4147-A177-3AD203B41FA5}">
                      <a16:colId xmlns:a16="http://schemas.microsoft.com/office/drawing/2014/main" val="20000"/>
                    </a:ext>
                  </a:extLst>
                </a:gridCol>
                <a:gridCol w="893574">
                  <a:extLst>
                    <a:ext uri="{9D8B030D-6E8A-4147-A177-3AD203B41FA5}">
                      <a16:colId xmlns:a16="http://schemas.microsoft.com/office/drawing/2014/main" val="20001"/>
                    </a:ext>
                  </a:extLst>
                </a:gridCol>
                <a:gridCol w="814034">
                  <a:extLst>
                    <a:ext uri="{9D8B030D-6E8A-4147-A177-3AD203B41FA5}">
                      <a16:colId xmlns:a16="http://schemas.microsoft.com/office/drawing/2014/main" val="20002"/>
                    </a:ext>
                  </a:extLst>
                </a:gridCol>
                <a:gridCol w="729414">
                  <a:extLst>
                    <a:ext uri="{9D8B030D-6E8A-4147-A177-3AD203B41FA5}">
                      <a16:colId xmlns:a16="http://schemas.microsoft.com/office/drawing/2014/main" val="20003"/>
                    </a:ext>
                  </a:extLst>
                </a:gridCol>
                <a:gridCol w="731107">
                  <a:extLst>
                    <a:ext uri="{9D8B030D-6E8A-4147-A177-3AD203B41FA5}">
                      <a16:colId xmlns:a16="http://schemas.microsoft.com/office/drawing/2014/main" val="20004"/>
                    </a:ext>
                  </a:extLst>
                </a:gridCol>
                <a:gridCol w="731107">
                  <a:extLst>
                    <a:ext uri="{9D8B030D-6E8A-4147-A177-3AD203B41FA5}">
                      <a16:colId xmlns:a16="http://schemas.microsoft.com/office/drawing/2014/main" val="20005"/>
                    </a:ext>
                  </a:extLst>
                </a:gridCol>
                <a:gridCol w="731107">
                  <a:extLst>
                    <a:ext uri="{9D8B030D-6E8A-4147-A177-3AD203B41FA5}">
                      <a16:colId xmlns:a16="http://schemas.microsoft.com/office/drawing/2014/main" val="20006"/>
                    </a:ext>
                  </a:extLst>
                </a:gridCol>
              </a:tblGrid>
              <a:tr h="433388">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dirty="0">
                          <a:ln>
                            <a:noFill/>
                          </a:ln>
                          <a:solidFill>
                            <a:srgbClr val="003300"/>
                          </a:solidFill>
                          <a:effectLst>
                            <a:outerShdw blurRad="38100" dist="38100" dir="2700000" algn="tl">
                              <a:srgbClr val="C0C0C0"/>
                            </a:outerShdw>
                          </a:effectLst>
                          <a:latin typeface="Century Schoolbook" pitchFamily="18" charset="0"/>
                          <a:ea typeface="幼圆" pitchFamily="49" charset="-122"/>
                        </a:rPr>
                        <a:t>日期 (年月日)</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摘要</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支出</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存入</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余额</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操作</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000" b="1" i="0" u="none" strike="noStrike" cap="none" normalizeH="0" baseline="0">
                          <a:ln>
                            <a:noFill/>
                          </a:ln>
                          <a:solidFill>
                            <a:srgbClr val="003300"/>
                          </a:solidFill>
                          <a:effectLst>
                            <a:outerShdw blurRad="38100" dist="38100" dir="2700000" algn="tl">
                              <a:srgbClr val="C0C0C0"/>
                            </a:outerShdw>
                          </a:effectLst>
                          <a:latin typeface="Century Schoolbook" pitchFamily="18" charset="0"/>
                          <a:ea typeface="幼圆" pitchFamily="49" charset="-122"/>
                        </a:rPr>
                        <a:t>复核</a:t>
                      </a: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49">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8736E8"/>
                        </a:solidFill>
                        <a:effectLst>
                          <a:outerShdw blurRad="38100" dist="38100" dir="2700000" algn="tl">
                            <a:srgbClr val="C0C0C0"/>
                          </a:outerShdw>
                        </a:effectLst>
                        <a:latin typeface="Century Schoolbook" pitchFamily="18" charset="0"/>
                        <a:ea typeface="幼圆" pitchFamily="49" charset="-122"/>
                      </a:endParaRPr>
                    </a:p>
                  </a:txBody>
                  <a:tcPr marL="84377" marR="84377"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45084" name="Group 31">
            <a:extLst>
              <a:ext uri="{FF2B5EF4-FFF2-40B4-BE49-F238E27FC236}">
                <a16:creationId xmlns:a16="http://schemas.microsoft.com/office/drawing/2014/main" id="{8A6107C9-8D16-1A9F-5041-316F3FD005AF}"/>
              </a:ext>
            </a:extLst>
          </p:cNvPr>
          <p:cNvGrpSpPr>
            <a:grpSpLocks/>
          </p:cNvGrpSpPr>
          <p:nvPr/>
        </p:nvGrpSpPr>
        <p:grpSpPr bwMode="auto">
          <a:xfrm>
            <a:off x="3021013" y="107951"/>
            <a:ext cx="6748462" cy="1800225"/>
            <a:chOff x="1296" y="336"/>
            <a:chExt cx="3840" cy="1104"/>
          </a:xfrm>
        </p:grpSpPr>
        <p:sp>
          <p:nvSpPr>
            <p:cNvPr id="45089" name="AutoShape 32">
              <a:extLst>
                <a:ext uri="{FF2B5EF4-FFF2-40B4-BE49-F238E27FC236}">
                  <a16:creationId xmlns:a16="http://schemas.microsoft.com/office/drawing/2014/main" id="{C3D69255-B93B-400D-799E-1CF8FCF127DD}"/>
                </a:ext>
              </a:extLst>
            </p:cNvPr>
            <p:cNvSpPr>
              <a:spLocks noChangeArrowheads="1"/>
            </p:cNvSpPr>
            <p:nvPr/>
          </p:nvSpPr>
          <p:spPr bwMode="auto">
            <a:xfrm>
              <a:off x="1296" y="336"/>
              <a:ext cx="3840" cy="1104"/>
            </a:xfrm>
            <a:prstGeom prst="flowChartAlternateProcess">
              <a:avLst/>
            </a:prstGeom>
            <a:noFill/>
            <a:ln w="38100" cmpd="dbl">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56705" name="Rectangle 33">
              <a:extLst>
                <a:ext uri="{FF2B5EF4-FFF2-40B4-BE49-F238E27FC236}">
                  <a16:creationId xmlns:a16="http://schemas.microsoft.com/office/drawing/2014/main" id="{6780F6DC-DC1C-058A-0801-4CAE032C91E3}"/>
                </a:ext>
              </a:extLst>
            </p:cNvPr>
            <p:cNvSpPr>
              <a:spLocks noChangeArrowheads="1"/>
            </p:cNvSpPr>
            <p:nvPr/>
          </p:nvSpPr>
          <p:spPr bwMode="auto">
            <a:xfrm>
              <a:off x="1536" y="384"/>
              <a:ext cx="336" cy="240"/>
            </a:xfrm>
            <a:prstGeom prst="rect">
              <a:avLst/>
            </a:prstGeom>
            <a:noFill/>
            <a:ln w="9525">
              <a:noFill/>
              <a:miter lim="800000"/>
              <a:headEnd/>
              <a:tailEnd/>
            </a:ln>
            <a:effectLst/>
          </p:spPr>
          <p:txBody>
            <a:bodyPr wrap="none" anchor="ctr"/>
            <a:lstStyle/>
            <a:p>
              <a:pPr algn="ctr">
                <a:defRPr/>
              </a:pPr>
              <a:r>
                <a:rPr lang="zh-CN" altLang="en-US" sz="1400" b="1">
                  <a:solidFill>
                    <a:srgbClr val="FF3399"/>
                  </a:solidFill>
                  <a:effectLst>
                    <a:outerShdw blurRad="38100" dist="38100" dir="2700000" algn="tl">
                      <a:srgbClr val="C0C0C0"/>
                    </a:outerShdw>
                  </a:effectLst>
                  <a:latin typeface="Times New Roman" pitchFamily="18" charset="0"/>
                  <a:ea typeface="幼圆" pitchFamily="49" charset="-122"/>
                </a:rPr>
                <a:t>户名:</a:t>
              </a:r>
            </a:p>
          </p:txBody>
        </p:sp>
        <p:sp>
          <p:nvSpPr>
            <p:cNvPr id="156706" name="Rectangle 34">
              <a:extLst>
                <a:ext uri="{FF2B5EF4-FFF2-40B4-BE49-F238E27FC236}">
                  <a16:creationId xmlns:a16="http://schemas.microsoft.com/office/drawing/2014/main" id="{12212240-2953-7FE2-053A-18D8C816E276}"/>
                </a:ext>
              </a:extLst>
            </p:cNvPr>
            <p:cNvSpPr>
              <a:spLocks noChangeArrowheads="1"/>
            </p:cNvSpPr>
            <p:nvPr/>
          </p:nvSpPr>
          <p:spPr bwMode="auto">
            <a:xfrm>
              <a:off x="2112" y="384"/>
              <a:ext cx="720" cy="240"/>
            </a:xfrm>
            <a:prstGeom prst="rect">
              <a:avLst/>
            </a:prstGeom>
            <a:noFill/>
            <a:ln w="9525">
              <a:noFill/>
              <a:miter lim="800000"/>
              <a:headEnd/>
              <a:tailEnd/>
            </a:ln>
            <a:effectLst/>
          </p:spPr>
          <p:txBody>
            <a:bodyPr wrap="none" anchor="ctr"/>
            <a:lstStyle/>
            <a:p>
              <a:pPr algn="ctr">
                <a:defRPr/>
              </a:pPr>
              <a:r>
                <a:rPr lang="zh-CN" altLang="en-US" sz="1400" b="1">
                  <a:solidFill>
                    <a:srgbClr val="FF3399"/>
                  </a:solidFill>
                  <a:effectLst>
                    <a:outerShdw blurRad="38100" dist="38100" dir="2700000" algn="tl">
                      <a:srgbClr val="C0C0C0"/>
                    </a:outerShdw>
                  </a:effectLst>
                  <a:latin typeface="Times New Roman" pitchFamily="18" charset="0"/>
                  <a:ea typeface="幼圆" pitchFamily="49" charset="-122"/>
                </a:rPr>
                <a:t>所号</a:t>
              </a:r>
              <a:r>
                <a:rPr lang="en-US" altLang="zh-CN" sz="1400" b="1">
                  <a:solidFill>
                    <a:srgbClr val="FF3399"/>
                  </a:solidFill>
                  <a:effectLst>
                    <a:outerShdw blurRad="38100" dist="38100" dir="2700000" algn="tl">
                      <a:srgbClr val="C0C0C0"/>
                    </a:outerShdw>
                  </a:effectLst>
                  <a:latin typeface="Times New Roman" pitchFamily="18" charset="0"/>
                  <a:ea typeface="幼圆" pitchFamily="49" charset="-122"/>
                </a:rPr>
                <a:t>:</a:t>
              </a:r>
            </a:p>
          </p:txBody>
        </p:sp>
        <p:sp>
          <p:nvSpPr>
            <p:cNvPr id="156707" name="Rectangle 35">
              <a:extLst>
                <a:ext uri="{FF2B5EF4-FFF2-40B4-BE49-F238E27FC236}">
                  <a16:creationId xmlns:a16="http://schemas.microsoft.com/office/drawing/2014/main" id="{C70687E8-ABF9-B1E8-E06C-53856EB53CEE}"/>
                </a:ext>
              </a:extLst>
            </p:cNvPr>
            <p:cNvSpPr>
              <a:spLocks noChangeArrowheads="1"/>
            </p:cNvSpPr>
            <p:nvPr/>
          </p:nvSpPr>
          <p:spPr bwMode="auto">
            <a:xfrm>
              <a:off x="3600" y="384"/>
              <a:ext cx="336" cy="240"/>
            </a:xfrm>
            <a:prstGeom prst="rect">
              <a:avLst/>
            </a:prstGeom>
            <a:noFill/>
            <a:ln w="9525">
              <a:noFill/>
              <a:miter lim="800000"/>
              <a:headEnd/>
              <a:tailEnd/>
            </a:ln>
            <a:effectLst/>
          </p:spPr>
          <p:txBody>
            <a:bodyPr wrap="none" anchor="ctr"/>
            <a:lstStyle/>
            <a:p>
              <a:pPr algn="ctr">
                <a:defRPr/>
              </a:pPr>
              <a:r>
                <a:rPr lang="zh-CN" altLang="en-US" sz="1400" b="1">
                  <a:solidFill>
                    <a:srgbClr val="FF3399"/>
                  </a:solidFill>
                  <a:effectLst>
                    <a:outerShdw blurRad="38100" dist="38100" dir="2700000" algn="tl">
                      <a:srgbClr val="C0C0C0"/>
                    </a:outerShdw>
                  </a:effectLst>
                  <a:latin typeface="Times New Roman" pitchFamily="18" charset="0"/>
                  <a:ea typeface="幼圆" pitchFamily="49" charset="-122"/>
                </a:rPr>
                <a:t>帐号:</a:t>
              </a:r>
            </a:p>
          </p:txBody>
        </p:sp>
        <p:sp>
          <p:nvSpPr>
            <p:cNvPr id="156708" name="Rectangle 36">
              <a:extLst>
                <a:ext uri="{FF2B5EF4-FFF2-40B4-BE49-F238E27FC236}">
                  <a16:creationId xmlns:a16="http://schemas.microsoft.com/office/drawing/2014/main" id="{74ADEBCB-FDFF-6C72-FC83-CC7A1A33FEEC}"/>
                </a:ext>
              </a:extLst>
            </p:cNvPr>
            <p:cNvSpPr>
              <a:spLocks noChangeArrowheads="1"/>
            </p:cNvSpPr>
            <p:nvPr/>
          </p:nvSpPr>
          <p:spPr bwMode="auto">
            <a:xfrm>
              <a:off x="4320" y="384"/>
              <a:ext cx="336" cy="240"/>
            </a:xfrm>
            <a:prstGeom prst="rect">
              <a:avLst/>
            </a:prstGeom>
            <a:noFill/>
            <a:ln w="9525">
              <a:noFill/>
              <a:miter lim="800000"/>
              <a:headEnd/>
              <a:tailEnd/>
            </a:ln>
            <a:effectLst/>
          </p:spPr>
          <p:txBody>
            <a:bodyPr wrap="none" anchor="ctr"/>
            <a:lstStyle/>
            <a:p>
              <a:pPr algn="ctr">
                <a:defRPr/>
              </a:pPr>
              <a:r>
                <a:rPr lang="zh-CN" altLang="en-US" sz="1400" b="1">
                  <a:solidFill>
                    <a:srgbClr val="FF3399"/>
                  </a:solidFill>
                  <a:effectLst>
                    <a:outerShdw blurRad="38100" dist="38100" dir="2700000" algn="tl">
                      <a:srgbClr val="C0C0C0"/>
                    </a:outerShdw>
                  </a:effectLst>
                  <a:latin typeface="Times New Roman" pitchFamily="18" charset="0"/>
                  <a:ea typeface="幼圆" pitchFamily="49" charset="-122"/>
                </a:rPr>
                <a:t>开户日:</a:t>
              </a:r>
            </a:p>
          </p:txBody>
        </p:sp>
        <p:sp>
          <p:nvSpPr>
            <p:cNvPr id="156709" name="Rectangle 37">
              <a:extLst>
                <a:ext uri="{FF2B5EF4-FFF2-40B4-BE49-F238E27FC236}">
                  <a16:creationId xmlns:a16="http://schemas.microsoft.com/office/drawing/2014/main" id="{006268F9-4308-D1E0-264E-174BFD6B1680}"/>
                </a:ext>
              </a:extLst>
            </p:cNvPr>
            <p:cNvSpPr>
              <a:spLocks noChangeArrowheads="1"/>
            </p:cNvSpPr>
            <p:nvPr/>
          </p:nvSpPr>
          <p:spPr bwMode="auto">
            <a:xfrm>
              <a:off x="1638" y="1198"/>
              <a:ext cx="336" cy="240"/>
            </a:xfrm>
            <a:prstGeom prst="rect">
              <a:avLst/>
            </a:prstGeom>
            <a:noFill/>
            <a:ln w="9525">
              <a:noFill/>
              <a:miter lim="800000"/>
              <a:headEnd/>
              <a:tailEnd/>
            </a:ln>
            <a:effectLst/>
          </p:spPr>
          <p:txBody>
            <a:bodyPr wrap="none" anchor="ctr"/>
            <a:lstStyle/>
            <a:p>
              <a:pPr algn="ctr">
                <a:defRPr/>
              </a:pPr>
              <a:r>
                <a:rPr lang="zh-CN" altLang="en-US" sz="1400" b="1" dirty="0">
                  <a:solidFill>
                    <a:srgbClr val="FF3399"/>
                  </a:solidFill>
                  <a:effectLst>
                    <a:outerShdw blurRad="38100" dist="38100" dir="2700000" algn="tl">
                      <a:srgbClr val="C0C0C0"/>
                    </a:outerShdw>
                  </a:effectLst>
                  <a:latin typeface="Times New Roman" pitchFamily="18" charset="0"/>
                  <a:ea typeface="幼圆" pitchFamily="49" charset="-122"/>
                </a:rPr>
                <a:t>性质:</a:t>
              </a:r>
            </a:p>
          </p:txBody>
        </p:sp>
        <p:sp>
          <p:nvSpPr>
            <p:cNvPr id="156710" name="Rectangle 38">
              <a:extLst>
                <a:ext uri="{FF2B5EF4-FFF2-40B4-BE49-F238E27FC236}">
                  <a16:creationId xmlns:a16="http://schemas.microsoft.com/office/drawing/2014/main" id="{CA5AEA55-40D8-B48B-F0C3-33E3CBCA213A}"/>
                </a:ext>
              </a:extLst>
            </p:cNvPr>
            <p:cNvSpPr>
              <a:spLocks noChangeArrowheads="1"/>
            </p:cNvSpPr>
            <p:nvPr/>
          </p:nvSpPr>
          <p:spPr bwMode="auto">
            <a:xfrm>
              <a:off x="4153" y="1200"/>
              <a:ext cx="336" cy="240"/>
            </a:xfrm>
            <a:prstGeom prst="rect">
              <a:avLst/>
            </a:prstGeom>
            <a:noFill/>
            <a:ln w="9525">
              <a:noFill/>
              <a:miter lim="800000"/>
              <a:headEnd/>
              <a:tailEnd/>
            </a:ln>
            <a:effectLst/>
          </p:spPr>
          <p:txBody>
            <a:bodyPr wrap="none" anchor="ctr"/>
            <a:lstStyle/>
            <a:p>
              <a:pPr algn="ctr">
                <a:defRPr/>
              </a:pPr>
              <a:r>
                <a:rPr lang="zh-CN" altLang="en-US" sz="1400" b="1" dirty="0">
                  <a:solidFill>
                    <a:srgbClr val="FF3399"/>
                  </a:solidFill>
                  <a:effectLst>
                    <a:outerShdw blurRad="38100" dist="38100" dir="2700000" algn="tl">
                      <a:srgbClr val="C0C0C0"/>
                    </a:outerShdw>
                  </a:effectLst>
                  <a:latin typeface="Times New Roman" pitchFamily="18" charset="0"/>
                  <a:ea typeface="幼圆" pitchFamily="49" charset="-122"/>
                </a:rPr>
                <a:t>印密:</a:t>
              </a:r>
            </a:p>
          </p:txBody>
        </p:sp>
      </p:grpSp>
      <p:grpSp>
        <p:nvGrpSpPr>
          <p:cNvPr id="3" name="Group 39">
            <a:extLst>
              <a:ext uri="{FF2B5EF4-FFF2-40B4-BE49-F238E27FC236}">
                <a16:creationId xmlns:a16="http://schemas.microsoft.com/office/drawing/2014/main" id="{CD9DF19F-53EE-F768-AC02-DD970CD97260}"/>
              </a:ext>
            </a:extLst>
          </p:cNvPr>
          <p:cNvGrpSpPr>
            <a:grpSpLocks/>
          </p:cNvGrpSpPr>
          <p:nvPr/>
        </p:nvGrpSpPr>
        <p:grpSpPr bwMode="auto">
          <a:xfrm>
            <a:off x="2351089" y="1763713"/>
            <a:ext cx="7850187" cy="4826000"/>
            <a:chOff x="883" y="1296"/>
            <a:chExt cx="4445" cy="2832"/>
          </a:xfrm>
        </p:grpSpPr>
        <p:sp>
          <p:nvSpPr>
            <p:cNvPr id="156712" name="Rectangle 40">
              <a:extLst>
                <a:ext uri="{FF2B5EF4-FFF2-40B4-BE49-F238E27FC236}">
                  <a16:creationId xmlns:a16="http://schemas.microsoft.com/office/drawing/2014/main" id="{AA4F99A1-82FE-C8DE-DB0D-2C0CFDD5777B}"/>
                </a:ext>
              </a:extLst>
            </p:cNvPr>
            <p:cNvSpPr>
              <a:spLocks noChangeArrowheads="1"/>
            </p:cNvSpPr>
            <p:nvPr/>
          </p:nvSpPr>
          <p:spPr bwMode="auto">
            <a:xfrm>
              <a:off x="883" y="1440"/>
              <a:ext cx="4445" cy="2688"/>
            </a:xfrm>
            <a:prstGeom prst="rect">
              <a:avLst/>
            </a:prstGeom>
            <a:solidFill>
              <a:schemeClr val="bg1"/>
            </a:solidFill>
            <a:ln w="38100" cmpd="dbl">
              <a:solidFill>
                <a:srgbClr val="99CC00"/>
              </a:solidFill>
              <a:miter lim="800000"/>
              <a:headEnd/>
              <a:tailEnd/>
            </a:ln>
            <a:effectLst/>
          </p:spPr>
          <p:txBody>
            <a:bodyPr wrap="none" anchor="ctr"/>
            <a:lstStyle/>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存折 = 户名+所号+帐号+开户日+性质+(印密)+1{存取行}20</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户名 = 2{字母}24</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所号 = “001”..“999”</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帐号 = “00000001”..“99999999”</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开户日 = 年+月+日</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性质 = “1”..“6”</a:t>
              </a:r>
              <a:r>
                <a:rPr lang="zh-CN" altLang="en-US" sz="2000" b="1" dirty="0">
                  <a:solidFill>
                    <a:srgbClr val="009900"/>
                  </a:solidFill>
                  <a:effectLst>
                    <a:outerShdw blurRad="38100" dist="38100" dir="2700000" algn="tl">
                      <a:srgbClr val="C0C0C0"/>
                    </a:outerShdw>
                  </a:effectLst>
                  <a:latin typeface="Times New Roman" pitchFamily="18" charset="0"/>
                  <a:ea typeface="幼圆" pitchFamily="49" charset="-122"/>
                </a:rPr>
                <a:t>   </a:t>
              </a:r>
              <a:r>
                <a:rPr lang="en-US" altLang="zh-CN" sz="2000" b="1" dirty="0">
                  <a:solidFill>
                    <a:srgbClr val="FF0000"/>
                  </a:solidFill>
                  <a:effectLst>
                    <a:outerShdw blurRad="38100" dist="38100" dir="2700000" algn="tl">
                      <a:srgbClr val="C0C0C0"/>
                    </a:outerShdw>
                  </a:effectLst>
                  <a:ea typeface="宋体" pitchFamily="2" charset="-122"/>
                </a:rPr>
                <a:t>*</a:t>
              </a:r>
              <a:r>
                <a:rPr lang="zh-CN" altLang="en-US" sz="2000" b="1" dirty="0">
                  <a:solidFill>
                    <a:srgbClr val="FF0000"/>
                  </a:solidFill>
                  <a:effectLst>
                    <a:outerShdw blurRad="38100" dist="38100" dir="2700000" algn="tl">
                      <a:srgbClr val="C0C0C0"/>
                    </a:outerShdw>
                  </a:effectLst>
                  <a:ea typeface="宋体" pitchFamily="2" charset="-122"/>
                </a:rPr>
                <a:t>“</a:t>
              </a:r>
              <a:r>
                <a:rPr lang="en-US" altLang="zh-CN" sz="2000" b="1" dirty="0">
                  <a:solidFill>
                    <a:srgbClr val="FF0000"/>
                  </a:solidFill>
                  <a:effectLst>
                    <a:outerShdw blurRad="38100" dist="38100" dir="2700000" algn="tl">
                      <a:srgbClr val="C0C0C0"/>
                    </a:outerShdw>
                  </a:effectLst>
                  <a:ea typeface="宋体" pitchFamily="2" charset="-122"/>
                </a:rPr>
                <a:t>1”</a:t>
              </a:r>
              <a:r>
                <a:rPr lang="zh-CN" altLang="en-US" sz="2000" b="1" dirty="0">
                  <a:solidFill>
                    <a:srgbClr val="FF0000"/>
                  </a:solidFill>
                  <a:effectLst>
                    <a:outerShdw blurRad="38100" dist="38100" dir="2700000" algn="tl">
                      <a:srgbClr val="C0C0C0"/>
                    </a:outerShdw>
                  </a:effectLst>
                  <a:ea typeface="宋体" pitchFamily="2" charset="-122"/>
                </a:rPr>
                <a:t>表示普通户，</a:t>
              </a:r>
              <a:r>
                <a:rPr lang="en-US" altLang="zh-CN" sz="2000" b="1" dirty="0">
                  <a:solidFill>
                    <a:srgbClr val="FF0000"/>
                  </a:solidFill>
                  <a:effectLst>
                    <a:outerShdw blurRad="38100" dist="38100" dir="2700000" algn="tl">
                      <a:srgbClr val="C0C0C0"/>
                    </a:outerShdw>
                  </a:effectLst>
                  <a:ea typeface="宋体" pitchFamily="2" charset="-122"/>
                </a:rPr>
                <a:t>…“6”</a:t>
              </a:r>
              <a:r>
                <a:rPr lang="zh-CN" altLang="en-US" sz="2000" b="1" dirty="0">
                  <a:solidFill>
                    <a:srgbClr val="FF0000"/>
                  </a:solidFill>
                  <a:effectLst>
                    <a:outerShdw blurRad="38100" dist="38100" dir="2700000" algn="tl">
                      <a:srgbClr val="C0C0C0"/>
                    </a:outerShdw>
                  </a:effectLst>
                  <a:ea typeface="宋体" pitchFamily="2" charset="-122"/>
                </a:rPr>
                <a:t>表示工资户等 </a:t>
              </a:r>
              <a:r>
                <a:rPr lang="en-US" altLang="zh-CN" sz="2000" b="1" dirty="0">
                  <a:solidFill>
                    <a:srgbClr val="FF0000"/>
                  </a:solidFill>
                  <a:effectLst>
                    <a:outerShdw blurRad="38100" dist="38100" dir="2700000" algn="tl">
                      <a:srgbClr val="C0C0C0"/>
                    </a:outerShdw>
                  </a:effectLst>
                  <a:ea typeface="宋体" pitchFamily="2" charset="-122"/>
                </a:rPr>
                <a:t>*</a:t>
              </a:r>
              <a:endParaRPr lang="zh-CN" altLang="en-US" sz="2000" b="1" dirty="0">
                <a:solidFill>
                  <a:srgbClr val="009900"/>
                </a:solidFill>
                <a:effectLst>
                  <a:outerShdw blurRad="38100" dist="38100" dir="2700000" algn="tl">
                    <a:srgbClr val="C0C0C0"/>
                  </a:outerShdw>
                </a:effectLst>
                <a:latin typeface="Times New Roman" pitchFamily="18" charset="0"/>
                <a:ea typeface="幼圆" pitchFamily="49" charset="-122"/>
              </a:endParaRP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印密 = “0”</a:t>
              </a:r>
              <a:r>
                <a:rPr lang="zh-CN" altLang="en-US" sz="2000" b="1" dirty="0">
                  <a:solidFill>
                    <a:srgbClr val="009900"/>
                  </a:solidFill>
                  <a:effectLst>
                    <a:outerShdw blurRad="38100" dist="38100" dir="2700000" algn="tl">
                      <a:srgbClr val="C0C0C0"/>
                    </a:outerShdw>
                  </a:effectLst>
                  <a:latin typeface="Times New Roman" pitchFamily="18" charset="0"/>
                  <a:ea typeface="幼圆" pitchFamily="49" charset="-122"/>
                </a:rPr>
                <a:t>           </a:t>
              </a:r>
              <a:r>
                <a:rPr lang="zh-CN" altLang="en-US" sz="2000" b="1" dirty="0">
                  <a:solidFill>
                    <a:srgbClr val="FF0000"/>
                  </a:solidFill>
                  <a:effectLst>
                    <a:outerShdw blurRad="38100" dist="38100" dir="2700000" algn="tl">
                      <a:srgbClr val="C0C0C0"/>
                    </a:outerShdw>
                  </a:effectLst>
                  <a:ea typeface="宋体" pitchFamily="2" charset="-122"/>
                </a:rPr>
                <a:t>注：印密在存折上不显示</a:t>
              </a:r>
              <a:endParaRPr lang="zh-CN" altLang="en-US" sz="2000" b="1" dirty="0">
                <a:solidFill>
                  <a:srgbClr val="009900"/>
                </a:solidFill>
                <a:effectLst>
                  <a:outerShdw blurRad="38100" dist="38100" dir="2700000" algn="tl">
                    <a:srgbClr val="C0C0C0"/>
                  </a:outerShdw>
                </a:effectLst>
                <a:latin typeface="Times New Roman" pitchFamily="18" charset="0"/>
                <a:ea typeface="幼圆" pitchFamily="49" charset="-122"/>
              </a:endParaRP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存取行 = 日期+（摘要）+支出+存入+余额+操作+复核</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日期 =年+月+日</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年 = “1900”..“3000”   月 = “01”..“12”   日 = “01”..“31”</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摘要 = 1{字母}4</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支出 = 金额</a:t>
              </a:r>
            </a:p>
            <a:p>
              <a:pPr>
                <a:lnSpc>
                  <a:spcPct val="115000"/>
                </a:lnSpc>
                <a:defRPr/>
              </a:pPr>
              <a:r>
                <a:rPr lang="zh-CN" altLang="en-US" sz="2000" b="1" dirty="0">
                  <a:effectLst>
                    <a:outerShdw blurRad="38100" dist="38100" dir="2700000" algn="tl">
                      <a:srgbClr val="C0C0C0"/>
                    </a:outerShdw>
                  </a:effectLst>
                  <a:latin typeface="Times New Roman" pitchFamily="18" charset="0"/>
                  <a:ea typeface="幼圆" pitchFamily="49" charset="-122"/>
                </a:rPr>
                <a:t>金额 = “00000000.01”..“999999999.99”        … …</a:t>
              </a:r>
            </a:p>
          </p:txBody>
        </p:sp>
        <p:sp>
          <p:nvSpPr>
            <p:cNvPr id="45087" name="Oval 41">
              <a:extLst>
                <a:ext uri="{FF2B5EF4-FFF2-40B4-BE49-F238E27FC236}">
                  <a16:creationId xmlns:a16="http://schemas.microsoft.com/office/drawing/2014/main" id="{6380861A-A998-2E2D-0042-3ED1D40F38E9}"/>
                </a:ext>
              </a:extLst>
            </p:cNvPr>
            <p:cNvSpPr>
              <a:spLocks noChangeArrowheads="1"/>
            </p:cNvSpPr>
            <p:nvPr/>
          </p:nvSpPr>
          <p:spPr bwMode="auto">
            <a:xfrm>
              <a:off x="1968" y="1296"/>
              <a:ext cx="96" cy="192"/>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sz="2000"/>
            </a:p>
          </p:txBody>
        </p:sp>
        <p:sp>
          <p:nvSpPr>
            <p:cNvPr id="45088" name="Oval 42">
              <a:extLst>
                <a:ext uri="{FF2B5EF4-FFF2-40B4-BE49-F238E27FC236}">
                  <a16:creationId xmlns:a16="http://schemas.microsoft.com/office/drawing/2014/main" id="{A1F0889F-D1CC-085D-EF5B-BA4F15F5F82A}"/>
                </a:ext>
              </a:extLst>
            </p:cNvPr>
            <p:cNvSpPr>
              <a:spLocks noChangeArrowheads="1"/>
            </p:cNvSpPr>
            <p:nvPr/>
          </p:nvSpPr>
          <p:spPr bwMode="auto">
            <a:xfrm>
              <a:off x="4512" y="1296"/>
              <a:ext cx="96" cy="192"/>
            </a:xfrm>
            <a:prstGeom prst="ellipse">
              <a:avLst/>
            </a:pr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84264FBA-37EA-CDCF-AA8B-B3FF4259B2A7}"/>
              </a:ext>
            </a:extLst>
          </p:cNvPr>
          <p:cNvSpPr txBox="1">
            <a:spLocks noChangeArrowheads="1"/>
          </p:cNvSpPr>
          <p:nvPr/>
        </p:nvSpPr>
        <p:spPr bwMode="auto">
          <a:xfrm>
            <a:off x="2782888" y="593725"/>
            <a:ext cx="6913562"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spcBef>
                <a:spcPct val="50000"/>
              </a:spcBef>
            </a:pPr>
            <a:r>
              <a:rPr lang="en-US" altLang="zh-CN" sz="4400">
                <a:solidFill>
                  <a:schemeClr val="tx2"/>
                </a:solidFill>
                <a:latin typeface="黑体" panose="02010609060101010101" pitchFamily="49" charset="-122"/>
                <a:ea typeface="黑体" panose="02010609060101010101" pitchFamily="49" charset="-122"/>
              </a:rPr>
              <a:t>2.5.4 </a:t>
            </a:r>
            <a:r>
              <a:rPr lang="zh-CN" altLang="en-US" sz="4400">
                <a:solidFill>
                  <a:schemeClr val="tx2"/>
                </a:solidFill>
                <a:latin typeface="黑体" panose="02010609060101010101" pitchFamily="49" charset="-122"/>
                <a:ea typeface="黑体" panose="02010609060101010101" pitchFamily="49" charset="-122"/>
              </a:rPr>
              <a:t>数据字典的实现</a:t>
            </a:r>
          </a:p>
        </p:txBody>
      </p:sp>
      <p:sp>
        <p:nvSpPr>
          <p:cNvPr id="46083" name="Rectangle 2">
            <a:extLst>
              <a:ext uri="{FF2B5EF4-FFF2-40B4-BE49-F238E27FC236}">
                <a16:creationId xmlns:a16="http://schemas.microsoft.com/office/drawing/2014/main" id="{B6FD7EFC-30FB-A282-4EE4-FAB56EFEB5E2}"/>
              </a:ext>
            </a:extLst>
          </p:cNvPr>
          <p:cNvSpPr txBox="1">
            <a:spLocks noChangeArrowheads="1"/>
          </p:cNvSpPr>
          <p:nvPr/>
        </p:nvSpPr>
        <p:spPr bwMode="auto">
          <a:xfrm>
            <a:off x="1774825" y="2133601"/>
            <a:ext cx="8713788"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9375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200000"/>
              </a:lnSpc>
              <a:spcBef>
                <a:spcPct val="20000"/>
              </a:spcBef>
              <a:buClr>
                <a:schemeClr val="folHlink"/>
              </a:buClr>
              <a:buSzPct val="60000"/>
              <a:buFont typeface="Wingdings" panose="05000000000000000000" pitchFamily="2" charset="2"/>
              <a:buChar char="n"/>
            </a:pPr>
            <a:r>
              <a:rPr lang="en-US" altLang="zh-CN" sz="3200">
                <a:latin typeface="Tahoma" panose="020B0604030504040204" pitchFamily="34" charset="0"/>
                <a:ea typeface="宋体" panose="02010600030101010101" pitchFamily="2" charset="-122"/>
              </a:rPr>
              <a:t>CASE</a:t>
            </a:r>
            <a:r>
              <a:rPr lang="zh-CN" altLang="en-US" sz="3200">
                <a:latin typeface="Tahoma" panose="020B0604030504040204" pitchFamily="34" charset="0"/>
                <a:ea typeface="宋体" panose="02010600030101010101" pitchFamily="2" charset="-122"/>
              </a:rPr>
              <a:t>结构化分析与设计工具 </a:t>
            </a:r>
            <a:r>
              <a:rPr lang="en-US" altLang="zh-CN" sz="3200">
                <a:latin typeface="Tahoma" panose="020B0604030504040204" pitchFamily="34" charset="0"/>
                <a:ea typeface="宋体" panose="02010600030101010101" pitchFamily="2" charset="-122"/>
              </a:rPr>
              <a:t>(</a:t>
            </a:r>
            <a:r>
              <a:rPr lang="zh-CN" altLang="en-US" sz="3200">
                <a:latin typeface="Tahoma" panose="020B0604030504040204" pitchFamily="34" charset="0"/>
                <a:ea typeface="宋体" panose="02010600030101010101" pitchFamily="2" charset="-122"/>
              </a:rPr>
              <a:t>大型软件</a:t>
            </a:r>
            <a:r>
              <a:rPr lang="en-US" altLang="zh-CN" sz="3200">
                <a:latin typeface="Tahoma" panose="020B0604030504040204" pitchFamily="34" charset="0"/>
                <a:ea typeface="宋体" panose="02010600030101010101" pitchFamily="2" charset="-122"/>
              </a:rPr>
              <a:t>)</a:t>
            </a:r>
          </a:p>
          <a:p>
            <a:pPr>
              <a:lnSpc>
                <a:spcPct val="200000"/>
              </a:lnSpc>
              <a:spcBef>
                <a:spcPct val="20000"/>
              </a:spcBef>
              <a:buClr>
                <a:schemeClr val="folHlink"/>
              </a:buClr>
              <a:buSzPct val="60000"/>
              <a:buFont typeface="Wingdings" panose="05000000000000000000" pitchFamily="2" charset="2"/>
              <a:buChar char="n"/>
            </a:pPr>
            <a:r>
              <a:rPr lang="zh-CN" altLang="en-US" sz="3200">
                <a:latin typeface="Tahoma" panose="020B0604030504040204" pitchFamily="34" charset="0"/>
                <a:ea typeface="宋体" panose="02010600030101010101" pitchFamily="2" charset="-122"/>
              </a:rPr>
              <a:t>卡片形式</a:t>
            </a:r>
            <a:r>
              <a:rPr lang="en-US" altLang="zh-CN" sz="3200">
                <a:latin typeface="Tahoma" panose="020B0604030504040204" pitchFamily="34" charset="0"/>
                <a:ea typeface="宋体" panose="02010600030101010101" pitchFamily="2" charset="-122"/>
              </a:rPr>
              <a:t>/excel</a:t>
            </a:r>
            <a:r>
              <a:rPr lang="zh-CN" altLang="en-US" sz="3200">
                <a:latin typeface="Tahoma" panose="020B0604030504040204" pitchFamily="34" charset="0"/>
                <a:ea typeface="宋体" panose="02010600030101010101" pitchFamily="2" charset="-122"/>
              </a:rPr>
              <a:t> </a:t>
            </a:r>
            <a:r>
              <a:rPr lang="en-US" altLang="zh-CN" sz="3200">
                <a:latin typeface="Tahoma" panose="020B0604030504040204" pitchFamily="34" charset="0"/>
                <a:ea typeface="宋体" panose="02010600030101010101" pitchFamily="2" charset="-122"/>
              </a:rPr>
              <a:t>or record in file (</a:t>
            </a:r>
            <a:r>
              <a:rPr lang="zh-CN" altLang="en-US" sz="3200">
                <a:latin typeface="Tahoma" panose="020B0604030504040204" pitchFamily="34" charset="0"/>
                <a:ea typeface="宋体" panose="02010600030101010101" pitchFamily="2" charset="-122"/>
              </a:rPr>
              <a:t>小型软件</a:t>
            </a:r>
            <a:r>
              <a:rPr lang="en-US" altLang="zh-CN" sz="3200">
                <a:latin typeface="Tahoma" panose="020B0604030504040204" pitchFamily="34" charset="0"/>
                <a:ea typeface="宋体" panose="02010600030101010101" pitchFamily="2" charset="-122"/>
              </a:rPr>
              <a:t>)</a:t>
            </a:r>
            <a:endParaRPr lang="zh-CN" altLang="en-US" sz="3200">
              <a:latin typeface="Tahoma" panose="020B0604030504040204" pitchFamily="34" charset="0"/>
              <a:ea typeface="宋体" panose="02010600030101010101" pitchFamily="2" charset="-122"/>
            </a:endParaRPr>
          </a:p>
        </p:txBody>
      </p:sp>
      <p:sp>
        <p:nvSpPr>
          <p:cNvPr id="46084" name="矩形 5">
            <a:extLst>
              <a:ext uri="{FF2B5EF4-FFF2-40B4-BE49-F238E27FC236}">
                <a16:creationId xmlns:a16="http://schemas.microsoft.com/office/drawing/2014/main" id="{BBA98753-1612-6A39-5802-1F620442DACB}"/>
              </a:ext>
            </a:extLst>
          </p:cNvPr>
          <p:cNvSpPr>
            <a:spLocks noChangeArrowheads="1"/>
          </p:cNvSpPr>
          <p:nvPr/>
        </p:nvSpPr>
        <p:spPr bwMode="auto">
          <a:xfrm>
            <a:off x="3648076" y="4508501"/>
            <a:ext cx="3743325" cy="193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a:t>名字：</a:t>
            </a:r>
            <a:endParaRPr lang="en-US" altLang="zh-CN"/>
          </a:p>
          <a:p>
            <a:r>
              <a:rPr lang="zh-CN" altLang="en-US"/>
              <a:t>别名：</a:t>
            </a:r>
            <a:endParaRPr lang="en-US" altLang="zh-CN"/>
          </a:p>
          <a:p>
            <a:r>
              <a:rPr lang="zh-CN" altLang="en-US"/>
              <a:t>描述：</a:t>
            </a:r>
            <a:endParaRPr lang="en-US" altLang="zh-CN"/>
          </a:p>
          <a:p>
            <a:r>
              <a:rPr lang="zh-CN" altLang="en-US"/>
              <a:t>定义：</a:t>
            </a:r>
            <a:endParaRPr lang="en-US" altLang="zh-CN"/>
          </a:p>
          <a:p>
            <a:r>
              <a:rPr lang="zh-CN" altLang="en-US"/>
              <a:t>位置：</a:t>
            </a:r>
          </a:p>
        </p:txBody>
      </p:sp>
      <p:sp>
        <p:nvSpPr>
          <p:cNvPr id="46085" name="TextBox 6">
            <a:extLst>
              <a:ext uri="{FF2B5EF4-FFF2-40B4-BE49-F238E27FC236}">
                <a16:creationId xmlns:a16="http://schemas.microsoft.com/office/drawing/2014/main" id="{421945A6-1C89-091D-7629-5C54837C1A8A}"/>
              </a:ext>
            </a:extLst>
          </p:cNvPr>
          <p:cNvSpPr txBox="1">
            <a:spLocks noChangeArrowheads="1"/>
          </p:cNvSpPr>
          <p:nvPr/>
        </p:nvSpPr>
        <p:spPr bwMode="auto">
          <a:xfrm>
            <a:off x="7824789" y="5661026"/>
            <a:ext cx="2447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3600">
                <a:solidFill>
                  <a:srgbClr val="C00000"/>
                </a:solidFill>
              </a:rPr>
              <a:t>例子，</a:t>
            </a:r>
            <a:r>
              <a:rPr lang="en-US" altLang="zh-CN" sz="3600">
                <a:solidFill>
                  <a:srgbClr val="C00000"/>
                </a:solidFill>
              </a:rPr>
              <a:t>P49</a:t>
            </a:r>
            <a:endParaRPr lang="zh-CN" altLang="en-US" sz="360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rj19">
            <a:extLst>
              <a:ext uri="{FF2B5EF4-FFF2-40B4-BE49-F238E27FC236}">
                <a16:creationId xmlns:a16="http://schemas.microsoft.com/office/drawing/2014/main" id="{53E74D39-776D-1446-A334-B73406E0F2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05" y="1137139"/>
            <a:ext cx="6182457" cy="42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5">
            <a:extLst>
              <a:ext uri="{FF2B5EF4-FFF2-40B4-BE49-F238E27FC236}">
                <a16:creationId xmlns:a16="http://schemas.microsoft.com/office/drawing/2014/main" id="{1325E54D-AB7B-AD61-FEB1-7CFFCB527684}"/>
              </a:ext>
            </a:extLst>
          </p:cNvPr>
          <p:cNvSpPr>
            <a:spLocks noChangeArrowheads="1"/>
          </p:cNvSpPr>
          <p:nvPr/>
        </p:nvSpPr>
        <p:spPr bwMode="auto">
          <a:xfrm>
            <a:off x="3024554" y="5836629"/>
            <a:ext cx="5649058" cy="4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ts val="554"/>
              </a:spcBef>
              <a:buClr>
                <a:schemeClr val="accent1"/>
              </a:buClr>
              <a:buSzPct val="70000"/>
            </a:pPr>
            <a:r>
              <a:rPr lang="zh-CN" altLang="en-US" sz="1846">
                <a:solidFill>
                  <a:schemeClr val="tx2"/>
                </a:solidFill>
                <a:latin typeface="仿宋_GB2312" pitchFamily="49" charset="-122"/>
                <a:ea typeface="仿宋_GB2312" pitchFamily="49" charset="-122"/>
              </a:rPr>
              <a:t>图</a:t>
            </a:r>
            <a:r>
              <a:rPr lang="en-US" altLang="zh-CN" sz="1662">
                <a:solidFill>
                  <a:schemeClr val="tx2"/>
                </a:solidFill>
                <a:latin typeface="仿宋_GB2312" pitchFamily="49" charset="-122"/>
                <a:ea typeface="仿宋_GB2312" pitchFamily="49" charset="-122"/>
              </a:rPr>
              <a:t>3.2 </a:t>
            </a:r>
            <a:r>
              <a:rPr lang="zh-CN" altLang="en-US" sz="1846">
                <a:solidFill>
                  <a:schemeClr val="tx2"/>
                </a:solidFill>
                <a:latin typeface="仿宋_GB2312" pitchFamily="49" charset="-122"/>
                <a:ea typeface="仿宋_GB2312" pitchFamily="49" charset="-122"/>
              </a:rPr>
              <a:t>某校教学管理</a:t>
            </a:r>
            <a:r>
              <a:rPr lang="en-US" altLang="zh-CN" sz="1662">
                <a:solidFill>
                  <a:schemeClr val="tx2"/>
                </a:solidFill>
                <a:latin typeface="仿宋_GB2312" pitchFamily="49" charset="-122"/>
                <a:ea typeface="仿宋_GB2312" pitchFamily="49" charset="-122"/>
              </a:rPr>
              <a:t>ER</a:t>
            </a:r>
            <a:r>
              <a:rPr lang="zh-CN" altLang="en-US" sz="1846">
                <a:solidFill>
                  <a:schemeClr val="tx2"/>
                </a:solidFill>
                <a:latin typeface="仿宋_GB2312" pitchFamily="49" charset="-122"/>
                <a:ea typeface="仿宋_GB2312" pitchFamily="49" charset="-122"/>
              </a:rPr>
              <a:t>图</a:t>
            </a:r>
          </a:p>
        </p:txBody>
      </p:sp>
      <p:sp>
        <p:nvSpPr>
          <p:cNvPr id="34820" name="Text Box 8">
            <a:extLst>
              <a:ext uri="{FF2B5EF4-FFF2-40B4-BE49-F238E27FC236}">
                <a16:creationId xmlns:a16="http://schemas.microsoft.com/office/drawing/2014/main" id="{05AD6483-C39A-FBEF-62AC-D9C3005433AA}"/>
              </a:ext>
            </a:extLst>
          </p:cNvPr>
          <p:cNvSpPr txBox="1">
            <a:spLocks noChangeArrowheads="1"/>
          </p:cNvSpPr>
          <p:nvPr/>
        </p:nvSpPr>
        <p:spPr bwMode="auto">
          <a:xfrm>
            <a:off x="5769220" y="2798886"/>
            <a:ext cx="732692"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chemeClr val="accent2"/>
                </a:solidFill>
              </a:rPr>
              <a:t>对象</a:t>
            </a:r>
          </a:p>
        </p:txBody>
      </p:sp>
      <p:sp>
        <p:nvSpPr>
          <p:cNvPr id="34821" name="Line 12">
            <a:extLst>
              <a:ext uri="{FF2B5EF4-FFF2-40B4-BE49-F238E27FC236}">
                <a16:creationId xmlns:a16="http://schemas.microsoft.com/office/drawing/2014/main" id="{4E324041-1FE8-2DDC-F9C9-95193061B657}"/>
              </a:ext>
            </a:extLst>
          </p:cNvPr>
          <p:cNvSpPr>
            <a:spLocks noChangeShapeType="1"/>
          </p:cNvSpPr>
          <p:nvPr/>
        </p:nvSpPr>
        <p:spPr bwMode="auto">
          <a:xfrm flipH="1" flipV="1">
            <a:off x="5237286" y="2798885"/>
            <a:ext cx="531935" cy="1992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22" name="Line 13">
            <a:extLst>
              <a:ext uri="{FF2B5EF4-FFF2-40B4-BE49-F238E27FC236}">
                <a16:creationId xmlns:a16="http://schemas.microsoft.com/office/drawing/2014/main" id="{73F227F9-2ED2-0888-8572-A0341750C5CC}"/>
              </a:ext>
            </a:extLst>
          </p:cNvPr>
          <p:cNvSpPr>
            <a:spLocks noChangeShapeType="1"/>
          </p:cNvSpPr>
          <p:nvPr/>
        </p:nvSpPr>
        <p:spPr bwMode="auto">
          <a:xfrm flipV="1">
            <a:off x="6433039" y="2798885"/>
            <a:ext cx="465992" cy="1992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23" name="Line 14">
            <a:extLst>
              <a:ext uri="{FF2B5EF4-FFF2-40B4-BE49-F238E27FC236}">
                <a16:creationId xmlns:a16="http://schemas.microsoft.com/office/drawing/2014/main" id="{DC2FE3CA-2C24-B9E3-5260-DA0F782802C9}"/>
              </a:ext>
            </a:extLst>
          </p:cNvPr>
          <p:cNvSpPr>
            <a:spLocks noChangeShapeType="1"/>
          </p:cNvSpPr>
          <p:nvPr/>
        </p:nvSpPr>
        <p:spPr bwMode="auto">
          <a:xfrm>
            <a:off x="6101862" y="3197471"/>
            <a:ext cx="0" cy="73122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24" name="Freeform 16">
            <a:extLst>
              <a:ext uri="{FF2B5EF4-FFF2-40B4-BE49-F238E27FC236}">
                <a16:creationId xmlns:a16="http://schemas.microsoft.com/office/drawing/2014/main" id="{87008336-6A8F-CCB5-DD09-757CFAF7304F}"/>
              </a:ext>
            </a:extLst>
          </p:cNvPr>
          <p:cNvSpPr>
            <a:spLocks/>
          </p:cNvSpPr>
          <p:nvPr/>
        </p:nvSpPr>
        <p:spPr bwMode="auto">
          <a:xfrm>
            <a:off x="2688981" y="870438"/>
            <a:ext cx="2946888" cy="3124200"/>
          </a:xfrm>
          <a:custGeom>
            <a:avLst/>
            <a:gdLst>
              <a:gd name="T0" fmla="*/ 2147483647 w 2010"/>
              <a:gd name="T1" fmla="*/ 2147483647 h 2086"/>
              <a:gd name="T2" fmla="*/ 2147483647 w 2010"/>
              <a:gd name="T3" fmla="*/ 2147483647 h 2086"/>
              <a:gd name="T4" fmla="*/ 2147483647 w 2010"/>
              <a:gd name="T5" fmla="*/ 2147483647 h 2086"/>
              <a:gd name="T6" fmla="*/ 2147483647 w 2010"/>
              <a:gd name="T7" fmla="*/ 2147483647 h 2086"/>
              <a:gd name="T8" fmla="*/ 2147483647 w 2010"/>
              <a:gd name="T9" fmla="*/ 2147483647 h 2086"/>
              <a:gd name="T10" fmla="*/ 2147483647 w 2010"/>
              <a:gd name="T11" fmla="*/ 2147483647 h 2086"/>
              <a:gd name="T12" fmla="*/ 2147483647 w 2010"/>
              <a:gd name="T13" fmla="*/ 2147483647 h 2086"/>
              <a:gd name="T14" fmla="*/ 2147483647 w 2010"/>
              <a:gd name="T15" fmla="*/ 2147483647 h 2086"/>
              <a:gd name="T16" fmla="*/ 2147483647 w 2010"/>
              <a:gd name="T17" fmla="*/ 2147483647 h 2086"/>
              <a:gd name="T18" fmla="*/ 2147483647 w 2010"/>
              <a:gd name="T19" fmla="*/ 2147483647 h 20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10"/>
              <a:gd name="T31" fmla="*/ 0 h 2086"/>
              <a:gd name="T32" fmla="*/ 2010 w 2010"/>
              <a:gd name="T33" fmla="*/ 2086 h 20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10" h="2086">
                <a:moveTo>
                  <a:pt x="106" y="1088"/>
                </a:moveTo>
                <a:cubicBezTo>
                  <a:pt x="121" y="831"/>
                  <a:pt x="129" y="582"/>
                  <a:pt x="242" y="408"/>
                </a:cubicBezTo>
                <a:cubicBezTo>
                  <a:pt x="355" y="234"/>
                  <a:pt x="582" y="90"/>
                  <a:pt x="786" y="45"/>
                </a:cubicBezTo>
                <a:cubicBezTo>
                  <a:pt x="990" y="0"/>
                  <a:pt x="1271" y="38"/>
                  <a:pt x="1467" y="136"/>
                </a:cubicBezTo>
                <a:cubicBezTo>
                  <a:pt x="1663" y="234"/>
                  <a:pt x="1920" y="499"/>
                  <a:pt x="1965" y="635"/>
                </a:cubicBezTo>
                <a:cubicBezTo>
                  <a:pt x="2010" y="771"/>
                  <a:pt x="1905" y="892"/>
                  <a:pt x="1739" y="952"/>
                </a:cubicBezTo>
                <a:cubicBezTo>
                  <a:pt x="1573" y="1012"/>
                  <a:pt x="1089" y="846"/>
                  <a:pt x="968" y="997"/>
                </a:cubicBezTo>
                <a:cubicBezTo>
                  <a:pt x="847" y="1148"/>
                  <a:pt x="1149" y="1700"/>
                  <a:pt x="1013" y="1859"/>
                </a:cubicBezTo>
                <a:cubicBezTo>
                  <a:pt x="877" y="2018"/>
                  <a:pt x="302" y="2086"/>
                  <a:pt x="151" y="1950"/>
                </a:cubicBezTo>
                <a:cubicBezTo>
                  <a:pt x="0" y="1814"/>
                  <a:pt x="91" y="1345"/>
                  <a:pt x="106" y="1088"/>
                </a:cubicBezTo>
                <a:close/>
              </a:path>
            </a:pathLst>
          </a:custGeom>
          <a:solidFill>
            <a:schemeClr val="accent1">
              <a:alpha val="14902"/>
            </a:schemeClr>
          </a:solidFill>
          <a:ln w="9525">
            <a:solidFill>
              <a:schemeClr val="tx1"/>
            </a:solidFill>
            <a:round/>
            <a:headEnd/>
            <a:tailEnd/>
          </a:ln>
        </p:spPr>
        <p:txBody>
          <a:bodyPr/>
          <a:lstStyle/>
          <a:p>
            <a:endParaRPr lang="zh-CN" altLang="en-US" sz="1662"/>
          </a:p>
        </p:txBody>
      </p:sp>
      <p:sp>
        <p:nvSpPr>
          <p:cNvPr id="34825" name="Text Box 17">
            <a:extLst>
              <a:ext uri="{FF2B5EF4-FFF2-40B4-BE49-F238E27FC236}">
                <a16:creationId xmlns:a16="http://schemas.microsoft.com/office/drawing/2014/main" id="{A63ACBE4-FCFC-8DF1-04BE-E7A6E3DB3059}"/>
              </a:ext>
            </a:extLst>
          </p:cNvPr>
          <p:cNvSpPr txBox="1">
            <a:spLocks noChangeArrowheads="1"/>
          </p:cNvSpPr>
          <p:nvPr/>
        </p:nvSpPr>
        <p:spPr bwMode="auto">
          <a:xfrm>
            <a:off x="1830471" y="870440"/>
            <a:ext cx="468718" cy="10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rgbClr val="FF00FF"/>
                </a:solidFill>
              </a:rPr>
              <a:t>教师属性</a:t>
            </a:r>
            <a:endParaRPr lang="en-US" altLang="zh-CN" sz="1846">
              <a:solidFill>
                <a:srgbClr val="FF00FF"/>
              </a:solidFill>
            </a:endParaRPr>
          </a:p>
        </p:txBody>
      </p:sp>
      <p:sp>
        <p:nvSpPr>
          <p:cNvPr id="34826" name="Line 18">
            <a:extLst>
              <a:ext uri="{FF2B5EF4-FFF2-40B4-BE49-F238E27FC236}">
                <a16:creationId xmlns:a16="http://schemas.microsoft.com/office/drawing/2014/main" id="{7E269FAA-8A78-BC29-3922-7C654F0A432E}"/>
              </a:ext>
            </a:extLst>
          </p:cNvPr>
          <p:cNvSpPr>
            <a:spLocks noChangeShapeType="1"/>
          </p:cNvSpPr>
          <p:nvPr/>
        </p:nvSpPr>
        <p:spPr bwMode="auto">
          <a:xfrm>
            <a:off x="2246436" y="1336432"/>
            <a:ext cx="597877" cy="131885"/>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27" name="Freeform 19">
            <a:extLst>
              <a:ext uri="{FF2B5EF4-FFF2-40B4-BE49-F238E27FC236}">
                <a16:creationId xmlns:a16="http://schemas.microsoft.com/office/drawing/2014/main" id="{E8D1F351-6EFE-D20A-997F-DA41B9EA390D}"/>
              </a:ext>
            </a:extLst>
          </p:cNvPr>
          <p:cNvSpPr>
            <a:spLocks/>
          </p:cNvSpPr>
          <p:nvPr/>
        </p:nvSpPr>
        <p:spPr bwMode="auto">
          <a:xfrm>
            <a:off x="5568463" y="904143"/>
            <a:ext cx="3912577" cy="1494692"/>
          </a:xfrm>
          <a:custGeom>
            <a:avLst/>
            <a:gdLst>
              <a:gd name="T0" fmla="*/ 2147483647 w 2693"/>
              <a:gd name="T1" fmla="*/ 2147483647 h 998"/>
              <a:gd name="T2" fmla="*/ 2147483647 w 2693"/>
              <a:gd name="T3" fmla="*/ 2147483647 h 998"/>
              <a:gd name="T4" fmla="*/ 2147483647 w 2693"/>
              <a:gd name="T5" fmla="*/ 2147483647 h 998"/>
              <a:gd name="T6" fmla="*/ 2147483647 w 2693"/>
              <a:gd name="T7" fmla="*/ 2147483647 h 998"/>
              <a:gd name="T8" fmla="*/ 2147483647 w 2693"/>
              <a:gd name="T9" fmla="*/ 2147483647 h 998"/>
              <a:gd name="T10" fmla="*/ 2147483647 w 2693"/>
              <a:gd name="T11" fmla="*/ 2147483647 h 998"/>
              <a:gd name="T12" fmla="*/ 2147483647 w 2693"/>
              <a:gd name="T13" fmla="*/ 2147483647 h 998"/>
              <a:gd name="T14" fmla="*/ 0 60000 65536"/>
              <a:gd name="T15" fmla="*/ 0 60000 65536"/>
              <a:gd name="T16" fmla="*/ 0 60000 65536"/>
              <a:gd name="T17" fmla="*/ 0 60000 65536"/>
              <a:gd name="T18" fmla="*/ 0 60000 65536"/>
              <a:gd name="T19" fmla="*/ 0 60000 65536"/>
              <a:gd name="T20" fmla="*/ 0 60000 65536"/>
              <a:gd name="T21" fmla="*/ 0 w 2693"/>
              <a:gd name="T22" fmla="*/ 0 h 998"/>
              <a:gd name="T23" fmla="*/ 2693 w 2693"/>
              <a:gd name="T24" fmla="*/ 998 h 9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93" h="998">
                <a:moveTo>
                  <a:pt x="386" y="975"/>
                </a:moveTo>
                <a:cubicBezTo>
                  <a:pt x="0" y="990"/>
                  <a:pt x="167" y="998"/>
                  <a:pt x="114" y="930"/>
                </a:cubicBezTo>
                <a:cubicBezTo>
                  <a:pt x="61" y="862"/>
                  <a:pt x="24" y="695"/>
                  <a:pt x="69" y="567"/>
                </a:cubicBezTo>
                <a:cubicBezTo>
                  <a:pt x="114" y="439"/>
                  <a:pt x="69" y="235"/>
                  <a:pt x="386" y="159"/>
                </a:cubicBezTo>
                <a:cubicBezTo>
                  <a:pt x="703" y="83"/>
                  <a:pt x="1634" y="0"/>
                  <a:pt x="1974" y="113"/>
                </a:cubicBezTo>
                <a:cubicBezTo>
                  <a:pt x="2314" y="226"/>
                  <a:pt x="2693" y="695"/>
                  <a:pt x="2428" y="839"/>
                </a:cubicBezTo>
                <a:cubicBezTo>
                  <a:pt x="2163" y="983"/>
                  <a:pt x="772" y="960"/>
                  <a:pt x="386" y="975"/>
                </a:cubicBezTo>
                <a:close/>
              </a:path>
            </a:pathLst>
          </a:custGeom>
          <a:solidFill>
            <a:schemeClr val="accent1">
              <a:alpha val="14902"/>
            </a:schemeClr>
          </a:solidFill>
          <a:ln w="9525">
            <a:solidFill>
              <a:schemeClr val="tx1"/>
            </a:solidFill>
            <a:round/>
            <a:headEnd/>
            <a:tailEnd/>
          </a:ln>
        </p:spPr>
        <p:txBody>
          <a:bodyPr/>
          <a:lstStyle/>
          <a:p>
            <a:endParaRPr lang="zh-CN" altLang="en-US" sz="1662"/>
          </a:p>
        </p:txBody>
      </p:sp>
      <p:sp>
        <p:nvSpPr>
          <p:cNvPr id="34828" name="Freeform 22">
            <a:extLst>
              <a:ext uri="{FF2B5EF4-FFF2-40B4-BE49-F238E27FC236}">
                <a16:creationId xmlns:a16="http://schemas.microsoft.com/office/drawing/2014/main" id="{38CD87C0-35CF-D42E-CFD3-5C6860A2BA21}"/>
              </a:ext>
            </a:extLst>
          </p:cNvPr>
          <p:cNvSpPr>
            <a:spLocks/>
          </p:cNvSpPr>
          <p:nvPr/>
        </p:nvSpPr>
        <p:spPr bwMode="auto">
          <a:xfrm>
            <a:off x="3308840" y="4659924"/>
            <a:ext cx="5994889" cy="918797"/>
          </a:xfrm>
          <a:custGeom>
            <a:avLst/>
            <a:gdLst>
              <a:gd name="T0" fmla="*/ 2147483647 w 4091"/>
              <a:gd name="T1" fmla="*/ 2147483647 h 741"/>
              <a:gd name="T2" fmla="*/ 2147483647 w 4091"/>
              <a:gd name="T3" fmla="*/ 2147483647 h 741"/>
              <a:gd name="T4" fmla="*/ 2147483647 w 4091"/>
              <a:gd name="T5" fmla="*/ 2147483647 h 741"/>
              <a:gd name="T6" fmla="*/ 2147483647 w 4091"/>
              <a:gd name="T7" fmla="*/ 2147483647 h 741"/>
              <a:gd name="T8" fmla="*/ 2147483647 w 4091"/>
              <a:gd name="T9" fmla="*/ 2147483647 h 741"/>
              <a:gd name="T10" fmla="*/ 2147483647 w 4091"/>
              <a:gd name="T11" fmla="*/ 2147483647 h 741"/>
              <a:gd name="T12" fmla="*/ 0 60000 65536"/>
              <a:gd name="T13" fmla="*/ 0 60000 65536"/>
              <a:gd name="T14" fmla="*/ 0 60000 65536"/>
              <a:gd name="T15" fmla="*/ 0 60000 65536"/>
              <a:gd name="T16" fmla="*/ 0 60000 65536"/>
              <a:gd name="T17" fmla="*/ 0 60000 65536"/>
              <a:gd name="T18" fmla="*/ 0 w 4091"/>
              <a:gd name="T19" fmla="*/ 0 h 741"/>
              <a:gd name="T20" fmla="*/ 4091 w 4091"/>
              <a:gd name="T21" fmla="*/ 741 h 741"/>
            </a:gdLst>
            <a:ahLst/>
            <a:cxnLst>
              <a:cxn ang="T12">
                <a:pos x="T0" y="T1"/>
              </a:cxn>
              <a:cxn ang="T13">
                <a:pos x="T2" y="T3"/>
              </a:cxn>
              <a:cxn ang="T14">
                <a:pos x="T4" y="T5"/>
              </a:cxn>
              <a:cxn ang="T15">
                <a:pos x="T6" y="T7"/>
              </a:cxn>
              <a:cxn ang="T16">
                <a:pos x="T8" y="T9"/>
              </a:cxn>
              <a:cxn ang="T17">
                <a:pos x="T10" y="T11"/>
              </a:cxn>
            </a:cxnLst>
            <a:rect l="T18" t="T19" r="T20" b="T21"/>
            <a:pathLst>
              <a:path w="4091" h="741">
                <a:moveTo>
                  <a:pt x="877" y="83"/>
                </a:moveTo>
                <a:cubicBezTo>
                  <a:pt x="1368" y="68"/>
                  <a:pt x="3009" y="0"/>
                  <a:pt x="3463" y="83"/>
                </a:cubicBezTo>
                <a:cubicBezTo>
                  <a:pt x="3917" y="166"/>
                  <a:pt x="4091" y="484"/>
                  <a:pt x="3599" y="582"/>
                </a:cubicBezTo>
                <a:cubicBezTo>
                  <a:pt x="3107" y="680"/>
                  <a:pt x="1028" y="741"/>
                  <a:pt x="514" y="673"/>
                </a:cubicBezTo>
                <a:cubicBezTo>
                  <a:pt x="0" y="605"/>
                  <a:pt x="454" y="272"/>
                  <a:pt x="514" y="174"/>
                </a:cubicBezTo>
                <a:cubicBezTo>
                  <a:pt x="574" y="76"/>
                  <a:pt x="386" y="98"/>
                  <a:pt x="877" y="83"/>
                </a:cubicBezTo>
                <a:close/>
              </a:path>
            </a:pathLst>
          </a:custGeom>
          <a:solidFill>
            <a:schemeClr val="accent1">
              <a:alpha val="14902"/>
            </a:schemeClr>
          </a:solidFill>
          <a:ln w="9525">
            <a:solidFill>
              <a:schemeClr val="tx1"/>
            </a:solidFill>
            <a:round/>
            <a:headEnd/>
            <a:tailEnd/>
          </a:ln>
        </p:spPr>
        <p:txBody>
          <a:bodyPr/>
          <a:lstStyle/>
          <a:p>
            <a:endParaRPr lang="zh-CN" altLang="en-US" sz="1662"/>
          </a:p>
        </p:txBody>
      </p:sp>
      <p:sp>
        <p:nvSpPr>
          <p:cNvPr id="34829" name="Text Box 23">
            <a:extLst>
              <a:ext uri="{FF2B5EF4-FFF2-40B4-BE49-F238E27FC236}">
                <a16:creationId xmlns:a16="http://schemas.microsoft.com/office/drawing/2014/main" id="{7CE6BCDD-1C27-5EFD-7FA7-25C03C487499}"/>
              </a:ext>
            </a:extLst>
          </p:cNvPr>
          <p:cNvSpPr txBox="1">
            <a:spLocks noChangeArrowheads="1"/>
          </p:cNvSpPr>
          <p:nvPr/>
        </p:nvSpPr>
        <p:spPr bwMode="auto">
          <a:xfrm>
            <a:off x="9554513" y="2000252"/>
            <a:ext cx="468718" cy="10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rgbClr val="FF00FF"/>
                </a:solidFill>
              </a:rPr>
              <a:t>学生属性</a:t>
            </a:r>
            <a:endParaRPr lang="en-US" altLang="zh-CN" sz="1846">
              <a:solidFill>
                <a:srgbClr val="FF00FF"/>
              </a:solidFill>
            </a:endParaRPr>
          </a:p>
        </p:txBody>
      </p:sp>
      <p:sp>
        <p:nvSpPr>
          <p:cNvPr id="34830" name="Line 24">
            <a:extLst>
              <a:ext uri="{FF2B5EF4-FFF2-40B4-BE49-F238E27FC236}">
                <a16:creationId xmlns:a16="http://schemas.microsoft.com/office/drawing/2014/main" id="{4784C7E5-8A20-61BF-6AAB-9BD45C56E985}"/>
              </a:ext>
            </a:extLst>
          </p:cNvPr>
          <p:cNvSpPr>
            <a:spLocks noChangeShapeType="1"/>
          </p:cNvSpPr>
          <p:nvPr/>
        </p:nvSpPr>
        <p:spPr bwMode="auto">
          <a:xfrm flipH="1" flipV="1">
            <a:off x="9092713" y="2266952"/>
            <a:ext cx="464526" cy="331177"/>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31" name="Text Box 25">
            <a:extLst>
              <a:ext uri="{FF2B5EF4-FFF2-40B4-BE49-F238E27FC236}">
                <a16:creationId xmlns:a16="http://schemas.microsoft.com/office/drawing/2014/main" id="{495A7E02-661E-7042-EBD1-06B9832C466D}"/>
              </a:ext>
            </a:extLst>
          </p:cNvPr>
          <p:cNvSpPr txBox="1">
            <a:spLocks noChangeArrowheads="1"/>
          </p:cNvSpPr>
          <p:nvPr/>
        </p:nvSpPr>
        <p:spPr bwMode="auto">
          <a:xfrm>
            <a:off x="9539859" y="4859216"/>
            <a:ext cx="468718" cy="112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rgbClr val="FF00FF"/>
                </a:solidFill>
              </a:rPr>
              <a:t>课程属性</a:t>
            </a:r>
            <a:endParaRPr lang="en-US" altLang="zh-CN" sz="1846">
              <a:solidFill>
                <a:srgbClr val="FF00FF"/>
              </a:solidFill>
            </a:endParaRPr>
          </a:p>
        </p:txBody>
      </p:sp>
      <p:sp>
        <p:nvSpPr>
          <p:cNvPr id="34832" name="Line 26">
            <a:extLst>
              <a:ext uri="{FF2B5EF4-FFF2-40B4-BE49-F238E27FC236}">
                <a16:creationId xmlns:a16="http://schemas.microsoft.com/office/drawing/2014/main" id="{57773D4C-C67E-D32D-8F88-1D10A6D74EDD}"/>
              </a:ext>
            </a:extLst>
          </p:cNvPr>
          <p:cNvSpPr>
            <a:spLocks noChangeShapeType="1"/>
          </p:cNvSpPr>
          <p:nvPr/>
        </p:nvSpPr>
        <p:spPr bwMode="auto">
          <a:xfrm flipH="1" flipV="1">
            <a:off x="8959362" y="5391152"/>
            <a:ext cx="533400" cy="331177"/>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33" name="Text Box 27">
            <a:extLst>
              <a:ext uri="{FF2B5EF4-FFF2-40B4-BE49-F238E27FC236}">
                <a16:creationId xmlns:a16="http://schemas.microsoft.com/office/drawing/2014/main" id="{ABFD3A43-C495-6040-44CE-58C896EB468B}"/>
              </a:ext>
            </a:extLst>
          </p:cNvPr>
          <p:cNvSpPr txBox="1">
            <a:spLocks noChangeArrowheads="1"/>
          </p:cNvSpPr>
          <p:nvPr/>
        </p:nvSpPr>
        <p:spPr bwMode="auto">
          <a:xfrm>
            <a:off x="9539859" y="3329355"/>
            <a:ext cx="468718" cy="10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rgbClr val="FF00FF"/>
                </a:solidFill>
              </a:rPr>
              <a:t>联系属性</a:t>
            </a:r>
            <a:endParaRPr lang="en-US" altLang="zh-CN" sz="1846">
              <a:solidFill>
                <a:srgbClr val="FF00FF"/>
              </a:solidFill>
            </a:endParaRPr>
          </a:p>
        </p:txBody>
      </p:sp>
      <p:sp>
        <p:nvSpPr>
          <p:cNvPr id="34834" name="Line 28">
            <a:extLst>
              <a:ext uri="{FF2B5EF4-FFF2-40B4-BE49-F238E27FC236}">
                <a16:creationId xmlns:a16="http://schemas.microsoft.com/office/drawing/2014/main" id="{38FE3EAC-3E7D-E147-DF5F-7EA03630A479}"/>
              </a:ext>
            </a:extLst>
          </p:cNvPr>
          <p:cNvSpPr>
            <a:spLocks noChangeShapeType="1"/>
          </p:cNvSpPr>
          <p:nvPr/>
        </p:nvSpPr>
        <p:spPr bwMode="auto">
          <a:xfrm flipH="1" flipV="1">
            <a:off x="9158655" y="3729405"/>
            <a:ext cx="398585" cy="265234"/>
          </a:xfrm>
          <a:prstGeom prst="line">
            <a:avLst/>
          </a:prstGeom>
          <a:noFill/>
          <a:ln w="95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35" name="Line 29">
            <a:extLst>
              <a:ext uri="{FF2B5EF4-FFF2-40B4-BE49-F238E27FC236}">
                <a16:creationId xmlns:a16="http://schemas.microsoft.com/office/drawing/2014/main" id="{012D9BD6-A825-D696-4F06-46C86B744915}"/>
              </a:ext>
            </a:extLst>
          </p:cNvPr>
          <p:cNvSpPr>
            <a:spLocks noChangeShapeType="1"/>
          </p:cNvSpPr>
          <p:nvPr/>
        </p:nvSpPr>
        <p:spPr bwMode="auto">
          <a:xfrm flipH="1">
            <a:off x="2776905" y="3729406"/>
            <a:ext cx="1795096" cy="530469"/>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36" name="Line 30">
            <a:extLst>
              <a:ext uri="{FF2B5EF4-FFF2-40B4-BE49-F238E27FC236}">
                <a16:creationId xmlns:a16="http://schemas.microsoft.com/office/drawing/2014/main" id="{954A94DE-6D7F-1A12-9943-FDF068811E15}"/>
              </a:ext>
            </a:extLst>
          </p:cNvPr>
          <p:cNvSpPr>
            <a:spLocks noChangeShapeType="1"/>
          </p:cNvSpPr>
          <p:nvPr/>
        </p:nvSpPr>
        <p:spPr bwMode="auto">
          <a:xfrm flipH="1">
            <a:off x="2776905" y="3661998"/>
            <a:ext cx="4387362" cy="59787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62"/>
          </a:p>
        </p:txBody>
      </p:sp>
      <p:sp>
        <p:nvSpPr>
          <p:cNvPr id="34837" name="Text Box 31">
            <a:extLst>
              <a:ext uri="{FF2B5EF4-FFF2-40B4-BE49-F238E27FC236}">
                <a16:creationId xmlns:a16="http://schemas.microsoft.com/office/drawing/2014/main" id="{CD89A371-7516-C445-9970-4D082FE66C94}"/>
              </a:ext>
            </a:extLst>
          </p:cNvPr>
          <p:cNvSpPr txBox="1">
            <a:spLocks noChangeArrowheads="1"/>
          </p:cNvSpPr>
          <p:nvPr/>
        </p:nvSpPr>
        <p:spPr bwMode="auto">
          <a:xfrm>
            <a:off x="2113086" y="4060583"/>
            <a:ext cx="731227" cy="37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46">
                <a:solidFill>
                  <a:schemeClr val="hlink"/>
                </a:solidFill>
              </a:rPr>
              <a:t>关系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descr="图3">
            <a:extLst>
              <a:ext uri="{FF2B5EF4-FFF2-40B4-BE49-F238E27FC236}">
                <a16:creationId xmlns:a16="http://schemas.microsoft.com/office/drawing/2014/main" id="{2201805B-517E-30F3-DB4F-39BC68ED6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405" y="350227"/>
            <a:ext cx="5325208" cy="609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5">
            <a:extLst>
              <a:ext uri="{FF2B5EF4-FFF2-40B4-BE49-F238E27FC236}">
                <a16:creationId xmlns:a16="http://schemas.microsoft.com/office/drawing/2014/main" id="{D73C646F-6259-3242-9CE0-03F8544E0EB9}"/>
              </a:ext>
            </a:extLst>
          </p:cNvPr>
          <p:cNvSpPr>
            <a:spLocks noChangeArrowheads="1"/>
          </p:cNvSpPr>
          <p:nvPr/>
        </p:nvSpPr>
        <p:spPr bwMode="auto">
          <a:xfrm>
            <a:off x="2240575" y="908540"/>
            <a:ext cx="2060331" cy="60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3323">
                <a:solidFill>
                  <a:srgbClr val="663300"/>
                </a:solidFill>
                <a:latin typeface="黑体" panose="02010609060101010101" pitchFamily="49" charset="-122"/>
                <a:ea typeface="黑体" panose="02010609060101010101" pitchFamily="49" charset="-122"/>
              </a:rPr>
              <a:t>4) </a:t>
            </a:r>
            <a:r>
              <a:rPr lang="zh-CN" altLang="en-US" sz="3323">
                <a:solidFill>
                  <a:srgbClr val="663300"/>
                </a:solidFill>
                <a:latin typeface="黑体" panose="02010609060101010101" pitchFamily="49" charset="-122"/>
                <a:ea typeface="黑体" panose="02010609060101010101" pitchFamily="49" charset="-122"/>
              </a:rPr>
              <a:t>举例</a:t>
            </a:r>
          </a:p>
        </p:txBody>
      </p:sp>
      <p:sp>
        <p:nvSpPr>
          <p:cNvPr id="50180" name="Text Box 7">
            <a:extLst>
              <a:ext uri="{FF2B5EF4-FFF2-40B4-BE49-F238E27FC236}">
                <a16:creationId xmlns:a16="http://schemas.microsoft.com/office/drawing/2014/main" id="{BEE0221C-AC00-1D17-7B6B-A6B7B6F66376}"/>
              </a:ext>
            </a:extLst>
          </p:cNvPr>
          <p:cNvSpPr txBox="1">
            <a:spLocks noChangeArrowheads="1"/>
          </p:cNvSpPr>
          <p:nvPr/>
        </p:nvSpPr>
        <p:spPr bwMode="auto">
          <a:xfrm>
            <a:off x="2240574" y="2763716"/>
            <a:ext cx="2658208"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215">
                <a:solidFill>
                  <a:srgbClr val="363F4C"/>
                </a:solidFill>
              </a:rPr>
              <a:t>电话系统的状态图</a:t>
            </a:r>
            <a:endParaRPr lang="en-US" altLang="zh-CN" sz="2215">
              <a:solidFill>
                <a:srgbClr val="363F4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7E42863-ACFA-4C25-7570-6CDF7030CBDE}"/>
              </a:ext>
            </a:extLst>
          </p:cNvPr>
          <p:cNvSpPr>
            <a:spLocks noChangeArrowheads="1"/>
          </p:cNvSpPr>
          <p:nvPr/>
        </p:nvSpPr>
        <p:spPr bwMode="auto">
          <a:xfrm>
            <a:off x="2004647" y="1516675"/>
            <a:ext cx="8267700" cy="470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lstStyle>
            <a:lvl1pPr defTabSz="677863" eaLnBrk="0" hangingPunct="0">
              <a:defRPr sz="2800" b="1">
                <a:solidFill>
                  <a:schemeClr val="tx1"/>
                </a:solidFill>
                <a:latin typeface="Arial" panose="020B0604020202020204" pitchFamily="34" charset="0"/>
                <a:ea typeface="宋体" panose="02010600030101010101" pitchFamily="2" charset="-122"/>
              </a:defRPr>
            </a:lvl1pPr>
            <a:lvl2pPr marL="742950" indent="-285750" defTabSz="677863" eaLnBrk="0" hangingPunct="0">
              <a:defRPr sz="2800" b="1">
                <a:solidFill>
                  <a:schemeClr val="tx1"/>
                </a:solidFill>
                <a:latin typeface="Arial" panose="020B0604020202020204" pitchFamily="34" charset="0"/>
                <a:ea typeface="宋体" panose="02010600030101010101" pitchFamily="2" charset="-122"/>
              </a:defRPr>
            </a:lvl2pPr>
            <a:lvl3pPr marL="1143000" indent="-228600" defTabSz="677863" eaLnBrk="0" hangingPunct="0">
              <a:defRPr sz="2800" b="1">
                <a:solidFill>
                  <a:schemeClr val="tx1"/>
                </a:solidFill>
                <a:latin typeface="Arial" panose="020B0604020202020204" pitchFamily="34" charset="0"/>
                <a:ea typeface="宋体" panose="02010600030101010101" pitchFamily="2" charset="-122"/>
              </a:defRPr>
            </a:lvl3pPr>
            <a:lvl4pPr marL="1600200" indent="-228600" defTabSz="677863" eaLnBrk="0" hangingPunct="0">
              <a:defRPr sz="2800" b="1">
                <a:solidFill>
                  <a:schemeClr val="tx1"/>
                </a:solidFill>
                <a:latin typeface="Arial" panose="020B0604020202020204" pitchFamily="34" charset="0"/>
                <a:ea typeface="宋体" panose="02010600030101010101" pitchFamily="2" charset="-122"/>
              </a:defRPr>
            </a:lvl4pPr>
            <a:lvl5pPr marL="2057400" indent="-228600" defTabSz="677863" eaLnBrk="0" hangingPunct="0">
              <a:defRPr sz="2800" b="1">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pPr>
            <a:r>
              <a:rPr lang="zh-CN" altLang="en-US" sz="2400">
                <a:latin typeface="仿宋" panose="02010609060101010101" pitchFamily="49" charset="-122"/>
                <a:ea typeface="仿宋" panose="02010609060101010101" pitchFamily="49" charset="-122"/>
              </a:rPr>
              <a:t>    复印机的工作过程大致如下：未接到复印命令时处于闲置状态，一旦接到复印命令则进入复印状态，完成一个复印命令规定的工作后又回到闲置状态，等待下一个复印命令；如果执行复印命令时发现没纸，则进入缺纸状态，发出警告，等待装纸，装满纸后进入闲置状态，准备接收复印命令；如果复印时发生卡纸故障，则进入卡纸状态，发出警告等待维修人员来排除故障，故障排除后回到闲置状态。</a:t>
            </a:r>
            <a:endParaRPr lang="zh-CN" altLang="en-US" sz="1846">
              <a:latin typeface="仿宋" panose="02010609060101010101" pitchFamily="49" charset="-122"/>
              <a:ea typeface="仿宋" panose="02010609060101010101" pitchFamily="49" charset="-122"/>
            </a:endParaRPr>
          </a:p>
          <a:p>
            <a:pPr eaLnBrk="1" hangingPunct="1">
              <a:lnSpc>
                <a:spcPct val="150000"/>
              </a:lnSpc>
              <a:spcBef>
                <a:spcPct val="20000"/>
              </a:spcBef>
            </a:pPr>
            <a:r>
              <a:rPr lang="zh-CN" altLang="en-US" sz="2400">
                <a:solidFill>
                  <a:srgbClr val="990000"/>
                </a:solidFill>
              </a:rPr>
              <a:t>        请用状态转换图描绘复印机的行为。 </a:t>
            </a:r>
          </a:p>
        </p:txBody>
      </p:sp>
      <p:sp>
        <p:nvSpPr>
          <p:cNvPr id="51203" name="Rectangle 3">
            <a:extLst>
              <a:ext uri="{FF2B5EF4-FFF2-40B4-BE49-F238E27FC236}">
                <a16:creationId xmlns:a16="http://schemas.microsoft.com/office/drawing/2014/main" id="{08D7AB85-AD60-BB11-C813-A1E61268B8DD}"/>
              </a:ext>
            </a:extLst>
          </p:cNvPr>
          <p:cNvSpPr>
            <a:spLocks noChangeArrowheads="1"/>
          </p:cNvSpPr>
          <p:nvPr/>
        </p:nvSpPr>
        <p:spPr bwMode="auto">
          <a:xfrm>
            <a:off x="1524001" y="26398"/>
            <a:ext cx="153953" cy="47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8100" rIns="76200" bIns="38100" anchor="ct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585"/>
          </a:p>
        </p:txBody>
      </p:sp>
      <p:sp>
        <p:nvSpPr>
          <p:cNvPr id="51204" name="Rectangle 5">
            <a:extLst>
              <a:ext uri="{FF2B5EF4-FFF2-40B4-BE49-F238E27FC236}">
                <a16:creationId xmlns:a16="http://schemas.microsoft.com/office/drawing/2014/main" id="{D595668C-C606-9E90-8254-83FDF051833D}"/>
              </a:ext>
            </a:extLst>
          </p:cNvPr>
          <p:cNvSpPr>
            <a:spLocks noChangeArrowheads="1"/>
          </p:cNvSpPr>
          <p:nvPr/>
        </p:nvSpPr>
        <p:spPr bwMode="auto">
          <a:xfrm>
            <a:off x="2209800" y="671148"/>
            <a:ext cx="7772400" cy="53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lstStyle>
            <a:lvl1pPr defTabSz="677863" eaLnBrk="0" hangingPunct="0">
              <a:defRPr sz="2800" b="1">
                <a:solidFill>
                  <a:schemeClr val="tx1"/>
                </a:solidFill>
                <a:latin typeface="Arial" panose="020B0604020202020204" pitchFamily="34" charset="0"/>
                <a:ea typeface="宋体" panose="02010600030101010101" pitchFamily="2" charset="-122"/>
              </a:defRPr>
            </a:lvl1pPr>
            <a:lvl2pPr marL="742950" indent="-285750" defTabSz="677863" eaLnBrk="0" hangingPunct="0">
              <a:defRPr sz="2800" b="1">
                <a:solidFill>
                  <a:schemeClr val="tx1"/>
                </a:solidFill>
                <a:latin typeface="Arial" panose="020B0604020202020204" pitchFamily="34" charset="0"/>
                <a:ea typeface="宋体" panose="02010600030101010101" pitchFamily="2" charset="-122"/>
              </a:defRPr>
            </a:lvl2pPr>
            <a:lvl3pPr marL="1143000" indent="-228600" defTabSz="677863" eaLnBrk="0" hangingPunct="0">
              <a:defRPr sz="2800" b="1">
                <a:solidFill>
                  <a:schemeClr val="tx1"/>
                </a:solidFill>
                <a:latin typeface="Arial" panose="020B0604020202020204" pitchFamily="34" charset="0"/>
                <a:ea typeface="宋体" panose="02010600030101010101" pitchFamily="2" charset="-122"/>
              </a:defRPr>
            </a:lvl3pPr>
            <a:lvl4pPr marL="1600200" indent="-228600" defTabSz="677863" eaLnBrk="0" hangingPunct="0">
              <a:defRPr sz="2800" b="1">
                <a:solidFill>
                  <a:schemeClr val="tx1"/>
                </a:solidFill>
                <a:latin typeface="Arial" panose="020B0604020202020204" pitchFamily="34" charset="0"/>
                <a:ea typeface="宋体" panose="02010600030101010101" pitchFamily="2" charset="-122"/>
              </a:defRPr>
            </a:lvl4pPr>
            <a:lvl5pPr marL="2057400" indent="-228600" defTabSz="677863" eaLnBrk="0" hangingPunct="0">
              <a:defRPr sz="2800" b="1">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323">
                <a:latin typeface="黑体" panose="02010609060101010101" pitchFamily="49" charset="-122"/>
                <a:ea typeface="黑体" panose="02010609060101010101" pitchFamily="49" charset="-122"/>
              </a:rPr>
              <a:t>状态图案例：复印机状态图</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3DBF3E9-207E-927C-17CC-BE9493777DCA}"/>
              </a:ext>
            </a:extLst>
          </p:cNvPr>
          <p:cNvSpPr>
            <a:spLocks noChangeArrowheads="1"/>
          </p:cNvSpPr>
          <p:nvPr/>
        </p:nvSpPr>
        <p:spPr bwMode="auto">
          <a:xfrm>
            <a:off x="1601666" y="501163"/>
            <a:ext cx="8875834" cy="225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200" tIns="38100" rIns="76200" bIns="38100"/>
          <a:lstStyle>
            <a:lvl1pPr defTabSz="677863" eaLnBrk="0" hangingPunct="0">
              <a:defRPr sz="2800" b="1">
                <a:solidFill>
                  <a:schemeClr val="tx1"/>
                </a:solidFill>
                <a:latin typeface="Arial" panose="020B0604020202020204" pitchFamily="34" charset="0"/>
                <a:ea typeface="宋体" panose="02010600030101010101" pitchFamily="2" charset="-122"/>
              </a:defRPr>
            </a:lvl1pPr>
            <a:lvl2pPr marL="742950" indent="-285750" defTabSz="677863" eaLnBrk="0" hangingPunct="0">
              <a:defRPr sz="2800" b="1">
                <a:solidFill>
                  <a:schemeClr val="tx1"/>
                </a:solidFill>
                <a:latin typeface="Arial" panose="020B0604020202020204" pitchFamily="34" charset="0"/>
                <a:ea typeface="宋体" panose="02010600030101010101" pitchFamily="2" charset="-122"/>
              </a:defRPr>
            </a:lvl2pPr>
            <a:lvl3pPr marL="1143000" indent="-228600" defTabSz="677863" eaLnBrk="0" hangingPunct="0">
              <a:defRPr sz="2800" b="1">
                <a:solidFill>
                  <a:schemeClr val="tx1"/>
                </a:solidFill>
                <a:latin typeface="Arial" panose="020B0604020202020204" pitchFamily="34" charset="0"/>
                <a:ea typeface="宋体" panose="02010600030101010101" pitchFamily="2" charset="-122"/>
              </a:defRPr>
            </a:lvl3pPr>
            <a:lvl4pPr marL="1600200" indent="-228600" defTabSz="677863" eaLnBrk="0" hangingPunct="0">
              <a:defRPr sz="2800" b="1">
                <a:solidFill>
                  <a:schemeClr val="tx1"/>
                </a:solidFill>
                <a:latin typeface="Arial" panose="020B0604020202020204" pitchFamily="34" charset="0"/>
                <a:ea typeface="宋体" panose="02010600030101010101" pitchFamily="2" charset="-122"/>
              </a:defRPr>
            </a:lvl4pPr>
            <a:lvl5pPr marL="2057400" indent="-228600" defTabSz="677863" eaLnBrk="0" hangingPunct="0">
              <a:defRPr sz="2800" b="1">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pPr>
            <a:r>
              <a:rPr lang="zh-CN" altLang="en-US" sz="2400">
                <a:solidFill>
                  <a:srgbClr val="990000"/>
                </a:solidFill>
              </a:rPr>
              <a:t>根据问题陈述，复印机的状态主要有</a:t>
            </a:r>
            <a:r>
              <a:rPr lang="zh-CN" altLang="en-US" sz="2400">
                <a:solidFill>
                  <a:srgbClr val="003300"/>
                </a:solidFill>
              </a:rPr>
              <a:t>“闲置”</a:t>
            </a:r>
            <a:r>
              <a:rPr lang="zh-CN" altLang="en-US" sz="2400">
                <a:solidFill>
                  <a:srgbClr val="990000"/>
                </a:solidFill>
              </a:rPr>
              <a:t>、</a:t>
            </a:r>
            <a:r>
              <a:rPr lang="zh-CN" altLang="en-US" sz="2400">
                <a:solidFill>
                  <a:srgbClr val="003300"/>
                </a:solidFill>
              </a:rPr>
              <a:t>“复印”</a:t>
            </a:r>
            <a:r>
              <a:rPr lang="zh-CN" altLang="en-US" sz="2400">
                <a:solidFill>
                  <a:srgbClr val="990000"/>
                </a:solidFill>
              </a:rPr>
              <a:t>、</a:t>
            </a:r>
            <a:r>
              <a:rPr lang="zh-CN" altLang="en-US" sz="2400">
                <a:solidFill>
                  <a:srgbClr val="003300"/>
                </a:solidFill>
              </a:rPr>
              <a:t>“缺纸”</a:t>
            </a:r>
            <a:r>
              <a:rPr lang="zh-CN" altLang="en-US" sz="2400">
                <a:solidFill>
                  <a:srgbClr val="990000"/>
                </a:solidFill>
              </a:rPr>
              <a:t>和</a:t>
            </a:r>
            <a:r>
              <a:rPr lang="zh-CN" altLang="en-US" sz="2400">
                <a:solidFill>
                  <a:srgbClr val="003300"/>
                </a:solidFill>
              </a:rPr>
              <a:t>“卡纸”</a:t>
            </a:r>
            <a:r>
              <a:rPr lang="zh-CN" altLang="en-US" sz="2400">
                <a:solidFill>
                  <a:srgbClr val="990000"/>
                </a:solidFill>
              </a:rPr>
              <a:t>。引起状态转换的事件主要是“</a:t>
            </a:r>
            <a:r>
              <a:rPr lang="zh-CN" altLang="en-US" sz="2400">
                <a:solidFill>
                  <a:srgbClr val="000099"/>
                </a:solidFill>
              </a:rPr>
              <a:t>复印命令</a:t>
            </a:r>
            <a:r>
              <a:rPr lang="zh-CN" altLang="en-US" sz="2400">
                <a:solidFill>
                  <a:srgbClr val="990000"/>
                </a:solidFill>
              </a:rPr>
              <a:t>”、“</a:t>
            </a:r>
            <a:r>
              <a:rPr lang="zh-CN" altLang="en-US" sz="2400">
                <a:solidFill>
                  <a:srgbClr val="000099"/>
                </a:solidFill>
              </a:rPr>
              <a:t>完成复印命令</a:t>
            </a:r>
            <a:r>
              <a:rPr lang="zh-CN" altLang="en-US" sz="2400">
                <a:solidFill>
                  <a:srgbClr val="990000"/>
                </a:solidFill>
              </a:rPr>
              <a:t>”、“</a:t>
            </a:r>
            <a:r>
              <a:rPr lang="zh-CN" altLang="en-US" sz="2400">
                <a:solidFill>
                  <a:srgbClr val="000099"/>
                </a:solidFill>
              </a:rPr>
              <a:t>发现缺纸</a:t>
            </a:r>
            <a:r>
              <a:rPr lang="zh-CN" altLang="en-US" sz="2400">
                <a:solidFill>
                  <a:srgbClr val="990000"/>
                </a:solidFill>
              </a:rPr>
              <a:t>”、“</a:t>
            </a:r>
            <a:r>
              <a:rPr lang="zh-CN" altLang="en-US" sz="2400">
                <a:solidFill>
                  <a:srgbClr val="000099"/>
                </a:solidFill>
              </a:rPr>
              <a:t>装满纸</a:t>
            </a:r>
            <a:r>
              <a:rPr lang="zh-CN" altLang="en-US" sz="2400">
                <a:solidFill>
                  <a:srgbClr val="990000"/>
                </a:solidFill>
              </a:rPr>
              <a:t>”、“</a:t>
            </a:r>
            <a:r>
              <a:rPr lang="zh-CN" altLang="en-US" sz="2400">
                <a:solidFill>
                  <a:srgbClr val="000099"/>
                </a:solidFill>
              </a:rPr>
              <a:t>发生卡纸故障</a:t>
            </a:r>
            <a:r>
              <a:rPr lang="zh-CN" altLang="en-US" sz="2400">
                <a:solidFill>
                  <a:srgbClr val="990000"/>
                </a:solidFill>
              </a:rPr>
              <a:t>”和“</a:t>
            </a:r>
            <a:r>
              <a:rPr lang="zh-CN" altLang="en-US" sz="2400">
                <a:solidFill>
                  <a:srgbClr val="000099"/>
                </a:solidFill>
              </a:rPr>
              <a:t>排除了卡纸故障</a:t>
            </a:r>
            <a:r>
              <a:rPr lang="zh-CN" altLang="en-US" sz="2400">
                <a:solidFill>
                  <a:srgbClr val="990000"/>
                </a:solidFill>
              </a:rPr>
              <a:t>”。 </a:t>
            </a:r>
          </a:p>
        </p:txBody>
      </p:sp>
      <p:sp>
        <p:nvSpPr>
          <p:cNvPr id="52227" name="Rectangle 3">
            <a:extLst>
              <a:ext uri="{FF2B5EF4-FFF2-40B4-BE49-F238E27FC236}">
                <a16:creationId xmlns:a16="http://schemas.microsoft.com/office/drawing/2014/main" id="{FF8B4E1E-32C6-570D-0BBD-41EDA0CC0C2A}"/>
              </a:ext>
            </a:extLst>
          </p:cNvPr>
          <p:cNvSpPr>
            <a:spLocks noChangeArrowheads="1"/>
          </p:cNvSpPr>
          <p:nvPr/>
        </p:nvSpPr>
        <p:spPr bwMode="auto">
          <a:xfrm>
            <a:off x="1524001" y="26398"/>
            <a:ext cx="153953" cy="47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8100" rIns="76200" bIns="38100" anchor="ct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585"/>
          </a:p>
        </p:txBody>
      </p:sp>
      <p:pic>
        <p:nvPicPr>
          <p:cNvPr id="52228" name="Picture 5">
            <a:extLst>
              <a:ext uri="{FF2B5EF4-FFF2-40B4-BE49-F238E27FC236}">
                <a16:creationId xmlns:a16="http://schemas.microsoft.com/office/drawing/2014/main" id="{675B4CD9-27F9-7A2C-E8DC-A17A6A0BA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39" y="2734409"/>
            <a:ext cx="7477858" cy="37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C363BD59-2E29-76ED-056F-6FA57E8C50CD}"/>
              </a:ext>
            </a:extLst>
          </p:cNvPr>
          <p:cNvSpPr>
            <a:spLocks noGrp="1" noChangeArrowheads="1"/>
          </p:cNvSpPr>
          <p:nvPr>
            <p:ph type="title"/>
          </p:nvPr>
        </p:nvSpPr>
        <p:spPr>
          <a:xfrm>
            <a:off x="1992923" y="438152"/>
            <a:ext cx="8229600" cy="797169"/>
          </a:xfrm>
        </p:spPr>
        <p:txBody>
          <a:bodyPr>
            <a:normAutofit fontScale="90000"/>
          </a:bodyPr>
          <a:lstStyle/>
          <a:p>
            <a:pPr>
              <a:defRPr/>
            </a:pPr>
            <a:r>
              <a:rPr lang="zh-CN" altLang="en-US" dirty="0"/>
              <a:t>结构化分析举例：学生成绩管理系统 </a:t>
            </a:r>
          </a:p>
        </p:txBody>
      </p:sp>
      <p:sp>
        <p:nvSpPr>
          <p:cNvPr id="53251" name="Rectangle 3">
            <a:extLst>
              <a:ext uri="{FF2B5EF4-FFF2-40B4-BE49-F238E27FC236}">
                <a16:creationId xmlns:a16="http://schemas.microsoft.com/office/drawing/2014/main" id="{F942DC01-1942-336A-606E-D288CA33B30F}"/>
              </a:ext>
            </a:extLst>
          </p:cNvPr>
          <p:cNvSpPr>
            <a:spLocks noGrp="1" noChangeArrowheads="1"/>
          </p:cNvSpPr>
          <p:nvPr>
            <p:ph type="body" idx="1"/>
          </p:nvPr>
        </p:nvSpPr>
        <p:spPr>
          <a:xfrm>
            <a:off x="1981200" y="1900606"/>
            <a:ext cx="8229600" cy="2873619"/>
          </a:xfrm>
        </p:spPr>
        <p:txBody>
          <a:bodyPr/>
          <a:lstStyle/>
          <a:p>
            <a:pPr>
              <a:lnSpc>
                <a:spcPct val="150000"/>
              </a:lnSpc>
              <a:buFont typeface="Arial" panose="020B0604020202020204" pitchFamily="34" charset="0"/>
              <a:buChar char="•"/>
            </a:pPr>
            <a:r>
              <a:rPr lang="zh-CN" altLang="en-US" sz="2954">
                <a:latin typeface="仿宋" panose="02010609060101010101" pitchFamily="49" charset="-122"/>
                <a:ea typeface="仿宋" panose="02010609060101010101" pitchFamily="49" charset="-122"/>
              </a:rPr>
              <a:t>每个学生可以选多门课程，每门课程也可以由多个学生所选，每次选课的学生、课程、和成绩信息由教务人员录入，学生录入查询请求得到所需要的查询结果。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A3A8FB62-D250-5074-B6BF-8C2D301D575F}"/>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2</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3" name="Rectangle 2">
            <a:extLst>
              <a:ext uri="{FF2B5EF4-FFF2-40B4-BE49-F238E27FC236}">
                <a16:creationId xmlns:a16="http://schemas.microsoft.com/office/drawing/2014/main" id="{5118784B-0B9B-17B6-9C5D-2ED83CC88150}"/>
              </a:ext>
            </a:extLst>
          </p:cNvPr>
          <p:cNvSpPr txBox="1">
            <a:spLocks noChangeArrowheads="1"/>
          </p:cNvSpPr>
          <p:nvPr/>
        </p:nvSpPr>
        <p:spPr bwMode="auto">
          <a:xfrm>
            <a:off x="1703389" y="1989139"/>
            <a:ext cx="871378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2800">
                <a:latin typeface="Tahoma" panose="020B0604030504040204" pitchFamily="34" charset="0"/>
                <a:ea typeface="宋体" panose="02010600030101010101" pitchFamily="2" charset="-122"/>
              </a:rPr>
              <a:t>第一步可以从问题描述中提取数据流图的</a:t>
            </a:r>
            <a:r>
              <a:rPr lang="en-US" altLang="zh-CN" sz="2800">
                <a:latin typeface="Tahoma" panose="020B0604030504040204" pitchFamily="34" charset="0"/>
                <a:ea typeface="宋体" panose="02010600030101010101" pitchFamily="2" charset="-122"/>
              </a:rPr>
              <a:t>4</a:t>
            </a:r>
            <a:r>
              <a:rPr lang="zh-CN" altLang="en-US" sz="2800">
                <a:latin typeface="Tahoma" panose="020B0604030504040204" pitchFamily="34" charset="0"/>
                <a:ea typeface="宋体" panose="02010600030101010101" pitchFamily="2" charset="-122"/>
              </a:rPr>
              <a:t>种成分（源点或终点，处理，数据存储和数据流）</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首先</a:t>
            </a:r>
            <a:r>
              <a:rPr lang="zh-CN" altLang="en-US">
                <a:latin typeface="Tahoma" panose="020B0604030504040204" pitchFamily="34" charset="0"/>
                <a:ea typeface="宋体" panose="02010600030101010101" pitchFamily="2" charset="-122"/>
              </a:rPr>
              <a:t>考虑数据的源点和终点（采购员、仓库管理员）</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接下来</a:t>
            </a:r>
            <a:r>
              <a:rPr lang="zh-CN" altLang="en-US">
                <a:latin typeface="Tahoma" panose="020B0604030504040204" pitchFamily="34" charset="0"/>
                <a:ea typeface="宋体" panose="02010600030101010101" pitchFamily="2" charset="-122"/>
              </a:rPr>
              <a:t>考虑处理（产生报表的处理、对事务进行的处理）。</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最后</a:t>
            </a:r>
            <a:r>
              <a:rPr lang="zh-CN" altLang="en-US">
                <a:latin typeface="Tahoma" panose="020B0604030504040204" pitchFamily="34" charset="0"/>
                <a:ea typeface="宋体" panose="02010600030101010101" pitchFamily="2" charset="-122"/>
              </a:rPr>
              <a:t>考虑数据流和数据存储（定货报表、事务；用来产生定货报表的数据）</a:t>
            </a:r>
          </a:p>
          <a:p>
            <a:pPr>
              <a:spcBef>
                <a:spcPct val="20000"/>
              </a:spcBef>
              <a:buClr>
                <a:schemeClr val="folHlink"/>
              </a:buClr>
              <a:buSzPct val="60000"/>
              <a:buFont typeface="Wingdings" panose="05000000000000000000" pitchFamily="2" charset="2"/>
              <a:buChar char="n"/>
            </a:pPr>
            <a:r>
              <a:rPr lang="zh-CN" altLang="en-US" sz="2800">
                <a:solidFill>
                  <a:srgbClr val="CC0000"/>
                </a:solidFill>
                <a:latin typeface="Tahoma" panose="020B0604030504040204" pitchFamily="34" charset="0"/>
                <a:ea typeface="宋体" panose="02010600030101010101" pitchFamily="2" charset="-122"/>
              </a:rPr>
              <a:t>注意：</a:t>
            </a:r>
            <a:r>
              <a:rPr lang="zh-CN" altLang="en-US" sz="2800">
                <a:latin typeface="Tahoma" panose="020B0604030504040204" pitchFamily="34" charset="0"/>
                <a:ea typeface="宋体" panose="02010600030101010101" pitchFamily="2" charset="-122"/>
              </a:rPr>
              <a:t>并不是所有数据存储和数据流都能直接从问题描述中提取出来。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1D49D27F-FE10-D098-8267-91FC48F793A1}"/>
              </a:ext>
            </a:extLst>
          </p:cNvPr>
          <p:cNvSpPr>
            <a:spLocks noGrp="1" noChangeArrowheads="1"/>
          </p:cNvSpPr>
          <p:nvPr>
            <p:ph type="title"/>
          </p:nvPr>
        </p:nvSpPr>
        <p:spPr>
          <a:xfrm>
            <a:off x="1992923" y="438152"/>
            <a:ext cx="8229600" cy="797169"/>
          </a:xfrm>
        </p:spPr>
        <p:txBody>
          <a:bodyPr>
            <a:normAutofit fontScale="90000"/>
          </a:bodyPr>
          <a:lstStyle/>
          <a:p>
            <a:pPr>
              <a:defRPr/>
            </a:pPr>
            <a:r>
              <a:rPr lang="zh-CN" altLang="en-US" dirty="0"/>
              <a:t>结构化分析举例：学生成绩管理系统 </a:t>
            </a:r>
          </a:p>
        </p:txBody>
      </p:sp>
      <p:sp>
        <p:nvSpPr>
          <p:cNvPr id="54275" name="Rectangle 3">
            <a:extLst>
              <a:ext uri="{FF2B5EF4-FFF2-40B4-BE49-F238E27FC236}">
                <a16:creationId xmlns:a16="http://schemas.microsoft.com/office/drawing/2014/main" id="{EE5B57C0-0404-60EF-1701-93DEA372C3FA}"/>
              </a:ext>
            </a:extLst>
          </p:cNvPr>
          <p:cNvSpPr>
            <a:spLocks noGrp="1" noChangeArrowheads="1"/>
          </p:cNvSpPr>
          <p:nvPr>
            <p:ph type="body" idx="1"/>
          </p:nvPr>
        </p:nvSpPr>
        <p:spPr>
          <a:xfrm>
            <a:off x="1981200" y="1633905"/>
            <a:ext cx="8229600" cy="3140319"/>
          </a:xfrm>
        </p:spPr>
        <p:txBody>
          <a:bodyPr>
            <a:normAutofit lnSpcReduction="10000"/>
          </a:bodyPr>
          <a:lstStyle/>
          <a:p>
            <a:r>
              <a:rPr lang="zh-CN" altLang="en-US"/>
              <a:t>实体：学生、课程、成绩。</a:t>
            </a:r>
          </a:p>
          <a:p>
            <a:pPr lvl="1"/>
            <a:r>
              <a:rPr lang="zh-CN" altLang="en-US" sz="2215"/>
              <a:t>教务人员虽然是系统的用户，但其信息与系统处理无关，因此不用作为实体。 </a:t>
            </a:r>
          </a:p>
          <a:p>
            <a:r>
              <a:rPr lang="zh-CN" altLang="en-US"/>
              <a:t>实体属性定义：</a:t>
            </a:r>
          </a:p>
          <a:p>
            <a:pPr lvl="1"/>
            <a:r>
              <a:rPr lang="zh-CN" altLang="en-US" sz="2215"/>
              <a:t>学生：学号、姓名、性别、出生日期、入学年月</a:t>
            </a:r>
          </a:p>
          <a:p>
            <a:pPr lvl="1"/>
            <a:r>
              <a:rPr lang="zh-CN" altLang="en-US" sz="2215"/>
              <a:t>课程：课程编号、课程名称、课程学分、课程类型（描述）</a:t>
            </a:r>
          </a:p>
          <a:p>
            <a:pPr lvl="1"/>
            <a:r>
              <a:rPr lang="zh-CN" altLang="en-US" sz="2215"/>
              <a:t>成绩：学号、课程编号、分数、考核日期</a:t>
            </a:r>
          </a:p>
          <a:p>
            <a:r>
              <a:rPr lang="zh-CN" altLang="en-US"/>
              <a:t>实体关系图： </a:t>
            </a:r>
          </a:p>
        </p:txBody>
      </p:sp>
      <p:pic>
        <p:nvPicPr>
          <p:cNvPr id="773125" name="Picture 5" descr="003">
            <a:extLst>
              <a:ext uri="{FF2B5EF4-FFF2-40B4-BE49-F238E27FC236}">
                <a16:creationId xmlns:a16="http://schemas.microsoft.com/office/drawing/2014/main" id="{49B18ABE-4DD5-277E-0644-6B5416CB2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4774224"/>
            <a:ext cx="6696808" cy="17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73125"/>
                                        </p:tgtEl>
                                        <p:attrNameLst>
                                          <p:attrName>style.visibility</p:attrName>
                                        </p:attrNameLst>
                                      </p:cBhvr>
                                      <p:to>
                                        <p:strVal val="visible"/>
                                      </p:to>
                                    </p:set>
                                    <p:animEffect transition="in" filter="wipe(up)">
                                      <p:cBhvr>
                                        <p:cTn id="7" dur="500"/>
                                        <p:tgtEl>
                                          <p:spTgt spid="77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a:extLst>
              <a:ext uri="{FF2B5EF4-FFF2-40B4-BE49-F238E27FC236}">
                <a16:creationId xmlns:a16="http://schemas.microsoft.com/office/drawing/2014/main" id="{5675B369-A688-F23B-87FF-22E93B694FD4}"/>
              </a:ext>
            </a:extLst>
          </p:cNvPr>
          <p:cNvSpPr>
            <a:spLocks noGrp="1" noChangeArrowheads="1"/>
          </p:cNvSpPr>
          <p:nvPr>
            <p:ph type="title"/>
          </p:nvPr>
        </p:nvSpPr>
        <p:spPr/>
        <p:txBody>
          <a:bodyPr/>
          <a:lstStyle/>
          <a:p>
            <a:pPr>
              <a:defRPr/>
            </a:pPr>
            <a:r>
              <a:rPr lang="zh-CN" altLang="en-US" dirty="0"/>
              <a:t>学生成绩管理系统</a:t>
            </a:r>
            <a:endParaRPr lang="en-US" altLang="zh-CN" dirty="0"/>
          </a:p>
        </p:txBody>
      </p:sp>
      <p:sp>
        <p:nvSpPr>
          <p:cNvPr id="55299" name="Rectangle 3">
            <a:extLst>
              <a:ext uri="{FF2B5EF4-FFF2-40B4-BE49-F238E27FC236}">
                <a16:creationId xmlns:a16="http://schemas.microsoft.com/office/drawing/2014/main" id="{4A03946E-0ED4-7F3B-33AB-758B630B9D65}"/>
              </a:ext>
            </a:extLst>
          </p:cNvPr>
          <p:cNvSpPr>
            <a:spLocks noGrp="1" noChangeArrowheads="1"/>
          </p:cNvSpPr>
          <p:nvPr>
            <p:ph type="body" idx="1"/>
          </p:nvPr>
        </p:nvSpPr>
        <p:spPr>
          <a:xfrm>
            <a:off x="1981201" y="1881555"/>
            <a:ext cx="8103577" cy="4309697"/>
          </a:xfrm>
        </p:spPr>
        <p:txBody>
          <a:bodyPr/>
          <a:lstStyle/>
          <a:p>
            <a:r>
              <a:rPr lang="zh-CN" altLang="en-US"/>
              <a:t>第</a:t>
            </a:r>
            <a:r>
              <a:rPr lang="en-US" altLang="zh-CN"/>
              <a:t>0</a:t>
            </a:r>
            <a:r>
              <a:rPr lang="zh-CN" altLang="en-US"/>
              <a:t>层</a:t>
            </a:r>
            <a:r>
              <a:rPr lang="en-US" altLang="zh-CN"/>
              <a:t>DFD</a:t>
            </a:r>
            <a:r>
              <a:rPr lang="zh-CN" altLang="en-US"/>
              <a:t>图</a:t>
            </a:r>
          </a:p>
          <a:p>
            <a:pPr lvl="1"/>
            <a:r>
              <a:rPr lang="zh-CN" altLang="en-US"/>
              <a:t>教务人员维护学生信息和课程信息，并登录学生的选课成绩；</a:t>
            </a:r>
          </a:p>
          <a:p>
            <a:pPr lvl="1"/>
            <a:r>
              <a:rPr lang="zh-CN" altLang="en-US"/>
              <a:t>学生查询自己的成绩单。</a:t>
            </a:r>
          </a:p>
        </p:txBody>
      </p:sp>
      <p:pic>
        <p:nvPicPr>
          <p:cNvPr id="776197" name="Picture 5" descr="004">
            <a:extLst>
              <a:ext uri="{FF2B5EF4-FFF2-40B4-BE49-F238E27FC236}">
                <a16:creationId xmlns:a16="http://schemas.microsoft.com/office/drawing/2014/main" id="{19385CEC-3796-0B65-8666-9B4A3943C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983" y="3363059"/>
            <a:ext cx="7416311" cy="21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76197"/>
                                        </p:tgtEl>
                                        <p:attrNameLst>
                                          <p:attrName>style.visibility</p:attrName>
                                        </p:attrNameLst>
                                      </p:cBhvr>
                                      <p:to>
                                        <p:strVal val="visible"/>
                                      </p:to>
                                    </p:set>
                                    <p:animEffect transition="in" filter="wipe(up)">
                                      <p:cBhvr>
                                        <p:cTn id="7" dur="500"/>
                                        <p:tgtEl>
                                          <p:spTgt spid="776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951A879F-3739-072E-807F-6B25CE3E150F}"/>
              </a:ext>
            </a:extLst>
          </p:cNvPr>
          <p:cNvSpPr>
            <a:spLocks noGrp="1" noChangeArrowheads="1"/>
          </p:cNvSpPr>
          <p:nvPr>
            <p:ph type="title"/>
          </p:nvPr>
        </p:nvSpPr>
        <p:spPr>
          <a:xfrm>
            <a:off x="1992923" y="438151"/>
            <a:ext cx="8229600" cy="531934"/>
          </a:xfrm>
        </p:spPr>
        <p:txBody>
          <a:bodyPr>
            <a:normAutofit fontScale="90000"/>
          </a:bodyPr>
          <a:lstStyle/>
          <a:p>
            <a:pPr>
              <a:defRPr/>
            </a:pPr>
            <a:r>
              <a:rPr lang="zh-CN" altLang="en-US" sz="3692" dirty="0"/>
              <a:t>学生成绩管理系统</a:t>
            </a:r>
            <a:endParaRPr lang="en-US" altLang="zh-CN" sz="3692" dirty="0"/>
          </a:p>
        </p:txBody>
      </p:sp>
      <p:sp>
        <p:nvSpPr>
          <p:cNvPr id="56323" name="Rectangle 3">
            <a:extLst>
              <a:ext uri="{FF2B5EF4-FFF2-40B4-BE49-F238E27FC236}">
                <a16:creationId xmlns:a16="http://schemas.microsoft.com/office/drawing/2014/main" id="{E2E97706-46FA-E7F5-0193-191261852742}"/>
              </a:ext>
            </a:extLst>
          </p:cNvPr>
          <p:cNvSpPr>
            <a:spLocks noGrp="1" noChangeArrowheads="1"/>
          </p:cNvSpPr>
          <p:nvPr>
            <p:ph type="body" idx="1"/>
          </p:nvPr>
        </p:nvSpPr>
        <p:spPr>
          <a:xfrm>
            <a:off x="1992923" y="902677"/>
            <a:ext cx="8229600" cy="800100"/>
          </a:xfrm>
        </p:spPr>
        <p:txBody>
          <a:bodyPr>
            <a:normAutofit/>
          </a:bodyPr>
          <a:lstStyle/>
          <a:p>
            <a:pPr>
              <a:lnSpc>
                <a:spcPct val="90000"/>
              </a:lnSpc>
            </a:pPr>
            <a:r>
              <a:rPr lang="zh-CN" altLang="en-US" sz="2215"/>
              <a:t>第</a:t>
            </a:r>
            <a:r>
              <a:rPr lang="en-US" altLang="zh-CN" sz="2215"/>
              <a:t>1</a:t>
            </a:r>
            <a:r>
              <a:rPr lang="zh-CN" altLang="en-US" sz="2215"/>
              <a:t>层</a:t>
            </a:r>
            <a:r>
              <a:rPr lang="en-US" altLang="zh-CN" sz="2215"/>
              <a:t>DFD</a:t>
            </a:r>
            <a:r>
              <a:rPr lang="zh-CN" altLang="en-US" sz="2215"/>
              <a:t>图</a:t>
            </a:r>
          </a:p>
          <a:p>
            <a:pPr lvl="1">
              <a:lnSpc>
                <a:spcPct val="90000"/>
              </a:lnSpc>
            </a:pPr>
            <a:r>
              <a:rPr lang="zh-CN" altLang="en-US"/>
              <a:t>对第</a:t>
            </a:r>
            <a:r>
              <a:rPr lang="en-US" altLang="zh-CN"/>
              <a:t>0</a:t>
            </a:r>
            <a:r>
              <a:rPr lang="zh-CN" altLang="en-US"/>
              <a:t>层</a:t>
            </a:r>
            <a:r>
              <a:rPr lang="en-US" altLang="zh-CN"/>
              <a:t>DFD</a:t>
            </a:r>
            <a:r>
              <a:rPr lang="zh-CN" altLang="en-US"/>
              <a:t>图中的一个加工</a:t>
            </a:r>
            <a:r>
              <a:rPr lang="en-US" altLang="zh-CN"/>
              <a:t>"</a:t>
            </a:r>
            <a:r>
              <a:rPr lang="zh-CN" altLang="en-US"/>
              <a:t>学生成绩管理</a:t>
            </a:r>
            <a:r>
              <a:rPr lang="en-US" altLang="zh-CN"/>
              <a:t>"</a:t>
            </a:r>
            <a:r>
              <a:rPr lang="zh-CN" altLang="en-US"/>
              <a:t>进行展开。</a:t>
            </a:r>
          </a:p>
        </p:txBody>
      </p:sp>
      <p:pic>
        <p:nvPicPr>
          <p:cNvPr id="56324" name="Picture 5" descr="005">
            <a:extLst>
              <a:ext uri="{FF2B5EF4-FFF2-40B4-BE49-F238E27FC236}">
                <a16:creationId xmlns:a16="http://schemas.microsoft.com/office/drawing/2014/main" id="{F7B142A4-B0A5-D8DF-C899-4032D929F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44" y="1702778"/>
            <a:ext cx="5184531" cy="4708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7776B910-609A-E458-C593-AAC6E3151C66}"/>
              </a:ext>
            </a:extLst>
          </p:cNvPr>
          <p:cNvSpPr>
            <a:spLocks noGrp="1" noChangeArrowheads="1"/>
          </p:cNvSpPr>
          <p:nvPr>
            <p:ph type="title"/>
          </p:nvPr>
        </p:nvSpPr>
        <p:spPr>
          <a:xfrm>
            <a:off x="1975338" y="370743"/>
            <a:ext cx="8229600" cy="599342"/>
          </a:xfrm>
        </p:spPr>
        <p:txBody>
          <a:bodyPr>
            <a:normAutofit fontScale="90000"/>
          </a:bodyPr>
          <a:lstStyle/>
          <a:p>
            <a:pPr>
              <a:defRPr/>
            </a:pPr>
            <a:r>
              <a:rPr lang="zh-CN" altLang="en-US" dirty="0"/>
              <a:t>学生成绩管理系统</a:t>
            </a:r>
            <a:endParaRPr lang="en-US" altLang="zh-CN" dirty="0"/>
          </a:p>
        </p:txBody>
      </p:sp>
      <p:sp>
        <p:nvSpPr>
          <p:cNvPr id="57347" name="Rectangle 3">
            <a:extLst>
              <a:ext uri="{FF2B5EF4-FFF2-40B4-BE49-F238E27FC236}">
                <a16:creationId xmlns:a16="http://schemas.microsoft.com/office/drawing/2014/main" id="{8426E3CA-CE2B-6CDC-C2CD-5E62EC684964}"/>
              </a:ext>
            </a:extLst>
          </p:cNvPr>
          <p:cNvSpPr>
            <a:spLocks noGrp="1" noChangeArrowheads="1"/>
          </p:cNvSpPr>
          <p:nvPr>
            <p:ph type="body" idx="1"/>
          </p:nvPr>
        </p:nvSpPr>
        <p:spPr>
          <a:xfrm>
            <a:off x="1975338" y="902679"/>
            <a:ext cx="8229600" cy="731227"/>
          </a:xfrm>
        </p:spPr>
        <p:txBody>
          <a:bodyPr>
            <a:normAutofit lnSpcReduction="10000"/>
          </a:bodyPr>
          <a:lstStyle/>
          <a:p>
            <a:pPr>
              <a:lnSpc>
                <a:spcPct val="90000"/>
              </a:lnSpc>
            </a:pPr>
            <a:r>
              <a:rPr lang="zh-CN" altLang="en-US" sz="2215"/>
              <a:t>第</a:t>
            </a:r>
            <a:r>
              <a:rPr lang="en-US" altLang="zh-CN" sz="2215"/>
              <a:t>2</a:t>
            </a:r>
            <a:r>
              <a:rPr lang="zh-CN" altLang="en-US" sz="2215"/>
              <a:t>层</a:t>
            </a:r>
            <a:r>
              <a:rPr lang="en-US" altLang="zh-CN" sz="2215"/>
              <a:t>DFD</a:t>
            </a:r>
            <a:r>
              <a:rPr lang="zh-CN" altLang="en-US" sz="2215"/>
              <a:t>图</a:t>
            </a:r>
          </a:p>
          <a:p>
            <a:pPr lvl="1">
              <a:lnSpc>
                <a:spcPct val="90000"/>
              </a:lnSpc>
            </a:pPr>
            <a:r>
              <a:rPr lang="zh-CN" altLang="en-US"/>
              <a:t>对第</a:t>
            </a:r>
            <a:r>
              <a:rPr lang="en-US" altLang="zh-CN"/>
              <a:t>1</a:t>
            </a:r>
            <a:r>
              <a:rPr lang="zh-CN" altLang="en-US"/>
              <a:t>层</a:t>
            </a:r>
            <a:r>
              <a:rPr lang="en-US" altLang="zh-CN"/>
              <a:t>DFD</a:t>
            </a:r>
            <a:r>
              <a:rPr lang="zh-CN" altLang="en-US"/>
              <a:t>图中的一个加工</a:t>
            </a:r>
            <a:r>
              <a:rPr lang="en-US" altLang="zh-CN"/>
              <a:t>"</a:t>
            </a:r>
            <a:r>
              <a:rPr lang="zh-CN" altLang="en-US"/>
              <a:t>查询学生成绩</a:t>
            </a:r>
            <a:r>
              <a:rPr lang="en-US" altLang="zh-CN"/>
              <a:t>"</a:t>
            </a:r>
            <a:r>
              <a:rPr lang="zh-CN" altLang="en-US"/>
              <a:t>进行展开。 </a:t>
            </a:r>
          </a:p>
        </p:txBody>
      </p:sp>
      <p:pic>
        <p:nvPicPr>
          <p:cNvPr id="57348" name="Picture 5" descr="006">
            <a:extLst>
              <a:ext uri="{FF2B5EF4-FFF2-40B4-BE49-F238E27FC236}">
                <a16:creationId xmlns:a16="http://schemas.microsoft.com/office/drawing/2014/main" id="{7CB8E75C-58B8-5F55-C098-D110E2917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356" y="1966548"/>
            <a:ext cx="6192715" cy="43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3A4B6863-9E6B-6B22-5FD5-723011AD088E}"/>
              </a:ext>
            </a:extLst>
          </p:cNvPr>
          <p:cNvSpPr>
            <a:spLocks noGrp="1" noChangeArrowheads="1"/>
          </p:cNvSpPr>
          <p:nvPr>
            <p:ph type="title"/>
          </p:nvPr>
        </p:nvSpPr>
        <p:spPr>
          <a:xfrm>
            <a:off x="1981200" y="685800"/>
            <a:ext cx="8229600" cy="882162"/>
          </a:xfrm>
        </p:spPr>
        <p:txBody>
          <a:bodyPr/>
          <a:lstStyle/>
          <a:p>
            <a:pPr>
              <a:defRPr/>
            </a:pPr>
            <a:r>
              <a:rPr lang="zh-CN" altLang="en-US" dirty="0"/>
              <a:t>学生成绩管理系统</a:t>
            </a:r>
          </a:p>
        </p:txBody>
      </p:sp>
      <p:pic>
        <p:nvPicPr>
          <p:cNvPr id="58371" name="Picture 5" descr="007">
            <a:extLst>
              <a:ext uri="{FF2B5EF4-FFF2-40B4-BE49-F238E27FC236}">
                <a16:creationId xmlns:a16="http://schemas.microsoft.com/office/drawing/2014/main" id="{65370119-BEF6-F855-7952-9D7194001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62" y="1767255"/>
            <a:ext cx="6553200" cy="449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13D79B29-C1BA-9BEF-CF03-134BC19EA598}"/>
              </a:ext>
            </a:extLst>
          </p:cNvPr>
          <p:cNvSpPr>
            <a:spLocks noGrp="1" noChangeArrowheads="1"/>
          </p:cNvSpPr>
          <p:nvPr>
            <p:ph type="title"/>
          </p:nvPr>
        </p:nvSpPr>
        <p:spPr/>
        <p:txBody>
          <a:bodyPr/>
          <a:lstStyle/>
          <a:p>
            <a:pPr>
              <a:defRPr/>
            </a:pPr>
            <a:r>
              <a:rPr lang="zh-CN" altLang="en-US"/>
              <a:t>习题</a:t>
            </a:r>
            <a:r>
              <a:rPr lang="en-US" altLang="zh-CN"/>
              <a:t>1</a:t>
            </a:r>
          </a:p>
        </p:txBody>
      </p:sp>
      <p:sp>
        <p:nvSpPr>
          <p:cNvPr id="69635" name="Rectangle 3">
            <a:extLst>
              <a:ext uri="{FF2B5EF4-FFF2-40B4-BE49-F238E27FC236}">
                <a16:creationId xmlns:a16="http://schemas.microsoft.com/office/drawing/2014/main" id="{AFBA65A5-452F-A825-2B0B-ECB38EF7A650}"/>
              </a:ext>
            </a:extLst>
          </p:cNvPr>
          <p:cNvSpPr>
            <a:spLocks noGrp="1" noChangeArrowheads="1"/>
          </p:cNvSpPr>
          <p:nvPr>
            <p:ph type="body" idx="1"/>
          </p:nvPr>
        </p:nvSpPr>
        <p:spPr>
          <a:xfrm>
            <a:off x="1642698" y="1833197"/>
            <a:ext cx="8774723" cy="4387362"/>
          </a:xfrm>
        </p:spPr>
        <p:txBody>
          <a:bodyPr/>
          <a:lstStyle/>
          <a:p>
            <a:pPr>
              <a:lnSpc>
                <a:spcPts val="3231"/>
              </a:lnSpc>
            </a:pPr>
            <a:r>
              <a:rPr lang="zh-CN" altLang="en-US" sz="2215">
                <a:latin typeface="宋体" panose="02010600030101010101" pitchFamily="2" charset="-122"/>
                <a:ea typeface="宋体" panose="02010600030101010101" pitchFamily="2" charset="-122"/>
              </a:rPr>
              <a:t>一个考务处理系统的要求如下，试画出该系统的数据流图。 </a:t>
            </a:r>
            <a:br>
              <a:rPr lang="zh-CN" altLang="en-US" sz="2215">
                <a:latin typeface="宋体" panose="02010600030101010101" pitchFamily="2" charset="-122"/>
                <a:ea typeface="宋体" panose="02010600030101010101" pitchFamily="2" charset="-122"/>
              </a:rPr>
            </a:br>
            <a:r>
              <a:rPr lang="zh-CN" altLang="en-US" sz="2215">
                <a:latin typeface="宋体" panose="02010600030101010101" pitchFamily="2" charset="-122"/>
                <a:ea typeface="宋体" panose="02010600030101010101" pitchFamily="2" charset="-122"/>
              </a:rPr>
              <a:t>（</a:t>
            </a:r>
            <a:r>
              <a:rPr lang="en-US" altLang="zh-CN" sz="2215">
                <a:latin typeface="宋体" panose="02010600030101010101" pitchFamily="2" charset="-122"/>
                <a:ea typeface="宋体" panose="02010600030101010101" pitchFamily="2" charset="-122"/>
              </a:rPr>
              <a:t>1</a:t>
            </a:r>
            <a:r>
              <a:rPr lang="zh-CN" altLang="en-US" sz="2215">
                <a:latin typeface="宋体" panose="02010600030101010101" pitchFamily="2" charset="-122"/>
                <a:ea typeface="宋体" panose="02010600030101010101" pitchFamily="2" charset="-122"/>
              </a:rPr>
              <a:t>） 对考生送来的报名表进行检查； </a:t>
            </a:r>
            <a:br>
              <a:rPr lang="zh-CN" altLang="en-US" sz="2215">
                <a:latin typeface="宋体" panose="02010600030101010101" pitchFamily="2" charset="-122"/>
                <a:ea typeface="宋体" panose="02010600030101010101" pitchFamily="2" charset="-122"/>
              </a:rPr>
            </a:br>
            <a:r>
              <a:rPr lang="zh-CN" altLang="en-US" sz="2215">
                <a:latin typeface="宋体" panose="02010600030101010101" pitchFamily="2" charset="-122"/>
                <a:ea typeface="宋体" panose="02010600030101010101" pitchFamily="2" charset="-122"/>
              </a:rPr>
              <a:t>（</a:t>
            </a:r>
            <a:r>
              <a:rPr lang="en-US" altLang="zh-CN" sz="2215">
                <a:latin typeface="宋体" panose="02010600030101010101" pitchFamily="2" charset="-122"/>
                <a:ea typeface="宋体" panose="02010600030101010101" pitchFamily="2" charset="-122"/>
              </a:rPr>
              <a:t>2</a:t>
            </a:r>
            <a:r>
              <a:rPr lang="zh-CN" altLang="en-US" sz="2215">
                <a:latin typeface="宋体" panose="02010600030101010101" pitchFamily="2" charset="-122"/>
                <a:ea typeface="宋体" panose="02010600030101010101" pitchFamily="2" charset="-122"/>
              </a:rPr>
              <a:t>） 对合格的报名表编好准考证号码后将准考证送给考生，并将汇总后的考生名单送给阅卷站； </a:t>
            </a:r>
            <a:br>
              <a:rPr lang="zh-CN" altLang="en-US" sz="2215">
                <a:latin typeface="宋体" panose="02010600030101010101" pitchFamily="2" charset="-122"/>
                <a:ea typeface="宋体" panose="02010600030101010101" pitchFamily="2" charset="-122"/>
              </a:rPr>
            </a:br>
            <a:r>
              <a:rPr lang="zh-CN" altLang="en-US" sz="2215">
                <a:latin typeface="宋体" panose="02010600030101010101" pitchFamily="2" charset="-122"/>
                <a:ea typeface="宋体" panose="02010600030101010101" pitchFamily="2" charset="-122"/>
              </a:rPr>
              <a:t>（</a:t>
            </a:r>
            <a:r>
              <a:rPr lang="en-US" altLang="zh-CN" sz="2215">
                <a:latin typeface="宋体" panose="02010600030101010101" pitchFamily="2" charset="-122"/>
                <a:ea typeface="宋体" panose="02010600030101010101" pitchFamily="2" charset="-122"/>
              </a:rPr>
              <a:t>3</a:t>
            </a:r>
            <a:r>
              <a:rPr lang="zh-CN" altLang="en-US" sz="2215">
                <a:latin typeface="宋体" panose="02010600030101010101" pitchFamily="2" charset="-122"/>
                <a:ea typeface="宋体" panose="02010600030101010101" pitchFamily="2" charset="-122"/>
              </a:rPr>
              <a:t>） 对阅卷站送来的成绩表进行检查，并根据考试中心指定的合格标准审定合格者； </a:t>
            </a:r>
            <a:br>
              <a:rPr lang="zh-CN" altLang="en-US" sz="2215">
                <a:latin typeface="宋体" panose="02010600030101010101" pitchFamily="2" charset="-122"/>
                <a:ea typeface="宋体" panose="02010600030101010101" pitchFamily="2" charset="-122"/>
              </a:rPr>
            </a:br>
            <a:r>
              <a:rPr lang="zh-CN" altLang="en-US" sz="2215">
                <a:latin typeface="宋体" panose="02010600030101010101" pitchFamily="2" charset="-122"/>
                <a:ea typeface="宋体" panose="02010600030101010101" pitchFamily="2" charset="-122"/>
              </a:rPr>
              <a:t>（</a:t>
            </a:r>
            <a:r>
              <a:rPr lang="en-US" altLang="zh-CN" sz="2215">
                <a:latin typeface="宋体" panose="02010600030101010101" pitchFamily="2" charset="-122"/>
                <a:ea typeface="宋体" panose="02010600030101010101" pitchFamily="2" charset="-122"/>
              </a:rPr>
              <a:t>4</a:t>
            </a:r>
            <a:r>
              <a:rPr lang="zh-CN" altLang="en-US" sz="2215">
                <a:latin typeface="宋体" panose="02010600030101010101" pitchFamily="2" charset="-122"/>
                <a:ea typeface="宋体" panose="02010600030101010101" pitchFamily="2" charset="-122"/>
              </a:rPr>
              <a:t>） 填写考生通知单（内容包含考试成绩及合格∕不合格标志），送给考生； </a:t>
            </a:r>
            <a:br>
              <a:rPr lang="zh-CN" altLang="en-US" sz="2215">
                <a:latin typeface="宋体" panose="02010600030101010101" pitchFamily="2" charset="-122"/>
                <a:ea typeface="宋体" panose="02010600030101010101" pitchFamily="2" charset="-122"/>
              </a:rPr>
            </a:br>
            <a:r>
              <a:rPr lang="zh-CN" altLang="en-US" sz="2215">
                <a:latin typeface="宋体" panose="02010600030101010101" pitchFamily="2" charset="-122"/>
                <a:ea typeface="宋体" panose="02010600030101010101" pitchFamily="2" charset="-122"/>
              </a:rPr>
              <a:t>（</a:t>
            </a:r>
            <a:r>
              <a:rPr lang="en-US" altLang="zh-CN" sz="2215">
                <a:latin typeface="宋体" panose="02010600030101010101" pitchFamily="2" charset="-122"/>
                <a:ea typeface="宋体" panose="02010600030101010101" pitchFamily="2" charset="-122"/>
              </a:rPr>
              <a:t>5</a:t>
            </a:r>
            <a:r>
              <a:rPr lang="zh-CN" altLang="en-US" sz="2215">
                <a:latin typeface="宋体" panose="02010600030101010101" pitchFamily="2" charset="-122"/>
                <a:ea typeface="宋体" panose="02010600030101010101" pitchFamily="2" charset="-122"/>
              </a:rPr>
              <a:t>） 按地区、年龄、文化程度、职业、考试级别等进行成绩分类统计及试题难度分析，产生统计分析表。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D7BE068D-CE3A-98B9-2EB1-11F73C3DBF3C}"/>
              </a:ext>
            </a:extLst>
          </p:cNvPr>
          <p:cNvSpPr>
            <a:spLocks noGrp="1" noChangeArrowheads="1"/>
          </p:cNvSpPr>
          <p:nvPr>
            <p:ph type="title"/>
          </p:nvPr>
        </p:nvSpPr>
        <p:spPr/>
        <p:txBody>
          <a:bodyPr/>
          <a:lstStyle/>
          <a:p>
            <a:pPr>
              <a:defRPr/>
            </a:pPr>
            <a:r>
              <a:rPr lang="zh-CN" altLang="en-US"/>
              <a:t>顶层数据流图</a:t>
            </a:r>
          </a:p>
        </p:txBody>
      </p:sp>
      <p:pic>
        <p:nvPicPr>
          <p:cNvPr id="70659" name="Picture 5" descr="3_1">
            <a:extLst>
              <a:ext uri="{FF2B5EF4-FFF2-40B4-BE49-F238E27FC236}">
                <a16:creationId xmlns:a16="http://schemas.microsoft.com/office/drawing/2014/main" id="{20DAB7C9-0530-74A6-0E6F-3EEB345EB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138" y="1833197"/>
            <a:ext cx="7416312"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B366160B-01C0-B441-D71E-974BBDF7DBCB}"/>
              </a:ext>
            </a:extLst>
          </p:cNvPr>
          <p:cNvSpPr>
            <a:spLocks noGrp="1" noChangeArrowheads="1"/>
          </p:cNvSpPr>
          <p:nvPr>
            <p:ph type="title"/>
          </p:nvPr>
        </p:nvSpPr>
        <p:spPr/>
        <p:txBody>
          <a:bodyPr/>
          <a:lstStyle/>
          <a:p>
            <a:pPr>
              <a:defRPr/>
            </a:pPr>
            <a:r>
              <a:rPr lang="zh-CN" altLang="en-US"/>
              <a:t>第</a:t>
            </a:r>
            <a:r>
              <a:rPr lang="en-US" altLang="zh-CN"/>
              <a:t>1</a:t>
            </a:r>
            <a:r>
              <a:rPr lang="zh-CN" altLang="en-US"/>
              <a:t>层数据流图</a:t>
            </a:r>
          </a:p>
        </p:txBody>
      </p:sp>
      <p:pic>
        <p:nvPicPr>
          <p:cNvPr id="71683" name="Picture 5" descr="3_2">
            <a:extLst>
              <a:ext uri="{FF2B5EF4-FFF2-40B4-BE49-F238E27FC236}">
                <a16:creationId xmlns:a16="http://schemas.microsoft.com/office/drawing/2014/main" id="{EEFC8E3F-670F-25FD-D8C4-4F0361471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36" y="1767254"/>
            <a:ext cx="7559919" cy="4306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685D64D7-AD14-8040-E792-2C97730EE3E1}"/>
              </a:ext>
            </a:extLst>
          </p:cNvPr>
          <p:cNvSpPr>
            <a:spLocks noGrp="1" noChangeArrowheads="1"/>
          </p:cNvSpPr>
          <p:nvPr>
            <p:ph type="title"/>
          </p:nvPr>
        </p:nvSpPr>
        <p:spPr/>
        <p:txBody>
          <a:bodyPr/>
          <a:lstStyle/>
          <a:p>
            <a:pPr>
              <a:defRPr/>
            </a:pPr>
            <a:r>
              <a:rPr lang="zh-CN" altLang="en-US"/>
              <a:t>第</a:t>
            </a:r>
            <a:r>
              <a:rPr lang="en-US" altLang="zh-CN"/>
              <a:t>2</a:t>
            </a:r>
            <a:r>
              <a:rPr lang="zh-CN" altLang="en-US"/>
              <a:t>层数据流图 </a:t>
            </a:r>
          </a:p>
        </p:txBody>
      </p:sp>
      <p:pic>
        <p:nvPicPr>
          <p:cNvPr id="72707" name="Picture 5" descr="3_3">
            <a:extLst>
              <a:ext uri="{FF2B5EF4-FFF2-40B4-BE49-F238E27FC236}">
                <a16:creationId xmlns:a16="http://schemas.microsoft.com/office/drawing/2014/main" id="{C7F321CA-28D0-E875-3886-311716911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778" y="1767254"/>
            <a:ext cx="4199792" cy="41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6" descr="3_4">
            <a:extLst>
              <a:ext uri="{FF2B5EF4-FFF2-40B4-BE49-F238E27FC236}">
                <a16:creationId xmlns:a16="http://schemas.microsoft.com/office/drawing/2014/main" id="{3C1A7431-596B-BD03-315F-28AF5A9DC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198" y="1701312"/>
            <a:ext cx="4421065" cy="41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a:extLst>
              <a:ext uri="{FF2B5EF4-FFF2-40B4-BE49-F238E27FC236}">
                <a16:creationId xmlns:a16="http://schemas.microsoft.com/office/drawing/2014/main" id="{BC5DAB4B-B0BD-3024-6AF2-9E91264DD929}"/>
              </a:ext>
            </a:extLst>
          </p:cNvPr>
          <p:cNvSpPr>
            <a:spLocks noGrp="1" noChangeArrowheads="1"/>
          </p:cNvSpPr>
          <p:nvPr>
            <p:ph type="title"/>
          </p:nvPr>
        </p:nvSpPr>
        <p:spPr>
          <a:xfrm>
            <a:off x="1981200" y="685800"/>
            <a:ext cx="8229600" cy="748812"/>
          </a:xfrm>
        </p:spPr>
        <p:txBody>
          <a:bodyPr>
            <a:normAutofit/>
          </a:bodyPr>
          <a:lstStyle/>
          <a:p>
            <a:pPr>
              <a:defRPr/>
            </a:pPr>
            <a:r>
              <a:rPr lang="zh-CN" altLang="en-US"/>
              <a:t>习题</a:t>
            </a:r>
            <a:r>
              <a:rPr lang="en-US" altLang="zh-CN"/>
              <a:t>2</a:t>
            </a:r>
          </a:p>
        </p:txBody>
      </p:sp>
      <p:sp>
        <p:nvSpPr>
          <p:cNvPr id="73731" name="Rectangle 3">
            <a:extLst>
              <a:ext uri="{FF2B5EF4-FFF2-40B4-BE49-F238E27FC236}">
                <a16:creationId xmlns:a16="http://schemas.microsoft.com/office/drawing/2014/main" id="{D7E615D1-CF52-64E0-AD4B-E162DD408A40}"/>
              </a:ext>
            </a:extLst>
          </p:cNvPr>
          <p:cNvSpPr>
            <a:spLocks noGrp="1" noChangeArrowheads="1"/>
          </p:cNvSpPr>
          <p:nvPr>
            <p:ph type="body" idx="1"/>
          </p:nvPr>
        </p:nvSpPr>
        <p:spPr>
          <a:xfrm>
            <a:off x="1642698" y="1767254"/>
            <a:ext cx="8840665" cy="4453304"/>
          </a:xfrm>
        </p:spPr>
        <p:txBody>
          <a:bodyPr>
            <a:normAutofit fontScale="62500" lnSpcReduction="20000"/>
          </a:bodyPr>
          <a:lstStyle/>
          <a:p>
            <a:pPr>
              <a:lnSpc>
                <a:spcPts val="2769"/>
              </a:lnSpc>
            </a:pPr>
            <a:r>
              <a:rPr lang="en-US" altLang="zh-CN" b="0"/>
              <a:t>1</a:t>
            </a:r>
            <a:r>
              <a:rPr lang="zh-CN" altLang="en-US" b="0"/>
              <a:t>、需求工程包括哪些基本活动？每一项活动的主要任务是什么？</a:t>
            </a:r>
          </a:p>
          <a:p>
            <a:pPr>
              <a:lnSpc>
                <a:spcPts val="2769"/>
              </a:lnSpc>
            </a:pPr>
            <a:r>
              <a:rPr lang="zh-CN" altLang="en-US" b="0"/>
              <a:t>答</a:t>
            </a:r>
            <a:r>
              <a:rPr lang="en-US" altLang="zh-CN" b="0"/>
              <a:t>: </a:t>
            </a:r>
            <a:r>
              <a:rPr lang="zh-CN" altLang="en-US" b="0"/>
              <a:t>需求工程分为需求开发和需求管理两个部分，而需求开发又可进一步分为需求获取、需求分析、规格说明和需求验证四个阶段。这些基本活动的主要任务包括： </a:t>
            </a:r>
            <a:br>
              <a:rPr lang="zh-CN" altLang="en-US" b="0"/>
            </a:br>
            <a:r>
              <a:rPr lang="zh-CN" altLang="en-US" b="0"/>
              <a:t> （</a:t>
            </a:r>
            <a:r>
              <a:rPr lang="en-US" altLang="zh-CN" b="0"/>
              <a:t>1</a:t>
            </a:r>
            <a:r>
              <a:rPr lang="zh-CN" altLang="en-US" b="0"/>
              <a:t>） 需求获取：采集、识别和提取用户的需求，对问题和需求形成文档化的描述，使各种人员达成一致的理解和认可。 </a:t>
            </a:r>
            <a:br>
              <a:rPr lang="zh-CN" altLang="en-US" b="0"/>
            </a:br>
            <a:r>
              <a:rPr lang="zh-CN" altLang="en-US" b="0"/>
              <a:t> （</a:t>
            </a:r>
            <a:r>
              <a:rPr lang="en-US" altLang="zh-CN" b="0"/>
              <a:t>2</a:t>
            </a:r>
            <a:r>
              <a:rPr lang="zh-CN" altLang="en-US" b="0"/>
              <a:t>） 需求分析：分析和综合所采集的信息，建立系统的详细逻辑模型。 </a:t>
            </a:r>
            <a:br>
              <a:rPr lang="zh-CN" altLang="en-US" b="0"/>
            </a:br>
            <a:r>
              <a:rPr lang="zh-CN" altLang="en-US" b="0"/>
              <a:t> （</a:t>
            </a:r>
            <a:r>
              <a:rPr lang="en-US" altLang="zh-CN" b="0"/>
              <a:t>3</a:t>
            </a:r>
            <a:r>
              <a:rPr lang="zh-CN" altLang="en-US" b="0"/>
              <a:t>） 需求规格说明：编写软件需求规格说明书，明确、完整和准确地描述已确定的需求。 </a:t>
            </a:r>
            <a:br>
              <a:rPr lang="zh-CN" altLang="en-US" b="0"/>
            </a:br>
            <a:r>
              <a:rPr lang="zh-CN" altLang="en-US" b="0"/>
              <a:t> （</a:t>
            </a:r>
            <a:r>
              <a:rPr lang="en-US" altLang="zh-CN" b="0"/>
              <a:t>4</a:t>
            </a:r>
            <a:r>
              <a:rPr lang="zh-CN" altLang="en-US" b="0"/>
              <a:t>） 需求验证：评审软件需求规格说明，以保证其正确性、一致性、完备性、准确性和清晰性。 </a:t>
            </a:r>
            <a:br>
              <a:rPr lang="zh-CN" altLang="en-US" b="0"/>
            </a:br>
            <a:r>
              <a:rPr lang="zh-CN" altLang="en-US" b="0"/>
              <a:t> （</a:t>
            </a:r>
            <a:r>
              <a:rPr lang="en-US" altLang="zh-CN" b="0"/>
              <a:t>5</a:t>
            </a:r>
            <a:r>
              <a:rPr lang="zh-CN" altLang="en-US" b="0"/>
              <a:t>） 需求管理：定义需求基线，在整个项目过程中跟踪需求状态及其变更情况</a:t>
            </a:r>
            <a:r>
              <a:rPr lang="en-US" altLang="zh-CN" b="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0BAEA03-E805-6258-BEBA-9CE6DA6F980F}"/>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3</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pic>
        <p:nvPicPr>
          <p:cNvPr id="31747" name="Picture 3" descr="rj13">
            <a:extLst>
              <a:ext uri="{FF2B5EF4-FFF2-40B4-BE49-F238E27FC236}">
                <a16:creationId xmlns:a16="http://schemas.microsoft.com/office/drawing/2014/main" id="{E3F59EE5-18B1-4F23-EA1C-7661AB4E4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2133601"/>
            <a:ext cx="583247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2">
            <a:extLst>
              <a:ext uri="{FF2B5EF4-FFF2-40B4-BE49-F238E27FC236}">
                <a16:creationId xmlns:a16="http://schemas.microsoft.com/office/drawing/2014/main" id="{ED7E2EC3-2E6A-AC61-5D45-C5CC9583D2A6}"/>
              </a:ext>
            </a:extLst>
          </p:cNvPr>
          <p:cNvSpPr txBox="1">
            <a:spLocks noChangeArrowheads="1"/>
          </p:cNvSpPr>
          <p:nvPr/>
        </p:nvSpPr>
        <p:spPr bwMode="auto">
          <a:xfrm>
            <a:off x="3689350" y="4941889"/>
            <a:ext cx="4419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809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2800"/>
              <a:t>定货系统的基本系统模型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69F114BE-8BB8-459A-104B-DBE98185AB01}"/>
              </a:ext>
            </a:extLst>
          </p:cNvPr>
          <p:cNvSpPr>
            <a:spLocks noGrp="1" noChangeArrowheads="1"/>
          </p:cNvSpPr>
          <p:nvPr>
            <p:ph type="body" idx="1"/>
          </p:nvPr>
        </p:nvSpPr>
        <p:spPr>
          <a:xfrm>
            <a:off x="1992923" y="1235321"/>
            <a:ext cx="8229600" cy="5184531"/>
          </a:xfrm>
        </p:spPr>
        <p:txBody>
          <a:bodyPr/>
          <a:lstStyle/>
          <a:p>
            <a:r>
              <a:rPr lang="en-US" altLang="zh-CN" sz="1662"/>
              <a:t>2</a:t>
            </a:r>
            <a:r>
              <a:rPr lang="zh-CN" altLang="en-US" sz="1662"/>
              <a:t>、原型化方法主要用于解决什么问题？试说明这种方法的主要优缺点。 </a:t>
            </a:r>
          </a:p>
          <a:p>
            <a:pPr>
              <a:lnSpc>
                <a:spcPts val="2308"/>
              </a:lnSpc>
            </a:pPr>
            <a:r>
              <a:rPr lang="zh-CN" altLang="en-US" sz="1662"/>
              <a:t>答</a:t>
            </a:r>
            <a:r>
              <a:rPr lang="en-US" altLang="zh-CN" sz="1662"/>
              <a:t>:</a:t>
            </a:r>
            <a:r>
              <a:rPr lang="zh-CN" altLang="en-US" sz="1662"/>
              <a:t>原型化方法主要用于解决在产品开发的早期阶段需求不确定的问题，用户、经理和其他非技术项目风险承担者发现在确定和开发产品时，原型可以使他们的想象更具体化。 这种方法的主要优点如下： </a:t>
            </a:r>
            <a:br>
              <a:rPr lang="zh-CN" altLang="en-US" sz="1662"/>
            </a:br>
            <a:r>
              <a:rPr lang="zh-CN" altLang="en-US" sz="1662"/>
              <a:t>  （</a:t>
            </a:r>
            <a:r>
              <a:rPr lang="en-US" altLang="zh-CN" sz="1662"/>
              <a:t>1</a:t>
            </a:r>
            <a:r>
              <a:rPr lang="zh-CN" altLang="en-US" sz="1662"/>
              <a:t>） 明确并完善需求 原型作为一种需求工具，它初步实现所理解的系统的一部分，用户对原型的评价可以指出需求中的许多问题。 </a:t>
            </a:r>
            <a:br>
              <a:rPr lang="zh-CN" altLang="en-US" sz="1662"/>
            </a:br>
            <a:r>
              <a:rPr lang="zh-CN" altLang="en-US" sz="1662"/>
              <a:t>  （</a:t>
            </a:r>
            <a:r>
              <a:rPr lang="en-US" altLang="zh-CN" sz="1662"/>
              <a:t>2</a:t>
            </a:r>
            <a:r>
              <a:rPr lang="zh-CN" altLang="en-US" sz="1662"/>
              <a:t>） 探索设计选择方案 原型作为一种设计工具，可以探索不同的用户界面技术，使系统达到最佳的可用性，并且可以评价可能的技术方案。 </a:t>
            </a:r>
            <a:br>
              <a:rPr lang="zh-CN" altLang="en-US" sz="1662"/>
            </a:br>
            <a:r>
              <a:rPr lang="zh-CN" altLang="en-US" sz="1662"/>
              <a:t>  （</a:t>
            </a:r>
            <a:r>
              <a:rPr lang="en-US" altLang="zh-CN" sz="1662"/>
              <a:t>3</a:t>
            </a:r>
            <a:r>
              <a:rPr lang="zh-CN" altLang="en-US" sz="1662"/>
              <a:t>） 发展为最终的产品 原型作为一种构造工具，是产品最初子集的完整功能实现，通过一系列小规模的开发循环，你可以完成整个产品的开发。 </a:t>
            </a:r>
            <a:br>
              <a:rPr lang="zh-CN" altLang="en-US" sz="1662"/>
            </a:br>
            <a:r>
              <a:rPr lang="zh-CN" altLang="en-US" sz="1662"/>
              <a:t>  这种方法的主要缺点包括： </a:t>
            </a:r>
            <a:br>
              <a:rPr lang="zh-CN" altLang="en-US" sz="1662"/>
            </a:br>
            <a:r>
              <a:rPr lang="zh-CN" altLang="en-US" sz="1662"/>
              <a:t>  （</a:t>
            </a:r>
            <a:r>
              <a:rPr lang="en-US" altLang="zh-CN" sz="1662"/>
              <a:t>1</a:t>
            </a:r>
            <a:r>
              <a:rPr lang="zh-CN" altLang="en-US" sz="1662"/>
              <a:t>） 用户看到一个正在运行的原型便以为产品即将完成，他们会要求不再进行产品重建，而只是对原型进行一些修改就交付。由于原型没有考虑软件的总体质量和可维护性，交付原型往往造成</a:t>
            </a:r>
            <a:r>
              <a:rPr lang="en-US" altLang="zh-CN" sz="1662"/>
              <a:t>"</a:t>
            </a:r>
            <a:r>
              <a:rPr lang="zh-CN" altLang="en-US" sz="1662"/>
              <a:t>欲速则不达</a:t>
            </a:r>
            <a:r>
              <a:rPr lang="en-US" altLang="zh-CN" sz="1662"/>
              <a:t>"</a:t>
            </a:r>
            <a:r>
              <a:rPr lang="zh-CN" altLang="en-US" sz="1662"/>
              <a:t>的情况。 </a:t>
            </a:r>
            <a:br>
              <a:rPr lang="zh-CN" altLang="en-US" sz="1662"/>
            </a:br>
            <a:r>
              <a:rPr lang="zh-CN" altLang="en-US" sz="1662"/>
              <a:t>  （</a:t>
            </a:r>
            <a:r>
              <a:rPr lang="en-US" altLang="zh-CN" sz="1662"/>
              <a:t>2</a:t>
            </a:r>
            <a:r>
              <a:rPr lang="zh-CN" altLang="en-US" sz="1662"/>
              <a:t>） 开发人员为了快速构造原型，可能会采用不合适的操作系统或程序设计语言，也可能使用一些效率低的算法。在一段时间的开发之后，他们往往已经习惯了这些选择，于是便在系统中参杂了这些不理想的选择。 </a:t>
            </a:r>
            <a:endParaRPr lang="en-US" altLang="zh-CN" sz="1662"/>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5E85DF1C-C74E-52DA-977E-A14F8E575129}"/>
              </a:ext>
            </a:extLst>
          </p:cNvPr>
          <p:cNvSpPr>
            <a:spLocks noGrp="1" noChangeArrowheads="1"/>
          </p:cNvSpPr>
          <p:nvPr>
            <p:ph type="body" idx="1"/>
          </p:nvPr>
        </p:nvSpPr>
        <p:spPr>
          <a:xfrm>
            <a:off x="1981200" y="1833197"/>
            <a:ext cx="8229600" cy="3846634"/>
          </a:xfrm>
        </p:spPr>
        <p:txBody>
          <a:bodyPr>
            <a:normAutofit fontScale="77500" lnSpcReduction="20000"/>
          </a:bodyPr>
          <a:lstStyle/>
          <a:p>
            <a:pPr>
              <a:lnSpc>
                <a:spcPct val="150000"/>
              </a:lnSpc>
            </a:pPr>
            <a:r>
              <a:rPr lang="en-US" altLang="zh-CN" b="0"/>
              <a:t>3</a:t>
            </a:r>
            <a:r>
              <a:rPr lang="zh-CN" altLang="en-US" b="0"/>
              <a:t>、怎样理解</a:t>
            </a:r>
            <a:r>
              <a:rPr lang="en-US" altLang="zh-CN" b="0"/>
              <a:t>“</a:t>
            </a:r>
            <a:r>
              <a:rPr lang="zh-CN" altLang="en-US" b="0"/>
              <a:t>质量是免费的</a:t>
            </a:r>
            <a:r>
              <a:rPr lang="en-US" altLang="zh-CN" b="0"/>
              <a:t>”</a:t>
            </a:r>
            <a:r>
              <a:rPr lang="zh-CN" altLang="en-US" b="0"/>
              <a:t>这句话？</a:t>
            </a:r>
          </a:p>
          <a:p>
            <a:pPr>
              <a:lnSpc>
                <a:spcPct val="150000"/>
              </a:lnSpc>
            </a:pPr>
            <a:r>
              <a:rPr lang="zh-CN" altLang="en-US" b="0"/>
              <a:t>答：质量管理的基本思想不是尽量减少错误，而是争取第一次把事情完全做好，从而实现</a:t>
            </a:r>
            <a:r>
              <a:rPr lang="en-US" altLang="zh-CN" b="0"/>
              <a:t>"</a:t>
            </a:r>
            <a:r>
              <a:rPr lang="zh-CN" altLang="en-US" b="0"/>
              <a:t>零缺陷</a:t>
            </a:r>
            <a:r>
              <a:rPr lang="en-US" altLang="zh-CN" b="0"/>
              <a:t>"</a:t>
            </a:r>
            <a:r>
              <a:rPr lang="zh-CN" altLang="en-US" b="0"/>
              <a:t>。我们常常会出现不符合质量标准的问题，也就是有些工作没有做到第一次就做好，为此需要进行一系列的补救，从而产生了额外的支出，包括时间、金钱和精力，由此产生了质量损失。如果我们能够第一次就将事情做好，那么就避免了质量损失。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a:extLst>
              <a:ext uri="{FF2B5EF4-FFF2-40B4-BE49-F238E27FC236}">
                <a16:creationId xmlns:a16="http://schemas.microsoft.com/office/drawing/2014/main" id="{BD6167B2-2334-F2CF-BE3A-ADB5B00F259D}"/>
              </a:ext>
            </a:extLst>
          </p:cNvPr>
          <p:cNvSpPr>
            <a:spLocks noGrp="1" noChangeArrowheads="1"/>
          </p:cNvSpPr>
          <p:nvPr>
            <p:ph type="body" idx="1"/>
          </p:nvPr>
        </p:nvSpPr>
        <p:spPr>
          <a:xfrm>
            <a:off x="1642697" y="1235321"/>
            <a:ext cx="8906608" cy="5184531"/>
          </a:xfrm>
        </p:spPr>
        <p:txBody>
          <a:bodyPr>
            <a:normAutofit fontScale="62500" lnSpcReduction="20000"/>
          </a:bodyPr>
          <a:lstStyle/>
          <a:p>
            <a:pPr>
              <a:lnSpc>
                <a:spcPts val="2769"/>
              </a:lnSpc>
            </a:pPr>
            <a:r>
              <a:rPr lang="en-US" altLang="zh-CN" b="0"/>
              <a:t>4</a:t>
            </a:r>
            <a:r>
              <a:rPr lang="zh-CN" altLang="en-US" b="0"/>
              <a:t>、软件质量保证的任务是什么？它涉及到哪几类人员？</a:t>
            </a:r>
          </a:p>
          <a:p>
            <a:pPr>
              <a:lnSpc>
                <a:spcPts val="2769"/>
              </a:lnSpc>
            </a:pPr>
            <a:r>
              <a:rPr lang="zh-CN" altLang="en-US" b="0"/>
              <a:t>答：软件质量保证（</a:t>
            </a:r>
            <a:r>
              <a:rPr lang="en-US" altLang="zh-CN" b="0"/>
              <a:t>SQA</a:t>
            </a:r>
            <a:r>
              <a:rPr lang="zh-CN" altLang="en-US" b="0"/>
              <a:t>，</a:t>
            </a:r>
            <a:r>
              <a:rPr lang="en-US" altLang="zh-CN" b="0"/>
              <a:t>Software Quality Assurance</a:t>
            </a:r>
            <a:r>
              <a:rPr lang="zh-CN" altLang="en-US" b="0"/>
              <a:t>）的任务主要包括：</a:t>
            </a:r>
            <a:br>
              <a:rPr lang="zh-CN" altLang="en-US" b="0"/>
            </a:br>
            <a:r>
              <a:rPr lang="zh-CN" altLang="en-US" b="0"/>
              <a:t>（</a:t>
            </a:r>
            <a:r>
              <a:rPr lang="en-US" altLang="zh-CN" b="0"/>
              <a:t>1</a:t>
            </a:r>
            <a:r>
              <a:rPr lang="zh-CN" altLang="en-US" b="0"/>
              <a:t>） 制定项目的</a:t>
            </a:r>
            <a:r>
              <a:rPr lang="en-US" altLang="zh-CN" b="0"/>
              <a:t>SQA</a:t>
            </a:r>
            <a:r>
              <a:rPr lang="zh-CN" altLang="en-US" b="0"/>
              <a:t>计划，包括需要的评价和评审、项目采用的标准、错误的报告与跟踪、</a:t>
            </a:r>
            <a:r>
              <a:rPr lang="en-US" altLang="zh-CN" b="0"/>
              <a:t>SQA</a:t>
            </a:r>
            <a:r>
              <a:rPr lang="zh-CN" altLang="en-US" b="0"/>
              <a:t>的文档等； </a:t>
            </a:r>
            <a:br>
              <a:rPr lang="zh-CN" altLang="en-US" b="0"/>
            </a:br>
            <a:r>
              <a:rPr lang="zh-CN" altLang="en-US" b="0"/>
              <a:t>（</a:t>
            </a:r>
            <a:r>
              <a:rPr lang="en-US" altLang="zh-CN" b="0"/>
              <a:t>2</a:t>
            </a:r>
            <a:r>
              <a:rPr lang="zh-CN" altLang="en-US" b="0"/>
              <a:t>） 参与开发项目的软件过程描述，为软件开发选择合适的过程； </a:t>
            </a:r>
            <a:br>
              <a:rPr lang="zh-CN" altLang="en-US" b="0"/>
            </a:br>
            <a:r>
              <a:rPr lang="zh-CN" altLang="en-US" b="0"/>
              <a:t>（</a:t>
            </a:r>
            <a:r>
              <a:rPr lang="en-US" altLang="zh-CN" b="0"/>
              <a:t>3</a:t>
            </a:r>
            <a:r>
              <a:rPr lang="zh-CN" altLang="en-US" b="0"/>
              <a:t>） 复审各项软件工程活动，识别、记录和跟踪各种偏差，核实是否已经纠正； </a:t>
            </a:r>
            <a:br>
              <a:rPr lang="zh-CN" altLang="en-US" b="0"/>
            </a:br>
            <a:r>
              <a:rPr lang="zh-CN" altLang="en-US" b="0"/>
              <a:t>（</a:t>
            </a:r>
            <a:r>
              <a:rPr lang="en-US" altLang="zh-CN" b="0"/>
              <a:t>4</a:t>
            </a:r>
            <a:r>
              <a:rPr lang="zh-CN" altLang="en-US" b="0"/>
              <a:t>） 检查指定的软件产品，识别、记录和跟踪各种偏差，并核实是否已经纠正； </a:t>
            </a:r>
            <a:br>
              <a:rPr lang="zh-CN" altLang="en-US" b="0"/>
            </a:br>
            <a:r>
              <a:rPr lang="zh-CN" altLang="en-US" b="0"/>
              <a:t>（</a:t>
            </a:r>
            <a:r>
              <a:rPr lang="en-US" altLang="zh-CN" b="0"/>
              <a:t>5</a:t>
            </a:r>
            <a:r>
              <a:rPr lang="zh-CN" altLang="en-US" b="0"/>
              <a:t>） 记录软件过程和软件产品的所有不合格，将其报告给高级管理者，并跟踪直至纠正； </a:t>
            </a:r>
            <a:br>
              <a:rPr lang="zh-CN" altLang="en-US" b="0"/>
            </a:br>
            <a:r>
              <a:rPr lang="zh-CN" altLang="en-US" b="0"/>
              <a:t>（</a:t>
            </a:r>
            <a:r>
              <a:rPr lang="en-US" altLang="zh-CN" b="0"/>
              <a:t>6</a:t>
            </a:r>
            <a:r>
              <a:rPr lang="zh-CN" altLang="en-US" b="0"/>
              <a:t>） 协调变更的控制和管理，帮助收集和分析软件度量信息。 </a:t>
            </a:r>
            <a:br>
              <a:rPr lang="zh-CN" altLang="en-US" b="0"/>
            </a:br>
            <a:r>
              <a:rPr lang="zh-CN" altLang="en-US" b="0"/>
              <a:t>  这些活动与两种人员相关： </a:t>
            </a:r>
            <a:br>
              <a:rPr lang="zh-CN" altLang="en-US" b="0"/>
            </a:br>
            <a:r>
              <a:rPr lang="zh-CN" altLang="en-US" b="0"/>
              <a:t>（</a:t>
            </a:r>
            <a:r>
              <a:rPr lang="en-US" altLang="zh-CN" b="0"/>
              <a:t>1</a:t>
            </a:r>
            <a:r>
              <a:rPr lang="zh-CN" altLang="en-US" b="0"/>
              <a:t>） 做技术工作的软件工程师； </a:t>
            </a:r>
            <a:br>
              <a:rPr lang="zh-CN" altLang="en-US" b="0"/>
            </a:br>
            <a:r>
              <a:rPr lang="zh-CN" altLang="en-US" b="0"/>
              <a:t>（</a:t>
            </a:r>
            <a:r>
              <a:rPr lang="en-US" altLang="zh-CN" b="0"/>
              <a:t>2</a:t>
            </a:r>
            <a:r>
              <a:rPr lang="zh-CN" altLang="en-US" b="0"/>
              <a:t>） 负责质量保证的计划、监督、记录、分析和报告工作的</a:t>
            </a:r>
            <a:r>
              <a:rPr lang="en-US" altLang="zh-CN" b="0"/>
              <a:t>SQA</a:t>
            </a:r>
            <a:r>
              <a:rPr lang="zh-CN" altLang="en-US" b="0"/>
              <a:t>小组。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7B525A1-7143-36E4-EAD6-0F42DE84AA0A}"/>
              </a:ext>
            </a:extLst>
          </p:cNvPr>
          <p:cNvSpPr>
            <a:spLocks noChangeArrowheads="1"/>
          </p:cNvSpPr>
          <p:nvPr/>
        </p:nvSpPr>
        <p:spPr bwMode="auto">
          <a:xfrm>
            <a:off x="1714500" y="2060576"/>
            <a:ext cx="87630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10000"/>
              </a:spcBef>
              <a:buSzPct val="75000"/>
              <a:buFont typeface="Wingdings" panose="05000000000000000000" pitchFamily="2" charset="2"/>
              <a:buChar char="n"/>
            </a:pPr>
            <a:r>
              <a:rPr kumimoji="1" lang="en-US" altLang="zh-CN" sz="2600" b="1">
                <a:ea typeface="楷体_GB2312" pitchFamily="49" charset="-122"/>
              </a:rPr>
              <a:t>1.</a:t>
            </a:r>
            <a:r>
              <a:rPr kumimoji="1" lang="zh-CN" altLang="en-US" sz="2600" b="1">
                <a:ea typeface="楷体_GB2312" pitchFamily="49" charset="-122"/>
              </a:rPr>
              <a:t>请为某仓库的管理设计一个</a:t>
            </a:r>
            <a:r>
              <a:rPr kumimoji="1" lang="en-US" altLang="zh-CN" sz="2600" b="1">
                <a:ea typeface="楷体_GB2312" pitchFamily="49" charset="-122"/>
              </a:rPr>
              <a:t>ER</a:t>
            </a:r>
            <a:r>
              <a:rPr kumimoji="1" lang="zh-CN" altLang="en-US" sz="2600" b="1">
                <a:ea typeface="楷体_GB2312" pitchFamily="49" charset="-122"/>
              </a:rPr>
              <a:t>模型。该仓库主要管理零件的订购和供应等事项。仓库向工程项目供应零件，并且根据需要向供应商订购零件。</a:t>
            </a:r>
          </a:p>
        </p:txBody>
      </p:sp>
      <p:sp>
        <p:nvSpPr>
          <p:cNvPr id="68611" name="Rectangle 3">
            <a:extLst>
              <a:ext uri="{FF2B5EF4-FFF2-40B4-BE49-F238E27FC236}">
                <a16:creationId xmlns:a16="http://schemas.microsoft.com/office/drawing/2014/main" id="{C1D4465B-ADF5-810E-80C2-8E53623D762F}"/>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68612" name="Rectangle 5">
            <a:extLst>
              <a:ext uri="{FF2B5EF4-FFF2-40B4-BE49-F238E27FC236}">
                <a16:creationId xmlns:a16="http://schemas.microsoft.com/office/drawing/2014/main" id="{148330AC-B83F-3065-018D-73394E7D095E}"/>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sp>
        <p:nvSpPr>
          <p:cNvPr id="68613" name="Rectangle 2">
            <a:extLst>
              <a:ext uri="{FF2B5EF4-FFF2-40B4-BE49-F238E27FC236}">
                <a16:creationId xmlns:a16="http://schemas.microsoft.com/office/drawing/2014/main" id="{48FFAD04-4D93-C351-4B08-DBC6A6760142}"/>
              </a:ext>
            </a:extLst>
          </p:cNvPr>
          <p:cNvSpPr>
            <a:spLocks noChangeArrowheads="1"/>
          </p:cNvSpPr>
          <p:nvPr/>
        </p:nvSpPr>
        <p:spPr bwMode="auto">
          <a:xfrm>
            <a:off x="1847851" y="1131888"/>
            <a:ext cx="180022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ea typeface="黑体" panose="02010609060101010101" pitchFamily="49" charset="-122"/>
              </a:rPr>
              <a:t>练习</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1070F2A-F758-8407-3C13-69B3F1F408F5}"/>
              </a:ext>
            </a:extLst>
          </p:cNvPr>
          <p:cNvSpPr>
            <a:spLocks noChangeArrowheads="1"/>
          </p:cNvSpPr>
          <p:nvPr/>
        </p:nvSpPr>
        <p:spPr bwMode="auto">
          <a:xfrm>
            <a:off x="1714500" y="1054100"/>
            <a:ext cx="876300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SzPct val="75000"/>
              <a:buFont typeface="Wingdings" panose="05000000000000000000" pitchFamily="2" charset="2"/>
              <a:buChar char="l"/>
            </a:pPr>
            <a:r>
              <a:rPr kumimoji="1" lang="zh-CN" altLang="en-US" sz="2600" b="1">
                <a:ea typeface="楷体_GB2312" pitchFamily="49" charset="-122"/>
              </a:rPr>
              <a:t>本问题中共有三类实体，分别是“零件”、“工程项目”和“供应商”。</a:t>
            </a:r>
          </a:p>
          <a:p>
            <a:pPr>
              <a:spcBef>
                <a:spcPct val="20000"/>
              </a:spcBef>
              <a:buSzPct val="75000"/>
              <a:buFont typeface="Wingdings" panose="05000000000000000000" pitchFamily="2" charset="2"/>
              <a:buChar char="l"/>
            </a:pPr>
            <a:r>
              <a:rPr kumimoji="1" lang="zh-CN" altLang="en-US" sz="2600" b="1">
                <a:solidFill>
                  <a:srgbClr val="FFFF00"/>
                </a:solidFill>
                <a:ea typeface="楷体_GB2312" pitchFamily="49" charset="-122"/>
              </a:rPr>
              <a:t>一种零件可供应多个工程项目，一个工程项目需要使用多种零件，因此，零件与工程项目之间的联系“供应”，是多对多（ </a:t>
            </a:r>
            <a:r>
              <a:rPr kumimoji="1" lang="en-US" altLang="zh-CN" sz="2600" b="1">
                <a:solidFill>
                  <a:srgbClr val="FFFF00"/>
                </a:solidFill>
                <a:ea typeface="楷体_GB2312" pitchFamily="49" charset="-122"/>
              </a:rPr>
              <a:t>M ' N </a:t>
            </a:r>
            <a:r>
              <a:rPr kumimoji="1" lang="zh-CN" altLang="en-US" sz="2600" b="1">
                <a:solidFill>
                  <a:srgbClr val="FFFF00"/>
                </a:solidFill>
                <a:ea typeface="楷体_GB2312" pitchFamily="49" charset="-122"/>
              </a:rPr>
              <a:t>）联系；类似地，零件与供应商之间的联系“订购”，也是多对多（ </a:t>
            </a:r>
            <a:r>
              <a:rPr kumimoji="1" lang="en-US" altLang="zh-CN" sz="2600" b="1">
                <a:solidFill>
                  <a:srgbClr val="FFFF00"/>
                </a:solidFill>
                <a:ea typeface="楷体_GB2312" pitchFamily="49" charset="-122"/>
              </a:rPr>
              <a:t>M ' N </a:t>
            </a:r>
            <a:r>
              <a:rPr kumimoji="1" lang="zh-CN" altLang="en-US" sz="2600" b="1">
                <a:solidFill>
                  <a:srgbClr val="FFFF00"/>
                </a:solidFill>
                <a:ea typeface="楷体_GB2312" pitchFamily="49" charset="-122"/>
              </a:rPr>
              <a:t>）联系。</a:t>
            </a:r>
          </a:p>
          <a:p>
            <a:pPr>
              <a:spcBef>
                <a:spcPct val="20000"/>
              </a:spcBef>
              <a:buSzPct val="75000"/>
              <a:buFont typeface="Wingdings" panose="05000000000000000000" pitchFamily="2" charset="2"/>
              <a:buChar char="l"/>
            </a:pPr>
            <a:r>
              <a:rPr kumimoji="1" lang="zh-CN" altLang="en-US" sz="2600" b="1">
                <a:ea typeface="楷体_GB2312" pitchFamily="49" charset="-122"/>
              </a:rPr>
              <a:t>实体类型“零件”的主要属性是：零件编号，零件名称，颜色，重量。实体类型“工程项目”的属性主要是：项目编号，项目名称，开工日期。实体类型“供应商”的属性主要有：供应商编号，供应商名称，地址。联系类型“供应”的属性是，向某工程项目供应的某种零件的数量。联系类型“订购”的属性是，向某供应商订购的某种零件的数量。</a:t>
            </a:r>
          </a:p>
        </p:txBody>
      </p:sp>
      <p:sp>
        <p:nvSpPr>
          <p:cNvPr id="69635" name="Rectangle 3">
            <a:extLst>
              <a:ext uri="{FF2B5EF4-FFF2-40B4-BE49-F238E27FC236}">
                <a16:creationId xmlns:a16="http://schemas.microsoft.com/office/drawing/2014/main" id="{2A74CF32-6778-3FC2-B65F-A06EFF10CBC4}"/>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69636" name="Rectangle 4">
            <a:extLst>
              <a:ext uri="{FF2B5EF4-FFF2-40B4-BE49-F238E27FC236}">
                <a16:creationId xmlns:a16="http://schemas.microsoft.com/office/drawing/2014/main" id="{F7C4F636-1504-A68C-F36D-BC4A97AD940D}"/>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388DA054-665F-483F-7410-69CE0812CA28}"/>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pic>
        <p:nvPicPr>
          <p:cNvPr id="70659" name="Picture 5">
            <a:extLst>
              <a:ext uri="{FF2B5EF4-FFF2-40B4-BE49-F238E27FC236}">
                <a16:creationId xmlns:a16="http://schemas.microsoft.com/office/drawing/2014/main" id="{CC9E4287-BB4B-5161-7DA6-6FA4034BA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513" y="319089"/>
            <a:ext cx="8189912"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0D977865-9DAE-00AC-E9D5-348B5AD0B845}"/>
              </a:ext>
            </a:extLst>
          </p:cNvPr>
          <p:cNvSpPr>
            <a:spLocks noChangeArrowheads="1"/>
          </p:cNvSpPr>
          <p:nvPr/>
        </p:nvSpPr>
        <p:spPr bwMode="auto">
          <a:xfrm>
            <a:off x="1714500" y="620714"/>
            <a:ext cx="8763000" cy="581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990099"/>
              </a:buClr>
              <a:buSzPct val="80000"/>
              <a:buFont typeface="Wingdings" panose="05000000000000000000" pitchFamily="2" charset="2"/>
              <a:buNone/>
            </a:pPr>
            <a:r>
              <a:rPr lang="en-US" altLang="zh-CN" sz="2800" b="1">
                <a:solidFill>
                  <a:srgbClr val="FFFF00"/>
                </a:solidFill>
                <a:latin typeface="楷体_GB2312" pitchFamily="49" charset="-122"/>
                <a:ea typeface="楷体_GB2312" pitchFamily="49" charset="-122"/>
              </a:rPr>
              <a:t>2.</a:t>
            </a:r>
            <a:r>
              <a:rPr lang="zh-CN" altLang="en-US" sz="2800" b="1">
                <a:solidFill>
                  <a:srgbClr val="FFFF00"/>
                </a:solidFill>
                <a:latin typeface="楷体_GB2312" pitchFamily="49" charset="-122"/>
                <a:ea typeface="楷体_GB2312" pitchFamily="49" charset="-122"/>
              </a:rPr>
              <a:t>用面向数据流的方法设计储蓄系统的软件结构：</a:t>
            </a:r>
          </a:p>
          <a:p>
            <a:pPr>
              <a:buClr>
                <a:srgbClr val="990099"/>
              </a:buClr>
              <a:buSzPct val="80000"/>
              <a:buFont typeface="Wingdings" panose="05000000000000000000" pitchFamily="2" charset="2"/>
              <a:buNone/>
            </a:pPr>
            <a:r>
              <a:rPr kumimoji="1" lang="en-US" altLang="zh-CN" sz="2800" b="1">
                <a:latin typeface="楷体_GB2312" pitchFamily="49" charset="-122"/>
                <a:ea typeface="楷体_GB2312" pitchFamily="49" charset="-122"/>
              </a:rPr>
              <a:t> </a:t>
            </a:r>
          </a:p>
          <a:p>
            <a:pPr>
              <a:lnSpc>
                <a:spcPct val="120000"/>
              </a:lnSpc>
              <a:spcBef>
                <a:spcPct val="20000"/>
              </a:spcBef>
              <a:buSzPct val="75000"/>
              <a:buFont typeface="Wingdings" panose="05000000000000000000" pitchFamily="2" charset="2"/>
              <a:buChar char="n"/>
            </a:pPr>
            <a:r>
              <a:rPr kumimoji="1" lang="zh-CN" altLang="en-US" sz="2600" b="1">
                <a:latin typeface="楷体_GB2312" pitchFamily="49" charset="-122"/>
                <a:ea typeface="楷体_GB2312" pitchFamily="49" charset="-122"/>
              </a:rPr>
              <a:t>银行计算机储蓄系统的工作过程大致如下：储户填写的存款单或取款单由业务员键入系统，如果是存款则系统记录存款人姓名、住址</a:t>
            </a:r>
            <a:r>
              <a:rPr kumimoji="1" lang="en-US" altLang="zh-CN" sz="2600" b="1">
                <a:latin typeface="楷体_GB2312" pitchFamily="49" charset="-122"/>
                <a:ea typeface="楷体_GB2312" pitchFamily="49" charset="-122"/>
              </a:rPr>
              <a:t>(</a:t>
            </a:r>
            <a:r>
              <a:rPr kumimoji="1" lang="zh-CN" altLang="en-US" sz="2600" b="1">
                <a:latin typeface="楷体_GB2312" pitchFamily="49" charset="-122"/>
                <a:ea typeface="楷体_GB2312" pitchFamily="49" charset="-122"/>
              </a:rPr>
              <a:t>或电话号码</a:t>
            </a:r>
            <a:r>
              <a:rPr kumimoji="1" lang="en-US" altLang="zh-CN" sz="2600" b="1">
                <a:latin typeface="楷体_GB2312" pitchFamily="49" charset="-122"/>
                <a:ea typeface="楷体_GB2312" pitchFamily="49" charset="-122"/>
              </a:rPr>
              <a:t>)</a:t>
            </a:r>
            <a:r>
              <a:rPr kumimoji="1" lang="zh-CN" altLang="en-US" sz="2600" b="1">
                <a:latin typeface="楷体_GB2312" pitchFamily="49" charset="-122"/>
                <a:ea typeface="楷体_GB2312" pitchFamily="49" charset="-122"/>
              </a:rPr>
              <a:t>、身份证号码、存款类型、存款日期、到期日期、利率及密码</a:t>
            </a:r>
            <a:r>
              <a:rPr kumimoji="1" lang="en-US" altLang="zh-CN" sz="2600" b="1">
                <a:latin typeface="楷体_GB2312" pitchFamily="49" charset="-122"/>
                <a:ea typeface="楷体_GB2312" pitchFamily="49" charset="-122"/>
              </a:rPr>
              <a:t>(</a:t>
            </a:r>
            <a:r>
              <a:rPr kumimoji="1" lang="zh-CN" altLang="en-US" sz="2600" b="1">
                <a:latin typeface="楷体_GB2312" pitchFamily="49" charset="-122"/>
                <a:ea typeface="楷体_GB2312" pitchFamily="49" charset="-122"/>
              </a:rPr>
              <a:t>可选</a:t>
            </a:r>
            <a:r>
              <a:rPr kumimoji="1" lang="en-US" altLang="zh-CN" sz="2600" b="1">
                <a:latin typeface="楷体_GB2312" pitchFamily="49" charset="-122"/>
                <a:ea typeface="楷体_GB2312" pitchFamily="49" charset="-122"/>
              </a:rPr>
              <a:t>)</a:t>
            </a:r>
            <a:r>
              <a:rPr kumimoji="1" lang="zh-CN" altLang="en-US" sz="2600" b="1">
                <a:latin typeface="楷体_GB2312" pitchFamily="49" charset="-122"/>
                <a:ea typeface="楷体_GB2312" pitchFamily="49" charset="-122"/>
              </a:rPr>
              <a:t>等信息，并印出存单给储户；如果是取款而且存款时留有密码，则系统首先核对储户密码，若密码正确或存款时未留密码，则系统计算利息并印出利息清单给储户。</a:t>
            </a:r>
          </a:p>
        </p:txBody>
      </p:sp>
      <p:sp>
        <p:nvSpPr>
          <p:cNvPr id="71683" name="Rectangle 4">
            <a:extLst>
              <a:ext uri="{FF2B5EF4-FFF2-40B4-BE49-F238E27FC236}">
                <a16:creationId xmlns:a16="http://schemas.microsoft.com/office/drawing/2014/main" id="{29AEC54B-6DDD-516E-3F5D-C2AC3CB133FA}"/>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71684" name="Rectangle 5">
            <a:extLst>
              <a:ext uri="{FF2B5EF4-FFF2-40B4-BE49-F238E27FC236}">
                <a16:creationId xmlns:a16="http://schemas.microsoft.com/office/drawing/2014/main" id="{BF7A4EB2-EB45-88F2-DB57-5C77B163A60C}"/>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3</a:t>
            </a:r>
            <a:r>
              <a:rPr lang="zh-CN" altLang="en-US" sz="3600">
                <a:solidFill>
                  <a:schemeClr val="bg1"/>
                </a:solidFill>
                <a:latin typeface="黑体" panose="02010609060101010101" pitchFamily="49" charset="-122"/>
                <a:ea typeface="黑体" panose="02010609060101010101" pitchFamily="49" charset="-122"/>
              </a:rPr>
              <a:t>章）</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7ABB56DD-BC4E-059F-9139-39EBD1E3A3DF}"/>
              </a:ext>
            </a:extLst>
          </p:cNvPr>
          <p:cNvSpPr>
            <a:spLocks noGrp="1" noChangeArrowheads="1"/>
          </p:cNvSpPr>
          <p:nvPr>
            <p:ph type="body" sz="half" idx="4294967295"/>
          </p:nvPr>
        </p:nvSpPr>
        <p:spPr>
          <a:xfrm>
            <a:off x="1625600" y="549276"/>
            <a:ext cx="8832850" cy="5953125"/>
          </a:xfrm>
          <a:noFill/>
        </p:spPr>
        <p:txBody>
          <a:bodyPr vert="horz" lIns="82550" tIns="41275" rIns="82550" bIns="41275" rtlCol="0">
            <a:normAutofit/>
          </a:bodyPr>
          <a:lstStyle/>
          <a:p>
            <a:pPr marL="0" indent="0">
              <a:spcBef>
                <a:spcPct val="0"/>
              </a:spcBef>
              <a:buClr>
                <a:srgbClr val="990099"/>
              </a:buClr>
            </a:pPr>
            <a:r>
              <a:rPr lang="zh-CN" altLang="en-US">
                <a:effectLst/>
              </a:rPr>
              <a:t> </a:t>
            </a:r>
          </a:p>
        </p:txBody>
      </p:sp>
      <p:sp>
        <p:nvSpPr>
          <p:cNvPr id="72707" name="Rectangle 5">
            <a:extLst>
              <a:ext uri="{FF2B5EF4-FFF2-40B4-BE49-F238E27FC236}">
                <a16:creationId xmlns:a16="http://schemas.microsoft.com/office/drawing/2014/main" id="{0BCD8A62-11A3-972E-3918-DD2A2BBAF50F}"/>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graphicFrame>
        <p:nvGraphicFramePr>
          <p:cNvPr id="72708" name="对象 1">
            <a:extLst>
              <a:ext uri="{FF2B5EF4-FFF2-40B4-BE49-F238E27FC236}">
                <a16:creationId xmlns:a16="http://schemas.microsoft.com/office/drawing/2014/main" id="{63F87C17-CA99-2856-E3A3-ABC5B81FEA77}"/>
              </a:ext>
            </a:extLst>
          </p:cNvPr>
          <p:cNvGraphicFramePr>
            <a:graphicFrameLocks noChangeAspect="1"/>
          </p:cNvGraphicFramePr>
          <p:nvPr/>
        </p:nvGraphicFramePr>
        <p:xfrm>
          <a:off x="2279650" y="1412875"/>
          <a:ext cx="7677150" cy="3475038"/>
        </p:xfrm>
        <a:graphic>
          <a:graphicData uri="http://schemas.openxmlformats.org/presentationml/2006/ole">
            <mc:AlternateContent xmlns:mc="http://schemas.openxmlformats.org/markup-compatibility/2006">
              <mc:Choice xmlns:v="urn:schemas-microsoft-com:vml" Requires="v">
                <p:oleObj name="Visio" r:id="rId2" imgW="4899355" imgH="2217115" progId="Visio.Drawing.11">
                  <p:embed/>
                </p:oleObj>
              </mc:Choice>
              <mc:Fallback>
                <p:oleObj name="Visio" r:id="rId2" imgW="4899355" imgH="2217115" progId="Visio.Drawing.11">
                  <p:embed/>
                  <p:pic>
                    <p:nvPicPr>
                      <p:cNvPr id="72708" name="对象 1">
                        <a:extLst>
                          <a:ext uri="{FF2B5EF4-FFF2-40B4-BE49-F238E27FC236}">
                            <a16:creationId xmlns:a16="http://schemas.microsoft.com/office/drawing/2014/main" id="{63F87C17-CA99-2856-E3A3-ABC5B81FE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1412875"/>
                        <a:ext cx="7677150" cy="34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9" name="TextBox 2">
            <a:extLst>
              <a:ext uri="{FF2B5EF4-FFF2-40B4-BE49-F238E27FC236}">
                <a16:creationId xmlns:a16="http://schemas.microsoft.com/office/drawing/2014/main" id="{160CAB1B-5762-400D-23DB-1EAC98F81386}"/>
              </a:ext>
            </a:extLst>
          </p:cNvPr>
          <p:cNvSpPr txBox="1">
            <a:spLocks noChangeArrowheads="1"/>
          </p:cNvSpPr>
          <p:nvPr/>
        </p:nvSpPr>
        <p:spPr bwMode="auto">
          <a:xfrm>
            <a:off x="4635500" y="6007100"/>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r>
              <a:rPr kumimoji="1" lang="zh-CN" altLang="en-US" sz="2400" b="1">
                <a:latin typeface="Times New Roman" panose="02020603050405020304" pitchFamily="18" charset="0"/>
                <a:ea typeface="楷体_GB2312" pitchFamily="49" charset="-122"/>
              </a:rPr>
              <a:t>取款子系统</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01AA573-273F-BB41-0403-A2D9CF883044}"/>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graphicFrame>
        <p:nvGraphicFramePr>
          <p:cNvPr id="73731" name="Object 3">
            <a:extLst>
              <a:ext uri="{FF2B5EF4-FFF2-40B4-BE49-F238E27FC236}">
                <a16:creationId xmlns:a16="http://schemas.microsoft.com/office/drawing/2014/main" id="{1F95D16F-D406-AD99-C321-B0AA87D0BEB4}"/>
              </a:ext>
            </a:extLst>
          </p:cNvPr>
          <p:cNvGraphicFramePr>
            <a:graphicFrameLocks noChangeAspect="1"/>
          </p:cNvGraphicFramePr>
          <p:nvPr/>
        </p:nvGraphicFramePr>
        <p:xfrm>
          <a:off x="1760538" y="100014"/>
          <a:ext cx="8153400" cy="6421437"/>
        </p:xfrm>
        <a:graphic>
          <a:graphicData uri="http://schemas.openxmlformats.org/presentationml/2006/ole">
            <mc:AlternateContent xmlns:mc="http://schemas.openxmlformats.org/markup-compatibility/2006">
              <mc:Choice xmlns:v="urn:schemas-microsoft-com:vml" Requires="v">
                <p:oleObj name="Visio" r:id="rId2" imgW="5421173" imgH="4269334" progId="Visio.Drawing.11">
                  <p:embed/>
                </p:oleObj>
              </mc:Choice>
              <mc:Fallback>
                <p:oleObj name="Visio" r:id="rId2" imgW="5421173" imgH="4269334" progId="Visio.Drawing.11">
                  <p:embed/>
                  <p:pic>
                    <p:nvPicPr>
                      <p:cNvPr id="73731" name="Object 3">
                        <a:extLst>
                          <a:ext uri="{FF2B5EF4-FFF2-40B4-BE49-F238E27FC236}">
                            <a16:creationId xmlns:a16="http://schemas.microsoft.com/office/drawing/2014/main" id="{1F95D16F-D406-AD99-C321-B0AA87D0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100014"/>
                        <a:ext cx="8153400" cy="642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2" name="TextBox 4">
            <a:extLst>
              <a:ext uri="{FF2B5EF4-FFF2-40B4-BE49-F238E27FC236}">
                <a16:creationId xmlns:a16="http://schemas.microsoft.com/office/drawing/2014/main" id="{13EC3955-86B5-DBA0-36FF-E491D5C09869}"/>
              </a:ext>
            </a:extLst>
          </p:cNvPr>
          <p:cNvSpPr txBox="1">
            <a:spLocks noChangeArrowheads="1"/>
          </p:cNvSpPr>
          <p:nvPr/>
        </p:nvSpPr>
        <p:spPr bwMode="auto">
          <a:xfrm>
            <a:off x="4902200" y="6396038"/>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r>
              <a:rPr kumimoji="1" lang="zh-CN" altLang="en-US" sz="2400" b="1">
                <a:latin typeface="Times New Roman" panose="02020603050405020304" pitchFamily="18" charset="0"/>
                <a:ea typeface="楷体_GB2312" pitchFamily="49" charset="-122"/>
              </a:rPr>
              <a:t>存款子系统</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E74C438-543A-61CE-C34A-1A84924C0BBE}"/>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graphicFrame>
        <p:nvGraphicFramePr>
          <p:cNvPr id="74755" name="Object 7">
            <a:extLst>
              <a:ext uri="{FF2B5EF4-FFF2-40B4-BE49-F238E27FC236}">
                <a16:creationId xmlns:a16="http://schemas.microsoft.com/office/drawing/2014/main" id="{AA66907C-898B-2D80-3331-9DB0212D92E0}"/>
              </a:ext>
            </a:extLst>
          </p:cNvPr>
          <p:cNvGraphicFramePr>
            <a:graphicFrameLocks noChangeAspect="1"/>
          </p:cNvGraphicFramePr>
          <p:nvPr/>
        </p:nvGraphicFramePr>
        <p:xfrm>
          <a:off x="1887539" y="982664"/>
          <a:ext cx="8294687" cy="5349875"/>
        </p:xfrm>
        <a:graphic>
          <a:graphicData uri="http://schemas.openxmlformats.org/presentationml/2006/ole">
            <mc:AlternateContent xmlns:mc="http://schemas.openxmlformats.org/markup-compatibility/2006">
              <mc:Choice xmlns:v="urn:schemas-microsoft-com:vml" Requires="v">
                <p:oleObj name="Visio" r:id="rId2" imgW="5065776" imgH="3267761" progId="Visio.Drawing.11">
                  <p:embed/>
                </p:oleObj>
              </mc:Choice>
              <mc:Fallback>
                <p:oleObj name="Visio" r:id="rId2" imgW="5065776" imgH="3267761" progId="Visio.Drawing.11">
                  <p:embed/>
                  <p:pic>
                    <p:nvPicPr>
                      <p:cNvPr id="74755" name="Object 7">
                        <a:extLst>
                          <a:ext uri="{FF2B5EF4-FFF2-40B4-BE49-F238E27FC236}">
                            <a16:creationId xmlns:a16="http://schemas.microsoft.com/office/drawing/2014/main" id="{AA66907C-898B-2D80-3331-9DB0212D9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9" y="982664"/>
                        <a:ext cx="8294687"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6" name="Text Box 8">
            <a:extLst>
              <a:ext uri="{FF2B5EF4-FFF2-40B4-BE49-F238E27FC236}">
                <a16:creationId xmlns:a16="http://schemas.microsoft.com/office/drawing/2014/main" id="{2A298898-F76B-2CC1-83DD-D655A6269D09}"/>
              </a:ext>
            </a:extLst>
          </p:cNvPr>
          <p:cNvSpPr txBox="1">
            <a:spLocks noChangeArrowheads="1"/>
          </p:cNvSpPr>
          <p:nvPr/>
        </p:nvSpPr>
        <p:spPr bwMode="auto">
          <a:xfrm>
            <a:off x="2731878" y="190500"/>
            <a:ext cx="693779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r>
              <a:rPr kumimoji="1" lang="zh-CN" altLang="en-US" sz="2400" b="1">
                <a:latin typeface="Times New Roman" panose="02020603050405020304" pitchFamily="18" charset="0"/>
                <a:ea typeface="楷体_GB2312" pitchFamily="49" charset="-122"/>
              </a:rPr>
              <a:t>不能是两个分开的子系统，是相同的前台单个处理</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6062085-2F3E-9EB7-7EB6-FCB5C5E28C6A}"/>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4</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3" name="Rectangle 2">
            <a:extLst>
              <a:ext uri="{FF2B5EF4-FFF2-40B4-BE49-F238E27FC236}">
                <a16:creationId xmlns:a16="http://schemas.microsoft.com/office/drawing/2014/main" id="{E1E13815-01AA-BBCE-3410-2D25AC05F2EF}"/>
              </a:ext>
            </a:extLst>
          </p:cNvPr>
          <p:cNvSpPr txBox="1">
            <a:spLocks noChangeArrowheads="1"/>
          </p:cNvSpPr>
          <p:nvPr/>
        </p:nvSpPr>
        <p:spPr bwMode="auto">
          <a:xfrm>
            <a:off x="1631950" y="1844676"/>
            <a:ext cx="89281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3200">
                <a:latin typeface="Tahoma" panose="020B0604030504040204" pitchFamily="34" charset="0"/>
                <a:ea typeface="宋体" panose="02010600030101010101" pitchFamily="2" charset="-122"/>
              </a:rPr>
              <a:t>第二步把基本系统模型细化，描绘系统的主要功能。</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“产生报表”和“处理事务”是系统必须完成的两个主要功能，它们将代替 “定货系统”</a:t>
            </a:r>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增加了两个数据存储：处理事务需要“库存清单”数据；产生报表和处理事务在不同时间，因此需要存储“定货信息”。</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增加另外两个数据流，它们与数据存储相同（库存清单、定货信息）。</a:t>
            </a:r>
          </a:p>
          <a:p>
            <a:pPr>
              <a:spcBef>
                <a:spcPct val="20000"/>
              </a:spcBef>
              <a:buClr>
                <a:schemeClr val="folHlink"/>
              </a:buClr>
              <a:buSzPct val="60000"/>
              <a:buFont typeface="Wingdings" panose="05000000000000000000" pitchFamily="2" charset="2"/>
              <a:buChar char="n"/>
            </a:pPr>
            <a:r>
              <a:rPr lang="zh-CN" altLang="en-US" sz="3200">
                <a:solidFill>
                  <a:srgbClr val="CC0000"/>
                </a:solidFill>
                <a:latin typeface="Tahoma" panose="020B0604030504040204" pitchFamily="34" charset="0"/>
                <a:ea typeface="宋体" panose="02010600030101010101" pitchFamily="2" charset="-122"/>
              </a:rPr>
              <a:t>注意</a:t>
            </a:r>
            <a:r>
              <a:rPr lang="zh-CN" altLang="en-US" sz="3200">
                <a:latin typeface="Tahoma" panose="020B0604030504040204" pitchFamily="34" charset="0"/>
                <a:ea typeface="宋体" panose="02010600030101010101" pitchFamily="2" charset="-122"/>
              </a:rPr>
              <a:t>：数据存储和数据流只不过是同样数据的两种不同形式。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0440087-4A9F-7FE6-E218-EA8EBD6DA929}"/>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75779" name="Text Box 4">
            <a:extLst>
              <a:ext uri="{FF2B5EF4-FFF2-40B4-BE49-F238E27FC236}">
                <a16:creationId xmlns:a16="http://schemas.microsoft.com/office/drawing/2014/main" id="{B404447A-292C-4499-2ECD-0241EF20C074}"/>
              </a:ext>
            </a:extLst>
          </p:cNvPr>
          <p:cNvSpPr txBox="1">
            <a:spLocks noChangeArrowheads="1"/>
          </p:cNvSpPr>
          <p:nvPr/>
        </p:nvSpPr>
        <p:spPr bwMode="auto">
          <a:xfrm>
            <a:off x="2731878" y="190500"/>
            <a:ext cx="693779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r>
              <a:rPr kumimoji="1" lang="zh-CN" altLang="en-US" sz="2400" b="1">
                <a:latin typeface="Times New Roman" panose="02020603050405020304" pitchFamily="18" charset="0"/>
                <a:ea typeface="楷体_GB2312" pitchFamily="49" charset="-122"/>
              </a:rPr>
              <a:t>不能是两个分开的子系统，是相同的前台单个处理</a:t>
            </a:r>
          </a:p>
        </p:txBody>
      </p:sp>
      <p:graphicFrame>
        <p:nvGraphicFramePr>
          <p:cNvPr id="75780" name="Object 5">
            <a:extLst>
              <a:ext uri="{FF2B5EF4-FFF2-40B4-BE49-F238E27FC236}">
                <a16:creationId xmlns:a16="http://schemas.microsoft.com/office/drawing/2014/main" id="{C7767C3D-05C2-9A59-94B1-C309E2A96FE4}"/>
              </a:ext>
            </a:extLst>
          </p:cNvPr>
          <p:cNvGraphicFramePr>
            <a:graphicFrameLocks noChangeAspect="1"/>
          </p:cNvGraphicFramePr>
          <p:nvPr/>
        </p:nvGraphicFramePr>
        <p:xfrm>
          <a:off x="1781176" y="939801"/>
          <a:ext cx="8886825" cy="5070475"/>
        </p:xfrm>
        <a:graphic>
          <a:graphicData uri="http://schemas.openxmlformats.org/presentationml/2006/ole">
            <mc:AlternateContent xmlns:mc="http://schemas.openxmlformats.org/markup-compatibility/2006">
              <mc:Choice xmlns:v="urn:schemas-microsoft-com:vml" Requires="v">
                <p:oleObj name="Visio" r:id="rId2" imgW="6241694" imgH="2821534" progId="Visio.Drawing.11">
                  <p:embed/>
                </p:oleObj>
              </mc:Choice>
              <mc:Fallback>
                <p:oleObj name="Visio" r:id="rId2" imgW="6241694" imgH="2821534" progId="Visio.Drawing.11">
                  <p:embed/>
                  <p:pic>
                    <p:nvPicPr>
                      <p:cNvPr id="75780" name="Object 5">
                        <a:extLst>
                          <a:ext uri="{FF2B5EF4-FFF2-40B4-BE49-F238E27FC236}">
                            <a16:creationId xmlns:a16="http://schemas.microsoft.com/office/drawing/2014/main" id="{C7767C3D-05C2-9A59-94B1-C309E2A96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6" y="939801"/>
                        <a:ext cx="8886825"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EA8BB9E-7212-58B0-66C2-9792FA5995E4}"/>
              </a:ext>
            </a:extLst>
          </p:cNvPr>
          <p:cNvSpPr>
            <a:spLocks noGrp="1" noChangeArrowheads="1"/>
          </p:cNvSpPr>
          <p:nvPr>
            <p:ph type="title" idx="4294967295"/>
          </p:nvPr>
        </p:nvSpPr>
        <p:spPr>
          <a:noFill/>
        </p:spPr>
        <p:txBody>
          <a:bodyPr vert="horz" lIns="82550" tIns="41275" rIns="82550" bIns="41275" rtlCol="0" anchor="t" anchorCtr="0">
            <a:normAutofit/>
          </a:bodyPr>
          <a:lstStyle/>
          <a:p>
            <a:pPr algn="just"/>
            <a:r>
              <a:rPr lang="zh-CN" altLang="en-US">
                <a:effectLst/>
                <a:latin typeface="宋体" panose="02010600030101010101" pitchFamily="2" charset="-122"/>
              </a:rPr>
              <a:t>　　</a:t>
            </a:r>
            <a:endParaRPr lang="zh-CN" altLang="en-US">
              <a:effectLst/>
            </a:endParaRPr>
          </a:p>
        </p:txBody>
      </p:sp>
      <p:sp>
        <p:nvSpPr>
          <p:cNvPr id="76803" name="Rectangle 3">
            <a:extLst>
              <a:ext uri="{FF2B5EF4-FFF2-40B4-BE49-F238E27FC236}">
                <a16:creationId xmlns:a16="http://schemas.microsoft.com/office/drawing/2014/main" id="{34C3F80F-8750-63EB-2803-6E649C05958F}"/>
              </a:ext>
            </a:extLst>
          </p:cNvPr>
          <p:cNvSpPr>
            <a:spLocks noGrp="1" noChangeArrowheads="1"/>
          </p:cNvSpPr>
          <p:nvPr>
            <p:ph type="body" sz="half" idx="4294967295"/>
          </p:nvPr>
        </p:nvSpPr>
        <p:spPr>
          <a:xfrm>
            <a:off x="1625600" y="260350"/>
            <a:ext cx="9042400" cy="6381750"/>
          </a:xfrm>
          <a:noFill/>
        </p:spPr>
        <p:txBody>
          <a:bodyPr vert="horz" lIns="82550" tIns="41275" rIns="82550" bIns="41275" rtlCol="0">
            <a:normAutofit/>
          </a:bodyPr>
          <a:lstStyle/>
          <a:p>
            <a:pPr marL="0" indent="0">
              <a:spcBef>
                <a:spcPct val="0"/>
              </a:spcBef>
              <a:buClr>
                <a:srgbClr val="990099"/>
              </a:buClr>
            </a:pPr>
            <a:r>
              <a:rPr lang="en-US" altLang="zh-CN"/>
              <a:t>3.</a:t>
            </a:r>
            <a:r>
              <a:rPr lang="zh-CN" altLang="en-US"/>
              <a:t>美国某大学有</a:t>
            </a:r>
            <a:r>
              <a:rPr lang="en-US" altLang="zh-CN"/>
              <a:t>200</a:t>
            </a:r>
            <a:r>
              <a:rPr lang="zh-CN" altLang="en-US"/>
              <a:t>名教师，校方与教师工会刚刚签订一项协议。按照协议，所有年工资超过</a:t>
            </a:r>
            <a:r>
              <a:rPr lang="en-US" altLang="zh-CN"/>
              <a:t>$26000</a:t>
            </a:r>
            <a:r>
              <a:rPr lang="zh-CN" altLang="en-US"/>
              <a:t>（含</a:t>
            </a:r>
            <a:r>
              <a:rPr lang="en-US" altLang="zh-CN"/>
              <a:t>$26000 </a:t>
            </a:r>
            <a:r>
              <a:rPr lang="zh-CN" altLang="en-US"/>
              <a:t>）的教师工资将保持不变，年工资少于</a:t>
            </a:r>
            <a:r>
              <a:rPr lang="en-US" altLang="zh-CN"/>
              <a:t>$26000</a:t>
            </a:r>
            <a:r>
              <a:rPr lang="zh-CN" altLang="en-US"/>
              <a:t>的教师将增加工资，所增加工资数额按下述方法计算：给每位教师所赡养的人（包括教师本人）每年补助</a:t>
            </a:r>
            <a:r>
              <a:rPr lang="en-US" altLang="zh-CN"/>
              <a:t>$100</a:t>
            </a:r>
            <a:r>
              <a:rPr lang="zh-CN" altLang="en-US"/>
              <a:t>，此外，教师有一年工龄每年再多补助</a:t>
            </a:r>
            <a:r>
              <a:rPr lang="en-US" altLang="zh-CN"/>
              <a:t>$ 50</a:t>
            </a:r>
            <a:r>
              <a:rPr lang="zh-CN" altLang="en-US"/>
              <a:t>，但是，增加后的年工资总额不能多于</a:t>
            </a:r>
            <a:r>
              <a:rPr lang="en-US" altLang="zh-CN"/>
              <a:t>$26000</a:t>
            </a:r>
            <a:r>
              <a:rPr lang="zh-CN" altLang="en-US"/>
              <a:t>。</a:t>
            </a:r>
            <a:endParaRPr lang="en-US" altLang="zh-CN"/>
          </a:p>
          <a:p>
            <a:pPr marL="0" indent="0">
              <a:spcBef>
                <a:spcPct val="0"/>
              </a:spcBef>
              <a:buClr>
                <a:srgbClr val="990099"/>
              </a:buClr>
            </a:pPr>
            <a:endParaRPr lang="zh-CN" altLang="en-US"/>
          </a:p>
          <a:p>
            <a:pPr marL="0" indent="0">
              <a:spcBef>
                <a:spcPct val="0"/>
              </a:spcBef>
              <a:buClr>
                <a:srgbClr val="990099"/>
              </a:buClr>
            </a:pPr>
            <a:r>
              <a:rPr lang="zh-CN" altLang="en-US"/>
              <a:t>教师工资档案存储在行政办公室的磁带上，档案中有目前的年工资、赡养的人数、雇佣日期等信息。需要写一个程序计算并印出每名教师的原工资和调整后的新工资</a:t>
            </a:r>
            <a:r>
              <a:rPr lang="en-US" altLang="zh-CN"/>
              <a:t>.</a:t>
            </a:r>
          </a:p>
          <a:p>
            <a:pPr marL="0" indent="0">
              <a:spcBef>
                <a:spcPct val="0"/>
              </a:spcBef>
              <a:buClr>
                <a:srgbClr val="990099"/>
              </a:buClr>
            </a:pPr>
            <a:endParaRPr lang="zh-CN" altLang="en-US"/>
          </a:p>
          <a:p>
            <a:pPr marL="0" indent="0">
              <a:spcBef>
                <a:spcPct val="0"/>
              </a:spcBef>
              <a:buClr>
                <a:srgbClr val="990099"/>
              </a:buClr>
            </a:pPr>
            <a:r>
              <a:rPr lang="zh-CN" altLang="en-US"/>
              <a:t>要求：</a:t>
            </a:r>
            <a:endParaRPr lang="en-US" altLang="zh-CN"/>
          </a:p>
          <a:p>
            <a:pPr marL="0" indent="0">
              <a:spcBef>
                <a:spcPct val="0"/>
              </a:spcBef>
              <a:buClr>
                <a:srgbClr val="990099"/>
              </a:buClr>
            </a:pPr>
            <a:r>
              <a:rPr lang="zh-CN" altLang="en-US"/>
              <a:t>（</a:t>
            </a:r>
            <a:r>
              <a:rPr lang="en-US" altLang="zh-CN"/>
              <a:t>1</a:t>
            </a:r>
            <a:r>
              <a:rPr lang="zh-CN" altLang="en-US"/>
              <a:t>）画出此系统的数据流图；</a:t>
            </a:r>
            <a:endParaRPr lang="en-US" altLang="zh-CN"/>
          </a:p>
          <a:p>
            <a:pPr marL="0" indent="0">
              <a:spcBef>
                <a:spcPct val="0"/>
              </a:spcBef>
              <a:buClr>
                <a:srgbClr val="990099"/>
              </a:buClr>
            </a:pPr>
            <a:r>
              <a:rPr lang="zh-CN" altLang="en-US" sz="3000"/>
              <a:t>（</a:t>
            </a:r>
            <a:r>
              <a:rPr lang="en-US" altLang="zh-CN" sz="3000"/>
              <a:t>2</a:t>
            </a:r>
            <a:r>
              <a:rPr lang="zh-CN" altLang="en-US" sz="3000"/>
              <a:t>）根据数据流图画出软件结构图</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C993431-B54E-00DC-F3AF-B1BCAE1EA192}"/>
              </a:ext>
            </a:extLst>
          </p:cNvPr>
          <p:cNvSpPr>
            <a:spLocks noGrp="1" noChangeArrowheads="1"/>
          </p:cNvSpPr>
          <p:nvPr>
            <p:ph type="title" idx="4294967295"/>
          </p:nvPr>
        </p:nvSpPr>
        <p:spPr>
          <a:noFill/>
        </p:spPr>
        <p:txBody>
          <a:bodyPr vert="horz" lIns="82550" tIns="41275" rIns="82550" bIns="41275" rtlCol="0" anchor="t" anchorCtr="0">
            <a:normAutofit/>
          </a:bodyPr>
          <a:lstStyle/>
          <a:p>
            <a:pPr algn="just"/>
            <a:r>
              <a:rPr lang="zh-CN" altLang="en-US">
                <a:effectLst/>
                <a:latin typeface="宋体" panose="02010600030101010101" pitchFamily="2" charset="-122"/>
              </a:rPr>
              <a:t>　　</a:t>
            </a:r>
            <a:endParaRPr lang="zh-CN" altLang="en-US">
              <a:effectLst/>
            </a:endParaRPr>
          </a:p>
        </p:txBody>
      </p:sp>
      <p:graphicFrame>
        <p:nvGraphicFramePr>
          <p:cNvPr id="77827" name="Object 8">
            <a:extLst>
              <a:ext uri="{FF2B5EF4-FFF2-40B4-BE49-F238E27FC236}">
                <a16:creationId xmlns:a16="http://schemas.microsoft.com/office/drawing/2014/main" id="{AED2853E-ADE6-8998-DD47-035CBDD6200C}"/>
              </a:ext>
            </a:extLst>
          </p:cNvPr>
          <p:cNvGraphicFramePr>
            <a:graphicFrameLocks noChangeAspect="1"/>
          </p:cNvGraphicFramePr>
          <p:nvPr>
            <p:ph idx="4294967295"/>
          </p:nvPr>
        </p:nvGraphicFramePr>
        <p:xfrm>
          <a:off x="2005013" y="2422526"/>
          <a:ext cx="8070850" cy="2309813"/>
        </p:xfrm>
        <a:graphic>
          <a:graphicData uri="http://schemas.openxmlformats.org/presentationml/2006/ole">
            <mc:AlternateContent xmlns:mc="http://schemas.openxmlformats.org/markup-compatibility/2006">
              <mc:Choice xmlns:v="urn:schemas-microsoft-com:vml" Requires="v">
                <p:oleObj name="Visio" r:id="rId2" imgW="4894783" imgH="1546555" progId="Visio.Drawing.11">
                  <p:embed/>
                </p:oleObj>
              </mc:Choice>
              <mc:Fallback>
                <p:oleObj name="Visio" r:id="rId2" imgW="4894783" imgH="1546555" progId="Visio.Drawing.11">
                  <p:embed/>
                  <p:pic>
                    <p:nvPicPr>
                      <p:cNvPr id="77827" name="Object 8">
                        <a:extLst>
                          <a:ext uri="{FF2B5EF4-FFF2-40B4-BE49-F238E27FC236}">
                            <a16:creationId xmlns:a16="http://schemas.microsoft.com/office/drawing/2014/main" id="{AED2853E-ADE6-8998-DD47-035CBDD62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2422526"/>
                        <a:ext cx="80708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Rectangle 14">
            <a:extLst>
              <a:ext uri="{FF2B5EF4-FFF2-40B4-BE49-F238E27FC236}">
                <a16:creationId xmlns:a16="http://schemas.microsoft.com/office/drawing/2014/main" id="{4B1B4145-ED2D-3FD5-5840-8D57A9ABC41A}"/>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C82899B-2B6B-1926-C4F7-46E70628C3E1}"/>
              </a:ext>
            </a:extLst>
          </p:cNvPr>
          <p:cNvSpPr>
            <a:spLocks noGrp="1" noChangeArrowheads="1"/>
          </p:cNvSpPr>
          <p:nvPr>
            <p:ph type="title" idx="4294967295"/>
          </p:nvPr>
        </p:nvSpPr>
        <p:spPr>
          <a:noFill/>
        </p:spPr>
        <p:txBody>
          <a:bodyPr vert="horz" lIns="82550" tIns="41275" rIns="82550" bIns="41275" rtlCol="0" anchor="t" anchorCtr="0">
            <a:normAutofit/>
          </a:bodyPr>
          <a:lstStyle/>
          <a:p>
            <a:pPr algn="just"/>
            <a:r>
              <a:rPr lang="zh-CN" altLang="en-US">
                <a:effectLst/>
                <a:latin typeface="宋体" panose="02010600030101010101" pitchFamily="2" charset="-122"/>
              </a:rPr>
              <a:t>　　</a:t>
            </a:r>
            <a:endParaRPr lang="zh-CN" altLang="en-US">
              <a:effectLst/>
            </a:endParaRPr>
          </a:p>
        </p:txBody>
      </p:sp>
      <p:graphicFrame>
        <p:nvGraphicFramePr>
          <p:cNvPr id="78851" name="Object 5">
            <a:extLst>
              <a:ext uri="{FF2B5EF4-FFF2-40B4-BE49-F238E27FC236}">
                <a16:creationId xmlns:a16="http://schemas.microsoft.com/office/drawing/2014/main" id="{77CD491C-3E4D-4EDD-96B3-7BB0CD0F8120}"/>
              </a:ext>
            </a:extLst>
          </p:cNvPr>
          <p:cNvGraphicFramePr>
            <a:graphicFrameLocks noChangeAspect="1"/>
          </p:cNvGraphicFramePr>
          <p:nvPr>
            <p:ph idx="4294967295"/>
          </p:nvPr>
        </p:nvGraphicFramePr>
        <p:xfrm>
          <a:off x="1987551" y="1046164"/>
          <a:ext cx="8164513" cy="5462587"/>
        </p:xfrm>
        <a:graphic>
          <a:graphicData uri="http://schemas.openxmlformats.org/presentationml/2006/ole">
            <mc:AlternateContent xmlns:mc="http://schemas.openxmlformats.org/markup-compatibility/2006">
              <mc:Choice xmlns:v="urn:schemas-microsoft-com:vml" Requires="v">
                <p:oleObj name="Visio" r:id="rId2" imgW="5434584" imgH="3634740" progId="Visio.Drawing.11">
                  <p:embed/>
                </p:oleObj>
              </mc:Choice>
              <mc:Fallback>
                <p:oleObj name="Visio" r:id="rId2" imgW="5434584" imgH="3634740" progId="Visio.Drawing.11">
                  <p:embed/>
                  <p:pic>
                    <p:nvPicPr>
                      <p:cNvPr id="78851" name="Object 5">
                        <a:extLst>
                          <a:ext uri="{FF2B5EF4-FFF2-40B4-BE49-F238E27FC236}">
                            <a16:creationId xmlns:a16="http://schemas.microsoft.com/office/drawing/2014/main" id="{77CD491C-3E4D-4EDD-96B3-7BB0CD0F8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1" y="1046164"/>
                        <a:ext cx="8164513" cy="546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 name="Rectangle 7">
            <a:extLst>
              <a:ext uri="{FF2B5EF4-FFF2-40B4-BE49-F238E27FC236}">
                <a16:creationId xmlns:a16="http://schemas.microsoft.com/office/drawing/2014/main" id="{9D3D4ABA-0A96-8370-B8C4-D172F1346527}"/>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05F6B5A-05C1-A686-62D0-1E7E40A3E56E}"/>
              </a:ext>
            </a:extLst>
          </p:cNvPr>
          <p:cNvSpPr>
            <a:spLocks noGrp="1" noChangeArrowheads="1"/>
          </p:cNvSpPr>
          <p:nvPr>
            <p:ph type="title" idx="4294967295"/>
          </p:nvPr>
        </p:nvSpPr>
        <p:spPr>
          <a:noFill/>
        </p:spPr>
        <p:txBody>
          <a:bodyPr vert="horz" lIns="82550" tIns="41275" rIns="82550" bIns="41275" rtlCol="0" anchor="t" anchorCtr="0">
            <a:normAutofit/>
          </a:bodyPr>
          <a:lstStyle/>
          <a:p>
            <a:pPr algn="just"/>
            <a:r>
              <a:rPr lang="zh-CN" altLang="en-US">
                <a:effectLst/>
                <a:latin typeface="宋体" panose="02010600030101010101" pitchFamily="2" charset="-122"/>
              </a:rPr>
              <a:t>　　</a:t>
            </a:r>
            <a:endParaRPr lang="zh-CN" altLang="en-US">
              <a:effectLst/>
            </a:endParaRPr>
          </a:p>
        </p:txBody>
      </p:sp>
      <p:graphicFrame>
        <p:nvGraphicFramePr>
          <p:cNvPr id="79875" name="Object 3">
            <a:extLst>
              <a:ext uri="{FF2B5EF4-FFF2-40B4-BE49-F238E27FC236}">
                <a16:creationId xmlns:a16="http://schemas.microsoft.com/office/drawing/2014/main" id="{999DF414-32A6-DCB9-B507-509FD0A0E375}"/>
              </a:ext>
            </a:extLst>
          </p:cNvPr>
          <p:cNvGraphicFramePr>
            <a:graphicFrameLocks noChangeAspect="1"/>
          </p:cNvGraphicFramePr>
          <p:nvPr>
            <p:ph idx="4294967295"/>
          </p:nvPr>
        </p:nvGraphicFramePr>
        <p:xfrm>
          <a:off x="2085975" y="1670050"/>
          <a:ext cx="7270750" cy="3968750"/>
        </p:xfrm>
        <a:graphic>
          <a:graphicData uri="http://schemas.openxmlformats.org/presentationml/2006/ole">
            <mc:AlternateContent xmlns:mc="http://schemas.openxmlformats.org/markup-compatibility/2006">
              <mc:Choice xmlns:v="urn:schemas-microsoft-com:vml" Requires="v">
                <p:oleObj name="Visio" r:id="rId2" imgW="4711598" imgH="2839517" progId="Visio.Drawing.11">
                  <p:embed/>
                </p:oleObj>
              </mc:Choice>
              <mc:Fallback>
                <p:oleObj name="Visio" r:id="rId2" imgW="4711598" imgH="2839517" progId="Visio.Drawing.11">
                  <p:embed/>
                  <p:pic>
                    <p:nvPicPr>
                      <p:cNvPr id="79875" name="Object 3">
                        <a:extLst>
                          <a:ext uri="{FF2B5EF4-FFF2-40B4-BE49-F238E27FC236}">
                            <a16:creationId xmlns:a16="http://schemas.microsoft.com/office/drawing/2014/main" id="{999DF414-32A6-DCB9-B507-509FD0A0E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670050"/>
                        <a:ext cx="727075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6" name="Rectangle 4">
            <a:extLst>
              <a:ext uri="{FF2B5EF4-FFF2-40B4-BE49-F238E27FC236}">
                <a16:creationId xmlns:a16="http://schemas.microsoft.com/office/drawing/2014/main" id="{1C854DA4-08B5-51E1-F6C7-AF442CBCFC1F}"/>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5</a:t>
            </a:r>
            <a:r>
              <a:rPr lang="zh-CN" altLang="en-US" sz="3600">
                <a:solidFill>
                  <a:schemeClr val="bg1"/>
                </a:solidFill>
                <a:latin typeface="黑体" panose="02010609060101010101" pitchFamily="49" charset="-122"/>
                <a:ea typeface="黑体" panose="02010609060101010101" pitchFamily="49" charset="-122"/>
              </a:rPr>
              <a:t>章）</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49A00A63-1922-28A4-8FB2-4EDDE1F7F0B4}"/>
              </a:ext>
            </a:extLst>
          </p:cNvPr>
          <p:cNvSpPr txBox="1">
            <a:spLocks noChangeArrowheads="1"/>
          </p:cNvSpPr>
          <p:nvPr/>
        </p:nvSpPr>
        <p:spPr bwMode="auto">
          <a:xfrm>
            <a:off x="2362201" y="1143001"/>
            <a:ext cx="7910513"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800" b="1">
                <a:latin typeface="Times New Roman" panose="02020603050405020304" pitchFamily="18" charset="0"/>
                <a:ea typeface="楷体_GB2312" pitchFamily="49" charset="-122"/>
              </a:rPr>
              <a:t>   实例：一个把数字串变成整数的函数。</a:t>
            </a:r>
          </a:p>
          <a:p>
            <a:pPr eaLnBrk="1" hangingPunct="1">
              <a:lnSpc>
                <a:spcPct val="150000"/>
              </a:lnSpc>
            </a:pPr>
            <a:r>
              <a:rPr kumimoji="1" lang="zh-CN" altLang="en-US" sz="2400" b="1">
                <a:latin typeface="Times New Roman" panose="02020603050405020304" pitchFamily="18" charset="0"/>
                <a:ea typeface="楷体_GB2312" pitchFamily="49" charset="-122"/>
              </a:rPr>
              <a:t>    计算机字长：16 </a:t>
            </a:r>
            <a:r>
              <a:rPr kumimoji="1" lang="en-US" altLang="zh-CN" sz="2400" b="1">
                <a:latin typeface="Times New Roman" panose="02020603050405020304" pitchFamily="18" charset="0"/>
                <a:ea typeface="楷体_GB2312" pitchFamily="49" charset="-122"/>
              </a:rPr>
              <a:t>bits ，</a:t>
            </a:r>
            <a:r>
              <a:rPr kumimoji="1" lang="zh-CN" altLang="en-US" sz="2400" b="1">
                <a:latin typeface="Times New Roman" panose="02020603050405020304" pitchFamily="18" charset="0"/>
                <a:ea typeface="楷体_GB2312" pitchFamily="49" charset="-122"/>
              </a:rPr>
              <a:t>函数由</a:t>
            </a:r>
            <a:r>
              <a:rPr kumimoji="1" lang="en-US" altLang="zh-CN" sz="2400" b="1">
                <a:latin typeface="Times New Roman" panose="02020603050405020304" pitchFamily="18" charset="0"/>
                <a:ea typeface="楷体_GB2312" pitchFamily="49" charset="-122"/>
              </a:rPr>
              <a:t>PASCAL</a:t>
            </a:r>
            <a:r>
              <a:rPr kumimoji="1" lang="zh-CN" altLang="en-US" sz="2400" b="1">
                <a:latin typeface="Times New Roman" panose="02020603050405020304" pitchFamily="18" charset="0"/>
                <a:ea typeface="楷体_GB2312" pitchFamily="49" charset="-122"/>
              </a:rPr>
              <a:t>语言编写。</a:t>
            </a:r>
          </a:p>
          <a:p>
            <a:pPr eaLnBrk="1" hangingPunct="1">
              <a:lnSpc>
                <a:spcPct val="150000"/>
              </a:lnSpc>
            </a:pPr>
            <a:r>
              <a:rPr kumimoji="1" lang="zh-CN" altLang="en-US" sz="2400" b="1">
                <a:latin typeface="Times New Roman" panose="02020603050405020304" pitchFamily="18" charset="0"/>
                <a:ea typeface="楷体_GB2312" pitchFamily="49" charset="-122"/>
              </a:rPr>
              <a:t>    </a:t>
            </a:r>
            <a:r>
              <a:rPr kumimoji="1" lang="en-US" altLang="zh-CN" sz="2800" b="1">
                <a:latin typeface="Times New Roman" panose="02020603050405020304" pitchFamily="18" charset="0"/>
                <a:ea typeface="楷体_GB2312" pitchFamily="49" charset="-122"/>
              </a:rPr>
              <a:t>function  strtoint ( dstr: shortstr ): integer</a:t>
            </a:r>
          </a:p>
          <a:p>
            <a:pPr eaLnBrk="1" hangingPunct="1">
              <a:lnSpc>
                <a:spcPct val="150000"/>
              </a:lnSpc>
            </a:pPr>
            <a:r>
              <a:rPr kumimoji="1" lang="en-US" altLang="zh-CN" sz="2800" b="1">
                <a:latin typeface="Times New Roman" panose="02020603050405020304" pitchFamily="18" charset="0"/>
                <a:ea typeface="楷体_GB2312" pitchFamily="49" charset="-122"/>
              </a:rPr>
              <a:t>    type shortstr = array[1..6] of char; /</a:t>
            </a:r>
            <a:r>
              <a:rPr kumimoji="1" lang="zh-CN" altLang="en-US" sz="2800" b="1">
                <a:solidFill>
                  <a:srgbClr val="FFFF00"/>
                </a:solidFill>
                <a:latin typeface="Times New Roman" panose="02020603050405020304" pitchFamily="18" charset="0"/>
                <a:ea typeface="楷体_GB2312" pitchFamily="49" charset="-122"/>
              </a:rPr>
              <a:t>字符串</a:t>
            </a:r>
            <a:r>
              <a:rPr kumimoji="1" lang="en-US" altLang="zh-CN" sz="2800" b="1">
                <a:solidFill>
                  <a:srgbClr val="FFFF00"/>
                </a:solidFill>
                <a:latin typeface="Times New Roman" panose="02020603050405020304" pitchFamily="18" charset="0"/>
                <a:ea typeface="楷体_GB2312" pitchFamily="49" charset="-122"/>
              </a:rPr>
              <a:t>6</a:t>
            </a:r>
            <a:r>
              <a:rPr kumimoji="1" lang="zh-CN" altLang="en-US" sz="2800" b="1">
                <a:solidFill>
                  <a:srgbClr val="FFFF00"/>
                </a:solidFill>
                <a:latin typeface="Times New Roman" panose="02020603050405020304" pitchFamily="18" charset="0"/>
                <a:ea typeface="楷体_GB2312" pitchFamily="49" charset="-122"/>
              </a:rPr>
              <a:t>位</a:t>
            </a:r>
            <a:r>
              <a:rPr kumimoji="1" lang="en-US" altLang="zh-CN" sz="2800" b="1">
                <a:latin typeface="Times New Roman" panose="02020603050405020304" pitchFamily="18" charset="0"/>
                <a:ea typeface="楷体_GB2312" pitchFamily="49" charset="-122"/>
              </a:rPr>
              <a:t>/</a:t>
            </a:r>
          </a:p>
          <a:p>
            <a:pPr eaLnBrk="1" hangingPunct="1">
              <a:lnSpc>
                <a:spcPct val="150000"/>
              </a:lnSpc>
            </a:pPr>
            <a:endParaRPr kumimoji="1" lang="en-US" altLang="zh-CN" sz="2800" b="1">
              <a:latin typeface="Times New Roman" panose="02020603050405020304" pitchFamily="18" charset="0"/>
              <a:ea typeface="楷体_GB2312" pitchFamily="49" charset="-122"/>
            </a:endParaRPr>
          </a:p>
          <a:p>
            <a:pPr eaLnBrk="1" hangingPunct="1">
              <a:lnSpc>
                <a:spcPct val="150000"/>
              </a:lnSpc>
            </a:pP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a:t>
            </a:r>
            <a:r>
              <a:rPr kumimoji="1" lang="en-US" altLang="zh-CN" sz="2800" b="1">
                <a:solidFill>
                  <a:srgbClr val="FFFF00"/>
                </a:solidFill>
                <a:latin typeface="Times New Roman" panose="02020603050405020304" pitchFamily="18" charset="0"/>
                <a:ea typeface="楷体_GB2312" pitchFamily="49" charset="-122"/>
              </a:rPr>
              <a:t>16</a:t>
            </a:r>
            <a:r>
              <a:rPr kumimoji="1" lang="zh-CN" altLang="en-US" sz="2800" b="1">
                <a:solidFill>
                  <a:srgbClr val="FFFF00"/>
                </a:solidFill>
                <a:latin typeface="Times New Roman" panose="02020603050405020304" pitchFamily="18" charset="0"/>
                <a:ea typeface="楷体_GB2312" pitchFamily="49" charset="-122"/>
              </a:rPr>
              <a:t>位字长能表示的整型数范围是</a:t>
            </a:r>
            <a:r>
              <a:rPr kumimoji="1" lang="en-US" altLang="zh-CN" sz="2800" b="1">
                <a:solidFill>
                  <a:srgbClr val="FFFF00"/>
                </a:solidFill>
                <a:latin typeface="Times New Roman" panose="02020603050405020304" pitchFamily="18" charset="0"/>
                <a:ea typeface="楷体_GB2312" pitchFamily="49" charset="-122"/>
              </a:rPr>
              <a:t>[-2</a:t>
            </a:r>
            <a:r>
              <a:rPr kumimoji="1" lang="en-US" altLang="zh-CN" sz="2800" b="1" baseline="30000">
                <a:solidFill>
                  <a:srgbClr val="FFFF00"/>
                </a:solidFill>
                <a:latin typeface="Times New Roman" panose="02020603050405020304" pitchFamily="18" charset="0"/>
                <a:ea typeface="楷体_GB2312" pitchFamily="49" charset="-122"/>
              </a:rPr>
              <a:t>15</a:t>
            </a:r>
            <a:r>
              <a:rPr kumimoji="1" lang="en-US" altLang="zh-CN" sz="2800" b="1">
                <a:solidFill>
                  <a:srgbClr val="FFFF00"/>
                </a:solidFill>
                <a:latin typeface="Times New Roman" panose="02020603050405020304" pitchFamily="18" charset="0"/>
                <a:ea typeface="楷体_GB2312" pitchFamily="49" charset="-122"/>
              </a:rPr>
              <a:t>, 2</a:t>
            </a:r>
            <a:r>
              <a:rPr kumimoji="1" lang="en-US" altLang="zh-CN" sz="2800" b="1" baseline="30000">
                <a:solidFill>
                  <a:srgbClr val="FFFF00"/>
                </a:solidFill>
                <a:latin typeface="Times New Roman" panose="02020603050405020304" pitchFamily="18" charset="0"/>
                <a:ea typeface="楷体_GB2312" pitchFamily="49" charset="-122"/>
              </a:rPr>
              <a:t>15</a:t>
            </a:r>
            <a:r>
              <a:rPr kumimoji="1" lang="en-US" altLang="zh-CN" sz="2800" b="1">
                <a:solidFill>
                  <a:srgbClr val="FFFF00"/>
                </a:solidFill>
                <a:latin typeface="Times New Roman" panose="02020603050405020304" pitchFamily="18" charset="0"/>
                <a:ea typeface="楷体_GB2312" pitchFamily="49" charset="-122"/>
              </a:rPr>
              <a:t>-1]</a:t>
            </a:r>
            <a:r>
              <a:rPr kumimoji="1" lang="zh-CN" altLang="en-US" sz="2800" b="1">
                <a:solidFill>
                  <a:srgbClr val="FFFF00"/>
                </a:solidFill>
                <a:latin typeface="Times New Roman" panose="02020603050405020304" pitchFamily="18" charset="0"/>
                <a:ea typeface="楷体_GB2312" pitchFamily="49" charset="-122"/>
              </a:rPr>
              <a:t>，即</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Times New Roman" panose="02020603050405020304" pitchFamily="18" charset="0"/>
                <a:ea typeface="楷体_GB2312" pitchFamily="49" charset="-122"/>
              </a:rPr>
              <a:t>-32768</a:t>
            </a:r>
            <a:r>
              <a:rPr kumimoji="1" lang="en-US" altLang="zh-CN" sz="2800" b="1">
                <a:solidFill>
                  <a:srgbClr val="FFFF00"/>
                </a:solidFill>
                <a:latin typeface="Times New Roman" panose="02020603050405020304" pitchFamily="18" charset="0"/>
                <a:ea typeface="楷体_GB2312" pitchFamily="49" charset="-122"/>
              </a:rPr>
              <a:t>, </a:t>
            </a:r>
            <a:r>
              <a:rPr kumimoji="1" lang="zh-CN" altLang="en-US" sz="2800" b="1">
                <a:solidFill>
                  <a:srgbClr val="FFFF00"/>
                </a:solidFill>
                <a:latin typeface="Times New Roman" panose="02020603050405020304" pitchFamily="18" charset="0"/>
                <a:ea typeface="楷体_GB2312" pitchFamily="49" charset="-122"/>
              </a:rPr>
              <a:t>3276</a:t>
            </a:r>
            <a:r>
              <a:rPr kumimoji="1" lang="en-US" altLang="zh-CN" sz="2800" b="1">
                <a:solidFill>
                  <a:srgbClr val="FFFF00"/>
                </a:solidFill>
                <a:latin typeface="Times New Roman" panose="02020603050405020304" pitchFamily="18" charset="0"/>
                <a:ea typeface="楷体_GB2312" pitchFamily="49" charset="-122"/>
              </a:rPr>
              <a:t>7</a:t>
            </a:r>
            <a:r>
              <a:rPr lang="en-US" altLang="zh-CN">
                <a:solidFill>
                  <a:srgbClr val="FFFF00"/>
                </a:solidFill>
              </a:rPr>
              <a:t> </a:t>
            </a:r>
            <a:r>
              <a:rPr kumimoji="1" lang="en-US" altLang="zh-CN" sz="2800" b="1">
                <a:solidFill>
                  <a:srgbClr val="FFFF00"/>
                </a:solidFill>
                <a:latin typeface="Times New Roman" panose="02020603050405020304" pitchFamily="18" charset="0"/>
                <a:ea typeface="楷体_GB2312" pitchFamily="49" charset="-122"/>
              </a:rPr>
              <a:t>]</a:t>
            </a:r>
            <a:r>
              <a:rPr kumimoji="1" lang="en-US" altLang="zh-CN" sz="2800" b="1">
                <a:latin typeface="Times New Roman" panose="02020603050405020304" pitchFamily="18" charset="0"/>
                <a:ea typeface="楷体_GB2312" pitchFamily="49" charset="-122"/>
              </a:rPr>
              <a:t> </a:t>
            </a:r>
            <a:r>
              <a:rPr kumimoji="1" lang="zh-CN" altLang="en-US" sz="2800" b="1">
                <a:latin typeface="Times New Roman" panose="02020603050405020304" pitchFamily="18" charset="0"/>
                <a:ea typeface="楷体_GB2312" pitchFamily="49" charset="-122"/>
              </a:rPr>
              <a:t>）</a:t>
            </a:r>
            <a:endParaRPr kumimoji="1" lang="en-US" altLang="zh-CN" sz="2800" b="1">
              <a:latin typeface="Times New Roman" panose="02020603050405020304" pitchFamily="18" charset="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0F265BA0-9AFF-64B1-5705-B5474AA4EB29}"/>
              </a:ext>
            </a:extLst>
          </p:cNvPr>
          <p:cNvSpPr txBox="1">
            <a:spLocks noChangeArrowheads="1"/>
          </p:cNvSpPr>
          <p:nvPr/>
        </p:nvSpPr>
        <p:spPr bwMode="auto">
          <a:xfrm>
            <a:off x="2063750" y="1066800"/>
            <a:ext cx="8534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ea typeface="楷体_GB2312" pitchFamily="49" charset="-122"/>
              </a:rPr>
              <a:t>有效输入的等价类有：</a:t>
            </a:r>
          </a:p>
          <a:p>
            <a:pPr eaLnBrk="1" hangingPunct="1">
              <a:spcBef>
                <a:spcPct val="50000"/>
              </a:spcBef>
            </a:pPr>
            <a:r>
              <a:rPr kumimoji="1" lang="zh-CN" altLang="en-US" sz="2400" b="1">
                <a:latin typeface="Times New Roman" panose="02020603050405020304" pitchFamily="18" charset="0"/>
                <a:ea typeface="楷体_GB2312" pitchFamily="49" charset="-122"/>
              </a:rPr>
              <a:t>（1）1－6个数字字符组成的数字串（最高位数字不为零）；</a:t>
            </a:r>
          </a:p>
          <a:p>
            <a:pPr eaLnBrk="1" hangingPunct="1">
              <a:spcBef>
                <a:spcPct val="50000"/>
              </a:spcBef>
            </a:pPr>
            <a:r>
              <a:rPr kumimoji="1" lang="zh-CN" altLang="en-US" sz="2400" b="1">
                <a:latin typeface="Times New Roman" panose="02020603050405020304" pitchFamily="18" charset="0"/>
                <a:ea typeface="楷体_GB2312" pitchFamily="49" charset="-122"/>
              </a:rPr>
              <a:t>        如：[ 0 , 999999 ]</a:t>
            </a:r>
            <a:endParaRPr kumimoji="1" lang="en-US" altLang="zh-CN" sz="2400" b="1">
              <a:latin typeface="Times New Roman" panose="02020603050405020304" pitchFamily="18" charset="0"/>
              <a:ea typeface="楷体_GB2312" pitchFamily="49" charset="-122"/>
            </a:endParaRPr>
          </a:p>
          <a:p>
            <a:pPr eaLnBrk="1" hangingPunct="1">
              <a:spcBef>
                <a:spcPct val="50000"/>
              </a:spcBef>
            </a:pPr>
            <a:r>
              <a:rPr kumimoji="1" lang="zh-CN" altLang="en-US" sz="2400" b="1">
                <a:latin typeface="Times New Roman" panose="02020603050405020304" pitchFamily="18" charset="0"/>
                <a:ea typeface="楷体_GB2312" pitchFamily="49" charset="-122"/>
              </a:rPr>
              <a:t>（2）最高位数字是零的数字串；</a:t>
            </a:r>
          </a:p>
          <a:p>
            <a:pPr eaLnBrk="1" hangingPunct="1">
              <a:spcBef>
                <a:spcPct val="50000"/>
              </a:spcBef>
            </a:pPr>
            <a:r>
              <a:rPr kumimoji="1" lang="zh-CN" altLang="en-US" sz="2400" b="1">
                <a:latin typeface="Times New Roman" panose="02020603050405020304" pitchFamily="18" charset="0"/>
                <a:ea typeface="楷体_GB2312" pitchFamily="49" charset="-122"/>
              </a:rPr>
              <a:t>        如：“012345”</a:t>
            </a:r>
            <a:endParaRPr kumimoji="1" lang="en-US" altLang="zh-CN" sz="2400" b="1">
              <a:latin typeface="Times New Roman" panose="02020603050405020304" pitchFamily="18" charset="0"/>
              <a:ea typeface="楷体_GB2312" pitchFamily="49" charset="-122"/>
            </a:endParaRPr>
          </a:p>
          <a:p>
            <a:pPr eaLnBrk="1" hangingPunct="1">
              <a:spcBef>
                <a:spcPct val="50000"/>
              </a:spcBef>
            </a:pPr>
            <a:r>
              <a:rPr kumimoji="1" lang="zh-CN" altLang="en-US" sz="2400" b="1">
                <a:latin typeface="Times New Roman" panose="02020603050405020304" pitchFamily="18" charset="0"/>
                <a:ea typeface="楷体_GB2312" pitchFamily="49" charset="-122"/>
              </a:rPr>
              <a:t>（3）最高位数字左邻是负号的数字串；</a:t>
            </a:r>
          </a:p>
          <a:p>
            <a:pPr eaLnBrk="1" hangingPunct="1">
              <a:spcBef>
                <a:spcPct val="50000"/>
              </a:spcBef>
            </a:pPr>
            <a:r>
              <a:rPr kumimoji="1" lang="zh-CN" altLang="en-US" sz="2400" b="1">
                <a:latin typeface="Times New Roman" panose="02020603050405020304" pitchFamily="18" charset="0"/>
                <a:ea typeface="楷体_GB2312" pitchFamily="49" charset="-122"/>
              </a:rPr>
              <a:t>        如：“－12345”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89737BC-D131-1D12-C91E-6476B0E4E032}"/>
              </a:ext>
            </a:extLst>
          </p:cNvPr>
          <p:cNvSpPr>
            <a:spLocks noGrp="1" noChangeArrowheads="1"/>
          </p:cNvSpPr>
          <p:nvPr>
            <p:ph type="body" idx="1"/>
          </p:nvPr>
        </p:nvSpPr>
        <p:spPr>
          <a:xfrm>
            <a:off x="2362200" y="730250"/>
            <a:ext cx="7772400" cy="5867400"/>
          </a:xfrm>
        </p:spPr>
        <p:txBody>
          <a:bodyPr/>
          <a:lstStyle/>
          <a:p>
            <a:pPr eaLnBrk="1" hangingPunct="1">
              <a:lnSpc>
                <a:spcPct val="150000"/>
              </a:lnSpc>
              <a:spcBef>
                <a:spcPct val="0"/>
              </a:spcBef>
            </a:pPr>
            <a:r>
              <a:rPr lang="zh-CN" altLang="en-US" sz="2400" b="1">
                <a:latin typeface="Times New Roman" panose="02020603050405020304" pitchFamily="18" charset="0"/>
              </a:rPr>
              <a:t>无效输入的等价类有：</a:t>
            </a:r>
          </a:p>
          <a:p>
            <a:pPr eaLnBrk="1" hangingPunct="1">
              <a:lnSpc>
                <a:spcPct val="150000"/>
              </a:lnSpc>
              <a:spcBef>
                <a:spcPct val="0"/>
              </a:spcBef>
            </a:pPr>
            <a:r>
              <a:rPr lang="zh-CN" altLang="en-US" sz="2400" b="1">
                <a:latin typeface="Times New Roman" panose="02020603050405020304" pitchFamily="18" charset="0"/>
              </a:rPr>
              <a:t>（4）空字符串（全是空格）；如“       ”；</a:t>
            </a:r>
          </a:p>
          <a:p>
            <a:pPr eaLnBrk="1" hangingPunct="1">
              <a:lnSpc>
                <a:spcPct val="150000"/>
              </a:lnSpc>
              <a:spcBef>
                <a:spcPct val="0"/>
              </a:spcBef>
            </a:pPr>
            <a:r>
              <a:rPr lang="zh-CN" altLang="en-US" sz="2400" b="1">
                <a:latin typeface="Times New Roman" panose="02020603050405020304" pitchFamily="18" charset="0"/>
              </a:rPr>
              <a:t>（5）左部填充的字符既不是零，又不是空格；</a:t>
            </a:r>
          </a:p>
          <a:p>
            <a:pPr eaLnBrk="1" hangingPunct="1">
              <a:lnSpc>
                <a:spcPct val="150000"/>
              </a:lnSpc>
              <a:spcBef>
                <a:spcPct val="0"/>
              </a:spcBef>
            </a:pPr>
            <a:r>
              <a:rPr lang="zh-CN" altLang="en-US" sz="2400" b="1">
                <a:latin typeface="Times New Roman" panose="02020603050405020304" pitchFamily="18" charset="0"/>
              </a:rPr>
              <a:t>         如：“</a:t>
            </a:r>
            <a:r>
              <a:rPr lang="en-US" altLang="zh-CN" sz="2400" b="1">
                <a:latin typeface="Times New Roman" panose="02020603050405020304" pitchFamily="18" charset="0"/>
              </a:rPr>
              <a:t>A12345”</a:t>
            </a:r>
          </a:p>
          <a:p>
            <a:pPr eaLnBrk="1" hangingPunct="1">
              <a:lnSpc>
                <a:spcPct val="150000"/>
              </a:lnSpc>
              <a:spcBef>
                <a:spcPct val="0"/>
              </a:spcBef>
            </a:pPr>
            <a:r>
              <a:rPr lang="en-US" altLang="zh-CN" sz="2400" b="1">
                <a:latin typeface="Times New Roman" panose="02020603050405020304" pitchFamily="18" charset="0"/>
              </a:rPr>
              <a:t>（6）</a:t>
            </a:r>
            <a:r>
              <a:rPr lang="zh-CN" altLang="en-US" sz="2400" b="1">
                <a:latin typeface="Times New Roman" panose="02020603050405020304" pitchFamily="18" charset="0"/>
              </a:rPr>
              <a:t>最高位数字右面由数字和空格混合而成；</a:t>
            </a:r>
          </a:p>
          <a:p>
            <a:pPr eaLnBrk="1" hangingPunct="1">
              <a:lnSpc>
                <a:spcPct val="150000"/>
              </a:lnSpc>
              <a:spcBef>
                <a:spcPct val="0"/>
              </a:spcBef>
            </a:pPr>
            <a:r>
              <a:rPr lang="zh-CN" altLang="en-US" sz="2400" b="1">
                <a:latin typeface="Times New Roman" panose="02020603050405020304" pitchFamily="18" charset="0"/>
              </a:rPr>
              <a:t>         如：“123  45”</a:t>
            </a:r>
          </a:p>
          <a:p>
            <a:pPr eaLnBrk="1" hangingPunct="1">
              <a:lnSpc>
                <a:spcPct val="150000"/>
              </a:lnSpc>
              <a:spcBef>
                <a:spcPct val="0"/>
              </a:spcBef>
            </a:pPr>
            <a:r>
              <a:rPr lang="zh-CN" altLang="en-US" sz="2400" b="1">
                <a:latin typeface="Times New Roman" panose="02020603050405020304" pitchFamily="18" charset="0"/>
              </a:rPr>
              <a:t>（7）最高位数字右面由数字和其他字符混合而成；</a:t>
            </a:r>
          </a:p>
          <a:p>
            <a:pPr eaLnBrk="1" hangingPunct="1">
              <a:lnSpc>
                <a:spcPct val="150000"/>
              </a:lnSpc>
              <a:spcBef>
                <a:spcPct val="0"/>
              </a:spcBef>
            </a:pPr>
            <a:r>
              <a:rPr lang="zh-CN" altLang="en-US" sz="2400" b="1">
                <a:latin typeface="Times New Roman" panose="02020603050405020304" pitchFamily="18" charset="0"/>
              </a:rPr>
              <a:t>         如：“12</a:t>
            </a:r>
            <a:r>
              <a:rPr lang="en-US" altLang="zh-CN" sz="2400" b="1">
                <a:latin typeface="Times New Roman" panose="02020603050405020304" pitchFamily="18" charset="0"/>
              </a:rPr>
              <a:t>A345”</a:t>
            </a:r>
          </a:p>
          <a:p>
            <a:pPr eaLnBrk="1" hangingPunct="1">
              <a:lnSpc>
                <a:spcPct val="150000"/>
              </a:lnSpc>
              <a:spcBef>
                <a:spcPct val="0"/>
              </a:spcBef>
            </a:pPr>
            <a:r>
              <a:rPr lang="en-US" altLang="zh-CN" sz="2400" b="1">
                <a:latin typeface="Times New Roman" panose="02020603050405020304" pitchFamily="18" charset="0"/>
              </a:rPr>
              <a:t>（8）</a:t>
            </a:r>
            <a:r>
              <a:rPr lang="zh-CN" altLang="en-US" sz="2400" b="1">
                <a:latin typeface="Times New Roman" panose="02020603050405020304" pitchFamily="18" charset="0"/>
              </a:rPr>
              <a:t>负号与最高位数字之间有空格；</a:t>
            </a:r>
          </a:p>
          <a:p>
            <a:pPr eaLnBrk="1" hangingPunct="1">
              <a:lnSpc>
                <a:spcPct val="150000"/>
              </a:lnSpc>
              <a:spcBef>
                <a:spcPct val="0"/>
              </a:spcBef>
            </a:pPr>
            <a:r>
              <a:rPr lang="zh-CN" altLang="en-US" sz="2400" b="1">
                <a:latin typeface="Times New Roman" panose="02020603050405020304" pitchFamily="18" charset="0"/>
              </a:rPr>
              <a:t>         如：“-  1234”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6BFAFF8-B573-AFB2-8A8D-7BF43984D9FC}"/>
              </a:ext>
            </a:extLst>
          </p:cNvPr>
          <p:cNvSpPr>
            <a:spLocks noGrp="1" noChangeArrowheads="1"/>
          </p:cNvSpPr>
          <p:nvPr>
            <p:ph type="body" idx="1"/>
          </p:nvPr>
        </p:nvSpPr>
        <p:spPr>
          <a:xfrm>
            <a:off x="2209800" y="762000"/>
            <a:ext cx="7772400" cy="5562600"/>
          </a:xfrm>
        </p:spPr>
        <p:txBody>
          <a:bodyPr/>
          <a:lstStyle/>
          <a:p>
            <a:pPr marL="898525" indent="-898525">
              <a:lnSpc>
                <a:spcPct val="150000"/>
              </a:lnSpc>
              <a:spcBef>
                <a:spcPct val="0"/>
              </a:spcBef>
            </a:pPr>
            <a:r>
              <a:rPr lang="zh-CN" altLang="en-US" b="1">
                <a:latin typeface="Times New Roman" panose="02020603050405020304" pitchFamily="18" charset="0"/>
              </a:rPr>
              <a:t>合法输出的等价类有：</a:t>
            </a:r>
          </a:p>
          <a:p>
            <a:pPr marL="898525" indent="-898525">
              <a:lnSpc>
                <a:spcPct val="150000"/>
              </a:lnSpc>
              <a:spcBef>
                <a:spcPct val="0"/>
              </a:spcBef>
            </a:pPr>
            <a:r>
              <a:rPr lang="zh-CN" altLang="en-US" b="1">
                <a:latin typeface="Times New Roman" panose="02020603050405020304" pitchFamily="18" charset="0"/>
              </a:rPr>
              <a:t>（9）在计算机能表示的最小负整数和零之间的负整数；</a:t>
            </a:r>
          </a:p>
          <a:p>
            <a:pPr marL="898525" indent="-898525">
              <a:lnSpc>
                <a:spcPct val="150000"/>
              </a:lnSpc>
              <a:spcBef>
                <a:spcPct val="0"/>
              </a:spcBef>
            </a:pPr>
            <a:r>
              <a:rPr lang="zh-CN" altLang="en-US" b="1">
                <a:latin typeface="Times New Roman" panose="02020603050405020304" pitchFamily="18" charset="0"/>
              </a:rPr>
              <a:t>          如：[ -32768 , 0 ）</a:t>
            </a:r>
          </a:p>
          <a:p>
            <a:pPr marL="898525" indent="-898525">
              <a:lnSpc>
                <a:spcPct val="150000"/>
              </a:lnSpc>
              <a:spcBef>
                <a:spcPct val="0"/>
              </a:spcBef>
            </a:pPr>
            <a:r>
              <a:rPr lang="zh-CN" altLang="en-US" b="1">
                <a:latin typeface="Times New Roman" panose="02020603050405020304" pitchFamily="18" charset="0"/>
              </a:rPr>
              <a:t>（10）零；</a:t>
            </a:r>
          </a:p>
          <a:p>
            <a:pPr marL="898525" indent="-898525">
              <a:lnSpc>
                <a:spcPct val="150000"/>
              </a:lnSpc>
              <a:spcBef>
                <a:spcPct val="0"/>
              </a:spcBef>
            </a:pPr>
            <a:r>
              <a:rPr lang="zh-CN" altLang="en-US" b="1">
                <a:latin typeface="Times New Roman" panose="02020603050405020304" pitchFamily="18" charset="0"/>
              </a:rPr>
              <a:t>（11）在零和计算机能表示的最大正整数之间的正整数；</a:t>
            </a:r>
          </a:p>
          <a:p>
            <a:pPr marL="898525" indent="-898525">
              <a:lnSpc>
                <a:spcPct val="150000"/>
              </a:lnSpc>
              <a:spcBef>
                <a:spcPct val="0"/>
              </a:spcBef>
            </a:pPr>
            <a:r>
              <a:rPr lang="zh-CN" altLang="en-US" b="1">
                <a:latin typeface="Times New Roman" panose="02020603050405020304" pitchFamily="18" charset="0"/>
              </a:rPr>
              <a:t>          如： （0 ， 32767 ]</a:t>
            </a:r>
            <a:endParaRPr lang="en-US" altLang="zh-CN" b="1">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F284B6E-0C4B-C1BF-626A-48807D2CF999}"/>
              </a:ext>
            </a:extLst>
          </p:cNvPr>
          <p:cNvSpPr>
            <a:spLocks noGrp="1" noChangeArrowheads="1"/>
          </p:cNvSpPr>
          <p:nvPr>
            <p:ph type="body" idx="1"/>
          </p:nvPr>
        </p:nvSpPr>
        <p:spPr>
          <a:xfrm>
            <a:off x="2033588" y="1052513"/>
            <a:ext cx="8310562" cy="3744912"/>
          </a:xfrm>
          <a:noFill/>
        </p:spPr>
        <p:txBody>
          <a:bodyPr vert="horz" lIns="0" tIns="45720" rIns="0" bIns="45720" rtlCol="0">
            <a:normAutofit fontScale="92500" lnSpcReduction="20000"/>
          </a:bodyPr>
          <a:lstStyle/>
          <a:p>
            <a:pPr marL="1082675" indent="-1082675">
              <a:lnSpc>
                <a:spcPct val="150000"/>
              </a:lnSpc>
              <a:spcBef>
                <a:spcPct val="0"/>
              </a:spcBef>
            </a:pPr>
            <a:r>
              <a:rPr lang="zh-CN" altLang="en-US" b="1">
                <a:latin typeface="Times New Roman" panose="02020603050405020304" pitchFamily="18" charset="0"/>
              </a:rPr>
              <a:t>非法输出的等价类有：</a:t>
            </a:r>
          </a:p>
          <a:p>
            <a:pPr marL="1082675" indent="-1082675">
              <a:lnSpc>
                <a:spcPct val="150000"/>
              </a:lnSpc>
              <a:spcBef>
                <a:spcPct val="0"/>
              </a:spcBef>
            </a:pPr>
            <a:r>
              <a:rPr lang="zh-CN" altLang="en-US" b="1">
                <a:latin typeface="Times New Roman" panose="02020603050405020304" pitchFamily="18" charset="0"/>
              </a:rPr>
              <a:t>（12）比计算机能表示的最小负整数还小的负整数；</a:t>
            </a:r>
          </a:p>
          <a:p>
            <a:pPr marL="1082675" indent="-1082675">
              <a:lnSpc>
                <a:spcPct val="150000"/>
              </a:lnSpc>
              <a:spcBef>
                <a:spcPct val="0"/>
              </a:spcBef>
            </a:pPr>
            <a:r>
              <a:rPr lang="zh-CN" altLang="en-US" b="1">
                <a:latin typeface="Times New Roman" panose="02020603050405020304" pitchFamily="18" charset="0"/>
              </a:rPr>
              <a:t>           如：“－32769”</a:t>
            </a:r>
          </a:p>
          <a:p>
            <a:pPr marL="1082675" indent="-1082675">
              <a:lnSpc>
                <a:spcPct val="150000"/>
              </a:lnSpc>
              <a:spcBef>
                <a:spcPct val="0"/>
              </a:spcBef>
            </a:pPr>
            <a:r>
              <a:rPr lang="zh-CN" altLang="en-US" b="1">
                <a:latin typeface="Times New Roman" panose="02020603050405020304" pitchFamily="18" charset="0"/>
              </a:rPr>
              <a:t>（13）比计算机能表示的最大正整数还大的正整数；</a:t>
            </a:r>
          </a:p>
          <a:p>
            <a:pPr marL="1082675" indent="-1082675">
              <a:lnSpc>
                <a:spcPct val="150000"/>
              </a:lnSpc>
              <a:spcBef>
                <a:spcPct val="0"/>
              </a:spcBef>
            </a:pPr>
            <a:r>
              <a:rPr lang="zh-CN" altLang="en-US" b="1">
                <a:latin typeface="Times New Roman" panose="02020603050405020304" pitchFamily="18" charset="0"/>
              </a:rPr>
              <a:t>           如：“123456”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98DDFAA-E2F6-1C5D-F2C4-44EC7F80D8FC}"/>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5</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pic>
        <p:nvPicPr>
          <p:cNvPr id="33795" name="Picture 3" descr="rj14">
            <a:extLst>
              <a:ext uri="{FF2B5EF4-FFF2-40B4-BE49-F238E27FC236}">
                <a16:creationId xmlns:a16="http://schemas.microsoft.com/office/drawing/2014/main" id="{84BEF5C0-2C3F-0363-63B2-5442718C6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9" y="1916113"/>
            <a:ext cx="69246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4180E7E3-7710-7D5D-59DD-862301699EC4}"/>
              </a:ext>
            </a:extLst>
          </p:cNvPr>
          <p:cNvSpPr txBox="1">
            <a:spLocks noChangeArrowheads="1"/>
          </p:cNvSpPr>
          <p:nvPr/>
        </p:nvSpPr>
        <p:spPr bwMode="auto">
          <a:xfrm>
            <a:off x="4062413" y="5875339"/>
            <a:ext cx="4494212" cy="522287"/>
          </a:xfrm>
          <a:prstGeom prst="rect">
            <a:avLst/>
          </a:prstGeom>
          <a:noFill/>
          <a:ln w="9525">
            <a:noFill/>
            <a:miter lim="800000"/>
            <a:headEnd/>
            <a:tailEnd/>
          </a:ln>
          <a:effectLst/>
        </p:spPr>
        <p:txBody>
          <a:bodyPr wrap="none">
            <a:spAutoFit/>
          </a:bodyPr>
          <a:lstStyle/>
          <a:p>
            <a:pPr>
              <a:defRPr/>
            </a:pPr>
            <a:r>
              <a:rPr lang="zh-CN" altLang="en-US" sz="2800" dirty="0"/>
              <a:t>定货系统的功能级数据流图</a:t>
            </a:r>
            <a:endParaRPr lang="zh-CN" altLang="en-US" sz="2800" b="1" dirty="0">
              <a:solidFill>
                <a:srgbClr val="003300"/>
              </a:solidFill>
              <a:effectLst>
                <a:outerShdw blurRad="38100" dist="38100" dir="2700000" algn="tl">
                  <a:srgbClr val="C0C0C0"/>
                </a:outerShdw>
              </a:effectLst>
              <a:latin typeface="宋体" pitchFamily="2" charset="-122"/>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E64D7B1-8612-E6BD-E791-5C33DAE3CDD7}"/>
              </a:ext>
            </a:extLst>
          </p:cNvPr>
          <p:cNvSpPr>
            <a:spLocks noGrp="1" noChangeArrowheads="1"/>
          </p:cNvSpPr>
          <p:nvPr>
            <p:ph type="body" idx="1"/>
          </p:nvPr>
        </p:nvSpPr>
        <p:spPr>
          <a:xfrm>
            <a:off x="2209800" y="692150"/>
            <a:ext cx="7772400" cy="5791200"/>
          </a:xfrm>
        </p:spPr>
        <p:txBody>
          <a:bodyPr/>
          <a:lstStyle/>
          <a:p>
            <a:pPr eaLnBrk="1" hangingPunct="1">
              <a:lnSpc>
                <a:spcPct val="150000"/>
              </a:lnSpc>
              <a:spcBef>
                <a:spcPct val="0"/>
              </a:spcBef>
            </a:pPr>
            <a:r>
              <a:rPr lang="zh-CN" altLang="en-US" sz="2400" b="1">
                <a:latin typeface="Times New Roman" panose="02020603050405020304" pitchFamily="18" charset="0"/>
              </a:rPr>
              <a:t>根据划分的等价类，设计出测试方案11个：</a:t>
            </a:r>
          </a:p>
          <a:p>
            <a:pPr eaLnBrk="1" hangingPunct="1">
              <a:lnSpc>
                <a:spcPct val="150000"/>
              </a:lnSpc>
              <a:spcBef>
                <a:spcPct val="0"/>
              </a:spcBef>
            </a:pPr>
            <a:r>
              <a:rPr lang="zh-CN" altLang="en-US" sz="2400" b="1">
                <a:latin typeface="Times New Roman" panose="02020603050405020304" pitchFamily="18" charset="0"/>
              </a:rPr>
              <a:t>（1）1－6个数字组成的字符串；</a:t>
            </a:r>
          </a:p>
          <a:p>
            <a:pPr eaLnBrk="1" hangingPunct="1">
              <a:lnSpc>
                <a:spcPct val="150000"/>
              </a:lnSpc>
              <a:spcBef>
                <a:spcPct val="0"/>
              </a:spcBef>
            </a:pPr>
            <a:r>
              <a:rPr lang="zh-CN" altLang="en-US" sz="2400" b="1">
                <a:latin typeface="Times New Roman" panose="02020603050405020304" pitchFamily="18" charset="0"/>
              </a:rPr>
              <a:t>        输入：‘      1’</a:t>
            </a:r>
          </a:p>
          <a:p>
            <a:pPr eaLnBrk="1" hangingPunct="1">
              <a:lnSpc>
                <a:spcPct val="150000"/>
              </a:lnSpc>
              <a:spcBef>
                <a:spcPct val="0"/>
              </a:spcBef>
            </a:pPr>
            <a:r>
              <a:rPr lang="zh-CN" altLang="en-US" sz="2400" b="1">
                <a:latin typeface="Times New Roman" panose="02020603050405020304" pitchFamily="18" charset="0"/>
              </a:rPr>
              <a:t>        预期的输出：1</a:t>
            </a:r>
          </a:p>
          <a:p>
            <a:pPr eaLnBrk="1" hangingPunct="1">
              <a:lnSpc>
                <a:spcPct val="150000"/>
              </a:lnSpc>
              <a:spcBef>
                <a:spcPct val="0"/>
              </a:spcBef>
            </a:pPr>
            <a:r>
              <a:rPr lang="en-US" altLang="zh-CN" sz="2400" b="1">
                <a:latin typeface="Times New Roman" panose="02020603050405020304" pitchFamily="18" charset="0"/>
              </a:rPr>
              <a:t>（2）</a:t>
            </a:r>
            <a:r>
              <a:rPr lang="zh-CN" altLang="en-US" sz="2400" b="1">
                <a:latin typeface="Times New Roman" panose="02020603050405020304" pitchFamily="18" charset="0"/>
              </a:rPr>
              <a:t>最高位数字是零的数字串；</a:t>
            </a:r>
          </a:p>
          <a:p>
            <a:pPr eaLnBrk="1" hangingPunct="1">
              <a:lnSpc>
                <a:spcPct val="150000"/>
              </a:lnSpc>
              <a:spcBef>
                <a:spcPct val="0"/>
              </a:spcBef>
            </a:pPr>
            <a:r>
              <a:rPr lang="zh-CN" altLang="en-US" sz="2400" b="1">
                <a:latin typeface="Times New Roman" panose="02020603050405020304" pitchFamily="18" charset="0"/>
              </a:rPr>
              <a:t>        输入：‘000001’</a:t>
            </a:r>
          </a:p>
          <a:p>
            <a:pPr eaLnBrk="1" hangingPunct="1">
              <a:lnSpc>
                <a:spcPct val="150000"/>
              </a:lnSpc>
              <a:spcBef>
                <a:spcPct val="0"/>
              </a:spcBef>
            </a:pPr>
            <a:r>
              <a:rPr lang="zh-CN" altLang="en-US" sz="2400" b="1">
                <a:latin typeface="Times New Roman" panose="02020603050405020304" pitchFamily="18" charset="0"/>
              </a:rPr>
              <a:t>        预期的输出：1</a:t>
            </a:r>
          </a:p>
          <a:p>
            <a:pPr eaLnBrk="1" hangingPunct="1">
              <a:lnSpc>
                <a:spcPct val="150000"/>
              </a:lnSpc>
              <a:spcBef>
                <a:spcPct val="0"/>
              </a:spcBef>
            </a:pPr>
            <a:r>
              <a:rPr lang="zh-CN" altLang="en-US" sz="2400" b="1">
                <a:latin typeface="Times New Roman" panose="02020603050405020304" pitchFamily="18" charset="0"/>
              </a:rPr>
              <a:t>（3）负号与最高位数字相邻；</a:t>
            </a:r>
          </a:p>
          <a:p>
            <a:pPr eaLnBrk="1" hangingPunct="1">
              <a:lnSpc>
                <a:spcPct val="150000"/>
              </a:lnSpc>
              <a:spcBef>
                <a:spcPct val="0"/>
              </a:spcBef>
            </a:pPr>
            <a:r>
              <a:rPr lang="zh-CN" altLang="en-US" sz="2400" b="1">
                <a:latin typeface="Times New Roman" panose="02020603050405020304" pitchFamily="18" charset="0"/>
              </a:rPr>
              <a:t>        输入：‘－00001’</a:t>
            </a:r>
          </a:p>
          <a:p>
            <a:pPr eaLnBrk="1" hangingPunct="1">
              <a:lnSpc>
                <a:spcPct val="150000"/>
              </a:lnSpc>
              <a:spcBef>
                <a:spcPct val="0"/>
              </a:spcBef>
            </a:pPr>
            <a:r>
              <a:rPr lang="zh-CN" altLang="en-US" sz="2400" b="1">
                <a:latin typeface="Times New Roman" panose="02020603050405020304" pitchFamily="18" charset="0"/>
              </a:rPr>
              <a:t>        预期的输出：－1</a:t>
            </a:r>
            <a:endParaRPr lang="en-US" altLang="zh-CN" sz="2400" b="1">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1ED6947-E100-4E60-7BC9-F10E55D5E4DB}"/>
              </a:ext>
            </a:extLst>
          </p:cNvPr>
          <p:cNvSpPr>
            <a:spLocks noGrp="1" noChangeArrowheads="1"/>
          </p:cNvSpPr>
          <p:nvPr>
            <p:ph type="body" idx="1"/>
          </p:nvPr>
        </p:nvSpPr>
        <p:spPr>
          <a:xfrm>
            <a:off x="2514600" y="762000"/>
            <a:ext cx="6781800" cy="5410200"/>
          </a:xfrm>
        </p:spPr>
        <p:txBody>
          <a:bodyPr/>
          <a:lstStyle/>
          <a:p>
            <a:pPr eaLnBrk="1" hangingPunct="1">
              <a:lnSpc>
                <a:spcPct val="150000"/>
              </a:lnSpc>
              <a:spcBef>
                <a:spcPct val="0"/>
              </a:spcBef>
            </a:pPr>
            <a:r>
              <a:rPr lang="zh-CN" altLang="en-US" sz="2400" b="1">
                <a:latin typeface="Times New Roman" panose="02020603050405020304" pitchFamily="18" charset="0"/>
              </a:rPr>
              <a:t>（4）最高位数字是零的特例；</a:t>
            </a:r>
          </a:p>
          <a:p>
            <a:pPr eaLnBrk="1" hangingPunct="1">
              <a:lnSpc>
                <a:spcPct val="150000"/>
              </a:lnSpc>
              <a:spcBef>
                <a:spcPct val="0"/>
              </a:spcBef>
            </a:pPr>
            <a:r>
              <a:rPr lang="zh-CN" altLang="en-US" sz="2400" b="1">
                <a:latin typeface="Times New Roman" panose="02020603050405020304" pitchFamily="18" charset="0"/>
              </a:rPr>
              <a:t>        输入：‘000000’</a:t>
            </a:r>
          </a:p>
          <a:p>
            <a:pPr eaLnBrk="1" hangingPunct="1">
              <a:lnSpc>
                <a:spcPct val="150000"/>
              </a:lnSpc>
              <a:spcBef>
                <a:spcPct val="0"/>
              </a:spcBef>
            </a:pPr>
            <a:r>
              <a:rPr lang="zh-CN" altLang="en-US" sz="2400" b="1">
                <a:latin typeface="Times New Roman" panose="02020603050405020304" pitchFamily="18" charset="0"/>
              </a:rPr>
              <a:t>        预期的输出：0</a:t>
            </a:r>
          </a:p>
          <a:p>
            <a:pPr eaLnBrk="1" hangingPunct="1">
              <a:lnSpc>
                <a:spcPct val="150000"/>
              </a:lnSpc>
              <a:spcBef>
                <a:spcPct val="0"/>
              </a:spcBef>
            </a:pPr>
            <a:r>
              <a:rPr lang="zh-CN" altLang="en-US" sz="2400" b="1">
                <a:latin typeface="Times New Roman" panose="02020603050405020304" pitchFamily="18" charset="0"/>
              </a:rPr>
              <a:t>（5）太小的负整数；</a:t>
            </a:r>
          </a:p>
          <a:p>
            <a:pPr eaLnBrk="1" hangingPunct="1">
              <a:lnSpc>
                <a:spcPct val="150000"/>
              </a:lnSpc>
              <a:spcBef>
                <a:spcPct val="0"/>
              </a:spcBef>
            </a:pPr>
            <a:r>
              <a:rPr lang="zh-CN" altLang="en-US" sz="2400" b="1">
                <a:latin typeface="Times New Roman" panose="02020603050405020304" pitchFamily="18" charset="0"/>
              </a:rPr>
              <a:t>        输入：‘－47561’</a:t>
            </a:r>
          </a:p>
          <a:p>
            <a:pPr eaLnBrk="1" hangingPunct="1">
              <a:lnSpc>
                <a:spcPct val="150000"/>
              </a:lnSpc>
              <a:spcBef>
                <a:spcPct val="0"/>
              </a:spcBef>
            </a:pPr>
            <a:r>
              <a:rPr lang="zh-CN" altLang="en-US" sz="2400" b="1">
                <a:latin typeface="Times New Roman" panose="02020603050405020304" pitchFamily="18" charset="0"/>
              </a:rPr>
              <a:t>        预期的输出：错误－无效输入</a:t>
            </a:r>
          </a:p>
          <a:p>
            <a:pPr eaLnBrk="1" hangingPunct="1">
              <a:lnSpc>
                <a:spcPct val="150000"/>
              </a:lnSpc>
              <a:spcBef>
                <a:spcPct val="0"/>
              </a:spcBef>
            </a:pPr>
            <a:r>
              <a:rPr lang="zh-CN" altLang="en-US" sz="2400" b="1">
                <a:latin typeface="Times New Roman" panose="02020603050405020304" pitchFamily="18" charset="0"/>
              </a:rPr>
              <a:t>（6）太大的正整数；</a:t>
            </a:r>
          </a:p>
          <a:p>
            <a:pPr eaLnBrk="1" hangingPunct="1">
              <a:lnSpc>
                <a:spcPct val="150000"/>
              </a:lnSpc>
              <a:spcBef>
                <a:spcPct val="0"/>
              </a:spcBef>
            </a:pPr>
            <a:r>
              <a:rPr lang="zh-CN" altLang="en-US" sz="2400" b="1">
                <a:latin typeface="Times New Roman" panose="02020603050405020304" pitchFamily="18" charset="0"/>
              </a:rPr>
              <a:t>        输入：‘132767’</a:t>
            </a:r>
          </a:p>
          <a:p>
            <a:pPr eaLnBrk="1" hangingPunct="1">
              <a:lnSpc>
                <a:spcPct val="150000"/>
              </a:lnSpc>
              <a:spcBef>
                <a:spcPct val="0"/>
              </a:spcBef>
            </a:pPr>
            <a:r>
              <a:rPr lang="zh-CN" altLang="en-US" sz="2400" b="1">
                <a:latin typeface="Times New Roman" panose="02020603050405020304" pitchFamily="18" charset="0"/>
              </a:rPr>
              <a:t>        预期的输出：错误－无效输入</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32977B4-40AD-6705-63B0-CBACECCE2689}"/>
              </a:ext>
            </a:extLst>
          </p:cNvPr>
          <p:cNvSpPr>
            <a:spLocks noGrp="1" noChangeArrowheads="1"/>
          </p:cNvSpPr>
          <p:nvPr>
            <p:ph type="body" idx="1"/>
          </p:nvPr>
        </p:nvSpPr>
        <p:spPr>
          <a:xfrm>
            <a:off x="2209800" y="895350"/>
            <a:ext cx="7772400" cy="5486400"/>
          </a:xfrm>
        </p:spPr>
        <p:txBody>
          <a:bodyPr/>
          <a:lstStyle/>
          <a:p>
            <a:pPr eaLnBrk="1" hangingPunct="1">
              <a:lnSpc>
                <a:spcPct val="150000"/>
              </a:lnSpc>
              <a:spcBef>
                <a:spcPct val="0"/>
              </a:spcBef>
            </a:pPr>
            <a:r>
              <a:rPr lang="zh-CN" altLang="en-US" sz="2400" b="1">
                <a:latin typeface="Times New Roman" panose="02020603050405020304" pitchFamily="18" charset="0"/>
              </a:rPr>
              <a:t>（7）空字符串；</a:t>
            </a:r>
          </a:p>
          <a:p>
            <a:pPr eaLnBrk="1" hangingPunct="1">
              <a:lnSpc>
                <a:spcPct val="150000"/>
              </a:lnSpc>
              <a:spcBef>
                <a:spcPct val="0"/>
              </a:spcBef>
            </a:pPr>
            <a:r>
              <a:rPr lang="zh-CN" altLang="en-US" sz="2400" b="1">
                <a:latin typeface="Times New Roman" panose="02020603050405020304" pitchFamily="18" charset="0"/>
              </a:rPr>
              <a:t>        输入：‘       ’</a:t>
            </a:r>
          </a:p>
          <a:p>
            <a:pPr eaLnBrk="1" hangingPunct="1">
              <a:lnSpc>
                <a:spcPct val="150000"/>
              </a:lnSpc>
              <a:spcBef>
                <a:spcPct val="0"/>
              </a:spcBef>
            </a:pPr>
            <a:r>
              <a:rPr lang="zh-CN" altLang="en-US" sz="2400" b="1">
                <a:latin typeface="Times New Roman" panose="02020603050405020304" pitchFamily="18" charset="0"/>
              </a:rPr>
              <a:t>        预期的输出：错误－没有数字</a:t>
            </a:r>
          </a:p>
          <a:p>
            <a:pPr eaLnBrk="1" hangingPunct="1">
              <a:lnSpc>
                <a:spcPct val="150000"/>
              </a:lnSpc>
              <a:spcBef>
                <a:spcPct val="0"/>
              </a:spcBef>
            </a:pPr>
            <a:r>
              <a:rPr lang="zh-CN" altLang="en-US" sz="2400" b="1">
                <a:latin typeface="Times New Roman" panose="02020603050405020304" pitchFamily="18" charset="0"/>
              </a:rPr>
              <a:t>（8）字符串左部字符既不是零又不是空格；</a:t>
            </a:r>
          </a:p>
          <a:p>
            <a:pPr eaLnBrk="1" hangingPunct="1">
              <a:lnSpc>
                <a:spcPct val="150000"/>
              </a:lnSpc>
              <a:spcBef>
                <a:spcPct val="0"/>
              </a:spcBef>
            </a:pPr>
            <a:r>
              <a:rPr lang="zh-CN" altLang="en-US" sz="2400" b="1">
                <a:latin typeface="Times New Roman" panose="02020603050405020304" pitchFamily="18" charset="0"/>
              </a:rPr>
              <a:t>        输入：‘</a:t>
            </a:r>
            <a:r>
              <a:rPr lang="en-US" altLang="zh-CN" sz="2400" b="1">
                <a:latin typeface="Times New Roman" panose="02020603050405020304" pitchFamily="18" charset="0"/>
              </a:rPr>
              <a:t>AAAAA1’ </a:t>
            </a:r>
          </a:p>
          <a:p>
            <a:pPr eaLnBrk="1" hangingPunct="1">
              <a:lnSpc>
                <a:spcPct val="150000"/>
              </a:lnSpc>
              <a:spcBef>
                <a:spcPct val="0"/>
              </a:spcBef>
            </a:pPr>
            <a:r>
              <a:rPr lang="zh-CN" altLang="en-US" sz="2400" b="1">
                <a:latin typeface="Times New Roman" panose="02020603050405020304" pitchFamily="18" charset="0"/>
              </a:rPr>
              <a:t>        预期的输出：错误－非数字</a:t>
            </a:r>
          </a:p>
          <a:p>
            <a:pPr eaLnBrk="1" hangingPunct="1">
              <a:lnSpc>
                <a:spcPct val="150000"/>
              </a:lnSpc>
              <a:spcBef>
                <a:spcPct val="0"/>
              </a:spcBef>
            </a:pPr>
            <a:r>
              <a:rPr lang="zh-CN" altLang="en-US" sz="2400" b="1">
                <a:latin typeface="Times New Roman" panose="02020603050405020304" pitchFamily="18" charset="0"/>
              </a:rPr>
              <a:t>（9）最高位数字后面有空格；</a:t>
            </a:r>
          </a:p>
          <a:p>
            <a:pPr eaLnBrk="1" hangingPunct="1">
              <a:lnSpc>
                <a:spcPct val="150000"/>
              </a:lnSpc>
              <a:spcBef>
                <a:spcPct val="0"/>
              </a:spcBef>
            </a:pPr>
            <a:r>
              <a:rPr lang="zh-CN" altLang="en-US" sz="2400" b="1">
                <a:latin typeface="Times New Roman" panose="02020603050405020304" pitchFamily="18" charset="0"/>
              </a:rPr>
              <a:t>        输入：‘1       2’</a:t>
            </a:r>
          </a:p>
          <a:p>
            <a:pPr eaLnBrk="1" hangingPunct="1">
              <a:lnSpc>
                <a:spcPct val="150000"/>
              </a:lnSpc>
              <a:spcBef>
                <a:spcPct val="0"/>
              </a:spcBef>
            </a:pPr>
            <a:r>
              <a:rPr lang="zh-CN" altLang="en-US" sz="2400" b="1">
                <a:latin typeface="Times New Roman" panose="02020603050405020304" pitchFamily="18" charset="0"/>
              </a:rPr>
              <a:t>        预期的输出：错误－无效输入</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30DD86B-A311-815D-1E39-A393AE95EABF}"/>
              </a:ext>
            </a:extLst>
          </p:cNvPr>
          <p:cNvSpPr>
            <a:spLocks noGrp="1" noChangeArrowheads="1"/>
          </p:cNvSpPr>
          <p:nvPr>
            <p:ph type="body" idx="1"/>
          </p:nvPr>
        </p:nvSpPr>
        <p:spPr>
          <a:xfrm>
            <a:off x="2209800" y="1371601"/>
            <a:ext cx="7772400" cy="4454525"/>
          </a:xfrm>
        </p:spPr>
        <p:txBody>
          <a:bodyPr/>
          <a:lstStyle/>
          <a:p>
            <a:pPr eaLnBrk="1" hangingPunct="1">
              <a:lnSpc>
                <a:spcPct val="150000"/>
              </a:lnSpc>
              <a:spcBef>
                <a:spcPct val="0"/>
              </a:spcBef>
            </a:pPr>
            <a:r>
              <a:rPr lang="zh-CN" altLang="en-US" b="1">
                <a:latin typeface="Times New Roman" panose="02020603050405020304" pitchFamily="18" charset="0"/>
              </a:rPr>
              <a:t>（10）最高位数字后面有其他字符；</a:t>
            </a:r>
          </a:p>
          <a:p>
            <a:pPr eaLnBrk="1" hangingPunct="1">
              <a:lnSpc>
                <a:spcPct val="150000"/>
              </a:lnSpc>
              <a:spcBef>
                <a:spcPct val="0"/>
              </a:spcBef>
            </a:pPr>
            <a:r>
              <a:rPr lang="zh-CN" altLang="en-US" b="1">
                <a:latin typeface="Times New Roman" panose="02020603050405020304" pitchFamily="18" charset="0"/>
              </a:rPr>
              <a:t>        输入：‘1</a:t>
            </a:r>
            <a:r>
              <a:rPr lang="en-US" altLang="zh-CN" b="1">
                <a:latin typeface="Times New Roman" panose="02020603050405020304" pitchFamily="18" charset="0"/>
              </a:rPr>
              <a:t>AAA23’</a:t>
            </a:r>
          </a:p>
          <a:p>
            <a:pPr eaLnBrk="1" hangingPunct="1">
              <a:lnSpc>
                <a:spcPct val="150000"/>
              </a:lnSpc>
              <a:spcBef>
                <a:spcPct val="0"/>
              </a:spcBef>
            </a:pPr>
            <a:r>
              <a:rPr lang="zh-CN" altLang="en-US" b="1">
                <a:latin typeface="Times New Roman" panose="02020603050405020304" pitchFamily="18" charset="0"/>
              </a:rPr>
              <a:t>        预期的输出：错误－无效输入</a:t>
            </a:r>
          </a:p>
          <a:p>
            <a:pPr eaLnBrk="1" hangingPunct="1">
              <a:lnSpc>
                <a:spcPct val="150000"/>
              </a:lnSpc>
              <a:spcBef>
                <a:spcPct val="0"/>
              </a:spcBef>
            </a:pPr>
            <a:r>
              <a:rPr lang="en-US" altLang="zh-CN" b="1">
                <a:latin typeface="Times New Roman" panose="02020603050405020304" pitchFamily="18" charset="0"/>
              </a:rPr>
              <a:t>（11）</a:t>
            </a:r>
            <a:r>
              <a:rPr lang="zh-CN" altLang="en-US" b="1">
                <a:latin typeface="Times New Roman" panose="02020603050405020304" pitchFamily="18" charset="0"/>
              </a:rPr>
              <a:t>负号和最高位数字之间有空格；</a:t>
            </a:r>
          </a:p>
          <a:p>
            <a:pPr eaLnBrk="1" hangingPunct="1">
              <a:lnSpc>
                <a:spcPct val="150000"/>
              </a:lnSpc>
              <a:spcBef>
                <a:spcPct val="0"/>
              </a:spcBef>
            </a:pPr>
            <a:r>
              <a:rPr lang="zh-CN" altLang="en-US" b="1">
                <a:latin typeface="Times New Roman" panose="02020603050405020304" pitchFamily="18" charset="0"/>
              </a:rPr>
              <a:t>        输入：‘－        12’</a:t>
            </a:r>
          </a:p>
          <a:p>
            <a:pPr eaLnBrk="1" hangingPunct="1">
              <a:lnSpc>
                <a:spcPct val="150000"/>
              </a:lnSpc>
              <a:spcBef>
                <a:spcPct val="0"/>
              </a:spcBef>
            </a:pPr>
            <a:r>
              <a:rPr lang="zh-CN" altLang="en-US" b="1">
                <a:latin typeface="Times New Roman" panose="02020603050405020304" pitchFamily="18" charset="0"/>
              </a:rPr>
              <a:t>        预期的输出：错误－负号位置错。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5F0B714-5BA6-8A2D-6A68-18743D9C41D8}"/>
              </a:ext>
            </a:extLst>
          </p:cNvPr>
          <p:cNvSpPr>
            <a:spLocks noGrp="1" noChangeArrowheads="1"/>
          </p:cNvSpPr>
          <p:nvPr>
            <p:ph type="body" idx="1"/>
          </p:nvPr>
        </p:nvSpPr>
        <p:spPr>
          <a:xfrm>
            <a:off x="2209800" y="685800"/>
            <a:ext cx="7772400" cy="5257800"/>
          </a:xfrm>
        </p:spPr>
        <p:txBody>
          <a:bodyPr/>
          <a:lstStyle/>
          <a:p>
            <a:pPr marL="0" indent="0">
              <a:lnSpc>
                <a:spcPct val="150000"/>
              </a:lnSpc>
              <a:spcBef>
                <a:spcPct val="0"/>
              </a:spcBef>
            </a:pPr>
            <a:r>
              <a:rPr lang="zh-CN" altLang="en-US" b="1">
                <a:latin typeface="Times New Roman" panose="02020603050405020304" pitchFamily="18" charset="0"/>
              </a:rPr>
              <a:t>       上例中设计了11个测试用例，还应该用边界值分析补充测试用例：</a:t>
            </a:r>
          </a:p>
          <a:p>
            <a:pPr marL="0" indent="0">
              <a:lnSpc>
                <a:spcPct val="150000"/>
              </a:lnSpc>
              <a:spcBef>
                <a:spcPct val="0"/>
              </a:spcBef>
            </a:pPr>
            <a:r>
              <a:rPr lang="zh-CN" altLang="en-US" b="1">
                <a:latin typeface="Times New Roman" panose="02020603050405020304" pitchFamily="18" charset="0"/>
              </a:rPr>
              <a:t>（12）使输出刚好等于最小负整数；</a:t>
            </a:r>
          </a:p>
          <a:p>
            <a:pPr marL="0" indent="0">
              <a:lnSpc>
                <a:spcPct val="150000"/>
              </a:lnSpc>
              <a:spcBef>
                <a:spcPct val="0"/>
              </a:spcBef>
            </a:pPr>
            <a:r>
              <a:rPr lang="zh-CN" altLang="en-US" b="1">
                <a:latin typeface="Times New Roman" panose="02020603050405020304" pitchFamily="18" charset="0"/>
              </a:rPr>
              <a:t>        输入：‘－32768’</a:t>
            </a:r>
          </a:p>
          <a:p>
            <a:pPr marL="0" indent="0">
              <a:lnSpc>
                <a:spcPct val="150000"/>
              </a:lnSpc>
              <a:spcBef>
                <a:spcPct val="0"/>
              </a:spcBef>
            </a:pPr>
            <a:r>
              <a:rPr lang="zh-CN" altLang="en-US" b="1">
                <a:latin typeface="Times New Roman" panose="02020603050405020304" pitchFamily="18" charset="0"/>
              </a:rPr>
              <a:t>        预期的输出：－32768</a:t>
            </a:r>
          </a:p>
          <a:p>
            <a:pPr marL="0" indent="0">
              <a:lnSpc>
                <a:spcPct val="150000"/>
              </a:lnSpc>
              <a:spcBef>
                <a:spcPct val="0"/>
              </a:spcBef>
            </a:pPr>
            <a:r>
              <a:rPr lang="zh-CN" altLang="en-US" b="1">
                <a:latin typeface="Times New Roman" panose="02020603050405020304" pitchFamily="18" charset="0"/>
              </a:rPr>
              <a:t>（13）使输出刚好等于最大的正整数；</a:t>
            </a:r>
          </a:p>
          <a:p>
            <a:pPr marL="0" indent="0">
              <a:lnSpc>
                <a:spcPct val="150000"/>
              </a:lnSpc>
              <a:spcBef>
                <a:spcPct val="0"/>
              </a:spcBef>
            </a:pPr>
            <a:r>
              <a:rPr lang="zh-CN" altLang="en-US" b="1">
                <a:latin typeface="Times New Roman" panose="02020603050405020304" pitchFamily="18" charset="0"/>
              </a:rPr>
              <a:t>        输入：‘ 32767’</a:t>
            </a:r>
          </a:p>
          <a:p>
            <a:pPr marL="0" indent="0">
              <a:lnSpc>
                <a:spcPct val="150000"/>
              </a:lnSpc>
              <a:spcBef>
                <a:spcPct val="0"/>
              </a:spcBef>
            </a:pPr>
            <a:r>
              <a:rPr lang="zh-CN" altLang="en-US" b="1">
                <a:latin typeface="Times New Roman" panose="02020603050405020304" pitchFamily="18" charset="0"/>
              </a:rPr>
              <a:t>        预期的输出：32767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C6EBBEF-7CEB-024E-9A28-6D279FB5AD84}"/>
              </a:ext>
            </a:extLst>
          </p:cNvPr>
          <p:cNvSpPr>
            <a:spLocks noGrp="1" noChangeArrowheads="1"/>
          </p:cNvSpPr>
          <p:nvPr>
            <p:ph type="body" idx="1"/>
          </p:nvPr>
        </p:nvSpPr>
        <p:spPr>
          <a:xfrm>
            <a:off x="2333625" y="914401"/>
            <a:ext cx="6858000" cy="4454525"/>
          </a:xfrm>
        </p:spPr>
        <p:txBody>
          <a:bodyPr>
            <a:normAutofit lnSpcReduction="10000"/>
          </a:bodyPr>
          <a:lstStyle/>
          <a:p>
            <a:pPr eaLnBrk="1" hangingPunct="1">
              <a:lnSpc>
                <a:spcPct val="150000"/>
              </a:lnSpc>
              <a:spcBef>
                <a:spcPct val="0"/>
              </a:spcBef>
            </a:pPr>
            <a:r>
              <a:rPr lang="zh-CN" altLang="en-US" b="1">
                <a:latin typeface="Times New Roman" panose="02020603050405020304" pitchFamily="18" charset="0"/>
              </a:rPr>
              <a:t>（14）使输出刚刚小于最小的负整数；</a:t>
            </a:r>
          </a:p>
          <a:p>
            <a:pPr eaLnBrk="1" hangingPunct="1">
              <a:lnSpc>
                <a:spcPct val="150000"/>
              </a:lnSpc>
              <a:spcBef>
                <a:spcPct val="0"/>
              </a:spcBef>
            </a:pPr>
            <a:r>
              <a:rPr lang="zh-CN" altLang="en-US" b="1">
                <a:latin typeface="Times New Roman" panose="02020603050405020304" pitchFamily="18" charset="0"/>
              </a:rPr>
              <a:t>        输入：‘－32769’</a:t>
            </a:r>
          </a:p>
          <a:p>
            <a:pPr eaLnBrk="1" hangingPunct="1">
              <a:lnSpc>
                <a:spcPct val="150000"/>
              </a:lnSpc>
              <a:spcBef>
                <a:spcPct val="0"/>
              </a:spcBef>
            </a:pPr>
            <a:r>
              <a:rPr lang="zh-CN" altLang="en-US" b="1">
                <a:latin typeface="Times New Roman" panose="02020603050405020304" pitchFamily="18" charset="0"/>
              </a:rPr>
              <a:t>        预期的输出：错误－无效输入</a:t>
            </a:r>
          </a:p>
          <a:p>
            <a:pPr eaLnBrk="1" hangingPunct="1">
              <a:lnSpc>
                <a:spcPct val="150000"/>
              </a:lnSpc>
              <a:spcBef>
                <a:spcPct val="0"/>
              </a:spcBef>
            </a:pPr>
            <a:endParaRPr lang="en-US" altLang="zh-CN" b="1">
              <a:latin typeface="Times New Roman" panose="02020603050405020304" pitchFamily="18" charset="0"/>
            </a:endParaRPr>
          </a:p>
          <a:p>
            <a:pPr eaLnBrk="1" hangingPunct="1">
              <a:lnSpc>
                <a:spcPct val="150000"/>
              </a:lnSpc>
              <a:spcBef>
                <a:spcPct val="0"/>
              </a:spcBef>
            </a:pPr>
            <a:r>
              <a:rPr lang="zh-CN" altLang="en-US" b="1">
                <a:latin typeface="Times New Roman" panose="02020603050405020304" pitchFamily="18" charset="0"/>
              </a:rPr>
              <a:t>（15）使输出刚刚大于最大正整数；</a:t>
            </a:r>
          </a:p>
          <a:p>
            <a:pPr eaLnBrk="1" hangingPunct="1">
              <a:lnSpc>
                <a:spcPct val="150000"/>
              </a:lnSpc>
              <a:spcBef>
                <a:spcPct val="0"/>
              </a:spcBef>
            </a:pPr>
            <a:r>
              <a:rPr lang="zh-CN" altLang="en-US" b="1">
                <a:latin typeface="Times New Roman" panose="02020603050405020304" pitchFamily="18" charset="0"/>
              </a:rPr>
              <a:t>        输入：‘ 32768’</a:t>
            </a:r>
          </a:p>
          <a:p>
            <a:pPr eaLnBrk="1" hangingPunct="1">
              <a:lnSpc>
                <a:spcPct val="150000"/>
              </a:lnSpc>
              <a:spcBef>
                <a:spcPct val="0"/>
              </a:spcBef>
            </a:pPr>
            <a:r>
              <a:rPr lang="zh-CN" altLang="en-US" b="1">
                <a:latin typeface="Times New Roman" panose="02020603050405020304" pitchFamily="18" charset="0"/>
              </a:rPr>
              <a:t>        预期的输出：错误－无效输入</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0C249E39-1769-A3A6-9AAF-0326E82F82C6}"/>
              </a:ext>
            </a:extLst>
          </p:cNvPr>
          <p:cNvSpPr>
            <a:spLocks noGrp="1" noChangeArrowheads="1"/>
          </p:cNvSpPr>
          <p:nvPr>
            <p:ph type="body" idx="1"/>
          </p:nvPr>
        </p:nvSpPr>
        <p:spPr>
          <a:xfrm>
            <a:off x="2706688" y="1635126"/>
            <a:ext cx="6858000" cy="2943225"/>
          </a:xfrm>
        </p:spPr>
        <p:txBody>
          <a:bodyPr vert="horz" lIns="0" tIns="45720" rIns="0" bIns="45720" rtlCol="0">
            <a:normAutofit/>
          </a:bodyPr>
          <a:lstStyle/>
          <a:p>
            <a:pPr marL="0" indent="0" algn="just">
              <a:lnSpc>
                <a:spcPct val="150000"/>
              </a:lnSpc>
              <a:spcBef>
                <a:spcPct val="0"/>
              </a:spcBef>
              <a:defRPr/>
            </a:pPr>
            <a:r>
              <a:rPr lang="zh-CN" altLang="en-US" b="1">
                <a:solidFill>
                  <a:srgbClr val="FFFF00"/>
                </a:solidFill>
                <a:latin typeface="Times New Roman" pitchFamily="18" charset="0"/>
              </a:rPr>
              <a:t>    实例</a:t>
            </a:r>
            <a:r>
              <a:rPr lang="zh-CN" altLang="en-US" b="1">
                <a:latin typeface="Times New Roman" pitchFamily="18" charset="0"/>
              </a:rPr>
              <a:t>：程序</a:t>
            </a:r>
            <a:r>
              <a:rPr lang="en-US" altLang="zh-CN" b="1">
                <a:latin typeface="Times New Roman" pitchFamily="18" charset="0"/>
              </a:rPr>
              <a:t>TRIANGLE</a:t>
            </a:r>
            <a:r>
              <a:rPr lang="zh-CN" altLang="en-US" b="1">
                <a:latin typeface="Times New Roman" pitchFamily="18" charset="0"/>
              </a:rPr>
              <a:t>读入三个整数值，这三个整数代表同一个三角形三条边的长度，程序根据这三个值判断三角形属于不等边、等腰或是等边三角形。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88">
            <a:extLst>
              <a:ext uri="{FF2B5EF4-FFF2-40B4-BE49-F238E27FC236}">
                <a16:creationId xmlns:a16="http://schemas.microsoft.com/office/drawing/2014/main" id="{EB481025-373B-7F13-6F66-0B25D208EC1B}"/>
              </a:ext>
            </a:extLst>
          </p:cNvPr>
          <p:cNvGrpSpPr>
            <a:grpSpLocks/>
          </p:cNvGrpSpPr>
          <p:nvPr/>
        </p:nvGrpSpPr>
        <p:grpSpPr bwMode="auto">
          <a:xfrm>
            <a:off x="1992314" y="555625"/>
            <a:ext cx="8351837" cy="5868988"/>
            <a:chOff x="295" y="330"/>
            <a:chExt cx="5261" cy="3697"/>
          </a:xfrm>
        </p:grpSpPr>
        <p:sp>
          <p:nvSpPr>
            <p:cNvPr id="102403" name="AutoShape 3">
              <a:extLst>
                <a:ext uri="{FF2B5EF4-FFF2-40B4-BE49-F238E27FC236}">
                  <a16:creationId xmlns:a16="http://schemas.microsoft.com/office/drawing/2014/main" id="{F2A374F1-62BD-C5DE-2D91-3A53F6931BCA}"/>
                </a:ext>
              </a:extLst>
            </p:cNvPr>
            <p:cNvSpPr>
              <a:spLocks noChangeArrowheads="1"/>
            </p:cNvSpPr>
            <p:nvPr/>
          </p:nvSpPr>
          <p:spPr bwMode="auto">
            <a:xfrm>
              <a:off x="1914" y="342"/>
              <a:ext cx="598" cy="167"/>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开始</a:t>
              </a:r>
            </a:p>
          </p:txBody>
        </p:sp>
        <p:sp>
          <p:nvSpPr>
            <p:cNvPr id="102404" name="AutoShape 4">
              <a:extLst>
                <a:ext uri="{FF2B5EF4-FFF2-40B4-BE49-F238E27FC236}">
                  <a16:creationId xmlns:a16="http://schemas.microsoft.com/office/drawing/2014/main" id="{946B3252-04B7-23FC-3913-4F2E19437423}"/>
                </a:ext>
              </a:extLst>
            </p:cNvPr>
            <p:cNvSpPr>
              <a:spLocks noChangeArrowheads="1"/>
            </p:cNvSpPr>
            <p:nvPr/>
          </p:nvSpPr>
          <p:spPr bwMode="auto">
            <a:xfrm>
              <a:off x="1914" y="3847"/>
              <a:ext cx="598" cy="168"/>
            </a:xfrm>
            <a:prstGeom prst="roundRect">
              <a:avLst>
                <a:gd name="adj" fmla="val 16667"/>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停止</a:t>
              </a:r>
            </a:p>
          </p:txBody>
        </p:sp>
        <p:sp>
          <p:nvSpPr>
            <p:cNvPr id="102405" name="AutoShape 5">
              <a:extLst>
                <a:ext uri="{FF2B5EF4-FFF2-40B4-BE49-F238E27FC236}">
                  <a16:creationId xmlns:a16="http://schemas.microsoft.com/office/drawing/2014/main" id="{08CF6B41-404A-60C5-F972-5C2387646916}"/>
                </a:ext>
              </a:extLst>
            </p:cNvPr>
            <p:cNvSpPr>
              <a:spLocks noChangeArrowheads="1"/>
            </p:cNvSpPr>
            <p:nvPr/>
          </p:nvSpPr>
          <p:spPr bwMode="auto">
            <a:xfrm>
              <a:off x="1676" y="665"/>
              <a:ext cx="1074" cy="337"/>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A&lt;B+C</a:t>
              </a:r>
            </a:p>
          </p:txBody>
        </p:sp>
        <p:sp>
          <p:nvSpPr>
            <p:cNvPr id="102406" name="AutoShape 6">
              <a:extLst>
                <a:ext uri="{FF2B5EF4-FFF2-40B4-BE49-F238E27FC236}">
                  <a16:creationId xmlns:a16="http://schemas.microsoft.com/office/drawing/2014/main" id="{50B6BED2-2253-08E8-9C2A-244AD75740CB}"/>
                </a:ext>
              </a:extLst>
            </p:cNvPr>
            <p:cNvSpPr>
              <a:spLocks noChangeArrowheads="1"/>
            </p:cNvSpPr>
            <p:nvPr/>
          </p:nvSpPr>
          <p:spPr bwMode="auto">
            <a:xfrm>
              <a:off x="1676" y="1169"/>
              <a:ext cx="1074" cy="336"/>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B&lt;A+C</a:t>
              </a:r>
            </a:p>
          </p:txBody>
        </p:sp>
        <p:sp>
          <p:nvSpPr>
            <p:cNvPr id="102407" name="AutoShape 7">
              <a:extLst>
                <a:ext uri="{FF2B5EF4-FFF2-40B4-BE49-F238E27FC236}">
                  <a16:creationId xmlns:a16="http://schemas.microsoft.com/office/drawing/2014/main" id="{5F2837D5-2929-0742-2F10-075F6826A435}"/>
                </a:ext>
              </a:extLst>
            </p:cNvPr>
            <p:cNvSpPr>
              <a:spLocks noChangeArrowheads="1"/>
            </p:cNvSpPr>
            <p:nvPr/>
          </p:nvSpPr>
          <p:spPr bwMode="auto">
            <a:xfrm>
              <a:off x="1676" y="1672"/>
              <a:ext cx="1074" cy="336"/>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C&lt;A+B</a:t>
              </a:r>
            </a:p>
          </p:txBody>
        </p:sp>
        <p:sp>
          <p:nvSpPr>
            <p:cNvPr id="102408" name="Line 8">
              <a:extLst>
                <a:ext uri="{FF2B5EF4-FFF2-40B4-BE49-F238E27FC236}">
                  <a16:creationId xmlns:a16="http://schemas.microsoft.com/office/drawing/2014/main" id="{FAA29D16-AC83-A16D-3960-099735D5318B}"/>
                </a:ext>
              </a:extLst>
            </p:cNvPr>
            <p:cNvSpPr>
              <a:spLocks noChangeShapeType="1"/>
            </p:cNvSpPr>
            <p:nvPr/>
          </p:nvSpPr>
          <p:spPr bwMode="auto">
            <a:xfrm>
              <a:off x="2193" y="498"/>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09" name="Line 9">
              <a:extLst>
                <a:ext uri="{FF2B5EF4-FFF2-40B4-BE49-F238E27FC236}">
                  <a16:creationId xmlns:a16="http://schemas.microsoft.com/office/drawing/2014/main" id="{393AD0DD-D7D0-AD0E-6247-CF0BCF06A43D}"/>
                </a:ext>
              </a:extLst>
            </p:cNvPr>
            <p:cNvSpPr>
              <a:spLocks noChangeShapeType="1"/>
            </p:cNvSpPr>
            <p:nvPr/>
          </p:nvSpPr>
          <p:spPr bwMode="auto">
            <a:xfrm>
              <a:off x="2201" y="1002"/>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10" name="Line 10">
              <a:extLst>
                <a:ext uri="{FF2B5EF4-FFF2-40B4-BE49-F238E27FC236}">
                  <a16:creationId xmlns:a16="http://schemas.microsoft.com/office/drawing/2014/main" id="{09A50778-AA60-F425-FB03-A55DE0525D94}"/>
                </a:ext>
              </a:extLst>
            </p:cNvPr>
            <p:cNvSpPr>
              <a:spLocks noChangeShapeType="1"/>
            </p:cNvSpPr>
            <p:nvPr/>
          </p:nvSpPr>
          <p:spPr bwMode="auto">
            <a:xfrm>
              <a:off x="2201" y="1505"/>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11" name="Line 11">
              <a:extLst>
                <a:ext uri="{FF2B5EF4-FFF2-40B4-BE49-F238E27FC236}">
                  <a16:creationId xmlns:a16="http://schemas.microsoft.com/office/drawing/2014/main" id="{B8C4DD54-2EE4-B330-8485-46329C9B594C}"/>
                </a:ext>
              </a:extLst>
            </p:cNvPr>
            <p:cNvSpPr>
              <a:spLocks noChangeShapeType="1"/>
            </p:cNvSpPr>
            <p:nvPr/>
          </p:nvSpPr>
          <p:spPr bwMode="auto">
            <a:xfrm>
              <a:off x="2209" y="2008"/>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12" name="AutoShape 12">
              <a:extLst>
                <a:ext uri="{FF2B5EF4-FFF2-40B4-BE49-F238E27FC236}">
                  <a16:creationId xmlns:a16="http://schemas.microsoft.com/office/drawing/2014/main" id="{5A43D9CC-E3E0-AF4C-DD49-95673350597D}"/>
                </a:ext>
              </a:extLst>
            </p:cNvPr>
            <p:cNvSpPr>
              <a:spLocks noChangeArrowheads="1"/>
            </p:cNvSpPr>
            <p:nvPr/>
          </p:nvSpPr>
          <p:spPr bwMode="auto">
            <a:xfrm>
              <a:off x="1676" y="2175"/>
              <a:ext cx="1074" cy="337"/>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A=B</a:t>
              </a:r>
            </a:p>
          </p:txBody>
        </p:sp>
        <p:sp>
          <p:nvSpPr>
            <p:cNvPr id="102413" name="AutoShape 13">
              <a:extLst>
                <a:ext uri="{FF2B5EF4-FFF2-40B4-BE49-F238E27FC236}">
                  <a16:creationId xmlns:a16="http://schemas.microsoft.com/office/drawing/2014/main" id="{C13E5DD3-C300-E388-301D-E2BB13B20845}"/>
                </a:ext>
              </a:extLst>
            </p:cNvPr>
            <p:cNvSpPr>
              <a:spLocks noChangeArrowheads="1"/>
            </p:cNvSpPr>
            <p:nvPr/>
          </p:nvSpPr>
          <p:spPr bwMode="auto">
            <a:xfrm>
              <a:off x="3108" y="2175"/>
              <a:ext cx="1075" cy="337"/>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A=C</a:t>
              </a:r>
            </a:p>
          </p:txBody>
        </p:sp>
        <p:sp>
          <p:nvSpPr>
            <p:cNvPr id="102414" name="Line 14">
              <a:extLst>
                <a:ext uri="{FF2B5EF4-FFF2-40B4-BE49-F238E27FC236}">
                  <a16:creationId xmlns:a16="http://schemas.microsoft.com/office/drawing/2014/main" id="{48BEF660-83C2-3BED-D502-4DFEBE776677}"/>
                </a:ext>
              </a:extLst>
            </p:cNvPr>
            <p:cNvSpPr>
              <a:spLocks noChangeShapeType="1"/>
            </p:cNvSpPr>
            <p:nvPr/>
          </p:nvSpPr>
          <p:spPr bwMode="auto">
            <a:xfrm>
              <a:off x="2750" y="2344"/>
              <a:ext cx="358" cy="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15" name="AutoShape 15">
              <a:extLst>
                <a:ext uri="{FF2B5EF4-FFF2-40B4-BE49-F238E27FC236}">
                  <a16:creationId xmlns:a16="http://schemas.microsoft.com/office/drawing/2014/main" id="{28F35C3F-A762-3011-EF09-EC3EF10D2D5B}"/>
                </a:ext>
              </a:extLst>
            </p:cNvPr>
            <p:cNvSpPr>
              <a:spLocks noChangeArrowheads="1"/>
            </p:cNvSpPr>
            <p:nvPr/>
          </p:nvSpPr>
          <p:spPr bwMode="auto">
            <a:xfrm>
              <a:off x="1667" y="2679"/>
              <a:ext cx="1074" cy="336"/>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B=C</a:t>
              </a:r>
            </a:p>
          </p:txBody>
        </p:sp>
        <p:sp>
          <p:nvSpPr>
            <p:cNvPr id="102416" name="AutoShape 16">
              <a:extLst>
                <a:ext uri="{FF2B5EF4-FFF2-40B4-BE49-F238E27FC236}">
                  <a16:creationId xmlns:a16="http://schemas.microsoft.com/office/drawing/2014/main" id="{54CA031C-38F1-BD48-9BE6-5D06B0797D31}"/>
                </a:ext>
              </a:extLst>
            </p:cNvPr>
            <p:cNvSpPr>
              <a:spLocks noChangeArrowheads="1"/>
            </p:cNvSpPr>
            <p:nvPr/>
          </p:nvSpPr>
          <p:spPr bwMode="auto">
            <a:xfrm>
              <a:off x="4354" y="2686"/>
              <a:ext cx="1075" cy="336"/>
            </a:xfrm>
            <a:prstGeom prst="flowChartDecision">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B=C</a:t>
              </a:r>
            </a:p>
          </p:txBody>
        </p:sp>
        <p:sp>
          <p:nvSpPr>
            <p:cNvPr id="102417" name="Freeform 17">
              <a:extLst>
                <a:ext uri="{FF2B5EF4-FFF2-40B4-BE49-F238E27FC236}">
                  <a16:creationId xmlns:a16="http://schemas.microsoft.com/office/drawing/2014/main" id="{AC771B70-5904-139B-F9A9-FD37FEBCE9E2}"/>
                </a:ext>
              </a:extLst>
            </p:cNvPr>
            <p:cNvSpPr>
              <a:spLocks/>
            </p:cNvSpPr>
            <p:nvPr/>
          </p:nvSpPr>
          <p:spPr bwMode="auto">
            <a:xfrm>
              <a:off x="4183" y="2346"/>
              <a:ext cx="717" cy="335"/>
            </a:xfrm>
            <a:custGeom>
              <a:avLst/>
              <a:gdLst>
                <a:gd name="T0" fmla="*/ 0 w 1080"/>
                <a:gd name="T1" fmla="*/ 0 h 624"/>
                <a:gd name="T2" fmla="*/ 40 w 1080"/>
                <a:gd name="T3" fmla="*/ 0 h 624"/>
                <a:gd name="T4" fmla="*/ 40 w 1080"/>
                <a:gd name="T5" fmla="*/ 4 h 624"/>
                <a:gd name="T6" fmla="*/ 0 60000 65536"/>
                <a:gd name="T7" fmla="*/ 0 60000 65536"/>
                <a:gd name="T8" fmla="*/ 0 60000 65536"/>
              </a:gdLst>
              <a:ahLst/>
              <a:cxnLst>
                <a:cxn ang="T6">
                  <a:pos x="T0" y="T1"/>
                </a:cxn>
                <a:cxn ang="T7">
                  <a:pos x="T2" y="T3"/>
                </a:cxn>
                <a:cxn ang="T8">
                  <a:pos x="T4" y="T5"/>
                </a:cxn>
              </a:cxnLst>
              <a:rect l="0" t="0" r="r" b="b"/>
              <a:pathLst>
                <a:path w="1080" h="624">
                  <a:moveTo>
                    <a:pt x="0" y="0"/>
                  </a:moveTo>
                  <a:lnTo>
                    <a:pt x="1080" y="0"/>
                  </a:lnTo>
                  <a:lnTo>
                    <a:pt x="1080" y="624"/>
                  </a:lnTo>
                </a:path>
              </a:pathLst>
            </a:custGeom>
            <a:noFill/>
            <a:ln w="25400">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18" name="Line 18">
              <a:extLst>
                <a:ext uri="{FF2B5EF4-FFF2-40B4-BE49-F238E27FC236}">
                  <a16:creationId xmlns:a16="http://schemas.microsoft.com/office/drawing/2014/main" id="{B5BD2ECA-7FD3-0F80-A904-4C516989B67D}"/>
                </a:ext>
              </a:extLst>
            </p:cNvPr>
            <p:cNvSpPr>
              <a:spLocks noChangeShapeType="1"/>
            </p:cNvSpPr>
            <p:nvPr/>
          </p:nvSpPr>
          <p:spPr bwMode="auto">
            <a:xfrm>
              <a:off x="2205" y="2512"/>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19" name="Line 19">
              <a:extLst>
                <a:ext uri="{FF2B5EF4-FFF2-40B4-BE49-F238E27FC236}">
                  <a16:creationId xmlns:a16="http://schemas.microsoft.com/office/drawing/2014/main" id="{F53A3FAF-B68C-A3DD-3C11-972A7B0C87BE}"/>
                </a:ext>
              </a:extLst>
            </p:cNvPr>
            <p:cNvSpPr>
              <a:spLocks noChangeShapeType="1"/>
            </p:cNvSpPr>
            <p:nvPr/>
          </p:nvSpPr>
          <p:spPr bwMode="auto">
            <a:xfrm>
              <a:off x="2205" y="3015"/>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0" name="Line 20">
              <a:extLst>
                <a:ext uri="{FF2B5EF4-FFF2-40B4-BE49-F238E27FC236}">
                  <a16:creationId xmlns:a16="http://schemas.microsoft.com/office/drawing/2014/main" id="{583147D3-5AE6-7DEB-58ED-7C46372CD137}"/>
                </a:ext>
              </a:extLst>
            </p:cNvPr>
            <p:cNvSpPr>
              <a:spLocks noChangeShapeType="1"/>
            </p:cNvSpPr>
            <p:nvPr/>
          </p:nvSpPr>
          <p:spPr bwMode="auto">
            <a:xfrm>
              <a:off x="4900" y="3015"/>
              <a:ext cx="0" cy="16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1" name="AutoShape 21">
              <a:extLst>
                <a:ext uri="{FF2B5EF4-FFF2-40B4-BE49-F238E27FC236}">
                  <a16:creationId xmlns:a16="http://schemas.microsoft.com/office/drawing/2014/main" id="{EC3DCDA6-11CC-393E-2A80-5FC257DD2582}"/>
                </a:ext>
              </a:extLst>
            </p:cNvPr>
            <p:cNvSpPr>
              <a:spLocks noChangeArrowheads="1"/>
            </p:cNvSpPr>
            <p:nvPr/>
          </p:nvSpPr>
          <p:spPr bwMode="auto">
            <a:xfrm>
              <a:off x="1599" y="3175"/>
              <a:ext cx="1194" cy="337"/>
            </a:xfrm>
            <a:prstGeom prst="flowChartInputOutpu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输出：等边三角形</a:t>
              </a:r>
            </a:p>
          </p:txBody>
        </p:sp>
        <p:sp>
          <p:nvSpPr>
            <p:cNvPr id="102422" name="AutoShape 22">
              <a:extLst>
                <a:ext uri="{FF2B5EF4-FFF2-40B4-BE49-F238E27FC236}">
                  <a16:creationId xmlns:a16="http://schemas.microsoft.com/office/drawing/2014/main" id="{F650D63A-C535-89C1-0593-8F2297BEB85F}"/>
                </a:ext>
              </a:extLst>
            </p:cNvPr>
            <p:cNvSpPr>
              <a:spLocks noChangeArrowheads="1"/>
            </p:cNvSpPr>
            <p:nvPr/>
          </p:nvSpPr>
          <p:spPr bwMode="auto">
            <a:xfrm>
              <a:off x="4183" y="3182"/>
              <a:ext cx="1194" cy="336"/>
            </a:xfrm>
            <a:prstGeom prst="flowChartInputOutpu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输出：不等边三角形</a:t>
              </a:r>
            </a:p>
          </p:txBody>
        </p:sp>
        <p:sp>
          <p:nvSpPr>
            <p:cNvPr id="102423" name="AutoShape 23">
              <a:extLst>
                <a:ext uri="{FF2B5EF4-FFF2-40B4-BE49-F238E27FC236}">
                  <a16:creationId xmlns:a16="http://schemas.microsoft.com/office/drawing/2014/main" id="{D22B4C1F-E059-20EA-7DFE-F017FEA1ED82}"/>
                </a:ext>
              </a:extLst>
            </p:cNvPr>
            <p:cNvSpPr>
              <a:spLocks noChangeArrowheads="1"/>
            </p:cNvSpPr>
            <p:nvPr/>
          </p:nvSpPr>
          <p:spPr bwMode="auto">
            <a:xfrm>
              <a:off x="2905" y="3191"/>
              <a:ext cx="1193" cy="335"/>
            </a:xfrm>
            <a:prstGeom prst="flowChartInputOutpu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输出：等腰三角形</a:t>
              </a:r>
            </a:p>
          </p:txBody>
        </p:sp>
        <p:sp>
          <p:nvSpPr>
            <p:cNvPr id="102424" name="AutoShape 24">
              <a:extLst>
                <a:ext uri="{FF2B5EF4-FFF2-40B4-BE49-F238E27FC236}">
                  <a16:creationId xmlns:a16="http://schemas.microsoft.com/office/drawing/2014/main" id="{6BAB0736-DB11-27D0-5B40-A9E738B068FD}"/>
                </a:ext>
              </a:extLst>
            </p:cNvPr>
            <p:cNvSpPr>
              <a:spLocks noChangeArrowheads="1"/>
            </p:cNvSpPr>
            <p:nvPr/>
          </p:nvSpPr>
          <p:spPr bwMode="auto">
            <a:xfrm>
              <a:off x="295" y="3182"/>
              <a:ext cx="1194" cy="336"/>
            </a:xfrm>
            <a:prstGeom prst="flowChartInputOutpu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输出：不是三角形</a:t>
              </a:r>
            </a:p>
          </p:txBody>
        </p:sp>
        <p:sp>
          <p:nvSpPr>
            <p:cNvPr id="102425" name="Line 25">
              <a:extLst>
                <a:ext uri="{FF2B5EF4-FFF2-40B4-BE49-F238E27FC236}">
                  <a16:creationId xmlns:a16="http://schemas.microsoft.com/office/drawing/2014/main" id="{6D0BB7CD-05D5-FCAD-8F87-05C956334F0F}"/>
                </a:ext>
              </a:extLst>
            </p:cNvPr>
            <p:cNvSpPr>
              <a:spLocks noChangeShapeType="1"/>
            </p:cNvSpPr>
            <p:nvPr/>
          </p:nvSpPr>
          <p:spPr bwMode="auto">
            <a:xfrm>
              <a:off x="2197" y="3518"/>
              <a:ext cx="0" cy="336"/>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6" name="Line 26">
              <a:extLst>
                <a:ext uri="{FF2B5EF4-FFF2-40B4-BE49-F238E27FC236}">
                  <a16:creationId xmlns:a16="http://schemas.microsoft.com/office/drawing/2014/main" id="{49405AE1-45DE-6410-BAEE-6AC7177F8758}"/>
                </a:ext>
              </a:extLst>
            </p:cNvPr>
            <p:cNvSpPr>
              <a:spLocks noChangeShapeType="1"/>
            </p:cNvSpPr>
            <p:nvPr/>
          </p:nvSpPr>
          <p:spPr bwMode="auto">
            <a:xfrm>
              <a:off x="3654" y="2512"/>
              <a:ext cx="0" cy="67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7" name="Line 27">
              <a:extLst>
                <a:ext uri="{FF2B5EF4-FFF2-40B4-BE49-F238E27FC236}">
                  <a16:creationId xmlns:a16="http://schemas.microsoft.com/office/drawing/2014/main" id="{2F35F8A3-A9E7-E8A6-8172-B695E784CA9A}"/>
                </a:ext>
              </a:extLst>
            </p:cNvPr>
            <p:cNvSpPr>
              <a:spLocks noChangeShapeType="1"/>
            </p:cNvSpPr>
            <p:nvPr/>
          </p:nvSpPr>
          <p:spPr bwMode="auto">
            <a:xfrm>
              <a:off x="2699" y="2847"/>
              <a:ext cx="955" cy="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8" name="Line 28">
              <a:extLst>
                <a:ext uri="{FF2B5EF4-FFF2-40B4-BE49-F238E27FC236}">
                  <a16:creationId xmlns:a16="http://schemas.microsoft.com/office/drawing/2014/main" id="{CD39278F-26B1-D613-3164-4A747DC32936}"/>
                </a:ext>
              </a:extLst>
            </p:cNvPr>
            <p:cNvSpPr>
              <a:spLocks noChangeShapeType="1"/>
            </p:cNvSpPr>
            <p:nvPr/>
          </p:nvSpPr>
          <p:spPr bwMode="auto">
            <a:xfrm flipH="1">
              <a:off x="3662" y="2854"/>
              <a:ext cx="717" cy="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29" name="Freeform 29">
              <a:extLst>
                <a:ext uri="{FF2B5EF4-FFF2-40B4-BE49-F238E27FC236}">
                  <a16:creationId xmlns:a16="http://schemas.microsoft.com/office/drawing/2014/main" id="{3565E56A-EE82-481B-1609-87A6C29285D6}"/>
                </a:ext>
              </a:extLst>
            </p:cNvPr>
            <p:cNvSpPr>
              <a:spLocks/>
            </p:cNvSpPr>
            <p:nvPr/>
          </p:nvSpPr>
          <p:spPr bwMode="auto">
            <a:xfrm>
              <a:off x="1079" y="835"/>
              <a:ext cx="597" cy="2349"/>
            </a:xfrm>
            <a:custGeom>
              <a:avLst/>
              <a:gdLst>
                <a:gd name="T0" fmla="*/ 33 w 900"/>
                <a:gd name="T1" fmla="*/ 0 h 4368"/>
                <a:gd name="T2" fmla="*/ 0 w 900"/>
                <a:gd name="T3" fmla="*/ 0 h 4368"/>
                <a:gd name="T4" fmla="*/ 0 w 900"/>
                <a:gd name="T5" fmla="*/ 30 h 4368"/>
                <a:gd name="T6" fmla="*/ 0 60000 65536"/>
                <a:gd name="T7" fmla="*/ 0 60000 65536"/>
                <a:gd name="T8" fmla="*/ 0 60000 65536"/>
              </a:gdLst>
              <a:ahLst/>
              <a:cxnLst>
                <a:cxn ang="T6">
                  <a:pos x="T0" y="T1"/>
                </a:cxn>
                <a:cxn ang="T7">
                  <a:pos x="T2" y="T3"/>
                </a:cxn>
                <a:cxn ang="T8">
                  <a:pos x="T4" y="T5"/>
                </a:cxn>
              </a:cxnLst>
              <a:rect l="0" t="0" r="r" b="b"/>
              <a:pathLst>
                <a:path w="900" h="4368">
                  <a:moveTo>
                    <a:pt x="900" y="0"/>
                  </a:moveTo>
                  <a:lnTo>
                    <a:pt x="0" y="0"/>
                  </a:lnTo>
                  <a:lnTo>
                    <a:pt x="0" y="4368"/>
                  </a:lnTo>
                </a:path>
              </a:pathLst>
            </a:custGeom>
            <a:noFill/>
            <a:ln w="25400">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30" name="Line 30">
              <a:extLst>
                <a:ext uri="{FF2B5EF4-FFF2-40B4-BE49-F238E27FC236}">
                  <a16:creationId xmlns:a16="http://schemas.microsoft.com/office/drawing/2014/main" id="{CC846D9B-A291-9257-D313-59B4E453CA62}"/>
                </a:ext>
              </a:extLst>
            </p:cNvPr>
            <p:cNvSpPr>
              <a:spLocks noChangeShapeType="1"/>
            </p:cNvSpPr>
            <p:nvPr/>
          </p:nvSpPr>
          <p:spPr bwMode="auto">
            <a:xfrm flipH="1">
              <a:off x="1079" y="1337"/>
              <a:ext cx="597" cy="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31" name="Line 31">
              <a:extLst>
                <a:ext uri="{FF2B5EF4-FFF2-40B4-BE49-F238E27FC236}">
                  <a16:creationId xmlns:a16="http://schemas.microsoft.com/office/drawing/2014/main" id="{25D11D3A-39C2-80B8-D39E-B5B716333734}"/>
                </a:ext>
              </a:extLst>
            </p:cNvPr>
            <p:cNvSpPr>
              <a:spLocks noChangeShapeType="1"/>
            </p:cNvSpPr>
            <p:nvPr/>
          </p:nvSpPr>
          <p:spPr bwMode="auto">
            <a:xfrm flipH="1">
              <a:off x="1079" y="1840"/>
              <a:ext cx="597" cy="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32" name="Freeform 32">
              <a:extLst>
                <a:ext uri="{FF2B5EF4-FFF2-40B4-BE49-F238E27FC236}">
                  <a16:creationId xmlns:a16="http://schemas.microsoft.com/office/drawing/2014/main" id="{338453A0-5FAC-DA92-FF4F-26907287BB9D}"/>
                </a:ext>
              </a:extLst>
            </p:cNvPr>
            <p:cNvSpPr>
              <a:spLocks/>
            </p:cNvSpPr>
            <p:nvPr/>
          </p:nvSpPr>
          <p:spPr bwMode="auto">
            <a:xfrm>
              <a:off x="1113" y="3519"/>
              <a:ext cx="1075" cy="167"/>
            </a:xfrm>
            <a:custGeom>
              <a:avLst/>
              <a:gdLst>
                <a:gd name="T0" fmla="*/ 0 w 1620"/>
                <a:gd name="T1" fmla="*/ 0 h 156"/>
                <a:gd name="T2" fmla="*/ 0 w 1620"/>
                <a:gd name="T3" fmla="*/ 272 h 156"/>
                <a:gd name="T4" fmla="*/ 61 w 1620"/>
                <a:gd name="T5" fmla="*/ 272 h 156"/>
                <a:gd name="T6" fmla="*/ 0 60000 65536"/>
                <a:gd name="T7" fmla="*/ 0 60000 65536"/>
                <a:gd name="T8" fmla="*/ 0 60000 65536"/>
              </a:gdLst>
              <a:ahLst/>
              <a:cxnLst>
                <a:cxn ang="T6">
                  <a:pos x="T0" y="T1"/>
                </a:cxn>
                <a:cxn ang="T7">
                  <a:pos x="T2" y="T3"/>
                </a:cxn>
                <a:cxn ang="T8">
                  <a:pos x="T4" y="T5"/>
                </a:cxn>
              </a:cxnLst>
              <a:rect l="0" t="0" r="r" b="b"/>
              <a:pathLst>
                <a:path w="1620" h="156">
                  <a:moveTo>
                    <a:pt x="0" y="0"/>
                  </a:moveTo>
                  <a:lnTo>
                    <a:pt x="0" y="156"/>
                  </a:lnTo>
                  <a:lnTo>
                    <a:pt x="1620" y="156"/>
                  </a:lnTo>
                </a:path>
              </a:pathLst>
            </a:custGeom>
            <a:noFill/>
            <a:ln w="25400">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33" name="Freeform 33">
              <a:extLst>
                <a:ext uri="{FF2B5EF4-FFF2-40B4-BE49-F238E27FC236}">
                  <a16:creationId xmlns:a16="http://schemas.microsoft.com/office/drawing/2014/main" id="{F82300BD-636D-92F0-BCD1-A790D1EBBBAB}"/>
                </a:ext>
              </a:extLst>
            </p:cNvPr>
            <p:cNvSpPr>
              <a:spLocks/>
            </p:cNvSpPr>
            <p:nvPr/>
          </p:nvSpPr>
          <p:spPr bwMode="auto">
            <a:xfrm>
              <a:off x="2197" y="3519"/>
              <a:ext cx="2745" cy="167"/>
            </a:xfrm>
            <a:custGeom>
              <a:avLst/>
              <a:gdLst>
                <a:gd name="T0" fmla="*/ 154 w 4140"/>
                <a:gd name="T1" fmla="*/ 0 h 156"/>
                <a:gd name="T2" fmla="*/ 154 w 4140"/>
                <a:gd name="T3" fmla="*/ 272 h 156"/>
                <a:gd name="T4" fmla="*/ 0 w 4140"/>
                <a:gd name="T5" fmla="*/ 272 h 156"/>
                <a:gd name="T6" fmla="*/ 0 60000 65536"/>
                <a:gd name="T7" fmla="*/ 0 60000 65536"/>
                <a:gd name="T8" fmla="*/ 0 60000 65536"/>
              </a:gdLst>
              <a:ahLst/>
              <a:cxnLst>
                <a:cxn ang="T6">
                  <a:pos x="T0" y="T1"/>
                </a:cxn>
                <a:cxn ang="T7">
                  <a:pos x="T2" y="T3"/>
                </a:cxn>
                <a:cxn ang="T8">
                  <a:pos x="T4" y="T5"/>
                </a:cxn>
              </a:cxnLst>
              <a:rect l="0" t="0" r="r" b="b"/>
              <a:pathLst>
                <a:path w="4140" h="156">
                  <a:moveTo>
                    <a:pt x="4140" y="0"/>
                  </a:moveTo>
                  <a:lnTo>
                    <a:pt x="4140" y="156"/>
                  </a:lnTo>
                  <a:lnTo>
                    <a:pt x="0" y="156"/>
                  </a:lnTo>
                </a:path>
              </a:pathLst>
            </a:custGeom>
            <a:noFill/>
            <a:ln w="25400">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34" name="Text Box 34">
              <a:extLst>
                <a:ext uri="{FF2B5EF4-FFF2-40B4-BE49-F238E27FC236}">
                  <a16:creationId xmlns:a16="http://schemas.microsoft.com/office/drawing/2014/main" id="{4389E769-9118-EE24-906F-010AEAA8BC25}"/>
                </a:ext>
              </a:extLst>
            </p:cNvPr>
            <p:cNvSpPr txBox="1">
              <a:spLocks noChangeArrowheads="1"/>
            </p:cNvSpPr>
            <p:nvPr/>
          </p:nvSpPr>
          <p:spPr bwMode="auto">
            <a:xfrm>
              <a:off x="2442" y="330"/>
              <a:ext cx="3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a</a:t>
              </a:r>
            </a:p>
          </p:txBody>
        </p:sp>
        <p:sp>
          <p:nvSpPr>
            <p:cNvPr id="102435" name="Text Box 35">
              <a:extLst>
                <a:ext uri="{FF2B5EF4-FFF2-40B4-BE49-F238E27FC236}">
                  <a16:creationId xmlns:a16="http://schemas.microsoft.com/office/drawing/2014/main" id="{78949279-3F42-F272-AE72-19C073BA8142}"/>
                </a:ext>
              </a:extLst>
            </p:cNvPr>
            <p:cNvSpPr txBox="1">
              <a:spLocks noChangeArrowheads="1"/>
            </p:cNvSpPr>
            <p:nvPr/>
          </p:nvSpPr>
          <p:spPr bwMode="auto">
            <a:xfrm>
              <a:off x="2631" y="750"/>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b</a:t>
              </a:r>
            </a:p>
          </p:txBody>
        </p:sp>
        <p:sp>
          <p:nvSpPr>
            <p:cNvPr id="102436" name="Text Box 36">
              <a:extLst>
                <a:ext uri="{FF2B5EF4-FFF2-40B4-BE49-F238E27FC236}">
                  <a16:creationId xmlns:a16="http://schemas.microsoft.com/office/drawing/2014/main" id="{62EB99EA-4B44-025F-3F6D-951D9C203430}"/>
                </a:ext>
              </a:extLst>
            </p:cNvPr>
            <p:cNvSpPr txBox="1">
              <a:spLocks noChangeArrowheads="1"/>
            </p:cNvSpPr>
            <p:nvPr/>
          </p:nvSpPr>
          <p:spPr bwMode="auto">
            <a:xfrm>
              <a:off x="2631" y="1253"/>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c</a:t>
              </a:r>
            </a:p>
          </p:txBody>
        </p:sp>
        <p:sp>
          <p:nvSpPr>
            <p:cNvPr id="102437" name="Text Box 37">
              <a:extLst>
                <a:ext uri="{FF2B5EF4-FFF2-40B4-BE49-F238E27FC236}">
                  <a16:creationId xmlns:a16="http://schemas.microsoft.com/office/drawing/2014/main" id="{710F96D6-687F-026F-2B79-92B4A43D2D20}"/>
                </a:ext>
              </a:extLst>
            </p:cNvPr>
            <p:cNvSpPr txBox="1">
              <a:spLocks noChangeArrowheads="1"/>
            </p:cNvSpPr>
            <p:nvPr/>
          </p:nvSpPr>
          <p:spPr bwMode="auto">
            <a:xfrm>
              <a:off x="2631" y="1757"/>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d</a:t>
              </a:r>
            </a:p>
          </p:txBody>
        </p:sp>
        <p:sp>
          <p:nvSpPr>
            <p:cNvPr id="102438" name="Text Box 38">
              <a:extLst>
                <a:ext uri="{FF2B5EF4-FFF2-40B4-BE49-F238E27FC236}">
                  <a16:creationId xmlns:a16="http://schemas.microsoft.com/office/drawing/2014/main" id="{404620ED-888E-A914-7439-7388D3E7D3F3}"/>
                </a:ext>
              </a:extLst>
            </p:cNvPr>
            <p:cNvSpPr txBox="1">
              <a:spLocks noChangeArrowheads="1"/>
            </p:cNvSpPr>
            <p:nvPr/>
          </p:nvSpPr>
          <p:spPr bwMode="auto">
            <a:xfrm>
              <a:off x="2512" y="2344"/>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e</a:t>
              </a:r>
            </a:p>
          </p:txBody>
        </p:sp>
        <p:sp>
          <p:nvSpPr>
            <p:cNvPr id="102439" name="Text Box 39">
              <a:extLst>
                <a:ext uri="{FF2B5EF4-FFF2-40B4-BE49-F238E27FC236}">
                  <a16:creationId xmlns:a16="http://schemas.microsoft.com/office/drawing/2014/main" id="{72177159-3314-01CC-7C1E-43F686D5C1D5}"/>
                </a:ext>
              </a:extLst>
            </p:cNvPr>
            <p:cNvSpPr txBox="1">
              <a:spLocks noChangeArrowheads="1"/>
            </p:cNvSpPr>
            <p:nvPr/>
          </p:nvSpPr>
          <p:spPr bwMode="auto">
            <a:xfrm>
              <a:off x="2512" y="2847"/>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f</a:t>
              </a:r>
            </a:p>
          </p:txBody>
        </p:sp>
        <p:sp>
          <p:nvSpPr>
            <p:cNvPr id="102440" name="Text Box 40">
              <a:extLst>
                <a:ext uri="{FF2B5EF4-FFF2-40B4-BE49-F238E27FC236}">
                  <a16:creationId xmlns:a16="http://schemas.microsoft.com/office/drawing/2014/main" id="{B5EC042E-BA2F-C02C-6E61-A1ED163A1F41}"/>
                </a:ext>
              </a:extLst>
            </p:cNvPr>
            <p:cNvSpPr txBox="1">
              <a:spLocks noChangeArrowheads="1"/>
            </p:cNvSpPr>
            <p:nvPr/>
          </p:nvSpPr>
          <p:spPr bwMode="auto">
            <a:xfrm>
              <a:off x="2571" y="3267"/>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g</a:t>
              </a:r>
            </a:p>
          </p:txBody>
        </p:sp>
        <p:sp>
          <p:nvSpPr>
            <p:cNvPr id="102441" name="Text Box 41">
              <a:extLst>
                <a:ext uri="{FF2B5EF4-FFF2-40B4-BE49-F238E27FC236}">
                  <a16:creationId xmlns:a16="http://schemas.microsoft.com/office/drawing/2014/main" id="{52B139A8-2646-A87F-91E1-74C734E22193}"/>
                </a:ext>
              </a:extLst>
            </p:cNvPr>
            <p:cNvSpPr txBox="1">
              <a:spLocks noChangeArrowheads="1"/>
            </p:cNvSpPr>
            <p:nvPr/>
          </p:nvSpPr>
          <p:spPr bwMode="auto">
            <a:xfrm>
              <a:off x="2462" y="3797"/>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h</a:t>
              </a:r>
            </a:p>
          </p:txBody>
        </p:sp>
        <p:sp>
          <p:nvSpPr>
            <p:cNvPr id="102442" name="Text Box 42">
              <a:extLst>
                <a:ext uri="{FF2B5EF4-FFF2-40B4-BE49-F238E27FC236}">
                  <a16:creationId xmlns:a16="http://schemas.microsoft.com/office/drawing/2014/main" id="{16FDFC8A-112A-31E1-38B7-4236074525EE}"/>
                </a:ext>
              </a:extLst>
            </p:cNvPr>
            <p:cNvSpPr txBox="1">
              <a:spLocks noChangeArrowheads="1"/>
            </p:cNvSpPr>
            <p:nvPr/>
          </p:nvSpPr>
          <p:spPr bwMode="auto">
            <a:xfrm>
              <a:off x="823" y="1757"/>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i</a:t>
              </a:r>
            </a:p>
          </p:txBody>
        </p:sp>
        <p:sp>
          <p:nvSpPr>
            <p:cNvPr id="102443" name="Text Box 43">
              <a:extLst>
                <a:ext uri="{FF2B5EF4-FFF2-40B4-BE49-F238E27FC236}">
                  <a16:creationId xmlns:a16="http://schemas.microsoft.com/office/drawing/2014/main" id="{086BD390-8D3B-888D-1C62-334FE55CC3E9}"/>
                </a:ext>
              </a:extLst>
            </p:cNvPr>
            <p:cNvSpPr txBox="1">
              <a:spLocks noChangeArrowheads="1"/>
            </p:cNvSpPr>
            <p:nvPr/>
          </p:nvSpPr>
          <p:spPr bwMode="auto">
            <a:xfrm>
              <a:off x="1266" y="3267"/>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j</a:t>
              </a:r>
            </a:p>
          </p:txBody>
        </p:sp>
        <p:sp>
          <p:nvSpPr>
            <p:cNvPr id="102444" name="Text Box 44">
              <a:extLst>
                <a:ext uri="{FF2B5EF4-FFF2-40B4-BE49-F238E27FC236}">
                  <a16:creationId xmlns:a16="http://schemas.microsoft.com/office/drawing/2014/main" id="{20C3EE22-C077-A7F3-46BA-C7EC01263E80}"/>
                </a:ext>
              </a:extLst>
            </p:cNvPr>
            <p:cNvSpPr txBox="1">
              <a:spLocks noChangeArrowheads="1"/>
            </p:cNvSpPr>
            <p:nvPr/>
          </p:nvSpPr>
          <p:spPr bwMode="auto">
            <a:xfrm>
              <a:off x="1919" y="3470"/>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k</a:t>
              </a:r>
            </a:p>
          </p:txBody>
        </p:sp>
        <p:sp>
          <p:nvSpPr>
            <p:cNvPr id="102445" name="Text Box 45">
              <a:extLst>
                <a:ext uri="{FF2B5EF4-FFF2-40B4-BE49-F238E27FC236}">
                  <a16:creationId xmlns:a16="http://schemas.microsoft.com/office/drawing/2014/main" id="{E55C26E2-850C-8565-AAFE-D43739A44E7A}"/>
                </a:ext>
              </a:extLst>
            </p:cNvPr>
            <p:cNvSpPr txBox="1">
              <a:spLocks noChangeArrowheads="1"/>
            </p:cNvSpPr>
            <p:nvPr/>
          </p:nvSpPr>
          <p:spPr bwMode="auto">
            <a:xfrm>
              <a:off x="3466" y="1955"/>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l</a:t>
              </a:r>
            </a:p>
          </p:txBody>
        </p:sp>
        <p:sp>
          <p:nvSpPr>
            <p:cNvPr id="102446" name="Text Box 46">
              <a:extLst>
                <a:ext uri="{FF2B5EF4-FFF2-40B4-BE49-F238E27FC236}">
                  <a16:creationId xmlns:a16="http://schemas.microsoft.com/office/drawing/2014/main" id="{85414511-68CD-C629-C4D7-73C00E78D7C2}"/>
                </a:ext>
              </a:extLst>
            </p:cNvPr>
            <p:cNvSpPr txBox="1">
              <a:spLocks noChangeArrowheads="1"/>
            </p:cNvSpPr>
            <p:nvPr/>
          </p:nvSpPr>
          <p:spPr bwMode="auto">
            <a:xfrm>
              <a:off x="5138" y="2600"/>
              <a:ext cx="3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m</a:t>
              </a:r>
            </a:p>
          </p:txBody>
        </p:sp>
        <p:sp>
          <p:nvSpPr>
            <p:cNvPr id="102447" name="Text Box 47">
              <a:extLst>
                <a:ext uri="{FF2B5EF4-FFF2-40B4-BE49-F238E27FC236}">
                  <a16:creationId xmlns:a16="http://schemas.microsoft.com/office/drawing/2014/main" id="{2831F4AD-4859-18DA-2BD1-36CD673CDF93}"/>
                </a:ext>
              </a:extLst>
            </p:cNvPr>
            <p:cNvSpPr txBox="1">
              <a:spLocks noChangeArrowheads="1"/>
            </p:cNvSpPr>
            <p:nvPr/>
          </p:nvSpPr>
          <p:spPr bwMode="auto">
            <a:xfrm>
              <a:off x="5162" y="3261"/>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n</a:t>
              </a:r>
            </a:p>
          </p:txBody>
        </p:sp>
        <p:sp>
          <p:nvSpPr>
            <p:cNvPr id="102448" name="Text Box 48">
              <a:extLst>
                <a:ext uri="{FF2B5EF4-FFF2-40B4-BE49-F238E27FC236}">
                  <a16:creationId xmlns:a16="http://schemas.microsoft.com/office/drawing/2014/main" id="{265858C7-21D8-A3BE-511F-BFF8866E6D4C}"/>
                </a:ext>
              </a:extLst>
            </p:cNvPr>
            <p:cNvSpPr txBox="1">
              <a:spLocks noChangeArrowheads="1"/>
            </p:cNvSpPr>
            <p:nvPr/>
          </p:nvSpPr>
          <p:spPr bwMode="auto">
            <a:xfrm>
              <a:off x="3347" y="2847"/>
              <a:ext cx="3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o</a:t>
              </a:r>
            </a:p>
          </p:txBody>
        </p:sp>
        <p:sp>
          <p:nvSpPr>
            <p:cNvPr id="102449" name="Text Box 49">
              <a:extLst>
                <a:ext uri="{FF2B5EF4-FFF2-40B4-BE49-F238E27FC236}">
                  <a16:creationId xmlns:a16="http://schemas.microsoft.com/office/drawing/2014/main" id="{EEDACF94-37D3-2E47-A512-41AFCCA4ECBA}"/>
                </a:ext>
              </a:extLst>
            </p:cNvPr>
            <p:cNvSpPr txBox="1">
              <a:spLocks noChangeArrowheads="1"/>
            </p:cNvSpPr>
            <p:nvPr/>
          </p:nvSpPr>
          <p:spPr bwMode="auto">
            <a:xfrm>
              <a:off x="3893" y="3267"/>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楷体_GB2312" pitchFamily="49" charset="-122"/>
                </a:rPr>
                <a:t>p</a:t>
              </a:r>
            </a:p>
          </p:txBody>
        </p:sp>
        <p:sp>
          <p:nvSpPr>
            <p:cNvPr id="102450" name="Text Box 50">
              <a:extLst>
                <a:ext uri="{FF2B5EF4-FFF2-40B4-BE49-F238E27FC236}">
                  <a16:creationId xmlns:a16="http://schemas.microsoft.com/office/drawing/2014/main" id="{187C3A1E-CBAC-B8F6-AD35-AE4BBE79FE9F}"/>
                </a:ext>
              </a:extLst>
            </p:cNvPr>
            <p:cNvSpPr txBox="1">
              <a:spLocks noChangeArrowheads="1"/>
            </p:cNvSpPr>
            <p:nvPr/>
          </p:nvSpPr>
          <p:spPr bwMode="auto">
            <a:xfrm>
              <a:off x="2153" y="498"/>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a:t>
              </a:r>
            </a:p>
          </p:txBody>
        </p:sp>
        <p:sp>
          <p:nvSpPr>
            <p:cNvPr id="102451" name="Text Box 51">
              <a:extLst>
                <a:ext uri="{FF2B5EF4-FFF2-40B4-BE49-F238E27FC236}">
                  <a16:creationId xmlns:a16="http://schemas.microsoft.com/office/drawing/2014/main" id="{7257FC97-046C-AADB-99F8-5B3A0E8BEA1E}"/>
                </a:ext>
              </a:extLst>
            </p:cNvPr>
            <p:cNvSpPr txBox="1">
              <a:spLocks noChangeArrowheads="1"/>
            </p:cNvSpPr>
            <p:nvPr/>
          </p:nvSpPr>
          <p:spPr bwMode="auto">
            <a:xfrm>
              <a:off x="2153" y="1002"/>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2</a:t>
              </a:r>
            </a:p>
          </p:txBody>
        </p:sp>
        <p:sp>
          <p:nvSpPr>
            <p:cNvPr id="102452" name="Text Box 52">
              <a:extLst>
                <a:ext uri="{FF2B5EF4-FFF2-40B4-BE49-F238E27FC236}">
                  <a16:creationId xmlns:a16="http://schemas.microsoft.com/office/drawing/2014/main" id="{F4AA1EE1-965F-2B34-1447-6B9FD8976D4C}"/>
                </a:ext>
              </a:extLst>
            </p:cNvPr>
            <p:cNvSpPr txBox="1">
              <a:spLocks noChangeArrowheads="1"/>
            </p:cNvSpPr>
            <p:nvPr/>
          </p:nvSpPr>
          <p:spPr bwMode="auto">
            <a:xfrm>
              <a:off x="2153" y="1505"/>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3</a:t>
              </a:r>
            </a:p>
          </p:txBody>
        </p:sp>
        <p:sp>
          <p:nvSpPr>
            <p:cNvPr id="102453" name="Text Box 53">
              <a:extLst>
                <a:ext uri="{FF2B5EF4-FFF2-40B4-BE49-F238E27FC236}">
                  <a16:creationId xmlns:a16="http://schemas.microsoft.com/office/drawing/2014/main" id="{ECD034CA-B5BF-74ED-EB2A-C94D3C839CF8}"/>
                </a:ext>
              </a:extLst>
            </p:cNvPr>
            <p:cNvSpPr txBox="1">
              <a:spLocks noChangeArrowheads="1"/>
            </p:cNvSpPr>
            <p:nvPr/>
          </p:nvSpPr>
          <p:spPr bwMode="auto">
            <a:xfrm>
              <a:off x="2153" y="2008"/>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4</a:t>
              </a:r>
            </a:p>
          </p:txBody>
        </p:sp>
        <p:sp>
          <p:nvSpPr>
            <p:cNvPr id="102454" name="Text Box 54">
              <a:extLst>
                <a:ext uri="{FF2B5EF4-FFF2-40B4-BE49-F238E27FC236}">
                  <a16:creationId xmlns:a16="http://schemas.microsoft.com/office/drawing/2014/main" id="{18BDC655-29FA-21AD-8B89-2E269AD98C65}"/>
                </a:ext>
              </a:extLst>
            </p:cNvPr>
            <p:cNvSpPr txBox="1">
              <a:spLocks noChangeArrowheads="1"/>
            </p:cNvSpPr>
            <p:nvPr/>
          </p:nvSpPr>
          <p:spPr bwMode="auto">
            <a:xfrm>
              <a:off x="2153" y="2512"/>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5</a:t>
              </a:r>
            </a:p>
          </p:txBody>
        </p:sp>
        <p:sp>
          <p:nvSpPr>
            <p:cNvPr id="102455" name="Text Box 55">
              <a:extLst>
                <a:ext uri="{FF2B5EF4-FFF2-40B4-BE49-F238E27FC236}">
                  <a16:creationId xmlns:a16="http://schemas.microsoft.com/office/drawing/2014/main" id="{DC85986F-6556-6482-D92F-C2E4FDDA550F}"/>
                </a:ext>
              </a:extLst>
            </p:cNvPr>
            <p:cNvSpPr txBox="1">
              <a:spLocks noChangeArrowheads="1"/>
            </p:cNvSpPr>
            <p:nvPr/>
          </p:nvSpPr>
          <p:spPr bwMode="auto">
            <a:xfrm>
              <a:off x="2153" y="3015"/>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6</a:t>
              </a:r>
            </a:p>
          </p:txBody>
        </p:sp>
        <p:sp>
          <p:nvSpPr>
            <p:cNvPr id="102456" name="Text Box 56">
              <a:extLst>
                <a:ext uri="{FF2B5EF4-FFF2-40B4-BE49-F238E27FC236}">
                  <a16:creationId xmlns:a16="http://schemas.microsoft.com/office/drawing/2014/main" id="{9358EE98-6CE0-F97C-0A2F-1FE8AB22F6C1}"/>
                </a:ext>
              </a:extLst>
            </p:cNvPr>
            <p:cNvSpPr txBox="1">
              <a:spLocks noChangeArrowheads="1"/>
            </p:cNvSpPr>
            <p:nvPr/>
          </p:nvSpPr>
          <p:spPr bwMode="auto">
            <a:xfrm>
              <a:off x="2153" y="3523"/>
              <a:ext cx="3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7</a:t>
              </a:r>
            </a:p>
          </p:txBody>
        </p:sp>
        <p:sp>
          <p:nvSpPr>
            <p:cNvPr id="102457" name="Text Box 57">
              <a:extLst>
                <a:ext uri="{FF2B5EF4-FFF2-40B4-BE49-F238E27FC236}">
                  <a16:creationId xmlns:a16="http://schemas.microsoft.com/office/drawing/2014/main" id="{57AD3F6A-A72D-1E9B-0829-EB039A85E6E8}"/>
                </a:ext>
              </a:extLst>
            </p:cNvPr>
            <p:cNvSpPr txBox="1">
              <a:spLocks noChangeArrowheads="1"/>
            </p:cNvSpPr>
            <p:nvPr/>
          </p:nvSpPr>
          <p:spPr bwMode="auto">
            <a:xfrm>
              <a:off x="2153" y="3715"/>
              <a:ext cx="3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8</a:t>
              </a:r>
            </a:p>
          </p:txBody>
        </p:sp>
        <p:sp>
          <p:nvSpPr>
            <p:cNvPr id="102458" name="Text Box 58">
              <a:extLst>
                <a:ext uri="{FF2B5EF4-FFF2-40B4-BE49-F238E27FC236}">
                  <a16:creationId xmlns:a16="http://schemas.microsoft.com/office/drawing/2014/main" id="{863D704E-A7F4-DC2D-CC3A-46443578318D}"/>
                </a:ext>
              </a:extLst>
            </p:cNvPr>
            <p:cNvSpPr txBox="1">
              <a:spLocks noChangeArrowheads="1"/>
            </p:cNvSpPr>
            <p:nvPr/>
          </p:nvSpPr>
          <p:spPr bwMode="auto">
            <a:xfrm>
              <a:off x="1199" y="665"/>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9</a:t>
              </a:r>
            </a:p>
          </p:txBody>
        </p:sp>
        <p:sp>
          <p:nvSpPr>
            <p:cNvPr id="102459" name="Text Box 59">
              <a:extLst>
                <a:ext uri="{FF2B5EF4-FFF2-40B4-BE49-F238E27FC236}">
                  <a16:creationId xmlns:a16="http://schemas.microsoft.com/office/drawing/2014/main" id="{9B12CCB5-9E86-A525-E9CC-6C8E911DDD80}"/>
                </a:ext>
              </a:extLst>
            </p:cNvPr>
            <p:cNvSpPr txBox="1">
              <a:spLocks noChangeArrowheads="1"/>
            </p:cNvSpPr>
            <p:nvPr/>
          </p:nvSpPr>
          <p:spPr bwMode="auto">
            <a:xfrm>
              <a:off x="1199" y="116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10</a:t>
              </a:r>
            </a:p>
          </p:txBody>
        </p:sp>
        <p:sp>
          <p:nvSpPr>
            <p:cNvPr id="102460" name="Text Box 60">
              <a:extLst>
                <a:ext uri="{FF2B5EF4-FFF2-40B4-BE49-F238E27FC236}">
                  <a16:creationId xmlns:a16="http://schemas.microsoft.com/office/drawing/2014/main" id="{C4F4EDA9-8B6B-E499-C036-400E088F6E67}"/>
                </a:ext>
              </a:extLst>
            </p:cNvPr>
            <p:cNvSpPr txBox="1">
              <a:spLocks noChangeArrowheads="1"/>
            </p:cNvSpPr>
            <p:nvPr/>
          </p:nvSpPr>
          <p:spPr bwMode="auto">
            <a:xfrm>
              <a:off x="1199" y="1672"/>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11</a:t>
              </a:r>
            </a:p>
          </p:txBody>
        </p:sp>
        <p:sp>
          <p:nvSpPr>
            <p:cNvPr id="102461" name="Text Box 61">
              <a:extLst>
                <a:ext uri="{FF2B5EF4-FFF2-40B4-BE49-F238E27FC236}">
                  <a16:creationId xmlns:a16="http://schemas.microsoft.com/office/drawing/2014/main" id="{65C2B3A8-3C25-A4B4-260A-6AB6E2B3A3E4}"/>
                </a:ext>
              </a:extLst>
            </p:cNvPr>
            <p:cNvSpPr txBox="1">
              <a:spLocks noChangeArrowheads="1"/>
            </p:cNvSpPr>
            <p:nvPr/>
          </p:nvSpPr>
          <p:spPr bwMode="auto">
            <a:xfrm>
              <a:off x="720" y="2344"/>
              <a:ext cx="35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12</a:t>
              </a:r>
            </a:p>
          </p:txBody>
        </p:sp>
        <p:sp>
          <p:nvSpPr>
            <p:cNvPr id="102462" name="Text Box 62">
              <a:extLst>
                <a:ext uri="{FF2B5EF4-FFF2-40B4-BE49-F238E27FC236}">
                  <a16:creationId xmlns:a16="http://schemas.microsoft.com/office/drawing/2014/main" id="{9AC4FD76-BEC8-E64C-2D35-60957D2E3E42}"/>
                </a:ext>
              </a:extLst>
            </p:cNvPr>
            <p:cNvSpPr txBox="1">
              <a:spLocks noChangeArrowheads="1"/>
            </p:cNvSpPr>
            <p:nvPr/>
          </p:nvSpPr>
          <p:spPr bwMode="auto">
            <a:xfrm>
              <a:off x="1437" y="3675"/>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13</a:t>
              </a:r>
            </a:p>
          </p:txBody>
        </p:sp>
        <p:sp>
          <p:nvSpPr>
            <p:cNvPr id="102463" name="Text Box 63">
              <a:extLst>
                <a:ext uri="{FF2B5EF4-FFF2-40B4-BE49-F238E27FC236}">
                  <a16:creationId xmlns:a16="http://schemas.microsoft.com/office/drawing/2014/main" id="{A6452CC8-3B36-1554-E4AE-54D92735131C}"/>
                </a:ext>
              </a:extLst>
            </p:cNvPr>
            <p:cNvSpPr txBox="1">
              <a:spLocks noChangeArrowheads="1"/>
            </p:cNvSpPr>
            <p:nvPr/>
          </p:nvSpPr>
          <p:spPr bwMode="auto">
            <a:xfrm>
              <a:off x="2750" y="2175"/>
              <a:ext cx="3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14</a:t>
              </a:r>
            </a:p>
          </p:txBody>
        </p:sp>
        <p:sp>
          <p:nvSpPr>
            <p:cNvPr id="102464" name="Text Box 64">
              <a:extLst>
                <a:ext uri="{FF2B5EF4-FFF2-40B4-BE49-F238E27FC236}">
                  <a16:creationId xmlns:a16="http://schemas.microsoft.com/office/drawing/2014/main" id="{77F51DB9-A0DF-7267-FD3C-7F51D30C6D59}"/>
                </a:ext>
              </a:extLst>
            </p:cNvPr>
            <p:cNvSpPr txBox="1">
              <a:spLocks noChangeArrowheads="1"/>
            </p:cNvSpPr>
            <p:nvPr/>
          </p:nvSpPr>
          <p:spPr bwMode="auto">
            <a:xfrm>
              <a:off x="3108" y="267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15</a:t>
              </a:r>
            </a:p>
          </p:txBody>
        </p:sp>
        <p:sp>
          <p:nvSpPr>
            <p:cNvPr id="102465" name="Text Box 65">
              <a:extLst>
                <a:ext uri="{FF2B5EF4-FFF2-40B4-BE49-F238E27FC236}">
                  <a16:creationId xmlns:a16="http://schemas.microsoft.com/office/drawing/2014/main" id="{2E691930-F671-9D8C-6C42-CF9CC9B46C36}"/>
                </a:ext>
              </a:extLst>
            </p:cNvPr>
            <p:cNvSpPr txBox="1">
              <a:spLocks noChangeArrowheads="1"/>
            </p:cNvSpPr>
            <p:nvPr/>
          </p:nvSpPr>
          <p:spPr bwMode="auto">
            <a:xfrm>
              <a:off x="4422" y="2175"/>
              <a:ext cx="3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16</a:t>
              </a:r>
            </a:p>
          </p:txBody>
        </p:sp>
        <p:sp>
          <p:nvSpPr>
            <p:cNvPr id="102466" name="Text Box 66">
              <a:extLst>
                <a:ext uri="{FF2B5EF4-FFF2-40B4-BE49-F238E27FC236}">
                  <a16:creationId xmlns:a16="http://schemas.microsoft.com/office/drawing/2014/main" id="{7B8FE9A9-11CA-B60A-B6F7-2C76E4016504}"/>
                </a:ext>
              </a:extLst>
            </p:cNvPr>
            <p:cNvSpPr txBox="1">
              <a:spLocks noChangeArrowheads="1"/>
            </p:cNvSpPr>
            <p:nvPr/>
          </p:nvSpPr>
          <p:spPr bwMode="auto">
            <a:xfrm>
              <a:off x="3944" y="267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17</a:t>
              </a:r>
            </a:p>
          </p:txBody>
        </p:sp>
        <p:sp>
          <p:nvSpPr>
            <p:cNvPr id="102467" name="Text Box 67">
              <a:extLst>
                <a:ext uri="{FF2B5EF4-FFF2-40B4-BE49-F238E27FC236}">
                  <a16:creationId xmlns:a16="http://schemas.microsoft.com/office/drawing/2014/main" id="{F7F204D9-6DF3-0B87-A47B-1C1B3CFC742D}"/>
                </a:ext>
              </a:extLst>
            </p:cNvPr>
            <p:cNvSpPr txBox="1">
              <a:spLocks noChangeArrowheads="1"/>
            </p:cNvSpPr>
            <p:nvPr/>
          </p:nvSpPr>
          <p:spPr bwMode="auto">
            <a:xfrm>
              <a:off x="3586" y="2595"/>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18</a:t>
              </a:r>
            </a:p>
          </p:txBody>
        </p:sp>
        <p:sp>
          <p:nvSpPr>
            <p:cNvPr id="102468" name="Text Box 68">
              <a:extLst>
                <a:ext uri="{FF2B5EF4-FFF2-40B4-BE49-F238E27FC236}">
                  <a16:creationId xmlns:a16="http://schemas.microsoft.com/office/drawing/2014/main" id="{DDF3152D-6BA7-6023-02DF-B6A2F505FE9F}"/>
                </a:ext>
              </a:extLst>
            </p:cNvPr>
            <p:cNvSpPr txBox="1">
              <a:spLocks noChangeArrowheads="1"/>
            </p:cNvSpPr>
            <p:nvPr/>
          </p:nvSpPr>
          <p:spPr bwMode="auto">
            <a:xfrm>
              <a:off x="3586" y="2931"/>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19</a:t>
              </a:r>
            </a:p>
          </p:txBody>
        </p:sp>
        <p:sp>
          <p:nvSpPr>
            <p:cNvPr id="102469" name="Text Box 69">
              <a:extLst>
                <a:ext uri="{FF2B5EF4-FFF2-40B4-BE49-F238E27FC236}">
                  <a16:creationId xmlns:a16="http://schemas.microsoft.com/office/drawing/2014/main" id="{B08AAE1A-2116-246B-C71C-D1C625DBAC3C}"/>
                </a:ext>
              </a:extLst>
            </p:cNvPr>
            <p:cNvSpPr txBox="1">
              <a:spLocks noChangeArrowheads="1"/>
            </p:cNvSpPr>
            <p:nvPr/>
          </p:nvSpPr>
          <p:spPr bwMode="auto">
            <a:xfrm>
              <a:off x="3586" y="3520"/>
              <a:ext cx="3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20</a:t>
              </a:r>
            </a:p>
          </p:txBody>
        </p:sp>
        <p:sp>
          <p:nvSpPr>
            <p:cNvPr id="102470" name="Line 70">
              <a:extLst>
                <a:ext uri="{FF2B5EF4-FFF2-40B4-BE49-F238E27FC236}">
                  <a16:creationId xmlns:a16="http://schemas.microsoft.com/office/drawing/2014/main" id="{DB546391-F052-C095-3812-36A1C666CE74}"/>
                </a:ext>
              </a:extLst>
            </p:cNvPr>
            <p:cNvSpPr>
              <a:spLocks noChangeShapeType="1"/>
            </p:cNvSpPr>
            <p:nvPr/>
          </p:nvSpPr>
          <p:spPr bwMode="auto">
            <a:xfrm>
              <a:off x="3629" y="3526"/>
              <a:ext cx="0" cy="16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2471" name="Text Box 71">
              <a:extLst>
                <a:ext uri="{FF2B5EF4-FFF2-40B4-BE49-F238E27FC236}">
                  <a16:creationId xmlns:a16="http://schemas.microsoft.com/office/drawing/2014/main" id="{3325636A-CC59-6845-4C65-716C85E11E68}"/>
                </a:ext>
              </a:extLst>
            </p:cNvPr>
            <p:cNvSpPr txBox="1">
              <a:spLocks noChangeArrowheads="1"/>
            </p:cNvSpPr>
            <p:nvPr/>
          </p:nvSpPr>
          <p:spPr bwMode="auto">
            <a:xfrm>
              <a:off x="4856" y="3008"/>
              <a:ext cx="358"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21</a:t>
              </a:r>
            </a:p>
          </p:txBody>
        </p:sp>
        <p:sp>
          <p:nvSpPr>
            <p:cNvPr id="102472" name="Text Box 72">
              <a:extLst>
                <a:ext uri="{FF2B5EF4-FFF2-40B4-BE49-F238E27FC236}">
                  <a16:creationId xmlns:a16="http://schemas.microsoft.com/office/drawing/2014/main" id="{2BC87031-B826-301A-0187-34E20276987D}"/>
                </a:ext>
              </a:extLst>
            </p:cNvPr>
            <p:cNvSpPr txBox="1">
              <a:spLocks noChangeArrowheads="1"/>
            </p:cNvSpPr>
            <p:nvPr/>
          </p:nvSpPr>
          <p:spPr bwMode="auto">
            <a:xfrm>
              <a:off x="4900" y="3518"/>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ea typeface="楷体_GB2312" pitchFamily="49" charset="-122"/>
                </a:rPr>
                <a:t>22</a:t>
              </a:r>
            </a:p>
          </p:txBody>
        </p:sp>
        <p:sp>
          <p:nvSpPr>
            <p:cNvPr id="102473" name="Text Box 73">
              <a:extLst>
                <a:ext uri="{FF2B5EF4-FFF2-40B4-BE49-F238E27FC236}">
                  <a16:creationId xmlns:a16="http://schemas.microsoft.com/office/drawing/2014/main" id="{0150CBD1-7B24-17EB-7976-D42783C510E1}"/>
                </a:ext>
              </a:extLst>
            </p:cNvPr>
            <p:cNvSpPr txBox="1">
              <a:spLocks noChangeArrowheads="1"/>
            </p:cNvSpPr>
            <p:nvPr/>
          </p:nvSpPr>
          <p:spPr bwMode="auto">
            <a:xfrm>
              <a:off x="1906" y="95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74" name="Text Box 74">
              <a:extLst>
                <a:ext uri="{FF2B5EF4-FFF2-40B4-BE49-F238E27FC236}">
                  <a16:creationId xmlns:a16="http://schemas.microsoft.com/office/drawing/2014/main" id="{C6FCF146-9B60-7D73-124B-C62D4D687EF3}"/>
                </a:ext>
              </a:extLst>
            </p:cNvPr>
            <p:cNvSpPr txBox="1">
              <a:spLocks noChangeArrowheads="1"/>
            </p:cNvSpPr>
            <p:nvPr/>
          </p:nvSpPr>
          <p:spPr bwMode="auto">
            <a:xfrm>
              <a:off x="1437" y="665"/>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75" name="Text Box 75">
              <a:extLst>
                <a:ext uri="{FF2B5EF4-FFF2-40B4-BE49-F238E27FC236}">
                  <a16:creationId xmlns:a16="http://schemas.microsoft.com/office/drawing/2014/main" id="{77D6E366-3B2C-6202-FE77-69603FAAF8C4}"/>
                </a:ext>
              </a:extLst>
            </p:cNvPr>
            <p:cNvSpPr txBox="1">
              <a:spLocks noChangeArrowheads="1"/>
            </p:cNvSpPr>
            <p:nvPr/>
          </p:nvSpPr>
          <p:spPr bwMode="auto">
            <a:xfrm>
              <a:off x="1914" y="1505"/>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76" name="Text Box 76">
              <a:extLst>
                <a:ext uri="{FF2B5EF4-FFF2-40B4-BE49-F238E27FC236}">
                  <a16:creationId xmlns:a16="http://schemas.microsoft.com/office/drawing/2014/main" id="{61B53547-619A-291B-550A-AA63EA4A26D1}"/>
                </a:ext>
              </a:extLst>
            </p:cNvPr>
            <p:cNvSpPr txBox="1">
              <a:spLocks noChangeArrowheads="1"/>
            </p:cNvSpPr>
            <p:nvPr/>
          </p:nvSpPr>
          <p:spPr bwMode="auto">
            <a:xfrm>
              <a:off x="1437" y="116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77" name="Text Box 77">
              <a:extLst>
                <a:ext uri="{FF2B5EF4-FFF2-40B4-BE49-F238E27FC236}">
                  <a16:creationId xmlns:a16="http://schemas.microsoft.com/office/drawing/2014/main" id="{DDE84F1C-9561-080B-BDCD-28ED55337D87}"/>
                </a:ext>
              </a:extLst>
            </p:cNvPr>
            <p:cNvSpPr txBox="1">
              <a:spLocks noChangeArrowheads="1"/>
            </p:cNvSpPr>
            <p:nvPr/>
          </p:nvSpPr>
          <p:spPr bwMode="auto">
            <a:xfrm>
              <a:off x="1914" y="2008"/>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78" name="Text Box 78">
              <a:extLst>
                <a:ext uri="{FF2B5EF4-FFF2-40B4-BE49-F238E27FC236}">
                  <a16:creationId xmlns:a16="http://schemas.microsoft.com/office/drawing/2014/main" id="{1E06E20B-5C87-525F-EB3D-34D01F8EC990}"/>
                </a:ext>
              </a:extLst>
            </p:cNvPr>
            <p:cNvSpPr txBox="1">
              <a:spLocks noChangeArrowheads="1"/>
            </p:cNvSpPr>
            <p:nvPr/>
          </p:nvSpPr>
          <p:spPr bwMode="auto">
            <a:xfrm>
              <a:off x="1437" y="1672"/>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79" name="Text Box 79">
              <a:extLst>
                <a:ext uri="{FF2B5EF4-FFF2-40B4-BE49-F238E27FC236}">
                  <a16:creationId xmlns:a16="http://schemas.microsoft.com/office/drawing/2014/main" id="{A310EE73-CE35-74F3-E02D-57340FCA1E0F}"/>
                </a:ext>
              </a:extLst>
            </p:cNvPr>
            <p:cNvSpPr txBox="1">
              <a:spLocks noChangeArrowheads="1"/>
            </p:cNvSpPr>
            <p:nvPr/>
          </p:nvSpPr>
          <p:spPr bwMode="auto">
            <a:xfrm>
              <a:off x="1914" y="2512"/>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80" name="Text Box 80">
              <a:extLst>
                <a:ext uri="{FF2B5EF4-FFF2-40B4-BE49-F238E27FC236}">
                  <a16:creationId xmlns:a16="http://schemas.microsoft.com/office/drawing/2014/main" id="{8D803448-03BC-0092-C74D-F3B2EAD051CA}"/>
                </a:ext>
              </a:extLst>
            </p:cNvPr>
            <p:cNvSpPr txBox="1">
              <a:spLocks noChangeArrowheads="1"/>
            </p:cNvSpPr>
            <p:nvPr/>
          </p:nvSpPr>
          <p:spPr bwMode="auto">
            <a:xfrm>
              <a:off x="1914" y="3015"/>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81" name="Text Box 81">
              <a:extLst>
                <a:ext uri="{FF2B5EF4-FFF2-40B4-BE49-F238E27FC236}">
                  <a16:creationId xmlns:a16="http://schemas.microsoft.com/office/drawing/2014/main" id="{DA4F242F-F718-A7AA-25DF-679818A4B89F}"/>
                </a:ext>
              </a:extLst>
            </p:cNvPr>
            <p:cNvSpPr txBox="1">
              <a:spLocks noChangeArrowheads="1"/>
            </p:cNvSpPr>
            <p:nvPr/>
          </p:nvSpPr>
          <p:spPr bwMode="auto">
            <a:xfrm>
              <a:off x="2512" y="2175"/>
              <a:ext cx="3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82" name="Text Box 82">
              <a:extLst>
                <a:ext uri="{FF2B5EF4-FFF2-40B4-BE49-F238E27FC236}">
                  <a16:creationId xmlns:a16="http://schemas.microsoft.com/office/drawing/2014/main" id="{3143B6FD-BBD0-7A43-251E-4655FCF6E21A}"/>
                </a:ext>
              </a:extLst>
            </p:cNvPr>
            <p:cNvSpPr txBox="1">
              <a:spLocks noChangeArrowheads="1"/>
            </p:cNvSpPr>
            <p:nvPr/>
          </p:nvSpPr>
          <p:spPr bwMode="auto">
            <a:xfrm>
              <a:off x="2528" y="267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83" name="Text Box 83">
              <a:extLst>
                <a:ext uri="{FF2B5EF4-FFF2-40B4-BE49-F238E27FC236}">
                  <a16:creationId xmlns:a16="http://schemas.microsoft.com/office/drawing/2014/main" id="{C4A6B0AF-67F5-32EA-AA6D-408EC1B9694E}"/>
                </a:ext>
              </a:extLst>
            </p:cNvPr>
            <p:cNvSpPr txBox="1">
              <a:spLocks noChangeArrowheads="1"/>
            </p:cNvSpPr>
            <p:nvPr/>
          </p:nvSpPr>
          <p:spPr bwMode="auto">
            <a:xfrm>
              <a:off x="4064" y="2175"/>
              <a:ext cx="35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84" name="Text Box 84">
              <a:extLst>
                <a:ext uri="{FF2B5EF4-FFF2-40B4-BE49-F238E27FC236}">
                  <a16:creationId xmlns:a16="http://schemas.microsoft.com/office/drawing/2014/main" id="{F8D7E8A4-A512-5B09-9604-6F4EA675D12A}"/>
                </a:ext>
              </a:extLst>
            </p:cNvPr>
            <p:cNvSpPr txBox="1">
              <a:spLocks noChangeArrowheads="1"/>
            </p:cNvSpPr>
            <p:nvPr/>
          </p:nvSpPr>
          <p:spPr bwMode="auto">
            <a:xfrm>
              <a:off x="3347" y="2512"/>
              <a:ext cx="35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85" name="Text Box 85">
              <a:extLst>
                <a:ext uri="{FF2B5EF4-FFF2-40B4-BE49-F238E27FC236}">
                  <a16:creationId xmlns:a16="http://schemas.microsoft.com/office/drawing/2014/main" id="{34CD9DA2-C4E4-379C-9813-DEC0277A8D11}"/>
                </a:ext>
              </a:extLst>
            </p:cNvPr>
            <p:cNvSpPr txBox="1">
              <a:spLocks noChangeArrowheads="1"/>
            </p:cNvSpPr>
            <p:nvPr/>
          </p:nvSpPr>
          <p:spPr bwMode="auto">
            <a:xfrm>
              <a:off x="4183" y="2679"/>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T</a:t>
              </a:r>
            </a:p>
          </p:txBody>
        </p:sp>
        <p:sp>
          <p:nvSpPr>
            <p:cNvPr id="102486" name="Text Box 86">
              <a:extLst>
                <a:ext uri="{FF2B5EF4-FFF2-40B4-BE49-F238E27FC236}">
                  <a16:creationId xmlns:a16="http://schemas.microsoft.com/office/drawing/2014/main" id="{AF568604-C1CD-033E-B00F-5C00333D5327}"/>
                </a:ext>
              </a:extLst>
            </p:cNvPr>
            <p:cNvSpPr txBox="1">
              <a:spLocks noChangeArrowheads="1"/>
            </p:cNvSpPr>
            <p:nvPr/>
          </p:nvSpPr>
          <p:spPr bwMode="auto">
            <a:xfrm>
              <a:off x="4601" y="2987"/>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楷体_GB2312" pitchFamily="49" charset="-122"/>
                </a:rPr>
                <a:t>F</a:t>
              </a:r>
            </a:p>
          </p:txBody>
        </p:sp>
        <p:sp>
          <p:nvSpPr>
            <p:cNvPr id="102487" name="Text Box 87">
              <a:extLst>
                <a:ext uri="{FF2B5EF4-FFF2-40B4-BE49-F238E27FC236}">
                  <a16:creationId xmlns:a16="http://schemas.microsoft.com/office/drawing/2014/main" id="{4043F193-7144-A293-693A-0F82BE461341}"/>
                </a:ext>
              </a:extLst>
            </p:cNvPr>
            <p:cNvSpPr txBox="1">
              <a:spLocks noChangeArrowheads="1"/>
            </p:cNvSpPr>
            <p:nvPr/>
          </p:nvSpPr>
          <p:spPr bwMode="auto">
            <a:xfrm>
              <a:off x="2359" y="3838"/>
              <a:ext cx="319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ea typeface="楷体_GB2312" pitchFamily="49" charset="-122"/>
                </a:rPr>
                <a:t>图</a:t>
              </a:r>
              <a:r>
                <a:rPr lang="en-US" altLang="zh-CN" sz="2000" b="1">
                  <a:latin typeface="Times New Roman" panose="02020603050405020304" pitchFamily="18" charset="0"/>
                  <a:ea typeface="楷体_GB2312" pitchFamily="49" charset="-122"/>
                </a:rPr>
                <a:t>7.8 </a:t>
              </a:r>
              <a:r>
                <a:rPr lang="zh-CN" altLang="en-US" sz="2000" b="1">
                  <a:latin typeface="Times New Roman" panose="02020603050405020304" pitchFamily="18" charset="0"/>
                  <a:ea typeface="楷体_GB2312" pitchFamily="49" charset="-122"/>
                </a:rPr>
                <a:t>程序</a:t>
              </a:r>
              <a:r>
                <a:rPr lang="en-US" altLang="zh-CN" sz="2000" b="1">
                  <a:latin typeface="Times New Roman" panose="02020603050405020304" pitchFamily="18" charset="0"/>
                  <a:ea typeface="楷体_GB2312" pitchFamily="49" charset="-122"/>
                </a:rPr>
                <a:t>TRIANGLE</a:t>
              </a:r>
              <a:r>
                <a:rPr lang="zh-CN" altLang="en-US" sz="2000" b="1">
                  <a:latin typeface="Times New Roman" panose="02020603050405020304" pitchFamily="18" charset="0"/>
                  <a:ea typeface="楷体_GB2312" pitchFamily="49" charset="-122"/>
                </a:rPr>
                <a:t>的流程图</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E5A5252-A3D6-3BD8-AFC1-367722248205}"/>
              </a:ext>
            </a:extLst>
          </p:cNvPr>
          <p:cNvSpPr>
            <a:spLocks noGrp="1" noChangeArrowheads="1"/>
          </p:cNvSpPr>
          <p:nvPr>
            <p:ph type="body" idx="1"/>
          </p:nvPr>
        </p:nvSpPr>
        <p:spPr>
          <a:xfrm>
            <a:off x="2362200" y="990600"/>
            <a:ext cx="7391400" cy="4648200"/>
          </a:xfrm>
        </p:spPr>
        <p:txBody>
          <a:bodyPr/>
          <a:lstStyle/>
          <a:p>
            <a:pPr marL="0" indent="0" algn="just">
              <a:lnSpc>
                <a:spcPct val="150000"/>
              </a:lnSpc>
              <a:spcBef>
                <a:spcPct val="0"/>
              </a:spcBef>
            </a:pPr>
            <a:r>
              <a:rPr lang="zh-CN" altLang="en-US" sz="2400" b="1">
                <a:latin typeface="Times New Roman" panose="02020603050405020304" pitchFamily="18" charset="0"/>
              </a:rPr>
              <a:t>         综合使用边界值分析、等价值划分和错误推测等技术，可以设计出11种应该测试的情况：</a:t>
            </a:r>
          </a:p>
          <a:p>
            <a:pPr marL="0" indent="0" algn="just">
              <a:lnSpc>
                <a:spcPct val="150000"/>
              </a:lnSpc>
              <a:spcBef>
                <a:spcPct val="0"/>
              </a:spcBef>
            </a:pPr>
            <a:r>
              <a:rPr lang="zh-CN" altLang="en-US" sz="2400" b="1">
                <a:latin typeface="Times New Roman" panose="02020603050405020304" pitchFamily="18" charset="0"/>
              </a:rPr>
              <a:t>    （1）正常的不等边三角形</a:t>
            </a:r>
            <a:r>
              <a:rPr lang="en-US" altLang="zh-CN" sz="2400" b="1">
                <a:latin typeface="Times New Roman" panose="02020603050405020304" pitchFamily="18" charset="0"/>
              </a:rPr>
              <a:t>;</a:t>
            </a:r>
          </a:p>
          <a:p>
            <a:pPr marL="0" indent="0" algn="just">
              <a:lnSpc>
                <a:spcPct val="150000"/>
              </a:lnSpc>
              <a:spcBef>
                <a:spcPct val="0"/>
              </a:spcBef>
            </a:pPr>
            <a:r>
              <a:rPr lang="zh-CN" altLang="en-US" sz="2400" b="1">
                <a:latin typeface="Times New Roman" panose="02020603050405020304" pitchFamily="18" charset="0"/>
              </a:rPr>
              <a:t>    （2）正常的等边三角形</a:t>
            </a:r>
            <a:r>
              <a:rPr lang="en-US" altLang="zh-CN" sz="2400" b="1">
                <a:latin typeface="Times New Roman" panose="02020603050405020304" pitchFamily="18" charset="0"/>
              </a:rPr>
              <a:t>;</a:t>
            </a:r>
          </a:p>
          <a:p>
            <a:pPr marL="0" indent="0" algn="just">
              <a:lnSpc>
                <a:spcPct val="150000"/>
              </a:lnSpc>
              <a:spcBef>
                <a:spcPct val="0"/>
              </a:spcBef>
            </a:pPr>
            <a:r>
              <a:rPr lang="zh-CN" altLang="en-US" sz="2400" b="1">
                <a:latin typeface="Times New Roman" panose="02020603050405020304" pitchFamily="18" charset="0"/>
              </a:rPr>
              <a:t>    （3）正常的等腰三角形，包括两条相等边的三种不同排列方法</a:t>
            </a:r>
            <a:r>
              <a:rPr lang="en-US" altLang="zh-CN" sz="2400" b="1">
                <a:latin typeface="Times New Roman" panose="02020603050405020304" pitchFamily="18" charset="0"/>
              </a:rPr>
              <a:t>;</a:t>
            </a:r>
          </a:p>
          <a:p>
            <a:pPr marL="0" indent="0" algn="just">
              <a:lnSpc>
                <a:spcPct val="150000"/>
              </a:lnSpc>
              <a:spcBef>
                <a:spcPct val="0"/>
              </a:spcBef>
            </a:pPr>
            <a:r>
              <a:rPr lang="zh-CN" altLang="en-US" sz="2400" b="1">
                <a:latin typeface="Times New Roman" panose="02020603050405020304" pitchFamily="18" charset="0"/>
              </a:rPr>
              <a:t>    （4）退化的三角形（即两边的和等于第三边），包括三种不同排列方法；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263FB807-C8C2-3463-77FA-36D893B14DD7}"/>
              </a:ext>
            </a:extLst>
          </p:cNvPr>
          <p:cNvSpPr>
            <a:spLocks noGrp="1" noChangeArrowheads="1"/>
          </p:cNvSpPr>
          <p:nvPr>
            <p:ph type="body" idx="1"/>
          </p:nvPr>
        </p:nvSpPr>
        <p:spPr>
          <a:xfrm>
            <a:off x="2362200" y="1143000"/>
            <a:ext cx="7766050" cy="4648200"/>
          </a:xfrm>
        </p:spPr>
        <p:txBody>
          <a:bodyPr>
            <a:normAutofit fontScale="92500"/>
          </a:bodyPr>
          <a:lstStyle/>
          <a:p>
            <a:pPr marL="762000" indent="-762000" algn="just">
              <a:lnSpc>
                <a:spcPct val="150000"/>
              </a:lnSpc>
              <a:spcBef>
                <a:spcPct val="0"/>
              </a:spcBef>
            </a:pPr>
            <a:r>
              <a:rPr lang="zh-CN" altLang="en-US" sz="2400" b="1">
                <a:latin typeface="Times New Roman" panose="02020603050405020304" pitchFamily="18" charset="0"/>
              </a:rPr>
              <a:t>（5）三条边不能构成三角形（即两边之和小于第三边），包括三种不同排列方法；</a:t>
            </a:r>
          </a:p>
          <a:p>
            <a:pPr marL="762000" indent="-762000" algn="just">
              <a:lnSpc>
                <a:spcPct val="150000"/>
              </a:lnSpc>
              <a:spcBef>
                <a:spcPct val="0"/>
              </a:spcBef>
            </a:pPr>
            <a:r>
              <a:rPr lang="zh-CN" altLang="en-US" sz="2400" b="1">
                <a:latin typeface="Times New Roman" panose="02020603050405020304" pitchFamily="18" charset="0"/>
              </a:rPr>
              <a:t>（6）一条边的长度为零，包括三种不同的排列方法；</a:t>
            </a:r>
          </a:p>
          <a:p>
            <a:pPr marL="762000" indent="-762000" algn="just">
              <a:lnSpc>
                <a:spcPct val="150000"/>
              </a:lnSpc>
              <a:spcBef>
                <a:spcPct val="0"/>
              </a:spcBef>
            </a:pPr>
            <a:r>
              <a:rPr lang="zh-CN" altLang="en-US" sz="2400" b="1">
                <a:latin typeface="Times New Roman" panose="02020603050405020304" pitchFamily="18" charset="0"/>
              </a:rPr>
              <a:t>（7）两条边的长度为零，包括三种不同的排列方法；</a:t>
            </a:r>
          </a:p>
          <a:p>
            <a:pPr marL="762000" indent="-762000" algn="just">
              <a:lnSpc>
                <a:spcPct val="150000"/>
              </a:lnSpc>
              <a:spcBef>
                <a:spcPct val="0"/>
              </a:spcBef>
            </a:pPr>
            <a:r>
              <a:rPr lang="zh-CN" altLang="en-US" sz="2400" b="1">
                <a:latin typeface="Times New Roman" panose="02020603050405020304" pitchFamily="18" charset="0"/>
              </a:rPr>
              <a:t>（8）三条边的长度全为零；</a:t>
            </a:r>
          </a:p>
          <a:p>
            <a:pPr marL="762000" indent="-762000" algn="just">
              <a:lnSpc>
                <a:spcPct val="150000"/>
              </a:lnSpc>
              <a:spcBef>
                <a:spcPct val="0"/>
              </a:spcBef>
            </a:pPr>
            <a:r>
              <a:rPr lang="zh-CN" altLang="en-US" sz="2400" b="1">
                <a:latin typeface="Times New Roman" panose="02020603050405020304" pitchFamily="18" charset="0"/>
              </a:rPr>
              <a:t>（9）输入数据中包含负整数；</a:t>
            </a:r>
          </a:p>
          <a:p>
            <a:pPr marL="762000" indent="-762000" algn="just">
              <a:lnSpc>
                <a:spcPct val="150000"/>
              </a:lnSpc>
              <a:spcBef>
                <a:spcPct val="0"/>
              </a:spcBef>
            </a:pPr>
            <a:r>
              <a:rPr lang="zh-CN" altLang="en-US" sz="2400" b="1">
                <a:latin typeface="Times New Roman" panose="02020603050405020304" pitchFamily="18" charset="0"/>
              </a:rPr>
              <a:t>（10）输入数据不全（不足三个正整数）；</a:t>
            </a:r>
          </a:p>
          <a:p>
            <a:pPr marL="762000" indent="-762000" algn="just">
              <a:lnSpc>
                <a:spcPct val="150000"/>
              </a:lnSpc>
              <a:spcBef>
                <a:spcPct val="0"/>
              </a:spcBef>
            </a:pPr>
            <a:r>
              <a:rPr lang="zh-CN" altLang="en-US" sz="2400" b="1">
                <a:latin typeface="Times New Roman" panose="02020603050405020304" pitchFamily="18" charset="0"/>
              </a:rPr>
              <a:t>（11）输入数据中包含非整数型的数据。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3EC23BD-9D7E-3B3B-2424-8502CD176431}"/>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6</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3" name="Rectangle 2">
            <a:extLst>
              <a:ext uri="{FF2B5EF4-FFF2-40B4-BE49-F238E27FC236}">
                <a16:creationId xmlns:a16="http://schemas.microsoft.com/office/drawing/2014/main" id="{2043B632-8A1F-B93E-D22D-1ACB938C8829}"/>
              </a:ext>
            </a:extLst>
          </p:cNvPr>
          <p:cNvSpPr txBox="1">
            <a:spLocks noChangeArrowheads="1"/>
          </p:cNvSpPr>
          <p:nvPr/>
        </p:nvSpPr>
        <p:spPr bwMode="auto">
          <a:xfrm>
            <a:off x="1828801" y="1916113"/>
            <a:ext cx="86598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3200">
                <a:latin typeface="Tahoma" panose="020B0604030504040204" pitchFamily="34" charset="0"/>
                <a:ea typeface="宋体" panose="02010600030101010101" pitchFamily="2" charset="-122"/>
              </a:rPr>
              <a:t>第三步对功能级数据流图中描绘的系统主要功能进一步细化。</a:t>
            </a:r>
          </a:p>
          <a:p>
            <a:pPr lvl="1">
              <a:spcBef>
                <a:spcPct val="20000"/>
              </a:spcBef>
              <a:buClr>
                <a:schemeClr val="hlink"/>
              </a:buClr>
              <a:buSzPct val="55000"/>
              <a:buFont typeface="Wingdings" panose="05000000000000000000" pitchFamily="2" charset="2"/>
              <a:buChar char="n"/>
            </a:pPr>
            <a:r>
              <a:rPr lang="zh-CN" altLang="en-US" sz="2800">
                <a:latin typeface="Tahoma" panose="020B0604030504040204" pitchFamily="34" charset="0"/>
                <a:ea typeface="宋体" panose="02010600030101010101" pitchFamily="2" charset="-122"/>
              </a:rPr>
              <a:t>把“处理事务”这个功能分解为下述</a:t>
            </a:r>
            <a:r>
              <a:rPr lang="en-US" altLang="zh-CN" sz="2800">
                <a:latin typeface="Tahoma" panose="020B0604030504040204" pitchFamily="34" charset="0"/>
                <a:ea typeface="宋体" panose="02010600030101010101" pitchFamily="2" charset="-122"/>
              </a:rPr>
              <a:t>3</a:t>
            </a:r>
            <a:r>
              <a:rPr lang="zh-CN" altLang="en-US" sz="2800">
                <a:latin typeface="Tahoma" panose="020B0604030504040204" pitchFamily="34" charset="0"/>
                <a:ea typeface="宋体" panose="02010600030101010101" pitchFamily="2" charset="-122"/>
              </a:rPr>
              <a:t>个步骤：“接收事务”、“更新库存清单”和“处理定货”</a:t>
            </a:r>
            <a:r>
              <a:rPr lang="en-US" altLang="zh-CN" sz="2800">
                <a:latin typeface="Tahoma" panose="020B0604030504040204" pitchFamily="34" charset="0"/>
                <a:ea typeface="宋体" panose="02010600030101010101" pitchFamily="2" charset="-122"/>
              </a:rPr>
              <a:t> </a:t>
            </a:r>
            <a:r>
              <a:rPr lang="zh-CN" altLang="en-US" sz="2800">
                <a:latin typeface="Tahoma" panose="020B0604030504040204" pitchFamily="34" charset="0"/>
                <a:ea typeface="宋体" panose="02010600030101010101" pitchFamily="2" charset="-122"/>
              </a:rPr>
              <a:t>。</a:t>
            </a:r>
          </a:p>
          <a:p>
            <a:pPr>
              <a:spcBef>
                <a:spcPct val="20000"/>
              </a:spcBef>
              <a:buClr>
                <a:schemeClr val="folHlink"/>
              </a:buClr>
              <a:buSzPct val="60000"/>
              <a:buFont typeface="Wingdings" panose="05000000000000000000" pitchFamily="2" charset="2"/>
              <a:buChar char="n"/>
            </a:pPr>
            <a:r>
              <a:rPr lang="zh-CN" altLang="en-US" sz="3200">
                <a:solidFill>
                  <a:srgbClr val="CC0000"/>
                </a:solidFill>
                <a:latin typeface="Tahoma" panose="020B0604030504040204" pitchFamily="34" charset="0"/>
                <a:ea typeface="宋体" panose="02010600030101010101" pitchFamily="2" charset="-122"/>
              </a:rPr>
              <a:t>注意</a:t>
            </a:r>
            <a:r>
              <a:rPr lang="zh-CN" altLang="en-US" sz="3200">
                <a:latin typeface="Tahoma" panose="020B0604030504040204" pitchFamily="34" charset="0"/>
                <a:ea typeface="宋体" panose="02010600030101010101" pitchFamily="2" charset="-122"/>
              </a:rPr>
              <a:t>：当对数据流图分层细化时必须保持信息连续性，也就是说，当把一个处理分解为一系列处理时，分解前和分解后的输入输出数据流必须相同。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87">
            <a:extLst>
              <a:ext uri="{FF2B5EF4-FFF2-40B4-BE49-F238E27FC236}">
                <a16:creationId xmlns:a16="http://schemas.microsoft.com/office/drawing/2014/main" id="{41E289D3-5720-2767-4D23-54EFA579B5DB}"/>
              </a:ext>
            </a:extLst>
          </p:cNvPr>
          <p:cNvGrpSpPr>
            <a:grpSpLocks/>
          </p:cNvGrpSpPr>
          <p:nvPr/>
        </p:nvGrpSpPr>
        <p:grpSpPr bwMode="auto">
          <a:xfrm>
            <a:off x="3505201" y="765176"/>
            <a:ext cx="5368925" cy="5616575"/>
            <a:chOff x="1248" y="460"/>
            <a:chExt cx="3382" cy="3538"/>
          </a:xfrm>
        </p:grpSpPr>
        <p:sp>
          <p:nvSpPr>
            <p:cNvPr id="105475" name="Oval 4">
              <a:extLst>
                <a:ext uri="{FF2B5EF4-FFF2-40B4-BE49-F238E27FC236}">
                  <a16:creationId xmlns:a16="http://schemas.microsoft.com/office/drawing/2014/main" id="{FF8C9D61-EC51-DD1D-5497-4292D0ACB2FC}"/>
                </a:ext>
              </a:extLst>
            </p:cNvPr>
            <p:cNvSpPr>
              <a:spLocks noChangeArrowheads="1"/>
            </p:cNvSpPr>
            <p:nvPr/>
          </p:nvSpPr>
          <p:spPr bwMode="auto">
            <a:xfrm>
              <a:off x="2593" y="537"/>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6" name="Oval 5">
              <a:extLst>
                <a:ext uri="{FF2B5EF4-FFF2-40B4-BE49-F238E27FC236}">
                  <a16:creationId xmlns:a16="http://schemas.microsoft.com/office/drawing/2014/main" id="{F30CE387-5F9C-010E-9E8F-04C4488A71DB}"/>
                </a:ext>
              </a:extLst>
            </p:cNvPr>
            <p:cNvSpPr>
              <a:spLocks noChangeArrowheads="1"/>
            </p:cNvSpPr>
            <p:nvPr/>
          </p:nvSpPr>
          <p:spPr bwMode="auto">
            <a:xfrm>
              <a:off x="2593" y="909"/>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7" name="Oval 6">
              <a:extLst>
                <a:ext uri="{FF2B5EF4-FFF2-40B4-BE49-F238E27FC236}">
                  <a16:creationId xmlns:a16="http://schemas.microsoft.com/office/drawing/2014/main" id="{A3FA73D8-831E-83DB-0227-BC3D9BC9917E}"/>
                </a:ext>
              </a:extLst>
            </p:cNvPr>
            <p:cNvSpPr>
              <a:spLocks noChangeArrowheads="1"/>
            </p:cNvSpPr>
            <p:nvPr/>
          </p:nvSpPr>
          <p:spPr bwMode="auto">
            <a:xfrm>
              <a:off x="2593" y="128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8" name="Oval 7">
              <a:extLst>
                <a:ext uri="{FF2B5EF4-FFF2-40B4-BE49-F238E27FC236}">
                  <a16:creationId xmlns:a16="http://schemas.microsoft.com/office/drawing/2014/main" id="{69011261-8D9F-CB82-087F-6CDDD409DB0C}"/>
                </a:ext>
              </a:extLst>
            </p:cNvPr>
            <p:cNvSpPr>
              <a:spLocks noChangeArrowheads="1"/>
            </p:cNvSpPr>
            <p:nvPr/>
          </p:nvSpPr>
          <p:spPr bwMode="auto">
            <a:xfrm>
              <a:off x="2593" y="1658"/>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9" name="Oval 8">
              <a:extLst>
                <a:ext uri="{FF2B5EF4-FFF2-40B4-BE49-F238E27FC236}">
                  <a16:creationId xmlns:a16="http://schemas.microsoft.com/office/drawing/2014/main" id="{A9D65462-6914-5788-3FA6-05BBA38DB7AA}"/>
                </a:ext>
              </a:extLst>
            </p:cNvPr>
            <p:cNvSpPr>
              <a:spLocks noChangeArrowheads="1"/>
            </p:cNvSpPr>
            <p:nvPr/>
          </p:nvSpPr>
          <p:spPr bwMode="auto">
            <a:xfrm>
              <a:off x="2593" y="2033"/>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0" name="Oval 9">
              <a:extLst>
                <a:ext uri="{FF2B5EF4-FFF2-40B4-BE49-F238E27FC236}">
                  <a16:creationId xmlns:a16="http://schemas.microsoft.com/office/drawing/2014/main" id="{6377B735-8645-E525-BE6F-C09251AFAE1F}"/>
                </a:ext>
              </a:extLst>
            </p:cNvPr>
            <p:cNvSpPr>
              <a:spLocks noChangeArrowheads="1"/>
            </p:cNvSpPr>
            <p:nvPr/>
          </p:nvSpPr>
          <p:spPr bwMode="auto">
            <a:xfrm>
              <a:off x="2593" y="2408"/>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1" name="Oval 10">
              <a:extLst>
                <a:ext uri="{FF2B5EF4-FFF2-40B4-BE49-F238E27FC236}">
                  <a16:creationId xmlns:a16="http://schemas.microsoft.com/office/drawing/2014/main" id="{F38F0A31-F518-2575-EBCF-B993A3AD2221}"/>
                </a:ext>
              </a:extLst>
            </p:cNvPr>
            <p:cNvSpPr>
              <a:spLocks noChangeArrowheads="1"/>
            </p:cNvSpPr>
            <p:nvPr/>
          </p:nvSpPr>
          <p:spPr bwMode="auto">
            <a:xfrm>
              <a:off x="2593" y="2792"/>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2" name="Oval 11">
              <a:extLst>
                <a:ext uri="{FF2B5EF4-FFF2-40B4-BE49-F238E27FC236}">
                  <a16:creationId xmlns:a16="http://schemas.microsoft.com/office/drawing/2014/main" id="{094FA792-635C-8D5C-69C8-5838E0D63C99}"/>
                </a:ext>
              </a:extLst>
            </p:cNvPr>
            <p:cNvSpPr>
              <a:spLocks noChangeArrowheads="1"/>
            </p:cNvSpPr>
            <p:nvPr/>
          </p:nvSpPr>
          <p:spPr bwMode="auto">
            <a:xfrm>
              <a:off x="2593" y="3176"/>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3" name="Oval 12">
              <a:extLst>
                <a:ext uri="{FF2B5EF4-FFF2-40B4-BE49-F238E27FC236}">
                  <a16:creationId xmlns:a16="http://schemas.microsoft.com/office/drawing/2014/main" id="{29344541-4A68-1B59-092E-D94C629BE814}"/>
                </a:ext>
              </a:extLst>
            </p:cNvPr>
            <p:cNvSpPr>
              <a:spLocks noChangeArrowheads="1"/>
            </p:cNvSpPr>
            <p:nvPr/>
          </p:nvSpPr>
          <p:spPr bwMode="auto">
            <a:xfrm>
              <a:off x="2593" y="3580"/>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4" name="Oval 13">
              <a:extLst>
                <a:ext uri="{FF2B5EF4-FFF2-40B4-BE49-F238E27FC236}">
                  <a16:creationId xmlns:a16="http://schemas.microsoft.com/office/drawing/2014/main" id="{1940673E-DC20-3D58-F6BF-F6F59411C9AF}"/>
                </a:ext>
              </a:extLst>
            </p:cNvPr>
            <p:cNvSpPr>
              <a:spLocks noChangeArrowheads="1"/>
            </p:cNvSpPr>
            <p:nvPr/>
          </p:nvSpPr>
          <p:spPr bwMode="auto">
            <a:xfrm>
              <a:off x="1873" y="2158"/>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5" name="Oval 14">
              <a:extLst>
                <a:ext uri="{FF2B5EF4-FFF2-40B4-BE49-F238E27FC236}">
                  <a16:creationId xmlns:a16="http://schemas.microsoft.com/office/drawing/2014/main" id="{A3C22383-751F-6052-A8E8-D02A48D9A9D4}"/>
                </a:ext>
              </a:extLst>
            </p:cNvPr>
            <p:cNvSpPr>
              <a:spLocks noChangeArrowheads="1"/>
            </p:cNvSpPr>
            <p:nvPr/>
          </p:nvSpPr>
          <p:spPr bwMode="auto">
            <a:xfrm>
              <a:off x="1873" y="2782"/>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6" name="Oval 15">
              <a:extLst>
                <a:ext uri="{FF2B5EF4-FFF2-40B4-BE49-F238E27FC236}">
                  <a16:creationId xmlns:a16="http://schemas.microsoft.com/office/drawing/2014/main" id="{DFD72D6A-1101-7B49-4AB1-6A4B9F0F02FF}"/>
                </a:ext>
              </a:extLst>
            </p:cNvPr>
            <p:cNvSpPr>
              <a:spLocks noChangeArrowheads="1"/>
            </p:cNvSpPr>
            <p:nvPr/>
          </p:nvSpPr>
          <p:spPr bwMode="auto">
            <a:xfrm>
              <a:off x="3458" y="2158"/>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7" name="Oval 16">
              <a:extLst>
                <a:ext uri="{FF2B5EF4-FFF2-40B4-BE49-F238E27FC236}">
                  <a16:creationId xmlns:a16="http://schemas.microsoft.com/office/drawing/2014/main" id="{28D81D9A-2CB4-FEEE-CD53-BA9DE5E456AC}"/>
                </a:ext>
              </a:extLst>
            </p:cNvPr>
            <p:cNvSpPr>
              <a:spLocks noChangeArrowheads="1"/>
            </p:cNvSpPr>
            <p:nvPr/>
          </p:nvSpPr>
          <p:spPr bwMode="auto">
            <a:xfrm>
              <a:off x="4178" y="2158"/>
              <a:ext cx="145"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8" name="Oval 17">
              <a:extLst>
                <a:ext uri="{FF2B5EF4-FFF2-40B4-BE49-F238E27FC236}">
                  <a16:creationId xmlns:a16="http://schemas.microsoft.com/office/drawing/2014/main" id="{06C81C22-DD4E-844F-57B4-BCB2D6A08495}"/>
                </a:ext>
              </a:extLst>
            </p:cNvPr>
            <p:cNvSpPr>
              <a:spLocks noChangeArrowheads="1"/>
            </p:cNvSpPr>
            <p:nvPr/>
          </p:nvSpPr>
          <p:spPr bwMode="auto">
            <a:xfrm>
              <a:off x="3458" y="2606"/>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89" name="Oval 18">
              <a:extLst>
                <a:ext uri="{FF2B5EF4-FFF2-40B4-BE49-F238E27FC236}">
                  <a16:creationId xmlns:a16="http://schemas.microsoft.com/office/drawing/2014/main" id="{D8BD3A81-D26D-9394-2571-485B6A54ED87}"/>
                </a:ext>
              </a:extLst>
            </p:cNvPr>
            <p:cNvSpPr>
              <a:spLocks noChangeArrowheads="1"/>
            </p:cNvSpPr>
            <p:nvPr/>
          </p:nvSpPr>
          <p:spPr bwMode="auto">
            <a:xfrm>
              <a:off x="4178" y="2782"/>
              <a:ext cx="145"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0" name="Oval 19">
              <a:extLst>
                <a:ext uri="{FF2B5EF4-FFF2-40B4-BE49-F238E27FC236}">
                  <a16:creationId xmlns:a16="http://schemas.microsoft.com/office/drawing/2014/main" id="{9538A8FE-4EEF-7BAA-482F-16FB076C880A}"/>
                </a:ext>
              </a:extLst>
            </p:cNvPr>
            <p:cNvSpPr>
              <a:spLocks noChangeArrowheads="1"/>
            </p:cNvSpPr>
            <p:nvPr/>
          </p:nvSpPr>
          <p:spPr bwMode="auto">
            <a:xfrm>
              <a:off x="3458" y="3032"/>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1" name="Line 20">
              <a:extLst>
                <a:ext uri="{FF2B5EF4-FFF2-40B4-BE49-F238E27FC236}">
                  <a16:creationId xmlns:a16="http://schemas.microsoft.com/office/drawing/2014/main" id="{740649EB-259C-85B8-84DC-215A502C75B7}"/>
                </a:ext>
              </a:extLst>
            </p:cNvPr>
            <p:cNvSpPr>
              <a:spLocks noChangeShapeType="1"/>
            </p:cNvSpPr>
            <p:nvPr/>
          </p:nvSpPr>
          <p:spPr bwMode="auto">
            <a:xfrm>
              <a:off x="2670" y="685"/>
              <a:ext cx="0" cy="25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2" name="Line 21">
              <a:extLst>
                <a:ext uri="{FF2B5EF4-FFF2-40B4-BE49-F238E27FC236}">
                  <a16:creationId xmlns:a16="http://schemas.microsoft.com/office/drawing/2014/main" id="{5B649B51-420D-65B7-9A98-5F92EC8155AF}"/>
                </a:ext>
              </a:extLst>
            </p:cNvPr>
            <p:cNvSpPr>
              <a:spLocks noChangeShapeType="1"/>
            </p:cNvSpPr>
            <p:nvPr/>
          </p:nvSpPr>
          <p:spPr bwMode="auto">
            <a:xfrm>
              <a:off x="2657" y="1050"/>
              <a:ext cx="0" cy="25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3" name="Line 22">
              <a:extLst>
                <a:ext uri="{FF2B5EF4-FFF2-40B4-BE49-F238E27FC236}">
                  <a16:creationId xmlns:a16="http://schemas.microsoft.com/office/drawing/2014/main" id="{74B2F82B-8290-5BE1-BEC9-91A58A8C9B46}"/>
                </a:ext>
              </a:extLst>
            </p:cNvPr>
            <p:cNvSpPr>
              <a:spLocks noChangeShapeType="1"/>
            </p:cNvSpPr>
            <p:nvPr/>
          </p:nvSpPr>
          <p:spPr bwMode="auto">
            <a:xfrm>
              <a:off x="2660" y="1415"/>
              <a:ext cx="0" cy="25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4" name="Line 23">
              <a:extLst>
                <a:ext uri="{FF2B5EF4-FFF2-40B4-BE49-F238E27FC236}">
                  <a16:creationId xmlns:a16="http://schemas.microsoft.com/office/drawing/2014/main" id="{E3328005-EBD4-AA43-8B9E-451423DE6CF5}"/>
                </a:ext>
              </a:extLst>
            </p:cNvPr>
            <p:cNvSpPr>
              <a:spLocks noChangeShapeType="1"/>
            </p:cNvSpPr>
            <p:nvPr/>
          </p:nvSpPr>
          <p:spPr bwMode="auto">
            <a:xfrm>
              <a:off x="2676" y="1806"/>
              <a:ext cx="0" cy="24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5" name="Line 24">
              <a:extLst>
                <a:ext uri="{FF2B5EF4-FFF2-40B4-BE49-F238E27FC236}">
                  <a16:creationId xmlns:a16="http://schemas.microsoft.com/office/drawing/2014/main" id="{A2D3144B-8AF5-2D9C-2F26-66BC9CA0BBA9}"/>
                </a:ext>
              </a:extLst>
            </p:cNvPr>
            <p:cNvSpPr>
              <a:spLocks noChangeShapeType="1"/>
            </p:cNvSpPr>
            <p:nvPr/>
          </p:nvSpPr>
          <p:spPr bwMode="auto">
            <a:xfrm>
              <a:off x="2657" y="2184"/>
              <a:ext cx="0" cy="24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6" name="Line 25">
              <a:extLst>
                <a:ext uri="{FF2B5EF4-FFF2-40B4-BE49-F238E27FC236}">
                  <a16:creationId xmlns:a16="http://schemas.microsoft.com/office/drawing/2014/main" id="{8A531943-9316-1A1B-AF14-3A0EDDCB5F93}"/>
                </a:ext>
              </a:extLst>
            </p:cNvPr>
            <p:cNvSpPr>
              <a:spLocks noChangeShapeType="1"/>
            </p:cNvSpPr>
            <p:nvPr/>
          </p:nvSpPr>
          <p:spPr bwMode="auto">
            <a:xfrm>
              <a:off x="2660" y="2553"/>
              <a:ext cx="0" cy="24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7" name="Line 26">
              <a:extLst>
                <a:ext uri="{FF2B5EF4-FFF2-40B4-BE49-F238E27FC236}">
                  <a16:creationId xmlns:a16="http://schemas.microsoft.com/office/drawing/2014/main" id="{536C9120-5427-0012-3054-9F1AA95E7ECD}"/>
                </a:ext>
              </a:extLst>
            </p:cNvPr>
            <p:cNvSpPr>
              <a:spLocks noChangeShapeType="1"/>
            </p:cNvSpPr>
            <p:nvPr/>
          </p:nvSpPr>
          <p:spPr bwMode="auto">
            <a:xfrm>
              <a:off x="2664" y="2939"/>
              <a:ext cx="0" cy="25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8" name="Line 27">
              <a:extLst>
                <a:ext uri="{FF2B5EF4-FFF2-40B4-BE49-F238E27FC236}">
                  <a16:creationId xmlns:a16="http://schemas.microsoft.com/office/drawing/2014/main" id="{D4DB02F3-5B9A-E217-D1CB-B7F2C243A03D}"/>
                </a:ext>
              </a:extLst>
            </p:cNvPr>
            <p:cNvSpPr>
              <a:spLocks noChangeShapeType="1"/>
            </p:cNvSpPr>
            <p:nvPr/>
          </p:nvSpPr>
          <p:spPr bwMode="auto">
            <a:xfrm>
              <a:off x="2660" y="3323"/>
              <a:ext cx="0" cy="250"/>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499" name="Line 28">
              <a:extLst>
                <a:ext uri="{FF2B5EF4-FFF2-40B4-BE49-F238E27FC236}">
                  <a16:creationId xmlns:a16="http://schemas.microsoft.com/office/drawing/2014/main" id="{C68032FC-BD8C-119A-FECA-66295CD37318}"/>
                </a:ext>
              </a:extLst>
            </p:cNvPr>
            <p:cNvSpPr>
              <a:spLocks noChangeShapeType="1"/>
            </p:cNvSpPr>
            <p:nvPr/>
          </p:nvSpPr>
          <p:spPr bwMode="auto">
            <a:xfrm>
              <a:off x="3525" y="2280"/>
              <a:ext cx="0" cy="365"/>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0" name="Line 29">
              <a:extLst>
                <a:ext uri="{FF2B5EF4-FFF2-40B4-BE49-F238E27FC236}">
                  <a16:creationId xmlns:a16="http://schemas.microsoft.com/office/drawing/2014/main" id="{679929F4-AA85-BC16-35DC-5BC891C9086D}"/>
                </a:ext>
              </a:extLst>
            </p:cNvPr>
            <p:cNvSpPr>
              <a:spLocks noChangeShapeType="1"/>
            </p:cNvSpPr>
            <p:nvPr/>
          </p:nvSpPr>
          <p:spPr bwMode="auto">
            <a:xfrm>
              <a:off x="3522" y="2734"/>
              <a:ext cx="0" cy="298"/>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1" name="Line 30">
              <a:extLst>
                <a:ext uri="{FF2B5EF4-FFF2-40B4-BE49-F238E27FC236}">
                  <a16:creationId xmlns:a16="http://schemas.microsoft.com/office/drawing/2014/main" id="{3D68C22F-C615-186D-CB88-35558BFBDC0B}"/>
                </a:ext>
              </a:extLst>
            </p:cNvPr>
            <p:cNvSpPr>
              <a:spLocks noChangeShapeType="1"/>
            </p:cNvSpPr>
            <p:nvPr/>
          </p:nvSpPr>
          <p:spPr bwMode="auto">
            <a:xfrm>
              <a:off x="2737" y="2107"/>
              <a:ext cx="695" cy="128"/>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2" name="Line 31">
              <a:extLst>
                <a:ext uri="{FF2B5EF4-FFF2-40B4-BE49-F238E27FC236}">
                  <a16:creationId xmlns:a16="http://schemas.microsoft.com/office/drawing/2014/main" id="{E06AFCA7-5DAE-2BBF-AFC7-E8375961D308}"/>
                </a:ext>
              </a:extLst>
            </p:cNvPr>
            <p:cNvSpPr>
              <a:spLocks noChangeShapeType="1"/>
            </p:cNvSpPr>
            <p:nvPr/>
          </p:nvSpPr>
          <p:spPr bwMode="auto">
            <a:xfrm flipV="1">
              <a:off x="3602" y="2222"/>
              <a:ext cx="560" cy="35"/>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3" name="Line 32">
              <a:extLst>
                <a:ext uri="{FF2B5EF4-FFF2-40B4-BE49-F238E27FC236}">
                  <a16:creationId xmlns:a16="http://schemas.microsoft.com/office/drawing/2014/main" id="{511FEB89-18A9-8024-85C5-60875141175E}"/>
                </a:ext>
              </a:extLst>
            </p:cNvPr>
            <p:cNvSpPr>
              <a:spLocks noChangeShapeType="1"/>
            </p:cNvSpPr>
            <p:nvPr/>
          </p:nvSpPr>
          <p:spPr bwMode="auto">
            <a:xfrm>
              <a:off x="4258" y="2283"/>
              <a:ext cx="0" cy="49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4" name="Line 33">
              <a:extLst>
                <a:ext uri="{FF2B5EF4-FFF2-40B4-BE49-F238E27FC236}">
                  <a16:creationId xmlns:a16="http://schemas.microsoft.com/office/drawing/2014/main" id="{17DE4AC9-9FA9-9E62-F550-A7EFA95C804B}"/>
                </a:ext>
              </a:extLst>
            </p:cNvPr>
            <p:cNvSpPr>
              <a:spLocks noChangeShapeType="1"/>
            </p:cNvSpPr>
            <p:nvPr/>
          </p:nvSpPr>
          <p:spPr bwMode="auto">
            <a:xfrm>
              <a:off x="2737" y="2533"/>
              <a:ext cx="721" cy="13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5" name="Line 34">
              <a:extLst>
                <a:ext uri="{FF2B5EF4-FFF2-40B4-BE49-F238E27FC236}">
                  <a16:creationId xmlns:a16="http://schemas.microsoft.com/office/drawing/2014/main" id="{C3B384E8-906A-DA9F-4AEF-660F921540FE}"/>
                </a:ext>
              </a:extLst>
            </p:cNvPr>
            <p:cNvSpPr>
              <a:spLocks noChangeShapeType="1"/>
            </p:cNvSpPr>
            <p:nvPr/>
          </p:nvSpPr>
          <p:spPr bwMode="auto">
            <a:xfrm flipH="1">
              <a:off x="2728" y="3157"/>
              <a:ext cx="730" cy="77"/>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6" name="Line 35">
              <a:extLst>
                <a:ext uri="{FF2B5EF4-FFF2-40B4-BE49-F238E27FC236}">
                  <a16:creationId xmlns:a16="http://schemas.microsoft.com/office/drawing/2014/main" id="{C3D8E4EB-906C-9CE8-AA48-72306E27F715}"/>
                </a:ext>
              </a:extLst>
            </p:cNvPr>
            <p:cNvSpPr>
              <a:spLocks noChangeShapeType="1"/>
            </p:cNvSpPr>
            <p:nvPr/>
          </p:nvSpPr>
          <p:spPr bwMode="auto">
            <a:xfrm flipH="1">
              <a:off x="2010" y="1783"/>
              <a:ext cx="583" cy="401"/>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7" name="Line 36">
              <a:extLst>
                <a:ext uri="{FF2B5EF4-FFF2-40B4-BE49-F238E27FC236}">
                  <a16:creationId xmlns:a16="http://schemas.microsoft.com/office/drawing/2014/main" id="{4BE946BD-BDB4-74AE-B41E-444C66A503B0}"/>
                </a:ext>
              </a:extLst>
            </p:cNvPr>
            <p:cNvSpPr>
              <a:spLocks noChangeShapeType="1"/>
            </p:cNvSpPr>
            <p:nvPr/>
          </p:nvSpPr>
          <p:spPr bwMode="auto">
            <a:xfrm flipH="1">
              <a:off x="1985" y="1409"/>
              <a:ext cx="608" cy="74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8" name="Line 37">
              <a:extLst>
                <a:ext uri="{FF2B5EF4-FFF2-40B4-BE49-F238E27FC236}">
                  <a16:creationId xmlns:a16="http://schemas.microsoft.com/office/drawing/2014/main" id="{7E201A11-5142-D546-5E28-4F4BC650DA2F}"/>
                </a:ext>
              </a:extLst>
            </p:cNvPr>
            <p:cNvSpPr>
              <a:spLocks noChangeShapeType="1"/>
            </p:cNvSpPr>
            <p:nvPr/>
          </p:nvSpPr>
          <p:spPr bwMode="auto">
            <a:xfrm flipH="1">
              <a:off x="1972" y="1034"/>
              <a:ext cx="621" cy="1098"/>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09" name="Line 38">
              <a:extLst>
                <a:ext uri="{FF2B5EF4-FFF2-40B4-BE49-F238E27FC236}">
                  <a16:creationId xmlns:a16="http://schemas.microsoft.com/office/drawing/2014/main" id="{0065ABA1-2B23-F874-AA12-9D3D01C524DB}"/>
                </a:ext>
              </a:extLst>
            </p:cNvPr>
            <p:cNvSpPr>
              <a:spLocks noChangeShapeType="1"/>
            </p:cNvSpPr>
            <p:nvPr/>
          </p:nvSpPr>
          <p:spPr bwMode="auto">
            <a:xfrm>
              <a:off x="1940" y="2283"/>
              <a:ext cx="0" cy="499"/>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10" name="Line 39">
              <a:extLst>
                <a:ext uri="{FF2B5EF4-FFF2-40B4-BE49-F238E27FC236}">
                  <a16:creationId xmlns:a16="http://schemas.microsoft.com/office/drawing/2014/main" id="{13FF8FFA-926B-EA55-9CB9-F05B0410197E}"/>
                </a:ext>
              </a:extLst>
            </p:cNvPr>
            <p:cNvSpPr>
              <a:spLocks noChangeShapeType="1"/>
            </p:cNvSpPr>
            <p:nvPr/>
          </p:nvSpPr>
          <p:spPr bwMode="auto">
            <a:xfrm>
              <a:off x="2004" y="2894"/>
              <a:ext cx="596" cy="301"/>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11" name="Arc 40">
              <a:extLst>
                <a:ext uri="{FF2B5EF4-FFF2-40B4-BE49-F238E27FC236}">
                  <a16:creationId xmlns:a16="http://schemas.microsoft.com/office/drawing/2014/main" id="{B136A833-7853-4F67-AF8C-36A14567E63C}"/>
                </a:ext>
              </a:extLst>
            </p:cNvPr>
            <p:cNvSpPr>
              <a:spLocks/>
            </p:cNvSpPr>
            <p:nvPr/>
          </p:nvSpPr>
          <p:spPr bwMode="auto">
            <a:xfrm>
              <a:off x="2718" y="2921"/>
              <a:ext cx="1600" cy="620"/>
            </a:xfrm>
            <a:custGeom>
              <a:avLst/>
              <a:gdLst>
                <a:gd name="T0" fmla="*/ 0 w 40793"/>
                <a:gd name="T1" fmla="*/ 0 h 30198"/>
                <a:gd name="T2" fmla="*/ 0 w 40793"/>
                <a:gd name="T3" fmla="*/ 0 h 30198"/>
                <a:gd name="T4" fmla="*/ 0 w 40793"/>
                <a:gd name="T5" fmla="*/ 0 h 30198"/>
                <a:gd name="T6" fmla="*/ 0 60000 65536"/>
                <a:gd name="T7" fmla="*/ 0 60000 65536"/>
                <a:gd name="T8" fmla="*/ 0 60000 65536"/>
              </a:gdLst>
              <a:ahLst/>
              <a:cxnLst>
                <a:cxn ang="T6">
                  <a:pos x="T0" y="T1"/>
                </a:cxn>
                <a:cxn ang="T7">
                  <a:pos x="T2" y="T3"/>
                </a:cxn>
                <a:cxn ang="T8">
                  <a:pos x="T4" y="T5"/>
                </a:cxn>
              </a:cxnLst>
              <a:rect l="0" t="0" r="r" b="b"/>
              <a:pathLst>
                <a:path w="40793" h="30198" fill="none" extrusionOk="0">
                  <a:moveTo>
                    <a:pt x="39008" y="-1"/>
                  </a:moveTo>
                  <a:cubicBezTo>
                    <a:pt x="40185" y="2713"/>
                    <a:pt x="40793" y="5640"/>
                    <a:pt x="40793" y="8598"/>
                  </a:cubicBezTo>
                  <a:cubicBezTo>
                    <a:pt x="40793" y="20527"/>
                    <a:pt x="31122" y="30198"/>
                    <a:pt x="19193" y="30198"/>
                  </a:cubicBezTo>
                  <a:cubicBezTo>
                    <a:pt x="11112" y="30198"/>
                    <a:pt x="3707" y="25687"/>
                    <a:pt x="-1" y="18507"/>
                  </a:cubicBezTo>
                </a:path>
                <a:path w="40793" h="30198" stroke="0" extrusionOk="0">
                  <a:moveTo>
                    <a:pt x="39008" y="-1"/>
                  </a:moveTo>
                  <a:cubicBezTo>
                    <a:pt x="40185" y="2713"/>
                    <a:pt x="40793" y="5640"/>
                    <a:pt x="40793" y="8598"/>
                  </a:cubicBezTo>
                  <a:cubicBezTo>
                    <a:pt x="40793" y="20527"/>
                    <a:pt x="31122" y="30198"/>
                    <a:pt x="19193" y="30198"/>
                  </a:cubicBezTo>
                  <a:cubicBezTo>
                    <a:pt x="11112" y="30198"/>
                    <a:pt x="3707" y="25687"/>
                    <a:pt x="-1" y="18507"/>
                  </a:cubicBezTo>
                  <a:lnTo>
                    <a:pt x="19193" y="8598"/>
                  </a:lnTo>
                  <a:lnTo>
                    <a:pt x="39008" y="-1"/>
                  </a:lnTo>
                  <a:close/>
                </a:path>
              </a:pathLst>
            </a:custGeom>
            <a:noFill/>
            <a:ln w="25400">
              <a:solidFill>
                <a:schemeClr val="tx1"/>
              </a:solidFill>
              <a:round/>
              <a:headEnd type="none" w="sm" len="me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12" name="Arc 41">
              <a:extLst>
                <a:ext uri="{FF2B5EF4-FFF2-40B4-BE49-F238E27FC236}">
                  <a16:creationId xmlns:a16="http://schemas.microsoft.com/office/drawing/2014/main" id="{B28EE76B-49D4-3521-0F37-46D986161C1F}"/>
                </a:ext>
              </a:extLst>
            </p:cNvPr>
            <p:cNvSpPr>
              <a:spLocks/>
            </p:cNvSpPr>
            <p:nvPr/>
          </p:nvSpPr>
          <p:spPr bwMode="auto">
            <a:xfrm flipH="1" flipV="1">
              <a:off x="1267" y="938"/>
              <a:ext cx="1316" cy="2306"/>
            </a:xfrm>
            <a:custGeom>
              <a:avLst/>
              <a:gdLst>
                <a:gd name="T0" fmla="*/ 0 w 21910"/>
                <a:gd name="T1" fmla="*/ 0 h 43200"/>
                <a:gd name="T2" fmla="*/ 0 w 21910"/>
                <a:gd name="T3" fmla="*/ 0 h 43200"/>
                <a:gd name="T4" fmla="*/ 0 w 21910"/>
                <a:gd name="T5" fmla="*/ 0 h 43200"/>
                <a:gd name="T6" fmla="*/ 0 60000 65536"/>
                <a:gd name="T7" fmla="*/ 0 60000 65536"/>
                <a:gd name="T8" fmla="*/ 0 60000 65536"/>
              </a:gdLst>
              <a:ahLst/>
              <a:cxnLst>
                <a:cxn ang="T6">
                  <a:pos x="T0" y="T1"/>
                </a:cxn>
                <a:cxn ang="T7">
                  <a:pos x="T2" y="T3"/>
                </a:cxn>
                <a:cxn ang="T8">
                  <a:pos x="T4" y="T5"/>
                </a:cxn>
              </a:cxnLst>
              <a:rect l="0" t="0" r="r" b="b"/>
              <a:pathLst>
                <a:path w="21910" h="43200" fill="none" extrusionOk="0">
                  <a:moveTo>
                    <a:pt x="309" y="0"/>
                  </a:moveTo>
                  <a:cubicBezTo>
                    <a:pt x="12239" y="0"/>
                    <a:pt x="21910" y="9670"/>
                    <a:pt x="21910" y="21600"/>
                  </a:cubicBezTo>
                  <a:cubicBezTo>
                    <a:pt x="21910" y="33529"/>
                    <a:pt x="12239" y="43200"/>
                    <a:pt x="310" y="43200"/>
                  </a:cubicBezTo>
                  <a:cubicBezTo>
                    <a:pt x="206" y="43200"/>
                    <a:pt x="103" y="43199"/>
                    <a:pt x="0" y="43197"/>
                  </a:cubicBezTo>
                </a:path>
                <a:path w="21910" h="43200" stroke="0" extrusionOk="0">
                  <a:moveTo>
                    <a:pt x="309" y="0"/>
                  </a:moveTo>
                  <a:cubicBezTo>
                    <a:pt x="12239" y="0"/>
                    <a:pt x="21910" y="9670"/>
                    <a:pt x="21910" y="21600"/>
                  </a:cubicBezTo>
                  <a:cubicBezTo>
                    <a:pt x="21910" y="33529"/>
                    <a:pt x="12239" y="43200"/>
                    <a:pt x="310" y="43200"/>
                  </a:cubicBezTo>
                  <a:cubicBezTo>
                    <a:pt x="206" y="43200"/>
                    <a:pt x="103" y="43199"/>
                    <a:pt x="0" y="43197"/>
                  </a:cubicBezTo>
                  <a:lnTo>
                    <a:pt x="310" y="21600"/>
                  </a:lnTo>
                  <a:lnTo>
                    <a:pt x="309" y="0"/>
                  </a:lnTo>
                  <a:close/>
                </a:path>
              </a:pathLst>
            </a:custGeom>
            <a:noFill/>
            <a:ln w="25400">
              <a:solidFill>
                <a:schemeClr val="tx1"/>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13" name="Line 42">
              <a:extLst>
                <a:ext uri="{FF2B5EF4-FFF2-40B4-BE49-F238E27FC236}">
                  <a16:creationId xmlns:a16="http://schemas.microsoft.com/office/drawing/2014/main" id="{8A93F3AA-B942-72E4-E2C3-B5342E885B5F}"/>
                </a:ext>
              </a:extLst>
            </p:cNvPr>
            <p:cNvSpPr>
              <a:spLocks noChangeShapeType="1"/>
            </p:cNvSpPr>
            <p:nvPr/>
          </p:nvSpPr>
          <p:spPr bwMode="auto">
            <a:xfrm flipH="1">
              <a:off x="3602" y="2285"/>
              <a:ext cx="576" cy="356"/>
            </a:xfrm>
            <a:prstGeom prst="line">
              <a:avLst/>
            </a:prstGeom>
            <a:noFill/>
            <a:ln w="25400">
              <a:solidFill>
                <a:schemeClr val="tx1"/>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5514" name="Text Box 43">
              <a:extLst>
                <a:ext uri="{FF2B5EF4-FFF2-40B4-BE49-F238E27FC236}">
                  <a16:creationId xmlns:a16="http://schemas.microsoft.com/office/drawing/2014/main" id="{CAA07877-0A4B-6AE3-D65E-B58751B6E129}"/>
                </a:ext>
              </a:extLst>
            </p:cNvPr>
            <p:cNvSpPr txBox="1">
              <a:spLocks noChangeArrowheads="1"/>
            </p:cNvSpPr>
            <p:nvPr/>
          </p:nvSpPr>
          <p:spPr bwMode="auto">
            <a:xfrm>
              <a:off x="2622" y="460"/>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a</a:t>
              </a:r>
            </a:p>
          </p:txBody>
        </p:sp>
        <p:sp>
          <p:nvSpPr>
            <p:cNvPr id="105515" name="Text Box 44">
              <a:extLst>
                <a:ext uri="{FF2B5EF4-FFF2-40B4-BE49-F238E27FC236}">
                  <a16:creationId xmlns:a16="http://schemas.microsoft.com/office/drawing/2014/main" id="{8ECC4331-0159-FB66-BB84-9FD212239934}"/>
                </a:ext>
              </a:extLst>
            </p:cNvPr>
            <p:cNvSpPr txBox="1">
              <a:spLocks noChangeArrowheads="1"/>
            </p:cNvSpPr>
            <p:nvPr/>
          </p:nvSpPr>
          <p:spPr bwMode="auto">
            <a:xfrm>
              <a:off x="2660" y="844"/>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b</a:t>
              </a:r>
            </a:p>
          </p:txBody>
        </p:sp>
        <p:sp>
          <p:nvSpPr>
            <p:cNvPr id="105516" name="Text Box 45">
              <a:extLst>
                <a:ext uri="{FF2B5EF4-FFF2-40B4-BE49-F238E27FC236}">
                  <a16:creationId xmlns:a16="http://schemas.microsoft.com/office/drawing/2014/main" id="{5E6B8406-C78E-2931-2D01-DF0A8CD442CA}"/>
                </a:ext>
              </a:extLst>
            </p:cNvPr>
            <p:cNvSpPr txBox="1">
              <a:spLocks noChangeArrowheads="1"/>
            </p:cNvSpPr>
            <p:nvPr/>
          </p:nvSpPr>
          <p:spPr bwMode="auto">
            <a:xfrm>
              <a:off x="2632" y="1219"/>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c</a:t>
              </a:r>
            </a:p>
          </p:txBody>
        </p:sp>
        <p:sp>
          <p:nvSpPr>
            <p:cNvPr id="105517" name="Text Box 46">
              <a:extLst>
                <a:ext uri="{FF2B5EF4-FFF2-40B4-BE49-F238E27FC236}">
                  <a16:creationId xmlns:a16="http://schemas.microsoft.com/office/drawing/2014/main" id="{5D0A3F70-AC76-86BB-8E5F-DE4AE8C9067F}"/>
                </a:ext>
              </a:extLst>
            </p:cNvPr>
            <p:cNvSpPr txBox="1">
              <a:spLocks noChangeArrowheads="1"/>
            </p:cNvSpPr>
            <p:nvPr/>
          </p:nvSpPr>
          <p:spPr bwMode="auto">
            <a:xfrm>
              <a:off x="2670" y="1613"/>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d</a:t>
              </a:r>
            </a:p>
          </p:txBody>
        </p:sp>
        <p:sp>
          <p:nvSpPr>
            <p:cNvPr id="105518" name="Text Box 47">
              <a:extLst>
                <a:ext uri="{FF2B5EF4-FFF2-40B4-BE49-F238E27FC236}">
                  <a16:creationId xmlns:a16="http://schemas.microsoft.com/office/drawing/2014/main" id="{908B817A-8344-130B-49F9-F3ED044DD0F6}"/>
                </a:ext>
              </a:extLst>
            </p:cNvPr>
            <p:cNvSpPr txBox="1">
              <a:spLocks noChangeArrowheads="1"/>
            </p:cNvSpPr>
            <p:nvPr/>
          </p:nvSpPr>
          <p:spPr bwMode="auto">
            <a:xfrm>
              <a:off x="2641" y="1911"/>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e</a:t>
              </a:r>
            </a:p>
          </p:txBody>
        </p:sp>
        <p:sp>
          <p:nvSpPr>
            <p:cNvPr id="105519" name="Text Box 48">
              <a:extLst>
                <a:ext uri="{FF2B5EF4-FFF2-40B4-BE49-F238E27FC236}">
                  <a16:creationId xmlns:a16="http://schemas.microsoft.com/office/drawing/2014/main" id="{5786BD43-78A2-27FD-F0FC-82231C749DC4}"/>
                </a:ext>
              </a:extLst>
            </p:cNvPr>
            <p:cNvSpPr txBox="1">
              <a:spLocks noChangeArrowheads="1"/>
            </p:cNvSpPr>
            <p:nvPr/>
          </p:nvSpPr>
          <p:spPr bwMode="auto">
            <a:xfrm>
              <a:off x="2641" y="2324"/>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f</a:t>
              </a:r>
            </a:p>
          </p:txBody>
        </p:sp>
        <p:sp>
          <p:nvSpPr>
            <p:cNvPr id="105520" name="Text Box 49">
              <a:extLst>
                <a:ext uri="{FF2B5EF4-FFF2-40B4-BE49-F238E27FC236}">
                  <a16:creationId xmlns:a16="http://schemas.microsoft.com/office/drawing/2014/main" id="{6AA63351-2FB5-A4AF-B607-2038EF4F6C45}"/>
                </a:ext>
              </a:extLst>
            </p:cNvPr>
            <p:cNvSpPr txBox="1">
              <a:spLocks noChangeArrowheads="1"/>
            </p:cNvSpPr>
            <p:nvPr/>
          </p:nvSpPr>
          <p:spPr bwMode="auto">
            <a:xfrm>
              <a:off x="2651" y="2717"/>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g</a:t>
              </a:r>
            </a:p>
          </p:txBody>
        </p:sp>
        <p:sp>
          <p:nvSpPr>
            <p:cNvPr id="105521" name="Text Box 50">
              <a:extLst>
                <a:ext uri="{FF2B5EF4-FFF2-40B4-BE49-F238E27FC236}">
                  <a16:creationId xmlns:a16="http://schemas.microsoft.com/office/drawing/2014/main" id="{92C81181-192A-860E-3D32-9E7CE36B2D08}"/>
                </a:ext>
              </a:extLst>
            </p:cNvPr>
            <p:cNvSpPr txBox="1">
              <a:spLocks noChangeArrowheads="1"/>
            </p:cNvSpPr>
            <p:nvPr/>
          </p:nvSpPr>
          <p:spPr bwMode="auto">
            <a:xfrm>
              <a:off x="2680" y="353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h</a:t>
              </a:r>
            </a:p>
          </p:txBody>
        </p:sp>
        <p:sp>
          <p:nvSpPr>
            <p:cNvPr id="105522" name="Text Box 51">
              <a:extLst>
                <a:ext uri="{FF2B5EF4-FFF2-40B4-BE49-F238E27FC236}">
                  <a16:creationId xmlns:a16="http://schemas.microsoft.com/office/drawing/2014/main" id="{E908F496-AE82-E88E-F83F-10B32C7672F1}"/>
                </a:ext>
              </a:extLst>
            </p:cNvPr>
            <p:cNvSpPr txBox="1">
              <a:spLocks noChangeArrowheads="1"/>
            </p:cNvSpPr>
            <p:nvPr/>
          </p:nvSpPr>
          <p:spPr bwMode="auto">
            <a:xfrm>
              <a:off x="2651" y="2977"/>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k</a:t>
              </a:r>
            </a:p>
          </p:txBody>
        </p:sp>
        <p:sp>
          <p:nvSpPr>
            <p:cNvPr id="105523" name="Text Box 52">
              <a:extLst>
                <a:ext uri="{FF2B5EF4-FFF2-40B4-BE49-F238E27FC236}">
                  <a16:creationId xmlns:a16="http://schemas.microsoft.com/office/drawing/2014/main" id="{77A23F52-38EB-6CD4-16AA-BCCCA4FA9968}"/>
                </a:ext>
              </a:extLst>
            </p:cNvPr>
            <p:cNvSpPr txBox="1">
              <a:spLocks noChangeArrowheads="1"/>
            </p:cNvSpPr>
            <p:nvPr/>
          </p:nvSpPr>
          <p:spPr bwMode="auto">
            <a:xfrm>
              <a:off x="3371" y="193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l</a:t>
              </a:r>
            </a:p>
          </p:txBody>
        </p:sp>
        <p:sp>
          <p:nvSpPr>
            <p:cNvPr id="105524" name="Text Box 53">
              <a:extLst>
                <a:ext uri="{FF2B5EF4-FFF2-40B4-BE49-F238E27FC236}">
                  <a16:creationId xmlns:a16="http://schemas.microsoft.com/office/drawing/2014/main" id="{2D248589-3658-BB9B-3846-FF2B7E33AC94}"/>
                </a:ext>
              </a:extLst>
            </p:cNvPr>
            <p:cNvSpPr txBox="1">
              <a:spLocks noChangeArrowheads="1"/>
            </p:cNvSpPr>
            <p:nvPr/>
          </p:nvSpPr>
          <p:spPr bwMode="auto">
            <a:xfrm>
              <a:off x="4188" y="1987"/>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m</a:t>
              </a:r>
            </a:p>
          </p:txBody>
        </p:sp>
        <p:sp>
          <p:nvSpPr>
            <p:cNvPr id="105525" name="Text Box 54">
              <a:extLst>
                <a:ext uri="{FF2B5EF4-FFF2-40B4-BE49-F238E27FC236}">
                  <a16:creationId xmlns:a16="http://schemas.microsoft.com/office/drawing/2014/main" id="{20D75703-1060-EDF1-922E-083F915DEAFE}"/>
                </a:ext>
              </a:extLst>
            </p:cNvPr>
            <p:cNvSpPr txBox="1">
              <a:spLocks noChangeArrowheads="1"/>
            </p:cNvSpPr>
            <p:nvPr/>
          </p:nvSpPr>
          <p:spPr bwMode="auto">
            <a:xfrm>
              <a:off x="4226" y="2708"/>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n</a:t>
              </a:r>
            </a:p>
          </p:txBody>
        </p:sp>
        <p:sp>
          <p:nvSpPr>
            <p:cNvPr id="105526" name="Text Box 55">
              <a:extLst>
                <a:ext uri="{FF2B5EF4-FFF2-40B4-BE49-F238E27FC236}">
                  <a16:creationId xmlns:a16="http://schemas.microsoft.com/office/drawing/2014/main" id="{3724429C-40C0-7872-480D-8C34A1772093}"/>
                </a:ext>
              </a:extLst>
            </p:cNvPr>
            <p:cNvSpPr txBox="1">
              <a:spLocks noChangeArrowheads="1"/>
            </p:cNvSpPr>
            <p:nvPr/>
          </p:nvSpPr>
          <p:spPr bwMode="auto">
            <a:xfrm>
              <a:off x="3573" y="2552"/>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o</a:t>
              </a:r>
            </a:p>
          </p:txBody>
        </p:sp>
        <p:sp>
          <p:nvSpPr>
            <p:cNvPr id="105527" name="Text Box 56">
              <a:extLst>
                <a:ext uri="{FF2B5EF4-FFF2-40B4-BE49-F238E27FC236}">
                  <a16:creationId xmlns:a16="http://schemas.microsoft.com/office/drawing/2014/main" id="{81E55A17-046D-9CFB-A840-19E1393B71AF}"/>
                </a:ext>
              </a:extLst>
            </p:cNvPr>
            <p:cNvSpPr txBox="1">
              <a:spLocks noChangeArrowheads="1"/>
            </p:cNvSpPr>
            <p:nvPr/>
          </p:nvSpPr>
          <p:spPr bwMode="auto">
            <a:xfrm>
              <a:off x="3515" y="2967"/>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p</a:t>
              </a:r>
            </a:p>
          </p:txBody>
        </p:sp>
        <p:sp>
          <p:nvSpPr>
            <p:cNvPr id="105528" name="Text Box 57">
              <a:extLst>
                <a:ext uri="{FF2B5EF4-FFF2-40B4-BE49-F238E27FC236}">
                  <a16:creationId xmlns:a16="http://schemas.microsoft.com/office/drawing/2014/main" id="{961B43A2-E3B2-5C16-1485-E9BC26A814C2}"/>
                </a:ext>
              </a:extLst>
            </p:cNvPr>
            <p:cNvSpPr txBox="1">
              <a:spLocks noChangeArrowheads="1"/>
            </p:cNvSpPr>
            <p:nvPr/>
          </p:nvSpPr>
          <p:spPr bwMode="auto">
            <a:xfrm>
              <a:off x="1584" y="2033"/>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i</a:t>
              </a:r>
            </a:p>
          </p:txBody>
        </p:sp>
        <p:sp>
          <p:nvSpPr>
            <p:cNvPr id="105529" name="Text Box 58">
              <a:extLst>
                <a:ext uri="{FF2B5EF4-FFF2-40B4-BE49-F238E27FC236}">
                  <a16:creationId xmlns:a16="http://schemas.microsoft.com/office/drawing/2014/main" id="{B7165CD7-1756-764E-F5D8-3E61CBB00349}"/>
                </a:ext>
              </a:extLst>
            </p:cNvPr>
            <p:cNvSpPr txBox="1">
              <a:spLocks noChangeArrowheads="1"/>
            </p:cNvSpPr>
            <p:nvPr/>
          </p:nvSpPr>
          <p:spPr bwMode="auto">
            <a:xfrm>
              <a:off x="1584" y="2657"/>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rPr>
                <a:t>j</a:t>
              </a:r>
            </a:p>
          </p:txBody>
        </p:sp>
        <p:sp>
          <p:nvSpPr>
            <p:cNvPr id="105530" name="Text Box 59">
              <a:extLst>
                <a:ext uri="{FF2B5EF4-FFF2-40B4-BE49-F238E27FC236}">
                  <a16:creationId xmlns:a16="http://schemas.microsoft.com/office/drawing/2014/main" id="{132D0752-0A9F-B1A9-7323-7F3B0E9D258F}"/>
                </a:ext>
              </a:extLst>
            </p:cNvPr>
            <p:cNvSpPr txBox="1">
              <a:spLocks noChangeArrowheads="1"/>
            </p:cNvSpPr>
            <p:nvPr/>
          </p:nvSpPr>
          <p:spPr bwMode="auto">
            <a:xfrm>
              <a:off x="2593" y="659"/>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a:t>
              </a:r>
            </a:p>
          </p:txBody>
        </p:sp>
        <p:sp>
          <p:nvSpPr>
            <p:cNvPr id="105531" name="Text Box 60">
              <a:extLst>
                <a:ext uri="{FF2B5EF4-FFF2-40B4-BE49-F238E27FC236}">
                  <a16:creationId xmlns:a16="http://schemas.microsoft.com/office/drawing/2014/main" id="{C733B35C-A8E5-1614-44B4-5140F5756C41}"/>
                </a:ext>
              </a:extLst>
            </p:cNvPr>
            <p:cNvSpPr txBox="1">
              <a:spLocks noChangeArrowheads="1"/>
            </p:cNvSpPr>
            <p:nvPr/>
          </p:nvSpPr>
          <p:spPr bwMode="auto">
            <a:xfrm>
              <a:off x="2593" y="1034"/>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2</a:t>
              </a:r>
            </a:p>
          </p:txBody>
        </p:sp>
        <p:sp>
          <p:nvSpPr>
            <p:cNvPr id="105532" name="Text Box 61">
              <a:extLst>
                <a:ext uri="{FF2B5EF4-FFF2-40B4-BE49-F238E27FC236}">
                  <a16:creationId xmlns:a16="http://schemas.microsoft.com/office/drawing/2014/main" id="{9DB1CA3A-8987-A8B2-C54F-89549230C46D}"/>
                </a:ext>
              </a:extLst>
            </p:cNvPr>
            <p:cNvSpPr txBox="1">
              <a:spLocks noChangeArrowheads="1"/>
            </p:cNvSpPr>
            <p:nvPr/>
          </p:nvSpPr>
          <p:spPr bwMode="auto">
            <a:xfrm>
              <a:off x="2593" y="1409"/>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3</a:t>
              </a:r>
            </a:p>
          </p:txBody>
        </p:sp>
        <p:sp>
          <p:nvSpPr>
            <p:cNvPr id="105533" name="Text Box 62">
              <a:extLst>
                <a:ext uri="{FF2B5EF4-FFF2-40B4-BE49-F238E27FC236}">
                  <a16:creationId xmlns:a16="http://schemas.microsoft.com/office/drawing/2014/main" id="{93240AE5-B7E7-7A66-3DD7-F52885A8A929}"/>
                </a:ext>
              </a:extLst>
            </p:cNvPr>
            <p:cNvSpPr txBox="1">
              <a:spLocks noChangeArrowheads="1"/>
            </p:cNvSpPr>
            <p:nvPr/>
          </p:nvSpPr>
          <p:spPr bwMode="auto">
            <a:xfrm>
              <a:off x="2593" y="1783"/>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4</a:t>
              </a:r>
            </a:p>
          </p:txBody>
        </p:sp>
        <p:sp>
          <p:nvSpPr>
            <p:cNvPr id="105534" name="Text Box 63">
              <a:extLst>
                <a:ext uri="{FF2B5EF4-FFF2-40B4-BE49-F238E27FC236}">
                  <a16:creationId xmlns:a16="http://schemas.microsoft.com/office/drawing/2014/main" id="{1A7D3B5F-7356-FC66-0595-D89AC411FCC9}"/>
                </a:ext>
              </a:extLst>
            </p:cNvPr>
            <p:cNvSpPr txBox="1">
              <a:spLocks noChangeArrowheads="1"/>
            </p:cNvSpPr>
            <p:nvPr/>
          </p:nvSpPr>
          <p:spPr bwMode="auto">
            <a:xfrm>
              <a:off x="2593" y="2158"/>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5</a:t>
              </a:r>
            </a:p>
          </p:txBody>
        </p:sp>
        <p:sp>
          <p:nvSpPr>
            <p:cNvPr id="105535" name="Text Box 64">
              <a:extLst>
                <a:ext uri="{FF2B5EF4-FFF2-40B4-BE49-F238E27FC236}">
                  <a16:creationId xmlns:a16="http://schemas.microsoft.com/office/drawing/2014/main" id="{9CE7DE11-2A29-B67C-8670-77B18589049B}"/>
                </a:ext>
              </a:extLst>
            </p:cNvPr>
            <p:cNvSpPr txBox="1">
              <a:spLocks noChangeArrowheads="1"/>
            </p:cNvSpPr>
            <p:nvPr/>
          </p:nvSpPr>
          <p:spPr bwMode="auto">
            <a:xfrm>
              <a:off x="2593" y="2533"/>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6</a:t>
              </a:r>
            </a:p>
          </p:txBody>
        </p:sp>
        <p:sp>
          <p:nvSpPr>
            <p:cNvPr id="105536" name="Text Box 65">
              <a:extLst>
                <a:ext uri="{FF2B5EF4-FFF2-40B4-BE49-F238E27FC236}">
                  <a16:creationId xmlns:a16="http://schemas.microsoft.com/office/drawing/2014/main" id="{6DAA9CA1-6187-88DB-CCFC-3EDF484E272F}"/>
                </a:ext>
              </a:extLst>
            </p:cNvPr>
            <p:cNvSpPr txBox="1">
              <a:spLocks noChangeArrowheads="1"/>
            </p:cNvSpPr>
            <p:nvPr/>
          </p:nvSpPr>
          <p:spPr bwMode="auto">
            <a:xfrm>
              <a:off x="2343" y="2907"/>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7</a:t>
              </a:r>
            </a:p>
          </p:txBody>
        </p:sp>
        <p:sp>
          <p:nvSpPr>
            <p:cNvPr id="105537" name="Text Box 66">
              <a:extLst>
                <a:ext uri="{FF2B5EF4-FFF2-40B4-BE49-F238E27FC236}">
                  <a16:creationId xmlns:a16="http://schemas.microsoft.com/office/drawing/2014/main" id="{AF0AF19F-E4D4-C5AB-9C42-D30D6CB4488A}"/>
                </a:ext>
              </a:extLst>
            </p:cNvPr>
            <p:cNvSpPr txBox="1">
              <a:spLocks noChangeArrowheads="1"/>
            </p:cNvSpPr>
            <p:nvPr/>
          </p:nvSpPr>
          <p:spPr bwMode="auto">
            <a:xfrm>
              <a:off x="2343" y="3282"/>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8</a:t>
              </a:r>
            </a:p>
          </p:txBody>
        </p:sp>
        <p:sp>
          <p:nvSpPr>
            <p:cNvPr id="105538" name="Text Box 67">
              <a:extLst>
                <a:ext uri="{FF2B5EF4-FFF2-40B4-BE49-F238E27FC236}">
                  <a16:creationId xmlns:a16="http://schemas.microsoft.com/office/drawing/2014/main" id="{38199CA7-6707-915C-EB87-D90F296A5BED}"/>
                </a:ext>
              </a:extLst>
            </p:cNvPr>
            <p:cNvSpPr txBox="1">
              <a:spLocks noChangeArrowheads="1"/>
            </p:cNvSpPr>
            <p:nvPr/>
          </p:nvSpPr>
          <p:spPr bwMode="auto">
            <a:xfrm>
              <a:off x="2017" y="1284"/>
              <a:ext cx="4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9</a:t>
              </a:r>
            </a:p>
          </p:txBody>
        </p:sp>
        <p:sp>
          <p:nvSpPr>
            <p:cNvPr id="105539" name="Text Box 68">
              <a:extLst>
                <a:ext uri="{FF2B5EF4-FFF2-40B4-BE49-F238E27FC236}">
                  <a16:creationId xmlns:a16="http://schemas.microsoft.com/office/drawing/2014/main" id="{98949B45-ABA9-9151-215C-080AEE0498E5}"/>
                </a:ext>
              </a:extLst>
            </p:cNvPr>
            <p:cNvSpPr txBox="1">
              <a:spLocks noChangeArrowheads="1"/>
            </p:cNvSpPr>
            <p:nvPr/>
          </p:nvSpPr>
          <p:spPr bwMode="auto">
            <a:xfrm>
              <a:off x="2238" y="1620"/>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10</a:t>
              </a:r>
            </a:p>
          </p:txBody>
        </p:sp>
        <p:sp>
          <p:nvSpPr>
            <p:cNvPr id="105540" name="Text Box 69">
              <a:extLst>
                <a:ext uri="{FF2B5EF4-FFF2-40B4-BE49-F238E27FC236}">
                  <a16:creationId xmlns:a16="http://schemas.microsoft.com/office/drawing/2014/main" id="{586DF35B-E2C5-BC47-5567-16DEEB1F5058}"/>
                </a:ext>
              </a:extLst>
            </p:cNvPr>
            <p:cNvSpPr txBox="1">
              <a:spLocks noChangeArrowheads="1"/>
            </p:cNvSpPr>
            <p:nvPr/>
          </p:nvSpPr>
          <p:spPr bwMode="auto">
            <a:xfrm>
              <a:off x="2161" y="1966"/>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11</a:t>
              </a:r>
            </a:p>
          </p:txBody>
        </p:sp>
        <p:sp>
          <p:nvSpPr>
            <p:cNvPr id="105541" name="Text Box 70">
              <a:extLst>
                <a:ext uri="{FF2B5EF4-FFF2-40B4-BE49-F238E27FC236}">
                  <a16:creationId xmlns:a16="http://schemas.microsoft.com/office/drawing/2014/main" id="{96B9BBCA-3472-746C-FBE0-CFD6FB74BEAB}"/>
                </a:ext>
              </a:extLst>
            </p:cNvPr>
            <p:cNvSpPr txBox="1">
              <a:spLocks noChangeArrowheads="1"/>
            </p:cNvSpPr>
            <p:nvPr/>
          </p:nvSpPr>
          <p:spPr bwMode="auto">
            <a:xfrm>
              <a:off x="1873" y="2408"/>
              <a:ext cx="4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12</a:t>
              </a:r>
            </a:p>
          </p:txBody>
        </p:sp>
        <p:sp>
          <p:nvSpPr>
            <p:cNvPr id="105542" name="Text Box 71">
              <a:extLst>
                <a:ext uri="{FF2B5EF4-FFF2-40B4-BE49-F238E27FC236}">
                  <a16:creationId xmlns:a16="http://schemas.microsoft.com/office/drawing/2014/main" id="{90301CA3-F77C-A84F-8BAA-14DA39C9841A}"/>
                </a:ext>
              </a:extLst>
            </p:cNvPr>
            <p:cNvSpPr txBox="1">
              <a:spLocks noChangeArrowheads="1"/>
            </p:cNvSpPr>
            <p:nvPr/>
          </p:nvSpPr>
          <p:spPr bwMode="auto">
            <a:xfrm>
              <a:off x="2017" y="2782"/>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13</a:t>
              </a:r>
            </a:p>
          </p:txBody>
        </p:sp>
        <p:sp>
          <p:nvSpPr>
            <p:cNvPr id="105543" name="Text Box 72">
              <a:extLst>
                <a:ext uri="{FF2B5EF4-FFF2-40B4-BE49-F238E27FC236}">
                  <a16:creationId xmlns:a16="http://schemas.microsoft.com/office/drawing/2014/main" id="{A69BF56F-C173-6658-A286-F68C8E2BA837}"/>
                </a:ext>
              </a:extLst>
            </p:cNvPr>
            <p:cNvSpPr txBox="1">
              <a:spLocks noChangeArrowheads="1"/>
            </p:cNvSpPr>
            <p:nvPr/>
          </p:nvSpPr>
          <p:spPr bwMode="auto">
            <a:xfrm>
              <a:off x="3025" y="1975"/>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14</a:t>
              </a:r>
            </a:p>
          </p:txBody>
        </p:sp>
        <p:sp>
          <p:nvSpPr>
            <p:cNvPr id="105544" name="Text Box 73">
              <a:extLst>
                <a:ext uri="{FF2B5EF4-FFF2-40B4-BE49-F238E27FC236}">
                  <a16:creationId xmlns:a16="http://schemas.microsoft.com/office/drawing/2014/main" id="{F2A913DD-AD40-64C1-6B2C-2311F8F80719}"/>
                </a:ext>
              </a:extLst>
            </p:cNvPr>
            <p:cNvSpPr txBox="1">
              <a:spLocks noChangeArrowheads="1"/>
            </p:cNvSpPr>
            <p:nvPr/>
          </p:nvSpPr>
          <p:spPr bwMode="auto">
            <a:xfrm>
              <a:off x="3025" y="2408"/>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15</a:t>
              </a:r>
            </a:p>
          </p:txBody>
        </p:sp>
        <p:sp>
          <p:nvSpPr>
            <p:cNvPr id="105545" name="Text Box 74">
              <a:extLst>
                <a:ext uri="{FF2B5EF4-FFF2-40B4-BE49-F238E27FC236}">
                  <a16:creationId xmlns:a16="http://schemas.microsoft.com/office/drawing/2014/main" id="{684A2B09-26B4-EE09-5053-93BB2B277D83}"/>
                </a:ext>
              </a:extLst>
            </p:cNvPr>
            <p:cNvSpPr txBox="1">
              <a:spLocks noChangeArrowheads="1"/>
            </p:cNvSpPr>
            <p:nvPr/>
          </p:nvSpPr>
          <p:spPr bwMode="auto">
            <a:xfrm>
              <a:off x="3746" y="2033"/>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16</a:t>
              </a:r>
            </a:p>
          </p:txBody>
        </p:sp>
        <p:sp>
          <p:nvSpPr>
            <p:cNvPr id="105546" name="Text Box 75">
              <a:extLst>
                <a:ext uri="{FF2B5EF4-FFF2-40B4-BE49-F238E27FC236}">
                  <a16:creationId xmlns:a16="http://schemas.microsoft.com/office/drawing/2014/main" id="{D75E0CBE-EAB9-47CE-C8FF-2D60A9221E80}"/>
                </a:ext>
              </a:extLst>
            </p:cNvPr>
            <p:cNvSpPr txBox="1">
              <a:spLocks noChangeArrowheads="1"/>
            </p:cNvSpPr>
            <p:nvPr/>
          </p:nvSpPr>
          <p:spPr bwMode="auto">
            <a:xfrm>
              <a:off x="3602" y="2283"/>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17</a:t>
              </a:r>
            </a:p>
          </p:txBody>
        </p:sp>
        <p:sp>
          <p:nvSpPr>
            <p:cNvPr id="105547" name="Text Box 76">
              <a:extLst>
                <a:ext uri="{FF2B5EF4-FFF2-40B4-BE49-F238E27FC236}">
                  <a16:creationId xmlns:a16="http://schemas.microsoft.com/office/drawing/2014/main" id="{BFF3F47C-8289-6FF1-7ECF-38E8752FC38A}"/>
                </a:ext>
              </a:extLst>
            </p:cNvPr>
            <p:cNvSpPr txBox="1">
              <a:spLocks noChangeArrowheads="1"/>
            </p:cNvSpPr>
            <p:nvPr/>
          </p:nvSpPr>
          <p:spPr bwMode="auto">
            <a:xfrm>
              <a:off x="3237" y="2283"/>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18</a:t>
              </a:r>
            </a:p>
          </p:txBody>
        </p:sp>
        <p:sp>
          <p:nvSpPr>
            <p:cNvPr id="105548" name="Text Box 77">
              <a:extLst>
                <a:ext uri="{FF2B5EF4-FFF2-40B4-BE49-F238E27FC236}">
                  <a16:creationId xmlns:a16="http://schemas.microsoft.com/office/drawing/2014/main" id="{C5D4975A-2A24-2C24-22E7-6469AC9851BF}"/>
                </a:ext>
              </a:extLst>
            </p:cNvPr>
            <p:cNvSpPr txBox="1">
              <a:spLocks noChangeArrowheads="1"/>
            </p:cNvSpPr>
            <p:nvPr/>
          </p:nvSpPr>
          <p:spPr bwMode="auto">
            <a:xfrm>
              <a:off x="3170" y="2782"/>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19</a:t>
              </a:r>
            </a:p>
          </p:txBody>
        </p:sp>
        <p:sp>
          <p:nvSpPr>
            <p:cNvPr id="105549" name="Text Box 78">
              <a:extLst>
                <a:ext uri="{FF2B5EF4-FFF2-40B4-BE49-F238E27FC236}">
                  <a16:creationId xmlns:a16="http://schemas.microsoft.com/office/drawing/2014/main" id="{74C5A759-791D-2FC0-332E-90E84E9A1219}"/>
                </a:ext>
              </a:extLst>
            </p:cNvPr>
            <p:cNvSpPr txBox="1">
              <a:spLocks noChangeArrowheads="1"/>
            </p:cNvSpPr>
            <p:nvPr/>
          </p:nvSpPr>
          <p:spPr bwMode="auto">
            <a:xfrm>
              <a:off x="2920" y="2984"/>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20</a:t>
              </a:r>
            </a:p>
          </p:txBody>
        </p:sp>
        <p:sp>
          <p:nvSpPr>
            <p:cNvPr id="105550" name="Text Box 79">
              <a:extLst>
                <a:ext uri="{FF2B5EF4-FFF2-40B4-BE49-F238E27FC236}">
                  <a16:creationId xmlns:a16="http://schemas.microsoft.com/office/drawing/2014/main" id="{6F957134-7982-C88F-544E-1E39D9243900}"/>
                </a:ext>
              </a:extLst>
            </p:cNvPr>
            <p:cNvSpPr txBox="1">
              <a:spLocks noChangeArrowheads="1"/>
            </p:cNvSpPr>
            <p:nvPr/>
          </p:nvSpPr>
          <p:spPr bwMode="auto">
            <a:xfrm>
              <a:off x="4178" y="2408"/>
              <a:ext cx="40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21</a:t>
              </a:r>
            </a:p>
          </p:txBody>
        </p:sp>
        <p:sp>
          <p:nvSpPr>
            <p:cNvPr id="105551" name="Text Box 80">
              <a:extLst>
                <a:ext uri="{FF2B5EF4-FFF2-40B4-BE49-F238E27FC236}">
                  <a16:creationId xmlns:a16="http://schemas.microsoft.com/office/drawing/2014/main" id="{1A301BC3-3057-2329-50FF-4352E0B2B26B}"/>
                </a:ext>
              </a:extLst>
            </p:cNvPr>
            <p:cNvSpPr txBox="1">
              <a:spLocks noChangeArrowheads="1"/>
            </p:cNvSpPr>
            <p:nvPr/>
          </p:nvSpPr>
          <p:spPr bwMode="auto">
            <a:xfrm>
              <a:off x="3602" y="3282"/>
              <a:ext cx="4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22</a:t>
              </a:r>
            </a:p>
          </p:txBody>
        </p:sp>
        <p:sp>
          <p:nvSpPr>
            <p:cNvPr id="105552" name="Text Box 81">
              <a:extLst>
                <a:ext uri="{FF2B5EF4-FFF2-40B4-BE49-F238E27FC236}">
                  <a16:creationId xmlns:a16="http://schemas.microsoft.com/office/drawing/2014/main" id="{53103069-2FFC-264D-923C-9FB481C7AA09}"/>
                </a:ext>
              </a:extLst>
            </p:cNvPr>
            <p:cNvSpPr txBox="1">
              <a:spLocks noChangeArrowheads="1"/>
            </p:cNvSpPr>
            <p:nvPr/>
          </p:nvSpPr>
          <p:spPr bwMode="auto">
            <a:xfrm>
              <a:off x="1248" y="1658"/>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latin typeface="Times New Roman" panose="02020603050405020304" pitchFamily="18" charset="0"/>
                </a:rPr>
                <a:t>23</a:t>
              </a:r>
            </a:p>
          </p:txBody>
        </p:sp>
        <p:sp>
          <p:nvSpPr>
            <p:cNvPr id="105553" name="Text Box 82">
              <a:extLst>
                <a:ext uri="{FF2B5EF4-FFF2-40B4-BE49-F238E27FC236}">
                  <a16:creationId xmlns:a16="http://schemas.microsoft.com/office/drawing/2014/main" id="{8456A5D0-8078-65E3-1A18-4360EE73488A}"/>
                </a:ext>
              </a:extLst>
            </p:cNvPr>
            <p:cNvSpPr txBox="1">
              <a:spLocks noChangeArrowheads="1"/>
            </p:cNvSpPr>
            <p:nvPr/>
          </p:nvSpPr>
          <p:spPr bwMode="auto">
            <a:xfrm>
              <a:off x="1873" y="3748"/>
              <a:ext cx="19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图</a:t>
              </a:r>
              <a:r>
                <a:rPr lang="en-US" altLang="zh-CN" sz="2400" b="1">
                  <a:latin typeface="Times New Roman" panose="02020603050405020304" pitchFamily="18" charset="0"/>
                </a:rPr>
                <a:t>7.9 </a:t>
              </a:r>
              <a:r>
                <a:rPr lang="zh-CN" altLang="en-US" sz="2400" b="1">
                  <a:latin typeface="Times New Roman" panose="02020603050405020304" pitchFamily="18" charset="0"/>
                </a:rPr>
                <a:t>对应的程序图</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7">
            <a:extLst>
              <a:ext uri="{FF2B5EF4-FFF2-40B4-BE49-F238E27FC236}">
                <a16:creationId xmlns:a16="http://schemas.microsoft.com/office/drawing/2014/main" id="{ED58AD10-1BD1-98DA-4158-2A39870E0C8E}"/>
              </a:ext>
            </a:extLst>
          </p:cNvPr>
          <p:cNvSpPr txBox="1">
            <a:spLocks noChangeArrowheads="1"/>
          </p:cNvSpPr>
          <p:nvPr/>
        </p:nvSpPr>
        <p:spPr bwMode="auto">
          <a:xfrm>
            <a:off x="3733800" y="955675"/>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latin typeface="Times New Roman" panose="02020603050405020304" pitchFamily="18" charset="0"/>
                <a:ea typeface="楷体_GB2312" pitchFamily="49" charset="-122"/>
              </a:rPr>
              <a:t>程序</a:t>
            </a:r>
            <a:r>
              <a:rPr kumimoji="1" lang="en-US" altLang="zh-CN" sz="2400" b="1">
                <a:latin typeface="Times New Roman" panose="02020603050405020304" pitchFamily="18" charset="0"/>
                <a:ea typeface="楷体_GB2312" pitchFamily="49" charset="-122"/>
              </a:rPr>
              <a:t>TRIANGLE</a:t>
            </a:r>
            <a:r>
              <a:rPr kumimoji="1" lang="zh-CN" altLang="en-US" sz="2400" b="1">
                <a:latin typeface="Times New Roman" panose="02020603050405020304" pitchFamily="18" charset="0"/>
                <a:ea typeface="楷体_GB2312" pitchFamily="49" charset="-122"/>
              </a:rPr>
              <a:t>的测试数据</a:t>
            </a:r>
          </a:p>
        </p:txBody>
      </p:sp>
      <p:graphicFrame>
        <p:nvGraphicFramePr>
          <p:cNvPr id="552968" name="Group 8">
            <a:extLst>
              <a:ext uri="{FF2B5EF4-FFF2-40B4-BE49-F238E27FC236}">
                <a16:creationId xmlns:a16="http://schemas.microsoft.com/office/drawing/2014/main" id="{F31A8259-3F9D-D97C-6253-659E15B94418}"/>
              </a:ext>
            </a:extLst>
          </p:cNvPr>
          <p:cNvGraphicFramePr>
            <a:graphicFrameLocks noGrp="1"/>
          </p:cNvGraphicFramePr>
          <p:nvPr/>
        </p:nvGraphicFramePr>
        <p:xfrm>
          <a:off x="2362200" y="1403350"/>
          <a:ext cx="7467600" cy="48339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533324">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测试功能</a:t>
                      </a:r>
                    </a:p>
                  </a:txBody>
                  <a:tcPr marT="45713" marB="4571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测试数据</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14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b</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c</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7824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1.等边</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2.等腰</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3.不等边</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4.非三角形</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5.退化情况</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6.零数据</a:t>
                      </a:r>
                    </a:p>
                  </a:txBody>
                  <a:tcPr marT="45713" marB="4571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10，10，17</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8，10，12</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10，10，21</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10，5，5</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0，0，0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0，0，7</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0，10，12</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10，17，10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8，12，10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10，21，10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5，10，5</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0，17，0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12，0，10</a:t>
                      </a:r>
                    </a:p>
                  </a:txBody>
                  <a:tcPr marT="45713" marB="4571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17，10，10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10，12，8</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21，10，10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5，5，10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17，0，0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12，10，0</a:t>
                      </a:r>
                    </a:p>
                  </a:txBody>
                  <a:tcPr marT="45713" marB="4571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4563" name="Group 51">
            <a:extLst>
              <a:ext uri="{FF2B5EF4-FFF2-40B4-BE49-F238E27FC236}">
                <a16:creationId xmlns:a16="http://schemas.microsoft.com/office/drawing/2014/main" id="{5E8A9457-45DC-6F66-274A-E9661D629C6D}"/>
              </a:ext>
            </a:extLst>
          </p:cNvPr>
          <p:cNvGraphicFramePr>
            <a:graphicFrameLocks noGrp="1"/>
          </p:cNvGraphicFramePr>
          <p:nvPr/>
        </p:nvGraphicFramePr>
        <p:xfrm>
          <a:off x="2057400" y="1131889"/>
          <a:ext cx="8077200" cy="4962525"/>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396291">
                <a:tc rowSpan="2">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楷体_GB2312" pitchFamily="49" charset="-122"/>
                        </a:rPr>
                        <a:t>测试功能</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测试数据</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92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b</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c</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69308">
                <a:tc>
                  <a:txBody>
                    <a:bodyPr/>
                    <a:lstStyle/>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7.负数据</a:t>
                      </a: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8.遗留数据</a:t>
                      </a: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9.无效输入</a:t>
                      </a: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10.边界值</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-10,-10,-10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-10,-10,17</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-8,10,17</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 ,－</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8，10， －</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A,B,C</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8,10,</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7</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E3 , 10.5 , A</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32767,32766,8</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-32768,8,32766</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-32768,8,-32769</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-10,17,-10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17,-8,10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A,10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10.5, 7</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E3,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32766,8,32767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32768,8,-32769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8,-32767,-32768</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17,-10,-10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10，12，8</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－,8,10</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A,10,8</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A , 10.5, 7E3</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32768,8,32767</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-32769,8,32767</a:t>
                      </a:r>
                    </a:p>
                    <a:p>
                      <a:pPr marL="0" marR="0" lvl="0" indent="0" algn="ctr" defTabSz="914400" rtl="0" eaLnBrk="1" fontAlgn="base" latinLnBrk="0" hangingPunct="1">
                        <a:lnSpc>
                          <a:spcPct val="100000"/>
                        </a:lnSpc>
                        <a:spcBef>
                          <a:spcPct val="0"/>
                        </a:spcBef>
                        <a:spcAft>
                          <a:spcPct val="0"/>
                        </a:spcAft>
                        <a:buClr>
                          <a:schemeClr val="hlink"/>
                        </a:buClr>
                        <a:buSzPct val="8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-32767,8,-32769</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20DED14-6836-B17E-2616-23C5F144CD30}"/>
              </a:ext>
            </a:extLst>
          </p:cNvPr>
          <p:cNvSpPr>
            <a:spLocks noChangeArrowheads="1"/>
          </p:cNvSpPr>
          <p:nvPr/>
        </p:nvSpPr>
        <p:spPr bwMode="auto">
          <a:xfrm>
            <a:off x="2438400" y="1219200"/>
            <a:ext cx="7086600" cy="130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800" b="1">
                <a:latin typeface="Times New Roman" panose="02020603050405020304" pitchFamily="18" charset="0"/>
                <a:ea typeface="楷体_GB2312" pitchFamily="49" charset="-122"/>
              </a:rPr>
              <a:t>         最后，检查测试数据的覆盖程度，通常应该做到边覆盖。 </a:t>
            </a:r>
          </a:p>
        </p:txBody>
      </p:sp>
      <p:sp>
        <p:nvSpPr>
          <p:cNvPr id="108547" name="Rectangle 3">
            <a:extLst>
              <a:ext uri="{FF2B5EF4-FFF2-40B4-BE49-F238E27FC236}">
                <a16:creationId xmlns:a16="http://schemas.microsoft.com/office/drawing/2014/main" id="{39CED7DF-DA8C-AAF7-57EC-BDB27FD67F88}"/>
              </a:ext>
            </a:extLst>
          </p:cNvPr>
          <p:cNvSpPr>
            <a:spLocks noChangeArrowheads="1"/>
          </p:cNvSpPr>
          <p:nvPr/>
        </p:nvSpPr>
        <p:spPr bwMode="auto">
          <a:xfrm>
            <a:off x="2438400" y="2971801"/>
            <a:ext cx="71628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800" b="1">
                <a:latin typeface="Times New Roman" panose="02020603050405020304" pitchFamily="18" charset="0"/>
                <a:ea typeface="楷体_GB2312" pitchFamily="49" charset="-122"/>
              </a:rPr>
              <a:t>         测试数据覆盖程度检验表中列出的四种测试数据已经做到了边覆盖（覆盖所有的22条边）。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a:extLst>
              <a:ext uri="{FF2B5EF4-FFF2-40B4-BE49-F238E27FC236}">
                <a16:creationId xmlns:a16="http://schemas.microsoft.com/office/drawing/2014/main" id="{FFAEF593-1016-99E5-3C15-47A5C6F10592}"/>
              </a:ext>
            </a:extLst>
          </p:cNvPr>
          <p:cNvSpPr txBox="1">
            <a:spLocks noChangeArrowheads="1"/>
          </p:cNvSpPr>
          <p:nvPr/>
        </p:nvSpPr>
        <p:spPr bwMode="auto">
          <a:xfrm>
            <a:off x="3733800" y="692151"/>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latin typeface="Times New Roman" panose="02020603050405020304" pitchFamily="18" charset="0"/>
                <a:ea typeface="楷体_GB2312" pitchFamily="49" charset="-122"/>
              </a:rPr>
              <a:t>测试数据覆盖程度检验表</a:t>
            </a:r>
          </a:p>
        </p:txBody>
      </p:sp>
      <p:graphicFrame>
        <p:nvGraphicFramePr>
          <p:cNvPr id="671749" name="Group 5">
            <a:extLst>
              <a:ext uri="{FF2B5EF4-FFF2-40B4-BE49-F238E27FC236}">
                <a16:creationId xmlns:a16="http://schemas.microsoft.com/office/drawing/2014/main" id="{727A1D84-0B13-712A-BB92-063132863687}"/>
              </a:ext>
            </a:extLst>
          </p:cNvPr>
          <p:cNvGraphicFramePr>
            <a:graphicFrameLocks noGrp="1"/>
          </p:cNvGraphicFramePr>
          <p:nvPr/>
        </p:nvGraphicFramePr>
        <p:xfrm>
          <a:off x="2286000" y="1295400"/>
          <a:ext cx="7772400" cy="4864472"/>
        </p:xfrm>
        <a:graphic>
          <a:graphicData uri="http://schemas.openxmlformats.org/drawingml/2006/table">
            <a:tbl>
              <a:tblPr/>
              <a:tblGrid>
                <a:gridCol w="1447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4571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编号</a:t>
                      </a:r>
                    </a:p>
                  </a:txBody>
                  <a:tcPr marT="45686" marB="456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测试数据</a:t>
                      </a:r>
                    </a:p>
                  </a:txBody>
                  <a:tcPr marT="45686" marB="4568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覆盖的边</a:t>
                      </a:r>
                    </a:p>
                  </a:txBody>
                  <a:tcPr marT="45686" marB="456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4069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a</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2b</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2c</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3a</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3b</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3c</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4a</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4b</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楷体_GB2312" pitchFamily="49" charset="-122"/>
                        </a:rPr>
                        <a:t>4c</a:t>
                      </a:r>
                    </a:p>
                  </a:txBody>
                  <a:tcPr marT="45686" marB="456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10,10,17</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10,17,10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17,10,10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8,10,12</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8,12,10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10,12,8</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10,10,21</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10,21,10</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21,10,10</a:t>
                      </a:r>
                    </a:p>
                  </a:txBody>
                  <a:tcPr marT="45686" marB="4568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1,2,3,4,5,6,7,8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1,2,3,4,5,15,19,20,8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1,2,3,4,14,18,19,20,8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1,2,3,4,14,16,17,19,20,8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1,2,3,4,14,16,21,22,8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1,2,3,4,14,16,21,22,8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1,2,3,4,14,16,21,22,8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1,2,3,11,12,13,8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1,2,10,12,13,8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1,9,12,13,8</a:t>
                      </a:r>
                    </a:p>
                  </a:txBody>
                  <a:tcPr marT="45686" marB="456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31FD314-5B3B-71CA-D8FC-FC1EB9E3D464}"/>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126979" name="Rectangle 3">
            <a:extLst>
              <a:ext uri="{FF2B5EF4-FFF2-40B4-BE49-F238E27FC236}">
                <a16:creationId xmlns:a16="http://schemas.microsoft.com/office/drawing/2014/main" id="{70D78EB7-F0C8-25F9-A8FE-E594D5A14E11}"/>
              </a:ext>
            </a:extLst>
          </p:cNvPr>
          <p:cNvSpPr>
            <a:spLocks noChangeArrowheads="1"/>
          </p:cNvSpPr>
          <p:nvPr/>
        </p:nvSpPr>
        <p:spPr bwMode="auto">
          <a:xfrm>
            <a:off x="2374900" y="1473200"/>
            <a:ext cx="37719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381000" indent="-381000"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buSzPct val="75000"/>
              <a:buFont typeface="Wingdings" panose="05000000000000000000" pitchFamily="2" charset="2"/>
              <a:buNone/>
            </a:pPr>
            <a:r>
              <a:rPr kumimoji="1" lang="en-US" altLang="zh-CN" sz="2600" b="1"/>
              <a:t>START</a:t>
            </a:r>
          </a:p>
          <a:p>
            <a:pPr>
              <a:lnSpc>
                <a:spcPct val="90000"/>
              </a:lnSpc>
              <a:buSzPct val="75000"/>
              <a:buFont typeface="Wingdings" panose="05000000000000000000" pitchFamily="2" charset="2"/>
              <a:buNone/>
            </a:pPr>
            <a:r>
              <a:rPr kumimoji="1" lang="en-US" altLang="zh-CN" sz="2600" b="1"/>
              <a:t>INPUT (A, B, C)</a:t>
            </a:r>
          </a:p>
          <a:p>
            <a:pPr>
              <a:lnSpc>
                <a:spcPct val="90000"/>
              </a:lnSpc>
              <a:buSzPct val="75000"/>
              <a:buFont typeface="Wingdings" panose="05000000000000000000" pitchFamily="2" charset="2"/>
              <a:buNone/>
            </a:pPr>
            <a:r>
              <a:rPr kumimoji="1" lang="en-US" altLang="zh-CN" sz="2600" b="1"/>
              <a:t>//</a:t>
            </a:r>
            <a:r>
              <a:rPr kumimoji="1" lang="zh-CN" altLang="en-US" sz="2600" b="1"/>
              <a:t>判定表达式</a:t>
            </a:r>
            <a:r>
              <a:rPr kumimoji="1" lang="en-US" altLang="zh-CN" sz="2600" b="1"/>
              <a:t>1</a:t>
            </a:r>
          </a:p>
          <a:p>
            <a:pPr>
              <a:lnSpc>
                <a:spcPct val="90000"/>
              </a:lnSpc>
              <a:buSzPct val="75000"/>
              <a:buFont typeface="Wingdings" panose="05000000000000000000" pitchFamily="2" charset="2"/>
              <a:buNone/>
            </a:pPr>
            <a:r>
              <a:rPr kumimoji="1" lang="en-US" altLang="zh-CN" sz="2600" b="1"/>
              <a:t>IF A&gt;5   THEN </a:t>
            </a:r>
          </a:p>
          <a:p>
            <a:pPr>
              <a:lnSpc>
                <a:spcPct val="90000"/>
              </a:lnSpc>
              <a:buSzPct val="75000"/>
              <a:buFont typeface="Wingdings" panose="05000000000000000000" pitchFamily="2" charset="2"/>
              <a:buNone/>
            </a:pPr>
            <a:r>
              <a:rPr kumimoji="1" lang="en-US" altLang="zh-CN" sz="2600" b="1"/>
              <a:t>    X=10  </a:t>
            </a:r>
          </a:p>
          <a:p>
            <a:pPr>
              <a:lnSpc>
                <a:spcPct val="90000"/>
              </a:lnSpc>
              <a:buSzPct val="75000"/>
              <a:buFont typeface="Wingdings" panose="05000000000000000000" pitchFamily="2" charset="2"/>
              <a:buNone/>
            </a:pPr>
            <a:r>
              <a:rPr kumimoji="1" lang="en-US" altLang="zh-CN" sz="2600" b="1"/>
              <a:t>ELSE</a:t>
            </a:r>
          </a:p>
          <a:p>
            <a:pPr>
              <a:lnSpc>
                <a:spcPct val="90000"/>
              </a:lnSpc>
              <a:buSzPct val="75000"/>
              <a:buFont typeface="Wingdings" panose="05000000000000000000" pitchFamily="2" charset="2"/>
              <a:buNone/>
            </a:pPr>
            <a:r>
              <a:rPr kumimoji="1" lang="en-US" altLang="zh-CN" sz="2600" b="1"/>
              <a:t>    X=1</a:t>
            </a:r>
          </a:p>
          <a:p>
            <a:pPr>
              <a:lnSpc>
                <a:spcPct val="90000"/>
              </a:lnSpc>
              <a:buSzPct val="75000"/>
              <a:buFont typeface="Wingdings" panose="05000000000000000000" pitchFamily="2" charset="2"/>
              <a:buNone/>
            </a:pPr>
            <a:r>
              <a:rPr kumimoji="1" lang="en-US" altLang="zh-CN" sz="2600" b="1"/>
              <a:t>END IF</a:t>
            </a:r>
          </a:p>
          <a:p>
            <a:pPr>
              <a:lnSpc>
                <a:spcPct val="90000"/>
              </a:lnSpc>
              <a:buSzPct val="75000"/>
              <a:buFont typeface="Wingdings" panose="05000000000000000000" pitchFamily="2" charset="2"/>
              <a:buNone/>
            </a:pPr>
            <a:r>
              <a:rPr kumimoji="1" lang="en-US" altLang="zh-CN" sz="2600" b="1"/>
              <a:t>//</a:t>
            </a:r>
            <a:r>
              <a:rPr kumimoji="1" lang="zh-CN" altLang="en-US" sz="2600" b="1"/>
              <a:t>判定表达式</a:t>
            </a:r>
            <a:r>
              <a:rPr kumimoji="1" lang="en-US" altLang="zh-CN" sz="2600" b="1"/>
              <a:t>2</a:t>
            </a:r>
          </a:p>
          <a:p>
            <a:pPr>
              <a:lnSpc>
                <a:spcPct val="90000"/>
              </a:lnSpc>
              <a:buSzPct val="75000"/>
              <a:buFont typeface="Wingdings" panose="05000000000000000000" pitchFamily="2" charset="2"/>
              <a:buNone/>
            </a:pPr>
            <a:r>
              <a:rPr kumimoji="1" lang="en-US" altLang="zh-CN" sz="2600" b="1"/>
              <a:t>IF   B&gt;10  THEN</a:t>
            </a:r>
          </a:p>
          <a:p>
            <a:pPr>
              <a:lnSpc>
                <a:spcPct val="90000"/>
              </a:lnSpc>
              <a:buSzPct val="75000"/>
              <a:buFont typeface="Wingdings" panose="05000000000000000000" pitchFamily="2" charset="2"/>
              <a:buNone/>
            </a:pPr>
            <a:r>
              <a:rPr kumimoji="1" lang="en-US" altLang="zh-CN" sz="2600" b="1"/>
              <a:t>      Y=20</a:t>
            </a:r>
          </a:p>
          <a:p>
            <a:pPr>
              <a:lnSpc>
                <a:spcPct val="90000"/>
              </a:lnSpc>
              <a:buSzPct val="75000"/>
              <a:buFont typeface="Wingdings" panose="05000000000000000000" pitchFamily="2" charset="2"/>
              <a:buNone/>
            </a:pPr>
            <a:r>
              <a:rPr kumimoji="1" lang="en-US" altLang="zh-CN" sz="2600" b="1"/>
              <a:t>ELSE </a:t>
            </a:r>
          </a:p>
          <a:p>
            <a:pPr>
              <a:lnSpc>
                <a:spcPct val="90000"/>
              </a:lnSpc>
              <a:buSzPct val="75000"/>
              <a:buFont typeface="Wingdings" panose="05000000000000000000" pitchFamily="2" charset="2"/>
              <a:buNone/>
            </a:pPr>
            <a:r>
              <a:rPr kumimoji="1" lang="en-US" altLang="zh-CN" sz="2600" b="1"/>
              <a:t>      Y=2</a:t>
            </a:r>
          </a:p>
          <a:p>
            <a:pPr>
              <a:lnSpc>
                <a:spcPct val="90000"/>
              </a:lnSpc>
              <a:buSzPct val="75000"/>
              <a:buFont typeface="Wingdings" panose="05000000000000000000" pitchFamily="2" charset="2"/>
              <a:buNone/>
            </a:pPr>
            <a:r>
              <a:rPr kumimoji="1" lang="en-US" altLang="zh-CN" sz="2600" b="1"/>
              <a:t>END IF</a:t>
            </a:r>
          </a:p>
        </p:txBody>
      </p:sp>
      <p:sp>
        <p:nvSpPr>
          <p:cNvPr id="126980" name="Rectangle 4">
            <a:extLst>
              <a:ext uri="{FF2B5EF4-FFF2-40B4-BE49-F238E27FC236}">
                <a16:creationId xmlns:a16="http://schemas.microsoft.com/office/drawing/2014/main" id="{B103EC37-4A58-6F96-00BF-E47C4A4AF7D1}"/>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作业（第</a:t>
            </a:r>
            <a:r>
              <a:rPr lang="en-US" altLang="zh-CN" sz="3600">
                <a:solidFill>
                  <a:schemeClr val="bg1"/>
                </a:solidFill>
                <a:latin typeface="黑体" panose="02010609060101010101" pitchFamily="49" charset="-122"/>
                <a:ea typeface="黑体" panose="02010609060101010101" pitchFamily="49" charset="-122"/>
              </a:rPr>
              <a:t>7</a:t>
            </a:r>
            <a:r>
              <a:rPr lang="zh-CN" altLang="en-US" sz="3600">
                <a:solidFill>
                  <a:schemeClr val="bg1"/>
                </a:solidFill>
                <a:latin typeface="黑体" panose="02010609060101010101" pitchFamily="49" charset="-122"/>
                <a:ea typeface="黑体" panose="02010609060101010101" pitchFamily="49" charset="-122"/>
              </a:rPr>
              <a:t>章）</a:t>
            </a:r>
          </a:p>
        </p:txBody>
      </p:sp>
      <p:sp>
        <p:nvSpPr>
          <p:cNvPr id="126981" name="Text Box 5">
            <a:extLst>
              <a:ext uri="{FF2B5EF4-FFF2-40B4-BE49-F238E27FC236}">
                <a16:creationId xmlns:a16="http://schemas.microsoft.com/office/drawing/2014/main" id="{A71C949C-2E69-6151-A297-88FC38FA398D}"/>
              </a:ext>
            </a:extLst>
          </p:cNvPr>
          <p:cNvSpPr txBox="1">
            <a:spLocks noChangeArrowheads="1"/>
          </p:cNvSpPr>
          <p:nvPr/>
        </p:nvSpPr>
        <p:spPr bwMode="auto">
          <a:xfrm>
            <a:off x="5935664" y="1473200"/>
            <a:ext cx="3482975"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600" b="1"/>
              <a:t>//</a:t>
            </a:r>
            <a:r>
              <a:rPr kumimoji="1" lang="zh-CN" altLang="en-US" sz="2600" b="1"/>
              <a:t>判定表达式</a:t>
            </a:r>
            <a:r>
              <a:rPr kumimoji="1" lang="en-US" altLang="zh-CN" sz="2600" b="1"/>
              <a:t>3</a:t>
            </a:r>
          </a:p>
          <a:p>
            <a:pPr eaLnBrk="1" hangingPunct="1"/>
            <a:r>
              <a:rPr kumimoji="1" lang="en-US" altLang="zh-CN" sz="2600" b="1"/>
              <a:t>IF C&gt;15   THEN</a:t>
            </a:r>
          </a:p>
          <a:p>
            <a:pPr eaLnBrk="1" hangingPunct="1"/>
            <a:r>
              <a:rPr kumimoji="1" lang="en-US" altLang="zh-CN" sz="2600" b="1"/>
              <a:t>     Z=30</a:t>
            </a:r>
          </a:p>
          <a:p>
            <a:pPr eaLnBrk="1" hangingPunct="1"/>
            <a:r>
              <a:rPr kumimoji="1" lang="en-US" altLang="zh-CN" sz="2600" b="1"/>
              <a:t>ELSE </a:t>
            </a:r>
          </a:p>
          <a:p>
            <a:pPr eaLnBrk="1" hangingPunct="1"/>
            <a:r>
              <a:rPr kumimoji="1" lang="en-US" altLang="zh-CN" sz="2600" b="1"/>
              <a:t>     Z=3</a:t>
            </a:r>
          </a:p>
          <a:p>
            <a:pPr eaLnBrk="1" hangingPunct="1"/>
            <a:r>
              <a:rPr kumimoji="1" lang="en-US" altLang="zh-CN" sz="2600" b="1"/>
              <a:t>END IF</a:t>
            </a:r>
          </a:p>
          <a:p>
            <a:pPr eaLnBrk="1" hangingPunct="1"/>
            <a:r>
              <a:rPr kumimoji="1" lang="en-US" altLang="zh-CN" sz="2600" b="1"/>
              <a:t>PRINT (X, Y, Z)</a:t>
            </a:r>
          </a:p>
          <a:p>
            <a:pPr eaLnBrk="1" hangingPunct="1"/>
            <a:r>
              <a:rPr kumimoji="1" lang="en-US" altLang="zh-CN" sz="2600" b="1"/>
              <a:t>STOP</a:t>
            </a:r>
          </a:p>
          <a:p>
            <a:pPr eaLnBrk="1" hangingPunct="1"/>
            <a:endParaRPr kumimoji="1" lang="en-US" altLang="zh-CN" sz="2600" b="1"/>
          </a:p>
        </p:txBody>
      </p:sp>
      <p:sp>
        <p:nvSpPr>
          <p:cNvPr id="126982" name="Text Box 6">
            <a:extLst>
              <a:ext uri="{FF2B5EF4-FFF2-40B4-BE49-F238E27FC236}">
                <a16:creationId xmlns:a16="http://schemas.microsoft.com/office/drawing/2014/main" id="{01478356-AF09-5609-BCA5-FF5CDBC69CAE}"/>
              </a:ext>
            </a:extLst>
          </p:cNvPr>
          <p:cNvSpPr txBox="1">
            <a:spLocks noChangeArrowheads="1"/>
          </p:cNvSpPr>
          <p:nvPr/>
        </p:nvSpPr>
        <p:spPr bwMode="auto">
          <a:xfrm>
            <a:off x="1704976" y="650875"/>
            <a:ext cx="89630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FFFF00"/>
                </a:solidFill>
                <a:latin typeface="Times New Roman" panose="02020603050405020304" pitchFamily="18" charset="0"/>
                <a:ea typeface="楷体_GB2312" pitchFamily="49" charset="-122"/>
              </a:rPr>
              <a:t>练习</a:t>
            </a:r>
            <a:r>
              <a:rPr kumimoji="1" lang="en-US" altLang="zh-CN" sz="2600" b="1">
                <a:solidFill>
                  <a:srgbClr val="FFFF00"/>
                </a:solidFill>
                <a:latin typeface="Times New Roman" panose="02020603050405020304" pitchFamily="18" charset="0"/>
                <a:ea typeface="楷体_GB2312" pitchFamily="49" charset="-122"/>
              </a:rPr>
              <a:t>1:</a:t>
            </a:r>
            <a:r>
              <a:rPr kumimoji="1" lang="zh-CN" altLang="en-US" sz="2600" b="1">
                <a:solidFill>
                  <a:srgbClr val="FFFF00"/>
                </a:solidFill>
                <a:latin typeface="Times New Roman" panose="02020603050405020304" pitchFamily="18" charset="0"/>
                <a:ea typeface="楷体_GB2312" pitchFamily="49" charset="-122"/>
              </a:rPr>
              <a:t>设计下列伪码程序的语句覆盖和路径覆盖测试用例：</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8A7FFA8-1128-0A32-2384-7B173E156CF4}"/>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128003" name="Rectangle 4">
            <a:extLst>
              <a:ext uri="{FF2B5EF4-FFF2-40B4-BE49-F238E27FC236}">
                <a16:creationId xmlns:a16="http://schemas.microsoft.com/office/drawing/2014/main" id="{74B25CF0-161F-E85F-3DBA-21497D58F195}"/>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作业（第</a:t>
            </a:r>
            <a:r>
              <a:rPr lang="en-US" altLang="zh-CN" sz="3600">
                <a:solidFill>
                  <a:schemeClr val="bg1"/>
                </a:solidFill>
                <a:latin typeface="黑体" panose="02010609060101010101" pitchFamily="49" charset="-122"/>
                <a:ea typeface="黑体" panose="02010609060101010101" pitchFamily="49" charset="-122"/>
              </a:rPr>
              <a:t>7</a:t>
            </a:r>
            <a:r>
              <a:rPr lang="zh-CN" altLang="en-US" sz="3600">
                <a:solidFill>
                  <a:schemeClr val="bg1"/>
                </a:solidFill>
                <a:latin typeface="黑体" panose="02010609060101010101" pitchFamily="49" charset="-122"/>
                <a:ea typeface="黑体" panose="02010609060101010101" pitchFamily="49" charset="-122"/>
              </a:rPr>
              <a:t>章）</a:t>
            </a:r>
          </a:p>
        </p:txBody>
      </p:sp>
      <p:graphicFrame>
        <p:nvGraphicFramePr>
          <p:cNvPr id="141379" name="Group 67">
            <a:extLst>
              <a:ext uri="{FF2B5EF4-FFF2-40B4-BE49-F238E27FC236}">
                <a16:creationId xmlns:a16="http://schemas.microsoft.com/office/drawing/2014/main" id="{8E8A7121-D182-B289-7F70-DC3DED442073}"/>
              </a:ext>
            </a:extLst>
          </p:cNvPr>
          <p:cNvGraphicFramePr>
            <a:graphicFrameLocks noGrp="1"/>
          </p:cNvGraphicFramePr>
          <p:nvPr/>
        </p:nvGraphicFramePr>
        <p:xfrm>
          <a:off x="2351088" y="1773238"/>
          <a:ext cx="7281862" cy="3663950"/>
        </p:xfrm>
        <a:graphic>
          <a:graphicData uri="http://schemas.openxmlformats.org/drawingml/2006/table">
            <a:tbl>
              <a:tblPr/>
              <a:tblGrid>
                <a:gridCol w="965200">
                  <a:extLst>
                    <a:ext uri="{9D8B030D-6E8A-4147-A177-3AD203B41FA5}">
                      <a16:colId xmlns:a16="http://schemas.microsoft.com/office/drawing/2014/main" val="20000"/>
                    </a:ext>
                  </a:extLst>
                </a:gridCol>
                <a:gridCol w="531812">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801688">
                  <a:extLst>
                    <a:ext uri="{9D8B030D-6E8A-4147-A177-3AD203B41FA5}">
                      <a16:colId xmlns:a16="http://schemas.microsoft.com/office/drawing/2014/main" val="20004"/>
                    </a:ext>
                  </a:extLst>
                </a:gridCol>
                <a:gridCol w="623887">
                  <a:extLst>
                    <a:ext uri="{9D8B030D-6E8A-4147-A177-3AD203B41FA5}">
                      <a16:colId xmlns:a16="http://schemas.microsoft.com/office/drawing/2014/main" val="20005"/>
                    </a:ext>
                  </a:extLst>
                </a:gridCol>
                <a:gridCol w="673100">
                  <a:extLst>
                    <a:ext uri="{9D8B030D-6E8A-4147-A177-3AD203B41FA5}">
                      <a16:colId xmlns:a16="http://schemas.microsoft.com/office/drawing/2014/main" val="20006"/>
                    </a:ext>
                  </a:extLst>
                </a:gridCol>
                <a:gridCol w="928688">
                  <a:extLst>
                    <a:ext uri="{9D8B030D-6E8A-4147-A177-3AD203B41FA5}">
                      <a16:colId xmlns:a16="http://schemas.microsoft.com/office/drawing/2014/main" val="20007"/>
                    </a:ext>
                  </a:extLst>
                </a:gridCol>
                <a:gridCol w="669925">
                  <a:extLst>
                    <a:ext uri="{9D8B030D-6E8A-4147-A177-3AD203B41FA5}">
                      <a16:colId xmlns:a16="http://schemas.microsoft.com/office/drawing/2014/main" val="20008"/>
                    </a:ext>
                  </a:extLst>
                </a:gridCol>
                <a:gridCol w="776287">
                  <a:extLst>
                    <a:ext uri="{9D8B030D-6E8A-4147-A177-3AD203B41FA5}">
                      <a16:colId xmlns:a16="http://schemas.microsoft.com/office/drawing/2014/main" val="20009"/>
                    </a:ext>
                  </a:extLst>
                </a:gridCol>
              </a:tblGrid>
              <a:tr h="1184275">
                <a:tc rowSpan="2">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序号</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判定</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预期的输出</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477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Z</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 </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4275">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L="82550" marR="82550" marT="41275" marB="412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8054" name="Rectangle 248">
            <a:extLst>
              <a:ext uri="{FF2B5EF4-FFF2-40B4-BE49-F238E27FC236}">
                <a16:creationId xmlns:a16="http://schemas.microsoft.com/office/drawing/2014/main" id="{7667F23B-70D2-1A45-4C4D-1116449E4590}"/>
              </a:ext>
            </a:extLst>
          </p:cNvPr>
          <p:cNvSpPr>
            <a:spLocks noChangeArrowheads="1"/>
          </p:cNvSpPr>
          <p:nvPr/>
        </p:nvSpPr>
        <p:spPr bwMode="auto">
          <a:xfrm>
            <a:off x="4184650" y="977900"/>
            <a:ext cx="34686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语句覆盖的测试用例</a:t>
            </a:r>
            <a:r>
              <a:rPr kumimoji="1" lang="zh-CN" altLang="en-US" sz="2800" b="1">
                <a:solidFill>
                  <a:srgbClr val="0000FF"/>
                </a:solidFill>
                <a:latin typeface="Times New Roman" panose="02020603050405020304" pitchFamily="18" charset="0"/>
                <a:ea typeface="楷体_GB2312" pitchFamily="49" charset="-122"/>
              </a:rPr>
              <a:t> </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533F727-3286-10B5-E95F-E6CBD7C18FF6}"/>
              </a:ext>
            </a:extLst>
          </p:cNvPr>
          <p:cNvSpPr>
            <a:spLocks noChangeArrowheads="1"/>
          </p:cNvSpPr>
          <p:nvPr/>
        </p:nvSpPr>
        <p:spPr bwMode="auto">
          <a:xfrm>
            <a:off x="6012612"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SzPct val="75000"/>
              <a:buFont typeface="Wingdings" panose="05000000000000000000" pitchFamily="2" charset="2"/>
              <a:buNone/>
            </a:pPr>
            <a:endParaRPr kumimoji="1" lang="zh-CN" altLang="en-US" sz="2400" b="1">
              <a:solidFill>
                <a:srgbClr val="0000FF"/>
              </a:solidFill>
              <a:latin typeface="Times New Roman" panose="02020603050405020304" pitchFamily="18" charset="0"/>
              <a:ea typeface="楷体_GB2312" pitchFamily="49" charset="-122"/>
            </a:endParaRPr>
          </a:p>
        </p:txBody>
      </p:sp>
      <p:sp>
        <p:nvSpPr>
          <p:cNvPr id="129027" name="Rectangle 3">
            <a:extLst>
              <a:ext uri="{FF2B5EF4-FFF2-40B4-BE49-F238E27FC236}">
                <a16:creationId xmlns:a16="http://schemas.microsoft.com/office/drawing/2014/main" id="{C7E411D9-212D-0950-9B11-9EB5C3B86F8C}"/>
              </a:ext>
            </a:extLst>
          </p:cNvPr>
          <p:cNvSpPr>
            <a:spLocks noChangeArrowheads="1"/>
          </p:cNvSpPr>
          <p:nvPr/>
        </p:nvSpPr>
        <p:spPr bwMode="auto">
          <a:xfrm>
            <a:off x="2209800" y="63501"/>
            <a:ext cx="57277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eaLnBrk="0" hangingPunct="0">
              <a:defRPr>
                <a:solidFill>
                  <a:schemeClr val="tx1"/>
                </a:solidFill>
                <a:latin typeface="Arial" panose="020B0604020202020204" pitchFamily="34" charset="0"/>
                <a:ea typeface="宋体" panose="02010600030101010101" pitchFamily="2" charset="-122"/>
              </a:defRPr>
            </a:lvl1pPr>
            <a:lvl2pPr marL="742950" indent="-285750" defTabSz="677863" eaLnBrk="0" hangingPunct="0">
              <a:defRPr>
                <a:solidFill>
                  <a:schemeClr val="tx1"/>
                </a:solidFill>
                <a:latin typeface="Arial" panose="020B0604020202020204" pitchFamily="34" charset="0"/>
                <a:ea typeface="宋体" panose="02010600030101010101" pitchFamily="2" charset="-122"/>
              </a:defRPr>
            </a:lvl2pPr>
            <a:lvl3pPr marL="1143000" indent="-228600" defTabSz="677863" eaLnBrk="0" hangingPunct="0">
              <a:defRPr>
                <a:solidFill>
                  <a:schemeClr val="tx1"/>
                </a:solidFill>
                <a:latin typeface="Arial" panose="020B0604020202020204" pitchFamily="34" charset="0"/>
                <a:ea typeface="宋体" panose="02010600030101010101" pitchFamily="2" charset="-122"/>
              </a:defRPr>
            </a:lvl3pPr>
            <a:lvl4pPr marL="1600200" indent="-228600" defTabSz="677863" eaLnBrk="0" hangingPunct="0">
              <a:defRPr>
                <a:solidFill>
                  <a:schemeClr val="tx1"/>
                </a:solidFill>
                <a:latin typeface="Arial" panose="020B0604020202020204" pitchFamily="34" charset="0"/>
                <a:ea typeface="宋体" panose="02010600030101010101" pitchFamily="2" charset="-122"/>
              </a:defRPr>
            </a:lvl4pPr>
            <a:lvl5pPr marL="2057400" indent="-228600" defTabSz="677863" eaLnBrk="0" hangingPunct="0">
              <a:defRPr>
                <a:solidFill>
                  <a:schemeClr val="tx1"/>
                </a:solidFill>
                <a:latin typeface="Arial" panose="020B0604020202020204" pitchFamily="34" charset="0"/>
                <a:ea typeface="宋体" panose="02010600030101010101" pitchFamily="2" charset="-122"/>
              </a:defRPr>
            </a:lvl5pPr>
            <a:lvl6pPr marL="25146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77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t" hangingPunct="1"/>
            <a:r>
              <a:rPr lang="zh-CN" altLang="en-US" sz="3600">
                <a:solidFill>
                  <a:schemeClr val="bg1"/>
                </a:solidFill>
                <a:latin typeface="黑体" panose="02010609060101010101" pitchFamily="49" charset="-122"/>
                <a:ea typeface="黑体" panose="02010609060101010101" pitchFamily="49" charset="-122"/>
              </a:rPr>
              <a:t>作业（第</a:t>
            </a:r>
            <a:r>
              <a:rPr lang="en-US" altLang="zh-CN" sz="3600">
                <a:solidFill>
                  <a:schemeClr val="bg1"/>
                </a:solidFill>
                <a:latin typeface="黑体" panose="02010609060101010101" pitchFamily="49" charset="-122"/>
                <a:ea typeface="黑体" panose="02010609060101010101" pitchFamily="49" charset="-122"/>
              </a:rPr>
              <a:t>7</a:t>
            </a:r>
            <a:r>
              <a:rPr lang="zh-CN" altLang="en-US" sz="3600">
                <a:solidFill>
                  <a:schemeClr val="bg1"/>
                </a:solidFill>
                <a:latin typeface="黑体" panose="02010609060101010101" pitchFamily="49" charset="-122"/>
                <a:ea typeface="黑体" panose="02010609060101010101" pitchFamily="49" charset="-122"/>
              </a:rPr>
              <a:t>章）</a:t>
            </a:r>
          </a:p>
        </p:txBody>
      </p:sp>
      <p:graphicFrame>
        <p:nvGraphicFramePr>
          <p:cNvPr id="142460" name="Group 124">
            <a:extLst>
              <a:ext uri="{FF2B5EF4-FFF2-40B4-BE49-F238E27FC236}">
                <a16:creationId xmlns:a16="http://schemas.microsoft.com/office/drawing/2014/main" id="{0561805E-DA97-677D-0883-F2E771C7219C}"/>
              </a:ext>
            </a:extLst>
          </p:cNvPr>
          <p:cNvGraphicFramePr>
            <a:graphicFrameLocks noGrp="1"/>
          </p:cNvGraphicFramePr>
          <p:nvPr/>
        </p:nvGraphicFramePr>
        <p:xfrm>
          <a:off x="1936750" y="698500"/>
          <a:ext cx="8262938" cy="6059590"/>
        </p:xfrm>
        <a:graphic>
          <a:graphicData uri="http://schemas.openxmlformats.org/drawingml/2006/table">
            <a:tbl>
              <a:tblPr/>
              <a:tblGrid>
                <a:gridCol w="903288">
                  <a:extLst>
                    <a:ext uri="{9D8B030D-6E8A-4147-A177-3AD203B41FA5}">
                      <a16:colId xmlns:a16="http://schemas.microsoft.com/office/drawing/2014/main" val="20000"/>
                    </a:ext>
                  </a:extLst>
                </a:gridCol>
                <a:gridCol w="903287">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903287">
                  <a:extLst>
                    <a:ext uri="{9D8B030D-6E8A-4147-A177-3AD203B41FA5}">
                      <a16:colId xmlns:a16="http://schemas.microsoft.com/office/drawing/2014/main" val="20003"/>
                    </a:ext>
                  </a:extLst>
                </a:gridCol>
                <a:gridCol w="903288">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9450">
                  <a:extLst>
                    <a:ext uri="{9D8B030D-6E8A-4147-A177-3AD203B41FA5}">
                      <a16:colId xmlns:a16="http://schemas.microsoft.com/office/drawing/2014/main" val="20008"/>
                    </a:ext>
                  </a:extLst>
                </a:gridCol>
                <a:gridCol w="1035050">
                  <a:extLst>
                    <a:ext uri="{9D8B030D-6E8A-4147-A177-3AD203B41FA5}">
                      <a16:colId xmlns:a16="http://schemas.microsoft.com/office/drawing/2014/main" val="20009"/>
                    </a:ext>
                  </a:extLst>
                </a:gridCol>
              </a:tblGrid>
              <a:tr h="750810">
                <a:tc rowSpan="2">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序号</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判定</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输入</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预期的输出</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016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Z</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0167">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 </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 </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 </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6838">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5251">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Tx/>
                        <a:buFontTx/>
                        <a:buNone/>
                        <a:tabLst/>
                      </a:pPr>
                      <a:r>
                        <a:rPr kumimoji="0"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a:t>
                      </a:r>
                    </a:p>
                  </a:txBody>
                  <a:tcPr marL="82550" marR="82550" marT="41269" marB="4126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9144" name="Rectangle 702">
            <a:extLst>
              <a:ext uri="{FF2B5EF4-FFF2-40B4-BE49-F238E27FC236}">
                <a16:creationId xmlns:a16="http://schemas.microsoft.com/office/drawing/2014/main" id="{B8CE5CDB-D013-A4F4-C6B3-5D40BD62EA9D}"/>
              </a:ext>
            </a:extLst>
          </p:cNvPr>
          <p:cNvSpPr>
            <a:spLocks noChangeArrowheads="1"/>
          </p:cNvSpPr>
          <p:nvPr/>
        </p:nvSpPr>
        <p:spPr bwMode="auto">
          <a:xfrm>
            <a:off x="4295775" y="115889"/>
            <a:ext cx="34686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路径覆盖的测试用例</a:t>
            </a:r>
            <a:r>
              <a:rPr kumimoji="1" lang="zh-CN" altLang="en-US" sz="2800" b="1">
                <a:solidFill>
                  <a:srgbClr val="0000FF"/>
                </a:solidFill>
                <a:latin typeface="Times New Roman" panose="02020603050405020304" pitchFamily="18" charset="0"/>
                <a:ea typeface="楷体_GB2312" pitchFamily="49" charset="-122"/>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9D5E872-F5A6-87DF-72EF-8EE1F2039C44}"/>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7</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pic>
        <p:nvPicPr>
          <p:cNvPr id="35843" name="Picture 3" descr="rj15">
            <a:extLst>
              <a:ext uri="{FF2B5EF4-FFF2-40B4-BE49-F238E27FC236}">
                <a16:creationId xmlns:a16="http://schemas.microsoft.com/office/drawing/2014/main" id="{B0022E90-E111-553D-B932-A5F71F7E9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1916113"/>
            <a:ext cx="74882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2">
            <a:extLst>
              <a:ext uri="{FF2B5EF4-FFF2-40B4-BE49-F238E27FC236}">
                <a16:creationId xmlns:a16="http://schemas.microsoft.com/office/drawing/2014/main" id="{8975CD8C-815D-9808-4F16-B10CF782BCFB}"/>
              </a:ext>
            </a:extLst>
          </p:cNvPr>
          <p:cNvSpPr txBox="1">
            <a:spLocks noChangeArrowheads="1"/>
          </p:cNvSpPr>
          <p:nvPr/>
        </p:nvSpPr>
        <p:spPr bwMode="auto">
          <a:xfrm>
            <a:off x="2363789" y="5969001"/>
            <a:ext cx="700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800"/>
              <a:t>把处理事务的功能进一步分解后的数据流图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a:extLst>
              <a:ext uri="{FF2B5EF4-FFF2-40B4-BE49-F238E27FC236}">
                <a16:creationId xmlns:a16="http://schemas.microsoft.com/office/drawing/2014/main" id="{CAB77F12-E49B-534C-79D1-1BF11B339410}"/>
              </a:ext>
            </a:extLst>
          </p:cNvPr>
          <p:cNvSpPr>
            <a:spLocks noGrp="1"/>
          </p:cNvSpPr>
          <p:nvPr>
            <p:ph type="body" idx="1"/>
          </p:nvPr>
        </p:nvSpPr>
        <p:spPr>
          <a:xfrm>
            <a:off x="2782888" y="908050"/>
            <a:ext cx="6985000" cy="3816350"/>
          </a:xfrm>
        </p:spPr>
        <p:txBody>
          <a:bodyPr/>
          <a:lstStyle/>
          <a:p>
            <a:pPr eaLnBrk="1" hangingPunct="1">
              <a:buFont typeface="Wingdings" panose="05000000000000000000" pitchFamily="2" charset="2"/>
              <a:buNone/>
              <a:defRPr/>
            </a:pPr>
            <a:r>
              <a:rPr lang="zh-CN" altLang="en-US" sz="4400" b="1" dirty="0">
                <a:solidFill>
                  <a:srgbClr val="003300"/>
                </a:solidFill>
                <a:effectLst>
                  <a:outerShdw blurRad="38100" dist="38100" dir="2700000" algn="tl">
                    <a:srgbClr val="C0C0C0"/>
                  </a:outerShdw>
                </a:effectLst>
                <a:latin typeface="宋体" pitchFamily="2" charset="-122"/>
              </a:rPr>
              <a:t>数据流图实例</a:t>
            </a:r>
            <a:r>
              <a:rPr lang="en-US" altLang="zh-CN" sz="4400" b="1" dirty="0">
                <a:solidFill>
                  <a:srgbClr val="003300"/>
                </a:solidFill>
                <a:effectLst>
                  <a:outerShdw blurRad="38100" dist="38100" dir="2700000" algn="tl">
                    <a:srgbClr val="C0C0C0"/>
                  </a:outerShdw>
                </a:effectLst>
                <a:latin typeface="宋体" pitchFamily="2" charset="-122"/>
              </a:rPr>
              <a:t>2</a:t>
            </a:r>
            <a:r>
              <a:rPr lang="zh-CN" altLang="en-US" sz="4400" b="1" dirty="0">
                <a:solidFill>
                  <a:srgbClr val="003300"/>
                </a:solidFill>
                <a:latin typeface="宋体" pitchFamily="2" charset="-122"/>
              </a:rPr>
              <a:t> </a:t>
            </a:r>
          </a:p>
          <a:p>
            <a:pPr eaLnBrk="1" hangingPunct="1">
              <a:buFont typeface="Wingdings" panose="05000000000000000000" pitchFamily="2" charset="2"/>
              <a:buNone/>
              <a:defRPr/>
            </a:pPr>
            <a:r>
              <a:rPr lang="zh-CN" altLang="en-US" b="1" dirty="0">
                <a:solidFill>
                  <a:srgbClr val="FF0000"/>
                </a:solidFill>
                <a:effectLst>
                  <a:outerShdw blurRad="38100" dist="38100" dir="2700000" algn="tl">
                    <a:srgbClr val="C0C0C0"/>
                  </a:outerShdw>
                </a:effectLst>
                <a:latin typeface="宋体" pitchFamily="2" charset="-122"/>
              </a:rPr>
              <a:t>      </a:t>
            </a:r>
            <a:endParaRPr lang="en-US" altLang="zh-CN" b="1" dirty="0">
              <a:solidFill>
                <a:srgbClr val="FF0000"/>
              </a:solidFill>
              <a:effectLst>
                <a:outerShdw blurRad="38100" dist="38100" dir="2700000" algn="tl">
                  <a:srgbClr val="C0C0C0"/>
                </a:outerShdw>
              </a:effectLst>
              <a:latin typeface="宋体" pitchFamily="2" charset="-122"/>
            </a:endParaRPr>
          </a:p>
          <a:p>
            <a:pPr eaLnBrk="1" hangingPunct="1">
              <a:buFont typeface="Wingdings" panose="05000000000000000000" pitchFamily="2" charset="2"/>
              <a:buNone/>
              <a:defRPr/>
            </a:pPr>
            <a:r>
              <a:rPr lang="zh-CN" altLang="en-US" sz="4000" b="1" dirty="0">
                <a:effectLst>
                  <a:outerShdw blurRad="38100" dist="38100" dir="2700000" algn="tl">
                    <a:srgbClr val="C0C0C0"/>
                  </a:outerShdw>
                </a:effectLst>
                <a:latin typeface="宋体" pitchFamily="2" charset="-122"/>
              </a:rPr>
              <a:t>   </a:t>
            </a:r>
            <a:r>
              <a:rPr lang="en-US" altLang="zh-CN" sz="4000" b="1" dirty="0">
                <a:effectLst>
                  <a:outerShdw blurRad="38100" dist="38100" dir="2700000" algn="tl">
                    <a:srgbClr val="C0C0C0"/>
                  </a:outerShdw>
                </a:effectLst>
                <a:latin typeface="宋体" pitchFamily="2" charset="-122"/>
              </a:rPr>
              <a:t>——  P44</a:t>
            </a:r>
          </a:p>
          <a:p>
            <a:pPr eaLnBrk="1" hangingPunct="1">
              <a:buFont typeface="Wingdings" panose="05000000000000000000" pitchFamily="2" charset="2"/>
              <a:buNone/>
              <a:defRPr/>
            </a:pPr>
            <a:endParaRPr lang="en-US" altLang="zh-CN" sz="2000" b="1" dirty="0">
              <a:effectLst>
                <a:outerShdw blurRad="38100" dist="38100" dir="2700000" algn="tl">
                  <a:srgbClr val="C0C0C0"/>
                </a:outerShdw>
              </a:effectLst>
              <a:latin typeface="宋体" pitchFamily="2" charset="-122"/>
            </a:endParaRPr>
          </a:p>
          <a:p>
            <a:pPr eaLnBrk="1" hangingPunct="1">
              <a:buFont typeface="Wingdings" panose="05000000000000000000" pitchFamily="2" charset="2"/>
              <a:buNone/>
              <a:defRPr/>
            </a:pPr>
            <a:r>
              <a:rPr lang="en-US" altLang="zh-CN" sz="4000" b="1" dirty="0">
                <a:solidFill>
                  <a:srgbClr val="FF0000"/>
                </a:solidFill>
                <a:effectLst>
                  <a:outerShdw blurRad="38100" dist="38100" dir="2700000" algn="tl">
                    <a:srgbClr val="C0C0C0"/>
                  </a:outerShdw>
                </a:effectLst>
                <a:latin typeface="宋体" pitchFamily="2" charset="-122"/>
              </a:rPr>
              <a:t>   —— </a:t>
            </a:r>
            <a:r>
              <a:rPr lang="zh-CN" altLang="en-US" sz="4000" b="1" dirty="0">
                <a:solidFill>
                  <a:srgbClr val="FF0000"/>
                </a:solidFill>
                <a:effectLst>
                  <a:outerShdw blurRad="38100" dist="38100" dir="2700000" algn="tl">
                    <a:srgbClr val="C0C0C0"/>
                  </a:outerShdw>
                </a:effectLst>
                <a:latin typeface="宋体" pitchFamily="2" charset="-122"/>
              </a:rPr>
              <a:t>学生购买教材系统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D8275EAB-5C8D-96AF-E936-FABD63799527}"/>
              </a:ext>
            </a:extLst>
          </p:cNvPr>
          <p:cNvSpPr>
            <a:spLocks noChangeArrowheads="1"/>
          </p:cNvSpPr>
          <p:nvPr/>
        </p:nvSpPr>
        <p:spPr bwMode="auto">
          <a:xfrm>
            <a:off x="2566989" y="762000"/>
            <a:ext cx="6753225"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06501" name="Rectangle 5">
            <a:extLst>
              <a:ext uri="{FF2B5EF4-FFF2-40B4-BE49-F238E27FC236}">
                <a16:creationId xmlns:a16="http://schemas.microsoft.com/office/drawing/2014/main" id="{44DCD57C-37A4-36AD-A18F-CDE4A692EE5C}"/>
              </a:ext>
            </a:extLst>
          </p:cNvPr>
          <p:cNvSpPr>
            <a:spLocks noChangeArrowheads="1"/>
          </p:cNvSpPr>
          <p:nvPr/>
        </p:nvSpPr>
        <p:spPr bwMode="auto">
          <a:xfrm>
            <a:off x="4114801" y="1066800"/>
            <a:ext cx="492125"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生</a:t>
            </a:r>
          </a:p>
        </p:txBody>
      </p:sp>
      <p:sp>
        <p:nvSpPr>
          <p:cNvPr id="106502" name="Oval 6">
            <a:extLst>
              <a:ext uri="{FF2B5EF4-FFF2-40B4-BE49-F238E27FC236}">
                <a16:creationId xmlns:a16="http://schemas.microsoft.com/office/drawing/2014/main" id="{584E6676-9EDC-B323-3DDC-25CA5DFD67F0}"/>
              </a:ext>
            </a:extLst>
          </p:cNvPr>
          <p:cNvSpPr>
            <a:spLocks noChangeArrowheads="1"/>
          </p:cNvSpPr>
          <p:nvPr/>
        </p:nvSpPr>
        <p:spPr bwMode="auto">
          <a:xfrm>
            <a:off x="5310188" y="990600"/>
            <a:ext cx="914400" cy="990600"/>
          </a:xfrm>
          <a:prstGeom prst="ellipse">
            <a:avLst/>
          </a:prstGeom>
          <a:solidFill>
            <a:schemeClr val="bg1"/>
          </a:solidFill>
          <a:ln w="3175">
            <a:solidFill>
              <a:srgbClr val="5030EE"/>
            </a:solidFill>
            <a:round/>
            <a:headEnd/>
            <a:tailEnd/>
          </a:ln>
          <a:effectLst/>
        </p:spPr>
        <p:txBody>
          <a:bodyPr wrap="none" anchor="ctr"/>
          <a:lstStyle/>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教材</a:t>
            </a:r>
          </a:p>
          <a:p>
            <a:pPr algn="ctr">
              <a:defRPr/>
            </a:pPr>
            <a:r>
              <a:rPr lang="zh-CN" altLang="en-US" sz="1600" b="1">
                <a:solidFill>
                  <a:srgbClr val="E72F9D"/>
                </a:solidFill>
                <a:effectLst>
                  <a:outerShdw blurRad="38100" dist="38100" dir="2700000" algn="tl">
                    <a:srgbClr val="C0C0C0"/>
                  </a:outerShdw>
                </a:effectLst>
                <a:latin typeface="Times New Roman" pitchFamily="18" charset="0"/>
                <a:ea typeface="幼圆" pitchFamily="49" charset="-122"/>
              </a:rPr>
              <a:t>购</a:t>
            </a:r>
            <a:r>
              <a:rPr lang="zh-CN" altLang="en-US" sz="1600" b="1">
                <a:solidFill>
                  <a:srgbClr val="4BC537"/>
                </a:solidFill>
                <a:effectLst>
                  <a:outerShdw blurRad="38100" dist="38100" dir="2700000" algn="tl">
                    <a:srgbClr val="C0C0C0"/>
                  </a:outerShdw>
                </a:effectLst>
                <a:latin typeface="Times New Roman" pitchFamily="18" charset="0"/>
                <a:ea typeface="幼圆" pitchFamily="49" charset="-122"/>
              </a:rPr>
              <a:t>销</a:t>
            </a:r>
          </a:p>
          <a:p>
            <a:pPr algn="ctr">
              <a:defRPr/>
            </a:pPr>
            <a:r>
              <a:rPr lang="zh-CN" altLang="en-US" sz="1600" b="1">
                <a:solidFill>
                  <a:srgbClr val="5C22EC"/>
                </a:solidFill>
                <a:effectLst>
                  <a:outerShdw blurRad="38100" dist="38100" dir="2700000" algn="tl">
                    <a:srgbClr val="C0C0C0"/>
                  </a:outerShdw>
                </a:effectLst>
                <a:latin typeface="Times New Roman" pitchFamily="18" charset="0"/>
                <a:ea typeface="幼圆" pitchFamily="49" charset="-122"/>
              </a:rPr>
              <a:t>系统</a:t>
            </a:r>
          </a:p>
        </p:txBody>
      </p:sp>
      <p:grpSp>
        <p:nvGrpSpPr>
          <p:cNvPr id="37893" name="Group 7">
            <a:extLst>
              <a:ext uri="{FF2B5EF4-FFF2-40B4-BE49-F238E27FC236}">
                <a16:creationId xmlns:a16="http://schemas.microsoft.com/office/drawing/2014/main" id="{28E429BF-A403-F830-C67F-9451F680C7B2}"/>
              </a:ext>
            </a:extLst>
          </p:cNvPr>
          <p:cNvGrpSpPr>
            <a:grpSpLocks/>
          </p:cNvGrpSpPr>
          <p:nvPr/>
        </p:nvGrpSpPr>
        <p:grpSpPr bwMode="auto">
          <a:xfrm>
            <a:off x="4606925" y="1066801"/>
            <a:ext cx="723900" cy="307975"/>
            <a:chOff x="2304" y="672"/>
            <a:chExt cx="494" cy="194"/>
          </a:xfrm>
        </p:grpSpPr>
        <p:sp>
          <p:nvSpPr>
            <p:cNvPr id="37946" name="Line 8">
              <a:extLst>
                <a:ext uri="{FF2B5EF4-FFF2-40B4-BE49-F238E27FC236}">
                  <a16:creationId xmlns:a16="http://schemas.microsoft.com/office/drawing/2014/main" id="{CF86241F-8338-07B0-A355-0386AC2E6F32}"/>
                </a:ext>
              </a:extLst>
            </p:cNvPr>
            <p:cNvSpPr>
              <a:spLocks noChangeShapeType="1"/>
            </p:cNvSpPr>
            <p:nvPr/>
          </p:nvSpPr>
          <p:spPr bwMode="auto">
            <a:xfrm>
              <a:off x="2304" y="864"/>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05" name="Text Box 9">
              <a:extLst>
                <a:ext uri="{FF2B5EF4-FFF2-40B4-BE49-F238E27FC236}">
                  <a16:creationId xmlns:a16="http://schemas.microsoft.com/office/drawing/2014/main" id="{9448D02B-4C7B-9016-CF7D-445496245438}"/>
                </a:ext>
              </a:extLst>
            </p:cNvPr>
            <p:cNvSpPr txBox="1">
              <a:spLocks noChangeArrowheads="1"/>
            </p:cNvSpPr>
            <p:nvPr/>
          </p:nvSpPr>
          <p:spPr bwMode="auto">
            <a:xfrm>
              <a:off x="2304" y="672"/>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幼圆" pitchFamily="49" charset="-122"/>
                </a:rPr>
                <a:t>购书单</a:t>
              </a:r>
            </a:p>
          </p:txBody>
        </p:sp>
      </p:grpSp>
      <p:grpSp>
        <p:nvGrpSpPr>
          <p:cNvPr id="37894" name="Group 10">
            <a:extLst>
              <a:ext uri="{FF2B5EF4-FFF2-40B4-BE49-F238E27FC236}">
                <a16:creationId xmlns:a16="http://schemas.microsoft.com/office/drawing/2014/main" id="{0E3C3509-F8C3-269E-BC83-4CF344EC5807}"/>
              </a:ext>
            </a:extLst>
          </p:cNvPr>
          <p:cNvGrpSpPr>
            <a:grpSpLocks/>
          </p:cNvGrpSpPr>
          <p:nvPr/>
        </p:nvGrpSpPr>
        <p:grpSpPr bwMode="auto">
          <a:xfrm>
            <a:off x="4606925" y="1600201"/>
            <a:ext cx="723900" cy="307975"/>
            <a:chOff x="2304" y="1008"/>
            <a:chExt cx="494" cy="194"/>
          </a:xfrm>
        </p:grpSpPr>
        <p:sp>
          <p:nvSpPr>
            <p:cNvPr id="37944" name="Line 11">
              <a:extLst>
                <a:ext uri="{FF2B5EF4-FFF2-40B4-BE49-F238E27FC236}">
                  <a16:creationId xmlns:a16="http://schemas.microsoft.com/office/drawing/2014/main" id="{C37F3C69-A1EE-04FB-DE7F-FE808FCC03DE}"/>
                </a:ext>
              </a:extLst>
            </p:cNvPr>
            <p:cNvSpPr>
              <a:spLocks noChangeShapeType="1"/>
            </p:cNvSpPr>
            <p:nvPr/>
          </p:nvSpPr>
          <p:spPr bwMode="auto">
            <a:xfrm>
              <a:off x="2304" y="1008"/>
              <a:ext cx="480"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6508" name="Text Box 12">
              <a:extLst>
                <a:ext uri="{FF2B5EF4-FFF2-40B4-BE49-F238E27FC236}">
                  <a16:creationId xmlns:a16="http://schemas.microsoft.com/office/drawing/2014/main" id="{C96B98C8-AA78-C5A5-4941-32CF4A8D4805}"/>
                </a:ext>
              </a:extLst>
            </p:cNvPr>
            <p:cNvSpPr txBox="1">
              <a:spLocks noChangeArrowheads="1"/>
            </p:cNvSpPr>
            <p:nvPr/>
          </p:nvSpPr>
          <p:spPr bwMode="auto">
            <a:xfrm>
              <a:off x="2304" y="1008"/>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Times New Roman" pitchFamily="18" charset="0"/>
                  <a:ea typeface="幼圆" pitchFamily="49" charset="-122"/>
                </a:rPr>
                <a:t>领书单</a:t>
              </a:r>
            </a:p>
          </p:txBody>
        </p:sp>
      </p:grpSp>
      <p:grpSp>
        <p:nvGrpSpPr>
          <p:cNvPr id="37895" name="Group 13">
            <a:extLst>
              <a:ext uri="{FF2B5EF4-FFF2-40B4-BE49-F238E27FC236}">
                <a16:creationId xmlns:a16="http://schemas.microsoft.com/office/drawing/2014/main" id="{E273E5E5-CEA7-20F7-F245-4F7BFF06C546}"/>
              </a:ext>
            </a:extLst>
          </p:cNvPr>
          <p:cNvGrpSpPr>
            <a:grpSpLocks/>
          </p:cNvGrpSpPr>
          <p:nvPr/>
        </p:nvGrpSpPr>
        <p:grpSpPr bwMode="auto">
          <a:xfrm>
            <a:off x="6224588" y="1066800"/>
            <a:ext cx="779462" cy="304800"/>
            <a:chOff x="3408" y="672"/>
            <a:chExt cx="532" cy="192"/>
          </a:xfrm>
        </p:grpSpPr>
        <p:sp>
          <p:nvSpPr>
            <p:cNvPr id="37942" name="Line 14">
              <a:extLst>
                <a:ext uri="{FF2B5EF4-FFF2-40B4-BE49-F238E27FC236}">
                  <a16:creationId xmlns:a16="http://schemas.microsoft.com/office/drawing/2014/main" id="{E099813B-E2E2-FC9C-B375-C86E07DAD67F}"/>
                </a:ext>
              </a:extLst>
            </p:cNvPr>
            <p:cNvSpPr>
              <a:spLocks noChangeShapeType="1"/>
            </p:cNvSpPr>
            <p:nvPr/>
          </p:nvSpPr>
          <p:spPr bwMode="auto">
            <a:xfrm>
              <a:off x="3408" y="864"/>
              <a:ext cx="528"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11" name="Text Box 15">
              <a:extLst>
                <a:ext uri="{FF2B5EF4-FFF2-40B4-BE49-F238E27FC236}">
                  <a16:creationId xmlns:a16="http://schemas.microsoft.com/office/drawing/2014/main" id="{E09DF113-3DB0-DF8C-A67F-A6AE64CCB493}"/>
                </a:ext>
              </a:extLst>
            </p:cNvPr>
            <p:cNvSpPr txBox="1">
              <a:spLocks noChangeArrowheads="1"/>
            </p:cNvSpPr>
            <p:nvPr/>
          </p:nvSpPr>
          <p:spPr bwMode="auto">
            <a:xfrm>
              <a:off x="3408" y="672"/>
              <a:ext cx="532" cy="192"/>
            </a:xfrm>
            <a:prstGeom prst="rect">
              <a:avLst/>
            </a:prstGeom>
            <a:noFill/>
            <a:ln w="9525">
              <a:noFill/>
              <a:miter lim="800000"/>
              <a:headEnd/>
              <a:tailEnd/>
            </a:ln>
            <a:effectLst/>
          </p:spPr>
          <p:txBody>
            <a:bodyPr>
              <a:spAutoFit/>
            </a:bodyPr>
            <a:lstStyle/>
            <a:p>
              <a:pPr algn="ctr">
                <a:defRPr/>
              </a:pPr>
              <a:r>
                <a:rPr lang="zh-CN" altLang="en-US" sz="1400" b="1">
                  <a:solidFill>
                    <a:srgbClr val="D25F4C"/>
                  </a:solidFill>
                  <a:effectLst>
                    <a:outerShdw blurRad="38100" dist="38100" dir="2700000" algn="tl">
                      <a:srgbClr val="C0C0C0"/>
                    </a:outerShdw>
                  </a:effectLst>
                  <a:latin typeface="Times New Roman" pitchFamily="18" charset="0"/>
                  <a:ea typeface="幼圆" pitchFamily="49" charset="-122"/>
                </a:rPr>
                <a:t>缺书单</a:t>
              </a:r>
            </a:p>
          </p:txBody>
        </p:sp>
      </p:grpSp>
      <p:grpSp>
        <p:nvGrpSpPr>
          <p:cNvPr id="37896" name="Group 16">
            <a:extLst>
              <a:ext uri="{FF2B5EF4-FFF2-40B4-BE49-F238E27FC236}">
                <a16:creationId xmlns:a16="http://schemas.microsoft.com/office/drawing/2014/main" id="{CFF7B1FC-96BD-27D7-55E8-2F3FB8926F40}"/>
              </a:ext>
            </a:extLst>
          </p:cNvPr>
          <p:cNvGrpSpPr>
            <a:grpSpLocks/>
          </p:cNvGrpSpPr>
          <p:nvPr/>
        </p:nvGrpSpPr>
        <p:grpSpPr bwMode="auto">
          <a:xfrm>
            <a:off x="6156326" y="1600201"/>
            <a:ext cx="842963" cy="523875"/>
            <a:chOff x="3360" y="1008"/>
            <a:chExt cx="576" cy="330"/>
          </a:xfrm>
        </p:grpSpPr>
        <p:sp>
          <p:nvSpPr>
            <p:cNvPr id="37940" name="Line 17">
              <a:extLst>
                <a:ext uri="{FF2B5EF4-FFF2-40B4-BE49-F238E27FC236}">
                  <a16:creationId xmlns:a16="http://schemas.microsoft.com/office/drawing/2014/main" id="{EB2E38BE-C431-933F-7DA5-2E3EBCFB7CB5}"/>
                </a:ext>
              </a:extLst>
            </p:cNvPr>
            <p:cNvSpPr>
              <a:spLocks noChangeShapeType="1"/>
            </p:cNvSpPr>
            <p:nvPr/>
          </p:nvSpPr>
          <p:spPr bwMode="auto">
            <a:xfrm>
              <a:off x="3408" y="1008"/>
              <a:ext cx="528"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6514" name="Text Box 18">
              <a:extLst>
                <a:ext uri="{FF2B5EF4-FFF2-40B4-BE49-F238E27FC236}">
                  <a16:creationId xmlns:a16="http://schemas.microsoft.com/office/drawing/2014/main" id="{A5176A5F-93CE-B650-EE59-CECD4430CEE2}"/>
                </a:ext>
              </a:extLst>
            </p:cNvPr>
            <p:cNvSpPr txBox="1">
              <a:spLocks noChangeArrowheads="1"/>
            </p:cNvSpPr>
            <p:nvPr/>
          </p:nvSpPr>
          <p:spPr bwMode="auto">
            <a:xfrm>
              <a:off x="3360" y="1008"/>
              <a:ext cx="576" cy="330"/>
            </a:xfrm>
            <a:prstGeom prst="rect">
              <a:avLst/>
            </a:prstGeom>
            <a:noFill/>
            <a:ln w="9525">
              <a:noFill/>
              <a:miter lim="800000"/>
              <a:headEnd/>
              <a:tailEnd/>
            </a:ln>
            <a:effectLst/>
          </p:spPr>
          <p:txBody>
            <a:bodyPr>
              <a:spAutoFit/>
            </a:bodyPr>
            <a:lstStyle/>
            <a:p>
              <a:pPr algn="ctr">
                <a:defRPr/>
              </a:pPr>
              <a:r>
                <a:rPr lang="zh-CN" altLang="en-US" sz="1400" b="1">
                  <a:solidFill>
                    <a:srgbClr val="D25F4C"/>
                  </a:solidFill>
                  <a:effectLst>
                    <a:outerShdw blurRad="38100" dist="38100" dir="2700000" algn="tl">
                      <a:srgbClr val="C0C0C0"/>
                    </a:outerShdw>
                  </a:effectLst>
                  <a:latin typeface="Times New Roman" pitchFamily="18" charset="0"/>
                  <a:ea typeface="幼圆" pitchFamily="49" charset="-122"/>
                </a:rPr>
                <a:t>进书通知</a:t>
              </a:r>
            </a:p>
          </p:txBody>
        </p:sp>
      </p:grpSp>
      <p:grpSp>
        <p:nvGrpSpPr>
          <p:cNvPr id="6" name="Group 19">
            <a:extLst>
              <a:ext uri="{FF2B5EF4-FFF2-40B4-BE49-F238E27FC236}">
                <a16:creationId xmlns:a16="http://schemas.microsoft.com/office/drawing/2014/main" id="{897FF656-71C4-77F8-81C3-FCD77FC3E493}"/>
              </a:ext>
            </a:extLst>
          </p:cNvPr>
          <p:cNvGrpSpPr>
            <a:grpSpLocks/>
          </p:cNvGrpSpPr>
          <p:nvPr/>
        </p:nvGrpSpPr>
        <p:grpSpPr bwMode="auto">
          <a:xfrm>
            <a:off x="5381625" y="4114801"/>
            <a:ext cx="973138" cy="307975"/>
            <a:chOff x="2832" y="2592"/>
            <a:chExt cx="664" cy="194"/>
          </a:xfrm>
        </p:grpSpPr>
        <p:sp>
          <p:nvSpPr>
            <p:cNvPr id="37938" name="Line 20">
              <a:extLst>
                <a:ext uri="{FF2B5EF4-FFF2-40B4-BE49-F238E27FC236}">
                  <a16:creationId xmlns:a16="http://schemas.microsoft.com/office/drawing/2014/main" id="{D1CA20EC-B2EE-01E5-768B-41805DA06410}"/>
                </a:ext>
              </a:extLst>
            </p:cNvPr>
            <p:cNvSpPr>
              <a:spLocks noChangeShapeType="1"/>
            </p:cNvSpPr>
            <p:nvPr/>
          </p:nvSpPr>
          <p:spPr bwMode="auto">
            <a:xfrm>
              <a:off x="2832" y="2784"/>
              <a:ext cx="624"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6517" name="Text Box 21">
              <a:extLst>
                <a:ext uri="{FF2B5EF4-FFF2-40B4-BE49-F238E27FC236}">
                  <a16:creationId xmlns:a16="http://schemas.microsoft.com/office/drawing/2014/main" id="{056372B2-6C8C-343A-FAE2-8EBA3BD380BF}"/>
                </a:ext>
              </a:extLst>
            </p:cNvPr>
            <p:cNvSpPr txBox="1">
              <a:spLocks noChangeArrowheads="1"/>
            </p:cNvSpPr>
            <p:nvPr/>
          </p:nvSpPr>
          <p:spPr bwMode="auto">
            <a:xfrm>
              <a:off x="2880" y="2592"/>
              <a:ext cx="616"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sp>
        <p:nvSpPr>
          <p:cNvPr id="106518" name="Arc 22">
            <a:extLst>
              <a:ext uri="{FF2B5EF4-FFF2-40B4-BE49-F238E27FC236}">
                <a16:creationId xmlns:a16="http://schemas.microsoft.com/office/drawing/2014/main" id="{9467BAE8-194D-5DC7-C4C2-1C0104B763C0}"/>
              </a:ext>
            </a:extLst>
          </p:cNvPr>
          <p:cNvSpPr>
            <a:spLocks/>
          </p:cNvSpPr>
          <p:nvPr/>
        </p:nvSpPr>
        <p:spPr bwMode="auto">
          <a:xfrm>
            <a:off x="5241925" y="4724400"/>
            <a:ext cx="420688" cy="609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19" name="Arc 23">
            <a:extLst>
              <a:ext uri="{FF2B5EF4-FFF2-40B4-BE49-F238E27FC236}">
                <a16:creationId xmlns:a16="http://schemas.microsoft.com/office/drawing/2014/main" id="{DB159242-F95E-9B1B-E990-F59FDBBE3A33}"/>
              </a:ext>
            </a:extLst>
          </p:cNvPr>
          <p:cNvSpPr>
            <a:spLocks/>
          </p:cNvSpPr>
          <p:nvPr/>
        </p:nvSpPr>
        <p:spPr bwMode="auto">
          <a:xfrm flipH="1">
            <a:off x="5943601" y="4572000"/>
            <a:ext cx="352425"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20" name="Arc 24">
            <a:extLst>
              <a:ext uri="{FF2B5EF4-FFF2-40B4-BE49-F238E27FC236}">
                <a16:creationId xmlns:a16="http://schemas.microsoft.com/office/drawing/2014/main" id="{91F985A5-B138-D09C-FC62-D097E6331027}"/>
              </a:ext>
            </a:extLst>
          </p:cNvPr>
          <p:cNvSpPr>
            <a:spLocks/>
          </p:cNvSpPr>
          <p:nvPr/>
        </p:nvSpPr>
        <p:spPr bwMode="auto">
          <a:xfrm flipV="1">
            <a:off x="5029201" y="3429000"/>
            <a:ext cx="422275" cy="609600"/>
          </a:xfrm>
          <a:custGeom>
            <a:avLst/>
            <a:gdLst>
              <a:gd name="T0" fmla="*/ 2147483647 w 21600"/>
              <a:gd name="T1" fmla="*/ 0 h 18502"/>
              <a:gd name="T2" fmla="*/ 2147483647 w 21600"/>
              <a:gd name="T3" fmla="*/ 2147483647 h 18502"/>
              <a:gd name="T4" fmla="*/ 0 w 21600"/>
              <a:gd name="T5" fmla="*/ 2147483647 h 18502"/>
              <a:gd name="T6" fmla="*/ 0 60000 65536"/>
              <a:gd name="T7" fmla="*/ 0 60000 65536"/>
              <a:gd name="T8" fmla="*/ 0 60000 65536"/>
              <a:gd name="T9" fmla="*/ 0 w 21600"/>
              <a:gd name="T10" fmla="*/ 0 h 18502"/>
              <a:gd name="T11" fmla="*/ 21600 w 21600"/>
              <a:gd name="T12" fmla="*/ 18502 h 18502"/>
            </a:gdLst>
            <a:ahLst/>
            <a:cxnLst>
              <a:cxn ang="T6">
                <a:pos x="T0" y="T1"/>
              </a:cxn>
              <a:cxn ang="T7">
                <a:pos x="T2" y="T3"/>
              </a:cxn>
              <a:cxn ang="T8">
                <a:pos x="T4" y="T5"/>
              </a:cxn>
            </a:cxnLst>
            <a:rect l="T9" t="T10" r="T11" b="T12"/>
            <a:pathLst>
              <a:path w="21600" h="18502" fill="none" extrusionOk="0">
                <a:moveTo>
                  <a:pt x="11146" y="-1"/>
                </a:moveTo>
                <a:cubicBezTo>
                  <a:pt x="17633" y="3908"/>
                  <a:pt x="21600" y="10928"/>
                  <a:pt x="21600" y="18502"/>
                </a:cubicBezTo>
              </a:path>
              <a:path w="21600" h="18502" stroke="0" extrusionOk="0">
                <a:moveTo>
                  <a:pt x="11146" y="-1"/>
                </a:moveTo>
                <a:cubicBezTo>
                  <a:pt x="17633" y="3908"/>
                  <a:pt x="21600" y="10928"/>
                  <a:pt x="21600" y="18502"/>
                </a:cubicBezTo>
                <a:lnTo>
                  <a:pt x="0" y="18502"/>
                </a:lnTo>
                <a:lnTo>
                  <a:pt x="11146" y="-1"/>
                </a:lnTo>
                <a:close/>
              </a:path>
            </a:pathLst>
          </a:custGeom>
          <a:noFill/>
          <a:ln w="1270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21" name="Arc 25">
            <a:extLst>
              <a:ext uri="{FF2B5EF4-FFF2-40B4-BE49-F238E27FC236}">
                <a16:creationId xmlns:a16="http://schemas.microsoft.com/office/drawing/2014/main" id="{68261FB0-EF04-88CA-F296-F14BE2EE35D3}"/>
              </a:ext>
            </a:extLst>
          </p:cNvPr>
          <p:cNvSpPr>
            <a:spLocks/>
          </p:cNvSpPr>
          <p:nvPr/>
        </p:nvSpPr>
        <p:spPr bwMode="auto">
          <a:xfrm flipH="1" flipV="1">
            <a:off x="6013451" y="3124200"/>
            <a:ext cx="631825" cy="914400"/>
          </a:xfrm>
          <a:custGeom>
            <a:avLst/>
            <a:gdLst>
              <a:gd name="T0" fmla="*/ 2147483647 w 20455"/>
              <a:gd name="T1" fmla="*/ 0 h 20510"/>
              <a:gd name="T2" fmla="*/ 2147483647 w 20455"/>
              <a:gd name="T3" fmla="*/ 2147483647 h 20510"/>
              <a:gd name="T4" fmla="*/ 0 w 20455"/>
              <a:gd name="T5" fmla="*/ 2147483647 h 20510"/>
              <a:gd name="T6" fmla="*/ 0 60000 65536"/>
              <a:gd name="T7" fmla="*/ 0 60000 65536"/>
              <a:gd name="T8" fmla="*/ 0 60000 65536"/>
              <a:gd name="T9" fmla="*/ 0 w 20455"/>
              <a:gd name="T10" fmla="*/ 0 h 20510"/>
              <a:gd name="T11" fmla="*/ 20455 w 20455"/>
              <a:gd name="T12" fmla="*/ 20510 h 20510"/>
            </a:gdLst>
            <a:ahLst/>
            <a:cxnLst>
              <a:cxn ang="T6">
                <a:pos x="T0" y="T1"/>
              </a:cxn>
              <a:cxn ang="T7">
                <a:pos x="T2" y="T3"/>
              </a:cxn>
              <a:cxn ang="T8">
                <a:pos x="T4" y="T5"/>
              </a:cxn>
            </a:cxnLst>
            <a:rect l="T9" t="T10" r="T11" b="T12"/>
            <a:pathLst>
              <a:path w="20455" h="20510" fill="none" extrusionOk="0">
                <a:moveTo>
                  <a:pt x="6774" y="0"/>
                </a:moveTo>
                <a:cubicBezTo>
                  <a:pt x="13211" y="2126"/>
                  <a:pt x="18277" y="7151"/>
                  <a:pt x="20455" y="13570"/>
                </a:cubicBezTo>
              </a:path>
              <a:path w="20455" h="20510" stroke="0" extrusionOk="0">
                <a:moveTo>
                  <a:pt x="6774" y="0"/>
                </a:moveTo>
                <a:cubicBezTo>
                  <a:pt x="13211" y="2126"/>
                  <a:pt x="18277" y="7151"/>
                  <a:pt x="20455" y="13570"/>
                </a:cubicBezTo>
                <a:lnTo>
                  <a:pt x="0" y="20510"/>
                </a:lnTo>
                <a:lnTo>
                  <a:pt x="6774" y="0"/>
                </a:lnTo>
                <a:close/>
              </a:path>
            </a:pathLst>
          </a:custGeom>
          <a:noFill/>
          <a:ln w="31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522" name="Rectangle 26">
            <a:extLst>
              <a:ext uri="{FF2B5EF4-FFF2-40B4-BE49-F238E27FC236}">
                <a16:creationId xmlns:a16="http://schemas.microsoft.com/office/drawing/2014/main" id="{6D644806-0E1E-54D8-8A06-4DE688157E02}"/>
              </a:ext>
            </a:extLst>
          </p:cNvPr>
          <p:cNvSpPr>
            <a:spLocks noChangeArrowheads="1"/>
          </p:cNvSpPr>
          <p:nvPr/>
        </p:nvSpPr>
        <p:spPr bwMode="auto">
          <a:xfrm>
            <a:off x="6999288" y="1066800"/>
            <a:ext cx="633412" cy="838200"/>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保</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管员</a:t>
            </a:r>
          </a:p>
        </p:txBody>
      </p:sp>
      <p:grpSp>
        <p:nvGrpSpPr>
          <p:cNvPr id="7" name="Group 27">
            <a:extLst>
              <a:ext uri="{FF2B5EF4-FFF2-40B4-BE49-F238E27FC236}">
                <a16:creationId xmlns:a16="http://schemas.microsoft.com/office/drawing/2014/main" id="{69CA13F2-E968-AE1F-4234-48CC5CB1F680}"/>
              </a:ext>
            </a:extLst>
          </p:cNvPr>
          <p:cNvGrpSpPr>
            <a:grpSpLocks/>
          </p:cNvGrpSpPr>
          <p:nvPr/>
        </p:nvGrpSpPr>
        <p:grpSpPr bwMode="auto">
          <a:xfrm>
            <a:off x="3341689" y="3886200"/>
            <a:ext cx="2039937" cy="990600"/>
            <a:chOff x="1440" y="2448"/>
            <a:chExt cx="1392" cy="624"/>
          </a:xfrm>
        </p:grpSpPr>
        <p:sp>
          <p:nvSpPr>
            <p:cNvPr id="106524" name="Oval 28">
              <a:extLst>
                <a:ext uri="{FF2B5EF4-FFF2-40B4-BE49-F238E27FC236}">
                  <a16:creationId xmlns:a16="http://schemas.microsoft.com/office/drawing/2014/main" id="{C1068A08-322C-96F9-83F3-8E0FBD73ED6F}"/>
                </a:ext>
              </a:extLst>
            </p:cNvPr>
            <p:cNvSpPr>
              <a:spLocks noChangeArrowheads="1"/>
            </p:cNvSpPr>
            <p:nvPr/>
          </p:nvSpPr>
          <p:spPr bwMode="auto">
            <a:xfrm>
              <a:off x="2208" y="2448"/>
              <a:ext cx="624" cy="624"/>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1</a:t>
              </a:r>
            </a:p>
            <a:p>
              <a:pPr algn="ctr">
                <a:defRPr/>
              </a:pPr>
              <a:r>
                <a:rPr lang="zh-CN" altLang="en-US" b="1">
                  <a:solidFill>
                    <a:srgbClr val="E72F9D"/>
                  </a:solidFill>
                  <a:effectLst>
                    <a:outerShdw blurRad="38100" dist="38100" dir="2700000" algn="tl">
                      <a:srgbClr val="C0C0C0"/>
                    </a:outerShdw>
                  </a:effectLst>
                  <a:latin typeface="幼圆" pitchFamily="49" charset="-122"/>
                  <a:ea typeface="幼圆" pitchFamily="49" charset="-122"/>
                </a:rPr>
                <a:t>销售</a:t>
              </a:r>
              <a:endParaRPr lang="zh-CN" altLang="en-US" b="1">
                <a:solidFill>
                  <a:srgbClr val="5C22EC"/>
                </a:solidFill>
                <a:effectLst>
                  <a:outerShdw blurRad="38100" dist="38100" dir="2700000" algn="tl">
                    <a:srgbClr val="C0C0C0"/>
                  </a:outerShdw>
                </a:effectLst>
                <a:latin typeface="幼圆" pitchFamily="49" charset="-122"/>
                <a:ea typeface="幼圆" pitchFamily="49" charset="-122"/>
              </a:endParaRPr>
            </a:p>
          </p:txBody>
        </p:sp>
        <p:grpSp>
          <p:nvGrpSpPr>
            <p:cNvPr id="37931" name="Group 29">
              <a:extLst>
                <a:ext uri="{FF2B5EF4-FFF2-40B4-BE49-F238E27FC236}">
                  <a16:creationId xmlns:a16="http://schemas.microsoft.com/office/drawing/2014/main" id="{18F9A81A-255E-BA44-AD68-54B1D52C76A6}"/>
                </a:ext>
              </a:extLst>
            </p:cNvPr>
            <p:cNvGrpSpPr>
              <a:grpSpLocks/>
            </p:cNvGrpSpPr>
            <p:nvPr/>
          </p:nvGrpSpPr>
          <p:grpSpPr bwMode="auto">
            <a:xfrm>
              <a:off x="1776" y="2496"/>
              <a:ext cx="494" cy="194"/>
              <a:chOff x="1776" y="2496"/>
              <a:chExt cx="494" cy="194"/>
            </a:xfrm>
          </p:grpSpPr>
          <p:sp>
            <p:nvSpPr>
              <p:cNvPr id="37936" name="Line 30">
                <a:extLst>
                  <a:ext uri="{FF2B5EF4-FFF2-40B4-BE49-F238E27FC236}">
                    <a16:creationId xmlns:a16="http://schemas.microsoft.com/office/drawing/2014/main" id="{C1DBB7CD-B438-D3EC-C97E-21CEB96FC3C0}"/>
                  </a:ext>
                </a:extLst>
              </p:cNvPr>
              <p:cNvSpPr>
                <a:spLocks noChangeShapeType="1"/>
              </p:cNvSpPr>
              <p:nvPr/>
            </p:nvSpPr>
            <p:spPr bwMode="auto">
              <a:xfrm>
                <a:off x="1776" y="2688"/>
                <a:ext cx="432"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27" name="Text Box 31">
                <a:extLst>
                  <a:ext uri="{FF2B5EF4-FFF2-40B4-BE49-F238E27FC236}">
                    <a16:creationId xmlns:a16="http://schemas.microsoft.com/office/drawing/2014/main" id="{161DF85C-D314-086F-5FCB-A7886AFBE37E}"/>
                  </a:ext>
                </a:extLst>
              </p:cNvPr>
              <p:cNvSpPr txBox="1">
                <a:spLocks noChangeArrowheads="1"/>
              </p:cNvSpPr>
              <p:nvPr/>
            </p:nvSpPr>
            <p:spPr bwMode="auto">
              <a:xfrm>
                <a:off x="1776"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购书单</a:t>
                </a:r>
              </a:p>
            </p:txBody>
          </p:sp>
        </p:grpSp>
        <p:grpSp>
          <p:nvGrpSpPr>
            <p:cNvPr id="37932" name="Group 32">
              <a:extLst>
                <a:ext uri="{FF2B5EF4-FFF2-40B4-BE49-F238E27FC236}">
                  <a16:creationId xmlns:a16="http://schemas.microsoft.com/office/drawing/2014/main" id="{402A9869-10E7-EF44-88DC-BC12242A7B5B}"/>
                </a:ext>
              </a:extLst>
            </p:cNvPr>
            <p:cNvGrpSpPr>
              <a:grpSpLocks/>
            </p:cNvGrpSpPr>
            <p:nvPr/>
          </p:nvGrpSpPr>
          <p:grpSpPr bwMode="auto">
            <a:xfrm>
              <a:off x="1776" y="2832"/>
              <a:ext cx="494" cy="194"/>
              <a:chOff x="1776" y="2832"/>
              <a:chExt cx="494" cy="194"/>
            </a:xfrm>
          </p:grpSpPr>
          <p:sp>
            <p:nvSpPr>
              <p:cNvPr id="37934" name="Line 33">
                <a:extLst>
                  <a:ext uri="{FF2B5EF4-FFF2-40B4-BE49-F238E27FC236}">
                    <a16:creationId xmlns:a16="http://schemas.microsoft.com/office/drawing/2014/main" id="{4D48B548-CBD4-712C-649C-4FA175B5B9EA}"/>
                  </a:ext>
                </a:extLst>
              </p:cNvPr>
              <p:cNvSpPr>
                <a:spLocks noChangeShapeType="1"/>
              </p:cNvSpPr>
              <p:nvPr/>
            </p:nvSpPr>
            <p:spPr bwMode="auto">
              <a:xfrm>
                <a:off x="1776" y="2832"/>
                <a:ext cx="432"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6530" name="Text Box 34">
                <a:extLst>
                  <a:ext uri="{FF2B5EF4-FFF2-40B4-BE49-F238E27FC236}">
                    <a16:creationId xmlns:a16="http://schemas.microsoft.com/office/drawing/2014/main" id="{37E64062-6DCD-F1AD-7CE5-00AA86514390}"/>
                  </a:ext>
                </a:extLst>
              </p:cNvPr>
              <p:cNvSpPr txBox="1">
                <a:spLocks noChangeArrowheads="1"/>
              </p:cNvSpPr>
              <p:nvPr/>
            </p:nvSpPr>
            <p:spPr bwMode="auto">
              <a:xfrm>
                <a:off x="1776" y="2832"/>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领书单</a:t>
                </a:r>
              </a:p>
            </p:txBody>
          </p:sp>
        </p:grpSp>
        <p:sp>
          <p:nvSpPr>
            <p:cNvPr id="106531" name="Rectangle 35">
              <a:extLst>
                <a:ext uri="{FF2B5EF4-FFF2-40B4-BE49-F238E27FC236}">
                  <a16:creationId xmlns:a16="http://schemas.microsoft.com/office/drawing/2014/main" id="{FDC640F5-B6BE-4745-7F9A-EC8B16E354C0}"/>
                </a:ext>
              </a:extLst>
            </p:cNvPr>
            <p:cNvSpPr>
              <a:spLocks noChangeArrowheads="1"/>
            </p:cNvSpPr>
            <p:nvPr/>
          </p:nvSpPr>
          <p:spPr bwMode="auto">
            <a:xfrm>
              <a:off x="1440" y="2496"/>
              <a:ext cx="336"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学</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生</a:t>
              </a:r>
            </a:p>
          </p:txBody>
        </p:sp>
      </p:grpSp>
      <p:grpSp>
        <p:nvGrpSpPr>
          <p:cNvPr id="10" name="Group 36">
            <a:extLst>
              <a:ext uri="{FF2B5EF4-FFF2-40B4-BE49-F238E27FC236}">
                <a16:creationId xmlns:a16="http://schemas.microsoft.com/office/drawing/2014/main" id="{93AAC6F4-EAD1-CF82-EFF6-09FA9C977B01}"/>
              </a:ext>
            </a:extLst>
          </p:cNvPr>
          <p:cNvGrpSpPr>
            <a:grpSpLocks/>
          </p:cNvGrpSpPr>
          <p:nvPr/>
        </p:nvGrpSpPr>
        <p:grpSpPr bwMode="auto">
          <a:xfrm>
            <a:off x="6296026" y="3886200"/>
            <a:ext cx="2251075" cy="990600"/>
            <a:chOff x="3456" y="2448"/>
            <a:chExt cx="1536" cy="624"/>
          </a:xfrm>
        </p:grpSpPr>
        <p:grpSp>
          <p:nvGrpSpPr>
            <p:cNvPr id="37922" name="Group 37">
              <a:extLst>
                <a:ext uri="{FF2B5EF4-FFF2-40B4-BE49-F238E27FC236}">
                  <a16:creationId xmlns:a16="http://schemas.microsoft.com/office/drawing/2014/main" id="{411EA4B4-EE88-7503-3FC3-844FA7F221D9}"/>
                </a:ext>
              </a:extLst>
            </p:cNvPr>
            <p:cNvGrpSpPr>
              <a:grpSpLocks/>
            </p:cNvGrpSpPr>
            <p:nvPr/>
          </p:nvGrpSpPr>
          <p:grpSpPr bwMode="auto">
            <a:xfrm>
              <a:off x="4080" y="2496"/>
              <a:ext cx="494" cy="194"/>
              <a:chOff x="4080" y="2496"/>
              <a:chExt cx="494" cy="194"/>
            </a:xfrm>
          </p:grpSpPr>
          <p:sp>
            <p:nvSpPr>
              <p:cNvPr id="37928" name="Line 38">
                <a:extLst>
                  <a:ext uri="{FF2B5EF4-FFF2-40B4-BE49-F238E27FC236}">
                    <a16:creationId xmlns:a16="http://schemas.microsoft.com/office/drawing/2014/main" id="{ACB07D48-2E46-090A-D3A5-2F43D7C32A72}"/>
                  </a:ext>
                </a:extLst>
              </p:cNvPr>
              <p:cNvSpPr>
                <a:spLocks noChangeShapeType="1"/>
              </p:cNvSpPr>
              <p:nvPr/>
            </p:nvSpPr>
            <p:spPr bwMode="auto">
              <a:xfrm>
                <a:off x="4080" y="2688"/>
                <a:ext cx="480" cy="0"/>
              </a:xfrm>
              <a:prstGeom prst="line">
                <a:avLst/>
              </a:prstGeom>
              <a:noFill/>
              <a:ln w="3175">
                <a:solidFill>
                  <a:srgbClr val="046C3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35" name="Text Box 39">
                <a:extLst>
                  <a:ext uri="{FF2B5EF4-FFF2-40B4-BE49-F238E27FC236}">
                    <a16:creationId xmlns:a16="http://schemas.microsoft.com/office/drawing/2014/main" id="{D9174D90-DE29-1C50-FF7E-4422A7BD49EB}"/>
                  </a:ext>
                </a:extLst>
              </p:cNvPr>
              <p:cNvSpPr txBox="1">
                <a:spLocks noChangeArrowheads="1"/>
              </p:cNvSpPr>
              <p:nvPr/>
            </p:nvSpPr>
            <p:spPr bwMode="auto">
              <a:xfrm>
                <a:off x="4080" y="2496"/>
                <a:ext cx="494"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缺书单</a:t>
                </a:r>
              </a:p>
            </p:txBody>
          </p:sp>
        </p:grpSp>
        <p:grpSp>
          <p:nvGrpSpPr>
            <p:cNvPr id="37923" name="Group 40">
              <a:extLst>
                <a:ext uri="{FF2B5EF4-FFF2-40B4-BE49-F238E27FC236}">
                  <a16:creationId xmlns:a16="http://schemas.microsoft.com/office/drawing/2014/main" id="{88633FC0-D1E1-14B0-6EEC-20F1CDA47D82}"/>
                </a:ext>
              </a:extLst>
            </p:cNvPr>
            <p:cNvGrpSpPr>
              <a:grpSpLocks/>
            </p:cNvGrpSpPr>
            <p:nvPr/>
          </p:nvGrpSpPr>
          <p:grpSpPr bwMode="auto">
            <a:xfrm>
              <a:off x="4032" y="2832"/>
              <a:ext cx="616" cy="194"/>
              <a:chOff x="4032" y="2832"/>
              <a:chExt cx="616" cy="194"/>
            </a:xfrm>
          </p:grpSpPr>
          <p:sp>
            <p:nvSpPr>
              <p:cNvPr id="37926" name="Line 41">
                <a:extLst>
                  <a:ext uri="{FF2B5EF4-FFF2-40B4-BE49-F238E27FC236}">
                    <a16:creationId xmlns:a16="http://schemas.microsoft.com/office/drawing/2014/main" id="{25681D06-4805-0C62-FE93-AFD81FBBD824}"/>
                  </a:ext>
                </a:extLst>
              </p:cNvPr>
              <p:cNvSpPr>
                <a:spLocks noChangeShapeType="1"/>
              </p:cNvSpPr>
              <p:nvPr/>
            </p:nvSpPr>
            <p:spPr bwMode="auto">
              <a:xfrm>
                <a:off x="4080" y="2832"/>
                <a:ext cx="480" cy="0"/>
              </a:xfrm>
              <a:prstGeom prst="line">
                <a:avLst/>
              </a:prstGeom>
              <a:noFill/>
              <a:ln w="3175">
                <a:solidFill>
                  <a:srgbClr val="046C36"/>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6538" name="Text Box 42">
                <a:extLst>
                  <a:ext uri="{FF2B5EF4-FFF2-40B4-BE49-F238E27FC236}">
                    <a16:creationId xmlns:a16="http://schemas.microsoft.com/office/drawing/2014/main" id="{82E85875-D1DE-E636-4F4A-0AD74FEEB1CA}"/>
                  </a:ext>
                </a:extLst>
              </p:cNvPr>
              <p:cNvSpPr txBox="1">
                <a:spLocks noChangeArrowheads="1"/>
              </p:cNvSpPr>
              <p:nvPr/>
            </p:nvSpPr>
            <p:spPr bwMode="auto">
              <a:xfrm>
                <a:off x="4032" y="2832"/>
                <a:ext cx="616" cy="194"/>
              </a:xfrm>
              <a:prstGeom prst="rect">
                <a:avLst/>
              </a:prstGeom>
              <a:noFill/>
              <a:ln w="9525">
                <a:noFill/>
                <a:miter lim="800000"/>
                <a:headEnd/>
                <a:tailEnd/>
              </a:ln>
              <a:effectLst/>
            </p:spPr>
            <p:txBody>
              <a:bodyPr wrap="none">
                <a:spAutoFit/>
              </a:bodyPr>
              <a:lstStyle/>
              <a:p>
                <a:pPr>
                  <a:defRPr/>
                </a:pPr>
                <a:r>
                  <a:rPr lang="zh-CN" altLang="en-US" sz="1400" b="1">
                    <a:solidFill>
                      <a:srgbClr val="D25F4C"/>
                    </a:solidFill>
                    <a:effectLst>
                      <a:outerShdw blurRad="38100" dist="38100" dir="2700000" algn="tl">
                        <a:srgbClr val="C0C0C0"/>
                      </a:outerShdw>
                    </a:effectLst>
                    <a:latin typeface="幼圆" pitchFamily="49" charset="-122"/>
                    <a:ea typeface="幼圆" pitchFamily="49" charset="-122"/>
                  </a:rPr>
                  <a:t>进书通知</a:t>
                </a:r>
              </a:p>
            </p:txBody>
          </p:sp>
        </p:grpSp>
        <p:sp>
          <p:nvSpPr>
            <p:cNvPr id="106539" name="Oval 43">
              <a:extLst>
                <a:ext uri="{FF2B5EF4-FFF2-40B4-BE49-F238E27FC236}">
                  <a16:creationId xmlns:a16="http://schemas.microsoft.com/office/drawing/2014/main" id="{C205924B-D6E8-CCFE-7C21-22302E3D6BFA}"/>
                </a:ext>
              </a:extLst>
            </p:cNvPr>
            <p:cNvSpPr>
              <a:spLocks noChangeArrowheads="1"/>
            </p:cNvSpPr>
            <p:nvPr/>
          </p:nvSpPr>
          <p:spPr bwMode="auto">
            <a:xfrm>
              <a:off x="3456" y="2448"/>
              <a:ext cx="624" cy="624"/>
            </a:xfrm>
            <a:prstGeom prst="ellipse">
              <a:avLst/>
            </a:prstGeom>
            <a:solidFill>
              <a:schemeClr val="bg1"/>
            </a:solidFill>
            <a:ln w="6350">
              <a:solidFill>
                <a:srgbClr val="046C36"/>
              </a:solidFill>
              <a:round/>
              <a:headEnd/>
              <a:tailEnd/>
            </a:ln>
            <a:effectLst/>
          </p:spPr>
          <p:txBody>
            <a:bodyPr wrap="none" anchor="ctr"/>
            <a:lstStyle/>
            <a:p>
              <a:pPr algn="ctr">
                <a:defRPr/>
              </a:pPr>
              <a:r>
                <a:rPr lang="zh-CN" altLang="en-US" b="1">
                  <a:solidFill>
                    <a:srgbClr val="5C22EC"/>
                  </a:solidFill>
                  <a:effectLst>
                    <a:outerShdw blurRad="38100" dist="38100" dir="2700000" algn="tl">
                      <a:srgbClr val="C0C0C0"/>
                    </a:outerShdw>
                  </a:effectLst>
                  <a:latin typeface="Times New Roman" pitchFamily="18" charset="0"/>
                  <a:ea typeface="幼圆" pitchFamily="49" charset="-122"/>
                </a:rPr>
                <a:t>2</a:t>
              </a:r>
            </a:p>
            <a:p>
              <a:pPr algn="ctr">
                <a:defRPr/>
              </a:pPr>
              <a:r>
                <a:rPr lang="zh-CN" altLang="en-US" b="1">
                  <a:solidFill>
                    <a:srgbClr val="4BC537"/>
                  </a:solidFill>
                  <a:effectLst>
                    <a:outerShdw blurRad="38100" dist="38100" dir="2700000" algn="tl">
                      <a:srgbClr val="C0C0C0"/>
                    </a:outerShdw>
                  </a:effectLst>
                  <a:latin typeface="幼圆" pitchFamily="49" charset="-122"/>
                  <a:ea typeface="幼圆" pitchFamily="49" charset="-122"/>
                </a:rPr>
                <a:t>采购</a:t>
              </a:r>
            </a:p>
          </p:txBody>
        </p:sp>
        <p:sp>
          <p:nvSpPr>
            <p:cNvPr id="106540" name="Rectangle 44">
              <a:extLst>
                <a:ext uri="{FF2B5EF4-FFF2-40B4-BE49-F238E27FC236}">
                  <a16:creationId xmlns:a16="http://schemas.microsoft.com/office/drawing/2014/main" id="{6A3A288F-3FB1-DBB7-8F62-13A46F017487}"/>
                </a:ext>
              </a:extLst>
            </p:cNvPr>
            <p:cNvSpPr>
              <a:spLocks noChangeArrowheads="1"/>
            </p:cNvSpPr>
            <p:nvPr/>
          </p:nvSpPr>
          <p:spPr bwMode="auto">
            <a:xfrm>
              <a:off x="4560" y="2496"/>
              <a:ext cx="432" cy="528"/>
            </a:xfrm>
            <a:prstGeom prst="rect">
              <a:avLst/>
            </a:prstGeom>
            <a:solidFill>
              <a:schemeClr val="bg1"/>
            </a:solidFill>
            <a:ln w="3175">
              <a:solidFill>
                <a:srgbClr val="5030EE"/>
              </a:solidFill>
              <a:miter lim="800000"/>
              <a:headEnd/>
              <a:tailEnd/>
            </a:ln>
            <a:effectLst/>
          </p:spPr>
          <p:txBody>
            <a:bodyPr wrap="none" anchor="ctr"/>
            <a:lstStyle/>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保</a:t>
              </a:r>
            </a:p>
            <a:p>
              <a:pPr algn="ctr">
                <a:defRPr/>
              </a:pPr>
              <a:r>
                <a:rPr lang="zh-CN" altLang="en-US" b="1">
                  <a:solidFill>
                    <a:srgbClr val="5030EE"/>
                  </a:solidFill>
                  <a:effectLst>
                    <a:outerShdw blurRad="38100" dist="38100" dir="2700000" algn="tl">
                      <a:srgbClr val="C0C0C0"/>
                    </a:outerShdw>
                  </a:effectLst>
                  <a:latin typeface="Times New Roman" pitchFamily="18" charset="0"/>
                  <a:ea typeface="幼圆" pitchFamily="49" charset="-122"/>
                </a:rPr>
                <a:t>管员</a:t>
              </a:r>
            </a:p>
          </p:txBody>
        </p:sp>
      </p:grpSp>
      <p:grpSp>
        <p:nvGrpSpPr>
          <p:cNvPr id="37905" name="Group 45">
            <a:extLst>
              <a:ext uri="{FF2B5EF4-FFF2-40B4-BE49-F238E27FC236}">
                <a16:creationId xmlns:a16="http://schemas.microsoft.com/office/drawing/2014/main" id="{4B7A8A1C-155F-0CAB-6DE1-2BE6CC758465}"/>
              </a:ext>
            </a:extLst>
          </p:cNvPr>
          <p:cNvGrpSpPr>
            <a:grpSpLocks/>
          </p:cNvGrpSpPr>
          <p:nvPr/>
        </p:nvGrpSpPr>
        <p:grpSpPr bwMode="auto">
          <a:xfrm>
            <a:off x="2989263" y="2057400"/>
            <a:ext cx="6049962" cy="533400"/>
            <a:chOff x="1200" y="1392"/>
            <a:chExt cx="4128" cy="336"/>
          </a:xfrm>
        </p:grpSpPr>
        <p:sp>
          <p:nvSpPr>
            <p:cNvPr id="37920" name="Line 46">
              <a:extLst>
                <a:ext uri="{FF2B5EF4-FFF2-40B4-BE49-F238E27FC236}">
                  <a16:creationId xmlns:a16="http://schemas.microsoft.com/office/drawing/2014/main" id="{C711E690-E451-B4BC-EEF5-FE8EE35086D3}"/>
                </a:ext>
              </a:extLst>
            </p:cNvPr>
            <p:cNvSpPr>
              <a:spLocks noChangeShapeType="1"/>
            </p:cNvSpPr>
            <p:nvPr/>
          </p:nvSpPr>
          <p:spPr bwMode="auto">
            <a:xfrm>
              <a:off x="1200" y="1728"/>
              <a:ext cx="4128"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3" name="Rectangle 47">
              <a:extLst>
                <a:ext uri="{FF2B5EF4-FFF2-40B4-BE49-F238E27FC236}">
                  <a16:creationId xmlns:a16="http://schemas.microsoft.com/office/drawing/2014/main" id="{CFFFA1F6-2AD8-BEF5-0C1D-D888C8DAD3CE}"/>
                </a:ext>
              </a:extLst>
            </p:cNvPr>
            <p:cNvSpPr>
              <a:spLocks noChangeArrowheads="1"/>
            </p:cNvSpPr>
            <p:nvPr/>
          </p:nvSpPr>
          <p:spPr bwMode="auto">
            <a:xfrm>
              <a:off x="4560" y="1392"/>
              <a:ext cx="480" cy="288"/>
            </a:xfrm>
            <a:prstGeom prst="rect">
              <a:avLst/>
            </a:prstGeom>
            <a:no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0</a:t>
              </a:r>
              <a:r>
                <a:rPr lang="en-US" altLang="zh-CN" b="1" dirty="0">
                  <a:solidFill>
                    <a:srgbClr val="FF7C8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grpSp>
        <p:nvGrpSpPr>
          <p:cNvPr id="14" name="Group 48">
            <a:extLst>
              <a:ext uri="{FF2B5EF4-FFF2-40B4-BE49-F238E27FC236}">
                <a16:creationId xmlns:a16="http://schemas.microsoft.com/office/drawing/2014/main" id="{5F5BB54C-C1FB-996A-F6B6-B13CC9BFC6A3}"/>
              </a:ext>
            </a:extLst>
          </p:cNvPr>
          <p:cNvGrpSpPr>
            <a:grpSpLocks/>
          </p:cNvGrpSpPr>
          <p:nvPr/>
        </p:nvGrpSpPr>
        <p:grpSpPr bwMode="auto">
          <a:xfrm>
            <a:off x="2919414" y="5486400"/>
            <a:ext cx="6048375" cy="533400"/>
            <a:chOff x="1200" y="1392"/>
            <a:chExt cx="4128" cy="336"/>
          </a:xfrm>
        </p:grpSpPr>
        <p:sp>
          <p:nvSpPr>
            <p:cNvPr id="37918" name="Line 49">
              <a:extLst>
                <a:ext uri="{FF2B5EF4-FFF2-40B4-BE49-F238E27FC236}">
                  <a16:creationId xmlns:a16="http://schemas.microsoft.com/office/drawing/2014/main" id="{5531FA21-85C5-704D-DC7E-934A80F1BE71}"/>
                </a:ext>
              </a:extLst>
            </p:cNvPr>
            <p:cNvSpPr>
              <a:spLocks noChangeShapeType="1"/>
            </p:cNvSpPr>
            <p:nvPr/>
          </p:nvSpPr>
          <p:spPr bwMode="auto">
            <a:xfrm>
              <a:off x="1200" y="1728"/>
              <a:ext cx="4128" cy="0"/>
            </a:xfrm>
            <a:prstGeom prst="line">
              <a:avLst/>
            </a:prstGeom>
            <a:noFill/>
            <a:ln w="9525">
              <a:solidFill>
                <a:srgbClr val="5030EE"/>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46" name="Rectangle 50">
              <a:extLst>
                <a:ext uri="{FF2B5EF4-FFF2-40B4-BE49-F238E27FC236}">
                  <a16:creationId xmlns:a16="http://schemas.microsoft.com/office/drawing/2014/main" id="{A52AA4A3-E152-5156-4524-C5E36A9E4986}"/>
                </a:ext>
              </a:extLst>
            </p:cNvPr>
            <p:cNvSpPr>
              <a:spLocks noChangeArrowheads="1"/>
            </p:cNvSpPr>
            <p:nvPr/>
          </p:nvSpPr>
          <p:spPr bwMode="auto">
            <a:xfrm>
              <a:off x="4560" y="1392"/>
              <a:ext cx="480" cy="288"/>
            </a:xfrm>
            <a:prstGeom prst="rect">
              <a:avLst/>
            </a:prstGeom>
            <a:noFill/>
            <a:ln w="9525">
              <a:noFill/>
              <a:miter lim="800000"/>
              <a:headEnd/>
              <a:tailEnd/>
            </a:ln>
            <a:effectLst/>
          </p:spPr>
          <p:txBody>
            <a:bodyPr wrap="none" anchor="ctr"/>
            <a:lstStyle/>
            <a:p>
              <a:pPr algn="ctr">
                <a:defRPr/>
              </a:pP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第 </a:t>
              </a:r>
              <a:r>
                <a:rPr lang="en-US" altLang="zh-CN" b="1" dirty="0">
                  <a:solidFill>
                    <a:srgbClr val="FF7C80"/>
                  </a:solidFill>
                  <a:effectLst>
                    <a:outerShdw blurRad="38100" dist="38100" dir="2700000" algn="tl">
                      <a:srgbClr val="C0C0C0"/>
                    </a:outerShdw>
                  </a:effectLst>
                  <a:ea typeface="幼圆" pitchFamily="49" charset="-122"/>
                </a:rPr>
                <a:t>1</a:t>
              </a:r>
              <a:r>
                <a:rPr lang="en-US" altLang="zh-CN" b="1" dirty="0">
                  <a:solidFill>
                    <a:srgbClr val="FF7C80"/>
                  </a:solidFill>
                  <a:effectLst>
                    <a:outerShdw blurRad="38100" dist="38100" dir="2700000" algn="tl">
                      <a:srgbClr val="C0C0C0"/>
                    </a:outerShdw>
                  </a:effectLst>
                  <a:latin typeface="幼圆" pitchFamily="49" charset="-122"/>
                  <a:ea typeface="幼圆" pitchFamily="49" charset="-122"/>
                </a:rPr>
                <a:t> </a:t>
              </a:r>
              <a:r>
                <a:rPr lang="zh-CN" altLang="en-US" b="1" dirty="0">
                  <a:solidFill>
                    <a:srgbClr val="FF7C80"/>
                  </a:solidFill>
                  <a:effectLst>
                    <a:outerShdw blurRad="38100" dist="38100" dir="2700000" algn="tl">
                      <a:srgbClr val="C0C0C0"/>
                    </a:outerShdw>
                  </a:effectLst>
                  <a:latin typeface="幼圆" pitchFamily="49" charset="-122"/>
                  <a:ea typeface="幼圆" pitchFamily="49" charset="-122"/>
                </a:rPr>
                <a:t>层</a:t>
              </a:r>
            </a:p>
          </p:txBody>
        </p:sp>
      </p:grpSp>
      <p:grpSp>
        <p:nvGrpSpPr>
          <p:cNvPr id="15" name="Group 51">
            <a:extLst>
              <a:ext uri="{FF2B5EF4-FFF2-40B4-BE49-F238E27FC236}">
                <a16:creationId xmlns:a16="http://schemas.microsoft.com/office/drawing/2014/main" id="{9F7F25C0-2314-FDF7-A98F-0F27876C38FE}"/>
              </a:ext>
            </a:extLst>
          </p:cNvPr>
          <p:cNvGrpSpPr>
            <a:grpSpLocks/>
          </p:cNvGrpSpPr>
          <p:nvPr/>
        </p:nvGrpSpPr>
        <p:grpSpPr bwMode="auto">
          <a:xfrm>
            <a:off x="4889501" y="3047997"/>
            <a:ext cx="1546225" cy="584200"/>
            <a:chOff x="1440" y="2544"/>
            <a:chExt cx="1056" cy="368"/>
          </a:xfrm>
        </p:grpSpPr>
        <p:sp>
          <p:nvSpPr>
            <p:cNvPr id="37915" name="Line 52">
              <a:extLst>
                <a:ext uri="{FF2B5EF4-FFF2-40B4-BE49-F238E27FC236}">
                  <a16:creationId xmlns:a16="http://schemas.microsoft.com/office/drawing/2014/main" id="{F7A8F478-942C-4DAF-6E33-77D27133E23B}"/>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53">
              <a:extLst>
                <a:ext uri="{FF2B5EF4-FFF2-40B4-BE49-F238E27FC236}">
                  <a16:creationId xmlns:a16="http://schemas.microsoft.com/office/drawing/2014/main" id="{5C24DA92-5A9C-05BA-C5F2-BF8699CBF438}"/>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0" name="Text Box 54">
              <a:extLst>
                <a:ext uri="{FF2B5EF4-FFF2-40B4-BE49-F238E27FC236}">
                  <a16:creationId xmlns:a16="http://schemas.microsoft.com/office/drawing/2014/main" id="{CE3B4527-63E9-5B95-47CC-0360F328C258}"/>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教材存量表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F1</a:t>
              </a:r>
            </a:p>
          </p:txBody>
        </p:sp>
      </p:grpSp>
      <p:grpSp>
        <p:nvGrpSpPr>
          <p:cNvPr id="16" name="Group 55">
            <a:extLst>
              <a:ext uri="{FF2B5EF4-FFF2-40B4-BE49-F238E27FC236}">
                <a16:creationId xmlns:a16="http://schemas.microsoft.com/office/drawing/2014/main" id="{ED41FA2B-1CD4-47DF-ACC7-68C704FF6FDA}"/>
              </a:ext>
            </a:extLst>
          </p:cNvPr>
          <p:cNvGrpSpPr>
            <a:grpSpLocks/>
          </p:cNvGrpSpPr>
          <p:nvPr/>
        </p:nvGrpSpPr>
        <p:grpSpPr bwMode="auto">
          <a:xfrm>
            <a:off x="5029201" y="5257797"/>
            <a:ext cx="1547813" cy="584200"/>
            <a:chOff x="1440" y="2544"/>
            <a:chExt cx="1056" cy="368"/>
          </a:xfrm>
        </p:grpSpPr>
        <p:sp>
          <p:nvSpPr>
            <p:cNvPr id="37912" name="Line 56">
              <a:extLst>
                <a:ext uri="{FF2B5EF4-FFF2-40B4-BE49-F238E27FC236}">
                  <a16:creationId xmlns:a16="http://schemas.microsoft.com/office/drawing/2014/main" id="{7FEDA593-8A26-D97C-DEAC-5480EA6F1028}"/>
                </a:ext>
              </a:extLst>
            </p:cNvPr>
            <p:cNvSpPr>
              <a:spLocks noChangeShapeType="1"/>
            </p:cNvSpPr>
            <p:nvPr/>
          </p:nvSpPr>
          <p:spPr bwMode="auto">
            <a:xfrm>
              <a:off x="1584" y="2592"/>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57">
              <a:extLst>
                <a:ext uri="{FF2B5EF4-FFF2-40B4-BE49-F238E27FC236}">
                  <a16:creationId xmlns:a16="http://schemas.microsoft.com/office/drawing/2014/main" id="{AF2BAE37-A4A5-755F-6110-DC18E251622D}"/>
                </a:ext>
              </a:extLst>
            </p:cNvPr>
            <p:cNvSpPr>
              <a:spLocks noChangeShapeType="1"/>
            </p:cNvSpPr>
            <p:nvPr/>
          </p:nvSpPr>
          <p:spPr bwMode="auto">
            <a:xfrm>
              <a:off x="1584" y="2784"/>
              <a:ext cx="864" cy="0"/>
            </a:xfrm>
            <a:prstGeom prst="line">
              <a:avLst/>
            </a:prstGeom>
            <a:noFill/>
            <a:ln w="9525">
              <a:solidFill>
                <a:srgbClr val="D25F4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4" name="Text Box 58">
              <a:extLst>
                <a:ext uri="{FF2B5EF4-FFF2-40B4-BE49-F238E27FC236}">
                  <a16:creationId xmlns:a16="http://schemas.microsoft.com/office/drawing/2014/main" id="{0B49E5F5-1023-CC8A-7149-9315E3568952}"/>
                </a:ext>
              </a:extLst>
            </p:cNvPr>
            <p:cNvSpPr txBox="1">
              <a:spLocks noChangeArrowheads="1"/>
            </p:cNvSpPr>
            <p:nvPr/>
          </p:nvSpPr>
          <p:spPr bwMode="auto">
            <a:xfrm>
              <a:off x="1440" y="2544"/>
              <a:ext cx="1056" cy="368"/>
            </a:xfrm>
            <a:prstGeom prst="rect">
              <a:avLst/>
            </a:prstGeom>
            <a:noFill/>
            <a:ln w="9525">
              <a:noFill/>
              <a:miter lim="800000"/>
              <a:headEnd/>
              <a:tailEnd/>
            </a:ln>
            <a:effectLst/>
          </p:spPr>
          <p:txBody>
            <a:bodyPr>
              <a:spAutoFit/>
            </a:bodyPr>
            <a:lstStyle/>
            <a:p>
              <a:pPr algn="ctr">
                <a:defRPr/>
              </a:pPr>
              <a:r>
                <a:rPr lang="zh-CN" altLang="en-US" sz="1400" b="1">
                  <a:solidFill>
                    <a:srgbClr val="046C36"/>
                  </a:solidFill>
                  <a:effectLst>
                    <a:outerShdw blurRad="38100" dist="38100" dir="2700000" algn="tl">
                      <a:srgbClr val="C0C0C0"/>
                    </a:outerShdw>
                  </a:effectLst>
                  <a:latin typeface="幼圆" pitchFamily="49" charset="-122"/>
                  <a:ea typeface="幼圆" pitchFamily="49" charset="-122"/>
                </a:rPr>
                <a:t>  缺书登记表 </a:t>
              </a:r>
              <a:r>
                <a:rPr lang="en-US" altLang="zh-CN" b="1">
                  <a:solidFill>
                    <a:srgbClr val="FF3399"/>
                  </a:solidFill>
                  <a:effectLst>
                    <a:outerShdw blurRad="38100" dist="38100" dir="2700000" algn="tl">
                      <a:srgbClr val="C0C0C0"/>
                    </a:outerShdw>
                  </a:effectLst>
                  <a:latin typeface="幼圆" pitchFamily="49" charset="-122"/>
                  <a:ea typeface="幼圆" pitchFamily="49" charset="-122"/>
                </a:rPr>
                <a:t>F2</a:t>
              </a:r>
            </a:p>
          </p:txBody>
        </p:sp>
      </p:grpSp>
      <p:sp>
        <p:nvSpPr>
          <p:cNvPr id="37909" name="AutoShape 59">
            <a:extLst>
              <a:ext uri="{FF2B5EF4-FFF2-40B4-BE49-F238E27FC236}">
                <a16:creationId xmlns:a16="http://schemas.microsoft.com/office/drawing/2014/main" id="{E5C63C85-38B5-52CE-1CCB-290A21B53D6A}"/>
              </a:ext>
            </a:extLst>
          </p:cNvPr>
          <p:cNvSpPr>
            <a:spLocks noChangeArrowheads="1"/>
          </p:cNvSpPr>
          <p:nvPr/>
        </p:nvSpPr>
        <p:spPr bwMode="auto">
          <a:xfrm>
            <a:off x="2613026" y="404813"/>
            <a:ext cx="1336675" cy="457200"/>
          </a:xfrm>
          <a:prstGeom prst="wedgeRectCallout">
            <a:avLst>
              <a:gd name="adj1" fmla="val 57565"/>
              <a:gd name="adj2" fmla="val 118403"/>
            </a:avLst>
          </a:prstGeom>
          <a:noFill/>
          <a:ln w="9525">
            <a:solidFill>
              <a:srgbClr val="42C6E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2000">
                <a:solidFill>
                  <a:srgbClr val="42C6E0"/>
                </a:solidFill>
                <a:latin typeface="Times New Roman" panose="02020603050405020304" pitchFamily="18" charset="0"/>
                <a:ea typeface="黑体" panose="02010609060101010101" pitchFamily="49" charset="-122"/>
              </a:rPr>
              <a:t>外部实体</a:t>
            </a:r>
          </a:p>
        </p:txBody>
      </p:sp>
      <p:sp>
        <p:nvSpPr>
          <p:cNvPr id="37910" name="AutoShape 60">
            <a:extLst>
              <a:ext uri="{FF2B5EF4-FFF2-40B4-BE49-F238E27FC236}">
                <a16:creationId xmlns:a16="http://schemas.microsoft.com/office/drawing/2014/main" id="{DB894307-85E5-CC4A-8CAD-C46FD4D33D47}"/>
              </a:ext>
            </a:extLst>
          </p:cNvPr>
          <p:cNvSpPr>
            <a:spLocks noChangeArrowheads="1"/>
          </p:cNvSpPr>
          <p:nvPr/>
        </p:nvSpPr>
        <p:spPr bwMode="auto">
          <a:xfrm>
            <a:off x="7842251" y="457200"/>
            <a:ext cx="1336675" cy="457200"/>
          </a:xfrm>
          <a:prstGeom prst="wedgeRectCallout">
            <a:avLst>
              <a:gd name="adj1" fmla="val -61731"/>
              <a:gd name="adj2" fmla="val 109028"/>
            </a:avLst>
          </a:prstGeom>
          <a:noFill/>
          <a:ln w="9525">
            <a:solidFill>
              <a:srgbClr val="42C6E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sz="2000">
                <a:solidFill>
                  <a:srgbClr val="42C6E0"/>
                </a:solidFill>
                <a:latin typeface="Times New Roman" panose="02020603050405020304" pitchFamily="18" charset="0"/>
                <a:ea typeface="黑体" panose="02010609060101010101" pitchFamily="49" charset="-122"/>
              </a:rPr>
              <a:t>外部实体</a:t>
            </a:r>
          </a:p>
        </p:txBody>
      </p:sp>
      <p:sp>
        <p:nvSpPr>
          <p:cNvPr id="37911" name="动作按钮: 前进或下一项 60">
            <a:hlinkClick r:id="rId3" action="ppaction://hlinksldjump" highlightClick="1"/>
            <a:extLst>
              <a:ext uri="{FF2B5EF4-FFF2-40B4-BE49-F238E27FC236}">
                <a16:creationId xmlns:a16="http://schemas.microsoft.com/office/drawing/2014/main" id="{BA2EE245-3FDC-01AD-A3B3-E48B28FD3362}"/>
              </a:ext>
            </a:extLst>
          </p:cNvPr>
          <p:cNvSpPr>
            <a:spLocks noChangeArrowheads="1"/>
          </p:cNvSpPr>
          <p:nvPr/>
        </p:nvSpPr>
        <p:spPr bwMode="auto">
          <a:xfrm>
            <a:off x="9920289" y="3143251"/>
            <a:ext cx="434975" cy="500063"/>
          </a:xfrm>
          <a:prstGeom prst="actionButtonForwardNext">
            <a:avLst/>
          </a:prstGeom>
          <a:solidFill>
            <a:srgbClr val="C0C0C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vertic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vertic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106520"/>
                                        </p:tgtEl>
                                        <p:attrNameLst>
                                          <p:attrName>style.visibility</p:attrName>
                                        </p:attrNameLst>
                                      </p:cBhvr>
                                      <p:to>
                                        <p:strVal val="visible"/>
                                      </p:to>
                                    </p:set>
                                    <p:animEffect transition="in" filter="randombar(horizontal)">
                                      <p:cBhvr>
                                        <p:cTn id="27" dur="500"/>
                                        <p:tgtEl>
                                          <p:spTgt spid="1065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vertic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106518"/>
                                        </p:tgtEl>
                                        <p:attrNameLst>
                                          <p:attrName>style.visibility</p:attrName>
                                        </p:attrNameLst>
                                      </p:cBhvr>
                                      <p:to>
                                        <p:strVal val="visible"/>
                                      </p:to>
                                    </p:set>
                                    <p:animEffect transition="in" filter="randombar(horizontal)">
                                      <p:cBhvr>
                                        <p:cTn id="37" dur="500"/>
                                        <p:tgtEl>
                                          <p:spTgt spid="1065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06519"/>
                                        </p:tgtEl>
                                        <p:attrNameLst>
                                          <p:attrName>style.visibility</p:attrName>
                                        </p:attrNameLst>
                                      </p:cBhvr>
                                      <p:to>
                                        <p:strVal val="visible"/>
                                      </p:to>
                                    </p:set>
                                    <p:animEffect transition="in" filter="randombar(horizontal)">
                                      <p:cBhvr>
                                        <p:cTn id="42" dur="500"/>
                                        <p:tgtEl>
                                          <p:spTgt spid="1065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106521"/>
                                        </p:tgtEl>
                                        <p:attrNameLst>
                                          <p:attrName>style.visibility</p:attrName>
                                        </p:attrNameLst>
                                      </p:cBhvr>
                                      <p:to>
                                        <p:strVal val="visible"/>
                                      </p:to>
                                    </p:set>
                                    <p:animEffect transition="in" filter="randombar(horizontal)">
                                      <p:cBhvr>
                                        <p:cTn id="47" dur="500"/>
                                        <p:tgtEl>
                                          <p:spTgt spid="1065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5756</Words>
  <Application>Microsoft Office PowerPoint</Application>
  <PresentationFormat>宽屏</PresentationFormat>
  <Paragraphs>803</Paragraphs>
  <Slides>67</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82" baseType="lpstr">
      <vt:lpstr>等线</vt:lpstr>
      <vt:lpstr>等线 Light</vt:lpstr>
      <vt:lpstr>仿宋</vt:lpstr>
      <vt:lpstr>仿宋_GB2312</vt:lpstr>
      <vt:lpstr>黑体</vt:lpstr>
      <vt:lpstr>楷体_GB2312</vt:lpstr>
      <vt:lpstr>宋体</vt:lpstr>
      <vt:lpstr>幼圆</vt:lpstr>
      <vt:lpstr>Arial</vt:lpstr>
      <vt:lpstr>Century Schoolbook</vt:lpstr>
      <vt:lpstr>Tahoma</vt:lpstr>
      <vt:lpstr>Times New Roman</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结构化分析举例：学生成绩管理系统 </vt:lpstr>
      <vt:lpstr>结构化分析举例：学生成绩管理系统 </vt:lpstr>
      <vt:lpstr>学生成绩管理系统</vt:lpstr>
      <vt:lpstr>学生成绩管理系统</vt:lpstr>
      <vt:lpstr>学生成绩管理系统</vt:lpstr>
      <vt:lpstr>学生成绩管理系统</vt:lpstr>
      <vt:lpstr>习题1</vt:lpstr>
      <vt:lpstr>顶层数据流图</vt:lpstr>
      <vt:lpstr>第1层数据流图</vt:lpstr>
      <vt:lpstr>第2层数据流图 </vt:lpstr>
      <vt:lpstr>习题2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Zihao</dc:creator>
  <cp:lastModifiedBy>Liu Zihao</cp:lastModifiedBy>
  <cp:revision>1</cp:revision>
  <dcterms:created xsi:type="dcterms:W3CDTF">2023-02-19T10:54:01Z</dcterms:created>
  <dcterms:modified xsi:type="dcterms:W3CDTF">2023-02-19T10:54:15Z</dcterms:modified>
</cp:coreProperties>
</file>