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8" r:id="rId2"/>
  </p:sldMasterIdLst>
  <p:notesMasterIdLst>
    <p:notesMasterId r:id="rId15"/>
  </p:notesMasterIdLst>
  <p:sldIdLst>
    <p:sldId id="334" r:id="rId3"/>
    <p:sldId id="410" r:id="rId4"/>
    <p:sldId id="411" r:id="rId5"/>
    <p:sldId id="384" r:id="rId6"/>
    <p:sldId id="415" r:id="rId7"/>
    <p:sldId id="391" r:id="rId8"/>
    <p:sldId id="416" r:id="rId9"/>
    <p:sldId id="405" r:id="rId10"/>
    <p:sldId id="406" r:id="rId11"/>
    <p:sldId id="418" r:id="rId12"/>
    <p:sldId id="419" r:id="rId13"/>
    <p:sldId id="414" r:id="rId14"/>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2"/>
    <a:srgbClr val="CB0800"/>
    <a:srgbClr val="C7000C"/>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95" autoAdjust="0"/>
    <p:restoredTop sz="95935" autoAdjust="0"/>
  </p:normalViewPr>
  <p:slideViewPr>
    <p:cSldViewPr snapToGrid="0">
      <p:cViewPr varScale="1">
        <p:scale>
          <a:sx n="82" d="100"/>
          <a:sy n="82" d="100"/>
        </p:scale>
        <p:origin x="744" y="6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DCE1DE-D8CE-4C19-B0AE-5679ED32AFB0}" type="datetimeFigureOut">
              <a:rPr lang="zh-CN" altLang="en-US" smtClean="0"/>
              <a:t>2021/11/15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9A5C11-345D-4B8A-9A75-9721A8037E93}" type="slidenum">
              <a:rPr lang="zh-CN" altLang="en-US" smtClean="0"/>
              <a:t>‹#›</a:t>
            </a:fld>
            <a:endParaRPr lang="zh-CN" altLang="en-US"/>
          </a:p>
        </p:txBody>
      </p:sp>
    </p:spTree>
    <p:extLst>
      <p:ext uri="{BB962C8B-B14F-4D97-AF65-F5344CB8AC3E}">
        <p14:creationId xmlns:p14="http://schemas.microsoft.com/office/powerpoint/2010/main" val="4042547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9A5C11-345D-4B8A-9A75-9721A8037E93}" type="slidenum">
              <a:rPr lang="zh-CN" altLang="en-US" smtClean="0"/>
              <a:t>1</a:t>
            </a:fld>
            <a:endParaRPr lang="zh-CN" altLang="en-US"/>
          </a:p>
        </p:txBody>
      </p:sp>
    </p:spTree>
    <p:extLst>
      <p:ext uri="{BB962C8B-B14F-4D97-AF65-F5344CB8AC3E}">
        <p14:creationId xmlns:p14="http://schemas.microsoft.com/office/powerpoint/2010/main" val="873539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9A5C11-345D-4B8A-9A75-9721A8037E93}" type="slidenum">
              <a:rPr lang="zh-CN" altLang="en-US" smtClean="0"/>
              <a:t>10</a:t>
            </a:fld>
            <a:endParaRPr lang="zh-CN" altLang="en-US"/>
          </a:p>
        </p:txBody>
      </p:sp>
    </p:spTree>
    <p:extLst>
      <p:ext uri="{BB962C8B-B14F-4D97-AF65-F5344CB8AC3E}">
        <p14:creationId xmlns:p14="http://schemas.microsoft.com/office/powerpoint/2010/main" val="2308452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9A5C11-345D-4B8A-9A75-9721A8037E93}" type="slidenum">
              <a:rPr lang="zh-CN" altLang="en-US" smtClean="0"/>
              <a:t>11</a:t>
            </a:fld>
            <a:endParaRPr lang="zh-CN" altLang="en-US"/>
          </a:p>
        </p:txBody>
      </p:sp>
    </p:spTree>
    <p:extLst>
      <p:ext uri="{BB962C8B-B14F-4D97-AF65-F5344CB8AC3E}">
        <p14:creationId xmlns:p14="http://schemas.microsoft.com/office/powerpoint/2010/main" val="1626028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9A5C11-345D-4B8A-9A75-9721A8037E93}" type="slidenum">
              <a:rPr lang="zh-CN" altLang="en-US" smtClean="0"/>
              <a:t>12</a:t>
            </a:fld>
            <a:endParaRPr lang="zh-CN" altLang="en-US"/>
          </a:p>
        </p:txBody>
      </p:sp>
    </p:spTree>
    <p:extLst>
      <p:ext uri="{BB962C8B-B14F-4D97-AF65-F5344CB8AC3E}">
        <p14:creationId xmlns:p14="http://schemas.microsoft.com/office/powerpoint/2010/main" val="3570111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9A5C11-345D-4B8A-9A75-9721A8037E93}" type="slidenum">
              <a:rPr lang="zh-CN" altLang="en-US" smtClean="0"/>
              <a:t>2</a:t>
            </a:fld>
            <a:endParaRPr lang="zh-CN" altLang="en-US"/>
          </a:p>
        </p:txBody>
      </p:sp>
    </p:spTree>
    <p:extLst>
      <p:ext uri="{BB962C8B-B14F-4D97-AF65-F5344CB8AC3E}">
        <p14:creationId xmlns:p14="http://schemas.microsoft.com/office/powerpoint/2010/main" val="2028997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9A5C11-345D-4B8A-9A75-9721A8037E93}" type="slidenum">
              <a:rPr lang="zh-CN" altLang="en-US" smtClean="0"/>
              <a:t>3</a:t>
            </a:fld>
            <a:endParaRPr lang="zh-CN" altLang="en-US"/>
          </a:p>
        </p:txBody>
      </p:sp>
    </p:spTree>
    <p:extLst>
      <p:ext uri="{BB962C8B-B14F-4D97-AF65-F5344CB8AC3E}">
        <p14:creationId xmlns:p14="http://schemas.microsoft.com/office/powerpoint/2010/main" val="24457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6F4CF8-ED6E-416F-BC9E-A82CBAD60FB1}" type="slidenum">
              <a:rPr lang="zh-CN" altLang="en-US" smtClean="0"/>
              <a:t>4</a:t>
            </a:fld>
            <a:endParaRPr lang="zh-CN" altLang="en-US"/>
          </a:p>
        </p:txBody>
      </p:sp>
    </p:spTree>
    <p:extLst>
      <p:ext uri="{BB962C8B-B14F-4D97-AF65-F5344CB8AC3E}">
        <p14:creationId xmlns:p14="http://schemas.microsoft.com/office/powerpoint/2010/main" val="2087429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9A5C11-345D-4B8A-9A75-9721A8037E93}" type="slidenum">
              <a:rPr lang="zh-CN" altLang="en-US" smtClean="0"/>
              <a:t>5</a:t>
            </a:fld>
            <a:endParaRPr lang="zh-CN" altLang="en-US"/>
          </a:p>
        </p:txBody>
      </p:sp>
    </p:spTree>
    <p:extLst>
      <p:ext uri="{BB962C8B-B14F-4D97-AF65-F5344CB8AC3E}">
        <p14:creationId xmlns:p14="http://schemas.microsoft.com/office/powerpoint/2010/main" val="2341713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6F4CF8-ED6E-416F-BC9E-A82CBAD60FB1}" type="slidenum">
              <a:rPr lang="zh-CN" altLang="en-US" smtClean="0"/>
              <a:t>6</a:t>
            </a:fld>
            <a:endParaRPr lang="zh-CN" altLang="en-US"/>
          </a:p>
        </p:txBody>
      </p:sp>
    </p:spTree>
    <p:extLst>
      <p:ext uri="{BB962C8B-B14F-4D97-AF65-F5344CB8AC3E}">
        <p14:creationId xmlns:p14="http://schemas.microsoft.com/office/powerpoint/2010/main" val="869222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9A5C11-345D-4B8A-9A75-9721A8037E93}" type="slidenum">
              <a:rPr lang="zh-CN" altLang="en-US" smtClean="0"/>
              <a:t>7</a:t>
            </a:fld>
            <a:endParaRPr lang="zh-CN" altLang="en-US"/>
          </a:p>
        </p:txBody>
      </p:sp>
    </p:spTree>
    <p:extLst>
      <p:ext uri="{BB962C8B-B14F-4D97-AF65-F5344CB8AC3E}">
        <p14:creationId xmlns:p14="http://schemas.microsoft.com/office/powerpoint/2010/main" val="455228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9A5C11-345D-4B8A-9A75-9721A8037E93}" type="slidenum">
              <a:rPr lang="zh-CN" altLang="en-US" smtClean="0"/>
              <a:t>8</a:t>
            </a:fld>
            <a:endParaRPr lang="zh-CN" altLang="en-US"/>
          </a:p>
        </p:txBody>
      </p:sp>
    </p:spTree>
    <p:extLst>
      <p:ext uri="{BB962C8B-B14F-4D97-AF65-F5344CB8AC3E}">
        <p14:creationId xmlns:p14="http://schemas.microsoft.com/office/powerpoint/2010/main" val="2170106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9A5C11-345D-4B8A-9A75-9721A8037E93}" type="slidenum">
              <a:rPr lang="zh-CN" altLang="en-US" smtClean="0"/>
              <a:t>9</a:t>
            </a:fld>
            <a:endParaRPr lang="zh-CN" altLang="en-US"/>
          </a:p>
        </p:txBody>
      </p:sp>
    </p:spTree>
    <p:extLst>
      <p:ext uri="{BB962C8B-B14F-4D97-AF65-F5344CB8AC3E}">
        <p14:creationId xmlns:p14="http://schemas.microsoft.com/office/powerpoint/2010/main" val="36267731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screen"/>
          <a:stretch>
            <a:fillRect/>
          </a:stretch>
        </p:blipFill>
        <p:spPr>
          <a:xfrm flipH="1">
            <a:off x="1732" y="0"/>
            <a:ext cx="12188536" cy="6858000"/>
          </a:xfrm>
          <a:prstGeom prst="rect">
            <a:avLst/>
          </a:prstGeom>
        </p:spPr>
      </p:pic>
      <p:sp>
        <p:nvSpPr>
          <p:cNvPr id="5" name="矩形 4"/>
          <p:cNvSpPr/>
          <p:nvPr userDrawn="1"/>
        </p:nvSpPr>
        <p:spPr>
          <a:xfrm>
            <a:off x="12866" y="0"/>
            <a:ext cx="12192000" cy="6942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3" cstate="screen"/>
          <a:stretch>
            <a:fillRect/>
          </a:stretch>
        </p:blipFill>
        <p:spPr>
          <a:xfrm>
            <a:off x="5947680" y="8020"/>
            <a:ext cx="6257186" cy="3128151"/>
          </a:xfrm>
          <a:prstGeom prst="rect">
            <a:avLst/>
          </a:prstGeom>
        </p:spPr>
      </p:pic>
      <p:sp>
        <p:nvSpPr>
          <p:cNvPr id="9" name="矩形 8"/>
          <p:cNvSpPr/>
          <p:nvPr userDrawn="1"/>
        </p:nvSpPr>
        <p:spPr>
          <a:xfrm>
            <a:off x="0" y="6725468"/>
            <a:ext cx="12192000" cy="144000"/>
          </a:xfrm>
          <a:prstGeom prst="rect">
            <a:avLst/>
          </a:prstGeom>
          <a:solidFill>
            <a:srgbClr val="CB0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D6AE47FF-8C0A-4B60-A941-319560A6EDB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 y="0"/>
            <a:ext cx="659876" cy="688477"/>
          </a:xfrm>
          <a:prstGeom prst="rect">
            <a:avLst/>
          </a:prstGeom>
        </p:spPr>
      </p:pic>
    </p:spTree>
    <p:extLst>
      <p:ext uri="{BB962C8B-B14F-4D97-AF65-F5344CB8AC3E}">
        <p14:creationId xmlns:p14="http://schemas.microsoft.com/office/powerpoint/2010/main" val="3237654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2021/11/15</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00387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6241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screen"/>
          <a:stretch>
            <a:fillRect/>
          </a:stretch>
        </p:blipFill>
        <p:spPr>
          <a:xfrm flipH="1">
            <a:off x="1732" y="0"/>
            <a:ext cx="12188536" cy="6858000"/>
          </a:xfrm>
          <a:prstGeom prst="rect">
            <a:avLst/>
          </a:prstGeom>
        </p:spPr>
      </p:pic>
      <p:pic>
        <p:nvPicPr>
          <p:cNvPr id="9" name="图片 8"/>
          <p:cNvPicPr>
            <a:picLocks noChangeAspect="1"/>
          </p:cNvPicPr>
          <p:nvPr userDrawn="1"/>
        </p:nvPicPr>
        <p:blipFill>
          <a:blip r:embed="rId3" cstate="screen"/>
          <a:stretch>
            <a:fillRect/>
          </a:stretch>
        </p:blipFill>
        <p:spPr>
          <a:xfrm>
            <a:off x="5947680" y="8020"/>
            <a:ext cx="6257186" cy="3128151"/>
          </a:xfrm>
          <a:prstGeom prst="rect">
            <a:avLst/>
          </a:prstGeom>
        </p:spPr>
      </p:pic>
      <p:pic>
        <p:nvPicPr>
          <p:cNvPr id="2"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732" y="5449078"/>
            <a:ext cx="12203134" cy="1400902"/>
          </a:xfrm>
          <a:prstGeom prst="rect">
            <a:avLst/>
          </a:prstGeom>
        </p:spPr>
      </p:pic>
    </p:spTree>
    <p:extLst>
      <p:ext uri="{BB962C8B-B14F-4D97-AF65-F5344CB8AC3E}">
        <p14:creationId xmlns:p14="http://schemas.microsoft.com/office/powerpoint/2010/main" val="1066989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screen"/>
          <a:stretch>
            <a:fillRect/>
          </a:stretch>
        </p:blipFill>
        <p:spPr>
          <a:xfrm flipH="1">
            <a:off x="1732" y="0"/>
            <a:ext cx="12188536" cy="6858000"/>
          </a:xfrm>
          <a:prstGeom prst="rect">
            <a:avLst/>
          </a:prstGeom>
        </p:spPr>
      </p:pic>
      <p:pic>
        <p:nvPicPr>
          <p:cNvPr id="9" name="图片 8"/>
          <p:cNvPicPr>
            <a:picLocks noChangeAspect="1"/>
          </p:cNvPicPr>
          <p:nvPr userDrawn="1"/>
        </p:nvPicPr>
        <p:blipFill>
          <a:blip r:embed="rId3" cstate="screen"/>
          <a:stretch>
            <a:fillRect/>
          </a:stretch>
        </p:blipFill>
        <p:spPr>
          <a:xfrm>
            <a:off x="5947680" y="8020"/>
            <a:ext cx="6257186" cy="3128151"/>
          </a:xfrm>
          <a:prstGeom prst="rect">
            <a:avLst/>
          </a:prstGeom>
        </p:spPr>
      </p:pic>
      <p:pic>
        <p:nvPicPr>
          <p:cNvPr id="2" name="图片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32" y="3539009"/>
            <a:ext cx="12203134" cy="3327011"/>
          </a:xfrm>
          <a:prstGeom prst="rect">
            <a:avLst/>
          </a:prstGeom>
        </p:spPr>
      </p:pic>
    </p:spTree>
    <p:extLst>
      <p:ext uri="{BB962C8B-B14F-4D97-AF65-F5344CB8AC3E}">
        <p14:creationId xmlns:p14="http://schemas.microsoft.com/office/powerpoint/2010/main" val="4197769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06467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616475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517911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TextBox 3"/>
          <p:cNvSpPr txBox="1"/>
          <p:nvPr userDrawn="1"/>
        </p:nvSpPr>
        <p:spPr>
          <a:xfrm>
            <a:off x="1275937" y="6858000"/>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black"/>
                </a:solidFill>
                <a:effectLst/>
                <a:uLnTx/>
                <a:uFillTx/>
                <a:hlinkClick r:id="rId2"/>
              </a:rPr>
              <a:t>行业</a:t>
            </a: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en-US" altLang="zh-CN" sz="100" b="0" i="0" u="none" strike="noStrike" kern="0" cap="none" spc="0" normalizeH="0" baseline="0" noProof="0" dirty="0">
                <a:ln>
                  <a:noFill/>
                </a:ln>
                <a:solidFill>
                  <a:prstClr val="black"/>
                </a:solidFill>
                <a:effectLst/>
                <a:uLnTx/>
                <a:uFillTx/>
              </a:rPr>
              <a:t>http://www.1ppt.com/hangye/</a:t>
            </a:r>
          </a:p>
        </p:txBody>
      </p:sp>
    </p:spTree>
    <p:extLst>
      <p:ext uri="{BB962C8B-B14F-4D97-AF65-F5344CB8AC3E}">
        <p14:creationId xmlns:p14="http://schemas.microsoft.com/office/powerpoint/2010/main" val="4041372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344048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2021/11/15</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966432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5242562"/>
      </p:ext>
    </p:extLst>
  </p:cSld>
  <p:clrMap bg1="lt1" tx1="dk1" bg2="lt2" tx2="dk2" accent1="accent1" accent2="accent2" accent3="accent3" accent4="accent4" accent5="accent5" accent6="accent6" hlink="hlink" folHlink="folHlink"/>
  <p:sldLayoutIdLst>
    <p:sldLayoutId id="2147483655" r:id="rId1"/>
    <p:sldLayoutId id="2147483661" r:id="rId2"/>
    <p:sldLayoutId id="2147483662" r:id="rId3"/>
    <p:sldLayoutId id="2147483663" r:id="rId4"/>
    <p:sldLayoutId id="2147483664" r:id="rId5"/>
    <p:sldLayoutId id="2147483665" r:id="rId6"/>
    <p:sldLayoutId id="2147483666" r:id="rId7"/>
    <p:sldLayoutId id="2147483667"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072922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baike.baidu.com/item/%E5%BD%A9%E8%99%B9-4%E6%97%A0%E4%BA%BA%E6%9C%BA/7290284"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baike.baidu.com/item/%E7%A9%BA%E5%9C%B0%E5%AF%BC%E5%BC%B9/988480"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baike.baidu.com/item/%E4%B8%AD%E5%9B%BD%E5%9C%B0%E8%B4%A8%E8%B0%83%E6%9F%A5%E5%B1%80/496047"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baike.baidu.com/item/%E6%94%BE%E5%B0%84%E6%80%A7%E7%9F%BF%E4%BA%A7/907913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51"/>
          <p:cNvSpPr txBox="1"/>
          <p:nvPr/>
        </p:nvSpPr>
        <p:spPr>
          <a:xfrm>
            <a:off x="641927" y="1955464"/>
            <a:ext cx="10908145" cy="1569660"/>
          </a:xfrm>
          <a:prstGeom prst="rect">
            <a:avLst/>
          </a:prstGeom>
        </p:spPr>
        <p:txBody>
          <a:bodyPr wrap="square">
            <a:spAutoFit/>
          </a:bodyPr>
          <a:lstStyle>
            <a:defPPr>
              <a:defRPr lang="zh-CN"/>
            </a:defPPr>
            <a:lvl1pPr fontAlgn="base">
              <a:spcBef>
                <a:spcPct val="0"/>
              </a:spcBef>
              <a:spcAft>
                <a:spcPct val="0"/>
              </a:spcAft>
              <a:defRPr sz="3200" b="1" kern="0" cap="all">
                <a:ln w="0">
                  <a:noFill/>
                </a:ln>
                <a:gradFill>
                  <a:gsLst>
                    <a:gs pos="0">
                      <a:srgbClr val="FF0000">
                        <a:tint val="75000"/>
                        <a:shade val="75000"/>
                        <a:satMod val="170000"/>
                      </a:srgbClr>
                    </a:gs>
                    <a:gs pos="49000">
                      <a:srgbClr val="FF0000">
                        <a:tint val="88000"/>
                        <a:shade val="65000"/>
                        <a:satMod val="172000"/>
                      </a:srgbClr>
                    </a:gs>
                    <a:gs pos="50000">
                      <a:srgbClr val="FF0000">
                        <a:shade val="65000"/>
                        <a:satMod val="130000"/>
                      </a:srgbClr>
                    </a:gs>
                    <a:gs pos="92000">
                      <a:srgbClr val="FF0000">
                        <a:shade val="50000"/>
                        <a:satMod val="120000"/>
                      </a:srgbClr>
                    </a:gs>
                    <a:gs pos="100000">
                      <a:srgbClr val="FF0000">
                        <a:shade val="48000"/>
                        <a:satMod val="120000"/>
                      </a:srgbClr>
                    </a:gs>
                  </a:gsLst>
                  <a:lin ang="5400000" scaled="0"/>
                </a:gradFill>
                <a:effectLst/>
                <a:latin typeface="微软雅黑" pitchFamily="34" charset="-122"/>
                <a:ea typeface="微软雅黑" pitchFamily="34" charset="-122"/>
              </a:defRPr>
            </a:lvl1pPr>
            <a:lvl2pPr fontAlgn="base">
              <a:spcBef>
                <a:spcPct val="0"/>
              </a:spcBef>
              <a:spcAft>
                <a:spcPct val="0"/>
              </a:spcAft>
              <a:defRPr>
                <a:latin typeface="Arial" charset="0"/>
                <a:ea typeface="宋体" charset="-122"/>
              </a:defRPr>
            </a:lvl2pPr>
            <a:lvl3pPr fontAlgn="base">
              <a:spcBef>
                <a:spcPct val="0"/>
              </a:spcBef>
              <a:spcAft>
                <a:spcPct val="0"/>
              </a:spcAft>
              <a:defRPr>
                <a:latin typeface="Arial" charset="0"/>
                <a:ea typeface="宋体" charset="-122"/>
              </a:defRPr>
            </a:lvl3pPr>
            <a:lvl4pPr fontAlgn="base">
              <a:spcBef>
                <a:spcPct val="0"/>
              </a:spcBef>
              <a:spcAft>
                <a:spcPct val="0"/>
              </a:spcAft>
              <a:defRPr>
                <a:latin typeface="Arial" charset="0"/>
                <a:ea typeface="宋体" charset="-122"/>
              </a:defRPr>
            </a:lvl4pPr>
            <a:lvl5pPr fontAlgn="base">
              <a:spcBef>
                <a:spcPct val="0"/>
              </a:spcBef>
              <a:spcAft>
                <a:spcPct val="0"/>
              </a:spcAft>
              <a:defRPr>
                <a:latin typeface="Arial" charset="0"/>
                <a:ea typeface="宋体" charset="-122"/>
              </a:defRPr>
            </a:lvl5pPr>
            <a:lvl6pPr>
              <a:defRPr>
                <a:latin typeface="Arial" charset="0"/>
                <a:ea typeface="宋体" charset="-122"/>
              </a:defRPr>
            </a:lvl6pPr>
            <a:lvl7pPr>
              <a:defRPr>
                <a:latin typeface="Arial" charset="0"/>
                <a:ea typeface="宋体" charset="-122"/>
              </a:defRPr>
            </a:lvl7pPr>
            <a:lvl8pPr>
              <a:defRPr>
                <a:latin typeface="Arial" charset="0"/>
                <a:ea typeface="宋体" charset="-122"/>
              </a:defRPr>
            </a:lvl8pPr>
            <a:lvl9pPr>
              <a:defRPr>
                <a:latin typeface="Arial" charset="0"/>
                <a:ea typeface="宋体" charset="-122"/>
              </a:defRPr>
            </a:lvl9pPr>
          </a:lstStyle>
          <a:p>
            <a:pPr algn="ctr"/>
            <a:r>
              <a:rPr lang="zh-CN" altLang="en-US" sz="9600" dirty="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effectLst/>
                <a:latin typeface="华文中宋" panose="02010600040101010101" pitchFamily="2" charset="-122"/>
                <a:ea typeface="华文中宋" panose="02010600040101010101" pitchFamily="2" charset="-122"/>
                <a:cs typeface="+mn-ea"/>
                <a:sym typeface="+mn-lt"/>
              </a:rPr>
              <a:t>彩虹无人机</a:t>
            </a:r>
          </a:p>
        </p:txBody>
      </p:sp>
      <p:pic>
        <p:nvPicPr>
          <p:cNvPr id="11" name="图片 10">
            <a:extLst>
              <a:ext uri="{FF2B5EF4-FFF2-40B4-BE49-F238E27FC236}">
                <a16:creationId xmlns:a16="http://schemas.microsoft.com/office/drawing/2014/main" id="{EFFF6A9D-D08D-4729-B6C9-3A4507A321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4346" y="589298"/>
            <a:ext cx="1063306" cy="1109393"/>
          </a:xfrm>
          <a:prstGeom prst="rect">
            <a:avLst/>
          </a:prstGeom>
        </p:spPr>
      </p:pic>
    </p:spTree>
    <p:extLst>
      <p:ext uri="{BB962C8B-B14F-4D97-AF65-F5344CB8AC3E}">
        <p14:creationId xmlns:p14="http://schemas.microsoft.com/office/powerpoint/2010/main" val="32957001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2000">
        <p15:prstTrans prst="drap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6725468"/>
            <a:ext cx="12192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文本框 13"/>
          <p:cNvSpPr txBox="1"/>
          <p:nvPr/>
        </p:nvSpPr>
        <p:spPr>
          <a:xfrm>
            <a:off x="879741" y="-141626"/>
            <a:ext cx="6446087" cy="825419"/>
          </a:xfrm>
          <a:prstGeom prst="rect">
            <a:avLst/>
          </a:prstGeom>
          <a:noFill/>
        </p:spPr>
        <p:txBody>
          <a:bodyPr wrap="square" rtlCol="0">
            <a:spAutoFit/>
          </a:bodyPr>
          <a:lstStyle/>
          <a:p>
            <a:pPr>
              <a:lnSpc>
                <a:spcPct val="150000"/>
              </a:lnSpc>
            </a:pPr>
            <a:r>
              <a:rPr lang="zh-CN" altLang="en-US" sz="3600" dirty="0">
                <a:gradFill>
                  <a:gsLst>
                    <a:gs pos="0">
                      <a:srgbClr val="FFFDEF"/>
                    </a:gs>
                    <a:gs pos="50000">
                      <a:srgbClr val="FEF497"/>
                    </a:gs>
                    <a:gs pos="100000">
                      <a:srgbClr val="FFFDEF"/>
                    </a:gs>
                  </a:gsLst>
                  <a:lin ang="5400000" scaled="1"/>
                </a:gradFill>
                <a:cs typeface="+mn-ea"/>
                <a:sym typeface="+mn-lt"/>
              </a:rPr>
              <a:t>彩虹</a:t>
            </a:r>
            <a:r>
              <a:rPr lang="en-US" altLang="zh-CN" sz="3600" dirty="0">
                <a:gradFill>
                  <a:gsLst>
                    <a:gs pos="0">
                      <a:srgbClr val="FFFDEF"/>
                    </a:gs>
                    <a:gs pos="50000">
                      <a:srgbClr val="FEF497"/>
                    </a:gs>
                    <a:gs pos="100000">
                      <a:srgbClr val="FFFDEF"/>
                    </a:gs>
                  </a:gsLst>
                  <a:lin ang="5400000" scaled="1"/>
                </a:gradFill>
                <a:cs typeface="+mn-ea"/>
                <a:sym typeface="+mn-lt"/>
              </a:rPr>
              <a:t>-4</a:t>
            </a:r>
            <a:endParaRPr lang="zh-CN" altLang="en-US" sz="3600" dirty="0">
              <a:gradFill>
                <a:gsLst>
                  <a:gs pos="0">
                    <a:srgbClr val="FFFDEF"/>
                  </a:gs>
                  <a:gs pos="50000">
                    <a:srgbClr val="FEF497"/>
                  </a:gs>
                  <a:gs pos="100000">
                    <a:srgbClr val="FFFDEF"/>
                  </a:gs>
                </a:gsLst>
                <a:lin ang="5400000" scaled="1"/>
              </a:gradFill>
              <a:cs typeface="+mn-ea"/>
              <a:sym typeface="+mn-lt"/>
            </a:endParaRPr>
          </a:p>
        </p:txBody>
      </p:sp>
      <p:sp>
        <p:nvSpPr>
          <p:cNvPr id="9" name="文本框 8">
            <a:extLst>
              <a:ext uri="{FF2B5EF4-FFF2-40B4-BE49-F238E27FC236}">
                <a16:creationId xmlns:a16="http://schemas.microsoft.com/office/drawing/2014/main" id="{FA3A5740-0E5F-8940-8C9A-07646E714E67}"/>
              </a:ext>
            </a:extLst>
          </p:cNvPr>
          <p:cNvSpPr txBox="1"/>
          <p:nvPr/>
        </p:nvSpPr>
        <p:spPr>
          <a:xfrm>
            <a:off x="1348220" y="1310399"/>
            <a:ext cx="9822008" cy="4524315"/>
          </a:xfrm>
          <a:prstGeom prst="rect">
            <a:avLst/>
          </a:prstGeom>
          <a:noFill/>
        </p:spPr>
        <p:txBody>
          <a:bodyPr wrap="square">
            <a:spAutoFit/>
          </a:bodyPr>
          <a:lstStyle/>
          <a:p>
            <a:r>
              <a:rPr lang="en-US"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	</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hlinkClick r:id="rId3">
                  <a:extLst>
                    <a:ext uri="{A12FA001-AC4F-418D-AE19-62706E023703}">
                      <ahyp:hlinkClr xmlns:ahyp="http://schemas.microsoft.com/office/drawing/2018/hyperlinkcolor" val="tx"/>
                    </a:ext>
                  </a:extLst>
                </a:hlinkClick>
              </a:rPr>
              <a:t>彩虹</a:t>
            </a:r>
            <a:r>
              <a:rPr lang="en-US"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hlinkClick r:id="rId3">
                  <a:extLst>
                    <a:ext uri="{A12FA001-AC4F-418D-AE19-62706E023703}">
                      <ahyp:hlinkClr xmlns:ahyp="http://schemas.microsoft.com/office/drawing/2018/hyperlinkcolor" val="tx"/>
                    </a:ext>
                  </a:extLst>
                </a:hlinkClick>
              </a:rPr>
              <a:t>-4</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hlinkClick r:id="rId3">
                  <a:extLst>
                    <a:ext uri="{A12FA001-AC4F-418D-AE19-62706E023703}">
                      <ahyp:hlinkClr xmlns:ahyp="http://schemas.microsoft.com/office/drawing/2018/hyperlinkcolor" val="tx"/>
                    </a:ext>
                  </a:extLst>
                </a:hlinkClick>
              </a:rPr>
              <a:t>无人机</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是中空长航时侦察打击一体化系统，可对地面和海上目标进行侦察和打击，系统挂载</a:t>
            </a:r>
            <a:r>
              <a:rPr lang="en-US"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4</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枚空地导弹，攻击精度小于</a:t>
            </a:r>
            <a:r>
              <a:rPr lang="en-US"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1.5</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米。彩虹</a:t>
            </a:r>
            <a:r>
              <a:rPr lang="en-US"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-4</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系统由</a:t>
            </a:r>
            <a:r>
              <a:rPr lang="en-US"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1</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个地面站和</a:t>
            </a:r>
            <a:r>
              <a:rPr lang="en-US"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3</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架无人机及相关载荷、武器构成。其中彩虹</a:t>
            </a:r>
            <a:r>
              <a:rPr lang="en-US"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-4</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无人机翼展</a:t>
            </a:r>
            <a:r>
              <a:rPr lang="en-US"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18</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米，最大起飞重量</a:t>
            </a:r>
            <a:r>
              <a:rPr lang="en-US"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1330</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公斤，最大续航时间</a:t>
            </a:r>
            <a:r>
              <a:rPr lang="en-US"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35</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小时，最大载荷能力达</a:t>
            </a:r>
            <a:r>
              <a:rPr lang="en-US"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345</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公斤。</a:t>
            </a:r>
          </a:p>
          <a:p>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彩虹</a:t>
            </a:r>
            <a:r>
              <a:rPr lang="en-US"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-4</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的设计目标同彩虹</a:t>
            </a:r>
            <a:r>
              <a:rPr lang="en-US"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-3</a:t>
            </a:r>
            <a:r>
              <a:rPr lang="en"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A</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强调超低空突防和隐身这一突击功能不同，它强调长时间滞空压制和更高的打击功效（两者使用同一种发动机）， 因此设计的核心思想是高升阻比气动布局。彩虹</a:t>
            </a:r>
            <a:r>
              <a:rPr lang="en-US"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-4</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利用空气动力基础研究的储备，突破了高升阻比气动布局、大展弦比机翼气动弹性以及特殊机头横向分离涡对稳定性影响等关键技术，同时彩虹</a:t>
            </a:r>
            <a:r>
              <a:rPr lang="en-US"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-4</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使用了更高比例的复合材料，进一步降低了结构重量所占比例，新技术的使用实现了长航时高载重的技术要求，也使彩虹</a:t>
            </a:r>
            <a:r>
              <a:rPr lang="en-US"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-4</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处于国际上先进水平之列。</a:t>
            </a:r>
          </a:p>
        </p:txBody>
      </p:sp>
    </p:spTree>
    <p:extLst>
      <p:ext uri="{BB962C8B-B14F-4D97-AF65-F5344CB8AC3E}">
        <p14:creationId xmlns:p14="http://schemas.microsoft.com/office/powerpoint/2010/main" val="1302805951"/>
      </p:ext>
    </p:extLst>
  </p:cSld>
  <p:clrMapOvr>
    <a:masterClrMapping/>
  </p:clrMapOvr>
  <mc:AlternateContent xmlns:mc="http://schemas.openxmlformats.org/markup-compatibility/2006" xmlns:p14="http://schemas.microsoft.com/office/powerpoint/2010/main">
    <mc:Choice Requires="p14">
      <p:transition spd="slow" p14:dur="1200" advClick="0" advTm="2000">
        <p14:prism/>
      </p:transition>
    </mc:Choice>
    <mc:Fallback xmlns="">
      <p:transition spd="slow" advClick="0" advTm="2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6725468"/>
            <a:ext cx="12192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文本框 13"/>
          <p:cNvSpPr txBox="1"/>
          <p:nvPr/>
        </p:nvSpPr>
        <p:spPr>
          <a:xfrm>
            <a:off x="879741" y="-141626"/>
            <a:ext cx="6446087" cy="825419"/>
          </a:xfrm>
          <a:prstGeom prst="rect">
            <a:avLst/>
          </a:prstGeom>
          <a:noFill/>
        </p:spPr>
        <p:txBody>
          <a:bodyPr wrap="square" rtlCol="0">
            <a:spAutoFit/>
          </a:bodyPr>
          <a:lstStyle/>
          <a:p>
            <a:pPr>
              <a:lnSpc>
                <a:spcPct val="150000"/>
              </a:lnSpc>
            </a:pPr>
            <a:r>
              <a:rPr lang="zh-CN" altLang="en-US" sz="3600" dirty="0">
                <a:gradFill>
                  <a:gsLst>
                    <a:gs pos="0">
                      <a:srgbClr val="FFFDEF"/>
                    </a:gs>
                    <a:gs pos="50000">
                      <a:srgbClr val="FEF497"/>
                    </a:gs>
                    <a:gs pos="100000">
                      <a:srgbClr val="FFFDEF"/>
                    </a:gs>
                  </a:gsLst>
                  <a:lin ang="5400000" scaled="1"/>
                </a:gradFill>
                <a:cs typeface="+mn-ea"/>
                <a:sym typeface="+mn-lt"/>
              </a:rPr>
              <a:t>展望未来</a:t>
            </a:r>
          </a:p>
        </p:txBody>
      </p:sp>
      <p:sp>
        <p:nvSpPr>
          <p:cNvPr id="9" name="文本框 8">
            <a:extLst>
              <a:ext uri="{FF2B5EF4-FFF2-40B4-BE49-F238E27FC236}">
                <a16:creationId xmlns:a16="http://schemas.microsoft.com/office/drawing/2014/main" id="{FA3A5740-0E5F-8940-8C9A-07646E714E67}"/>
              </a:ext>
            </a:extLst>
          </p:cNvPr>
          <p:cNvSpPr txBox="1"/>
          <p:nvPr/>
        </p:nvSpPr>
        <p:spPr>
          <a:xfrm>
            <a:off x="1184996" y="2474180"/>
            <a:ext cx="9822008" cy="2862322"/>
          </a:xfrm>
          <a:prstGeom prst="rect">
            <a:avLst/>
          </a:prstGeom>
          <a:noFill/>
        </p:spPr>
        <p:txBody>
          <a:bodyPr wrap="square">
            <a:spAutoFit/>
          </a:bodyPr>
          <a:lstStyle/>
          <a:p>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“彩虹”无人机已出口</a:t>
            </a:r>
            <a:r>
              <a:rPr lang="en-US"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9</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个国家，覆盖</a:t>
            </a:r>
            <a:r>
              <a:rPr lang="en-US"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17</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个最终用户 。空气动力是推动飞行器创新的主要动力之一，空气动力和推进动力的创新是引领飞行器概念创新乃至革命的二个最基本要素。中国航天空气动力技术研究院在无人机领域取得了快速的发展，得益于空气动力的优势和储备，得益于将空气动力理论和机理问题首先系统解决的研制模式。未来，中国航天空气动力技术研究院依托这些优势必将使我国的无人机飞的更高更快。</a:t>
            </a:r>
            <a:endParaRPr lang="zh-CN" altLang="en-US" dirty="0"/>
          </a:p>
          <a:p>
            <a:br>
              <a:rPr lang="zh-CN" altLang="en-US" dirty="0"/>
            </a:br>
            <a:endParaRPr lang="zh-CN" altLang="en-US" dirty="0"/>
          </a:p>
        </p:txBody>
      </p:sp>
    </p:spTree>
    <p:extLst>
      <p:ext uri="{BB962C8B-B14F-4D97-AF65-F5344CB8AC3E}">
        <p14:creationId xmlns:p14="http://schemas.microsoft.com/office/powerpoint/2010/main" val="3147266246"/>
      </p:ext>
    </p:extLst>
  </p:cSld>
  <p:clrMapOvr>
    <a:masterClrMapping/>
  </p:clrMapOvr>
  <mc:AlternateContent xmlns:mc="http://schemas.openxmlformats.org/markup-compatibility/2006" xmlns:p14="http://schemas.microsoft.com/office/powerpoint/2010/main">
    <mc:Choice Requires="p14">
      <p:transition spd="slow" p14:dur="1200" advClick="0" advTm="2000">
        <p14:prism/>
      </p:transition>
    </mc:Choice>
    <mc:Fallback xmlns="">
      <p:transition spd="slow" advClick="0" advTm="2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51"/>
          <p:cNvSpPr txBox="1"/>
          <p:nvPr/>
        </p:nvSpPr>
        <p:spPr>
          <a:xfrm>
            <a:off x="641927" y="1918757"/>
            <a:ext cx="10908145" cy="1754326"/>
          </a:xfrm>
          <a:prstGeom prst="rect">
            <a:avLst/>
          </a:prstGeom>
        </p:spPr>
        <p:txBody>
          <a:bodyPr wrap="square">
            <a:spAutoFit/>
          </a:bodyPr>
          <a:lstStyle>
            <a:defPPr>
              <a:defRPr lang="zh-CN"/>
            </a:defPPr>
            <a:lvl1pPr fontAlgn="base">
              <a:spcBef>
                <a:spcPct val="0"/>
              </a:spcBef>
              <a:spcAft>
                <a:spcPct val="0"/>
              </a:spcAft>
              <a:defRPr sz="3200" b="1" kern="0" cap="all">
                <a:ln w="0">
                  <a:noFill/>
                </a:ln>
                <a:gradFill>
                  <a:gsLst>
                    <a:gs pos="0">
                      <a:srgbClr val="FF0000">
                        <a:tint val="75000"/>
                        <a:shade val="75000"/>
                        <a:satMod val="170000"/>
                      </a:srgbClr>
                    </a:gs>
                    <a:gs pos="49000">
                      <a:srgbClr val="FF0000">
                        <a:tint val="88000"/>
                        <a:shade val="65000"/>
                        <a:satMod val="172000"/>
                      </a:srgbClr>
                    </a:gs>
                    <a:gs pos="50000">
                      <a:srgbClr val="FF0000">
                        <a:shade val="65000"/>
                        <a:satMod val="130000"/>
                      </a:srgbClr>
                    </a:gs>
                    <a:gs pos="92000">
                      <a:srgbClr val="FF0000">
                        <a:shade val="50000"/>
                        <a:satMod val="120000"/>
                      </a:srgbClr>
                    </a:gs>
                    <a:gs pos="100000">
                      <a:srgbClr val="FF0000">
                        <a:shade val="48000"/>
                        <a:satMod val="120000"/>
                      </a:srgbClr>
                    </a:gs>
                  </a:gsLst>
                  <a:lin ang="5400000" scaled="0"/>
                </a:gradFill>
                <a:effectLst/>
                <a:latin typeface="微软雅黑" pitchFamily="34" charset="-122"/>
                <a:ea typeface="微软雅黑" pitchFamily="34" charset="-122"/>
              </a:defRPr>
            </a:lvl1pPr>
            <a:lvl2pPr fontAlgn="base">
              <a:spcBef>
                <a:spcPct val="0"/>
              </a:spcBef>
              <a:spcAft>
                <a:spcPct val="0"/>
              </a:spcAft>
              <a:defRPr>
                <a:latin typeface="Arial" charset="0"/>
                <a:ea typeface="宋体" charset="-122"/>
              </a:defRPr>
            </a:lvl2pPr>
            <a:lvl3pPr fontAlgn="base">
              <a:spcBef>
                <a:spcPct val="0"/>
              </a:spcBef>
              <a:spcAft>
                <a:spcPct val="0"/>
              </a:spcAft>
              <a:defRPr>
                <a:latin typeface="Arial" charset="0"/>
                <a:ea typeface="宋体" charset="-122"/>
              </a:defRPr>
            </a:lvl3pPr>
            <a:lvl4pPr fontAlgn="base">
              <a:spcBef>
                <a:spcPct val="0"/>
              </a:spcBef>
              <a:spcAft>
                <a:spcPct val="0"/>
              </a:spcAft>
              <a:defRPr>
                <a:latin typeface="Arial" charset="0"/>
                <a:ea typeface="宋体" charset="-122"/>
              </a:defRPr>
            </a:lvl4pPr>
            <a:lvl5pPr fontAlgn="base">
              <a:spcBef>
                <a:spcPct val="0"/>
              </a:spcBef>
              <a:spcAft>
                <a:spcPct val="0"/>
              </a:spcAft>
              <a:defRPr>
                <a:latin typeface="Arial" charset="0"/>
                <a:ea typeface="宋体" charset="-122"/>
              </a:defRPr>
            </a:lvl5pPr>
            <a:lvl6pPr>
              <a:defRPr>
                <a:latin typeface="Arial" charset="0"/>
                <a:ea typeface="宋体" charset="-122"/>
              </a:defRPr>
            </a:lvl6pPr>
            <a:lvl7pPr>
              <a:defRPr>
                <a:latin typeface="Arial" charset="0"/>
                <a:ea typeface="宋体" charset="-122"/>
              </a:defRPr>
            </a:lvl7pPr>
            <a:lvl8pPr>
              <a:defRPr>
                <a:latin typeface="Arial" charset="0"/>
                <a:ea typeface="宋体" charset="-122"/>
              </a:defRPr>
            </a:lvl8pPr>
            <a:lvl9pPr>
              <a:defRPr>
                <a:latin typeface="Arial" charset="0"/>
                <a:ea typeface="宋体" charset="-122"/>
              </a:defRPr>
            </a:lvl9pPr>
          </a:lstStyle>
          <a:p>
            <a:pPr algn="ctr"/>
            <a:r>
              <a:rPr lang="zh-CN" altLang="en-US" sz="10800" b="0" dirty="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effectLst/>
                <a:latin typeface="华文中宋" panose="02010600040101010101" pitchFamily="2" charset="-122"/>
                <a:ea typeface="华文中宋" panose="02010600040101010101" pitchFamily="2" charset="-122"/>
                <a:cs typeface="+mn-ea"/>
                <a:sym typeface="+mn-lt"/>
              </a:rPr>
              <a:t>感谢大家的聆听</a:t>
            </a:r>
          </a:p>
        </p:txBody>
      </p:sp>
      <p:pic>
        <p:nvPicPr>
          <p:cNvPr id="10" name="图片 9">
            <a:extLst>
              <a:ext uri="{FF2B5EF4-FFF2-40B4-BE49-F238E27FC236}">
                <a16:creationId xmlns:a16="http://schemas.microsoft.com/office/drawing/2014/main" id="{AC04399F-AD3B-4997-8262-85A57655B0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3025" y="675427"/>
            <a:ext cx="1063306" cy="1109393"/>
          </a:xfrm>
          <a:prstGeom prst="rect">
            <a:avLst/>
          </a:prstGeom>
        </p:spPr>
      </p:pic>
    </p:spTree>
    <p:extLst>
      <p:ext uri="{BB962C8B-B14F-4D97-AF65-F5344CB8AC3E}">
        <p14:creationId xmlns:p14="http://schemas.microsoft.com/office/powerpoint/2010/main" val="7413909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2000">
        <p15:prstTrans prst="drap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8">
            <a:hlinkClick r:id="" action="ppaction://hlinkshowjump?jump=nextslide"/>
          </p:cNvPr>
          <p:cNvSpPr txBox="1">
            <a:spLocks noChangeArrowheads="1"/>
          </p:cNvSpPr>
          <p:nvPr/>
        </p:nvSpPr>
        <p:spPr bwMode="auto">
          <a:xfrm>
            <a:off x="6306966" y="936894"/>
            <a:ext cx="172354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dist" eaLnBrk="1" hangingPunct="1"/>
            <a:r>
              <a:rPr lang="zh-CN" altLang="en-US" sz="6000" dirty="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atin typeface="+mn-lt"/>
                <a:ea typeface="+mn-ea"/>
                <a:cs typeface="+mn-ea"/>
                <a:sym typeface="+mn-lt"/>
              </a:rPr>
              <a:t>目录</a:t>
            </a:r>
          </a:p>
        </p:txBody>
      </p:sp>
      <p:sp>
        <p:nvSpPr>
          <p:cNvPr id="6" name="圆角矩形 5"/>
          <p:cNvSpPr/>
          <p:nvPr/>
        </p:nvSpPr>
        <p:spPr bwMode="auto">
          <a:xfrm>
            <a:off x="3457076" y="2528954"/>
            <a:ext cx="630382" cy="632873"/>
          </a:xfrm>
          <a:prstGeom prst="roundRect">
            <a:avLst/>
          </a:prstGeom>
          <a:gradFill>
            <a:gsLst>
              <a:gs pos="0">
                <a:srgbClr val="FF3302"/>
              </a:gs>
              <a:gs pos="100000">
                <a:srgbClr val="CB08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dirty="0">
                <a:gradFill>
                  <a:gsLst>
                    <a:gs pos="0">
                      <a:srgbClr val="FFFDEF"/>
                    </a:gs>
                    <a:gs pos="50000">
                      <a:srgbClr val="FEF497"/>
                    </a:gs>
                    <a:gs pos="100000">
                      <a:srgbClr val="FFFDEF"/>
                    </a:gs>
                  </a:gsLst>
                  <a:lin ang="5400000" scaled="1"/>
                </a:gradFill>
                <a:cs typeface="+mn-ea"/>
                <a:sym typeface="+mn-lt"/>
              </a:rPr>
              <a:t>1</a:t>
            </a:r>
            <a:endParaRPr lang="zh-CN" altLang="en-US" sz="3200" dirty="0">
              <a:gradFill>
                <a:gsLst>
                  <a:gs pos="0">
                    <a:srgbClr val="FFFDEF"/>
                  </a:gs>
                  <a:gs pos="50000">
                    <a:srgbClr val="FEF497"/>
                  </a:gs>
                  <a:gs pos="100000">
                    <a:srgbClr val="FFFDEF"/>
                  </a:gs>
                </a:gsLst>
                <a:lin ang="5400000" scaled="1"/>
              </a:gradFill>
              <a:cs typeface="+mn-ea"/>
              <a:sym typeface="+mn-lt"/>
            </a:endParaRPr>
          </a:p>
        </p:txBody>
      </p:sp>
      <p:sp>
        <p:nvSpPr>
          <p:cNvPr id="8" name="圆角矩形 7"/>
          <p:cNvSpPr/>
          <p:nvPr/>
        </p:nvSpPr>
        <p:spPr bwMode="auto">
          <a:xfrm>
            <a:off x="3461772" y="3589677"/>
            <a:ext cx="630382" cy="632873"/>
          </a:xfrm>
          <a:prstGeom prst="roundRect">
            <a:avLst/>
          </a:prstGeom>
          <a:gradFill>
            <a:gsLst>
              <a:gs pos="0">
                <a:srgbClr val="FF3302"/>
              </a:gs>
              <a:gs pos="100000">
                <a:srgbClr val="CB08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dirty="0">
                <a:gradFill>
                  <a:gsLst>
                    <a:gs pos="0">
                      <a:srgbClr val="FFFDEF"/>
                    </a:gs>
                    <a:gs pos="50000">
                      <a:srgbClr val="FEF497"/>
                    </a:gs>
                    <a:gs pos="100000">
                      <a:srgbClr val="FFFDEF"/>
                    </a:gs>
                  </a:gsLst>
                  <a:lin ang="5400000" scaled="1"/>
                </a:gradFill>
                <a:cs typeface="+mn-ea"/>
                <a:sym typeface="+mn-lt"/>
              </a:rPr>
              <a:t>2</a:t>
            </a:r>
            <a:endParaRPr lang="zh-CN" altLang="en-US" sz="3200" dirty="0">
              <a:gradFill>
                <a:gsLst>
                  <a:gs pos="0">
                    <a:srgbClr val="FFFDEF"/>
                  </a:gs>
                  <a:gs pos="50000">
                    <a:srgbClr val="FEF497"/>
                  </a:gs>
                  <a:gs pos="100000">
                    <a:srgbClr val="FFFDEF"/>
                  </a:gs>
                </a:gsLst>
                <a:lin ang="5400000" scaled="1"/>
              </a:gradFill>
              <a:cs typeface="+mn-ea"/>
              <a:sym typeface="+mn-lt"/>
            </a:endParaRPr>
          </a:p>
        </p:txBody>
      </p:sp>
      <p:sp>
        <p:nvSpPr>
          <p:cNvPr id="9" name="TextBox 38">
            <a:hlinkClick r:id="" action="ppaction://hlinkshowjump?jump=nextslide"/>
          </p:cNvPr>
          <p:cNvSpPr txBox="1">
            <a:spLocks noChangeArrowheads="1"/>
          </p:cNvSpPr>
          <p:nvPr/>
        </p:nvSpPr>
        <p:spPr bwMode="auto">
          <a:xfrm>
            <a:off x="4403091" y="3616672"/>
            <a:ext cx="4869166" cy="578882"/>
          </a:xfrm>
          <a:prstGeom prst="roundRect">
            <a:avLst/>
          </a:prstGeom>
          <a:noFill/>
          <a:ln w="9525">
            <a:solidFill>
              <a:srgbClr val="FF330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2800" b="1" dirty="0">
                <a:gradFill>
                  <a:gsLst>
                    <a:gs pos="0">
                      <a:srgbClr val="FF3302"/>
                    </a:gs>
                    <a:gs pos="100000">
                      <a:srgbClr val="CB0800"/>
                    </a:gs>
                  </a:gsLst>
                  <a:lin ang="5400000" scaled="1"/>
                </a:gradFill>
                <a:latin typeface="+mn-lt"/>
                <a:ea typeface="+mn-ea"/>
                <a:cs typeface="+mn-ea"/>
                <a:sym typeface="+mn-lt"/>
              </a:rPr>
              <a:t>彩虹无人机背景信息</a:t>
            </a:r>
          </a:p>
        </p:txBody>
      </p:sp>
      <p:sp>
        <p:nvSpPr>
          <p:cNvPr id="10" name="圆角矩形 9"/>
          <p:cNvSpPr/>
          <p:nvPr/>
        </p:nvSpPr>
        <p:spPr bwMode="auto">
          <a:xfrm>
            <a:off x="3457076" y="4607349"/>
            <a:ext cx="630382" cy="632873"/>
          </a:xfrm>
          <a:prstGeom prst="roundRect">
            <a:avLst/>
          </a:prstGeom>
          <a:gradFill>
            <a:gsLst>
              <a:gs pos="0">
                <a:srgbClr val="FF3302"/>
              </a:gs>
              <a:gs pos="100000">
                <a:srgbClr val="CB08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dirty="0">
                <a:gradFill>
                  <a:gsLst>
                    <a:gs pos="0">
                      <a:srgbClr val="FFFDEF"/>
                    </a:gs>
                    <a:gs pos="50000">
                      <a:srgbClr val="FEF497"/>
                    </a:gs>
                    <a:gs pos="100000">
                      <a:srgbClr val="FFFDEF"/>
                    </a:gs>
                  </a:gsLst>
                  <a:lin ang="5400000" scaled="1"/>
                </a:gradFill>
                <a:cs typeface="+mn-ea"/>
                <a:sym typeface="+mn-lt"/>
              </a:rPr>
              <a:t>3</a:t>
            </a:r>
            <a:endParaRPr lang="zh-CN" altLang="en-US" sz="3200" dirty="0">
              <a:gradFill>
                <a:gsLst>
                  <a:gs pos="0">
                    <a:srgbClr val="FFFDEF"/>
                  </a:gs>
                  <a:gs pos="50000">
                    <a:srgbClr val="FEF497"/>
                  </a:gs>
                  <a:gs pos="100000">
                    <a:srgbClr val="FFFDEF"/>
                  </a:gs>
                </a:gsLst>
                <a:lin ang="5400000" scaled="1"/>
              </a:gradFill>
              <a:cs typeface="+mn-ea"/>
              <a:sym typeface="+mn-lt"/>
            </a:endParaRPr>
          </a:p>
        </p:txBody>
      </p:sp>
      <p:sp>
        <p:nvSpPr>
          <p:cNvPr id="11" name="TextBox 38">
            <a:hlinkClick r:id="" action="ppaction://hlinkshowjump?jump=nextslide"/>
          </p:cNvPr>
          <p:cNvSpPr txBox="1">
            <a:spLocks noChangeArrowheads="1"/>
          </p:cNvSpPr>
          <p:nvPr/>
        </p:nvSpPr>
        <p:spPr bwMode="auto">
          <a:xfrm>
            <a:off x="4398395" y="4634344"/>
            <a:ext cx="4869166" cy="578882"/>
          </a:xfrm>
          <a:prstGeom prst="roundRect">
            <a:avLst/>
          </a:prstGeom>
          <a:noFill/>
          <a:ln w="9525">
            <a:solidFill>
              <a:srgbClr val="FF330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2800" b="1" dirty="0">
                <a:gradFill>
                  <a:gsLst>
                    <a:gs pos="0">
                      <a:srgbClr val="FF3302"/>
                    </a:gs>
                    <a:gs pos="100000">
                      <a:srgbClr val="CB0800"/>
                    </a:gs>
                  </a:gsLst>
                  <a:lin ang="5400000" scaled="1"/>
                </a:gradFill>
                <a:latin typeface="+mn-lt"/>
                <a:ea typeface="+mn-ea"/>
                <a:cs typeface="+mn-ea"/>
                <a:sym typeface="+mn-lt"/>
              </a:rPr>
              <a:t>产品系列</a:t>
            </a: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988417" cy="1317759"/>
          </a:xfrm>
          <a:prstGeom prst="rect">
            <a:avLst/>
          </a:prstGeom>
        </p:spPr>
      </p:pic>
      <p:pic>
        <p:nvPicPr>
          <p:cNvPr id="3" name="图片 2">
            <a:extLst>
              <a:ext uri="{FF2B5EF4-FFF2-40B4-BE49-F238E27FC236}">
                <a16:creationId xmlns:a16="http://schemas.microsoft.com/office/drawing/2014/main" id="{70747FB5-06E2-4011-83B4-09B0D59A19A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25866" y="677799"/>
            <a:ext cx="1470134" cy="1533855"/>
          </a:xfrm>
          <a:prstGeom prst="rect">
            <a:avLst/>
          </a:prstGeom>
        </p:spPr>
      </p:pic>
      <p:sp>
        <p:nvSpPr>
          <p:cNvPr id="12" name="TextBox 38">
            <a:hlinkClick r:id="" action="ppaction://hlinkshowjump?jump=nextslide"/>
            <a:extLst>
              <a:ext uri="{FF2B5EF4-FFF2-40B4-BE49-F238E27FC236}">
                <a16:creationId xmlns:a16="http://schemas.microsoft.com/office/drawing/2014/main" id="{D17B6B2A-F5EA-EE4C-93E0-692CB9083571}"/>
              </a:ext>
            </a:extLst>
          </p:cNvPr>
          <p:cNvSpPr txBox="1">
            <a:spLocks noChangeArrowheads="1"/>
          </p:cNvSpPr>
          <p:nvPr/>
        </p:nvSpPr>
        <p:spPr bwMode="auto">
          <a:xfrm>
            <a:off x="4398395" y="2555949"/>
            <a:ext cx="4869166" cy="578882"/>
          </a:xfrm>
          <a:prstGeom prst="roundRect">
            <a:avLst/>
          </a:prstGeom>
          <a:noFill/>
          <a:ln w="9525">
            <a:solidFill>
              <a:srgbClr val="FF330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2800" b="1" dirty="0">
                <a:gradFill>
                  <a:gsLst>
                    <a:gs pos="0">
                      <a:srgbClr val="FF3302"/>
                    </a:gs>
                    <a:gs pos="100000">
                      <a:srgbClr val="CB0800"/>
                    </a:gs>
                  </a:gsLst>
                  <a:lin ang="5400000" scaled="1"/>
                </a:gradFill>
                <a:latin typeface="+mn-lt"/>
                <a:ea typeface="+mn-ea"/>
                <a:cs typeface="+mn-ea"/>
                <a:sym typeface="+mn-lt"/>
              </a:rPr>
              <a:t>什么是彩虹无人机</a:t>
            </a:r>
          </a:p>
        </p:txBody>
      </p:sp>
    </p:spTree>
    <p:extLst>
      <p:ext uri="{BB962C8B-B14F-4D97-AF65-F5344CB8AC3E}">
        <p14:creationId xmlns:p14="http://schemas.microsoft.com/office/powerpoint/2010/main" val="7236808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Tm="2000">
        <p15:prstTrans prst="curtains"/>
      </p:transition>
    </mc:Choice>
    <mc:Fallback xmlns="">
      <p:transition spd="slow" advTm="2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8">
            <a:hlinkClick r:id="" action="ppaction://hlinkshowjump?jump=nextslide"/>
          </p:cNvPr>
          <p:cNvSpPr txBox="1">
            <a:spLocks noChangeArrowheads="1"/>
          </p:cNvSpPr>
          <p:nvPr/>
        </p:nvSpPr>
        <p:spPr bwMode="auto">
          <a:xfrm>
            <a:off x="4835858" y="1855004"/>
            <a:ext cx="3406289" cy="923330"/>
          </a:xfrm>
          <a:prstGeom prst="rect">
            <a:avLst/>
          </a:prstGeom>
        </p:spPr>
        <p:txBody>
          <a:bodyPr wrap="square">
            <a:spAutoFit/>
          </a:bodyPr>
          <a:lstStyle>
            <a:defPPr>
              <a:defRPr lang="zh-CN"/>
            </a:defPPr>
            <a:lvl1pPr algn="ctr" fontAlgn="base">
              <a:spcBef>
                <a:spcPct val="0"/>
              </a:spcBef>
              <a:spcAft>
                <a:spcPct val="0"/>
              </a:spcAft>
              <a:defRPr sz="7200" b="0" kern="0" cap="all" spc="-1700">
                <a:ln w="0">
                  <a:noFill/>
                </a:ln>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effectLst/>
                <a:latin typeface="方正美黑_GBK" panose="03000509000000000000" pitchFamily="65" charset="-122"/>
                <a:ea typeface="方正美黑_GBK" panose="03000509000000000000" pitchFamily="65" charset="-122"/>
              </a:defRPr>
            </a:lvl1pPr>
            <a:lvl2pPr fontAlgn="base">
              <a:spcBef>
                <a:spcPct val="0"/>
              </a:spcBef>
              <a:spcAft>
                <a:spcPct val="0"/>
              </a:spcAft>
              <a:defRPr>
                <a:latin typeface="Arial" charset="0"/>
                <a:ea typeface="宋体" charset="-122"/>
              </a:defRPr>
            </a:lvl2pPr>
            <a:lvl3pPr fontAlgn="base">
              <a:spcBef>
                <a:spcPct val="0"/>
              </a:spcBef>
              <a:spcAft>
                <a:spcPct val="0"/>
              </a:spcAft>
              <a:defRPr>
                <a:latin typeface="Arial" charset="0"/>
                <a:ea typeface="宋体" charset="-122"/>
              </a:defRPr>
            </a:lvl3pPr>
            <a:lvl4pPr fontAlgn="base">
              <a:spcBef>
                <a:spcPct val="0"/>
              </a:spcBef>
              <a:spcAft>
                <a:spcPct val="0"/>
              </a:spcAft>
              <a:defRPr>
                <a:latin typeface="Arial" charset="0"/>
                <a:ea typeface="宋体" charset="-122"/>
              </a:defRPr>
            </a:lvl4pPr>
            <a:lvl5pPr fontAlgn="base">
              <a:spcBef>
                <a:spcPct val="0"/>
              </a:spcBef>
              <a:spcAft>
                <a:spcPct val="0"/>
              </a:spcAft>
              <a:defRPr>
                <a:latin typeface="Arial" charset="0"/>
                <a:ea typeface="宋体" charset="-122"/>
              </a:defRPr>
            </a:lvl5pPr>
            <a:lvl6pPr>
              <a:defRPr>
                <a:latin typeface="Arial" charset="0"/>
                <a:ea typeface="宋体" charset="-122"/>
              </a:defRPr>
            </a:lvl6pPr>
            <a:lvl7pPr>
              <a:defRPr>
                <a:latin typeface="Arial" charset="0"/>
                <a:ea typeface="宋体" charset="-122"/>
              </a:defRPr>
            </a:lvl7pPr>
            <a:lvl8pPr>
              <a:defRPr>
                <a:latin typeface="Arial" charset="0"/>
                <a:ea typeface="宋体" charset="-122"/>
              </a:defRPr>
            </a:lvl8pPr>
            <a:lvl9pPr>
              <a:defRPr>
                <a:latin typeface="Arial" charset="0"/>
                <a:ea typeface="宋体" charset="-122"/>
              </a:defRPr>
            </a:lvl9pPr>
          </a:lstStyle>
          <a:p>
            <a:pPr algn="l"/>
            <a:r>
              <a:rPr lang="zh-CN" altLang="en-US" sz="5400" spc="0" dirty="0">
                <a:latin typeface="+mn-lt"/>
                <a:ea typeface="+mn-ea"/>
                <a:cs typeface="+mn-ea"/>
                <a:sym typeface="+mn-lt"/>
              </a:rPr>
              <a:t>第一章节</a:t>
            </a:r>
          </a:p>
        </p:txBody>
      </p:sp>
      <p:sp>
        <p:nvSpPr>
          <p:cNvPr id="20" name="TextBox 51"/>
          <p:cNvSpPr txBox="1"/>
          <p:nvPr/>
        </p:nvSpPr>
        <p:spPr>
          <a:xfrm>
            <a:off x="94891" y="3220733"/>
            <a:ext cx="12191999" cy="1323439"/>
          </a:xfrm>
          <a:prstGeom prst="rect">
            <a:avLst/>
          </a:prstGeom>
        </p:spPr>
        <p:txBody>
          <a:bodyPr wrap="square">
            <a:spAutoFit/>
          </a:bodyPr>
          <a:lstStyle>
            <a:defPPr>
              <a:defRPr lang="zh-CN"/>
            </a:defPPr>
            <a:lvl1pPr fontAlgn="base">
              <a:spcBef>
                <a:spcPct val="0"/>
              </a:spcBef>
              <a:spcAft>
                <a:spcPct val="0"/>
              </a:spcAft>
              <a:defRPr sz="3200" b="1" kern="0" cap="all">
                <a:ln w="0">
                  <a:noFill/>
                </a:ln>
                <a:gradFill>
                  <a:gsLst>
                    <a:gs pos="0">
                      <a:srgbClr val="FF0000">
                        <a:tint val="75000"/>
                        <a:shade val="75000"/>
                        <a:satMod val="170000"/>
                      </a:srgbClr>
                    </a:gs>
                    <a:gs pos="49000">
                      <a:srgbClr val="FF0000">
                        <a:tint val="88000"/>
                        <a:shade val="65000"/>
                        <a:satMod val="172000"/>
                      </a:srgbClr>
                    </a:gs>
                    <a:gs pos="50000">
                      <a:srgbClr val="FF0000">
                        <a:shade val="65000"/>
                        <a:satMod val="130000"/>
                      </a:srgbClr>
                    </a:gs>
                    <a:gs pos="92000">
                      <a:srgbClr val="FF0000">
                        <a:shade val="50000"/>
                        <a:satMod val="120000"/>
                      </a:srgbClr>
                    </a:gs>
                    <a:gs pos="100000">
                      <a:srgbClr val="FF0000">
                        <a:shade val="48000"/>
                        <a:satMod val="120000"/>
                      </a:srgbClr>
                    </a:gs>
                  </a:gsLst>
                  <a:lin ang="5400000" scaled="0"/>
                </a:gradFill>
                <a:effectLst/>
                <a:latin typeface="微软雅黑" pitchFamily="34" charset="-122"/>
                <a:ea typeface="微软雅黑" pitchFamily="34" charset="-122"/>
              </a:defRPr>
            </a:lvl1pPr>
            <a:lvl2pPr fontAlgn="base">
              <a:spcBef>
                <a:spcPct val="0"/>
              </a:spcBef>
              <a:spcAft>
                <a:spcPct val="0"/>
              </a:spcAft>
              <a:defRPr>
                <a:latin typeface="Arial" charset="0"/>
                <a:ea typeface="宋体" charset="-122"/>
              </a:defRPr>
            </a:lvl2pPr>
            <a:lvl3pPr fontAlgn="base">
              <a:spcBef>
                <a:spcPct val="0"/>
              </a:spcBef>
              <a:spcAft>
                <a:spcPct val="0"/>
              </a:spcAft>
              <a:defRPr>
                <a:latin typeface="Arial" charset="0"/>
                <a:ea typeface="宋体" charset="-122"/>
              </a:defRPr>
            </a:lvl3pPr>
            <a:lvl4pPr fontAlgn="base">
              <a:spcBef>
                <a:spcPct val="0"/>
              </a:spcBef>
              <a:spcAft>
                <a:spcPct val="0"/>
              </a:spcAft>
              <a:defRPr>
                <a:latin typeface="Arial" charset="0"/>
                <a:ea typeface="宋体" charset="-122"/>
              </a:defRPr>
            </a:lvl4pPr>
            <a:lvl5pPr fontAlgn="base">
              <a:spcBef>
                <a:spcPct val="0"/>
              </a:spcBef>
              <a:spcAft>
                <a:spcPct val="0"/>
              </a:spcAft>
              <a:defRPr>
                <a:latin typeface="Arial" charset="0"/>
                <a:ea typeface="宋体" charset="-122"/>
              </a:defRPr>
            </a:lvl5pPr>
            <a:lvl6pPr>
              <a:defRPr>
                <a:latin typeface="Arial" charset="0"/>
                <a:ea typeface="宋体" charset="-122"/>
              </a:defRPr>
            </a:lvl6pPr>
            <a:lvl7pPr>
              <a:defRPr>
                <a:latin typeface="Arial" charset="0"/>
                <a:ea typeface="宋体" charset="-122"/>
              </a:defRPr>
            </a:lvl7pPr>
            <a:lvl8pPr>
              <a:defRPr>
                <a:latin typeface="Arial" charset="0"/>
                <a:ea typeface="宋体" charset="-122"/>
              </a:defRPr>
            </a:lvl8pPr>
            <a:lvl9pPr>
              <a:defRPr>
                <a:latin typeface="Arial" charset="0"/>
                <a:ea typeface="宋体" charset="-122"/>
              </a:defRPr>
            </a:lvl9pPr>
          </a:lstStyle>
          <a:p>
            <a:pPr algn="ctr"/>
            <a:r>
              <a:rPr lang="zh-CN" altLang="en-US" sz="8000" b="0" dirty="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atin typeface="+mn-lt"/>
                <a:ea typeface="+mn-ea"/>
                <a:cs typeface="+mn-ea"/>
                <a:sym typeface="+mn-lt"/>
              </a:rPr>
              <a:t>什么是彩虹战斗机</a:t>
            </a:r>
            <a:endParaRPr lang="zh-CN" altLang="en-US" sz="8000" b="0" dirty="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effectLst/>
              <a:latin typeface="+mn-lt"/>
              <a:ea typeface="+mn-ea"/>
              <a:cs typeface="+mn-ea"/>
              <a:sym typeface="+mn-lt"/>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988417" cy="1317759"/>
          </a:xfrm>
          <a:prstGeom prst="rect">
            <a:avLst/>
          </a:prstGeom>
        </p:spPr>
      </p:pic>
      <p:pic>
        <p:nvPicPr>
          <p:cNvPr id="9" name="图片 8">
            <a:extLst>
              <a:ext uri="{FF2B5EF4-FFF2-40B4-BE49-F238E27FC236}">
                <a16:creationId xmlns:a16="http://schemas.microsoft.com/office/drawing/2014/main" id="{B0100E80-0405-41A9-9408-7D651C1780F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56909" y="1657789"/>
            <a:ext cx="1263016" cy="1317759"/>
          </a:xfrm>
          <a:prstGeom prst="rect">
            <a:avLst/>
          </a:prstGeom>
        </p:spPr>
      </p:pic>
    </p:spTree>
    <p:extLst>
      <p:ext uri="{BB962C8B-B14F-4D97-AF65-F5344CB8AC3E}">
        <p14:creationId xmlns:p14="http://schemas.microsoft.com/office/powerpoint/2010/main" val="2035453792"/>
      </p:ext>
    </p:extLst>
  </p:cSld>
  <p:clrMapOvr>
    <a:masterClrMapping/>
  </p:clrMapOvr>
  <mc:AlternateContent xmlns:mc="http://schemas.openxmlformats.org/markup-compatibility/2006" xmlns:p14="http://schemas.microsoft.com/office/powerpoint/2010/main">
    <mc:Choice Requires="p14">
      <p:transition spd="slow" p14:dur="4400" advTm="2000">
        <p14:honeycomb/>
      </p:transition>
    </mc:Choice>
    <mc:Fallback xmlns="">
      <p:transition spd="slow" advTm="2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28"/>
          <p:cNvSpPr>
            <a:spLocks noChangeArrowheads="1"/>
          </p:cNvSpPr>
          <p:nvPr/>
        </p:nvSpPr>
        <p:spPr bwMode="auto">
          <a:xfrm>
            <a:off x="4985123" y="2442587"/>
            <a:ext cx="6862764" cy="2585460"/>
          </a:xfrm>
          <a:prstGeom prst="roundRect">
            <a:avLst>
              <a:gd name="adj" fmla="val 4519"/>
            </a:avLst>
          </a:prstGeom>
          <a:noFill/>
          <a:ln w="9525">
            <a:noFill/>
            <a:prstDash val="lgDashDotDot"/>
            <a:round/>
            <a:headEnd/>
            <a:tailEnd/>
          </a:ln>
        </p:spPr>
        <p:txBody>
          <a:bodyPr wrap="square" anchor="ctr">
            <a:spAutoFit/>
          </a:bodyP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150000"/>
              </a:lnSpc>
            </a:pPr>
            <a:r>
              <a:rPr lang="zh-CN" altLang="en-US"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latin typeface="+mn-lt"/>
                <a:cs typeface="+mn-ea"/>
                <a:sym typeface="+mn-lt"/>
              </a:rPr>
              <a:t>彩虹无人机是中国航天空气动力技术研究院旗下航天彩虹无人机股份有限公司依托空气动力学和飞行力学方面的技术优势，在</a:t>
            </a:r>
            <a:r>
              <a:rPr lang="en-US" altLang="zh-CN"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latin typeface="+mn-lt"/>
                <a:cs typeface="+mn-ea"/>
                <a:sym typeface="+mn-lt"/>
              </a:rPr>
              <a:t>2000</a:t>
            </a:r>
            <a:r>
              <a:rPr lang="zh-CN" altLang="en-US"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latin typeface="+mn-lt"/>
                <a:cs typeface="+mn-ea"/>
                <a:sym typeface="+mn-lt"/>
              </a:rPr>
              <a:t>年进军无人机这一新型飞行器领域，并研制了以“彩虹”为名的多种类型无人机，这些无人机尺寸从小到大，起飞重量从轻到重，在应用方面从各种形式的侦察监视到攻击等，形成了较为完备的体系。</a:t>
            </a:r>
          </a:p>
        </p:txBody>
      </p:sp>
      <p:sp>
        <p:nvSpPr>
          <p:cNvPr id="12" name="文本框 11"/>
          <p:cNvSpPr txBox="1"/>
          <p:nvPr/>
        </p:nvSpPr>
        <p:spPr>
          <a:xfrm>
            <a:off x="879741" y="-141626"/>
            <a:ext cx="6446087" cy="825419"/>
          </a:xfrm>
          <a:prstGeom prst="rect">
            <a:avLst/>
          </a:prstGeom>
          <a:noFill/>
        </p:spPr>
        <p:txBody>
          <a:bodyPr wrap="square" rtlCol="0">
            <a:spAutoFit/>
          </a:bodyPr>
          <a:lstStyle/>
          <a:p>
            <a:pPr>
              <a:lnSpc>
                <a:spcPct val="150000"/>
              </a:lnSpc>
            </a:pPr>
            <a:r>
              <a:rPr lang="zh-CN" altLang="en-US" sz="3600" dirty="0">
                <a:gradFill>
                  <a:gsLst>
                    <a:gs pos="0">
                      <a:srgbClr val="FFFDEF"/>
                    </a:gs>
                    <a:gs pos="50000">
                      <a:srgbClr val="FEF497"/>
                    </a:gs>
                    <a:gs pos="100000">
                      <a:srgbClr val="FFFDEF"/>
                    </a:gs>
                  </a:gsLst>
                  <a:lin ang="5400000" scaled="1"/>
                </a:gradFill>
                <a:cs typeface="+mn-ea"/>
                <a:sym typeface="+mn-lt"/>
              </a:rPr>
              <a:t>扫黑除恶意义</a:t>
            </a:r>
          </a:p>
        </p:txBody>
      </p:sp>
      <p:pic>
        <p:nvPicPr>
          <p:cNvPr id="1028" name="Picture 4">
            <a:extLst>
              <a:ext uri="{FF2B5EF4-FFF2-40B4-BE49-F238E27FC236}">
                <a16:creationId xmlns:a16="http://schemas.microsoft.com/office/drawing/2014/main" id="{FD2E9EEE-AB3D-BE45-BEED-4AA19579F1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113" y="2118154"/>
            <a:ext cx="4416136" cy="3181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3654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2000">
        <p15:prstTrans prst="pageCurlDouble"/>
      </p:transition>
    </mc:Choice>
    <mc:Fallback xmlns="">
      <p:transition spd="slow" advClick="0" advTm="2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8">
            <a:hlinkClick r:id="" action="ppaction://hlinkshowjump?jump=nextslide"/>
          </p:cNvPr>
          <p:cNvSpPr txBox="1">
            <a:spLocks noChangeArrowheads="1"/>
          </p:cNvSpPr>
          <p:nvPr/>
        </p:nvSpPr>
        <p:spPr bwMode="auto">
          <a:xfrm>
            <a:off x="4835858" y="1855004"/>
            <a:ext cx="3406289" cy="923330"/>
          </a:xfrm>
          <a:prstGeom prst="rect">
            <a:avLst/>
          </a:prstGeom>
        </p:spPr>
        <p:txBody>
          <a:bodyPr wrap="square">
            <a:spAutoFit/>
          </a:bodyPr>
          <a:lstStyle>
            <a:defPPr>
              <a:defRPr lang="zh-CN"/>
            </a:defPPr>
            <a:lvl1pPr algn="ctr" fontAlgn="base">
              <a:spcBef>
                <a:spcPct val="0"/>
              </a:spcBef>
              <a:spcAft>
                <a:spcPct val="0"/>
              </a:spcAft>
              <a:defRPr sz="7200" b="0" kern="0" cap="all" spc="-1700">
                <a:ln w="0">
                  <a:noFill/>
                </a:ln>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effectLst/>
                <a:latin typeface="方正美黑_GBK" panose="03000509000000000000" pitchFamily="65" charset="-122"/>
                <a:ea typeface="方正美黑_GBK" panose="03000509000000000000" pitchFamily="65" charset="-122"/>
              </a:defRPr>
            </a:lvl1pPr>
            <a:lvl2pPr fontAlgn="base">
              <a:spcBef>
                <a:spcPct val="0"/>
              </a:spcBef>
              <a:spcAft>
                <a:spcPct val="0"/>
              </a:spcAft>
              <a:defRPr>
                <a:latin typeface="Arial" charset="0"/>
                <a:ea typeface="宋体" charset="-122"/>
              </a:defRPr>
            </a:lvl2pPr>
            <a:lvl3pPr fontAlgn="base">
              <a:spcBef>
                <a:spcPct val="0"/>
              </a:spcBef>
              <a:spcAft>
                <a:spcPct val="0"/>
              </a:spcAft>
              <a:defRPr>
                <a:latin typeface="Arial" charset="0"/>
                <a:ea typeface="宋体" charset="-122"/>
              </a:defRPr>
            </a:lvl3pPr>
            <a:lvl4pPr fontAlgn="base">
              <a:spcBef>
                <a:spcPct val="0"/>
              </a:spcBef>
              <a:spcAft>
                <a:spcPct val="0"/>
              </a:spcAft>
              <a:defRPr>
                <a:latin typeface="Arial" charset="0"/>
                <a:ea typeface="宋体" charset="-122"/>
              </a:defRPr>
            </a:lvl4pPr>
            <a:lvl5pPr fontAlgn="base">
              <a:spcBef>
                <a:spcPct val="0"/>
              </a:spcBef>
              <a:spcAft>
                <a:spcPct val="0"/>
              </a:spcAft>
              <a:defRPr>
                <a:latin typeface="Arial" charset="0"/>
                <a:ea typeface="宋体" charset="-122"/>
              </a:defRPr>
            </a:lvl5pPr>
            <a:lvl6pPr>
              <a:defRPr>
                <a:latin typeface="Arial" charset="0"/>
                <a:ea typeface="宋体" charset="-122"/>
              </a:defRPr>
            </a:lvl6pPr>
            <a:lvl7pPr>
              <a:defRPr>
                <a:latin typeface="Arial" charset="0"/>
                <a:ea typeface="宋体" charset="-122"/>
              </a:defRPr>
            </a:lvl7pPr>
            <a:lvl8pPr>
              <a:defRPr>
                <a:latin typeface="Arial" charset="0"/>
                <a:ea typeface="宋体" charset="-122"/>
              </a:defRPr>
            </a:lvl8pPr>
            <a:lvl9pPr>
              <a:defRPr>
                <a:latin typeface="Arial" charset="0"/>
                <a:ea typeface="宋体" charset="-122"/>
              </a:defRPr>
            </a:lvl9pPr>
          </a:lstStyle>
          <a:p>
            <a:pPr algn="l"/>
            <a:r>
              <a:rPr lang="zh-CN" altLang="en-US" sz="5400" spc="0" dirty="0">
                <a:latin typeface="+mn-lt"/>
                <a:ea typeface="+mn-ea"/>
                <a:cs typeface="+mn-ea"/>
                <a:sym typeface="+mn-lt"/>
              </a:rPr>
              <a:t>第二章节</a:t>
            </a:r>
          </a:p>
        </p:txBody>
      </p:sp>
      <p:sp>
        <p:nvSpPr>
          <p:cNvPr id="20" name="TextBox 51"/>
          <p:cNvSpPr txBox="1"/>
          <p:nvPr/>
        </p:nvSpPr>
        <p:spPr>
          <a:xfrm>
            <a:off x="94891" y="3220733"/>
            <a:ext cx="12191999" cy="1323439"/>
          </a:xfrm>
          <a:prstGeom prst="rect">
            <a:avLst/>
          </a:prstGeom>
        </p:spPr>
        <p:txBody>
          <a:bodyPr wrap="square">
            <a:spAutoFit/>
          </a:bodyPr>
          <a:lstStyle>
            <a:defPPr>
              <a:defRPr lang="zh-CN"/>
            </a:defPPr>
            <a:lvl1pPr fontAlgn="base">
              <a:spcBef>
                <a:spcPct val="0"/>
              </a:spcBef>
              <a:spcAft>
                <a:spcPct val="0"/>
              </a:spcAft>
              <a:defRPr sz="3200" b="1" kern="0" cap="all">
                <a:ln w="0">
                  <a:noFill/>
                </a:ln>
                <a:gradFill>
                  <a:gsLst>
                    <a:gs pos="0">
                      <a:srgbClr val="FF0000">
                        <a:tint val="75000"/>
                        <a:shade val="75000"/>
                        <a:satMod val="170000"/>
                      </a:srgbClr>
                    </a:gs>
                    <a:gs pos="49000">
                      <a:srgbClr val="FF0000">
                        <a:tint val="88000"/>
                        <a:shade val="65000"/>
                        <a:satMod val="172000"/>
                      </a:srgbClr>
                    </a:gs>
                    <a:gs pos="50000">
                      <a:srgbClr val="FF0000">
                        <a:shade val="65000"/>
                        <a:satMod val="130000"/>
                      </a:srgbClr>
                    </a:gs>
                    <a:gs pos="92000">
                      <a:srgbClr val="FF0000">
                        <a:shade val="50000"/>
                        <a:satMod val="120000"/>
                      </a:srgbClr>
                    </a:gs>
                    <a:gs pos="100000">
                      <a:srgbClr val="FF0000">
                        <a:shade val="48000"/>
                        <a:satMod val="120000"/>
                      </a:srgbClr>
                    </a:gs>
                  </a:gsLst>
                  <a:lin ang="5400000" scaled="0"/>
                </a:gradFill>
                <a:effectLst/>
                <a:latin typeface="微软雅黑" pitchFamily="34" charset="-122"/>
                <a:ea typeface="微软雅黑" pitchFamily="34" charset="-122"/>
              </a:defRPr>
            </a:lvl1pPr>
            <a:lvl2pPr fontAlgn="base">
              <a:spcBef>
                <a:spcPct val="0"/>
              </a:spcBef>
              <a:spcAft>
                <a:spcPct val="0"/>
              </a:spcAft>
              <a:defRPr>
                <a:latin typeface="Arial" charset="0"/>
                <a:ea typeface="宋体" charset="-122"/>
              </a:defRPr>
            </a:lvl2pPr>
            <a:lvl3pPr fontAlgn="base">
              <a:spcBef>
                <a:spcPct val="0"/>
              </a:spcBef>
              <a:spcAft>
                <a:spcPct val="0"/>
              </a:spcAft>
              <a:defRPr>
                <a:latin typeface="Arial" charset="0"/>
                <a:ea typeface="宋体" charset="-122"/>
              </a:defRPr>
            </a:lvl3pPr>
            <a:lvl4pPr fontAlgn="base">
              <a:spcBef>
                <a:spcPct val="0"/>
              </a:spcBef>
              <a:spcAft>
                <a:spcPct val="0"/>
              </a:spcAft>
              <a:defRPr>
                <a:latin typeface="Arial" charset="0"/>
                <a:ea typeface="宋体" charset="-122"/>
              </a:defRPr>
            </a:lvl4pPr>
            <a:lvl5pPr fontAlgn="base">
              <a:spcBef>
                <a:spcPct val="0"/>
              </a:spcBef>
              <a:spcAft>
                <a:spcPct val="0"/>
              </a:spcAft>
              <a:defRPr>
                <a:latin typeface="Arial" charset="0"/>
                <a:ea typeface="宋体" charset="-122"/>
              </a:defRPr>
            </a:lvl5pPr>
            <a:lvl6pPr>
              <a:defRPr>
                <a:latin typeface="Arial" charset="0"/>
                <a:ea typeface="宋体" charset="-122"/>
              </a:defRPr>
            </a:lvl6pPr>
            <a:lvl7pPr>
              <a:defRPr>
                <a:latin typeface="Arial" charset="0"/>
                <a:ea typeface="宋体" charset="-122"/>
              </a:defRPr>
            </a:lvl7pPr>
            <a:lvl8pPr>
              <a:defRPr>
                <a:latin typeface="Arial" charset="0"/>
                <a:ea typeface="宋体" charset="-122"/>
              </a:defRPr>
            </a:lvl8pPr>
            <a:lvl9pPr>
              <a:defRPr>
                <a:latin typeface="Arial" charset="0"/>
                <a:ea typeface="宋体" charset="-122"/>
              </a:defRPr>
            </a:lvl9pPr>
          </a:lstStyle>
          <a:p>
            <a:pPr algn="ctr"/>
            <a:r>
              <a:rPr lang="zh-CN" altLang="en-US" sz="8000" b="0" dirty="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atin typeface="+mn-lt"/>
                <a:ea typeface="+mn-ea"/>
                <a:cs typeface="+mn-ea"/>
                <a:sym typeface="+mn-lt"/>
              </a:rPr>
              <a:t>彩虹无人机背景信息</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988417" cy="1317759"/>
          </a:xfrm>
          <a:prstGeom prst="rect">
            <a:avLst/>
          </a:prstGeom>
        </p:spPr>
      </p:pic>
      <p:pic>
        <p:nvPicPr>
          <p:cNvPr id="9" name="图片 8">
            <a:extLst>
              <a:ext uri="{FF2B5EF4-FFF2-40B4-BE49-F238E27FC236}">
                <a16:creationId xmlns:a16="http://schemas.microsoft.com/office/drawing/2014/main" id="{B0100E80-0405-41A9-9408-7D651C1780F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56909" y="1657789"/>
            <a:ext cx="1263016" cy="1317759"/>
          </a:xfrm>
          <a:prstGeom prst="rect">
            <a:avLst/>
          </a:prstGeom>
        </p:spPr>
      </p:pic>
    </p:spTree>
    <p:extLst>
      <p:ext uri="{BB962C8B-B14F-4D97-AF65-F5344CB8AC3E}">
        <p14:creationId xmlns:p14="http://schemas.microsoft.com/office/powerpoint/2010/main" val="3712432718"/>
      </p:ext>
    </p:extLst>
  </p:cSld>
  <p:clrMapOvr>
    <a:masterClrMapping/>
  </p:clrMapOvr>
  <mc:AlternateContent xmlns:mc="http://schemas.openxmlformats.org/markup-compatibility/2006" xmlns:p14="http://schemas.microsoft.com/office/powerpoint/2010/main">
    <mc:Choice Requires="p14">
      <p:transition spd="slow" p14:dur="4400" advTm="2000">
        <p14:honeycomb/>
      </p:transition>
    </mc:Choice>
    <mc:Fallback xmlns="">
      <p:transition spd="slow" advTm="2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258793" y="1329872"/>
            <a:ext cx="5470234" cy="4613892"/>
          </a:xfrm>
          <a:prstGeom prst="rect">
            <a:avLst/>
          </a:prstGeom>
          <a:noFill/>
        </p:spPr>
        <p:txBody>
          <a:bodyPr wrap="square" rtlCol="0">
            <a:spAutoFit/>
          </a:bodyPr>
          <a:lstStyle/>
          <a:p>
            <a:pPr>
              <a:lnSpc>
                <a:spcPct val="150000"/>
              </a:lnSpc>
            </a:pPr>
            <a:r>
              <a:rPr lang="zh-CN" altLang="en-US"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sym typeface="+mn-lt"/>
              </a:rPr>
              <a:t>太阳能无人机是一种以光能作为主要能量来源的电动无人飞行器。白天，它依靠其上安装的太阳电池进行光电转换为动力系统、机载设备及任务装载提供能为蓄电池的电能和高度势能。夜晚，它再通过蓄电池的电能和滑翔持续飞行。太阳能无人机翼展超过</a:t>
            </a:r>
            <a:r>
              <a:rPr lang="en-US" altLang="zh-CN"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sym typeface="+mn-lt"/>
              </a:rPr>
              <a:t>4</a:t>
            </a:r>
            <a:r>
              <a:rPr lang="zh-CN" altLang="en-US"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sym typeface="+mn-lt"/>
              </a:rPr>
              <a:t>米，飞行高度为</a:t>
            </a:r>
            <a:r>
              <a:rPr lang="en-US" altLang="zh-CN"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sym typeface="+mn-lt"/>
              </a:rPr>
              <a:t>20000-30000</a:t>
            </a:r>
            <a:r>
              <a:rPr lang="zh-CN" altLang="en-US"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sym typeface="+mn-lt"/>
              </a:rPr>
              <a:t>米的临近空间，航时可达数月甚至更长。因此这种飞行器可作为类“亚卫星”的空中信息化平台，主要用于侦察监视和中继通讯，是未来空基信息网络的重要一环，应用前景广阔。世界各国对太阳能无人机的研究均处于论证和研制阶段，尚未有定型的此类型飞行器见诸报道。</a:t>
            </a:r>
          </a:p>
        </p:txBody>
      </p:sp>
      <p:sp>
        <p:nvSpPr>
          <p:cNvPr id="15" name="文本框 14"/>
          <p:cNvSpPr txBox="1"/>
          <p:nvPr/>
        </p:nvSpPr>
        <p:spPr>
          <a:xfrm>
            <a:off x="879741" y="-141626"/>
            <a:ext cx="6446087" cy="825419"/>
          </a:xfrm>
          <a:prstGeom prst="rect">
            <a:avLst/>
          </a:prstGeom>
          <a:noFill/>
        </p:spPr>
        <p:txBody>
          <a:bodyPr wrap="square" rtlCol="0">
            <a:spAutoFit/>
          </a:bodyPr>
          <a:lstStyle/>
          <a:p>
            <a:pPr>
              <a:lnSpc>
                <a:spcPct val="150000"/>
              </a:lnSpc>
            </a:pPr>
            <a:r>
              <a:rPr lang="zh-CN" altLang="en-US" sz="3600" dirty="0">
                <a:gradFill>
                  <a:gsLst>
                    <a:gs pos="0">
                      <a:srgbClr val="FFFDEF"/>
                    </a:gs>
                    <a:gs pos="50000">
                      <a:srgbClr val="FEF497"/>
                    </a:gs>
                    <a:gs pos="100000">
                      <a:srgbClr val="FFFDEF"/>
                    </a:gs>
                  </a:gsLst>
                  <a:lin ang="5400000" scaled="1"/>
                </a:gradFill>
                <a:cs typeface="+mn-ea"/>
                <a:sym typeface="+mn-lt"/>
              </a:rPr>
              <a:t>彩虹无人机背景信息</a:t>
            </a:r>
          </a:p>
        </p:txBody>
      </p:sp>
      <p:pic>
        <p:nvPicPr>
          <p:cNvPr id="2050" name="Picture 2">
            <a:extLst>
              <a:ext uri="{FF2B5EF4-FFF2-40B4-BE49-F238E27FC236}">
                <a16:creationId xmlns:a16="http://schemas.microsoft.com/office/drawing/2014/main" id="{809EEB5F-5119-4641-AE53-2F486ED1EC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973" y="1943100"/>
            <a:ext cx="5470236" cy="3387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6449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2000">
        <p15:prstTrans prst="airplane"/>
      </p:transition>
    </mc:Choice>
    <mc:Fallback xmlns="">
      <p:transition spd="slow" advClick="0" advTm="2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8">
            <a:hlinkClick r:id="" action="ppaction://hlinkshowjump?jump=nextslide"/>
          </p:cNvPr>
          <p:cNvSpPr txBox="1">
            <a:spLocks noChangeArrowheads="1"/>
          </p:cNvSpPr>
          <p:nvPr/>
        </p:nvSpPr>
        <p:spPr bwMode="auto">
          <a:xfrm>
            <a:off x="4835858" y="1855004"/>
            <a:ext cx="3406289" cy="923330"/>
          </a:xfrm>
          <a:prstGeom prst="rect">
            <a:avLst/>
          </a:prstGeom>
        </p:spPr>
        <p:txBody>
          <a:bodyPr wrap="square">
            <a:spAutoFit/>
          </a:bodyPr>
          <a:lstStyle>
            <a:defPPr>
              <a:defRPr lang="zh-CN"/>
            </a:defPPr>
            <a:lvl1pPr algn="ctr" fontAlgn="base">
              <a:spcBef>
                <a:spcPct val="0"/>
              </a:spcBef>
              <a:spcAft>
                <a:spcPct val="0"/>
              </a:spcAft>
              <a:defRPr sz="7200" b="0" kern="0" cap="all" spc="-1700">
                <a:ln w="0">
                  <a:noFill/>
                </a:ln>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effectLst/>
                <a:latin typeface="方正美黑_GBK" panose="03000509000000000000" pitchFamily="65" charset="-122"/>
                <a:ea typeface="方正美黑_GBK" panose="03000509000000000000" pitchFamily="65" charset="-122"/>
              </a:defRPr>
            </a:lvl1pPr>
            <a:lvl2pPr fontAlgn="base">
              <a:spcBef>
                <a:spcPct val="0"/>
              </a:spcBef>
              <a:spcAft>
                <a:spcPct val="0"/>
              </a:spcAft>
              <a:defRPr>
                <a:latin typeface="Arial" charset="0"/>
                <a:ea typeface="宋体" charset="-122"/>
              </a:defRPr>
            </a:lvl2pPr>
            <a:lvl3pPr fontAlgn="base">
              <a:spcBef>
                <a:spcPct val="0"/>
              </a:spcBef>
              <a:spcAft>
                <a:spcPct val="0"/>
              </a:spcAft>
              <a:defRPr>
                <a:latin typeface="Arial" charset="0"/>
                <a:ea typeface="宋体" charset="-122"/>
              </a:defRPr>
            </a:lvl3pPr>
            <a:lvl4pPr fontAlgn="base">
              <a:spcBef>
                <a:spcPct val="0"/>
              </a:spcBef>
              <a:spcAft>
                <a:spcPct val="0"/>
              </a:spcAft>
              <a:defRPr>
                <a:latin typeface="Arial" charset="0"/>
                <a:ea typeface="宋体" charset="-122"/>
              </a:defRPr>
            </a:lvl4pPr>
            <a:lvl5pPr fontAlgn="base">
              <a:spcBef>
                <a:spcPct val="0"/>
              </a:spcBef>
              <a:spcAft>
                <a:spcPct val="0"/>
              </a:spcAft>
              <a:defRPr>
                <a:latin typeface="Arial" charset="0"/>
                <a:ea typeface="宋体" charset="-122"/>
              </a:defRPr>
            </a:lvl5pPr>
            <a:lvl6pPr>
              <a:defRPr>
                <a:latin typeface="Arial" charset="0"/>
                <a:ea typeface="宋体" charset="-122"/>
              </a:defRPr>
            </a:lvl6pPr>
            <a:lvl7pPr>
              <a:defRPr>
                <a:latin typeface="Arial" charset="0"/>
                <a:ea typeface="宋体" charset="-122"/>
              </a:defRPr>
            </a:lvl7pPr>
            <a:lvl8pPr>
              <a:defRPr>
                <a:latin typeface="Arial" charset="0"/>
                <a:ea typeface="宋体" charset="-122"/>
              </a:defRPr>
            </a:lvl8pPr>
            <a:lvl9pPr>
              <a:defRPr>
                <a:latin typeface="Arial" charset="0"/>
                <a:ea typeface="宋体" charset="-122"/>
              </a:defRPr>
            </a:lvl9pPr>
          </a:lstStyle>
          <a:p>
            <a:pPr algn="l"/>
            <a:r>
              <a:rPr lang="zh-CN" altLang="en-US" sz="5400" spc="0" dirty="0">
                <a:latin typeface="+mn-lt"/>
                <a:ea typeface="+mn-ea"/>
                <a:cs typeface="+mn-ea"/>
                <a:sym typeface="+mn-lt"/>
              </a:rPr>
              <a:t>第三章节</a:t>
            </a:r>
          </a:p>
        </p:txBody>
      </p:sp>
      <p:sp>
        <p:nvSpPr>
          <p:cNvPr id="20" name="TextBox 51"/>
          <p:cNvSpPr txBox="1"/>
          <p:nvPr/>
        </p:nvSpPr>
        <p:spPr>
          <a:xfrm>
            <a:off x="94891" y="3220733"/>
            <a:ext cx="12191999" cy="1323439"/>
          </a:xfrm>
          <a:prstGeom prst="rect">
            <a:avLst/>
          </a:prstGeom>
        </p:spPr>
        <p:txBody>
          <a:bodyPr wrap="square">
            <a:spAutoFit/>
          </a:bodyPr>
          <a:lstStyle>
            <a:defPPr>
              <a:defRPr lang="zh-CN"/>
            </a:defPPr>
            <a:lvl1pPr fontAlgn="base">
              <a:spcBef>
                <a:spcPct val="0"/>
              </a:spcBef>
              <a:spcAft>
                <a:spcPct val="0"/>
              </a:spcAft>
              <a:defRPr sz="3200" b="1" kern="0" cap="all">
                <a:ln w="0">
                  <a:noFill/>
                </a:ln>
                <a:gradFill>
                  <a:gsLst>
                    <a:gs pos="0">
                      <a:srgbClr val="FF0000">
                        <a:tint val="75000"/>
                        <a:shade val="75000"/>
                        <a:satMod val="170000"/>
                      </a:srgbClr>
                    </a:gs>
                    <a:gs pos="49000">
                      <a:srgbClr val="FF0000">
                        <a:tint val="88000"/>
                        <a:shade val="65000"/>
                        <a:satMod val="172000"/>
                      </a:srgbClr>
                    </a:gs>
                    <a:gs pos="50000">
                      <a:srgbClr val="FF0000">
                        <a:shade val="65000"/>
                        <a:satMod val="130000"/>
                      </a:srgbClr>
                    </a:gs>
                    <a:gs pos="92000">
                      <a:srgbClr val="FF0000">
                        <a:shade val="50000"/>
                        <a:satMod val="120000"/>
                      </a:srgbClr>
                    </a:gs>
                    <a:gs pos="100000">
                      <a:srgbClr val="FF0000">
                        <a:shade val="48000"/>
                        <a:satMod val="120000"/>
                      </a:srgbClr>
                    </a:gs>
                  </a:gsLst>
                  <a:lin ang="5400000" scaled="0"/>
                </a:gradFill>
                <a:effectLst/>
                <a:latin typeface="微软雅黑" pitchFamily="34" charset="-122"/>
                <a:ea typeface="微软雅黑" pitchFamily="34" charset="-122"/>
              </a:defRPr>
            </a:lvl1pPr>
            <a:lvl2pPr fontAlgn="base">
              <a:spcBef>
                <a:spcPct val="0"/>
              </a:spcBef>
              <a:spcAft>
                <a:spcPct val="0"/>
              </a:spcAft>
              <a:defRPr>
                <a:latin typeface="Arial" charset="0"/>
                <a:ea typeface="宋体" charset="-122"/>
              </a:defRPr>
            </a:lvl2pPr>
            <a:lvl3pPr fontAlgn="base">
              <a:spcBef>
                <a:spcPct val="0"/>
              </a:spcBef>
              <a:spcAft>
                <a:spcPct val="0"/>
              </a:spcAft>
              <a:defRPr>
                <a:latin typeface="Arial" charset="0"/>
                <a:ea typeface="宋体" charset="-122"/>
              </a:defRPr>
            </a:lvl3pPr>
            <a:lvl4pPr fontAlgn="base">
              <a:spcBef>
                <a:spcPct val="0"/>
              </a:spcBef>
              <a:spcAft>
                <a:spcPct val="0"/>
              </a:spcAft>
              <a:defRPr>
                <a:latin typeface="Arial" charset="0"/>
                <a:ea typeface="宋体" charset="-122"/>
              </a:defRPr>
            </a:lvl4pPr>
            <a:lvl5pPr fontAlgn="base">
              <a:spcBef>
                <a:spcPct val="0"/>
              </a:spcBef>
              <a:spcAft>
                <a:spcPct val="0"/>
              </a:spcAft>
              <a:defRPr>
                <a:latin typeface="Arial" charset="0"/>
                <a:ea typeface="宋体" charset="-122"/>
              </a:defRPr>
            </a:lvl5pPr>
            <a:lvl6pPr>
              <a:defRPr>
                <a:latin typeface="Arial" charset="0"/>
                <a:ea typeface="宋体" charset="-122"/>
              </a:defRPr>
            </a:lvl6pPr>
            <a:lvl7pPr>
              <a:defRPr>
                <a:latin typeface="Arial" charset="0"/>
                <a:ea typeface="宋体" charset="-122"/>
              </a:defRPr>
            </a:lvl7pPr>
            <a:lvl8pPr>
              <a:defRPr>
                <a:latin typeface="Arial" charset="0"/>
                <a:ea typeface="宋体" charset="-122"/>
              </a:defRPr>
            </a:lvl8pPr>
            <a:lvl9pPr>
              <a:defRPr>
                <a:latin typeface="Arial" charset="0"/>
                <a:ea typeface="宋体" charset="-122"/>
              </a:defRPr>
            </a:lvl9pPr>
          </a:lstStyle>
          <a:p>
            <a:pPr algn="ctr"/>
            <a:r>
              <a:rPr lang="zh-CN" altLang="en-US" sz="8000" b="0" dirty="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atin typeface="+mn-lt"/>
                <a:ea typeface="+mn-ea"/>
                <a:cs typeface="+mn-ea"/>
                <a:sym typeface="+mn-lt"/>
              </a:rPr>
              <a:t>产品信息</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988417" cy="1317759"/>
          </a:xfrm>
          <a:prstGeom prst="rect">
            <a:avLst/>
          </a:prstGeom>
        </p:spPr>
      </p:pic>
      <p:pic>
        <p:nvPicPr>
          <p:cNvPr id="9" name="图片 8">
            <a:extLst>
              <a:ext uri="{FF2B5EF4-FFF2-40B4-BE49-F238E27FC236}">
                <a16:creationId xmlns:a16="http://schemas.microsoft.com/office/drawing/2014/main" id="{B0100E80-0405-41A9-9408-7D651C1780F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56909" y="1657789"/>
            <a:ext cx="1263016" cy="1317759"/>
          </a:xfrm>
          <a:prstGeom prst="rect">
            <a:avLst/>
          </a:prstGeom>
        </p:spPr>
      </p:pic>
    </p:spTree>
    <p:extLst>
      <p:ext uri="{BB962C8B-B14F-4D97-AF65-F5344CB8AC3E}">
        <p14:creationId xmlns:p14="http://schemas.microsoft.com/office/powerpoint/2010/main" val="2640860433"/>
      </p:ext>
    </p:extLst>
  </p:cSld>
  <p:clrMapOvr>
    <a:masterClrMapping/>
  </p:clrMapOvr>
  <mc:AlternateContent xmlns:mc="http://schemas.openxmlformats.org/markup-compatibility/2006" xmlns:p14="http://schemas.microsoft.com/office/powerpoint/2010/main">
    <mc:Choice Requires="p14">
      <p:transition spd="slow" p14:dur="4400" advTm="2000">
        <p14:honeycomb/>
      </p:transition>
    </mc:Choice>
    <mc:Fallback xmlns="">
      <p:transition spd="slow" advTm="2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6725468"/>
            <a:ext cx="12192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879741" y="-141626"/>
            <a:ext cx="6446087" cy="825419"/>
          </a:xfrm>
          <a:prstGeom prst="rect">
            <a:avLst/>
          </a:prstGeom>
          <a:noFill/>
        </p:spPr>
        <p:txBody>
          <a:bodyPr wrap="square" rtlCol="0">
            <a:spAutoFit/>
          </a:bodyPr>
          <a:lstStyle/>
          <a:p>
            <a:pPr>
              <a:lnSpc>
                <a:spcPct val="150000"/>
              </a:lnSpc>
            </a:pPr>
            <a:r>
              <a:rPr lang="zh-CN" altLang="en-US" sz="3600" dirty="0">
                <a:gradFill>
                  <a:gsLst>
                    <a:gs pos="0">
                      <a:srgbClr val="FFFDEF"/>
                    </a:gs>
                    <a:gs pos="50000">
                      <a:srgbClr val="FEF497"/>
                    </a:gs>
                    <a:gs pos="100000">
                      <a:srgbClr val="FFFDEF"/>
                    </a:gs>
                  </a:gsLst>
                  <a:lin ang="5400000" scaled="1"/>
                </a:gradFill>
                <a:cs typeface="+mn-ea"/>
                <a:sym typeface="+mn-lt"/>
              </a:rPr>
              <a:t>彩虹</a:t>
            </a:r>
            <a:r>
              <a:rPr lang="en-US" altLang="zh-CN" sz="3600" dirty="0">
                <a:gradFill>
                  <a:gsLst>
                    <a:gs pos="0">
                      <a:srgbClr val="FFFDEF"/>
                    </a:gs>
                    <a:gs pos="50000">
                      <a:srgbClr val="FEF497"/>
                    </a:gs>
                    <a:gs pos="100000">
                      <a:srgbClr val="FFFDEF"/>
                    </a:gs>
                  </a:gsLst>
                  <a:lin ang="5400000" scaled="1"/>
                </a:gradFill>
                <a:cs typeface="+mn-ea"/>
                <a:sym typeface="+mn-lt"/>
              </a:rPr>
              <a:t>-3A</a:t>
            </a:r>
            <a:endParaRPr lang="zh-CN" altLang="en-US" sz="3600" dirty="0">
              <a:gradFill>
                <a:gsLst>
                  <a:gs pos="0">
                    <a:srgbClr val="FFFDEF"/>
                  </a:gs>
                  <a:gs pos="50000">
                    <a:srgbClr val="FEF497"/>
                  </a:gs>
                  <a:gs pos="100000">
                    <a:srgbClr val="FFFDEF"/>
                  </a:gs>
                </a:gsLst>
                <a:lin ang="5400000" scaled="1"/>
              </a:gradFill>
              <a:cs typeface="+mn-ea"/>
              <a:sym typeface="+mn-lt"/>
            </a:endParaRPr>
          </a:p>
        </p:txBody>
      </p:sp>
      <p:sp>
        <p:nvSpPr>
          <p:cNvPr id="14" name="文本框 13">
            <a:extLst>
              <a:ext uri="{FF2B5EF4-FFF2-40B4-BE49-F238E27FC236}">
                <a16:creationId xmlns:a16="http://schemas.microsoft.com/office/drawing/2014/main" id="{7592142C-29C8-DE44-979B-F38F4988BEF2}"/>
              </a:ext>
            </a:extLst>
          </p:cNvPr>
          <p:cNvSpPr txBox="1"/>
          <p:nvPr/>
        </p:nvSpPr>
        <p:spPr>
          <a:xfrm>
            <a:off x="963756" y="1445480"/>
            <a:ext cx="9250508" cy="4154984"/>
          </a:xfrm>
          <a:prstGeom prst="rect">
            <a:avLst/>
          </a:prstGeom>
          <a:noFill/>
        </p:spPr>
        <p:txBody>
          <a:bodyPr wrap="square">
            <a:spAutoFit/>
          </a:bodyPr>
          <a:lstStyle/>
          <a:p>
            <a:pPr algn="l"/>
            <a:r>
              <a:rPr lang="en-US"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	</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彩虹</a:t>
            </a:r>
            <a:r>
              <a:rPr lang="en-US"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-3</a:t>
            </a:r>
            <a:r>
              <a:rPr lang="en"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A</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无人机是侦察攻击一体化系统，适用于侦察和对地面固定和移动目标进行精确打击，可挂载光电侦察载荷和</a:t>
            </a:r>
            <a:r>
              <a:rPr lang="en-US"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2</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枚</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hlinkClick r:id="rId3">
                  <a:extLst>
                    <a:ext uri="{A12FA001-AC4F-418D-AE19-62706E023703}">
                      <ahyp:hlinkClr xmlns:ahyp="http://schemas.microsoft.com/office/drawing/2018/hyperlinkcolor" val="tx"/>
                    </a:ext>
                  </a:extLst>
                </a:hlinkClick>
              </a:rPr>
              <a:t>空地导弹</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，攻击精度小于</a:t>
            </a:r>
            <a:r>
              <a:rPr lang="en-US"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1.5</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米，也可挂装</a:t>
            </a:r>
            <a:r>
              <a:rPr lang="en"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GPS</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精确制导炸弹对地攻击。该系统由</a:t>
            </a:r>
            <a:r>
              <a:rPr lang="en-US"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1</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个地面控制站和</a:t>
            </a:r>
            <a:r>
              <a:rPr lang="en-US"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3</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架无人机及相关载荷、武器构成。其中彩虹</a:t>
            </a:r>
            <a:r>
              <a:rPr lang="en-US"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-3</a:t>
            </a:r>
            <a:r>
              <a:rPr lang="en"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A</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无人机翼展</a:t>
            </a:r>
            <a:r>
              <a:rPr lang="en-US"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8</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米，最大起飞重量</a:t>
            </a:r>
            <a:r>
              <a:rPr lang="en-US"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650</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公斤，最大任务载荷重量</a:t>
            </a:r>
            <a:r>
              <a:rPr lang="en-US"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180</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公斤，最大航时</a:t>
            </a:r>
            <a:r>
              <a:rPr lang="en-US"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15</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小时，最大速度</a:t>
            </a:r>
            <a:r>
              <a:rPr lang="en-US"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256</a:t>
            </a:r>
            <a:r>
              <a:rPr lang="en"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km/h</a:t>
            </a:r>
            <a:r>
              <a:rPr lang="zh-CN" altLang="e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最大升限为</a:t>
            </a:r>
            <a:r>
              <a:rPr lang="en-US"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7000</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米。</a:t>
            </a:r>
          </a:p>
          <a:p>
            <a:pPr algn="l"/>
            <a:r>
              <a:rPr lang="en-US"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	</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彩虹</a:t>
            </a:r>
            <a:r>
              <a:rPr lang="en-US"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-3</a:t>
            </a:r>
            <a:r>
              <a:rPr lang="en"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A</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根据空气动力基础理论的研究成果，突破了鸭翼短机身融合体设计技术，解决了彩虹</a:t>
            </a:r>
            <a:r>
              <a:rPr lang="en-US"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-3</a:t>
            </a:r>
            <a:r>
              <a:rPr lang="en"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A</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提高隐身特性和超低空飞行的难题；大量使用复合材料（</a:t>
            </a:r>
            <a:r>
              <a:rPr lang="en-US"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80%</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以上机体为复合材料，有人机难以达到这一比例），实现了结构轻质化；高度融合多种信息，突破了侦察打击一体化关键技术。</a:t>
            </a:r>
          </a:p>
        </p:txBody>
      </p:sp>
    </p:spTree>
    <p:extLst>
      <p:ext uri="{BB962C8B-B14F-4D97-AF65-F5344CB8AC3E}">
        <p14:creationId xmlns:p14="http://schemas.microsoft.com/office/powerpoint/2010/main" val="3567557145"/>
      </p:ext>
    </p:extLst>
  </p:cSld>
  <p:clrMapOvr>
    <a:masterClrMapping/>
  </p:clrMapOvr>
  <mc:AlternateContent xmlns:mc="http://schemas.openxmlformats.org/markup-compatibility/2006" xmlns:p14="http://schemas.microsoft.com/office/powerpoint/2010/main">
    <mc:Choice Requires="p14">
      <p:transition spd="slow" p14:dur="1250" advClick="0" advTm="2000">
        <p14:switch dir="r"/>
      </p:transition>
    </mc:Choice>
    <mc:Fallback xmlns="">
      <p:transition spd="slow" advClick="0" advTm="2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6725468"/>
            <a:ext cx="12192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文本框 13"/>
          <p:cNvSpPr txBox="1"/>
          <p:nvPr/>
        </p:nvSpPr>
        <p:spPr>
          <a:xfrm>
            <a:off x="879741" y="-141626"/>
            <a:ext cx="6446087" cy="825419"/>
          </a:xfrm>
          <a:prstGeom prst="rect">
            <a:avLst/>
          </a:prstGeom>
          <a:noFill/>
        </p:spPr>
        <p:txBody>
          <a:bodyPr wrap="square" rtlCol="0">
            <a:spAutoFit/>
          </a:bodyPr>
          <a:lstStyle/>
          <a:p>
            <a:pPr>
              <a:lnSpc>
                <a:spcPct val="150000"/>
              </a:lnSpc>
            </a:pPr>
            <a:r>
              <a:rPr lang="zh-CN" altLang="en-US" sz="3600" dirty="0">
                <a:gradFill>
                  <a:gsLst>
                    <a:gs pos="0">
                      <a:srgbClr val="FFFDEF"/>
                    </a:gs>
                    <a:gs pos="50000">
                      <a:srgbClr val="FEF497"/>
                    </a:gs>
                    <a:gs pos="100000">
                      <a:srgbClr val="FFFDEF"/>
                    </a:gs>
                  </a:gsLst>
                  <a:lin ang="5400000" scaled="1"/>
                </a:gradFill>
                <a:cs typeface="+mn-ea"/>
                <a:sym typeface="+mn-lt"/>
              </a:rPr>
              <a:t>彩虹</a:t>
            </a:r>
            <a:r>
              <a:rPr lang="en-US" altLang="zh-CN" sz="3600" dirty="0">
                <a:gradFill>
                  <a:gsLst>
                    <a:gs pos="0">
                      <a:srgbClr val="FFFDEF"/>
                    </a:gs>
                    <a:gs pos="50000">
                      <a:srgbClr val="FEF497"/>
                    </a:gs>
                    <a:gs pos="100000">
                      <a:srgbClr val="FFFDEF"/>
                    </a:gs>
                  </a:gsLst>
                  <a:lin ang="5400000" scaled="1"/>
                </a:gradFill>
                <a:cs typeface="+mn-ea"/>
                <a:sym typeface="+mn-lt"/>
              </a:rPr>
              <a:t>-3</a:t>
            </a:r>
            <a:endParaRPr lang="zh-CN" altLang="en-US" sz="3600" dirty="0">
              <a:gradFill>
                <a:gsLst>
                  <a:gs pos="0">
                    <a:srgbClr val="FFFDEF"/>
                  </a:gs>
                  <a:gs pos="50000">
                    <a:srgbClr val="FEF497"/>
                  </a:gs>
                  <a:gs pos="100000">
                    <a:srgbClr val="FFFDEF"/>
                  </a:gs>
                </a:gsLst>
                <a:lin ang="5400000" scaled="1"/>
              </a:gradFill>
              <a:cs typeface="+mn-ea"/>
              <a:sym typeface="+mn-lt"/>
            </a:endParaRPr>
          </a:p>
        </p:txBody>
      </p:sp>
      <p:sp>
        <p:nvSpPr>
          <p:cNvPr id="9" name="文本框 8">
            <a:extLst>
              <a:ext uri="{FF2B5EF4-FFF2-40B4-BE49-F238E27FC236}">
                <a16:creationId xmlns:a16="http://schemas.microsoft.com/office/drawing/2014/main" id="{FA3A5740-0E5F-8940-8C9A-07646E714E67}"/>
              </a:ext>
            </a:extLst>
          </p:cNvPr>
          <p:cNvSpPr txBox="1"/>
          <p:nvPr/>
        </p:nvSpPr>
        <p:spPr>
          <a:xfrm>
            <a:off x="1659947" y="1455871"/>
            <a:ext cx="8315325" cy="4524315"/>
          </a:xfrm>
          <a:prstGeom prst="rect">
            <a:avLst/>
          </a:prstGeom>
          <a:noFill/>
        </p:spPr>
        <p:txBody>
          <a:bodyPr wrap="square">
            <a:spAutoFit/>
          </a:bodyPr>
          <a:lstStyle/>
          <a:p>
            <a:pPr algn="l"/>
            <a:r>
              <a:rPr lang="en-US"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	2015</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年</a:t>
            </a:r>
            <a:r>
              <a:rPr lang="en-US"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10</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月</a:t>
            </a:r>
            <a:r>
              <a:rPr lang="en-US"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21</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日，通过</a:t>
            </a:r>
            <a:r>
              <a:rPr lang="en-US"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2015</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中国国际矿业大会</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hlinkClick r:id="rId3">
                  <a:extLst>
                    <a:ext uri="{A12FA001-AC4F-418D-AE19-62706E023703}">
                      <ahyp:hlinkClr xmlns:ahyp="http://schemas.microsoft.com/office/drawing/2018/hyperlinkcolor" val="tx"/>
                    </a:ext>
                  </a:extLst>
                </a:hlinkClick>
              </a:rPr>
              <a:t>中国地质调查局</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场外平台展示，我国自主研制的彩虹</a:t>
            </a:r>
            <a:r>
              <a:rPr lang="en-US"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-3</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中型无人机航空地球物理综合测量系统首次进行国际公开展示。这标志着经过为期</a:t>
            </a:r>
            <a:r>
              <a:rPr lang="en-US"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2</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年的试航试生产，彩虹</a:t>
            </a:r>
            <a:r>
              <a:rPr lang="en-US"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-3</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系统正式转入地质调查矿产勘查民用领域，开始进入商业化使用阶段。</a:t>
            </a:r>
          </a:p>
          <a:p>
            <a:pPr algn="l"/>
            <a:r>
              <a:rPr lang="en-US"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	</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彩虹</a:t>
            </a:r>
            <a:r>
              <a:rPr lang="en-US" altLang="zh-CN"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-3</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系统是世界第一个针对地质调查矿产勘查开发的中型无人机航空地球物理综合测量系统，集成先进的航空磁场和放射性测量方法，将主要应用于基础地质调查，金属矿产和</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hlinkClick r:id="rId4">
                  <a:extLst>
                    <a:ext uri="{A12FA001-AC4F-418D-AE19-62706E023703}">
                      <ahyp:hlinkClr xmlns:ahyp="http://schemas.microsoft.com/office/drawing/2018/hyperlinkcolor" val="tx"/>
                    </a:ext>
                  </a:extLst>
                </a:hlinkClick>
              </a:rPr>
              <a:t>放射性矿产</a:t>
            </a:r>
            <a:r>
              <a:rPr lang="zh-CN" altLang="en-US" sz="2400" dirty="0">
                <a:gradFill flip="none" rotWithShape="1">
                  <a:gsLst>
                    <a:gs pos="0">
                      <a:srgbClr val="FF3302">
                        <a:shade val="30000"/>
                        <a:satMod val="115000"/>
                      </a:srgbClr>
                    </a:gs>
                    <a:gs pos="50000">
                      <a:srgbClr val="FF3302">
                        <a:shade val="67500"/>
                        <a:satMod val="115000"/>
                      </a:srgbClr>
                    </a:gs>
                    <a:gs pos="100000">
                      <a:srgbClr val="FF3302">
                        <a:shade val="100000"/>
                        <a:satMod val="115000"/>
                      </a:srgbClr>
                    </a:gs>
                  </a:gsLst>
                  <a:lin ang="16200000" scaled="1"/>
                  <a:tileRect/>
                </a:gradFill>
                <a:cs typeface="+mn-ea"/>
              </a:rPr>
              <a:t>勘查等领域。与传统的有人机航空物探勘查系统相比，该系统具有安全系数高、测量质量高、工作效率高、智能化程度高的四大优势，相应技术处于世界领先地位。</a:t>
            </a:r>
          </a:p>
        </p:txBody>
      </p:sp>
    </p:spTree>
    <p:extLst>
      <p:ext uri="{BB962C8B-B14F-4D97-AF65-F5344CB8AC3E}">
        <p14:creationId xmlns:p14="http://schemas.microsoft.com/office/powerpoint/2010/main" val="1763064504"/>
      </p:ext>
    </p:extLst>
  </p:cSld>
  <p:clrMapOvr>
    <a:masterClrMapping/>
  </p:clrMapOvr>
  <mc:AlternateContent xmlns:mc="http://schemas.openxmlformats.org/markup-compatibility/2006" xmlns:p14="http://schemas.microsoft.com/office/powerpoint/2010/main">
    <mc:Choice Requires="p14">
      <p:transition spd="slow" p14:dur="1200" advClick="0" advTm="2000">
        <p14:prism/>
      </p:transition>
    </mc:Choice>
    <mc:Fallback xmlns="">
      <p:transition spd="slow" advClick="0" advTm="2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自定义 44-工行">
      <a:dk1>
        <a:srgbClr val="000000"/>
      </a:dk1>
      <a:lt1>
        <a:sysClr val="window" lastClr="FFFFFF"/>
      </a:lt1>
      <a:dk2>
        <a:srgbClr val="3F3F3F"/>
      </a:dk2>
      <a:lt2>
        <a:srgbClr val="FCFCFC"/>
      </a:lt2>
      <a:accent1>
        <a:srgbClr val="C7000C"/>
      </a:accent1>
      <a:accent2>
        <a:srgbClr val="C7000C"/>
      </a:accent2>
      <a:accent3>
        <a:srgbClr val="C7000C"/>
      </a:accent3>
      <a:accent4>
        <a:srgbClr val="C7000C"/>
      </a:accent4>
      <a:accent5>
        <a:srgbClr val="C7000C"/>
      </a:accent5>
      <a:accent6>
        <a:srgbClr val="C7000C"/>
      </a:accent6>
      <a:hlink>
        <a:srgbClr val="C7000C"/>
      </a:hlink>
      <a:folHlink>
        <a:srgbClr val="C7000C"/>
      </a:folHlink>
    </a:clrScheme>
    <a:fontScheme name="0bu5wiq4">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1365</TotalTime>
  <Words>963</Words>
  <Application>Microsoft Office PowerPoint</Application>
  <PresentationFormat>宽屏</PresentationFormat>
  <Paragraphs>43</Paragraphs>
  <Slides>12</Slides>
  <Notes>12</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12</vt:i4>
      </vt:variant>
    </vt:vector>
  </HeadingPairs>
  <TitlesOfParts>
    <vt:vector size="18" baseType="lpstr">
      <vt:lpstr>华文中宋</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重拳出击扫黑除恶PPT</dc:title>
  <dc:creator>第一PPT</dc:creator>
  <cp:keywords>www.1ppt.com</cp:keywords>
  <dc:description>www.1ppt.com</dc:description>
  <cp:lastModifiedBy>张 孜远</cp:lastModifiedBy>
  <cp:revision>138</cp:revision>
  <dcterms:created xsi:type="dcterms:W3CDTF">2017-03-06T05:31:18Z</dcterms:created>
  <dcterms:modified xsi:type="dcterms:W3CDTF">2021-11-15T10:28:00Z</dcterms:modified>
</cp:coreProperties>
</file>