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663" r:id="rId2"/>
    <p:sldId id="664" r:id="rId3"/>
    <p:sldId id="665" r:id="rId4"/>
    <p:sldId id="666" r:id="rId5"/>
    <p:sldId id="667" r:id="rId6"/>
    <p:sldId id="668" r:id="rId7"/>
    <p:sldId id="669" r:id="rId8"/>
    <p:sldId id="670" r:id="rId9"/>
    <p:sldId id="671" r:id="rId10"/>
    <p:sldId id="672" r:id="rId11"/>
    <p:sldId id="673" r:id="rId12"/>
    <p:sldId id="674" r:id="rId13"/>
    <p:sldId id="675" r:id="rId14"/>
    <p:sldId id="676" r:id="rId15"/>
    <p:sldId id="677" r:id="rId16"/>
    <p:sldId id="678" r:id="rId17"/>
    <p:sldId id="679" r:id="rId18"/>
    <p:sldId id="680" r:id="rId19"/>
    <p:sldId id="681" r:id="rId20"/>
    <p:sldId id="682" r:id="rId21"/>
    <p:sldId id="683" r:id="rId22"/>
    <p:sldId id="684" r:id="rId23"/>
    <p:sldId id="685" r:id="rId24"/>
    <p:sldId id="686" r:id="rId25"/>
    <p:sldId id="687" r:id="rId26"/>
    <p:sldId id="688" r:id="rId27"/>
    <p:sldId id="689" r:id="rId28"/>
    <p:sldId id="690" r:id="rId29"/>
    <p:sldId id="691" r:id="rId30"/>
    <p:sldId id="692" r:id="rId31"/>
    <p:sldId id="693" r:id="rId32"/>
    <p:sldId id="694" r:id="rId33"/>
    <p:sldId id="695" r:id="rId34"/>
    <p:sldId id="696" r:id="rId35"/>
    <p:sldId id="697" r:id="rId36"/>
    <p:sldId id="698" r:id="rId37"/>
    <p:sldId id="699" r:id="rId38"/>
    <p:sldId id="700" r:id="rId39"/>
    <p:sldId id="701" r:id="rId40"/>
    <p:sldId id="702" r:id="rId41"/>
    <p:sldId id="703" r:id="rId42"/>
    <p:sldId id="704" r:id="rId43"/>
    <p:sldId id="705" r:id="rId44"/>
    <p:sldId id="706" r:id="rId45"/>
    <p:sldId id="707" r:id="rId46"/>
    <p:sldId id="708" r:id="rId47"/>
    <p:sldId id="709" r:id="rId48"/>
    <p:sldId id="710" r:id="rId49"/>
    <p:sldId id="711" r:id="rId50"/>
    <p:sldId id="712" r:id="rId51"/>
    <p:sldId id="713" r:id="rId52"/>
    <p:sldId id="714" r:id="rId53"/>
    <p:sldId id="715" r:id="rId54"/>
    <p:sldId id="716" r:id="rId55"/>
    <p:sldId id="717" r:id="rId56"/>
    <p:sldId id="718" r:id="rId57"/>
    <p:sldId id="719" r:id="rId58"/>
    <p:sldId id="720" r:id="rId59"/>
    <p:sldId id="721" r:id="rId60"/>
    <p:sldId id="722" r:id="rId61"/>
    <p:sldId id="723" r:id="rId62"/>
    <p:sldId id="724" r:id="rId63"/>
    <p:sldId id="725" r:id="rId64"/>
    <p:sldId id="726" r:id="rId65"/>
    <p:sldId id="727" r:id="rId66"/>
    <p:sldId id="728" r:id="rId67"/>
    <p:sldId id="729" r:id="rId68"/>
    <p:sldId id="730" r:id="rId69"/>
    <p:sldId id="731" r:id="rId70"/>
    <p:sldId id="732" r:id="rId71"/>
    <p:sldId id="733" r:id="rId72"/>
    <p:sldId id="734" r:id="rId73"/>
    <p:sldId id="735" r:id="rId74"/>
    <p:sldId id="736" r:id="rId75"/>
    <p:sldId id="737" r:id="rId76"/>
    <p:sldId id="738" r:id="rId77"/>
    <p:sldId id="739" r:id="rId78"/>
    <p:sldId id="740" r:id="rId79"/>
    <p:sldId id="741" r:id="rId80"/>
    <p:sldId id="742" r:id="rId81"/>
    <p:sldId id="743" r:id="rId82"/>
    <p:sldId id="744" r:id="rId83"/>
    <p:sldId id="745" r:id="rId84"/>
    <p:sldId id="746" r:id="rId85"/>
    <p:sldId id="747" r:id="rId86"/>
    <p:sldId id="748" r:id="rId87"/>
    <p:sldId id="749" r:id="rId88"/>
    <p:sldId id="750" r:id="rId89"/>
    <p:sldId id="751" r:id="rId90"/>
    <p:sldId id="752" r:id="rId91"/>
    <p:sldId id="753" r:id="rId92"/>
    <p:sldId id="754" r:id="rId93"/>
    <p:sldId id="755" r:id="rId94"/>
    <p:sldId id="756" r:id="rId95"/>
    <p:sldId id="757" r:id="rId96"/>
    <p:sldId id="758" r:id="rId97"/>
    <p:sldId id="759" r:id="rId98"/>
    <p:sldId id="760" r:id="rId99"/>
    <p:sldId id="761" r:id="rId100"/>
    <p:sldId id="762" r:id="rId101"/>
    <p:sldId id="763" r:id="rId102"/>
    <p:sldId id="764" r:id="rId103"/>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7" autoAdjust="0"/>
    <p:restoredTop sz="94660"/>
  </p:normalViewPr>
  <p:slideViewPr>
    <p:cSldViewPr snapToGrid="0">
      <p:cViewPr>
        <p:scale>
          <a:sx n="153" d="100"/>
          <a:sy n="153" d="100"/>
        </p:scale>
        <p:origin x="178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27927C0D-5CED-48B3-AB23-33D633B4F493}"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C0C32E30-A009-4B70-8060-FF4BB044A4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565CE74E-AB26-4998-AD42-012C4C1AD076}" type="slidenum">
              <a:rPr lang="zh-CN" altLang="en-US" smtClean="0"/>
              <a:t>‹#›</a:t>
            </a:fld>
            <a:endParaRPr lang="zh-CN" altLang="en-US"/>
          </a:p>
        </p:txBody>
      </p:sp>
      <p:sp>
        <p:nvSpPr>
          <p:cNvPr id="7" name="矩形 6"/>
          <p:cNvSpPr/>
          <p:nvPr/>
        </p:nvSpPr>
        <p:spPr>
          <a:xfrm>
            <a:off x="62932" y="144930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2"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2"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3"/>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2"/>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p:txBody>
          <a:bodyPr/>
          <a:lstStyle>
            <a:lvl1pPr>
              <a:defRPr/>
            </a:lvl1pPr>
          </a:lstStyle>
          <a:p>
            <a:pPr>
              <a:defRPr/>
            </a:pPr>
            <a:fld id="{DCBDD797-97D3-43D7-9426-16DA9F64ADAB}" type="slidenum">
              <a:rPr lang="zh-CN" altLang="en-US"/>
              <a:t>‹#›</a:t>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p:txBody>
          <a:bodyPr/>
          <a:lstStyle>
            <a:lvl1pPr>
              <a:defRPr/>
            </a:lvl1pPr>
          </a:lstStyle>
          <a:p>
            <a:pPr>
              <a:defRPr/>
            </a:pPr>
            <a:fld id="{031F41BB-99C1-4515-8092-738CD230A1A3}" type="slidenum">
              <a:rPr lang="zh-CN" altLang="en-US"/>
              <a:t>‹#›</a:t>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408305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1143000"/>
            <a:ext cx="4083050" cy="518160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2"/>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7" y="234147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565CE74E-AB26-4998-AD42-012C4C1AD07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565CE74E-AB26-4998-AD42-012C4C1AD076}"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9" y="465047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1" y="477322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9" y="6667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997B5FA-0921-464F-AAE1-844C04324D75}" type="datetimeFigureOut">
              <a:rPr lang="zh-CN" altLang="en-US" smtClean="0"/>
              <a:t>2022/5/15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 Id="rId9"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6.x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ib.csdn.net/base/mysq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png"/><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18.bin"/><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0.bin"/><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8.e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37.e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24.bin"/><Relationship Id="rId1" Type="http://schemas.openxmlformats.org/officeDocument/2006/relationships/slideLayout" Target="../slideLayouts/slideLayout6.xml"/><Relationship Id="rId5" Type="http://schemas.openxmlformats.org/officeDocument/2006/relationships/image" Target="../media/image40.wmf"/><Relationship Id="rId4" Type="http://schemas.openxmlformats.org/officeDocument/2006/relationships/oleObject" Target="../embeddings/oleObject25.bin"/></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26.bin"/><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32.bin"/><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33.bin"/><Relationship Id="rId1" Type="http://schemas.openxmlformats.org/officeDocument/2006/relationships/slideLayout" Target="../slideLayouts/slideLayout6.xml"/><Relationship Id="rId5" Type="http://schemas.openxmlformats.org/officeDocument/2006/relationships/image" Target="../media/image50.emf"/><Relationship Id="rId4"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5.bin"/><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36.bin"/><Relationship Id="rId1" Type="http://schemas.openxmlformats.org/officeDocument/2006/relationships/slideLayout" Target="../slideLayouts/slideLayout6.xml"/><Relationship Id="rId5" Type="http://schemas.openxmlformats.org/officeDocument/2006/relationships/image" Target="../media/image53.emf"/><Relationship Id="rId4" Type="http://schemas.openxmlformats.org/officeDocument/2006/relationships/oleObject" Target="../embeddings/oleObject37.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9.bin"/><Relationship Id="rId1" Type="http://schemas.openxmlformats.org/officeDocument/2006/relationships/slideLayout" Target="../slideLayouts/slideLayout6.xml"/><Relationship Id="rId5" Type="http://schemas.openxmlformats.org/officeDocument/2006/relationships/image" Target="../media/image56.wmf"/><Relationship Id="rId4" Type="http://schemas.openxmlformats.org/officeDocument/2006/relationships/oleObject" Target="../embeddings/oleObject40.bin"/></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oleObject" Target="../embeddings/oleObject42.bin"/><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oleObject" Target="../embeddings/oleObject43.bin"/></Relationships>
</file>

<file path=ppt/slides/_rels/slide87.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4.bin"/><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45.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oleObject" Target="../embeddings/oleObject47.bin"/></Relationships>
</file>

<file path=ppt/slides/_rels/slide9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48.bin"/><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49.bin"/><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embeddings/oleObject50.bin"/><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9.emf"/><Relationship Id="rId2" Type="http://schemas.openxmlformats.org/officeDocument/2006/relationships/oleObject" Target="../embeddings/oleObject51.bin"/><Relationship Id="rId1" Type="http://schemas.openxmlformats.org/officeDocument/2006/relationships/slideLayout" Target="../slideLayouts/slideLayout6.xml"/><Relationship Id="rId6" Type="http://schemas.openxmlformats.org/officeDocument/2006/relationships/oleObject" Target="../embeddings/oleObject53.bin"/><Relationship Id="rId5" Type="http://schemas.openxmlformats.org/officeDocument/2006/relationships/image" Target="../media/image68.emf"/><Relationship Id="rId4" Type="http://schemas.openxmlformats.org/officeDocument/2006/relationships/oleObject" Target="../embeddings/oleObject52.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96752"/>
            <a:ext cx="7772400" cy="2017935"/>
          </a:xfrm>
        </p:spPr>
        <p:txBody>
          <a:bodyPr>
            <a:normAutofit/>
          </a:bodyPr>
          <a:lstStyle/>
          <a:p>
            <a:r>
              <a:rPr lang="zh-CN" altLang="en-US" b="1" dirty="0"/>
              <a:t>关联分析</a:t>
            </a:r>
            <a:endParaRPr lang="zh-CN" altLang="en-US" dirty="0"/>
          </a:p>
        </p:txBody>
      </p:sp>
      <p:sp>
        <p:nvSpPr>
          <p:cNvPr id="4" name="副标题 3"/>
          <p:cNvSpPr>
            <a:spLocks noGrp="1"/>
          </p:cNvSpPr>
          <p:nvPr>
            <p:ph type="subTitle" idx="1"/>
          </p:nvPr>
        </p:nvSpPr>
        <p:spPr/>
        <p:txBody>
          <a:bodyPr/>
          <a:lstStyle/>
          <a:p>
            <a:endParaRPr lang="zh-CN" altLang="en-US"/>
          </a:p>
        </p:txBody>
      </p:sp>
      <p:sp>
        <p:nvSpPr>
          <p:cNvPr id="23555" name="Rectangle 3"/>
          <p:cNvSpPr>
            <a:spLocks noGrp="1" noChangeArrowheads="1"/>
          </p:cNvSpPr>
          <p:nvPr/>
        </p:nvSpPr>
        <p:spPr>
          <a:xfrm>
            <a:off x="2051050" y="4076700"/>
            <a:ext cx="6400800" cy="1752600"/>
          </a:xfrm>
          <a:prstGeom prst="rect">
            <a:avLst/>
          </a:prstGeom>
          <a:noFill/>
          <a:ln>
            <a:noFill/>
          </a:ln>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tx2"/>
              </a:buClr>
              <a:buSzPct val="50000"/>
              <a:buFont typeface="Wingdings 2" panose="05020102010507070707" pitchFamily="18" charset="2"/>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Clr>
                <a:schemeClr val="tx2"/>
              </a:buClr>
              <a:buSzPct val="50000"/>
              <a:buFont typeface="Wingdings 2" panose="05020102010507070707" pitchFamily="18" charset="2"/>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Clr>
                <a:schemeClr val="tx2"/>
              </a:buClr>
              <a:buSzPct val="50000"/>
              <a:buFont typeface="Wingdings 2" panose="05020102010507070707" pitchFamily="18" charset="2"/>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Clr>
                <a:schemeClr val="tx2"/>
              </a:buClr>
              <a:buSzPct val="50000"/>
              <a:buFont typeface="Wingdings 2" panose="05020102010507070707" pitchFamily="18" charset="2"/>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Clr>
                <a:schemeClr val="tx2"/>
              </a:buClr>
              <a:buSzPct val="50000"/>
              <a:buFont typeface="Wingdings 2" panose="05020102010507070707" pitchFamily="18" charset="2"/>
              <a:buNone/>
              <a:defRPr sz="2000" kern="1200">
                <a:solidFill>
                  <a:schemeClr val="tx1">
                    <a:tint val="75000"/>
                  </a:schemeClr>
                </a:solidFill>
                <a:latin typeface="+mn-lt"/>
                <a:ea typeface="+mn-ea"/>
                <a:cs typeface="+mn-cs"/>
              </a:defRPr>
            </a:lvl5pPr>
            <a:lvl6pPr marL="2286000" indent="0" algn="ctr" rtl="0" eaLnBrk="1" latinLnBrk="0" hangingPunct="1">
              <a:spcBef>
                <a:spcPct val="20000"/>
              </a:spcBef>
              <a:buFont typeface="Arial" panose="020B0604020202020204"/>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Font typeface="Arial" panose="020B0604020202020204"/>
              <a:buNone/>
              <a:defRPr kumimoji="0" sz="2000" kern="1200">
                <a:solidFill>
                  <a:schemeClr val="tx1">
                    <a:tint val="75000"/>
                  </a:schemeClr>
                </a:solidFill>
                <a:latin typeface="+mn-lt"/>
                <a:ea typeface="+mn-ea"/>
                <a:cs typeface="+mn-cs"/>
              </a:defRPr>
            </a:lvl7pPr>
            <a:lvl8pPr marL="3200400" indent="0" algn="ctr" rtl="0" eaLnBrk="1" latinLnBrk="0" hangingPunct="1">
              <a:spcBef>
                <a:spcPct val="20000"/>
              </a:spcBef>
              <a:buFont typeface="Arial" panose="020B0604020202020204"/>
              <a:buNone/>
              <a:defRPr kumimoji="0" sz="2000" kern="1200">
                <a:solidFill>
                  <a:schemeClr val="tx1">
                    <a:tint val="75000"/>
                  </a:schemeClr>
                </a:solidFill>
                <a:latin typeface="+mn-lt"/>
                <a:ea typeface="+mn-ea"/>
                <a:cs typeface="+mn-cs"/>
              </a:defRPr>
            </a:lvl8pPr>
            <a:lvl9pPr marL="3657600" indent="0" algn="ctr" rtl="0" eaLnBrk="1" latinLnBrk="0" hangingPunct="1">
              <a:spcBef>
                <a:spcPct val="20000"/>
              </a:spcBef>
              <a:buFont typeface="Arial" panose="020B0604020202020204"/>
              <a:buNone/>
              <a:defRPr kumimoji="0" sz="2000" kern="1200">
                <a:solidFill>
                  <a:schemeClr val="tx1">
                    <a:tint val="75000"/>
                  </a:schemeClr>
                </a:solidFill>
                <a:latin typeface="+mn-lt"/>
                <a:ea typeface="+mn-ea"/>
                <a:cs typeface="+mn-cs"/>
              </a:defRPr>
            </a:lvl9pPr>
          </a:lstStyle>
          <a:p>
            <a:pPr algn="r" eaLnBrk="1" hangingPunct="1"/>
            <a:r>
              <a:rPr lang="zh-CN" sz="4000" b="1" dirty="0">
                <a:solidFill>
                  <a:srgbClr val="0070C0"/>
                </a:solidFill>
                <a:latin typeface="楷体" panose="02010609060101010101" pitchFamily="49" charset="-122"/>
                <a:ea typeface="楷体" panose="02010609060101010101" pitchFamily="49" charset="-122"/>
              </a:rPr>
              <a:t>谭敏</a:t>
            </a:r>
            <a:r>
              <a:rPr lang="zh-CN" altLang="en-US" sz="4000" b="1" dirty="0">
                <a:solidFill>
                  <a:srgbClr val="0070C0"/>
                </a:solidFill>
                <a:latin typeface="楷体" panose="02010609060101010101" pitchFamily="49" charset="-122"/>
                <a:ea typeface="楷体" panose="02010609060101010101" pitchFamily="49" charset="-122"/>
              </a:rPr>
              <a:t> </a:t>
            </a:r>
            <a:r>
              <a:rPr lang="zh-CN" altLang="en-US" sz="1800" b="1" dirty="0">
                <a:solidFill>
                  <a:srgbClr val="0070C0"/>
                </a:solidFill>
                <a:latin typeface="楷体" panose="02010609060101010101" pitchFamily="49" charset="-122"/>
                <a:ea typeface="楷体" panose="02010609060101010101" pitchFamily="49" charset="-122"/>
              </a:rPr>
              <a:t>博士</a:t>
            </a:r>
          </a:p>
          <a:p>
            <a:pPr algn="r" eaLnBrk="1" hangingPunct="1"/>
            <a:r>
              <a:rPr lang="zh-CN" altLang="en-US" sz="2400" b="1" dirty="0">
                <a:solidFill>
                  <a:srgbClr val="0070C0"/>
                </a:solidFill>
                <a:latin typeface="楷体" panose="02010609060101010101" pitchFamily="49" charset="-122"/>
                <a:ea typeface="楷体" panose="02010609060101010101" pitchFamily="49" charset="-122"/>
              </a:rPr>
              <a:t>计算机学院</a:t>
            </a:r>
          </a:p>
          <a:p>
            <a:pPr algn="r" eaLnBrk="1" hangingPunct="1"/>
            <a:r>
              <a:rPr lang="en-US" altLang="zh-CN" sz="2400" b="1" dirty="0">
                <a:solidFill>
                  <a:srgbClr val="0070C0"/>
                </a:solidFill>
                <a:latin typeface="楷体" panose="02010609060101010101" pitchFamily="49" charset="-122"/>
                <a:ea typeface="楷体" panose="02010609060101010101" pitchFamily="49" charset="-122"/>
              </a:rPr>
              <a:t>tanmin@hdu.edu.cn</a:t>
            </a:r>
            <a:r>
              <a:rPr lang="zh-CN" altLang="en-US" sz="1800" b="1" dirty="0">
                <a:solidFill>
                  <a:srgbClr val="0070C0"/>
                </a:solidFill>
                <a:latin typeface="楷体" panose="02010609060101010101" pitchFamily="49" charset="-122"/>
                <a:ea typeface="楷体" panose="02010609060101010101" pitchFamily="49" charset="-122"/>
              </a:rPr>
              <a:t> </a:t>
            </a:r>
            <a:endParaRPr lang="en-US" altLang="zh-CN" sz="4000" b="1" dirty="0">
              <a:solidFill>
                <a:srgbClr val="0070C0"/>
              </a:solidFill>
              <a:latin typeface="楷体" panose="02010609060101010101" pitchFamily="49" charset="-122"/>
              <a:ea typeface="楷体" panose="02010609060101010101" pitchFamily="49" charset="-122"/>
            </a:endParaRPr>
          </a:p>
          <a:p>
            <a:pPr algn="r" eaLnBrk="1" hangingPunct="1"/>
            <a:endParaRPr lang="zh-CN" altLang="zh-CN" sz="4000" b="1" dirty="0">
              <a:solidFill>
                <a:srgbClr val="0070C0"/>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pic002.cnblogs.com/images/2012/288799/201210260941451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3252" name="Picture 4" descr="http://pic002.cnblogs.com/images/2012/288799/20121026094145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5688632" cy="4166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1026"/>
          <p:cNvSpPr>
            <a:spLocks noGrp="1" noChangeArrowheads="1"/>
          </p:cNvSpPr>
          <p:nvPr>
            <p:ph type="title"/>
          </p:nvPr>
        </p:nvSpPr>
        <p:spPr/>
        <p:txBody>
          <a:bodyPr>
            <a:normAutofit fontScale="90000"/>
          </a:bodyPr>
          <a:lstStyle/>
          <a:p>
            <a:r>
              <a:rPr lang="en-US" altLang="zh-CN">
                <a:ea typeface="宋体" panose="02010600030101010101" pitchFamily="2" charset="-122"/>
              </a:rPr>
              <a:t>Subjective Interestingness Measure</a:t>
            </a:r>
          </a:p>
        </p:txBody>
      </p:sp>
      <p:sp>
        <p:nvSpPr>
          <p:cNvPr id="1312771" name="Rectangle 1027"/>
          <p:cNvSpPr>
            <a:spLocks noGrp="1" noChangeArrowheads="1"/>
          </p:cNvSpPr>
          <p:nvPr>
            <p:ph type="body" idx="1"/>
          </p:nvPr>
        </p:nvSpPr>
        <p:spPr/>
        <p:txBody>
          <a:bodyPr>
            <a:normAutofit/>
          </a:bodyPr>
          <a:lstStyle/>
          <a:p>
            <a:r>
              <a:rPr lang="en-US" altLang="zh-CN" dirty="0">
                <a:ea typeface="宋体" panose="02010600030101010101" pitchFamily="2" charset="-122"/>
              </a:rPr>
              <a:t>Objective measure: </a:t>
            </a:r>
          </a:p>
          <a:p>
            <a:pPr lvl="1"/>
            <a:r>
              <a:rPr lang="en-US" altLang="zh-CN" dirty="0">
                <a:ea typeface="宋体" panose="02010600030101010101" pitchFamily="2" charset="-122"/>
              </a:rPr>
              <a:t>Rank patterns based on statistics computed from data</a:t>
            </a:r>
          </a:p>
          <a:p>
            <a:pPr lvl="1"/>
            <a:r>
              <a:rPr lang="en-US" altLang="zh-CN" dirty="0">
                <a:ea typeface="宋体" panose="02010600030101010101" pitchFamily="2" charset="-122"/>
              </a:rPr>
              <a:t>e.g., 21 measures of association (support, confidence, Laplace, </a:t>
            </a:r>
            <a:r>
              <a:rPr lang="en-US" altLang="zh-CN" dirty="0" err="1">
                <a:ea typeface="宋体" panose="02010600030101010101" pitchFamily="2" charset="-122"/>
              </a:rPr>
              <a:t>Gini</a:t>
            </a:r>
            <a:r>
              <a:rPr lang="en-US" altLang="zh-CN" dirty="0">
                <a:ea typeface="宋体" panose="02010600030101010101" pitchFamily="2" charset="-122"/>
              </a:rPr>
              <a:t>, mutual information, </a:t>
            </a:r>
            <a:r>
              <a:rPr lang="en-US" altLang="zh-CN" dirty="0" err="1">
                <a:ea typeface="宋体" panose="02010600030101010101" pitchFamily="2" charset="-122"/>
              </a:rPr>
              <a:t>Jaccard</a:t>
            </a:r>
            <a:r>
              <a:rPr lang="en-US" altLang="zh-CN" dirty="0">
                <a:ea typeface="宋体" panose="02010600030101010101" pitchFamily="2" charset="-122"/>
              </a:rPr>
              <a:t>, </a:t>
            </a:r>
            <a:r>
              <a:rPr lang="en-US" altLang="zh-CN" dirty="0" err="1">
                <a:ea typeface="宋体" panose="02010600030101010101" pitchFamily="2" charset="-122"/>
              </a:rPr>
              <a:t>etc</a:t>
            </a:r>
            <a:r>
              <a:rPr lang="en-US" altLang="zh-CN" dirty="0">
                <a:ea typeface="宋体" panose="02010600030101010101" pitchFamily="2" charset="-122"/>
              </a:rPr>
              <a:t>).</a:t>
            </a:r>
          </a:p>
          <a:p>
            <a:pPr lvl="1">
              <a:buFont typeface="Arial" panose="020B0604020202020204" pitchFamily="34" charset="0"/>
              <a:buNone/>
            </a:pPr>
            <a:endParaRPr lang="en-US" altLang="zh-CN" dirty="0">
              <a:ea typeface="宋体" panose="02010600030101010101" pitchFamily="2" charset="-122"/>
            </a:endParaRPr>
          </a:p>
          <a:p>
            <a:r>
              <a:rPr lang="en-US" altLang="zh-CN" dirty="0">
                <a:ea typeface="宋体" panose="02010600030101010101" pitchFamily="2" charset="-122"/>
              </a:rPr>
              <a:t>Subjective measure:</a:t>
            </a:r>
          </a:p>
          <a:p>
            <a:pPr lvl="1"/>
            <a:r>
              <a:rPr lang="en-US" altLang="zh-CN" dirty="0">
                <a:ea typeface="宋体" panose="02010600030101010101" pitchFamily="2" charset="-122"/>
              </a:rPr>
              <a:t>Rank patterns according to user’s interpretation</a:t>
            </a:r>
          </a:p>
          <a:p>
            <a:pPr lvl="2"/>
            <a:r>
              <a:rPr lang="en-US" altLang="zh-CN" dirty="0">
                <a:ea typeface="宋体" panose="02010600030101010101" pitchFamily="2" charset="-122"/>
              </a:rPr>
              <a:t> A pattern is subjectively interesting if it contradicts the</a:t>
            </a:r>
            <a:br>
              <a:rPr lang="en-US" altLang="zh-CN" dirty="0">
                <a:ea typeface="宋体" panose="02010600030101010101" pitchFamily="2" charset="-122"/>
              </a:rPr>
            </a:br>
            <a:r>
              <a:rPr lang="en-US" altLang="zh-CN" dirty="0">
                <a:ea typeface="宋体" panose="02010600030101010101" pitchFamily="2" charset="-122"/>
              </a:rPr>
              <a:t>   expectation of a user (</a:t>
            </a:r>
            <a:r>
              <a:rPr lang="en-US" altLang="zh-CN" dirty="0" err="1">
                <a:ea typeface="宋体" panose="02010600030101010101" pitchFamily="2" charset="-122"/>
              </a:rPr>
              <a:t>Silberschatz</a:t>
            </a:r>
            <a:r>
              <a:rPr lang="en-US" altLang="zh-CN" dirty="0">
                <a:ea typeface="宋体" panose="02010600030101010101" pitchFamily="2" charset="-122"/>
              </a:rPr>
              <a:t> &amp; </a:t>
            </a:r>
            <a:r>
              <a:rPr lang="en-US" altLang="zh-CN" dirty="0" err="1">
                <a:ea typeface="宋体" panose="02010600030101010101" pitchFamily="2" charset="-122"/>
              </a:rPr>
              <a:t>Tuzhilin</a:t>
            </a:r>
            <a:r>
              <a:rPr lang="en-US" altLang="zh-CN" dirty="0">
                <a:ea typeface="宋体" panose="02010600030101010101" pitchFamily="2" charset="-122"/>
              </a:rPr>
              <a:t>)</a:t>
            </a:r>
          </a:p>
          <a:p>
            <a:pPr lvl="2"/>
            <a:r>
              <a:rPr lang="en-US" altLang="zh-CN" dirty="0">
                <a:ea typeface="宋体" panose="02010600030101010101" pitchFamily="2" charset="-122"/>
              </a:rPr>
              <a:t> A pattern is subjectively interesting if it is actionable</a:t>
            </a:r>
            <a:br>
              <a:rPr lang="en-US" altLang="zh-CN" dirty="0">
                <a:ea typeface="宋体" panose="02010600030101010101" pitchFamily="2" charset="-122"/>
              </a:rPr>
            </a:br>
            <a:r>
              <a:rPr lang="en-US" altLang="zh-CN" dirty="0">
                <a:ea typeface="宋体" panose="02010600030101010101" pitchFamily="2" charset="-122"/>
              </a:rPr>
              <a:t>   (</a:t>
            </a:r>
            <a:r>
              <a:rPr lang="en-US" altLang="zh-CN" dirty="0" err="1">
                <a:ea typeface="宋体" panose="02010600030101010101" pitchFamily="2" charset="-122"/>
              </a:rPr>
              <a:t>Silberschatz</a:t>
            </a:r>
            <a:r>
              <a:rPr lang="en-US" altLang="zh-CN" dirty="0">
                <a:ea typeface="宋体" panose="02010600030101010101" pitchFamily="2" charset="-122"/>
              </a:rPr>
              <a:t> &amp; </a:t>
            </a:r>
            <a:r>
              <a:rPr lang="en-US" altLang="zh-CN" dirty="0" err="1">
                <a:ea typeface="宋体" panose="02010600030101010101" pitchFamily="2" charset="-122"/>
              </a:rPr>
              <a:t>Tuzhilin</a:t>
            </a:r>
            <a:r>
              <a:rPr lang="en-US" altLang="zh-CN" dirty="0">
                <a:ea typeface="宋体" panose="02010600030101010101" pitchFamily="2" charset="-122"/>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Interestingness via Unexpectedness</a:t>
            </a:r>
          </a:p>
        </p:txBody>
      </p:sp>
      <p:sp>
        <p:nvSpPr>
          <p:cNvPr id="1313795" name="Rectangle 3"/>
          <p:cNvSpPr>
            <a:spLocks noGrp="1" noChangeArrowheads="1"/>
          </p:cNvSpPr>
          <p:nvPr>
            <p:ph type="body" idx="1"/>
          </p:nvPr>
        </p:nvSpPr>
        <p:spPr>
          <a:xfrm>
            <a:off x="411163" y="990600"/>
            <a:ext cx="8318500" cy="5334000"/>
          </a:xfrm>
        </p:spPr>
        <p:txBody>
          <a:bodyPr>
            <a:normAutofit/>
          </a:bodyPr>
          <a:lstStyle/>
          <a:p>
            <a:pPr>
              <a:lnSpc>
                <a:spcPct val="90000"/>
              </a:lnSpc>
            </a:pPr>
            <a:r>
              <a:rPr lang="en-US" altLang="zh-CN" sz="2400">
                <a:ea typeface="宋体" panose="02010600030101010101" pitchFamily="2" charset="-122"/>
              </a:rPr>
              <a:t>Need to model expectation of users (domain knowledge)</a:t>
            </a: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buFont typeface="Monotype Sorts" pitchFamily="2" charset="2"/>
              <a:buNone/>
            </a:pPr>
            <a:endParaRPr lang="en-US" altLang="zh-CN" sz="2400">
              <a:ea typeface="宋体" panose="02010600030101010101" pitchFamily="2" charset="-122"/>
            </a:endParaRPr>
          </a:p>
          <a:p>
            <a:pPr>
              <a:lnSpc>
                <a:spcPct val="90000"/>
              </a:lnSpc>
              <a:buFont typeface="Monotype Sorts" pitchFamily="2" charset="2"/>
              <a:buNone/>
            </a:pPr>
            <a:endParaRPr lang="en-US" altLang="zh-CN" sz="2400">
              <a:ea typeface="宋体" panose="02010600030101010101" pitchFamily="2" charset="-122"/>
            </a:endParaRPr>
          </a:p>
          <a:p>
            <a:pPr>
              <a:lnSpc>
                <a:spcPct val="90000"/>
              </a:lnSpc>
              <a:buFont typeface="Monotype Sorts" pitchFamily="2" charset="2"/>
              <a:buNone/>
            </a:pPr>
            <a:endParaRPr lang="en-US" altLang="zh-CN" sz="2400">
              <a:ea typeface="宋体" panose="02010600030101010101" pitchFamily="2" charset="-122"/>
            </a:endParaRPr>
          </a:p>
          <a:p>
            <a:pPr>
              <a:lnSpc>
                <a:spcPct val="90000"/>
              </a:lnSpc>
              <a:buFont typeface="Monotype Sorts" pitchFamily="2" charset="2"/>
              <a:buNone/>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pPr>
            <a:r>
              <a:rPr lang="en-US" altLang="zh-CN" sz="2400">
                <a:ea typeface="宋体" panose="02010600030101010101" pitchFamily="2" charset="-122"/>
              </a:rPr>
              <a:t>Need to combine expectation of users with evidence from data (i.e., extracted patterns)</a:t>
            </a:r>
          </a:p>
        </p:txBody>
      </p:sp>
      <p:sp>
        <p:nvSpPr>
          <p:cNvPr id="1313796" name="Rectangle 4"/>
          <p:cNvSpPr>
            <a:spLocks noChangeArrowheads="1"/>
          </p:cNvSpPr>
          <p:nvPr/>
        </p:nvSpPr>
        <p:spPr bwMode="auto">
          <a:xfrm>
            <a:off x="5222875" y="1947863"/>
            <a:ext cx="350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797" name="Rectangle 5"/>
          <p:cNvSpPr>
            <a:spLocks noChangeArrowheads="1"/>
          </p:cNvSpPr>
          <p:nvPr/>
        </p:nvSpPr>
        <p:spPr bwMode="auto">
          <a:xfrm>
            <a:off x="5545138" y="2033588"/>
            <a:ext cx="2746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Pattern expected to be frequent</a:t>
            </a:r>
            <a:endParaRPr lang="en-US" altLang="zh-CN">
              <a:ea typeface="宋体" panose="02010600030101010101" pitchFamily="2" charset="-122"/>
            </a:endParaRPr>
          </a:p>
        </p:txBody>
      </p:sp>
      <p:sp>
        <p:nvSpPr>
          <p:cNvPr id="1313798" name="Rectangle 6"/>
          <p:cNvSpPr>
            <a:spLocks noChangeArrowheads="1"/>
          </p:cNvSpPr>
          <p:nvPr/>
        </p:nvSpPr>
        <p:spPr bwMode="auto">
          <a:xfrm>
            <a:off x="5243513" y="2368550"/>
            <a:ext cx="2651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799" name="Rectangle 7"/>
          <p:cNvSpPr>
            <a:spLocks noChangeArrowheads="1"/>
          </p:cNvSpPr>
          <p:nvPr/>
        </p:nvSpPr>
        <p:spPr bwMode="auto">
          <a:xfrm>
            <a:off x="5545138" y="2473325"/>
            <a:ext cx="28956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Pattern expected to be infrequent</a:t>
            </a:r>
            <a:endParaRPr lang="en-US" altLang="zh-CN">
              <a:ea typeface="宋体" panose="02010600030101010101" pitchFamily="2" charset="-122"/>
            </a:endParaRPr>
          </a:p>
        </p:txBody>
      </p:sp>
      <p:sp>
        <p:nvSpPr>
          <p:cNvPr id="1313800" name="Rectangle 8"/>
          <p:cNvSpPr>
            <a:spLocks noChangeArrowheads="1"/>
          </p:cNvSpPr>
          <p:nvPr/>
        </p:nvSpPr>
        <p:spPr bwMode="auto">
          <a:xfrm>
            <a:off x="5545138" y="2840038"/>
            <a:ext cx="24511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Pattern found to be frequent</a:t>
            </a:r>
            <a:endParaRPr lang="en-US" altLang="zh-CN">
              <a:ea typeface="宋体" panose="02010600030101010101" pitchFamily="2" charset="-122"/>
            </a:endParaRPr>
          </a:p>
        </p:txBody>
      </p:sp>
      <p:sp>
        <p:nvSpPr>
          <p:cNvPr id="1313801" name="Rectangle 9"/>
          <p:cNvSpPr>
            <a:spLocks noChangeArrowheads="1"/>
          </p:cNvSpPr>
          <p:nvPr/>
        </p:nvSpPr>
        <p:spPr bwMode="auto">
          <a:xfrm>
            <a:off x="5173663" y="2824163"/>
            <a:ext cx="250825" cy="252412"/>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3802" name="Rectangle 10"/>
          <p:cNvSpPr>
            <a:spLocks noChangeArrowheads="1"/>
          </p:cNvSpPr>
          <p:nvPr/>
        </p:nvSpPr>
        <p:spPr bwMode="auto">
          <a:xfrm>
            <a:off x="5545138" y="3284538"/>
            <a:ext cx="26003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Pattern found to be infrequent</a:t>
            </a:r>
            <a:endParaRPr lang="en-US" altLang="zh-CN">
              <a:ea typeface="宋体" panose="02010600030101010101" pitchFamily="2" charset="-122"/>
            </a:endParaRPr>
          </a:p>
        </p:txBody>
      </p:sp>
      <p:sp>
        <p:nvSpPr>
          <p:cNvPr id="1313803" name="Rectangle 11"/>
          <p:cNvSpPr>
            <a:spLocks noChangeArrowheads="1"/>
          </p:cNvSpPr>
          <p:nvPr/>
        </p:nvSpPr>
        <p:spPr bwMode="auto">
          <a:xfrm>
            <a:off x="5202238" y="3971925"/>
            <a:ext cx="3508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804" name="Rectangle 12"/>
          <p:cNvSpPr>
            <a:spLocks noChangeArrowheads="1"/>
          </p:cNvSpPr>
          <p:nvPr/>
        </p:nvSpPr>
        <p:spPr bwMode="auto">
          <a:xfrm>
            <a:off x="5243513" y="4456113"/>
            <a:ext cx="2651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805" name="Rectangle 13"/>
          <p:cNvSpPr>
            <a:spLocks noChangeArrowheads="1"/>
          </p:cNvSpPr>
          <p:nvPr/>
        </p:nvSpPr>
        <p:spPr bwMode="auto">
          <a:xfrm>
            <a:off x="5173663" y="4014788"/>
            <a:ext cx="250825" cy="254000"/>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3806" name="Rectangle 14"/>
          <p:cNvSpPr>
            <a:spLocks noChangeArrowheads="1"/>
          </p:cNvSpPr>
          <p:nvPr/>
        </p:nvSpPr>
        <p:spPr bwMode="auto">
          <a:xfrm>
            <a:off x="5173663" y="4554538"/>
            <a:ext cx="250825" cy="250825"/>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3807" name="Rectangle 15"/>
          <p:cNvSpPr>
            <a:spLocks noChangeArrowheads="1"/>
          </p:cNvSpPr>
          <p:nvPr/>
        </p:nvSpPr>
        <p:spPr bwMode="auto">
          <a:xfrm>
            <a:off x="6005513" y="4051300"/>
            <a:ext cx="16351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Expected Patterns</a:t>
            </a:r>
            <a:endParaRPr lang="en-US" altLang="zh-CN">
              <a:ea typeface="宋体" panose="02010600030101010101" pitchFamily="2" charset="-122"/>
            </a:endParaRPr>
          </a:p>
        </p:txBody>
      </p:sp>
      <p:sp>
        <p:nvSpPr>
          <p:cNvPr id="1313808" name="Rectangle 16"/>
          <p:cNvSpPr>
            <a:spLocks noChangeArrowheads="1"/>
          </p:cNvSpPr>
          <p:nvPr/>
        </p:nvSpPr>
        <p:spPr bwMode="auto">
          <a:xfrm>
            <a:off x="5661025" y="3952875"/>
            <a:ext cx="265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809" name="Freeform 17"/>
          <p:cNvSpPr/>
          <p:nvPr/>
        </p:nvSpPr>
        <p:spPr bwMode="auto">
          <a:xfrm>
            <a:off x="5597525" y="4016375"/>
            <a:ext cx="250825" cy="250825"/>
          </a:xfrm>
          <a:custGeom>
            <a:avLst/>
            <a:gdLst>
              <a:gd name="T0" fmla="*/ 0 w 316"/>
              <a:gd name="T1" fmla="*/ 158 h 316"/>
              <a:gd name="T2" fmla="*/ 3 w 316"/>
              <a:gd name="T3" fmla="*/ 128 h 316"/>
              <a:gd name="T4" fmla="*/ 10 w 316"/>
              <a:gd name="T5" fmla="*/ 100 h 316"/>
              <a:gd name="T6" fmla="*/ 24 w 316"/>
              <a:gd name="T7" fmla="*/ 75 h 316"/>
              <a:gd name="T8" fmla="*/ 41 w 316"/>
              <a:gd name="T9" fmla="*/ 51 h 316"/>
              <a:gd name="T10" fmla="*/ 62 w 316"/>
              <a:gd name="T11" fmla="*/ 31 h 316"/>
              <a:gd name="T12" fmla="*/ 87 w 316"/>
              <a:gd name="T13" fmla="*/ 16 h 316"/>
              <a:gd name="T14" fmla="*/ 114 w 316"/>
              <a:gd name="T15" fmla="*/ 6 h 316"/>
              <a:gd name="T16" fmla="*/ 143 w 316"/>
              <a:gd name="T17" fmla="*/ 0 h 316"/>
              <a:gd name="T18" fmla="*/ 173 w 316"/>
              <a:gd name="T19" fmla="*/ 0 h 316"/>
              <a:gd name="T20" fmla="*/ 201 w 316"/>
              <a:gd name="T21" fmla="*/ 6 h 316"/>
              <a:gd name="T22" fmla="*/ 228 w 316"/>
              <a:gd name="T23" fmla="*/ 16 h 316"/>
              <a:gd name="T24" fmla="*/ 253 w 316"/>
              <a:gd name="T25" fmla="*/ 31 h 316"/>
              <a:gd name="T26" fmla="*/ 274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6 h 316"/>
              <a:gd name="T40" fmla="*/ 292 w 316"/>
              <a:gd name="T41" fmla="*/ 241 h 316"/>
              <a:gd name="T42" fmla="*/ 274 w 316"/>
              <a:gd name="T43" fmla="*/ 265 h 316"/>
              <a:gd name="T44" fmla="*/ 253 w 316"/>
              <a:gd name="T45" fmla="*/ 285 h 316"/>
              <a:gd name="T46" fmla="*/ 228 w 316"/>
              <a:gd name="T47" fmla="*/ 300 h 316"/>
              <a:gd name="T48" fmla="*/ 201 w 316"/>
              <a:gd name="T49" fmla="*/ 310 h 316"/>
              <a:gd name="T50" fmla="*/ 173 w 316"/>
              <a:gd name="T51" fmla="*/ 316 h 316"/>
              <a:gd name="T52" fmla="*/ 143 w 316"/>
              <a:gd name="T53" fmla="*/ 316 h 316"/>
              <a:gd name="T54" fmla="*/ 114 w 316"/>
              <a:gd name="T55" fmla="*/ 310 h 316"/>
              <a:gd name="T56" fmla="*/ 87 w 316"/>
              <a:gd name="T57" fmla="*/ 300 h 316"/>
              <a:gd name="T58" fmla="*/ 62 w 316"/>
              <a:gd name="T59" fmla="*/ 285 h 316"/>
              <a:gd name="T60" fmla="*/ 41 w 316"/>
              <a:gd name="T61" fmla="*/ 265 h 316"/>
              <a:gd name="T62" fmla="*/ 24 w 316"/>
              <a:gd name="T63" fmla="*/ 241 h 316"/>
              <a:gd name="T64" fmla="*/ 10 w 316"/>
              <a:gd name="T65" fmla="*/ 216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0" y="100"/>
                </a:lnTo>
                <a:lnTo>
                  <a:pt x="24" y="75"/>
                </a:lnTo>
                <a:lnTo>
                  <a:pt x="41" y="51"/>
                </a:lnTo>
                <a:lnTo>
                  <a:pt x="62" y="31"/>
                </a:lnTo>
                <a:lnTo>
                  <a:pt x="87" y="16"/>
                </a:lnTo>
                <a:lnTo>
                  <a:pt x="114" y="6"/>
                </a:lnTo>
                <a:lnTo>
                  <a:pt x="143" y="0"/>
                </a:lnTo>
                <a:lnTo>
                  <a:pt x="173" y="0"/>
                </a:lnTo>
                <a:lnTo>
                  <a:pt x="201" y="6"/>
                </a:lnTo>
                <a:lnTo>
                  <a:pt x="228" y="16"/>
                </a:lnTo>
                <a:lnTo>
                  <a:pt x="253" y="31"/>
                </a:lnTo>
                <a:lnTo>
                  <a:pt x="274" y="51"/>
                </a:lnTo>
                <a:lnTo>
                  <a:pt x="292" y="75"/>
                </a:lnTo>
                <a:lnTo>
                  <a:pt x="305" y="100"/>
                </a:lnTo>
                <a:lnTo>
                  <a:pt x="314" y="128"/>
                </a:lnTo>
                <a:lnTo>
                  <a:pt x="316" y="158"/>
                </a:lnTo>
                <a:lnTo>
                  <a:pt x="314" y="187"/>
                </a:lnTo>
                <a:lnTo>
                  <a:pt x="305" y="216"/>
                </a:lnTo>
                <a:lnTo>
                  <a:pt x="292" y="241"/>
                </a:lnTo>
                <a:lnTo>
                  <a:pt x="274" y="265"/>
                </a:lnTo>
                <a:lnTo>
                  <a:pt x="253" y="285"/>
                </a:lnTo>
                <a:lnTo>
                  <a:pt x="228" y="300"/>
                </a:lnTo>
                <a:lnTo>
                  <a:pt x="201" y="310"/>
                </a:lnTo>
                <a:lnTo>
                  <a:pt x="173" y="316"/>
                </a:lnTo>
                <a:lnTo>
                  <a:pt x="143" y="316"/>
                </a:lnTo>
                <a:lnTo>
                  <a:pt x="114" y="310"/>
                </a:lnTo>
                <a:lnTo>
                  <a:pt x="87" y="300"/>
                </a:lnTo>
                <a:lnTo>
                  <a:pt x="62" y="285"/>
                </a:lnTo>
                <a:lnTo>
                  <a:pt x="41" y="265"/>
                </a:lnTo>
                <a:lnTo>
                  <a:pt x="24" y="241"/>
                </a:lnTo>
                <a:lnTo>
                  <a:pt x="10" y="216"/>
                </a:lnTo>
                <a:lnTo>
                  <a:pt x="3" y="187"/>
                </a:lnTo>
                <a:lnTo>
                  <a:pt x="0" y="158"/>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3810" name="Rectangle 18"/>
          <p:cNvSpPr>
            <a:spLocks noChangeArrowheads="1"/>
          </p:cNvSpPr>
          <p:nvPr/>
        </p:nvSpPr>
        <p:spPr bwMode="auto">
          <a:xfrm>
            <a:off x="5619750" y="4456113"/>
            <a:ext cx="350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0">
                <a:solidFill>
                  <a:srgbClr val="000000"/>
                </a:solidFill>
                <a:ea typeface="宋体" panose="02010600030101010101" pitchFamily="2" charset="-122"/>
              </a:rPr>
              <a:t>+</a:t>
            </a:r>
            <a:endParaRPr lang="en-US" altLang="zh-CN">
              <a:ea typeface="宋体" panose="02010600030101010101" pitchFamily="2" charset="-122"/>
            </a:endParaRPr>
          </a:p>
        </p:txBody>
      </p:sp>
      <p:sp>
        <p:nvSpPr>
          <p:cNvPr id="1313811" name="Freeform 19"/>
          <p:cNvSpPr/>
          <p:nvPr/>
        </p:nvSpPr>
        <p:spPr bwMode="auto">
          <a:xfrm>
            <a:off x="5592763" y="4540250"/>
            <a:ext cx="250825" cy="250825"/>
          </a:xfrm>
          <a:custGeom>
            <a:avLst/>
            <a:gdLst>
              <a:gd name="T0" fmla="*/ 0 w 316"/>
              <a:gd name="T1" fmla="*/ 158 h 316"/>
              <a:gd name="T2" fmla="*/ 3 w 316"/>
              <a:gd name="T3" fmla="*/ 128 h 316"/>
              <a:gd name="T4" fmla="*/ 11 w 316"/>
              <a:gd name="T5" fmla="*/ 100 h 316"/>
              <a:gd name="T6" fmla="*/ 24 w 316"/>
              <a:gd name="T7" fmla="*/ 75 h 316"/>
              <a:gd name="T8" fmla="*/ 41 w 316"/>
              <a:gd name="T9" fmla="*/ 51 h 316"/>
              <a:gd name="T10" fmla="*/ 63 w 316"/>
              <a:gd name="T11" fmla="*/ 31 h 316"/>
              <a:gd name="T12" fmla="*/ 87 w 316"/>
              <a:gd name="T13" fmla="*/ 15 h 316"/>
              <a:gd name="T14" fmla="*/ 115 w 316"/>
              <a:gd name="T15" fmla="*/ 6 h 316"/>
              <a:gd name="T16" fmla="*/ 143 w 316"/>
              <a:gd name="T17" fmla="*/ 0 h 316"/>
              <a:gd name="T18" fmla="*/ 173 w 316"/>
              <a:gd name="T19" fmla="*/ 0 h 316"/>
              <a:gd name="T20" fmla="*/ 201 w 316"/>
              <a:gd name="T21" fmla="*/ 6 h 316"/>
              <a:gd name="T22" fmla="*/ 229 w 316"/>
              <a:gd name="T23" fmla="*/ 15 h 316"/>
              <a:gd name="T24" fmla="*/ 253 w 316"/>
              <a:gd name="T25" fmla="*/ 31 h 316"/>
              <a:gd name="T26" fmla="*/ 276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4 h 316"/>
              <a:gd name="T40" fmla="*/ 292 w 316"/>
              <a:gd name="T41" fmla="*/ 241 h 316"/>
              <a:gd name="T42" fmla="*/ 276 w 316"/>
              <a:gd name="T43" fmla="*/ 265 h 316"/>
              <a:gd name="T44" fmla="*/ 253 w 316"/>
              <a:gd name="T45" fmla="*/ 285 h 316"/>
              <a:gd name="T46" fmla="*/ 229 w 316"/>
              <a:gd name="T47" fmla="*/ 300 h 316"/>
              <a:gd name="T48" fmla="*/ 201 w 316"/>
              <a:gd name="T49" fmla="*/ 310 h 316"/>
              <a:gd name="T50" fmla="*/ 173 w 316"/>
              <a:gd name="T51" fmla="*/ 316 h 316"/>
              <a:gd name="T52" fmla="*/ 143 w 316"/>
              <a:gd name="T53" fmla="*/ 316 h 316"/>
              <a:gd name="T54" fmla="*/ 115 w 316"/>
              <a:gd name="T55" fmla="*/ 310 h 316"/>
              <a:gd name="T56" fmla="*/ 87 w 316"/>
              <a:gd name="T57" fmla="*/ 300 h 316"/>
              <a:gd name="T58" fmla="*/ 63 w 316"/>
              <a:gd name="T59" fmla="*/ 285 h 316"/>
              <a:gd name="T60" fmla="*/ 41 w 316"/>
              <a:gd name="T61" fmla="*/ 265 h 316"/>
              <a:gd name="T62" fmla="*/ 24 w 316"/>
              <a:gd name="T63" fmla="*/ 241 h 316"/>
              <a:gd name="T64" fmla="*/ 11 w 316"/>
              <a:gd name="T65" fmla="*/ 214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1" y="100"/>
                </a:lnTo>
                <a:lnTo>
                  <a:pt x="24" y="75"/>
                </a:lnTo>
                <a:lnTo>
                  <a:pt x="41" y="51"/>
                </a:lnTo>
                <a:lnTo>
                  <a:pt x="63" y="31"/>
                </a:lnTo>
                <a:lnTo>
                  <a:pt x="87" y="15"/>
                </a:lnTo>
                <a:lnTo>
                  <a:pt x="115" y="6"/>
                </a:lnTo>
                <a:lnTo>
                  <a:pt x="143" y="0"/>
                </a:lnTo>
                <a:lnTo>
                  <a:pt x="173" y="0"/>
                </a:lnTo>
                <a:lnTo>
                  <a:pt x="201" y="6"/>
                </a:lnTo>
                <a:lnTo>
                  <a:pt x="229" y="15"/>
                </a:lnTo>
                <a:lnTo>
                  <a:pt x="253" y="31"/>
                </a:lnTo>
                <a:lnTo>
                  <a:pt x="276" y="51"/>
                </a:lnTo>
                <a:lnTo>
                  <a:pt x="292" y="75"/>
                </a:lnTo>
                <a:lnTo>
                  <a:pt x="305" y="100"/>
                </a:lnTo>
                <a:lnTo>
                  <a:pt x="314" y="128"/>
                </a:lnTo>
                <a:lnTo>
                  <a:pt x="316" y="158"/>
                </a:lnTo>
                <a:lnTo>
                  <a:pt x="314" y="187"/>
                </a:lnTo>
                <a:lnTo>
                  <a:pt x="305" y="214"/>
                </a:lnTo>
                <a:lnTo>
                  <a:pt x="292" y="241"/>
                </a:lnTo>
                <a:lnTo>
                  <a:pt x="276" y="265"/>
                </a:lnTo>
                <a:lnTo>
                  <a:pt x="253" y="285"/>
                </a:lnTo>
                <a:lnTo>
                  <a:pt x="229" y="300"/>
                </a:lnTo>
                <a:lnTo>
                  <a:pt x="201" y="310"/>
                </a:lnTo>
                <a:lnTo>
                  <a:pt x="173" y="316"/>
                </a:lnTo>
                <a:lnTo>
                  <a:pt x="143" y="316"/>
                </a:lnTo>
                <a:lnTo>
                  <a:pt x="115" y="310"/>
                </a:lnTo>
                <a:lnTo>
                  <a:pt x="87" y="300"/>
                </a:lnTo>
                <a:lnTo>
                  <a:pt x="63" y="285"/>
                </a:lnTo>
                <a:lnTo>
                  <a:pt x="41" y="265"/>
                </a:lnTo>
                <a:lnTo>
                  <a:pt x="24" y="241"/>
                </a:lnTo>
                <a:lnTo>
                  <a:pt x="11" y="214"/>
                </a:lnTo>
                <a:lnTo>
                  <a:pt x="3" y="187"/>
                </a:lnTo>
                <a:lnTo>
                  <a:pt x="0" y="158"/>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3812" name="Rectangle 20"/>
          <p:cNvSpPr>
            <a:spLocks noChangeArrowheads="1"/>
          </p:cNvSpPr>
          <p:nvPr/>
        </p:nvSpPr>
        <p:spPr bwMode="auto">
          <a:xfrm>
            <a:off x="6005513" y="4554538"/>
            <a:ext cx="185896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Unexpected Patterns</a:t>
            </a:r>
            <a:endParaRPr lang="en-US" altLang="zh-CN">
              <a:ea typeface="宋体" panose="02010600030101010101" pitchFamily="2" charset="-122"/>
            </a:endParaRPr>
          </a:p>
        </p:txBody>
      </p:sp>
      <p:sp>
        <p:nvSpPr>
          <p:cNvPr id="1313813" name="Freeform 21"/>
          <p:cNvSpPr/>
          <p:nvPr/>
        </p:nvSpPr>
        <p:spPr bwMode="auto">
          <a:xfrm>
            <a:off x="5181600" y="3276600"/>
            <a:ext cx="250825" cy="250825"/>
          </a:xfrm>
          <a:custGeom>
            <a:avLst/>
            <a:gdLst>
              <a:gd name="T0" fmla="*/ 0 w 316"/>
              <a:gd name="T1" fmla="*/ 158 h 316"/>
              <a:gd name="T2" fmla="*/ 3 w 316"/>
              <a:gd name="T3" fmla="*/ 128 h 316"/>
              <a:gd name="T4" fmla="*/ 10 w 316"/>
              <a:gd name="T5" fmla="*/ 100 h 316"/>
              <a:gd name="T6" fmla="*/ 24 w 316"/>
              <a:gd name="T7" fmla="*/ 75 h 316"/>
              <a:gd name="T8" fmla="*/ 41 w 316"/>
              <a:gd name="T9" fmla="*/ 51 h 316"/>
              <a:gd name="T10" fmla="*/ 62 w 316"/>
              <a:gd name="T11" fmla="*/ 31 h 316"/>
              <a:gd name="T12" fmla="*/ 87 w 316"/>
              <a:gd name="T13" fmla="*/ 16 h 316"/>
              <a:gd name="T14" fmla="*/ 114 w 316"/>
              <a:gd name="T15" fmla="*/ 6 h 316"/>
              <a:gd name="T16" fmla="*/ 143 w 316"/>
              <a:gd name="T17" fmla="*/ 0 h 316"/>
              <a:gd name="T18" fmla="*/ 173 w 316"/>
              <a:gd name="T19" fmla="*/ 0 h 316"/>
              <a:gd name="T20" fmla="*/ 201 w 316"/>
              <a:gd name="T21" fmla="*/ 6 h 316"/>
              <a:gd name="T22" fmla="*/ 228 w 316"/>
              <a:gd name="T23" fmla="*/ 16 h 316"/>
              <a:gd name="T24" fmla="*/ 253 w 316"/>
              <a:gd name="T25" fmla="*/ 31 h 316"/>
              <a:gd name="T26" fmla="*/ 274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6 h 316"/>
              <a:gd name="T40" fmla="*/ 292 w 316"/>
              <a:gd name="T41" fmla="*/ 241 h 316"/>
              <a:gd name="T42" fmla="*/ 274 w 316"/>
              <a:gd name="T43" fmla="*/ 265 h 316"/>
              <a:gd name="T44" fmla="*/ 253 w 316"/>
              <a:gd name="T45" fmla="*/ 285 h 316"/>
              <a:gd name="T46" fmla="*/ 228 w 316"/>
              <a:gd name="T47" fmla="*/ 300 h 316"/>
              <a:gd name="T48" fmla="*/ 201 w 316"/>
              <a:gd name="T49" fmla="*/ 310 h 316"/>
              <a:gd name="T50" fmla="*/ 173 w 316"/>
              <a:gd name="T51" fmla="*/ 316 h 316"/>
              <a:gd name="T52" fmla="*/ 143 w 316"/>
              <a:gd name="T53" fmla="*/ 316 h 316"/>
              <a:gd name="T54" fmla="*/ 114 w 316"/>
              <a:gd name="T55" fmla="*/ 310 h 316"/>
              <a:gd name="T56" fmla="*/ 87 w 316"/>
              <a:gd name="T57" fmla="*/ 300 h 316"/>
              <a:gd name="T58" fmla="*/ 62 w 316"/>
              <a:gd name="T59" fmla="*/ 285 h 316"/>
              <a:gd name="T60" fmla="*/ 41 w 316"/>
              <a:gd name="T61" fmla="*/ 265 h 316"/>
              <a:gd name="T62" fmla="*/ 24 w 316"/>
              <a:gd name="T63" fmla="*/ 241 h 316"/>
              <a:gd name="T64" fmla="*/ 10 w 316"/>
              <a:gd name="T65" fmla="*/ 216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0" y="100"/>
                </a:lnTo>
                <a:lnTo>
                  <a:pt x="24" y="75"/>
                </a:lnTo>
                <a:lnTo>
                  <a:pt x="41" y="51"/>
                </a:lnTo>
                <a:lnTo>
                  <a:pt x="62" y="31"/>
                </a:lnTo>
                <a:lnTo>
                  <a:pt x="87" y="16"/>
                </a:lnTo>
                <a:lnTo>
                  <a:pt x="114" y="6"/>
                </a:lnTo>
                <a:lnTo>
                  <a:pt x="143" y="0"/>
                </a:lnTo>
                <a:lnTo>
                  <a:pt x="173" y="0"/>
                </a:lnTo>
                <a:lnTo>
                  <a:pt x="201" y="6"/>
                </a:lnTo>
                <a:lnTo>
                  <a:pt x="228" y="16"/>
                </a:lnTo>
                <a:lnTo>
                  <a:pt x="253" y="31"/>
                </a:lnTo>
                <a:lnTo>
                  <a:pt x="274" y="51"/>
                </a:lnTo>
                <a:lnTo>
                  <a:pt x="292" y="75"/>
                </a:lnTo>
                <a:lnTo>
                  <a:pt x="305" y="100"/>
                </a:lnTo>
                <a:lnTo>
                  <a:pt x="314" y="128"/>
                </a:lnTo>
                <a:lnTo>
                  <a:pt x="316" y="158"/>
                </a:lnTo>
                <a:lnTo>
                  <a:pt x="314" y="187"/>
                </a:lnTo>
                <a:lnTo>
                  <a:pt x="305" y="216"/>
                </a:lnTo>
                <a:lnTo>
                  <a:pt x="292" y="241"/>
                </a:lnTo>
                <a:lnTo>
                  <a:pt x="274" y="265"/>
                </a:lnTo>
                <a:lnTo>
                  <a:pt x="253" y="285"/>
                </a:lnTo>
                <a:lnTo>
                  <a:pt x="228" y="300"/>
                </a:lnTo>
                <a:lnTo>
                  <a:pt x="201" y="310"/>
                </a:lnTo>
                <a:lnTo>
                  <a:pt x="173" y="316"/>
                </a:lnTo>
                <a:lnTo>
                  <a:pt x="143" y="316"/>
                </a:lnTo>
                <a:lnTo>
                  <a:pt x="114" y="310"/>
                </a:lnTo>
                <a:lnTo>
                  <a:pt x="87" y="300"/>
                </a:lnTo>
                <a:lnTo>
                  <a:pt x="62" y="285"/>
                </a:lnTo>
                <a:lnTo>
                  <a:pt x="41" y="265"/>
                </a:lnTo>
                <a:lnTo>
                  <a:pt x="24" y="241"/>
                </a:lnTo>
                <a:lnTo>
                  <a:pt x="10" y="216"/>
                </a:lnTo>
                <a:lnTo>
                  <a:pt x="3" y="187"/>
                </a:lnTo>
                <a:lnTo>
                  <a:pt x="0" y="158"/>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313814" name="Object 22"/>
          <p:cNvGraphicFramePr>
            <a:graphicFrameLocks noChangeAspect="1"/>
          </p:cNvGraphicFramePr>
          <p:nvPr/>
        </p:nvGraphicFramePr>
        <p:xfrm>
          <a:off x="914400" y="1752600"/>
          <a:ext cx="3609975" cy="3573463"/>
        </p:xfrm>
        <a:graphic>
          <a:graphicData uri="http://schemas.openxmlformats.org/presentationml/2006/ole">
            <mc:AlternateContent xmlns:mc="http://schemas.openxmlformats.org/markup-compatibility/2006">
              <mc:Choice xmlns:v="urn:schemas-microsoft-com:vml" Requires="v">
                <p:oleObj name="Bitmap Image" r:id="rId2" imgW="5695950" imgH="5638800" progId="Paint.Picture">
                  <p:embed/>
                </p:oleObj>
              </mc:Choice>
              <mc:Fallback>
                <p:oleObj name="Bitmap Image" r:id="rId2" imgW="5695950" imgH="5638800" progId="Paint.Picture">
                  <p:embed/>
                  <p:pic>
                    <p:nvPicPr>
                      <p:cNvPr id="0" name="图片 512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3609975"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Interestingness via Unexpectedness</a:t>
            </a:r>
          </a:p>
        </p:txBody>
      </p:sp>
      <p:sp>
        <p:nvSpPr>
          <p:cNvPr id="1314819" name="Rectangle 3"/>
          <p:cNvSpPr>
            <a:spLocks noGrp="1" noChangeArrowheads="1"/>
          </p:cNvSpPr>
          <p:nvPr>
            <p:ph type="body" idx="1"/>
          </p:nvPr>
        </p:nvSpPr>
        <p:spPr/>
        <p:txBody>
          <a:bodyPr>
            <a:normAutofit fontScale="92500" lnSpcReduction="10000"/>
          </a:bodyPr>
          <a:lstStyle/>
          <a:p>
            <a:pPr>
              <a:lnSpc>
                <a:spcPct val="90000"/>
              </a:lnSpc>
            </a:pPr>
            <a:r>
              <a:rPr lang="en-US" altLang="zh-CN">
                <a:ea typeface="宋体" panose="02010600030101010101" pitchFamily="2" charset="-122"/>
              </a:rPr>
              <a:t>Web Data (Cooley et al 2001)</a:t>
            </a:r>
          </a:p>
          <a:p>
            <a:pPr lvl="1">
              <a:lnSpc>
                <a:spcPct val="90000"/>
              </a:lnSpc>
            </a:pPr>
            <a:r>
              <a:rPr lang="en-US" altLang="zh-CN">
                <a:ea typeface="宋体" panose="02010600030101010101" pitchFamily="2" charset="-122"/>
              </a:rPr>
              <a:t>Domain knowledge in the form of site structure</a:t>
            </a:r>
          </a:p>
          <a:p>
            <a:pPr lvl="1">
              <a:lnSpc>
                <a:spcPct val="90000"/>
              </a:lnSpc>
              <a:spcAft>
                <a:spcPts val="700"/>
              </a:spcAft>
            </a:pPr>
            <a:r>
              <a:rPr lang="en-US" altLang="zh-CN">
                <a:ea typeface="宋体" panose="02010600030101010101" pitchFamily="2" charset="-122"/>
              </a:rPr>
              <a:t>Given an itemset F = {X</a:t>
            </a:r>
            <a:r>
              <a:rPr lang="en-US" altLang="zh-CN" baseline="-25000">
                <a:ea typeface="宋体" panose="02010600030101010101" pitchFamily="2" charset="-122"/>
              </a:rPr>
              <a:t>1</a:t>
            </a:r>
            <a:r>
              <a:rPr lang="en-US" altLang="zh-CN">
                <a:ea typeface="宋体" panose="02010600030101010101" pitchFamily="2" charset="-122"/>
              </a:rPr>
              <a:t>, X</a:t>
            </a:r>
            <a:r>
              <a:rPr lang="en-US" altLang="zh-CN" baseline="-25000">
                <a:ea typeface="宋体" panose="02010600030101010101" pitchFamily="2" charset="-122"/>
              </a:rPr>
              <a:t>2</a:t>
            </a:r>
            <a:r>
              <a:rPr lang="en-US" altLang="zh-CN">
                <a:ea typeface="宋体" panose="02010600030101010101" pitchFamily="2" charset="-122"/>
              </a:rPr>
              <a:t>, …, X</a:t>
            </a:r>
            <a:r>
              <a:rPr lang="en-US" altLang="zh-CN" baseline="-25000">
                <a:ea typeface="宋体" panose="02010600030101010101" pitchFamily="2" charset="-122"/>
              </a:rPr>
              <a:t>k</a:t>
            </a:r>
            <a:r>
              <a:rPr lang="en-US" altLang="zh-CN">
                <a:ea typeface="宋体" panose="02010600030101010101" pitchFamily="2" charset="-122"/>
              </a:rPr>
              <a:t>}  (X</a:t>
            </a:r>
            <a:r>
              <a:rPr lang="en-US" altLang="zh-CN" baseline="-25000">
                <a:ea typeface="宋体" panose="02010600030101010101" pitchFamily="2" charset="-122"/>
              </a:rPr>
              <a:t>i</a:t>
            </a:r>
            <a:r>
              <a:rPr lang="en-US" altLang="zh-CN">
                <a:ea typeface="宋体" panose="02010600030101010101" pitchFamily="2" charset="-122"/>
              </a:rPr>
              <a:t> : Web pages)</a:t>
            </a:r>
          </a:p>
          <a:p>
            <a:pPr lvl="2">
              <a:lnSpc>
                <a:spcPct val="90000"/>
              </a:lnSpc>
              <a:spcAft>
                <a:spcPts val="700"/>
              </a:spcAft>
            </a:pPr>
            <a:r>
              <a:rPr lang="en-US" altLang="zh-CN">
                <a:ea typeface="宋体" panose="02010600030101010101" pitchFamily="2" charset="-122"/>
              </a:rPr>
              <a:t> L: number of links connecting the pages </a:t>
            </a:r>
          </a:p>
          <a:p>
            <a:pPr lvl="2">
              <a:lnSpc>
                <a:spcPct val="90000"/>
              </a:lnSpc>
              <a:spcAft>
                <a:spcPts val="700"/>
              </a:spcAft>
            </a:pPr>
            <a:r>
              <a:rPr lang="en-US" altLang="zh-CN">
                <a:ea typeface="宋体" panose="02010600030101010101" pitchFamily="2" charset="-122"/>
              </a:rPr>
              <a:t> lfactor = L / (k </a:t>
            </a:r>
            <a:r>
              <a:rPr lang="en-US" altLang="zh-CN">
                <a:ea typeface="宋体" panose="02010600030101010101" pitchFamily="2" charset="-122"/>
                <a:sym typeface="Symbol" panose="05050102010706020507" pitchFamily="18" charset="2"/>
              </a:rPr>
              <a:t> k-1)</a:t>
            </a:r>
          </a:p>
          <a:p>
            <a:pPr lvl="2">
              <a:lnSpc>
                <a:spcPct val="90000"/>
              </a:lnSpc>
              <a:spcAft>
                <a:spcPts val="700"/>
              </a:spcAft>
            </a:pPr>
            <a:r>
              <a:rPr lang="en-US" altLang="zh-CN">
                <a:ea typeface="宋体" panose="02010600030101010101" pitchFamily="2" charset="-122"/>
                <a:sym typeface="Symbol" panose="05050102010706020507" pitchFamily="18" charset="2"/>
              </a:rPr>
              <a:t> cfactor = 1 (if graph is connected), 0 (disconnected graph)</a:t>
            </a:r>
          </a:p>
          <a:p>
            <a:pPr lvl="1">
              <a:lnSpc>
                <a:spcPct val="90000"/>
              </a:lnSpc>
              <a:spcAft>
                <a:spcPts val="700"/>
              </a:spcAft>
            </a:pPr>
            <a:r>
              <a:rPr lang="en-US" altLang="zh-CN">
                <a:ea typeface="宋体" panose="02010600030101010101" pitchFamily="2" charset="-122"/>
                <a:sym typeface="Symbol" panose="05050102010706020507" pitchFamily="18" charset="2"/>
              </a:rPr>
              <a:t>Structure evidence = cfactor  lfactor</a:t>
            </a:r>
          </a:p>
          <a:p>
            <a:pPr lvl="2">
              <a:lnSpc>
                <a:spcPct val="90000"/>
              </a:lnSpc>
              <a:spcAft>
                <a:spcPts val="700"/>
              </a:spcAft>
            </a:pPr>
            <a:endParaRPr lang="en-US" altLang="zh-CN">
              <a:ea typeface="宋体" panose="02010600030101010101" pitchFamily="2" charset="-122"/>
              <a:sym typeface="Symbol" panose="05050102010706020507" pitchFamily="18" charset="2"/>
            </a:endParaRPr>
          </a:p>
          <a:p>
            <a:pPr lvl="1">
              <a:lnSpc>
                <a:spcPct val="90000"/>
              </a:lnSpc>
              <a:spcAft>
                <a:spcPts val="700"/>
              </a:spcAft>
            </a:pPr>
            <a:r>
              <a:rPr lang="en-US" altLang="zh-CN">
                <a:ea typeface="宋体" panose="02010600030101010101" pitchFamily="2" charset="-122"/>
              </a:rPr>
              <a:t>Usage evidence </a:t>
            </a:r>
          </a:p>
          <a:p>
            <a:pPr lvl="1">
              <a:lnSpc>
                <a:spcPct val="90000"/>
              </a:lnSpc>
              <a:spcAft>
                <a:spcPts val="700"/>
              </a:spcAft>
              <a:buFont typeface="Arial" panose="020B0604020202020204" pitchFamily="34" charset="0"/>
              <a:buNone/>
            </a:pPr>
            <a:endParaRPr lang="en-US" altLang="zh-CN">
              <a:ea typeface="宋体" panose="02010600030101010101" pitchFamily="2" charset="-122"/>
            </a:endParaRPr>
          </a:p>
          <a:p>
            <a:pPr lvl="1">
              <a:lnSpc>
                <a:spcPct val="90000"/>
              </a:lnSpc>
              <a:spcAft>
                <a:spcPts val="700"/>
              </a:spcAft>
            </a:pPr>
            <a:r>
              <a:rPr lang="en-US" altLang="zh-CN">
                <a:ea typeface="宋体" panose="02010600030101010101" pitchFamily="2" charset="-122"/>
              </a:rPr>
              <a:t>Use Dempster-Shafer theory to combine domain knowledge and evidence from data</a:t>
            </a:r>
          </a:p>
        </p:txBody>
      </p:sp>
      <p:graphicFrame>
        <p:nvGraphicFramePr>
          <p:cNvPr id="1314820" name="Object 4"/>
          <p:cNvGraphicFramePr>
            <a:graphicFrameLocks noChangeAspect="1"/>
          </p:cNvGraphicFramePr>
          <p:nvPr/>
        </p:nvGraphicFramePr>
        <p:xfrm>
          <a:off x="3581400" y="4343400"/>
          <a:ext cx="2882900" cy="800100"/>
        </p:xfrm>
        <a:graphic>
          <a:graphicData uri="http://schemas.openxmlformats.org/presentationml/2006/ole">
            <mc:AlternateContent xmlns:mc="http://schemas.openxmlformats.org/markup-compatibility/2006">
              <mc:Choice xmlns:v="urn:schemas-microsoft-com:vml" Requires="v">
                <p:oleObj name="Equation" r:id="rId2" imgW="2882900" imgH="800100" progId="Equation.3">
                  <p:embed/>
                </p:oleObj>
              </mc:Choice>
              <mc:Fallback>
                <p:oleObj name="Equation" r:id="rId2" imgW="2882900" imgH="800100" progId="Equation.3">
                  <p:embed/>
                  <p:pic>
                    <p:nvPicPr>
                      <p:cNvPr id="0" name="图片 522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43400"/>
                        <a:ext cx="28829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395536" y="332656"/>
            <a:ext cx="8280400" cy="533400"/>
          </a:xfrm>
        </p:spPr>
        <p:txBody>
          <a:bodyPr>
            <a:normAutofit fontScale="90000"/>
          </a:bodyPr>
          <a:lstStyle/>
          <a:p>
            <a:r>
              <a:rPr lang="zh-CN" altLang="en-US" b="1" dirty="0">
                <a:effectLst>
                  <a:outerShdw blurRad="38100" dist="38100" dir="2700000" algn="tl">
                    <a:srgbClr val="000000">
                      <a:alpha val="43137"/>
                    </a:srgbClr>
                  </a:outerShdw>
                </a:effectLst>
                <a:ea typeface="宋体" panose="02010600030101010101" pitchFamily="2" charset="-122"/>
              </a:rPr>
              <a:t>频繁项集 </a:t>
            </a:r>
            <a:r>
              <a:rPr lang="en-US" altLang="zh-CN" b="1" dirty="0">
                <a:effectLst>
                  <a:outerShdw blurRad="38100" dist="38100" dir="2700000" algn="tl">
                    <a:srgbClr val="000000">
                      <a:alpha val="43137"/>
                    </a:srgbClr>
                  </a:outerShdw>
                </a:effectLst>
                <a:ea typeface="宋体" panose="02010600030101010101" pitchFamily="2" charset="-122"/>
              </a:rPr>
              <a:t>Frequent </a:t>
            </a:r>
            <a:r>
              <a:rPr lang="en-US" altLang="zh-CN" b="1" dirty="0" err="1">
                <a:effectLst>
                  <a:outerShdw blurRad="38100" dist="38100" dir="2700000" algn="tl">
                    <a:srgbClr val="000000">
                      <a:alpha val="43137"/>
                    </a:srgbClr>
                  </a:outerShdw>
                </a:effectLst>
                <a:ea typeface="宋体" panose="02010600030101010101" pitchFamily="2" charset="-122"/>
              </a:rPr>
              <a:t>Itemset</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1875" name="Rectangle 3"/>
          <p:cNvSpPr>
            <a:spLocks noGrp="1" noChangeArrowheads="1"/>
          </p:cNvSpPr>
          <p:nvPr>
            <p:ph type="body" sz="half" idx="1"/>
          </p:nvPr>
        </p:nvSpPr>
        <p:spPr>
          <a:xfrm>
            <a:off x="179512" y="1066800"/>
            <a:ext cx="4464496" cy="5334000"/>
          </a:xfrm>
          <a:noFill/>
        </p:spPr>
        <p:txBody>
          <a:bodyPr>
            <a:normAutofit/>
          </a:bodyPr>
          <a:lstStyle/>
          <a:p>
            <a:pPr marL="342900" indent="-342900"/>
            <a:r>
              <a:rPr lang="zh-CN" altLang="en-US" sz="2000" b="1" dirty="0">
                <a:effectLst>
                  <a:outerShdw blurRad="38100" dist="38100" dir="2700000" algn="tl">
                    <a:srgbClr val="000000">
                      <a:alpha val="43137"/>
                    </a:srgbClr>
                  </a:outerShdw>
                </a:effectLst>
                <a:ea typeface="宋体" panose="02010600030101010101" pitchFamily="2" charset="-122"/>
              </a:rPr>
              <a:t>项集</a:t>
            </a:r>
            <a:endParaRPr lang="en-US" altLang="zh-CN" sz="2000" b="1" dirty="0">
              <a:effectLst>
                <a:outerShdw blurRad="38100" dist="38100" dir="2700000" algn="tl">
                  <a:srgbClr val="000000">
                    <a:alpha val="43137"/>
                  </a:srgbClr>
                </a:outerShdw>
              </a:effectLst>
              <a:ea typeface="宋体" panose="02010600030101010101" pitchFamily="2" charset="-122"/>
            </a:endParaRPr>
          </a:p>
          <a:p>
            <a:pPr marL="742950" lvl="1" indent="-285750"/>
            <a:r>
              <a:rPr lang="zh-CN" altLang="en-US" sz="1800" b="1" dirty="0">
                <a:effectLst>
                  <a:outerShdw blurRad="38100" dist="38100" dir="2700000" algn="tl">
                    <a:srgbClr val="000000">
                      <a:alpha val="43137"/>
                    </a:srgbClr>
                  </a:outerShdw>
                </a:effectLst>
                <a:ea typeface="宋体" panose="02010600030101010101" pitchFamily="2" charset="-122"/>
              </a:rPr>
              <a:t>项集合：</a:t>
            </a:r>
            <a:r>
              <a:rPr lang="en-US" altLang="zh-CN" sz="1600" b="1" dirty="0">
                <a:effectLst>
                  <a:outerShdw blurRad="38100" dist="38100" dir="2700000" algn="tl">
                    <a:srgbClr val="000000">
                      <a:alpha val="43137"/>
                    </a:srgbClr>
                  </a:outerShdw>
                </a:effectLst>
                <a:ea typeface="宋体" panose="02010600030101010101" pitchFamily="2" charset="-122"/>
              </a:rPr>
              <a:t>{Milk, Bread, Diaper}</a:t>
            </a:r>
          </a:p>
          <a:p>
            <a:pPr marL="742950" lvl="1" indent="-285750"/>
            <a:r>
              <a:rPr lang="en-US" altLang="zh-CN" sz="1800" b="1" dirty="0">
                <a:effectLst>
                  <a:outerShdw blurRad="38100" dist="38100" dir="2700000" algn="tl">
                    <a:srgbClr val="000000">
                      <a:alpha val="43137"/>
                    </a:srgbClr>
                  </a:outerShdw>
                </a:effectLst>
                <a:ea typeface="宋体" panose="02010600030101010101" pitchFamily="2" charset="-122"/>
              </a:rPr>
              <a:t>k-</a:t>
            </a:r>
            <a:r>
              <a:rPr lang="zh-CN" altLang="en-US" sz="1800" b="1" dirty="0">
                <a:effectLst>
                  <a:outerShdw blurRad="38100" dist="38100" dir="2700000" algn="tl">
                    <a:srgbClr val="000000">
                      <a:alpha val="43137"/>
                    </a:srgbClr>
                  </a:outerShdw>
                </a:effectLst>
                <a:ea typeface="宋体" panose="02010600030101010101" pitchFamily="2" charset="-122"/>
              </a:rPr>
              <a:t>项集</a:t>
            </a:r>
            <a:endParaRPr lang="en-US" altLang="zh-CN" sz="1800" b="1" dirty="0">
              <a:effectLst>
                <a:outerShdw blurRad="38100" dist="38100" dir="2700000" algn="tl">
                  <a:srgbClr val="000000">
                    <a:alpha val="43137"/>
                  </a:srgbClr>
                </a:outerShdw>
              </a:effectLst>
              <a:ea typeface="宋体" panose="02010600030101010101" pitchFamily="2" charset="-122"/>
            </a:endParaRPr>
          </a:p>
          <a:p>
            <a:pPr marL="342900" indent="-342900"/>
            <a:endParaRPr lang="en-US" altLang="zh-CN" sz="2000" b="1" dirty="0">
              <a:effectLst>
                <a:outerShdw blurRad="38100" dist="38100" dir="2700000" algn="tl">
                  <a:srgbClr val="000000">
                    <a:alpha val="43137"/>
                  </a:srgbClr>
                </a:outerShdw>
              </a:effectLst>
              <a:ea typeface="宋体" panose="02010600030101010101" pitchFamily="2" charset="-122"/>
            </a:endParaRPr>
          </a:p>
          <a:p>
            <a:pPr marL="342900" indent="-342900"/>
            <a:r>
              <a:rPr lang="zh-CN" altLang="en-US" sz="2000" b="1" dirty="0">
                <a:effectLst>
                  <a:outerShdw blurRad="38100" dist="38100" dir="2700000" algn="tl">
                    <a:srgbClr val="000000">
                      <a:alpha val="43137"/>
                    </a:srgbClr>
                  </a:outerShdw>
                </a:effectLst>
                <a:ea typeface="宋体" panose="02010600030101010101" pitchFamily="2" charset="-122"/>
              </a:rPr>
              <a:t>支持度计数 </a:t>
            </a:r>
            <a:r>
              <a:rPr lang="en-US" altLang="zh-CN" sz="2000" b="1" dirty="0">
                <a:effectLst>
                  <a:outerShdw blurRad="38100" dist="38100" dir="2700000" algn="tl">
                    <a:srgbClr val="000000">
                      <a:alpha val="43137"/>
                    </a:srgbClr>
                  </a:outerShdw>
                </a:effectLst>
                <a:ea typeface="宋体" panose="02010600030101010101" pitchFamily="2" charset="-122"/>
              </a:rPr>
              <a:t>Support count (</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p>
          <a:p>
            <a:pPr marL="742950" lvl="1" indent="-285750"/>
            <a: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 </a:t>
            </a:r>
            <a:r>
              <a:rPr lang="en-US" altLang="zh-CN" sz="1800" b="1" dirty="0" err="1">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Bread,Diaper</a:t>
            </a:r>
            <a: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 2 </a:t>
            </a:r>
            <a:endParaRPr lang="en-US" altLang="zh-CN" sz="1800" b="1" dirty="0">
              <a:effectLst>
                <a:outerShdw blurRad="38100" dist="38100" dir="2700000" algn="tl">
                  <a:srgbClr val="000000">
                    <a:alpha val="43137"/>
                  </a:srgbClr>
                </a:outerShdw>
              </a:effectLst>
              <a:ea typeface="宋体" panose="02010600030101010101" pitchFamily="2" charset="-122"/>
            </a:endParaRPr>
          </a:p>
          <a:p>
            <a:pPr marL="342900" indent="-342900"/>
            <a:endParaRPr lang="en-US" altLang="zh-CN" sz="2000" b="1" dirty="0">
              <a:effectLst>
                <a:outerShdw blurRad="38100" dist="38100" dir="2700000" algn="tl">
                  <a:srgbClr val="000000">
                    <a:alpha val="43137"/>
                  </a:srgbClr>
                </a:outerShdw>
              </a:effectLst>
              <a:ea typeface="宋体" panose="02010600030101010101" pitchFamily="2" charset="-122"/>
            </a:endParaRPr>
          </a:p>
          <a:p>
            <a:pPr marL="342900" indent="-342900"/>
            <a:r>
              <a:rPr lang="zh-CN" altLang="en-US" sz="2000" b="1" dirty="0">
                <a:solidFill>
                  <a:srgbClr val="C00000"/>
                </a:solidFill>
                <a:effectLst>
                  <a:outerShdw blurRad="38100" dist="38100" dir="2700000" algn="tl">
                    <a:srgbClr val="000000">
                      <a:alpha val="43137"/>
                    </a:srgbClr>
                  </a:outerShdw>
                </a:effectLst>
                <a:ea typeface="宋体" panose="02010600030101010101" pitchFamily="2" charset="-122"/>
              </a:rPr>
              <a:t>支持度</a:t>
            </a:r>
            <a:endParaRPr lang="en-US" altLang="zh-CN" sz="2000" b="1" dirty="0">
              <a:solidFill>
                <a:srgbClr val="C00000"/>
              </a:solidFill>
              <a:effectLst>
                <a:outerShdw blurRad="38100" dist="38100" dir="2700000" algn="tl">
                  <a:srgbClr val="000000">
                    <a:alpha val="43137"/>
                  </a:srgbClr>
                </a:outerShdw>
              </a:effectLst>
              <a:ea typeface="宋体" panose="02010600030101010101" pitchFamily="2" charset="-122"/>
            </a:endParaRPr>
          </a:p>
          <a:p>
            <a:pPr marL="742950" lvl="1" indent="-285750"/>
            <a:r>
              <a:rPr lang="en-US" altLang="zh-CN" sz="1800" b="1" dirty="0">
                <a:effectLst>
                  <a:outerShdw blurRad="38100" dist="38100" dir="2700000" algn="tl">
                    <a:srgbClr val="000000">
                      <a:alpha val="43137"/>
                    </a:srgbClr>
                  </a:outerShdw>
                </a:effectLst>
                <a:ea typeface="宋体" panose="02010600030101010101" pitchFamily="2" charset="-122"/>
              </a:rPr>
              <a:t>s({Milk, Bread, Diaper}) = 2/5</a:t>
            </a:r>
          </a:p>
          <a:p>
            <a:pPr marL="742950" lvl="1" indent="-285750"/>
            <a:endParaRPr lang="en-US" altLang="zh-CN" sz="1800" b="1" dirty="0">
              <a:effectLst>
                <a:outerShdw blurRad="38100" dist="38100" dir="2700000" algn="tl">
                  <a:srgbClr val="000000">
                    <a:alpha val="43137"/>
                  </a:srgbClr>
                </a:outerShdw>
              </a:effectLst>
              <a:ea typeface="宋体" panose="02010600030101010101" pitchFamily="2" charset="-122"/>
            </a:endParaRPr>
          </a:p>
          <a:p>
            <a:pPr marL="342900" indent="-342900"/>
            <a:r>
              <a:rPr lang="zh-CN" altLang="en-US" sz="2000" b="1" dirty="0">
                <a:solidFill>
                  <a:srgbClr val="00B050"/>
                </a:solidFill>
                <a:effectLst>
                  <a:outerShdw blurRad="38100" dist="38100" dir="2700000" algn="tl">
                    <a:srgbClr val="000000">
                      <a:alpha val="43137"/>
                    </a:srgbClr>
                  </a:outerShdw>
                </a:effectLst>
                <a:ea typeface="宋体" panose="02010600030101010101" pitchFamily="2" charset="-122"/>
              </a:rPr>
              <a:t>频繁项集</a:t>
            </a:r>
            <a:endParaRPr lang="en-US" altLang="zh-CN" sz="2000" b="1" dirty="0">
              <a:solidFill>
                <a:srgbClr val="00B050"/>
              </a:solidFill>
              <a:effectLst>
                <a:outerShdw blurRad="38100" dist="38100" dir="2700000" algn="tl">
                  <a:srgbClr val="000000">
                    <a:alpha val="43137"/>
                  </a:srgbClr>
                </a:outerShdw>
              </a:effectLst>
              <a:ea typeface="宋体" panose="02010600030101010101" pitchFamily="2" charset="-122"/>
            </a:endParaRPr>
          </a:p>
          <a:p>
            <a:pPr marL="742950" lvl="1" indent="-285750"/>
            <a:r>
              <a:rPr lang="en-US" altLang="zh-CN" sz="1800" b="1" i="1" dirty="0" err="1">
                <a:solidFill>
                  <a:srgbClr val="FF0000"/>
                </a:solidFill>
                <a:effectLst>
                  <a:outerShdw blurRad="38100" dist="38100" dir="2700000" algn="tl">
                    <a:srgbClr val="000000">
                      <a:alpha val="43137"/>
                    </a:srgbClr>
                  </a:outerShdw>
                </a:effectLst>
                <a:ea typeface="宋体" panose="02010600030101010101" pitchFamily="2" charset="-122"/>
              </a:rPr>
              <a:t>minsup</a:t>
            </a:r>
            <a: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rPr>
              <a:t> </a:t>
            </a:r>
            <a:r>
              <a:rPr lang="zh-CN" altLang="en-US" sz="1800" b="1" dirty="0">
                <a:solidFill>
                  <a:srgbClr val="FF0000"/>
                </a:solidFill>
                <a:effectLst>
                  <a:outerShdw blurRad="38100" dist="38100" dir="2700000" algn="tl">
                    <a:srgbClr val="000000">
                      <a:alpha val="43137"/>
                    </a:srgbClr>
                  </a:outerShdw>
                </a:effectLst>
                <a:ea typeface="宋体" panose="02010600030101010101" pitchFamily="2" charset="-122"/>
              </a:rPr>
              <a:t>是一个阈值 </a:t>
            </a:r>
            <a:r>
              <a:rPr lang="en-US" altLang="zh-CN" sz="1800" b="1" dirty="0">
                <a:solidFill>
                  <a:srgbClr val="00B0F0"/>
                </a:solidFill>
                <a:effectLst>
                  <a:outerShdw blurRad="38100" dist="38100" dir="2700000" algn="tl">
                    <a:srgbClr val="000000">
                      <a:alpha val="43137"/>
                    </a:srgbClr>
                  </a:outerShdw>
                </a:effectLst>
                <a:ea typeface="宋体" panose="02010600030101010101" pitchFamily="2" charset="-122"/>
              </a:rPr>
              <a:t>(threshold)</a:t>
            </a:r>
          </a:p>
          <a:p>
            <a:pPr lvl="1"/>
            <a:r>
              <a:rPr lang="zh-CN" altLang="en-US" sz="1800" b="1" dirty="0">
                <a:solidFill>
                  <a:srgbClr val="00B0F0"/>
                </a:solidFill>
                <a:effectLst>
                  <a:outerShdw blurRad="38100" dist="38100" dir="2700000" algn="tl">
                    <a:srgbClr val="000000">
                      <a:alpha val="43137"/>
                    </a:srgbClr>
                  </a:outerShdw>
                </a:effectLst>
                <a:ea typeface="宋体" panose="02010600030101010101" pitchFamily="2" charset="-122"/>
              </a:rPr>
              <a:t>项集的支持度 大于等于 </a:t>
            </a:r>
            <a:r>
              <a:rPr lang="en-US" altLang="zh-CN" sz="1800" b="1" i="1" dirty="0" err="1">
                <a:solidFill>
                  <a:srgbClr val="FF0000"/>
                </a:solidFill>
                <a:effectLst>
                  <a:outerShdw blurRad="38100" dist="38100" dir="2700000" algn="tl">
                    <a:srgbClr val="000000">
                      <a:alpha val="43137"/>
                    </a:srgbClr>
                  </a:outerShdw>
                </a:effectLst>
                <a:ea typeface="宋体" panose="02010600030101010101" pitchFamily="2" charset="-122"/>
              </a:rPr>
              <a:t>minsup</a:t>
            </a:r>
            <a:endParaRPr lang="en-US" altLang="zh-CN" sz="1800" b="1" dirty="0">
              <a:solidFill>
                <a:srgbClr val="00B0F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231917" name="Object 45"/>
          <p:cNvGraphicFramePr>
            <a:graphicFrameLocks noGrp="1" noChangeAspect="1"/>
          </p:cNvGraphicFramePr>
          <p:nvPr>
            <p:ph type="clipArt" sz="half" idx="2"/>
          </p:nvPr>
        </p:nvGraphicFramePr>
        <p:xfrm>
          <a:off x="4716016" y="2348880"/>
          <a:ext cx="3657600" cy="2195513"/>
        </p:xfrm>
        <a:graphic>
          <a:graphicData uri="http://schemas.openxmlformats.org/presentationml/2006/ole">
            <mc:AlternateContent xmlns:mc="http://schemas.openxmlformats.org/markup-compatibility/2006">
              <mc:Choice xmlns:v="urn:schemas-microsoft-com:vml" Requires="v">
                <p:oleObj name="Document" r:id="rId2" imgW="3354705" imgH="2014220" progId="Word.Document.8">
                  <p:embed/>
                </p:oleObj>
              </mc:Choice>
              <mc:Fallback>
                <p:oleObj name="Document" r:id="rId2" imgW="3354705" imgH="2014220" progId="Word.Document.8">
                  <p:embed/>
                  <p:pic>
                    <p:nvPicPr>
                      <p:cNvPr id="0" name="图片 7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48880"/>
                        <a:ext cx="3657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1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1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1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31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1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18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18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1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80400" cy="533400"/>
          </a:xfrm>
        </p:spPr>
        <p:txBody>
          <a:bodyPr>
            <a:normAutofit fontScale="90000"/>
          </a:bodyPr>
          <a:lstStyle/>
          <a:p>
            <a:r>
              <a:rPr lang="zh-CN" altLang="en-US" b="1" dirty="0">
                <a:effectLst>
                  <a:outerShdw blurRad="38100" dist="38100" dir="2700000" algn="tl">
                    <a:srgbClr val="000000">
                      <a:alpha val="43137"/>
                    </a:srgbClr>
                  </a:outerShdw>
                </a:effectLst>
              </a:rPr>
              <a:t>支持度</a:t>
            </a:r>
          </a:p>
        </p:txBody>
      </p:sp>
      <p:sp>
        <p:nvSpPr>
          <p:cNvPr id="3" name="文本占位符 2"/>
          <p:cNvSpPr>
            <a:spLocks noGrp="1"/>
          </p:cNvSpPr>
          <p:nvPr>
            <p:ph type="body" sz="half" idx="1"/>
          </p:nvPr>
        </p:nvSpPr>
        <p:spPr>
          <a:xfrm>
            <a:off x="411162" y="1143000"/>
            <a:ext cx="8193285" cy="5181600"/>
          </a:xfrm>
        </p:spPr>
        <p:txBody>
          <a:bodyPr/>
          <a:lstStyle/>
          <a:p>
            <a:r>
              <a:rPr lang="zh-CN" altLang="en-US" b="1" dirty="0">
                <a:effectLst>
                  <a:outerShdw blurRad="38100" dist="38100" dir="2700000" algn="tl">
                    <a:srgbClr val="000000">
                      <a:alpha val="43137"/>
                    </a:srgbClr>
                  </a:outerShdw>
                </a:effectLst>
              </a:rPr>
              <a:t>支持度很低的规则可能只是偶然出现</a:t>
            </a:r>
            <a:endParaRPr lang="en-US" altLang="zh-CN" b="1" dirty="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从商务角度看，低支持度的规则多半没有意义</a:t>
            </a:r>
            <a:endParaRPr lang="en-US" altLang="zh-CN" b="1" dirty="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支持度具有一种期望的性质，可以用于关联规则的有效发现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467544" y="188640"/>
            <a:ext cx="8229600" cy="792088"/>
          </a:xfrm>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关联规则 </a:t>
            </a:r>
            <a:r>
              <a:rPr lang="en-US" altLang="zh-CN" b="1" dirty="0">
                <a:effectLst>
                  <a:outerShdw blurRad="38100" dist="38100" dir="2700000" algn="tl">
                    <a:srgbClr val="000000">
                      <a:alpha val="43137"/>
                    </a:srgbClr>
                  </a:outerShdw>
                </a:effectLst>
                <a:ea typeface="宋体" panose="02010600030101010101" pitchFamily="2" charset="-122"/>
              </a:rPr>
              <a:t>Association Rule</a:t>
            </a:r>
          </a:p>
        </p:txBody>
      </p:sp>
      <p:grpSp>
        <p:nvGrpSpPr>
          <p:cNvPr id="1210390" name="Group 22"/>
          <p:cNvGrpSpPr/>
          <p:nvPr/>
        </p:nvGrpSpPr>
        <p:grpSpPr bwMode="auto">
          <a:xfrm>
            <a:off x="4859339" y="3657601"/>
            <a:ext cx="3929063" cy="2125663"/>
            <a:chOff x="3061" y="2304"/>
            <a:chExt cx="2475" cy="1339"/>
          </a:xfrm>
        </p:grpSpPr>
        <p:sp>
          <p:nvSpPr>
            <p:cNvPr id="1210379" name="Text Box 11"/>
            <p:cNvSpPr txBox="1">
              <a:spLocks noChangeArrowheads="1"/>
            </p:cNvSpPr>
            <p:nvPr/>
          </p:nvSpPr>
          <p:spPr bwMode="auto">
            <a:xfrm>
              <a:off x="3264" y="2304"/>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例：</a:t>
              </a:r>
              <a:endPar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graphicFrame>
          <p:nvGraphicFramePr>
            <p:cNvPr id="1210380" name="Object 12"/>
            <p:cNvGraphicFramePr>
              <a:graphicFrameLocks noChangeAspect="1"/>
            </p:cNvGraphicFramePr>
            <p:nvPr/>
          </p:nvGraphicFramePr>
          <p:xfrm>
            <a:off x="3696" y="2348"/>
            <a:ext cx="1741" cy="239"/>
          </p:xfrm>
          <a:graphic>
            <a:graphicData uri="http://schemas.openxmlformats.org/presentationml/2006/ole">
              <mc:AlternateContent xmlns:mc="http://schemas.openxmlformats.org/markup-compatibility/2006">
                <mc:Choice xmlns:v="urn:schemas-microsoft-com:vml" Requires="v">
                  <p:oleObj name="Equation" r:id="rId2" imgW="1459865" imgH="203200" progId="Equation.3">
                    <p:embed/>
                  </p:oleObj>
                </mc:Choice>
                <mc:Fallback>
                  <p:oleObj name="Equation" r:id="rId2" imgW="1459865" imgH="203200" progId="Equation.3">
                    <p:embed/>
                    <p:pic>
                      <p:nvPicPr>
                        <p:cNvPr id="0" name="图片 83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2348"/>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0381" name="Object 13"/>
            <p:cNvGraphicFramePr>
              <a:graphicFrameLocks noChangeAspect="1"/>
            </p:cNvGraphicFramePr>
            <p:nvPr/>
          </p:nvGraphicFramePr>
          <p:xfrm>
            <a:off x="3061" y="2704"/>
            <a:ext cx="2460" cy="445"/>
          </p:xfrm>
          <a:graphic>
            <a:graphicData uri="http://schemas.openxmlformats.org/presentationml/2006/ole">
              <mc:AlternateContent xmlns:mc="http://schemas.openxmlformats.org/markup-compatibility/2006">
                <mc:Choice xmlns:v="urn:schemas-microsoft-com:vml" Requires="v">
                  <p:oleObj name="公式" r:id="rId4" imgW="4318000" imgH="787400" progId="Equation.3">
                    <p:embed/>
                  </p:oleObj>
                </mc:Choice>
                <mc:Fallback>
                  <p:oleObj name="公式" r:id="rId4" imgW="4318000" imgH="787400" progId="Equation.3">
                    <p:embed/>
                    <p:pic>
                      <p:nvPicPr>
                        <p:cNvPr id="0" name="图片 83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2704"/>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0382" name="Object 14"/>
            <p:cNvGraphicFramePr>
              <a:graphicFrameLocks noChangeAspect="1"/>
            </p:cNvGraphicFramePr>
            <p:nvPr/>
          </p:nvGraphicFramePr>
          <p:xfrm>
            <a:off x="3061" y="3203"/>
            <a:ext cx="2475" cy="440"/>
          </p:xfrm>
          <a:graphic>
            <a:graphicData uri="http://schemas.openxmlformats.org/presentationml/2006/ole">
              <mc:AlternateContent xmlns:mc="http://schemas.openxmlformats.org/markup-compatibility/2006">
                <mc:Choice xmlns:v="urn:schemas-microsoft-com:vml" Requires="v">
                  <p:oleObj name="Equation" r:id="rId6" imgW="4470400" imgH="787400" progId="Equation.3">
                    <p:embed/>
                  </p:oleObj>
                </mc:Choice>
                <mc:Fallback>
                  <p:oleObj name="Equation" r:id="rId6" imgW="4470400" imgH="787400" progId="Equation.3">
                    <p:embed/>
                    <p:pic>
                      <p:nvPicPr>
                        <p:cNvPr id="0" name="图片 83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3203"/>
                          <a:ext cx="2475" cy="440"/>
                        </a:xfrm>
                        <a:prstGeom prst="rect">
                          <a:avLst/>
                        </a:prstGeom>
                        <a:noFill/>
                        <a:ln>
                          <a:noFill/>
                        </a:ln>
                        <a:effectLst/>
                      </p:spPr>
                    </p:pic>
                  </p:oleObj>
                </mc:Fallback>
              </mc:AlternateContent>
            </a:graphicData>
          </a:graphic>
        </p:graphicFrame>
      </p:grpSp>
      <p:sp>
        <p:nvSpPr>
          <p:cNvPr id="1210387" name="Rectangle 19"/>
          <p:cNvSpPr>
            <a:spLocks noChangeArrowheads="1"/>
          </p:cNvSpPr>
          <p:nvPr/>
        </p:nvSpPr>
        <p:spPr bwMode="auto">
          <a:xfrm>
            <a:off x="107504" y="1556792"/>
            <a:ext cx="460851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10000"/>
              </a:spcBef>
              <a:spcAft>
                <a:spcPts val="400"/>
              </a:spcAft>
              <a:buClr>
                <a:srgbClr val="0C7B9C"/>
              </a:buClr>
              <a:buSzPct val="75000"/>
              <a:buFont typeface="Monotype Sorts" pitchFamily="2" charset="2"/>
              <a:buChar char="l"/>
            </a:pPr>
            <a:r>
              <a:rPr lang="zh-CN" altLang="en-US" sz="2000" b="1" dirty="0">
                <a:effectLst>
                  <a:outerShdw blurRad="38100" dist="38100" dir="2700000" algn="tl">
                    <a:srgbClr val="000000">
                      <a:alpha val="43137"/>
                    </a:srgbClr>
                  </a:outerShdw>
                </a:effectLst>
                <a:ea typeface="宋体" panose="02010600030101010101" pitchFamily="2" charset="-122"/>
              </a:rPr>
              <a:t>关联规则</a:t>
            </a:r>
            <a:endParaRPr lang="en-US" altLang="zh-CN" sz="2000" b="1" dirty="0">
              <a:effectLst>
                <a:outerShdw blurRad="38100" dist="38100" dir="2700000" algn="tl">
                  <a:srgbClr val="000000">
                    <a:alpha val="43137"/>
                  </a:srgbClr>
                </a:outerShdw>
              </a:effectLst>
              <a:ea typeface="宋体" panose="02010600030101010101" pitchFamily="2" charset="-122"/>
            </a:endParaRPr>
          </a:p>
          <a:p>
            <a:pPr marL="742950" lvl="1" indent="-285750">
              <a:spcBef>
                <a:spcPct val="10000"/>
              </a:spcBef>
              <a:spcAft>
                <a:spcPts val="400"/>
              </a:spcAft>
              <a:buClr>
                <a:srgbClr val="0C7B9C"/>
              </a:buClr>
              <a:buSzPct val="100000"/>
              <a:buFont typeface="Arial" panose="020B0604020202020204" pitchFamily="34" charset="0"/>
              <a:buChar char="–"/>
            </a:pPr>
            <a:r>
              <a:rPr lang="zh-CN" altLang="en-US" sz="2000" b="1" dirty="0">
                <a:effectLst>
                  <a:outerShdw blurRad="38100" dist="38100" dir="2700000" algn="tl">
                    <a:srgbClr val="000000">
                      <a:alpha val="43137"/>
                    </a:srgbClr>
                  </a:outerShdw>
                </a:effectLst>
                <a:ea typeface="宋体" panose="02010600030101010101" pitchFamily="2" charset="-122"/>
              </a:rPr>
              <a:t>蕴含表达式</a:t>
            </a:r>
            <a:r>
              <a:rPr lang="en-US" altLang="zh-CN" sz="2000" b="1" dirty="0">
                <a:effectLst>
                  <a:outerShdw blurRad="38100" dist="38100" dir="2700000" algn="tl">
                    <a:srgbClr val="000000">
                      <a:alpha val="43137"/>
                    </a:srgbClr>
                  </a:outerShdw>
                </a:effectLst>
                <a:ea typeface="宋体" panose="02010600030101010101" pitchFamily="2" charset="-122"/>
              </a:rPr>
              <a:t>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X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 Y</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p>
          <a:p>
            <a:pPr marL="742950" lvl="1" indent="-285750">
              <a:spcBef>
                <a:spcPct val="10000"/>
              </a:spcBef>
              <a:spcAft>
                <a:spcPts val="400"/>
              </a:spcAft>
              <a:buClr>
                <a:srgbClr val="0C7B9C"/>
              </a:buClr>
              <a:buSzPct val="100000"/>
              <a:buFont typeface="Arial" panose="020B0604020202020204" pitchFamily="34" charset="0"/>
              <a:buChar char="–"/>
            </a:pP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X Y </a:t>
            </a:r>
            <a:r>
              <a:rPr lang="zh-CN" altLang="en-US"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是 项集</a:t>
            </a:r>
            <a:endPar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a:p>
            <a:pPr marL="742950" lvl="1" indent="-285750">
              <a:spcBef>
                <a:spcPct val="10000"/>
              </a:spcBef>
              <a:spcAft>
                <a:spcPts val="400"/>
              </a:spcAft>
              <a:buClr>
                <a:srgbClr val="0C7B9C"/>
              </a:buClr>
              <a:buSzPct val="100000"/>
              <a:buFont typeface="Arial" panose="020B0604020202020204" pitchFamily="34" charset="0"/>
              <a:buChar char="–"/>
            </a:pP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{Milk, Diaper}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 {Beer}</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 </a:t>
            </a:r>
          </a:p>
          <a:p>
            <a:pPr marL="742950" lvl="1" indent="-285750">
              <a:spcBef>
                <a:spcPct val="10000"/>
              </a:spcBef>
              <a:spcAft>
                <a:spcPts val="400"/>
              </a:spcAft>
              <a:buClr>
                <a:srgbClr val="0C7B9C"/>
              </a:buClr>
              <a:buSzPct val="100000"/>
              <a:buFont typeface="Arial" panose="020B0604020202020204" pitchFamily="34" charset="0"/>
              <a:buNone/>
            </a:pPr>
            <a:endParaRPr lang="en-US" altLang="zh-CN" sz="1800" b="1" dirty="0">
              <a:effectLst>
                <a:outerShdw blurRad="38100" dist="38100" dir="2700000" algn="tl">
                  <a:srgbClr val="000000">
                    <a:alpha val="43137"/>
                  </a:srgbClr>
                </a:outerShdw>
              </a:effectLst>
              <a:ea typeface="宋体" panose="02010600030101010101" pitchFamily="2" charset="-122"/>
            </a:endParaRPr>
          </a:p>
          <a:p>
            <a:pPr marL="342900" indent="-342900">
              <a:spcBef>
                <a:spcPct val="10000"/>
              </a:spcBef>
              <a:spcAft>
                <a:spcPts val="400"/>
              </a:spcAft>
              <a:buClr>
                <a:srgbClr val="0C7B9C"/>
              </a:buClr>
              <a:buSzPct val="75000"/>
              <a:buFont typeface="Monotype Sorts" pitchFamily="2" charset="2"/>
              <a:buChar char="l"/>
            </a:pPr>
            <a:r>
              <a:rPr lang="zh-CN" altLang="en-US" sz="2000" b="1" dirty="0">
                <a:effectLst>
                  <a:outerShdw blurRad="38100" dist="38100" dir="2700000" algn="tl">
                    <a:srgbClr val="000000">
                      <a:alpha val="43137"/>
                    </a:srgbClr>
                  </a:outerShdw>
                </a:effectLst>
                <a:ea typeface="宋体" panose="02010600030101010101" pitchFamily="2" charset="-122"/>
              </a:rPr>
              <a:t>验证度量</a:t>
            </a:r>
            <a:r>
              <a:rPr lang="en-US" altLang="zh-CN" sz="2000" b="1" dirty="0">
                <a:effectLst>
                  <a:outerShdw blurRad="38100" dist="38100" dir="2700000" algn="tl">
                    <a:srgbClr val="000000">
                      <a:alpha val="43137"/>
                    </a:srgbClr>
                  </a:outerShdw>
                </a:effectLst>
                <a:ea typeface="宋体" panose="02010600030101010101" pitchFamily="2" charset="-122"/>
              </a:rPr>
              <a:t> Evaluation Metrics</a:t>
            </a:r>
            <a:endPar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a:p>
            <a:pPr marL="742950" lvl="1" indent="-285750">
              <a:spcBef>
                <a:spcPct val="10000"/>
              </a:spcBef>
              <a:spcAft>
                <a:spcPts val="400"/>
              </a:spcAft>
              <a:buClr>
                <a:srgbClr val="0C7B9C"/>
              </a:buClr>
              <a:buSzPct val="100000"/>
              <a:buFont typeface="Arial" panose="020B0604020202020204" pitchFamily="34" charset="0"/>
              <a:buChar char="–"/>
            </a:pP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支持度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Support (s)</a:t>
            </a:r>
          </a:p>
          <a:p>
            <a:pPr marL="742950" lvl="1" indent="-285750">
              <a:spcBef>
                <a:spcPct val="10000"/>
              </a:spcBef>
              <a:spcAft>
                <a:spcPts val="400"/>
              </a:spcAft>
              <a:buClr>
                <a:srgbClr val="0C7B9C"/>
              </a:buClr>
              <a:buSzPct val="100000"/>
              <a:buFont typeface="Arial" panose="020B0604020202020204" pitchFamily="34" charset="0"/>
              <a:buChar char="–"/>
            </a:pP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endParaRPr>
          </a:p>
          <a:p>
            <a:pPr marL="742950" lvl="1" indent="-285750">
              <a:spcBef>
                <a:spcPct val="10000"/>
              </a:spcBef>
              <a:spcAft>
                <a:spcPts val="400"/>
              </a:spcAft>
              <a:buClr>
                <a:srgbClr val="0C7B9C"/>
              </a:buClr>
              <a:buSzPct val="100000"/>
              <a:buFont typeface="Arial" panose="020B0604020202020204" pitchFamily="34" charset="0"/>
              <a:buChar char="–"/>
            </a:pP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置信度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Confidence (c)</a:t>
            </a:r>
          </a:p>
        </p:txBody>
      </p:sp>
      <p:graphicFrame>
        <p:nvGraphicFramePr>
          <p:cNvPr id="1210389" name="Object 21"/>
          <p:cNvGraphicFramePr>
            <a:graphicFrameLocks noGrp="1" noChangeAspect="1"/>
          </p:cNvGraphicFramePr>
          <p:nvPr>
            <p:ph idx="1"/>
          </p:nvPr>
        </p:nvGraphicFramePr>
        <p:xfrm>
          <a:off x="5004048" y="1569047"/>
          <a:ext cx="3962024" cy="2088554"/>
        </p:xfrm>
        <a:graphic>
          <a:graphicData uri="http://schemas.openxmlformats.org/presentationml/2006/ole">
            <mc:AlternateContent xmlns:mc="http://schemas.openxmlformats.org/markup-compatibility/2006">
              <mc:Choice xmlns:v="urn:schemas-microsoft-com:vml" Requires="v">
                <p:oleObj name="Document" r:id="rId8" imgW="3354705" imgH="2014220" progId="Word.Document.8">
                  <p:embed/>
                </p:oleObj>
              </mc:Choice>
              <mc:Fallback>
                <p:oleObj name="Document" r:id="rId8" imgW="3354705" imgH="2014220" progId="Word.Document.8">
                  <p:embed/>
                  <p:pic>
                    <p:nvPicPr>
                      <p:cNvPr id="0" name="图片 839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1569047"/>
                        <a:ext cx="3962024" cy="208855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0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03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0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0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038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0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关联规则发现</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6995" name="Rectangle 3"/>
          <p:cNvSpPr>
            <a:spLocks noGrp="1" noChangeArrowheads="1"/>
          </p:cNvSpPr>
          <p:nvPr>
            <p:ph type="body" idx="1"/>
          </p:nvPr>
        </p:nvSpPr>
        <p:spPr/>
        <p:txBody>
          <a:bodyPr>
            <a:normAutofit lnSpcReduction="10000"/>
          </a:bodyPr>
          <a:lstStyle/>
          <a:p>
            <a:r>
              <a:rPr lang="zh-CN" altLang="en-US" b="1" dirty="0">
                <a:effectLst>
                  <a:outerShdw blurRad="38100" dist="38100" dir="2700000" algn="tl">
                    <a:srgbClr val="000000">
                      <a:alpha val="43137"/>
                    </a:srgbClr>
                  </a:outerShdw>
                </a:effectLst>
                <a:ea typeface="宋体" panose="02010600030101010101" pitchFamily="2" charset="-122"/>
              </a:rPr>
              <a:t>给定事务集合</a:t>
            </a:r>
            <a:r>
              <a:rPr lang="en-US" altLang="zh-CN" b="1" dirty="0">
                <a:effectLst>
                  <a:outerShdw blurRad="38100" dist="38100" dir="2700000" algn="tl">
                    <a:srgbClr val="000000">
                      <a:alpha val="43137"/>
                    </a:srgbClr>
                  </a:outerShdw>
                </a:effectLst>
                <a:ea typeface="宋体" panose="02010600030101010101" pitchFamily="2" charset="-122"/>
              </a:rPr>
              <a:t>T, </a:t>
            </a:r>
            <a:r>
              <a:rPr lang="zh-CN" altLang="en-US" b="1" dirty="0">
                <a:effectLst>
                  <a:outerShdw blurRad="38100" dist="38100" dir="2700000" algn="tl">
                    <a:srgbClr val="000000">
                      <a:alpha val="43137"/>
                    </a:srgbClr>
                  </a:outerShdw>
                </a:effectLst>
                <a:ea typeface="宋体" panose="02010600030101010101" pitchFamily="2" charset="-122"/>
              </a:rPr>
              <a:t>关联规则发现的目标是：找到满足以下要求的规则：</a:t>
            </a:r>
            <a:r>
              <a:rPr lang="en-US" altLang="zh-CN" b="1" dirty="0">
                <a:effectLst>
                  <a:outerShdw blurRad="38100" dist="38100" dir="2700000" algn="tl">
                    <a:srgbClr val="000000">
                      <a:alpha val="43137"/>
                    </a:srgbClr>
                  </a:outerShdw>
                </a:effectLst>
                <a:ea typeface="宋体" panose="02010600030101010101" pitchFamily="2" charset="-122"/>
              </a:rPr>
              <a:t> </a:t>
            </a:r>
          </a:p>
          <a:p>
            <a:pPr lvl="1"/>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rPr>
              <a:t>support </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rPr>
              <a:t>≥ </a:t>
            </a:r>
            <a:r>
              <a:rPr lang="en-US" altLang="zh-CN" b="1" i="1" dirty="0" err="1">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rPr>
              <a:t>minsup</a:t>
            </a:r>
            <a:endParaRPr lang="en-US" altLang="zh-CN" b="1" dirty="0">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rPr>
              <a:t>confidence ≥ </a:t>
            </a:r>
            <a:r>
              <a:rPr lang="en-US" altLang="zh-CN" b="1" i="1" dirty="0" err="1">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rPr>
              <a:t>minconf</a:t>
            </a:r>
            <a:endParaRPr lang="en-US" altLang="zh-CN" b="1" dirty="0">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穷举法 （</a:t>
            </a:r>
            <a:r>
              <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Brute-force approach</a:t>
            </a:r>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a:t>
            </a:r>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列出所有可能的关联规则</a:t>
            </a:r>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对于上面的每一条关联规则，计算支持度，置信度</a:t>
            </a:r>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删除不满足要求的关联规则（不满足</a:t>
            </a:r>
            <a:r>
              <a:rPr lang="en-US" altLang="zh-CN" b="1" i="1" dirty="0" err="1">
                <a:effectLst>
                  <a:outerShdw blurRad="38100" dist="38100" dir="2700000" algn="tl">
                    <a:srgbClr val="000000">
                      <a:alpha val="43137"/>
                    </a:srgbClr>
                  </a:outerShdw>
                </a:effectLst>
                <a:ea typeface="宋体" panose="02010600030101010101" pitchFamily="2" charset="-122"/>
                <a:cs typeface="Arial" panose="020B0604020202020204" pitchFamily="34" charset="0"/>
              </a:rPr>
              <a:t>minsup</a:t>
            </a:r>
            <a:r>
              <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 </a:t>
            </a:r>
            <a:r>
              <a:rPr lang="en-US" altLang="zh-CN" b="1" i="1" dirty="0" err="1">
                <a:effectLst>
                  <a:outerShdw blurRad="38100" dist="38100" dir="2700000" algn="tl">
                    <a:srgbClr val="000000">
                      <a:alpha val="43137"/>
                    </a:srgbClr>
                  </a:outerShdw>
                </a:effectLst>
                <a:ea typeface="宋体" panose="02010600030101010101" pitchFamily="2" charset="-122"/>
                <a:cs typeface="Arial" panose="020B0604020202020204" pitchFamily="34" charset="0"/>
              </a:rPr>
              <a:t>minconf</a:t>
            </a:r>
            <a:r>
              <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 thresholds </a:t>
            </a:r>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rPr>
              <a:t>阈值）</a:t>
            </a:r>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buFont typeface="Arial" panose="020B0604020202020204" pitchFamily="34" charset="0"/>
              <a:buNone/>
            </a:pPr>
            <a:r>
              <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sym typeface="Symbol" panose="05050102010706020507" pitchFamily="18" charset="2"/>
              </a:rPr>
              <a:t> </a:t>
            </a:r>
            <a:r>
              <a:rPr lang="zh-CN" altLang="en-US" b="1" dirty="0">
                <a:effectLst>
                  <a:outerShdw blurRad="38100" dist="38100" dir="2700000" algn="tl">
                    <a:srgbClr val="000000">
                      <a:alpha val="43137"/>
                    </a:srgbClr>
                  </a:outerShdw>
                </a:effectLst>
                <a:ea typeface="宋体" panose="02010600030101010101" pitchFamily="2" charset="-122"/>
                <a:cs typeface="Arial" panose="020B0604020202020204" pitchFamily="34" charset="0"/>
                <a:sym typeface="Symbol" panose="05050102010706020507" pitchFamily="18" charset="2"/>
              </a:rPr>
              <a:t>计算的代价非常高 </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rPr>
              <a:t>Computationally prohibitive</a:t>
            </a:r>
            <a:endParaRPr lang="en-US" altLang="zh-CN" b="1" dirty="0">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6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6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69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6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6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69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69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6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关联规则发现</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1396" name="Text Box 4"/>
          <p:cNvSpPr txBox="1">
            <a:spLocks noChangeArrowheads="1"/>
          </p:cNvSpPr>
          <p:nvPr/>
        </p:nvSpPr>
        <p:spPr bwMode="auto">
          <a:xfrm>
            <a:off x="467544" y="1484784"/>
            <a:ext cx="62198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effectLst>
                  <a:outerShdw blurRad="38100" dist="38100" dir="2700000" algn="tl">
                    <a:srgbClr val="000000">
                      <a:alpha val="43137"/>
                    </a:srgbClr>
                  </a:outerShdw>
                </a:effectLst>
                <a:ea typeface="宋体" panose="02010600030101010101" pitchFamily="2" charset="-122"/>
              </a:rPr>
              <a:t>规则举例</a:t>
            </a:r>
            <a:endParaRPr lang="en-US" altLang="zh-CN" sz="3200" b="1" dirty="0">
              <a:effectLst>
                <a:outerShdw blurRad="38100" dist="38100" dir="2700000" algn="tl">
                  <a:srgbClr val="000000">
                    <a:alpha val="43137"/>
                  </a:srgbClr>
                </a:outerShdw>
              </a:effectLst>
              <a:ea typeface="宋体" panose="02010600030101010101" pitchFamily="2" charset="-122"/>
            </a:endParaRPr>
          </a:p>
          <a:p>
            <a:endParaRPr lang="en-US" altLang="zh-CN" sz="2000" b="1" dirty="0">
              <a:effectLst>
                <a:outerShdw blurRad="38100" dist="38100" dir="2700000" algn="tl">
                  <a:srgbClr val="000000">
                    <a:alpha val="43137"/>
                  </a:srgbClr>
                </a:outerShdw>
              </a:effectLst>
              <a:ea typeface="宋体" panose="02010600030101010101" pitchFamily="2" charset="-122"/>
            </a:endParaRPr>
          </a:p>
          <a:p>
            <a:r>
              <a:rPr lang="en-US" altLang="zh-CN" sz="2000" b="1" dirty="0">
                <a:effectLst>
                  <a:outerShdw blurRad="38100" dist="38100" dir="2700000" algn="tl">
                    <a:srgbClr val="000000">
                      <a:alpha val="43137"/>
                    </a:srgbClr>
                  </a:outerShdw>
                </a:effectLst>
                <a:ea typeface="宋体" panose="02010600030101010101" pitchFamily="2" charset="-122"/>
              </a:rPr>
              <a:t>{</a:t>
            </a:r>
            <a:r>
              <a:rPr lang="en-US" altLang="zh-CN" sz="2000" b="1" dirty="0" err="1">
                <a:effectLst>
                  <a:outerShdw blurRad="38100" dist="38100" dir="2700000" algn="tl">
                    <a:srgbClr val="000000">
                      <a:alpha val="43137"/>
                    </a:srgbClr>
                  </a:outerShdw>
                </a:effectLst>
                <a:ea typeface="宋体" panose="02010600030101010101" pitchFamily="2" charset="-122"/>
              </a:rPr>
              <a:t>Milk,Diaper</a:t>
            </a:r>
            <a:r>
              <a:rPr lang="en-US" altLang="zh-CN" sz="2000" b="1" dirty="0">
                <a:effectLst>
                  <a:outerShdw blurRad="38100" dist="38100" dir="2700000" algn="tl">
                    <a:srgbClr val="000000">
                      <a:alpha val="43137"/>
                    </a:srgbClr>
                  </a:outerShdw>
                </a:effectLst>
                <a:ea typeface="宋体" panose="02010600030101010101" pitchFamily="2" charset="-122"/>
              </a:rPr>
              <a:t>} </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{Beer}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s=0.4</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c=0.67)</a:t>
            </a:r>
            <a:b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br>
            <a:r>
              <a:rPr lang="en-US" altLang="zh-CN" sz="2000" b="1" dirty="0">
                <a:effectLst>
                  <a:outerShdw blurRad="38100" dist="38100" dir="2700000" algn="tl">
                    <a:srgbClr val="000000">
                      <a:alpha val="43137"/>
                    </a:srgbClr>
                  </a:outerShdw>
                </a:effectLst>
                <a:ea typeface="宋体" panose="02010600030101010101" pitchFamily="2" charset="-122"/>
              </a:rPr>
              <a:t>{</a:t>
            </a:r>
            <a:r>
              <a:rPr lang="en-US" altLang="zh-CN" sz="2000" b="1" dirty="0" err="1">
                <a:effectLst>
                  <a:outerShdw blurRad="38100" dist="38100" dir="2700000" algn="tl">
                    <a:srgbClr val="000000">
                      <a:alpha val="43137"/>
                    </a:srgbClr>
                  </a:outerShdw>
                </a:effectLst>
                <a:ea typeface="宋体" panose="02010600030101010101" pitchFamily="2" charset="-122"/>
              </a:rPr>
              <a:t>Milk,Beer</a:t>
            </a:r>
            <a:r>
              <a:rPr lang="en-US" altLang="zh-CN" sz="2000" b="1" dirty="0">
                <a:effectLst>
                  <a:outerShdw blurRad="38100" dist="38100" dir="2700000" algn="tl">
                    <a:srgbClr val="000000">
                      <a:alpha val="43137"/>
                    </a:srgbClr>
                  </a:outerShdw>
                </a:effectLst>
                <a:ea typeface="宋体" panose="02010600030101010101" pitchFamily="2" charset="-122"/>
              </a:rPr>
              <a:t>} </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{Diaper} (s=0.4, c=1.0)</a:t>
            </a:r>
          </a:p>
          <a:p>
            <a:r>
              <a:rPr lang="en-US" altLang="zh-CN" sz="2000" b="1" dirty="0">
                <a:effectLst>
                  <a:outerShdw blurRad="38100" dist="38100" dir="2700000" algn="tl">
                    <a:srgbClr val="000000">
                      <a:alpha val="43137"/>
                    </a:srgbClr>
                  </a:outerShdw>
                </a:effectLst>
                <a:ea typeface="宋体" panose="02010600030101010101" pitchFamily="2" charset="-122"/>
              </a:rPr>
              <a:t>{</a:t>
            </a:r>
            <a:r>
              <a:rPr lang="en-US" altLang="zh-CN" sz="2000" b="1" dirty="0" err="1">
                <a:effectLst>
                  <a:outerShdw blurRad="38100" dist="38100" dir="2700000" algn="tl">
                    <a:srgbClr val="000000">
                      <a:alpha val="43137"/>
                    </a:srgbClr>
                  </a:outerShdw>
                </a:effectLst>
                <a:ea typeface="宋体" panose="02010600030101010101" pitchFamily="2" charset="-122"/>
              </a:rPr>
              <a:t>Diaper,Beer</a:t>
            </a:r>
            <a:r>
              <a:rPr lang="en-US" altLang="zh-CN" sz="2000" b="1" dirty="0">
                <a:effectLst>
                  <a:outerShdw blurRad="38100" dist="38100" dir="2700000" algn="tl">
                    <a:srgbClr val="000000">
                      <a:alpha val="43137"/>
                    </a:srgbClr>
                  </a:outerShdw>
                </a:effectLst>
                <a:ea typeface="宋体" panose="02010600030101010101" pitchFamily="2" charset="-122"/>
              </a:rPr>
              <a:t>} </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{Milk} (s=0.4, c=0.67)</a:t>
            </a:r>
          </a:p>
          <a:p>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{Beer}  {</a:t>
            </a:r>
            <a:r>
              <a:rPr lang="en-US" altLang="zh-CN" sz="2000" b="1" dirty="0" err="1">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Milk,Diaper</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(s=0.4, c=0.67) </a:t>
            </a:r>
            <a:b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b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{Diaper}  {</a:t>
            </a:r>
            <a:r>
              <a:rPr lang="en-US" altLang="zh-CN" sz="2000" b="1" dirty="0" err="1">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Milk,Beer</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(s=0.4, c=0.5) </a:t>
            </a:r>
          </a:p>
          <a:p>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  {</a:t>
            </a:r>
            <a:r>
              <a:rPr lang="en-US" altLang="zh-CN" sz="2000" b="1" dirty="0" err="1">
                <a:effectLst>
                  <a:outerShdw blurRad="38100" dist="38100" dir="2700000" algn="tl">
                    <a:srgbClr val="000000">
                      <a:alpha val="43137"/>
                    </a:srgbClr>
                  </a:outerShdw>
                </a:effectLst>
                <a:ea typeface="宋体" panose="02010600030101010101" pitchFamily="2" charset="-122"/>
                <a:sym typeface="Symbol" panose="05050102010706020507" pitchFamily="18" charset="2"/>
              </a:rPr>
              <a:t>Diaper,Beer</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(s=0.4, c=0.5)</a:t>
            </a:r>
          </a:p>
        </p:txBody>
      </p:sp>
      <p:graphicFrame>
        <p:nvGraphicFramePr>
          <p:cNvPr id="1211397" name="Object 5"/>
          <p:cNvGraphicFramePr>
            <a:graphicFrameLocks noGrp="1" noChangeAspect="1"/>
          </p:cNvGraphicFramePr>
          <p:nvPr>
            <p:ph idx="1"/>
          </p:nvPr>
        </p:nvGraphicFramePr>
        <p:xfrm>
          <a:off x="5652120" y="2126214"/>
          <a:ext cx="3238524" cy="1944216"/>
        </p:xfrm>
        <a:graphic>
          <a:graphicData uri="http://schemas.openxmlformats.org/presentationml/2006/ole">
            <mc:AlternateContent xmlns:mc="http://schemas.openxmlformats.org/markup-compatibility/2006">
              <mc:Choice xmlns:v="urn:schemas-microsoft-com:vml" Requires="v">
                <p:oleObj name="Document" r:id="rId2" imgW="3354705" imgH="2014220" progId="Word.Document.8">
                  <p:embed/>
                </p:oleObj>
              </mc:Choice>
              <mc:Fallback>
                <p:oleObj name="Document" r:id="rId2" imgW="3354705" imgH="2014220" progId="Word.Document.8">
                  <p:embed/>
                  <p:pic>
                    <p:nvPicPr>
                      <p:cNvPr id="0" name="图片 9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126214"/>
                        <a:ext cx="3238524" cy="1944216"/>
                      </a:xfrm>
                      <a:prstGeom prst="rect">
                        <a:avLst/>
                      </a:prstGeom>
                      <a:noFill/>
                      <a:ln>
                        <a:noFill/>
                      </a:ln>
                      <a:effectLst/>
                    </p:spPr>
                  </p:pic>
                </p:oleObj>
              </mc:Fallback>
            </mc:AlternateContent>
          </a:graphicData>
        </a:graphic>
      </p:graphicFrame>
      <p:sp>
        <p:nvSpPr>
          <p:cNvPr id="5" name="Text Box 7"/>
          <p:cNvSpPr txBox="1">
            <a:spLocks noChangeArrowheads="1"/>
          </p:cNvSpPr>
          <p:nvPr/>
        </p:nvSpPr>
        <p:spPr bwMode="auto">
          <a:xfrm>
            <a:off x="449734" y="4581128"/>
            <a:ext cx="842493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C33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观察</a:t>
            </a:r>
            <a:r>
              <a:rPr lang="en-US" altLang="zh-CN" sz="2400" b="1" dirty="0">
                <a:solidFill>
                  <a:srgbClr val="CC33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p>
          <a:p>
            <a:pPr>
              <a:spcBef>
                <a:spcPct val="50000"/>
              </a:spcBef>
              <a:buFontTx/>
              <a:buChar char="•"/>
            </a:pP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a:t>
            </a:r>
            <a:r>
              <a:rPr lang="zh-CN" altLang="en-US"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规则的支持度仅仅依赖项集</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 Diaper, Beer</a:t>
            </a: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p>
          <a:p>
            <a:pPr>
              <a:spcBef>
                <a:spcPct val="50000"/>
              </a:spcBef>
              <a:buFontTx/>
              <a:buChar char="•"/>
            </a:pPr>
            <a:r>
              <a:rPr lang="en-US" altLang="zh-CN" sz="20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a:t>
            </a:r>
            <a:r>
              <a:rPr lang="zh-CN" altLang="en-US" sz="2000" b="1" dirty="0">
                <a:solidFill>
                  <a:srgbClr val="00B05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因此，规则的支持度相同，但置信度不同</a:t>
            </a:r>
            <a:endParaRPr lang="en-US" altLang="zh-CN" sz="2000" b="1" dirty="0">
              <a:solidFill>
                <a:srgbClr val="00B05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关联规则发现</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2419" name="Rectangle 3"/>
          <p:cNvSpPr>
            <a:spLocks noGrp="1" noChangeArrowheads="1"/>
          </p:cNvSpPr>
          <p:nvPr>
            <p:ph type="body" idx="1"/>
          </p:nvPr>
        </p:nvSpPr>
        <p:spPr/>
        <p:txBody>
          <a:bodyPr>
            <a:normAutofit/>
          </a:bodyPr>
          <a:lstStyle/>
          <a:p>
            <a:pPr marL="533400" indent="-533400"/>
            <a:r>
              <a:rPr lang="zh-CN" altLang="en-US" b="1" dirty="0">
                <a:effectLst>
                  <a:outerShdw blurRad="38100" dist="38100" dir="2700000" algn="tl">
                    <a:srgbClr val="000000">
                      <a:alpha val="43137"/>
                    </a:srgbClr>
                  </a:outerShdw>
                </a:effectLst>
                <a:ea typeface="宋体" panose="02010600030101010101" pitchFamily="2" charset="-122"/>
              </a:rPr>
              <a:t>两个步骤</a:t>
            </a:r>
            <a:r>
              <a:rPr lang="en-US" altLang="zh-CN" b="1" dirty="0">
                <a:effectLst>
                  <a:outerShdw blurRad="38100" dist="38100" dir="2700000" algn="tl">
                    <a:srgbClr val="000000">
                      <a:alpha val="43137"/>
                    </a:srgbClr>
                  </a:outerShdw>
                </a:effectLst>
                <a:ea typeface="宋体" panose="02010600030101010101" pitchFamily="2" charset="-122"/>
              </a:rPr>
              <a:t> </a:t>
            </a:r>
          </a:p>
          <a:p>
            <a:pPr marL="914400" lvl="1" indent="-457200">
              <a:buFont typeface="Arial" panose="020B0604020202020204" pitchFamily="34" charset="0"/>
              <a:buAutoNum type="arabicPeriod"/>
            </a:pP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频繁项集生成 </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rPr>
              <a:t>Frequent </a:t>
            </a:r>
            <a:r>
              <a:rPr lang="en-US" altLang="zh-CN" b="1" dirty="0" err="1">
                <a:solidFill>
                  <a:srgbClr val="FF0000"/>
                </a:solidFill>
                <a:effectLst>
                  <a:outerShdw blurRad="38100" dist="38100" dir="2700000" algn="tl">
                    <a:srgbClr val="000000">
                      <a:alpha val="43137"/>
                    </a:srgbClr>
                  </a:outerShdw>
                </a:effectLst>
                <a:ea typeface="宋体" panose="02010600030101010101" pitchFamily="2" charset="-122"/>
              </a:rPr>
              <a:t>Itemset</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rPr>
              <a:t> Generation</a:t>
            </a:r>
            <a:endParaRPr lang="en-US" altLang="zh-CN" b="1" dirty="0">
              <a:effectLst>
                <a:outerShdw blurRad="38100" dist="38100" dir="2700000" algn="tl">
                  <a:srgbClr val="000000">
                    <a:alpha val="43137"/>
                  </a:srgbClr>
                </a:outerShdw>
              </a:effectLst>
              <a:ea typeface="宋体" panose="02010600030101010101" pitchFamily="2" charset="-122"/>
            </a:endParaRPr>
          </a:p>
          <a:p>
            <a:pPr marL="1295400" lvl="2" indent="-381000">
              <a:buFont typeface="Arial" panose="020B0604020202020204" pitchFamily="34" charset="0"/>
              <a:buChar char="–"/>
            </a:pPr>
            <a:r>
              <a:rPr lang="zh-CN" altLang="en-US" b="1" dirty="0">
                <a:effectLst>
                  <a:outerShdw blurRad="38100" dist="38100" dir="2700000" algn="tl">
                    <a:srgbClr val="000000">
                      <a:alpha val="43137"/>
                    </a:srgbClr>
                  </a:outerShdw>
                </a:effectLst>
                <a:ea typeface="宋体" panose="02010600030101010101" pitchFamily="2" charset="-122"/>
              </a:rPr>
              <a:t>生成满足</a:t>
            </a: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最小支持度阈值</a:t>
            </a:r>
            <a:r>
              <a:rPr lang="zh-CN" altLang="en-US" b="1" dirty="0">
                <a:effectLst>
                  <a:outerShdw blurRad="38100" dist="38100" dir="2700000" algn="tl">
                    <a:srgbClr val="000000">
                      <a:alpha val="43137"/>
                    </a:srgbClr>
                  </a:outerShdw>
                </a:effectLst>
                <a:ea typeface="宋体" panose="02010600030101010101" pitchFamily="2" charset="-122"/>
              </a:rPr>
              <a:t>的所有项集 </a:t>
            </a:r>
            <a:r>
              <a:rPr lang="en-US" altLang="zh-CN" b="1" dirty="0">
                <a:effectLst>
                  <a:outerShdw blurRad="38100" dist="38100" dir="2700000" algn="tl">
                    <a:srgbClr val="000000">
                      <a:alpha val="43137"/>
                    </a:srgbClr>
                  </a:outerShdw>
                </a:effectLst>
                <a:ea typeface="宋体" panose="02010600030101010101" pitchFamily="2" charset="-122"/>
              </a:rPr>
              <a:t>support </a:t>
            </a:r>
            <a:r>
              <a:rPr lang="en-US" altLang="zh-CN"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 </a:t>
            </a:r>
            <a:r>
              <a:rPr lang="en-US" altLang="zh-CN" b="1" dirty="0" err="1">
                <a:effectLst>
                  <a:outerShdw blurRad="38100" dist="38100" dir="2700000" algn="tl">
                    <a:srgbClr val="000000">
                      <a:alpha val="43137"/>
                    </a:srgbClr>
                  </a:outerShdw>
                </a:effectLst>
                <a:ea typeface="宋体" panose="02010600030101010101" pitchFamily="2" charset="-122"/>
              </a:rPr>
              <a:t>minsup</a:t>
            </a:r>
            <a:endParaRPr lang="en-US" altLang="zh-CN" b="1" dirty="0">
              <a:effectLst>
                <a:outerShdw blurRad="38100" dist="38100" dir="2700000" algn="tl">
                  <a:srgbClr val="000000">
                    <a:alpha val="43137"/>
                  </a:srgbClr>
                </a:outerShdw>
              </a:effectLst>
              <a:ea typeface="宋体" panose="02010600030101010101" pitchFamily="2" charset="-122"/>
            </a:endParaRPr>
          </a:p>
          <a:p>
            <a:pPr marL="1295400" lvl="2" indent="-381000">
              <a:buFont typeface="Arial" panose="020B0604020202020204" pitchFamily="34" charset="0"/>
              <a:buNone/>
            </a:pPr>
            <a:endParaRPr lang="en-US" altLang="zh-CN" b="1" dirty="0">
              <a:effectLst>
                <a:outerShdw blurRad="38100" dist="38100" dir="2700000" algn="tl">
                  <a:srgbClr val="000000">
                    <a:alpha val="43137"/>
                  </a:srgbClr>
                </a:outerShdw>
              </a:effectLst>
              <a:ea typeface="宋体" panose="02010600030101010101" pitchFamily="2" charset="-122"/>
            </a:endParaRPr>
          </a:p>
          <a:p>
            <a:pPr marL="914400" lvl="1" indent="-457200">
              <a:buFont typeface="Arial" panose="020B0604020202020204" pitchFamily="34" charset="0"/>
              <a:buAutoNum type="arabicPeriod"/>
            </a:pP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规则生成 </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rPr>
              <a:t>Rule Generation</a:t>
            </a:r>
            <a:endParaRPr lang="en-US" altLang="zh-CN" b="1" dirty="0">
              <a:effectLst>
                <a:outerShdw blurRad="38100" dist="38100" dir="2700000" algn="tl">
                  <a:srgbClr val="000000">
                    <a:alpha val="43137"/>
                  </a:srgbClr>
                </a:outerShdw>
              </a:effectLst>
              <a:ea typeface="宋体" panose="02010600030101010101" pitchFamily="2" charset="-122"/>
            </a:endParaRPr>
          </a:p>
          <a:p>
            <a:pPr marL="1295400" lvl="2" indent="-381000">
              <a:buFont typeface="Arial" panose="020B0604020202020204" pitchFamily="34" charset="0"/>
              <a:buChar char="–"/>
            </a:pPr>
            <a:r>
              <a:rPr lang="zh-CN" altLang="en-US" b="1" dirty="0">
                <a:effectLst>
                  <a:outerShdw blurRad="38100" dist="38100" dir="2700000" algn="tl">
                    <a:srgbClr val="000000">
                      <a:alpha val="43137"/>
                    </a:srgbClr>
                  </a:outerShdw>
                </a:effectLst>
                <a:ea typeface="宋体" panose="02010600030101010101" pitchFamily="2" charset="-122"/>
              </a:rPr>
              <a:t>从上一步发现的</a:t>
            </a: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频繁项集</a:t>
            </a:r>
            <a:r>
              <a:rPr lang="zh-CN" altLang="en-US" b="1" dirty="0">
                <a:effectLst>
                  <a:outerShdw blurRad="38100" dist="38100" dir="2700000" algn="tl">
                    <a:srgbClr val="000000">
                      <a:alpha val="43137"/>
                    </a:srgbClr>
                  </a:outerShdw>
                </a:effectLst>
                <a:ea typeface="宋体" panose="02010600030101010101" pitchFamily="2" charset="-122"/>
              </a:rPr>
              <a:t>中提取所有高置信度的规则，这些规则成为 强规则</a:t>
            </a:r>
            <a:endParaRPr lang="en-US" altLang="zh-CN" b="1" dirty="0">
              <a:effectLst>
                <a:outerShdw blurRad="38100" dist="38100" dir="2700000" algn="tl">
                  <a:srgbClr val="000000">
                    <a:alpha val="43137"/>
                  </a:srgbClr>
                </a:outerShdw>
              </a:effectLst>
              <a:ea typeface="宋体" panose="02010600030101010101" pitchFamily="2" charset="-122"/>
            </a:endParaRPr>
          </a:p>
          <a:p>
            <a:pPr marL="533400" indent="-533400"/>
            <a:endParaRPr lang="en-US" altLang="zh-CN" b="1" dirty="0">
              <a:effectLst>
                <a:outerShdw blurRad="38100" dist="38100" dir="2700000" algn="tl">
                  <a:srgbClr val="000000">
                    <a:alpha val="43137"/>
                  </a:srgbClr>
                </a:outerShdw>
              </a:effectLst>
              <a:ea typeface="宋体" panose="02010600030101010101" pitchFamily="2" charset="-122"/>
            </a:endParaRPr>
          </a:p>
          <a:p>
            <a:pPr marL="533400" indent="-533400">
              <a:buFont typeface="Monotype Sorts" pitchFamily="2" charset="2"/>
              <a:buNone/>
            </a:pPr>
            <a:endParaRPr lang="en-US" altLang="zh-CN"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Grp="1" noChangeArrowheads="1"/>
          </p:cNvSpPr>
          <p:nvPr>
            <p:ph type="title"/>
          </p:nvPr>
        </p:nvSpPr>
        <p:spPr/>
        <p:txBody>
          <a:bodyPr/>
          <a:lstStyle/>
          <a:p>
            <a:r>
              <a:rPr lang="zh-CN" altLang="en-US" b="1" dirty="0">
                <a:solidFill>
                  <a:srgbClr val="00B050"/>
                </a:solidFill>
                <a:effectLst>
                  <a:outerShdw blurRad="38100" dist="38100" dir="2700000" algn="tl">
                    <a:srgbClr val="000000">
                      <a:alpha val="43137"/>
                    </a:srgbClr>
                  </a:outerShdw>
                </a:effectLst>
                <a:ea typeface="宋体" panose="02010600030101010101" pitchFamily="2" charset="-122"/>
              </a:rPr>
              <a:t>候选项集生成</a:t>
            </a:r>
            <a:endParaRPr lang="en-US" altLang="zh-CN" b="1" dirty="0">
              <a:solidFill>
                <a:srgbClr val="00B05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213443" name="Object 3"/>
          <p:cNvGraphicFramePr>
            <a:graphicFrameLocks noChangeAspect="1"/>
          </p:cNvGraphicFramePr>
          <p:nvPr/>
        </p:nvGraphicFramePr>
        <p:xfrm>
          <a:off x="179512" y="1412776"/>
          <a:ext cx="7034213" cy="5313363"/>
        </p:xfrm>
        <a:graphic>
          <a:graphicData uri="http://schemas.openxmlformats.org/presentationml/2006/ole">
            <mc:AlternateContent xmlns:mc="http://schemas.openxmlformats.org/markup-compatibility/2006">
              <mc:Choice xmlns:v="urn:schemas-microsoft-com:vml" Requires="v">
                <p:oleObj name="VISIO" r:id="rId2" imgW="9811385" imgH="7395845" progId="Visio.Drawing.6">
                  <p:embed/>
                </p:oleObj>
              </mc:Choice>
              <mc:Fallback>
                <p:oleObj name="VISIO" r:id="rId2" imgW="9811385" imgH="7395845" progId="Visio.Drawing.6">
                  <p:embed/>
                  <p:pic>
                    <p:nvPicPr>
                      <p:cNvPr id="0" name="图片 102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7034213"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3444" name="Text Box 4"/>
          <p:cNvSpPr txBox="1">
            <a:spLocks noChangeArrowheads="1"/>
          </p:cNvSpPr>
          <p:nvPr/>
        </p:nvSpPr>
        <p:spPr bwMode="auto">
          <a:xfrm>
            <a:off x="6588224" y="5257800"/>
            <a:ext cx="2403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How many??</a:t>
            </a: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Grp="1" noChangeArrowheads="1"/>
          </p:cNvSpPr>
          <p:nvPr>
            <p:ph type="title"/>
          </p:nvPr>
        </p:nvSpPr>
        <p:spPr/>
        <p:txBody>
          <a:bodyPr/>
          <a:lstStyle/>
          <a:p>
            <a:r>
              <a:rPr lang="zh-CN" altLang="en-US" b="1" dirty="0">
                <a:solidFill>
                  <a:srgbClr val="00B050"/>
                </a:solidFill>
                <a:effectLst>
                  <a:outerShdw blurRad="38100" dist="38100" dir="2700000" algn="tl">
                    <a:srgbClr val="000000">
                      <a:alpha val="43137"/>
                    </a:srgbClr>
                  </a:outerShdw>
                </a:effectLst>
                <a:ea typeface="宋体" panose="02010600030101010101" pitchFamily="2" charset="-122"/>
              </a:rPr>
              <a:t>候选项集生成</a:t>
            </a:r>
            <a:endParaRPr lang="en-US" altLang="zh-CN" b="1" dirty="0">
              <a:solidFill>
                <a:srgbClr val="00B05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213443" name="Object 3"/>
          <p:cNvGraphicFramePr>
            <a:graphicFrameLocks noChangeAspect="1"/>
          </p:cNvGraphicFramePr>
          <p:nvPr/>
        </p:nvGraphicFramePr>
        <p:xfrm>
          <a:off x="179512" y="1412776"/>
          <a:ext cx="7034213" cy="5313363"/>
        </p:xfrm>
        <a:graphic>
          <a:graphicData uri="http://schemas.openxmlformats.org/presentationml/2006/ole">
            <mc:AlternateContent xmlns:mc="http://schemas.openxmlformats.org/markup-compatibility/2006">
              <mc:Choice xmlns:v="urn:schemas-microsoft-com:vml" Requires="v">
                <p:oleObj name="VISIO" r:id="rId2" imgW="9811385" imgH="7395845" progId="Visio.Drawing.6">
                  <p:embed/>
                </p:oleObj>
              </mc:Choice>
              <mc:Fallback>
                <p:oleObj name="VISIO" r:id="rId2" imgW="9811385" imgH="7395845"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7034213"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3444" name="Text Box 4"/>
          <p:cNvSpPr txBox="1">
            <a:spLocks noChangeArrowheads="1"/>
          </p:cNvSpPr>
          <p:nvPr/>
        </p:nvSpPr>
        <p:spPr bwMode="auto">
          <a:xfrm>
            <a:off x="6588224" y="5257800"/>
            <a:ext cx="24033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d </a:t>
            </a: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项目</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 2</a:t>
            </a:r>
            <a:r>
              <a:rPr lang="en-US" altLang="zh-CN" sz="2000" b="1" baseline="30000" dirty="0">
                <a:solidFill>
                  <a:srgbClr val="FF0000"/>
                </a:solidFill>
                <a:effectLst>
                  <a:outerShdw blurRad="38100" dist="38100" dir="2700000" algn="tl">
                    <a:srgbClr val="000000">
                      <a:alpha val="43137"/>
                    </a:srgbClr>
                  </a:outerShdw>
                </a:effectLst>
                <a:ea typeface="宋体" panose="02010600030101010101" pitchFamily="2" charset="-122"/>
              </a:rPr>
              <a:t>d</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 -1 </a:t>
            </a: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个候选项集</a:t>
            </a: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频繁项集生成</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4467" name="Rectangle 3"/>
          <p:cNvSpPr>
            <a:spLocks noGrp="1" noChangeArrowheads="1"/>
          </p:cNvSpPr>
          <p:nvPr>
            <p:ph type="body" idx="1"/>
          </p:nvPr>
        </p:nvSpPr>
        <p:spPr>
          <a:xfrm>
            <a:off x="152400" y="1268760"/>
            <a:ext cx="8668072" cy="5589240"/>
          </a:xfrm>
        </p:spPr>
        <p:txBody>
          <a:bodyPr>
            <a:normAutofit/>
          </a:bodyPr>
          <a:lstStyle/>
          <a:p>
            <a:r>
              <a:rPr lang="zh-CN" altLang="en-US" b="1" dirty="0">
                <a:ea typeface="宋体" panose="02010600030101010101" pitchFamily="2" charset="-122"/>
              </a:rPr>
              <a:t>穷举法</a:t>
            </a:r>
            <a:r>
              <a:rPr lang="en-US" altLang="zh-CN" b="1" dirty="0">
                <a:ea typeface="宋体" panose="02010600030101010101" pitchFamily="2" charset="-122"/>
              </a:rPr>
              <a:t>: </a:t>
            </a:r>
          </a:p>
          <a:p>
            <a:pPr lvl="1"/>
            <a:r>
              <a:rPr lang="zh-CN" altLang="en-US" b="1" dirty="0">
                <a:ea typeface="宋体" panose="02010600030101010101" pitchFamily="2" charset="-122"/>
              </a:rPr>
              <a:t>格结构（</a:t>
            </a:r>
            <a:r>
              <a:rPr lang="en-US" altLang="zh-CN" b="1" dirty="0">
                <a:ea typeface="宋体" panose="02010600030101010101" pitchFamily="2" charset="-122"/>
              </a:rPr>
              <a:t>lattice</a:t>
            </a:r>
            <a:r>
              <a:rPr lang="zh-CN" altLang="en-US" b="1" dirty="0">
                <a:ea typeface="宋体" panose="02010600030101010101" pitchFamily="2" charset="-122"/>
              </a:rPr>
              <a:t>）中项集是</a:t>
            </a:r>
            <a:r>
              <a:rPr lang="zh-CN" altLang="en-US" b="1" dirty="0">
                <a:solidFill>
                  <a:srgbClr val="FF0000"/>
                </a:solidFill>
                <a:ea typeface="宋体" panose="02010600030101010101" pitchFamily="2" charset="-122"/>
              </a:rPr>
              <a:t>候选的频繁项集</a:t>
            </a:r>
            <a:endParaRPr lang="en-US" altLang="zh-CN" b="1" dirty="0">
              <a:ea typeface="宋体" panose="02010600030101010101" pitchFamily="2" charset="-122"/>
            </a:endParaRPr>
          </a:p>
          <a:p>
            <a:pPr lvl="1"/>
            <a:r>
              <a:rPr lang="zh-CN" altLang="en-US" b="1" dirty="0">
                <a:ea typeface="宋体" panose="02010600030101010101" pitchFamily="2" charset="-122"/>
              </a:rPr>
              <a:t>计算每一个候选频繁项集的</a:t>
            </a:r>
            <a:r>
              <a:rPr lang="zh-CN" altLang="en-US" b="1" dirty="0">
                <a:solidFill>
                  <a:srgbClr val="FF0000"/>
                </a:solidFill>
                <a:ea typeface="宋体" panose="02010600030101010101" pitchFamily="2" charset="-122"/>
              </a:rPr>
              <a:t>支持度</a:t>
            </a:r>
            <a:r>
              <a:rPr lang="zh-CN" altLang="en-US" b="1" dirty="0">
                <a:ea typeface="宋体" panose="02010600030101010101" pitchFamily="2" charset="-122"/>
              </a:rPr>
              <a:t>计数</a:t>
            </a:r>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endParaRPr lang="en-US" altLang="zh-CN" b="1" dirty="0">
              <a:ea typeface="宋体" panose="02010600030101010101" pitchFamily="2" charset="-122"/>
            </a:endParaRPr>
          </a:p>
          <a:p>
            <a:pPr lvl="1"/>
            <a:r>
              <a:rPr lang="zh-CN" altLang="en-US" sz="2600" b="1" dirty="0">
                <a:ea typeface="宋体" panose="02010600030101010101" pitchFamily="2" charset="-122"/>
              </a:rPr>
              <a:t>将每一个候选项集（共</a:t>
            </a:r>
            <a:r>
              <a:rPr lang="en-US" altLang="zh-CN" sz="2600" b="1" dirty="0">
                <a:ea typeface="宋体" panose="02010600030101010101" pitchFamily="2" charset="-122"/>
              </a:rPr>
              <a:t>M</a:t>
            </a:r>
            <a:r>
              <a:rPr lang="zh-CN" altLang="en-US" sz="2600" b="1" dirty="0">
                <a:ea typeface="宋体" panose="02010600030101010101" pitchFamily="2" charset="-122"/>
              </a:rPr>
              <a:t>）与实务集合（共</a:t>
            </a:r>
            <a:r>
              <a:rPr lang="en-US" altLang="zh-CN" sz="2600" b="1" dirty="0">
                <a:ea typeface="宋体" panose="02010600030101010101" pitchFamily="2" charset="-122"/>
              </a:rPr>
              <a:t>N</a:t>
            </a:r>
            <a:r>
              <a:rPr lang="zh-CN" altLang="en-US" sz="2600" b="1" dirty="0">
                <a:ea typeface="宋体" panose="02010600030101010101" pitchFamily="2" charset="-122"/>
              </a:rPr>
              <a:t>）对应，计算其支持度</a:t>
            </a:r>
            <a:endParaRPr lang="en-US" altLang="zh-CN" sz="2600" b="1" dirty="0">
              <a:ea typeface="宋体" panose="02010600030101010101" pitchFamily="2" charset="-122"/>
            </a:endParaRPr>
          </a:p>
          <a:p>
            <a:pPr lvl="1"/>
            <a:r>
              <a:rPr lang="en-US" altLang="zh-CN" sz="2600" b="1" dirty="0">
                <a:ea typeface="宋体" panose="02010600030101010101" pitchFamily="2" charset="-122"/>
              </a:rPr>
              <a:t>Complexity ~ </a:t>
            </a:r>
            <a:r>
              <a:rPr lang="en-US" altLang="zh-CN" sz="2600" b="1" dirty="0">
                <a:solidFill>
                  <a:srgbClr val="FF0000"/>
                </a:solidFill>
                <a:effectLst>
                  <a:outerShdw blurRad="38100" dist="38100" dir="2700000" algn="tl">
                    <a:srgbClr val="000000">
                      <a:alpha val="43137"/>
                    </a:srgbClr>
                  </a:outerShdw>
                </a:effectLst>
                <a:ea typeface="宋体" panose="02010600030101010101" pitchFamily="2" charset="-122"/>
              </a:rPr>
              <a:t>O(</a:t>
            </a:r>
            <a:r>
              <a:rPr lang="en-US" altLang="zh-CN" sz="2600" b="1" dirty="0" err="1">
                <a:solidFill>
                  <a:srgbClr val="FF0000"/>
                </a:solidFill>
                <a:effectLst>
                  <a:outerShdw blurRad="38100" dist="38100" dir="2700000" algn="tl">
                    <a:srgbClr val="000000">
                      <a:alpha val="43137"/>
                    </a:srgbClr>
                  </a:outerShdw>
                </a:effectLst>
                <a:ea typeface="宋体" panose="02010600030101010101" pitchFamily="2" charset="-122"/>
              </a:rPr>
              <a:t>NMw</a:t>
            </a:r>
            <a:r>
              <a:rPr lang="en-US" altLang="zh-CN" sz="2600" b="1" dirty="0">
                <a:solidFill>
                  <a:srgbClr val="FF0000"/>
                </a:solidFill>
                <a:effectLst>
                  <a:outerShdw blurRad="38100" dist="38100" dir="2700000" algn="tl">
                    <a:srgbClr val="000000">
                      <a:alpha val="43137"/>
                    </a:srgbClr>
                  </a:outerShdw>
                </a:effectLst>
                <a:ea typeface="宋体" panose="02010600030101010101" pitchFamily="2" charset="-122"/>
              </a:rPr>
              <a:t>)</a:t>
            </a:r>
            <a:r>
              <a:rPr lang="en-US" altLang="zh-CN" sz="2600" b="1" dirty="0">
                <a:ea typeface="宋体" panose="02010600030101010101" pitchFamily="2" charset="-122"/>
              </a:rPr>
              <a:t> =&gt; </a:t>
            </a:r>
            <a:r>
              <a:rPr lang="en-US" altLang="zh-CN" sz="2600" b="1" dirty="0">
                <a:solidFill>
                  <a:srgbClr val="FF0000"/>
                </a:solidFill>
                <a:ea typeface="宋体" panose="02010600030101010101" pitchFamily="2" charset="-122"/>
              </a:rPr>
              <a:t>Expensive since M = 2</a:t>
            </a:r>
            <a:r>
              <a:rPr lang="en-US" altLang="zh-CN" sz="2600" b="1" baseline="30000" dirty="0">
                <a:solidFill>
                  <a:srgbClr val="FF0000"/>
                </a:solidFill>
                <a:ea typeface="宋体" panose="02010600030101010101" pitchFamily="2" charset="-122"/>
              </a:rPr>
              <a:t>d</a:t>
            </a:r>
            <a:r>
              <a:rPr lang="en-US" altLang="zh-CN" sz="2600" b="1" dirty="0">
                <a:solidFill>
                  <a:srgbClr val="FF0000"/>
                </a:solidFill>
                <a:ea typeface="宋体" panose="02010600030101010101" pitchFamily="2" charset="-122"/>
              </a:rPr>
              <a:t> </a:t>
            </a:r>
            <a:r>
              <a:rPr lang="en-US" altLang="zh-CN" sz="2600" b="1" dirty="0">
                <a:ea typeface="宋体" panose="02010600030101010101" pitchFamily="2" charset="-122"/>
              </a:rPr>
              <a:t>!!!</a:t>
            </a:r>
          </a:p>
        </p:txBody>
      </p:sp>
      <p:graphicFrame>
        <p:nvGraphicFramePr>
          <p:cNvPr id="1214468" name="Object 4"/>
          <p:cNvGraphicFramePr>
            <a:graphicFrameLocks noChangeAspect="1"/>
          </p:cNvGraphicFramePr>
          <p:nvPr>
            <p:extLst>
              <p:ext uri="{D42A27DB-BD31-4B8C-83A1-F6EECF244321}">
                <p14:modId xmlns:p14="http://schemas.microsoft.com/office/powerpoint/2010/main" val="2017704175"/>
              </p:ext>
            </p:extLst>
          </p:nvPr>
        </p:nvGraphicFramePr>
        <p:xfrm>
          <a:off x="683568" y="2490992"/>
          <a:ext cx="7281862" cy="2667000"/>
        </p:xfrm>
        <a:graphic>
          <a:graphicData uri="http://schemas.openxmlformats.org/presentationml/2006/ole">
            <mc:AlternateContent xmlns:mc="http://schemas.openxmlformats.org/markup-compatibility/2006">
              <mc:Choice xmlns:v="urn:schemas-microsoft-com:vml" Requires="v">
                <p:oleObj name="Visio" r:id="rId2" imgW="7714615" imgH="2773680" progId="Visio.Drawing.6">
                  <p:embed/>
                </p:oleObj>
              </mc:Choice>
              <mc:Fallback>
                <p:oleObj name="Visio" r:id="rId2" imgW="7714615" imgH="2773680" progId="Visio.Drawing.6">
                  <p:embed/>
                  <p:pic>
                    <p:nvPicPr>
                      <p:cNvPr id="0" name="图片 113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90992"/>
                        <a:ext cx="72818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目录</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4438564"/>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关联分析</a:t>
            </a: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规则挖掘</a:t>
            </a:r>
            <a:endParaRPr lang="en-US" altLang="zh-CN"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err="1">
                <a:effectLst>
                  <a:outerShdw blurRad="38100" dist="38100" dir="2700000" algn="tl">
                    <a:srgbClr val="000000">
                      <a:alpha val="43137"/>
                    </a:srgbClr>
                  </a:outerShdw>
                </a:effectLst>
                <a:ea typeface="宋体" panose="02010600030101010101" pitchFamily="2" charset="-122"/>
              </a:rPr>
              <a:t>Apriori</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a:effectLst>
                  <a:outerShdw blurRad="38100" dist="38100" dir="2700000" algn="tl">
                    <a:srgbClr val="000000">
                      <a:alpha val="43137"/>
                    </a:srgbClr>
                  </a:outerShdw>
                </a:effectLst>
                <a:ea typeface="宋体" panose="02010600030101010101" pitchFamily="2" charset="-122"/>
              </a:rPr>
              <a:t>FP</a:t>
            </a:r>
            <a:r>
              <a:rPr lang="zh-CN" altLang="en-US" sz="3200" b="1" dirty="0">
                <a:effectLst>
                  <a:outerShdw blurRad="38100" dist="38100" dir="2700000" algn="tl">
                    <a:srgbClr val="000000">
                      <a:alpha val="43137"/>
                    </a:srgbClr>
                  </a:outerShdw>
                </a:effectLst>
                <a:ea typeface="宋体" panose="02010600030101010101" pitchFamily="2" charset="-122"/>
              </a:rPr>
              <a:t>树</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endParaRPr lang="en-US" altLang="zh-CN" sz="3200"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规则评估</a:t>
            </a:r>
            <a:endParaRPr lang="en-US" altLang="zh-CN"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复杂度计算</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5491" name="Rectangle 3"/>
          <p:cNvSpPr>
            <a:spLocks noGrp="1" noChangeArrowheads="1"/>
          </p:cNvSpPr>
          <p:nvPr>
            <p:ph type="body" idx="1"/>
          </p:nvPr>
        </p:nvSpPr>
        <p:spPr>
          <a:xfrm>
            <a:off x="395536" y="1700808"/>
            <a:ext cx="8337301" cy="1152128"/>
          </a:xfrm>
        </p:spPr>
        <p:txBody>
          <a:bodyPr>
            <a:normAutofit lnSpcReduction="10000"/>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给定</a:t>
            </a:r>
            <a:r>
              <a:rPr lang="en-US" altLang="zh-CN" b="1" dirty="0">
                <a:effectLst>
                  <a:outerShdw blurRad="38100" dist="38100" dir="2700000" algn="tl">
                    <a:srgbClr val="000000">
                      <a:alpha val="43137"/>
                    </a:srgbClr>
                  </a:outerShdw>
                </a:effectLst>
                <a:ea typeface="宋体" panose="02010600030101010101" pitchFamily="2" charset="-122"/>
              </a:rPr>
              <a:t>d</a:t>
            </a:r>
            <a:r>
              <a:rPr lang="zh-CN" altLang="en-US" b="1" dirty="0">
                <a:effectLst>
                  <a:outerShdw blurRad="38100" dist="38100" dir="2700000" algn="tl">
                    <a:srgbClr val="000000">
                      <a:alpha val="43137"/>
                    </a:srgbClr>
                  </a:outerShdw>
                </a:effectLst>
                <a:ea typeface="宋体" panose="02010600030101010101" pitchFamily="2" charset="-122"/>
              </a:rPr>
              <a:t>个项目</a:t>
            </a:r>
            <a:endParaRPr lang="en-US" altLang="zh-CN"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项集</a:t>
            </a:r>
            <a:r>
              <a:rPr lang="en-US" altLang="zh-CN" b="1" dirty="0">
                <a:effectLst>
                  <a:outerShdw blurRad="38100" dist="38100" dir="2700000" algn="tl">
                    <a:srgbClr val="000000">
                      <a:alpha val="43137"/>
                    </a:srgbClr>
                  </a:outerShdw>
                </a:effectLst>
                <a:ea typeface="宋体" panose="02010600030101010101" pitchFamily="2" charset="-122"/>
              </a:rPr>
              <a:t> 2</a:t>
            </a:r>
            <a:r>
              <a:rPr lang="en-US" altLang="zh-CN" b="1" baseline="30000" dirty="0">
                <a:effectLst>
                  <a:outerShdw blurRad="38100" dist="38100" dir="2700000" algn="tl">
                    <a:srgbClr val="000000">
                      <a:alpha val="43137"/>
                    </a:srgbClr>
                  </a:outerShdw>
                </a:effectLst>
                <a:ea typeface="宋体" panose="02010600030101010101" pitchFamily="2" charset="-122"/>
              </a:rPr>
              <a:t>d </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可能的规则数</a:t>
            </a:r>
            <a:r>
              <a:rPr lang="en-US" altLang="zh-CN" b="1" dirty="0">
                <a:effectLst>
                  <a:outerShdw blurRad="38100" dist="38100" dir="2700000" algn="tl">
                    <a:srgbClr val="000000">
                      <a:alpha val="43137"/>
                    </a:srgbClr>
                  </a:outerShdw>
                </a:effectLst>
                <a:ea typeface="宋体" panose="02010600030101010101" pitchFamily="2" charset="-122"/>
              </a:rPr>
              <a:t>: </a:t>
            </a:r>
          </a:p>
        </p:txBody>
      </p:sp>
      <p:graphicFrame>
        <p:nvGraphicFramePr>
          <p:cNvPr id="1215492" name="Object 4"/>
          <p:cNvGraphicFramePr>
            <a:graphicFrameLocks noChangeAspect="1"/>
          </p:cNvGraphicFramePr>
          <p:nvPr/>
        </p:nvGraphicFramePr>
        <p:xfrm>
          <a:off x="5029200" y="2204864"/>
          <a:ext cx="3642993" cy="1377317"/>
        </p:xfrm>
        <a:graphic>
          <a:graphicData uri="http://schemas.openxmlformats.org/presentationml/2006/ole">
            <mc:AlternateContent xmlns:mc="http://schemas.openxmlformats.org/markup-compatibility/2006">
              <mc:Choice xmlns:v="urn:schemas-microsoft-com:vml" Requires="v">
                <p:oleObj name="公式" r:id="rId2" imgW="45110400" imgH="17068800" progId="Equation.3">
                  <p:embed/>
                </p:oleObj>
              </mc:Choice>
              <mc:Fallback>
                <p:oleObj name="公式" r:id="rId2" imgW="45110400" imgH="17068800" progId="Equation.3">
                  <p:embed/>
                  <p:pic>
                    <p:nvPicPr>
                      <p:cNvPr id="0" name="图片 12341"/>
                      <p:cNvPicPr>
                        <a:picLocks noChangeAspect="1" noChangeArrowheads="1"/>
                      </p:cNvPicPr>
                      <p:nvPr/>
                    </p:nvPicPr>
                    <p:blipFill>
                      <a:blip r:embed="rId3"/>
                      <a:srcRect/>
                      <a:stretch>
                        <a:fillRect/>
                      </a:stretch>
                    </p:blipFill>
                    <p:spPr bwMode="auto">
                      <a:xfrm>
                        <a:off x="5029200" y="2204864"/>
                        <a:ext cx="3642993" cy="1377317"/>
                      </a:xfrm>
                      <a:prstGeom prst="rect">
                        <a:avLst/>
                      </a:prstGeom>
                      <a:noFill/>
                      <a:ln>
                        <a:noFill/>
                      </a:ln>
                      <a:effectLst/>
                    </p:spPr>
                  </p:pic>
                </p:oleObj>
              </mc:Fallback>
            </mc:AlternateContent>
          </a:graphicData>
        </a:graphic>
      </p:graphicFrame>
      <p:sp>
        <p:nvSpPr>
          <p:cNvPr id="1215493" name="Text Box 5"/>
          <p:cNvSpPr txBox="1">
            <a:spLocks noChangeArrowheads="1"/>
          </p:cNvSpPr>
          <p:nvPr/>
        </p:nvSpPr>
        <p:spPr bwMode="auto">
          <a:xfrm>
            <a:off x="5410200" y="433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rPr>
              <a:t>If d=</a:t>
            </a:r>
            <a:r>
              <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6,  R = 602 rules</a:t>
            </a:r>
          </a:p>
        </p:txBody>
      </p:sp>
      <p:pic>
        <p:nvPicPr>
          <p:cNvPr id="1215494" name="Picture 6"/>
          <p:cNvPicPr>
            <a:picLocks noChangeAspect="1" noChangeArrowheads="1"/>
          </p:cNvPicPr>
          <p:nvPr/>
        </p:nvPicPr>
        <p:blipFill>
          <a:blip r:embed="rId4">
            <a:extLst>
              <a:ext uri="{28A0092B-C50C-407E-A947-70E740481C1C}">
                <a14:useLocalDpi xmlns:a14="http://schemas.microsoft.com/office/drawing/2010/main" val="0"/>
              </a:ext>
            </a:extLst>
          </a:blip>
          <a:srcRect l="5714" t="1904" r="7143" b="952"/>
          <a:stretch>
            <a:fillRect/>
          </a:stretch>
        </p:blipFill>
        <p:spPr bwMode="auto">
          <a:xfrm>
            <a:off x="152400" y="3068960"/>
            <a:ext cx="4876800" cy="333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a:xfrm>
            <a:off x="381000" y="152400"/>
            <a:ext cx="8511480" cy="1116360"/>
          </a:xfrm>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频繁项集生成策略</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6515" name="Rectangle 3"/>
          <p:cNvSpPr>
            <a:spLocks noGrp="1" noChangeArrowheads="1"/>
          </p:cNvSpPr>
          <p:nvPr>
            <p:ph type="body" idx="1"/>
          </p:nvPr>
        </p:nvSpPr>
        <p:spPr>
          <a:xfrm>
            <a:off x="411163" y="1628800"/>
            <a:ext cx="8318500" cy="4695800"/>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减少候选项集 个数</a:t>
            </a:r>
            <a:r>
              <a:rPr lang="en-US" altLang="zh-CN" b="1" dirty="0">
                <a:effectLst>
                  <a:outerShdw blurRad="38100" dist="38100" dir="2700000" algn="tl">
                    <a:srgbClr val="000000">
                      <a:alpha val="43137"/>
                    </a:srgbClr>
                  </a:outerShdw>
                </a:effectLst>
                <a:ea typeface="宋体" panose="02010600030101010101" pitchFamily="2" charset="-122"/>
              </a:rPr>
              <a:t> (M)</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完全搜索空间 </a:t>
            </a:r>
            <a:r>
              <a:rPr lang="en-US" altLang="zh-CN" b="1" dirty="0">
                <a:effectLst>
                  <a:outerShdw blurRad="38100" dist="38100" dir="2700000" algn="tl">
                    <a:srgbClr val="000000">
                      <a:alpha val="43137"/>
                    </a:srgbClr>
                  </a:outerShdw>
                </a:effectLst>
                <a:ea typeface="宋体" panose="02010600030101010101" pitchFamily="2" charset="-122"/>
              </a:rPr>
              <a:t>: M=2</a:t>
            </a:r>
            <a:r>
              <a:rPr lang="en-US" altLang="zh-CN" b="1" baseline="30000" dirty="0">
                <a:effectLst>
                  <a:outerShdw blurRad="38100" dist="38100" dir="2700000" algn="tl">
                    <a:srgbClr val="000000">
                      <a:alpha val="43137"/>
                    </a:srgbClr>
                  </a:outerShdw>
                </a:effectLst>
                <a:ea typeface="宋体" panose="02010600030101010101" pitchFamily="2" charset="-122"/>
              </a:rPr>
              <a:t>d</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先验原理，减少</a:t>
            </a:r>
            <a:r>
              <a:rPr lang="en-US" altLang="zh-CN" b="1" dirty="0">
                <a:effectLst>
                  <a:outerShdw blurRad="38100" dist="38100" dir="2700000" algn="tl">
                    <a:srgbClr val="000000">
                      <a:alpha val="43137"/>
                    </a:srgbClr>
                  </a:outerShdw>
                </a:effectLst>
                <a:ea typeface="宋体" panose="02010600030101010101" pitchFamily="2" charset="-122"/>
              </a:rPr>
              <a:t> M</a:t>
            </a:r>
            <a:r>
              <a:rPr lang="zh-CN" altLang="en-US" b="1" dirty="0">
                <a:effectLst>
                  <a:outerShdw blurRad="38100" dist="38100" dir="2700000" algn="tl">
                    <a:srgbClr val="000000">
                      <a:alpha val="43137"/>
                    </a:srgbClr>
                  </a:outerShdw>
                </a:effectLst>
                <a:ea typeface="宋体" panose="02010600030101010101" pitchFamily="2" charset="-122"/>
              </a:rPr>
              <a:t>，使用支持度对候选项集剪枝</a:t>
            </a:r>
            <a:endParaRPr lang="en-US" altLang="zh-CN" b="1" dirty="0">
              <a:effectLst>
                <a:outerShdw blurRad="38100" dist="38100" dir="2700000" algn="tl">
                  <a:srgbClr val="000000">
                    <a:alpha val="43137"/>
                  </a:srgbClr>
                </a:outerShdw>
              </a:effectLst>
              <a:ea typeface="宋体" panose="02010600030101010101" pitchFamily="2" charset="-122"/>
            </a:endParaRPr>
          </a:p>
          <a:p>
            <a:pPr lvl="4">
              <a:lnSpc>
                <a:spcPct val="90000"/>
              </a:lnSpc>
            </a:pPr>
            <a:endParaRPr lang="en-US" altLang="zh-CN" sz="1200"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减少事务个数</a:t>
            </a:r>
            <a:r>
              <a:rPr lang="en-US" altLang="zh-CN" b="1" dirty="0">
                <a:effectLst>
                  <a:outerShdw blurRad="38100" dist="38100" dir="2700000" algn="tl">
                    <a:srgbClr val="000000">
                      <a:alpha val="43137"/>
                    </a:srgbClr>
                  </a:outerShdw>
                </a:effectLst>
                <a:ea typeface="宋体" panose="02010600030101010101" pitchFamily="2" charset="-122"/>
              </a:rPr>
              <a:t>(N)</a:t>
            </a:r>
            <a:r>
              <a:rPr lang="zh-CN" altLang="en-US" b="1" dirty="0">
                <a:effectLst>
                  <a:outerShdw blurRad="38100" dist="38100" dir="2700000" algn="tl">
                    <a:srgbClr val="000000">
                      <a:alpha val="43137"/>
                    </a:srgbClr>
                  </a:outerShdw>
                </a:effectLst>
                <a:ea typeface="宋体" panose="02010600030101010101" pitchFamily="2" charset="-122"/>
              </a:rPr>
              <a:t>：数据集</a:t>
            </a:r>
            <a:endParaRPr lang="en-US" altLang="zh-CN" b="1" dirty="0">
              <a:effectLst>
                <a:outerShdw blurRad="38100" dist="38100" dir="2700000" algn="tl">
                  <a:srgbClr val="000000">
                    <a:alpha val="43137"/>
                  </a:srgbClr>
                </a:outerShdw>
              </a:effectLst>
              <a:ea typeface="宋体" panose="02010600030101010101" pitchFamily="2" charset="-122"/>
            </a:endParaRPr>
          </a:p>
          <a:p>
            <a:pPr lvl="4">
              <a:lnSpc>
                <a:spcPct val="90000"/>
              </a:lnSpc>
            </a:pPr>
            <a:endParaRPr lang="en-US" altLang="zh-CN" sz="1000"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减少候选项集和事务数匹配，计算支持度</a:t>
            </a:r>
            <a:r>
              <a:rPr lang="en-US" altLang="zh-CN" b="1" dirty="0">
                <a:effectLst>
                  <a:outerShdw blurRad="38100" dist="38100" dir="2700000" algn="tl">
                    <a:srgbClr val="000000">
                      <a:alpha val="43137"/>
                    </a:srgbClr>
                  </a:outerShdw>
                </a:effectLst>
                <a:ea typeface="宋体" panose="02010600030101010101" pitchFamily="2" charset="-122"/>
              </a:rPr>
              <a:t>(NM)</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不需要匹配每一个候选项集 和 事务数</a:t>
            </a:r>
            <a:endParaRPr lang="en-US" altLang="zh-CN"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目录</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4438564"/>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关联分析</a:t>
            </a: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规则挖掘</a:t>
            </a:r>
            <a:endParaRPr lang="en-US" altLang="zh-CN"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err="1">
                <a:effectLst>
                  <a:outerShdw blurRad="38100" dist="38100" dir="2700000" algn="tl">
                    <a:srgbClr val="000000">
                      <a:alpha val="43137"/>
                    </a:srgbClr>
                  </a:outerShdw>
                </a:effectLst>
                <a:ea typeface="宋体" panose="02010600030101010101" pitchFamily="2" charset="-122"/>
              </a:rPr>
              <a:t>Apriori</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FP</a:t>
            </a:r>
            <a:r>
              <a:rPr lang="zh-CN" altLang="en-US"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树</a:t>
            </a: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lvl="1">
              <a:lnSpc>
                <a:spcPct val="90000"/>
              </a:lnSpc>
            </a:pP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规则评估</a:t>
            </a:r>
            <a:endParaRPr lang="en-US" altLang="zh-CN"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a:xfrm>
            <a:off x="381000" y="152400"/>
            <a:ext cx="8511480" cy="1116360"/>
          </a:xfrm>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频繁项集生成策略</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6515" name="Rectangle 3"/>
          <p:cNvSpPr>
            <a:spLocks noGrp="1" noChangeArrowheads="1"/>
          </p:cNvSpPr>
          <p:nvPr>
            <p:ph type="body" idx="1"/>
          </p:nvPr>
        </p:nvSpPr>
        <p:spPr>
          <a:xfrm>
            <a:off x="411163" y="1628800"/>
            <a:ext cx="8318500" cy="4695800"/>
          </a:xfrm>
        </p:spPr>
        <p:txBody>
          <a:bodyPr>
            <a:normAutofit/>
          </a:bodyPr>
          <a:lstStyle/>
          <a:p>
            <a:pPr>
              <a:lnSpc>
                <a:spcPct val="90000"/>
              </a:lnSpc>
            </a:pP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减少候选项集 个数</a:t>
            </a:r>
            <a:r>
              <a:rPr lang="en-US" altLang="zh-CN" b="1" dirty="0">
                <a:effectLst>
                  <a:outerShdw blurRad="38100" dist="38100" dir="2700000" algn="tl">
                    <a:srgbClr val="000000">
                      <a:alpha val="43137"/>
                    </a:srgbClr>
                  </a:outerShdw>
                </a:effectLst>
                <a:ea typeface="宋体" panose="02010600030101010101" pitchFamily="2" charset="-122"/>
              </a:rPr>
              <a:t> (M)</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完全搜索空间 </a:t>
            </a:r>
            <a:r>
              <a:rPr lang="en-US" altLang="zh-CN" b="1" dirty="0">
                <a:effectLst>
                  <a:outerShdw blurRad="38100" dist="38100" dir="2700000" algn="tl">
                    <a:srgbClr val="000000">
                      <a:alpha val="43137"/>
                    </a:srgbClr>
                  </a:outerShdw>
                </a:effectLst>
                <a:ea typeface="宋体" panose="02010600030101010101" pitchFamily="2" charset="-122"/>
              </a:rPr>
              <a:t>: M=2</a:t>
            </a:r>
            <a:r>
              <a:rPr lang="en-US" altLang="zh-CN" b="1" baseline="30000" dirty="0">
                <a:effectLst>
                  <a:outerShdw blurRad="38100" dist="38100" dir="2700000" algn="tl">
                    <a:srgbClr val="000000">
                      <a:alpha val="43137"/>
                    </a:srgbClr>
                  </a:outerShdw>
                </a:effectLst>
                <a:ea typeface="宋体" panose="02010600030101010101" pitchFamily="2" charset="-122"/>
              </a:rPr>
              <a:t>d</a:t>
            </a:r>
          </a:p>
          <a:p>
            <a:pPr lvl="1">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先验原理，减少</a:t>
            </a:r>
            <a:r>
              <a:rPr lang="en-US" altLang="zh-CN" b="1" dirty="0">
                <a:effectLst>
                  <a:outerShdw blurRad="38100" dist="38100" dir="2700000" algn="tl">
                    <a:srgbClr val="000000">
                      <a:alpha val="43137"/>
                    </a:srgbClr>
                  </a:outerShdw>
                </a:effectLst>
                <a:ea typeface="宋体" panose="02010600030101010101" pitchFamily="2" charset="-122"/>
              </a:rPr>
              <a:t> M</a:t>
            </a:r>
            <a:r>
              <a:rPr lang="zh-CN" altLang="en-US" b="1" dirty="0">
                <a:effectLst>
                  <a:outerShdw blurRad="38100" dist="38100" dir="2700000" algn="tl">
                    <a:srgbClr val="000000">
                      <a:alpha val="43137"/>
                    </a:srgbClr>
                  </a:outerShdw>
                </a:effectLst>
                <a:ea typeface="宋体" panose="02010600030101010101" pitchFamily="2" charset="-122"/>
              </a:rPr>
              <a:t>，使用支持度对候选项集剪枝</a:t>
            </a:r>
            <a:endParaRPr lang="en-US" altLang="zh-CN" b="1" dirty="0">
              <a:effectLst>
                <a:outerShdw blurRad="38100" dist="38100" dir="2700000" algn="tl">
                  <a:srgbClr val="000000">
                    <a:alpha val="43137"/>
                  </a:srgbClr>
                </a:outerShdw>
              </a:effectLst>
              <a:ea typeface="宋体" panose="02010600030101010101" pitchFamily="2" charset="-122"/>
            </a:endParaRPr>
          </a:p>
          <a:p>
            <a:pPr lvl="4">
              <a:lnSpc>
                <a:spcPct val="90000"/>
              </a:lnSpc>
            </a:pPr>
            <a:endParaRPr lang="en-US" altLang="zh-CN" sz="1200"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减少事务 个数</a:t>
            </a:r>
            <a:r>
              <a:rPr lang="en-US" altLang="zh-CN" b="1" dirty="0">
                <a:effectLst>
                  <a:outerShdw blurRad="38100" dist="38100" dir="2700000" algn="tl">
                    <a:srgbClr val="000000">
                      <a:alpha val="43137"/>
                    </a:srgbClr>
                  </a:outerShdw>
                </a:effectLst>
                <a:ea typeface="宋体" panose="02010600030101010101" pitchFamily="2" charset="-122"/>
              </a:rPr>
              <a:t>(N)</a:t>
            </a:r>
          </a:p>
          <a:p>
            <a:pPr lvl="4">
              <a:lnSpc>
                <a:spcPct val="90000"/>
              </a:lnSpc>
            </a:pPr>
            <a:endParaRPr lang="en-US" altLang="zh-CN" sz="1000" b="1" dirty="0">
              <a:solidFill>
                <a:srgbClr val="FF0000"/>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减少候选项集和事务数匹配，计算支持度</a:t>
            </a:r>
            <a:r>
              <a:rPr lang="en-US" altLang="zh-CN" b="1" dirty="0">
                <a:solidFill>
                  <a:srgbClr val="FF0000"/>
                </a:solidFill>
                <a:effectLst>
                  <a:outerShdw blurRad="38100" dist="38100" dir="2700000" algn="tl">
                    <a:srgbClr val="000000">
                      <a:alpha val="43137"/>
                    </a:srgbClr>
                  </a:outerShdw>
                </a:effectLst>
                <a:ea typeface="宋体" panose="02010600030101010101" pitchFamily="2" charset="-122"/>
              </a:rPr>
              <a:t>(NM)</a:t>
            </a:r>
          </a:p>
          <a:p>
            <a:pPr lvl="1">
              <a:lnSpc>
                <a:spcPct val="90000"/>
              </a:lnSpc>
            </a:pP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不需要匹配每一个候选项集 和 事务数</a:t>
            </a:r>
            <a:endParaRPr lang="en-US" altLang="zh-CN" b="1" dirty="0">
              <a:solidFill>
                <a:srgbClr val="FF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先验原理</a:t>
            </a:r>
            <a:r>
              <a:rPr lang="en-US" altLang="zh-CN" b="1" dirty="0">
                <a:effectLst>
                  <a:outerShdw blurRad="38100" dist="38100" dir="2700000" algn="tl">
                    <a:srgbClr val="000000">
                      <a:alpha val="43137"/>
                    </a:srgbClr>
                  </a:outerShdw>
                </a:effectLst>
                <a:ea typeface="宋体" panose="02010600030101010101" pitchFamily="2" charset="-122"/>
              </a:rPr>
              <a:t>-</a:t>
            </a:r>
            <a:r>
              <a:rPr lang="zh-CN" altLang="en-US" b="1" dirty="0">
                <a:effectLst>
                  <a:outerShdw blurRad="38100" dist="38100" dir="2700000" algn="tl">
                    <a:srgbClr val="000000">
                      <a:alpha val="43137"/>
                    </a:srgbClr>
                  </a:outerShdw>
                </a:effectLst>
                <a:ea typeface="宋体" panose="02010600030101010101" pitchFamily="2" charset="-122"/>
              </a:rPr>
              <a:t>减少候选项集</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17539" name="Rectangle 3"/>
          <p:cNvSpPr>
            <a:spLocks noGrp="1" noChangeArrowheads="1"/>
          </p:cNvSpPr>
          <p:nvPr>
            <p:ph type="body" idx="1"/>
          </p:nvPr>
        </p:nvSpPr>
        <p:spPr>
          <a:xfrm>
            <a:off x="411163" y="1412776"/>
            <a:ext cx="8580437" cy="4911824"/>
          </a:xfrm>
        </p:spPr>
        <p:txBody>
          <a:bodyPr>
            <a:normAutofit/>
          </a:bodyPr>
          <a:lstStyle/>
          <a:p>
            <a:r>
              <a:rPr lang="zh-CN" altLang="en-US" b="1" dirty="0">
                <a:solidFill>
                  <a:srgbClr val="CC3300"/>
                </a:solidFill>
                <a:effectLst>
                  <a:outerShdw blurRad="38100" dist="38100" dir="2700000" algn="tl">
                    <a:srgbClr val="000000">
                      <a:alpha val="43137"/>
                    </a:srgbClr>
                  </a:outerShdw>
                </a:effectLst>
                <a:ea typeface="宋体" panose="02010600030101010101" pitchFamily="2" charset="-122"/>
              </a:rPr>
              <a:t>先验原理 </a:t>
            </a:r>
            <a:r>
              <a:rPr lang="en-US" altLang="zh-CN" b="1" dirty="0" err="1">
                <a:solidFill>
                  <a:srgbClr val="CC3300"/>
                </a:solidFill>
                <a:effectLst>
                  <a:outerShdw blurRad="38100" dist="38100" dir="2700000" algn="tl">
                    <a:srgbClr val="000000">
                      <a:alpha val="43137"/>
                    </a:srgbClr>
                  </a:outerShdw>
                </a:effectLst>
                <a:ea typeface="宋体" panose="02010600030101010101" pitchFamily="2" charset="-122"/>
              </a:rPr>
              <a:t>Apriori</a:t>
            </a:r>
            <a:r>
              <a:rPr lang="en-US" altLang="zh-CN" b="1" dirty="0">
                <a:solidFill>
                  <a:srgbClr val="CC3300"/>
                </a:solidFill>
                <a:effectLst>
                  <a:outerShdw blurRad="38100" dist="38100" dir="2700000" algn="tl">
                    <a:srgbClr val="000000">
                      <a:alpha val="43137"/>
                    </a:srgbClr>
                  </a:outerShdw>
                </a:effectLst>
                <a:ea typeface="宋体" panose="02010600030101010101" pitchFamily="2" charset="-122"/>
              </a:rPr>
              <a:t> principle</a:t>
            </a:r>
            <a:endParaRPr lang="en-US" altLang="zh-CN" b="1" dirty="0">
              <a:effectLst>
                <a:outerShdw blurRad="38100" dist="38100" dir="2700000" algn="tl">
                  <a:srgbClr val="000000">
                    <a:alpha val="43137"/>
                  </a:srgbClr>
                </a:outerShdw>
              </a:effectLst>
              <a:ea typeface="宋体" panose="02010600030101010101" pitchFamily="2" charset="-122"/>
            </a:endParaRPr>
          </a:p>
          <a:p>
            <a:pPr lvl="1"/>
            <a:r>
              <a:rPr lang="zh-CN" altLang="en-US" b="1" dirty="0">
                <a:effectLst>
                  <a:outerShdw blurRad="38100" dist="38100" dir="2700000" algn="tl">
                    <a:srgbClr val="000000">
                      <a:alpha val="43137"/>
                    </a:srgbClr>
                  </a:outerShdw>
                </a:effectLst>
                <a:ea typeface="宋体" panose="02010600030101010101" pitchFamily="2" charset="-122"/>
              </a:rPr>
              <a:t>如果</a:t>
            </a:r>
            <a:r>
              <a:rPr lang="zh-CN" altLang="en-US" b="1" dirty="0">
                <a:solidFill>
                  <a:srgbClr val="00B0F0"/>
                </a:solidFill>
                <a:effectLst>
                  <a:outerShdw blurRad="38100" dist="38100" dir="2700000" algn="tl">
                    <a:srgbClr val="000000">
                      <a:alpha val="43137"/>
                    </a:srgbClr>
                  </a:outerShdw>
                </a:effectLst>
                <a:ea typeface="宋体" panose="02010600030101010101" pitchFamily="2" charset="-122"/>
              </a:rPr>
              <a:t>一个项集是频繁的</a:t>
            </a:r>
            <a:r>
              <a:rPr lang="zh-CN" altLang="en-US" b="1" dirty="0">
                <a:effectLst>
                  <a:outerShdw blurRad="38100" dist="38100" dir="2700000" algn="tl">
                    <a:srgbClr val="000000">
                      <a:alpha val="43137"/>
                    </a:srgbClr>
                  </a:outerShdw>
                </a:effectLst>
                <a:ea typeface="宋体" panose="02010600030101010101" pitchFamily="2" charset="-122"/>
              </a:rPr>
              <a:t>，则它的所有</a:t>
            </a: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子集</a:t>
            </a:r>
            <a:r>
              <a:rPr lang="zh-CN" altLang="en-US" b="1" dirty="0">
                <a:effectLst>
                  <a:outerShdw blurRad="38100" dist="38100" dir="2700000" algn="tl">
                    <a:srgbClr val="000000">
                      <a:alpha val="43137"/>
                    </a:srgbClr>
                  </a:outerShdw>
                </a:effectLst>
                <a:ea typeface="宋体" panose="02010600030101010101" pitchFamily="2" charset="-122"/>
              </a:rPr>
              <a:t>一定也是频繁的。</a:t>
            </a:r>
            <a:endParaRPr lang="en-US" altLang="zh-CN" b="1" dirty="0">
              <a:effectLst>
                <a:outerShdw blurRad="38100" dist="38100" dir="2700000" algn="tl">
                  <a:srgbClr val="000000">
                    <a:alpha val="43137"/>
                  </a:srgbClr>
                </a:outerShdw>
              </a:effectLst>
              <a:ea typeface="宋体" panose="02010600030101010101" pitchFamily="2" charset="-122"/>
            </a:endParaRPr>
          </a:p>
          <a:p>
            <a:pPr lvl="1"/>
            <a:r>
              <a:rPr lang="zh-CN" altLang="en-US" b="1" dirty="0">
                <a:effectLst>
                  <a:outerShdw blurRad="38100" dist="38100" dir="2700000" algn="tl">
                    <a:srgbClr val="000000">
                      <a:alpha val="43137"/>
                    </a:srgbClr>
                  </a:outerShdw>
                </a:effectLst>
                <a:ea typeface="宋体" panose="02010600030101010101" pitchFamily="2" charset="-122"/>
              </a:rPr>
              <a:t>如果</a:t>
            </a:r>
            <a:r>
              <a:rPr lang="zh-CN" altLang="en-US" b="1" dirty="0">
                <a:solidFill>
                  <a:srgbClr val="00B0F0"/>
                </a:solidFill>
                <a:effectLst>
                  <a:outerShdw blurRad="38100" dist="38100" dir="2700000" algn="tl">
                    <a:srgbClr val="000000">
                      <a:alpha val="43137"/>
                    </a:srgbClr>
                  </a:outerShdw>
                </a:effectLst>
                <a:ea typeface="宋体" panose="02010600030101010101" pitchFamily="2" charset="-122"/>
              </a:rPr>
              <a:t>一个项集是非频繁的</a:t>
            </a:r>
            <a:r>
              <a:rPr lang="zh-CN" altLang="en-US" b="1" dirty="0">
                <a:effectLst>
                  <a:outerShdw blurRad="38100" dist="38100" dir="2700000" algn="tl">
                    <a:srgbClr val="000000">
                      <a:alpha val="43137"/>
                    </a:srgbClr>
                  </a:outerShdw>
                </a:effectLst>
                <a:ea typeface="宋体" panose="02010600030101010101" pitchFamily="2" charset="-122"/>
              </a:rPr>
              <a:t>，则它的所有</a:t>
            </a:r>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超集</a:t>
            </a:r>
            <a:r>
              <a:rPr lang="zh-CN" altLang="en-US" b="1" dirty="0">
                <a:effectLst>
                  <a:outerShdw blurRad="38100" dist="38100" dir="2700000" algn="tl">
                    <a:srgbClr val="000000">
                      <a:alpha val="43137"/>
                    </a:srgbClr>
                  </a:outerShdw>
                </a:effectLst>
                <a:ea typeface="宋体" panose="02010600030101010101" pitchFamily="2" charset="-122"/>
              </a:rPr>
              <a:t>也一定是非频繁的。（</a:t>
            </a:r>
            <a:r>
              <a:rPr lang="en-US" altLang="zh-CN" b="1" dirty="0">
                <a:effectLst>
                  <a:outerShdw blurRad="38100" dist="38100" dir="2700000" algn="tl">
                    <a:srgbClr val="000000">
                      <a:alpha val="43137"/>
                    </a:srgbClr>
                  </a:outerShdw>
                </a:effectLst>
                <a:ea typeface="宋体" panose="02010600030101010101" pitchFamily="2" charset="-122"/>
                <a:sym typeface="Wingdings" panose="05000000000000000000" pitchFamily="2" charset="2"/>
              </a:rPr>
              <a:t></a:t>
            </a:r>
            <a:r>
              <a:rPr lang="zh-CN" altLang="en-US" b="1" dirty="0">
                <a:effectLst>
                  <a:outerShdw blurRad="38100" dist="38100" dir="2700000" algn="tl">
                    <a:srgbClr val="000000">
                      <a:alpha val="43137"/>
                    </a:srgbClr>
                  </a:outerShdw>
                </a:effectLst>
                <a:ea typeface="宋体" panose="02010600030101010101" pitchFamily="2" charset="-122"/>
                <a:sym typeface="Wingdings" panose="05000000000000000000" pitchFamily="2" charset="2"/>
              </a:rPr>
              <a:t>如果发现项集是非频繁的，则包含此项集超集的子图可以被立刻剪枝</a:t>
            </a:r>
            <a:r>
              <a:rPr lang="zh-CN" altLang="en-US" b="1" dirty="0">
                <a:effectLst>
                  <a:outerShdw blurRad="38100" dist="38100" dir="2700000" algn="tl">
                    <a:srgbClr val="000000">
                      <a:alpha val="43137"/>
                    </a:srgbClr>
                  </a:outerShdw>
                </a:effectLst>
                <a:ea typeface="宋体" panose="02010600030101010101" pitchFamily="2" charset="-122"/>
              </a:rPr>
              <a:t>）</a:t>
            </a:r>
            <a:endParaRPr lang="en-US" altLang="zh-CN" b="1" dirty="0">
              <a:effectLst>
                <a:outerShdw blurRad="38100" dist="38100" dir="2700000" algn="tl">
                  <a:srgbClr val="000000">
                    <a:alpha val="43137"/>
                  </a:srgbClr>
                </a:outerShdw>
              </a:effectLst>
              <a:ea typeface="宋体" panose="02010600030101010101" pitchFamily="2" charset="-122"/>
            </a:endParaRPr>
          </a:p>
          <a:p>
            <a:pPr marL="342900" lvl="4" indent="-342900">
              <a:buFont typeface="Wingdings 2" panose="05020102010507070707"/>
              <a:buChar char="ß"/>
            </a:pPr>
            <a:r>
              <a:rPr lang="zh-CN" altLang="en-US" sz="3200" b="1" dirty="0">
                <a:solidFill>
                  <a:srgbClr val="CC3300"/>
                </a:solidFill>
                <a:effectLst>
                  <a:outerShdw blurRad="38100" dist="38100" dir="2700000" algn="tl">
                    <a:srgbClr val="000000">
                      <a:alpha val="43137"/>
                    </a:srgbClr>
                  </a:outerShdw>
                </a:effectLst>
                <a:ea typeface="宋体" panose="02010600030101010101" pitchFamily="2" charset="-122"/>
              </a:rPr>
              <a:t>基于支持度的剪枝</a:t>
            </a:r>
            <a:endParaRPr lang="en-US" altLang="zh-CN" sz="3200" b="1" dirty="0">
              <a:solidFill>
                <a:srgbClr val="CC3300"/>
              </a:solidFill>
              <a:effectLst>
                <a:outerShdw blurRad="38100" dist="38100" dir="2700000" algn="tl">
                  <a:srgbClr val="000000">
                    <a:alpha val="43137"/>
                  </a:srgbClr>
                </a:outerShdw>
              </a:effectLst>
              <a:ea typeface="宋体" panose="02010600030101010101" pitchFamily="2" charset="-122"/>
            </a:endParaRPr>
          </a:p>
          <a:p>
            <a:pPr lvl="1"/>
            <a:r>
              <a:rPr lang="zh-CN" altLang="en-US" b="1" dirty="0">
                <a:effectLst>
                  <a:outerShdw blurRad="38100" dist="38100" dir="2700000" algn="tl">
                    <a:srgbClr val="000000">
                      <a:alpha val="43137"/>
                    </a:srgbClr>
                  </a:outerShdw>
                </a:effectLst>
                <a:ea typeface="宋体" panose="02010600030101010101" pitchFamily="2" charset="-122"/>
              </a:rPr>
              <a:t>基于支持度度量修剪指数搜索空间的策略</a:t>
            </a:r>
            <a:endParaRPr lang="en-US" altLang="zh-CN" b="1" dirty="0">
              <a:effectLst>
                <a:outerShdw blurRad="38100" dist="38100" dir="2700000" algn="tl">
                  <a:srgbClr val="000000">
                    <a:alpha val="43137"/>
                  </a:srgbClr>
                </a:outerShdw>
              </a:effectLst>
              <a:ea typeface="宋体" panose="02010600030101010101" pitchFamily="2" charset="-122"/>
            </a:endParaRPr>
          </a:p>
          <a:p>
            <a:pPr lvl="1"/>
            <a:r>
              <a:rPr lang="zh-CN" altLang="en-US" b="1" dirty="0">
                <a:solidFill>
                  <a:srgbClr val="FF0000"/>
                </a:solidFill>
                <a:effectLst>
                  <a:outerShdw blurRad="38100" dist="38100" dir="2700000" algn="tl">
                    <a:srgbClr val="000000">
                      <a:alpha val="43137"/>
                    </a:srgbClr>
                  </a:outerShdw>
                </a:effectLst>
                <a:ea typeface="宋体" panose="02010600030101010101" pitchFamily="2" charset="-122"/>
              </a:rPr>
              <a:t>支持度度量的反单调性：一个项集的支持度决不会超过它子集的支持度。</a:t>
            </a:r>
            <a:endParaRPr lang="en-US" altLang="zh-CN" b="1" dirty="0">
              <a:solidFill>
                <a:srgbClr val="FF0000"/>
              </a:solidFill>
              <a:effectLst>
                <a:outerShdw blurRad="38100" dist="38100" dir="2700000" algn="tl">
                  <a:srgbClr val="000000">
                    <a:alpha val="43137"/>
                  </a:srgbClr>
                </a:outerShdw>
              </a:effectLst>
              <a:ea typeface="宋体" panose="02010600030101010101" pitchFamily="2" charset="-122"/>
            </a:endParaRPr>
          </a:p>
          <a:p>
            <a:pPr lvl="4"/>
            <a:endParaRPr lang="en-US" altLang="zh-CN"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42" name="Group 2"/>
          <p:cNvGrpSpPr/>
          <p:nvPr/>
        </p:nvGrpSpPr>
        <p:grpSpPr bwMode="auto">
          <a:xfrm>
            <a:off x="228600" y="1089025"/>
            <a:ext cx="8831263" cy="5235575"/>
            <a:chOff x="144" y="686"/>
            <a:chExt cx="5563" cy="3298"/>
          </a:xfrm>
        </p:grpSpPr>
        <p:sp>
          <p:nvSpPr>
            <p:cNvPr id="1239043" name="Line 3"/>
            <p:cNvSpPr>
              <a:spLocks noChangeShapeType="1"/>
            </p:cNvSpPr>
            <p:nvPr/>
          </p:nvSpPr>
          <p:spPr bwMode="auto">
            <a:xfrm flipV="1">
              <a:off x="864" y="1920"/>
              <a:ext cx="576" cy="19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044" name="Text Box 4"/>
            <p:cNvSpPr txBox="1">
              <a:spLocks noChangeArrowheads="1"/>
            </p:cNvSpPr>
            <p:nvPr/>
          </p:nvSpPr>
          <p:spPr bwMode="auto">
            <a:xfrm>
              <a:off x="144" y="2112"/>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dirty="0">
                  <a:solidFill>
                    <a:srgbClr val="0C6D9C"/>
                  </a:solidFill>
                  <a:ea typeface="宋体" panose="02010600030101010101" pitchFamily="2" charset="-122"/>
                  <a:sym typeface="Symbol" panose="05050102010706020507" pitchFamily="18" charset="2"/>
                </a:rPr>
                <a:t>非频繁项集</a:t>
              </a:r>
              <a:endParaRPr lang="en-US" altLang="zh-CN" sz="2000" b="0" dirty="0">
                <a:solidFill>
                  <a:srgbClr val="0C6D9C"/>
                </a:solidFill>
                <a:ea typeface="宋体" panose="02010600030101010101" pitchFamily="2" charset="-122"/>
                <a:sym typeface="Symbol" panose="05050102010706020507" pitchFamily="18" charset="2"/>
              </a:endParaRPr>
            </a:p>
          </p:txBody>
        </p:sp>
        <p:graphicFrame>
          <p:nvGraphicFramePr>
            <p:cNvPr id="1239045" name="Object 5"/>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2" imgW="9958705" imgH="7446010" progId="Visio.Drawing.6">
                    <p:embed/>
                  </p:oleObj>
                </mc:Choice>
                <mc:Fallback>
                  <p:oleObj name="Visio" r:id="rId2" imgW="9958705" imgH="7446010" progId="Visio.Drawing.6">
                    <p:embed/>
                    <p:pic>
                      <p:nvPicPr>
                        <p:cNvPr id="0" name="图片 144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39046" name="Rectangle 6"/>
          <p:cNvSpPr>
            <a:spLocks noGrp="1" noChangeArrowheads="1"/>
          </p:cNvSpPr>
          <p:nvPr>
            <p:ph type="title" idx="4294967295"/>
          </p:nvPr>
        </p:nvSpPr>
        <p:spPr/>
        <p:txBody>
          <a:bodyPr/>
          <a:lstStyle/>
          <a:p>
            <a:r>
              <a:rPr lang="zh-CN" altLang="en-US" sz="2800" b="1" dirty="0">
                <a:effectLst>
                  <a:outerShdw blurRad="38100" dist="38100" dir="2700000" algn="tl">
                    <a:srgbClr val="000000">
                      <a:alpha val="43137"/>
                    </a:srgbClr>
                  </a:outerShdw>
                </a:effectLst>
                <a:ea typeface="宋体" panose="02010600030101010101" pitchFamily="2" charset="-122"/>
              </a:rPr>
              <a:t>先验原理</a:t>
            </a:r>
            <a:r>
              <a:rPr lang="en-US" altLang="zh-CN" sz="2800" b="1" dirty="0">
                <a:effectLst>
                  <a:outerShdw blurRad="38100" dist="38100" dir="2700000" algn="tl">
                    <a:srgbClr val="000000">
                      <a:alpha val="43137"/>
                    </a:srgbClr>
                  </a:outerShdw>
                </a:effectLst>
                <a:ea typeface="宋体" panose="02010600030101010101" pitchFamily="2" charset="-122"/>
              </a:rPr>
              <a:t>——</a:t>
            </a:r>
            <a:r>
              <a:rPr lang="zh-CN" altLang="en-US" sz="2800" b="1" dirty="0">
                <a:effectLst>
                  <a:outerShdw blurRad="38100" dist="38100" dir="2700000" algn="tl">
                    <a:srgbClr val="000000">
                      <a:alpha val="43137"/>
                    </a:srgbClr>
                  </a:outerShdw>
                </a:effectLst>
                <a:ea typeface="宋体" panose="02010600030101010101" pitchFamily="2" charset="-122"/>
              </a:rPr>
              <a:t>说明</a:t>
            </a:r>
            <a:endParaRPr lang="en-US" altLang="zh-CN" sz="2800" b="1" dirty="0">
              <a:effectLst>
                <a:outerShdw blurRad="38100" dist="38100" dir="2700000" algn="tl">
                  <a:srgbClr val="000000">
                    <a:alpha val="43137"/>
                  </a:srgbClr>
                </a:outerShdw>
              </a:effectLst>
              <a:ea typeface="宋体" panose="02010600030101010101" pitchFamily="2" charset="-122"/>
            </a:endParaRPr>
          </a:p>
        </p:txBody>
      </p:sp>
      <p:grpSp>
        <p:nvGrpSpPr>
          <p:cNvPr id="1239047" name="Group 7"/>
          <p:cNvGrpSpPr/>
          <p:nvPr/>
        </p:nvGrpSpPr>
        <p:grpSpPr bwMode="auto">
          <a:xfrm>
            <a:off x="2209800" y="1089025"/>
            <a:ext cx="6850063" cy="5235575"/>
            <a:chOff x="1392" y="686"/>
            <a:chExt cx="4315" cy="3298"/>
          </a:xfrm>
        </p:grpSpPr>
        <p:graphicFrame>
          <p:nvGraphicFramePr>
            <p:cNvPr id="1239048" name="Object 8"/>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4" imgW="9958705" imgH="7446010" progId="Visio.Drawing.6">
                    <p:embed/>
                  </p:oleObj>
                </mc:Choice>
                <mc:Fallback>
                  <p:oleObj name="Visio" r:id="rId4" imgW="9958705" imgH="7446010" progId="Visio.Drawing.6">
                    <p:embed/>
                    <p:pic>
                      <p:nvPicPr>
                        <p:cNvPr id="0" name="图片 144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49" name="Text Box 9"/>
            <p:cNvSpPr txBox="1">
              <a:spLocks noChangeArrowheads="1"/>
            </p:cNvSpPr>
            <p:nvPr/>
          </p:nvSpPr>
          <p:spPr bwMode="auto">
            <a:xfrm>
              <a:off x="1488" y="3494"/>
              <a:ext cx="91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dirty="0">
                  <a:solidFill>
                    <a:srgbClr val="FF0000"/>
                  </a:solidFill>
                  <a:ea typeface="宋体" panose="02010600030101010101" pitchFamily="2" charset="-122"/>
                  <a:sym typeface="Symbol" panose="05050102010706020507" pitchFamily="18" charset="2"/>
                </a:rPr>
                <a:t>剪去 其所有超集</a:t>
              </a:r>
              <a:endParaRPr lang="en-US" altLang="zh-CN" sz="2000" b="0" dirty="0">
                <a:solidFill>
                  <a:srgbClr val="FF0000"/>
                </a:solidFill>
                <a:ea typeface="宋体" panose="02010600030101010101" pitchFamily="2"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先验原理算法</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a:bodyPr>
          <a:lstStyle/>
          <a:p>
            <a:r>
              <a:rPr lang="zh-CN" altLang="en-US" b="1" dirty="0">
                <a:effectLst>
                  <a:outerShdw blurRad="38100" dist="38100" dir="2700000" algn="tl">
                    <a:srgbClr val="000000">
                      <a:alpha val="43137"/>
                    </a:srgbClr>
                  </a:outerShdw>
                </a:effectLst>
              </a:rPr>
              <a:t>关联规则挖掘算法</a:t>
            </a:r>
            <a:endParaRPr lang="en-US" altLang="zh-CN" b="1" dirty="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使用</a:t>
            </a:r>
            <a:r>
              <a:rPr lang="zh-CN" altLang="en-US" b="1" dirty="0">
                <a:solidFill>
                  <a:srgbClr val="FF0000"/>
                </a:solidFill>
                <a:effectLst>
                  <a:outerShdw blurRad="38100" dist="38100" dir="2700000" algn="tl">
                    <a:srgbClr val="000000">
                      <a:alpha val="43137"/>
                    </a:srgbClr>
                  </a:outerShdw>
                </a:effectLst>
              </a:rPr>
              <a:t>基于支持度的剪枝</a:t>
            </a:r>
            <a:r>
              <a:rPr lang="zh-CN" altLang="en-US" b="1" dirty="0">
                <a:effectLst>
                  <a:outerShdw blurRad="38100" dist="38100" dir="2700000" algn="tl">
                    <a:srgbClr val="000000">
                      <a:alpha val="43137"/>
                    </a:srgbClr>
                  </a:outerShdw>
                </a:effectLst>
              </a:rPr>
              <a:t>技术，控制候选项集的指数增长。</a:t>
            </a:r>
            <a:endParaRPr lang="en-US" altLang="zh-CN" b="1" dirty="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dirty="0">
                <a:solidFill>
                  <a:srgbClr val="00B050"/>
                </a:solidFill>
              </a:rPr>
              <a:t>如果一个元素项是不频繁的，那么那些包含该元素的超集也是不频繁的。</a:t>
            </a:r>
            <a:endParaRPr lang="en-US" altLang="zh-CN" dirty="0">
              <a:solidFill>
                <a:srgbClr val="00B050"/>
              </a:solidFill>
            </a:endParaRPr>
          </a:p>
          <a:p>
            <a:r>
              <a:rPr lang="en-US" altLang="zh-CN" dirty="0" err="1">
                <a:solidFill>
                  <a:srgbClr val="00B050"/>
                </a:solidFill>
              </a:rPr>
              <a:t>Apriori</a:t>
            </a:r>
            <a:r>
              <a:rPr lang="zh-CN" altLang="en-US" dirty="0">
                <a:solidFill>
                  <a:srgbClr val="00B050"/>
                </a:solidFill>
              </a:rPr>
              <a:t>算法从单元素项集开始，通过组合满足最小支持度要求的项集来形成更大的集合。</a:t>
            </a:r>
            <a:endParaRPr lang="en-US" altLang="zh-CN" dirty="0">
              <a:solidFill>
                <a:srgbClr val="00B050"/>
              </a:solidFill>
            </a:endParaRPr>
          </a:p>
          <a:p>
            <a:r>
              <a:rPr lang="zh-CN" altLang="en-US" dirty="0">
                <a:solidFill>
                  <a:srgbClr val="00B050"/>
                </a:solidFill>
              </a:rPr>
              <a:t>支持度用来度量一个集合在原始数据中出现的频率。</a:t>
            </a:r>
            <a:endParaRPr lang="en-US" altLang="zh-CN" dirty="0">
              <a:solidFill>
                <a:srgbClr val="00B050"/>
              </a:solidFill>
            </a:endParaRPr>
          </a:p>
          <a:p>
            <a:endParaRPr lang="zh-CN" altLang="en-US" b="1" dirty="0">
              <a:effectLst>
                <a:outerShdw blurRad="38100" dist="38100" dir="2700000" algn="tl">
                  <a:srgbClr val="000000">
                    <a:alpha val="43137"/>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a:xfrm>
            <a:off x="457200" y="274638"/>
            <a:ext cx="8229600" cy="850106"/>
          </a:xfrm>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先验原理算法说明</a:t>
            </a:r>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19587" name="Object 3"/>
          <p:cNvGraphicFramePr>
            <a:graphicFrameLocks noChangeAspect="1"/>
          </p:cNvGraphicFramePr>
          <p:nvPr/>
        </p:nvGraphicFramePr>
        <p:xfrm>
          <a:off x="304801" y="1478756"/>
          <a:ext cx="2443338" cy="2559843"/>
        </p:xfrm>
        <a:graphic>
          <a:graphicData uri="http://schemas.openxmlformats.org/presentationml/2006/ole">
            <mc:AlternateContent xmlns:mc="http://schemas.openxmlformats.org/markup-compatibility/2006">
              <mc:Choice xmlns:v="urn:schemas-microsoft-com:vml" Requires="v">
                <p:oleObj name="Document" r:id="rId2" imgW="2289175" imgH="2494915" progId="Word.Document.8">
                  <p:embed/>
                </p:oleObj>
              </mc:Choice>
              <mc:Fallback>
                <p:oleObj name="Document" r:id="rId2" imgW="2289175" imgH="2494915" progId="Word.Document.8">
                  <p:embed/>
                  <p:pic>
                    <p:nvPicPr>
                      <p:cNvPr id="0" name="图片 15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78756"/>
                        <a:ext cx="2443338" cy="2559843"/>
                      </a:xfrm>
                      <a:prstGeom prst="rect">
                        <a:avLst/>
                      </a:prstGeom>
                      <a:noFill/>
                      <a:ln>
                        <a:noFill/>
                      </a:ln>
                      <a:effectLst/>
                    </p:spPr>
                  </p:pic>
                </p:oleObj>
              </mc:Fallback>
            </mc:AlternateContent>
          </a:graphicData>
        </a:graphic>
      </p:graphicFrame>
      <p:graphicFrame>
        <p:nvGraphicFramePr>
          <p:cNvPr id="1219588"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name="Document" r:id="rId4" imgW="3328670" imgH="2008505" progId="Word.Document.8">
                  <p:embed/>
                </p:oleObj>
              </mc:Choice>
              <mc:Fallback>
                <p:oleObj name="Document" r:id="rId4" imgW="3328670" imgH="2008505" progId="Word.Document.8">
                  <p:embed/>
                  <p:pic>
                    <p:nvPicPr>
                      <p:cNvPr id="0" name="图片 155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589" name="Object 5"/>
          <p:cNvGraphicFramePr>
            <a:graphicFrameLocks noChangeAspect="1"/>
          </p:cNvGraphicFramePr>
          <p:nvPr/>
        </p:nvGraphicFramePr>
        <p:xfrm>
          <a:off x="4876800" y="4572000"/>
          <a:ext cx="3800475" cy="781050"/>
        </p:xfrm>
        <a:graphic>
          <a:graphicData uri="http://schemas.openxmlformats.org/presentationml/2006/ole">
            <mc:AlternateContent xmlns:mc="http://schemas.openxmlformats.org/markup-compatibility/2006">
              <mc:Choice xmlns:v="urn:schemas-microsoft-com:vml" Requires="v">
                <p:oleObj name="Document" r:id="rId6" imgW="3124200" imgH="841375" progId="Word.Document.8">
                  <p:embed/>
                </p:oleObj>
              </mc:Choice>
              <mc:Fallback>
                <p:oleObj name="Document" r:id="rId6" imgW="3124200" imgH="841375" progId="Word.Document.8">
                  <p:embed/>
                  <p:pic>
                    <p:nvPicPr>
                      <p:cNvPr id="0" name="图片 155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572000"/>
                        <a:ext cx="38004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590" name="Text Box 6"/>
          <p:cNvSpPr txBox="1">
            <a:spLocks noChangeArrowheads="1"/>
          </p:cNvSpPr>
          <p:nvPr/>
        </p:nvSpPr>
        <p:spPr bwMode="auto">
          <a:xfrm>
            <a:off x="2587545" y="1478756"/>
            <a:ext cx="65101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dirty="0">
                <a:latin typeface="Tahoma" panose="020B0604030504040204" pitchFamily="34" charset="0"/>
                <a:ea typeface="宋体" panose="02010600030101010101" pitchFamily="2" charset="-122"/>
              </a:rPr>
              <a:t>Items (</a:t>
            </a:r>
            <a:r>
              <a:rPr lang="en-US" altLang="zh-CN" sz="1800" b="1" dirty="0">
                <a:solidFill>
                  <a:srgbClr val="FF0000"/>
                </a:solidFill>
                <a:latin typeface="Tahoma" panose="020B0604030504040204" pitchFamily="34" charset="0"/>
                <a:ea typeface="宋体" panose="02010600030101010101" pitchFamily="2" charset="-122"/>
              </a:rPr>
              <a:t>1 </a:t>
            </a:r>
            <a:r>
              <a:rPr lang="zh-CN" altLang="en-US" sz="1800" b="1" dirty="0">
                <a:solidFill>
                  <a:srgbClr val="FF0000"/>
                </a:solidFill>
                <a:latin typeface="Tahoma" panose="020B0604030504040204" pitchFamily="34" charset="0"/>
                <a:ea typeface="宋体" panose="02010600030101010101" pitchFamily="2" charset="-122"/>
              </a:rPr>
              <a:t>项集，根据最小支持度 则</a:t>
            </a:r>
            <a:r>
              <a:rPr lang="en-US" altLang="zh-CN" sz="1800" b="1" dirty="0">
                <a:solidFill>
                  <a:srgbClr val="FF0000"/>
                </a:solidFill>
                <a:latin typeface="Tahoma" panose="020B0604030504040204" pitchFamily="34" charset="0"/>
                <a:ea typeface="宋体" panose="02010600030101010101" pitchFamily="2" charset="-122"/>
              </a:rPr>
              <a:t>Coke Eggs </a:t>
            </a:r>
            <a:r>
              <a:rPr lang="zh-CN" altLang="en-US" sz="1800" b="1" dirty="0">
                <a:solidFill>
                  <a:srgbClr val="FF0000"/>
                </a:solidFill>
                <a:latin typeface="Tahoma" panose="020B0604030504040204" pitchFamily="34" charset="0"/>
                <a:ea typeface="宋体" panose="02010600030101010101" pitchFamily="2" charset="-122"/>
              </a:rPr>
              <a:t>被剪枝，丢弃</a:t>
            </a:r>
            <a:r>
              <a:rPr lang="en-US" altLang="zh-CN" sz="1800" b="0" dirty="0">
                <a:latin typeface="Tahoma" panose="020B0604030504040204" pitchFamily="34" charset="0"/>
                <a:ea typeface="宋体" panose="02010600030101010101" pitchFamily="2" charset="-122"/>
              </a:rPr>
              <a:t>)</a:t>
            </a:r>
          </a:p>
          <a:p>
            <a:r>
              <a:rPr lang="zh-CN" altLang="en-US" b="1" dirty="0">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非频繁项集的超集都是非频繁的</a:t>
            </a:r>
            <a:endParaRPr lang="en-US" altLang="zh-CN" sz="1800" b="1" dirty="0">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sp>
        <p:nvSpPr>
          <p:cNvPr id="1219591" name="Text Box 7"/>
          <p:cNvSpPr txBox="1">
            <a:spLocks noChangeArrowheads="1"/>
          </p:cNvSpPr>
          <p:nvPr/>
        </p:nvSpPr>
        <p:spPr bwMode="auto">
          <a:xfrm>
            <a:off x="6096000" y="2055813"/>
            <a:ext cx="291147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b="0" dirty="0">
                <a:latin typeface="Tahoma" panose="020B0604030504040204" pitchFamily="34" charset="0"/>
                <a:ea typeface="宋体" panose="02010600030101010101" pitchFamily="2" charset="-122"/>
              </a:rPr>
              <a:t>Pairs (2 </a:t>
            </a:r>
            <a:r>
              <a:rPr lang="zh-CN" altLang="en-US" sz="1800" b="0" dirty="0">
                <a:latin typeface="Tahoma" panose="020B0604030504040204" pitchFamily="34" charset="0"/>
                <a:ea typeface="宋体" panose="02010600030101010101" pitchFamily="2" charset="-122"/>
              </a:rPr>
              <a:t>项集</a:t>
            </a:r>
            <a:r>
              <a:rPr lang="en-US" altLang="zh-CN" sz="1800" b="0" dirty="0">
                <a:latin typeface="Tahoma" panose="020B0604030504040204" pitchFamily="34" charset="0"/>
                <a:ea typeface="宋体" panose="02010600030101010101" pitchFamily="2" charset="-122"/>
              </a:rPr>
              <a:t>)</a:t>
            </a:r>
          </a:p>
          <a:p>
            <a:endParaRPr lang="en-US" altLang="zh-CN" sz="1800" b="0" dirty="0">
              <a:latin typeface="Tahoma" panose="020B0604030504040204" pitchFamily="34" charset="0"/>
              <a:ea typeface="宋体" panose="02010600030101010101" pitchFamily="2" charset="-122"/>
            </a:endParaRPr>
          </a:p>
          <a:p>
            <a:r>
              <a:rPr lang="zh-CN" altLang="en-US" sz="2000" b="1" dirty="0">
                <a:solidFill>
                  <a:srgbClr val="FF0000"/>
                </a:solidFill>
                <a:latin typeface="Times New Roman" panose="02020603050405020304" pitchFamily="18" charset="0"/>
                <a:ea typeface="宋体" panose="02010600030101010101" pitchFamily="2" charset="-122"/>
              </a:rPr>
              <a:t>对于小于最小支持度的</a:t>
            </a:r>
            <a:r>
              <a:rPr lang="en-US" altLang="zh-CN" sz="2000" b="1" dirty="0">
                <a:solidFill>
                  <a:srgbClr val="FF0000"/>
                </a:solidFill>
                <a:latin typeface="Times New Roman" panose="02020603050405020304" pitchFamily="18" charset="0"/>
                <a:ea typeface="宋体" panose="02010600030101010101" pitchFamily="2" charset="-122"/>
              </a:rPr>
              <a:t>2</a:t>
            </a:r>
            <a:r>
              <a:rPr lang="zh-CN" altLang="en-US" sz="2000" b="1" dirty="0">
                <a:solidFill>
                  <a:srgbClr val="FF0000"/>
                </a:solidFill>
                <a:latin typeface="Times New Roman" panose="02020603050405020304" pitchFamily="18" charset="0"/>
                <a:ea typeface="宋体" panose="02010600030101010101" pitchFamily="2" charset="-122"/>
              </a:rPr>
              <a:t>项集，剪枝丢弃</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1219592" name="Text Box 8"/>
          <p:cNvSpPr txBox="1">
            <a:spLocks noChangeArrowheads="1"/>
          </p:cNvSpPr>
          <p:nvPr/>
        </p:nvSpPr>
        <p:spPr bwMode="auto">
          <a:xfrm>
            <a:off x="6781800" y="4038600"/>
            <a:ext cx="19495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a:solidFill>
                  <a:srgbClr val="FF0000"/>
                </a:solidFill>
                <a:latin typeface="Tahoma" panose="020B0604030504040204" pitchFamily="34" charset="0"/>
                <a:ea typeface="宋体" panose="02010600030101010101" pitchFamily="2" charset="-122"/>
              </a:rPr>
              <a:t>Triplets (3</a:t>
            </a:r>
            <a:r>
              <a:rPr lang="zh-CN" altLang="en-US" sz="1800" b="1" dirty="0">
                <a:solidFill>
                  <a:srgbClr val="FF0000"/>
                </a:solidFill>
                <a:latin typeface="Tahoma" panose="020B0604030504040204" pitchFamily="34" charset="0"/>
                <a:ea typeface="宋体" panose="02010600030101010101" pitchFamily="2" charset="-122"/>
              </a:rPr>
              <a:t>项集</a:t>
            </a:r>
            <a:r>
              <a:rPr lang="en-US" altLang="zh-CN" sz="1800" b="1" dirty="0">
                <a:solidFill>
                  <a:srgbClr val="FF0000"/>
                </a:solidFill>
                <a:latin typeface="Tahoma" panose="020B0604030504040204" pitchFamily="34"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1219593" name="Line 9"/>
          <p:cNvSpPr>
            <a:spLocks noChangeShapeType="1"/>
          </p:cNvSpPr>
          <p:nvPr/>
        </p:nvSpPr>
        <p:spPr bwMode="auto">
          <a:xfrm>
            <a:off x="5410200" y="4038600"/>
            <a:ext cx="304800" cy="304800"/>
          </a:xfrm>
          <a:prstGeom prst="line">
            <a:avLst/>
          </a:prstGeom>
          <a:noFill/>
          <a:ln w="73025" cmpd="tri">
            <a:solidFill>
              <a:srgbClr val="CC0000"/>
            </a:solidFill>
            <a:rou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94" name="Line 10"/>
          <p:cNvSpPr>
            <a:spLocks noChangeShapeType="1"/>
          </p:cNvSpPr>
          <p:nvPr/>
        </p:nvSpPr>
        <p:spPr bwMode="auto">
          <a:xfrm>
            <a:off x="2788693" y="2376488"/>
            <a:ext cx="304800" cy="304800"/>
          </a:xfrm>
          <a:prstGeom prst="line">
            <a:avLst/>
          </a:prstGeom>
          <a:noFill/>
          <a:ln w="73025" cmpd="tri">
            <a:solidFill>
              <a:srgbClr val="CC0000"/>
            </a:solidFill>
            <a:rou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95" name="Line 11"/>
          <p:cNvSpPr>
            <a:spLocks noChangeShapeType="1"/>
          </p:cNvSpPr>
          <p:nvPr/>
        </p:nvSpPr>
        <p:spPr bwMode="auto">
          <a:xfrm>
            <a:off x="6934200" y="5410200"/>
            <a:ext cx="304800" cy="304800"/>
          </a:xfrm>
          <a:prstGeom prst="line">
            <a:avLst/>
          </a:prstGeom>
          <a:noFill/>
          <a:ln w="38100" cap="rnd">
            <a:solidFill>
              <a:srgbClr val="CC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596" name="Text Box 12"/>
          <p:cNvSpPr txBox="1">
            <a:spLocks noChangeArrowheads="1"/>
          </p:cNvSpPr>
          <p:nvPr/>
        </p:nvSpPr>
        <p:spPr bwMode="auto">
          <a:xfrm>
            <a:off x="467544" y="3411157"/>
            <a:ext cx="1872629" cy="400110"/>
          </a:xfrm>
          <a:prstGeom prst="rect">
            <a:avLst/>
          </a:prstGeom>
          <a:solidFill>
            <a:srgbClr val="FFFF99"/>
          </a:solidFill>
          <a:ln w="158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b="0" dirty="0">
                <a:latin typeface="Tahoma" panose="020B0604030504040204" pitchFamily="34" charset="0"/>
                <a:ea typeface="宋体" panose="02010600030101010101" pitchFamily="2" charset="-122"/>
              </a:rPr>
              <a:t>最小支持度</a:t>
            </a:r>
            <a:r>
              <a:rPr lang="en-US" altLang="zh-CN" sz="2000" b="0" dirty="0">
                <a:latin typeface="Tahoma" panose="020B0604030504040204" pitchFamily="34" charset="0"/>
                <a:ea typeface="宋体" panose="02010600030101010101" pitchFamily="2" charset="-122"/>
              </a:rPr>
              <a:t>= 3</a:t>
            </a:r>
          </a:p>
        </p:txBody>
      </p:sp>
      <p:sp>
        <p:nvSpPr>
          <p:cNvPr id="1219597" name="Text Box 13"/>
          <p:cNvSpPr txBox="1">
            <a:spLocks noChangeArrowheads="1"/>
          </p:cNvSpPr>
          <p:nvPr/>
        </p:nvSpPr>
        <p:spPr bwMode="auto">
          <a:xfrm>
            <a:off x="304800" y="4519524"/>
            <a:ext cx="4118435" cy="1200329"/>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b="1" dirty="0">
                <a:latin typeface="Tahoma" panose="020B0604030504040204" pitchFamily="34" charset="0"/>
                <a:ea typeface="宋体" panose="02010600030101010101" pitchFamily="2" charset="-122"/>
              </a:rPr>
              <a:t>（</a:t>
            </a:r>
            <a:r>
              <a:rPr lang="en-US" altLang="zh-CN" sz="1800" b="1" dirty="0">
                <a:latin typeface="Tahoma" panose="020B0604030504040204" pitchFamily="34" charset="0"/>
                <a:ea typeface="宋体" panose="02010600030101010101" pitchFamily="2" charset="-122"/>
              </a:rPr>
              <a:t>1</a:t>
            </a:r>
            <a:r>
              <a:rPr lang="zh-CN" altLang="en-US" sz="1800" b="1" dirty="0">
                <a:latin typeface="Tahoma" panose="020B0604030504040204" pitchFamily="34" charset="0"/>
                <a:ea typeface="宋体" panose="02010600030101010101" pitchFamily="2" charset="-122"/>
              </a:rPr>
              <a:t>）不使用先验剪枝</a:t>
            </a:r>
            <a:r>
              <a:rPr lang="zh-CN" altLang="en-US" b="1" dirty="0">
                <a:latin typeface="Tahoma" panose="020B0604030504040204" pitchFamily="34" charset="0"/>
                <a:ea typeface="宋体" panose="02010600030101010101" pitchFamily="2" charset="-122"/>
              </a:rPr>
              <a:t>，穷举，候选：</a:t>
            </a:r>
            <a:r>
              <a:rPr lang="en-US" altLang="zh-CN" sz="1800" b="1" dirty="0">
                <a:latin typeface="Tahoma" panose="020B0604030504040204" pitchFamily="34" charset="0"/>
                <a:ea typeface="宋体" panose="02010600030101010101" pitchFamily="2" charset="-122"/>
              </a:rPr>
              <a:t> </a:t>
            </a:r>
          </a:p>
          <a:p>
            <a:r>
              <a:rPr lang="en-US" altLang="zh-CN" sz="1800" b="1" dirty="0">
                <a:latin typeface="Tahoma" panose="020B0604030504040204" pitchFamily="34" charset="0"/>
                <a:ea typeface="宋体" panose="02010600030101010101" pitchFamily="2" charset="-122"/>
              </a:rPr>
              <a:t>	6+15+20=41  (C(6,i))</a:t>
            </a:r>
          </a:p>
          <a:p>
            <a:r>
              <a:rPr lang="zh-CN" altLang="en-US" sz="1800" b="1" dirty="0">
                <a:latin typeface="Tahoma" panose="020B0604030504040204" pitchFamily="34" charset="0"/>
                <a:ea typeface="宋体" panose="02010600030101010101" pitchFamily="2" charset="-122"/>
              </a:rPr>
              <a:t>（</a:t>
            </a:r>
            <a:r>
              <a:rPr lang="en-US" altLang="zh-CN" sz="1800" b="1" dirty="0">
                <a:latin typeface="Tahoma" panose="020B0604030504040204" pitchFamily="34" charset="0"/>
                <a:ea typeface="宋体" panose="02010600030101010101" pitchFamily="2" charset="-122"/>
              </a:rPr>
              <a:t>2</a:t>
            </a:r>
            <a:r>
              <a:rPr lang="zh-CN" altLang="en-US" sz="1800" b="1" dirty="0">
                <a:latin typeface="Tahoma" panose="020B0604030504040204" pitchFamily="34" charset="0"/>
                <a:ea typeface="宋体" panose="02010600030101010101" pitchFamily="2" charset="-122"/>
              </a:rPr>
              <a:t>）基于支持度，先验剪枝，候选：</a:t>
            </a:r>
            <a:endParaRPr lang="en-US" altLang="zh-CN" sz="1800" b="1" dirty="0">
              <a:latin typeface="Tahoma" panose="020B0604030504040204" pitchFamily="34" charset="0"/>
              <a:ea typeface="宋体" panose="02010600030101010101" pitchFamily="2" charset="-122"/>
            </a:endParaRPr>
          </a:p>
          <a:p>
            <a:r>
              <a:rPr lang="en-US" altLang="zh-CN" sz="1800" b="1" dirty="0">
                <a:latin typeface="Tahoma" panose="020B0604030504040204" pitchFamily="34" charset="0"/>
                <a:ea typeface="宋体" panose="02010600030101010101" pitchFamily="2" charset="-122"/>
              </a:rPr>
              <a:t>	6 + 6 + 1 = 13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altLang="zh-CN" dirty="0" err="1">
                <a:ea typeface="宋体" panose="02010600030101010101" pitchFamily="2" charset="-122"/>
              </a:rPr>
              <a:t>Apriori</a:t>
            </a:r>
            <a:r>
              <a:rPr lang="zh-CN" altLang="en-US" dirty="0">
                <a:ea typeface="宋体" panose="02010600030101010101" pitchFamily="2" charset="-122"/>
              </a:rPr>
              <a:t>算法</a:t>
            </a:r>
            <a:endParaRPr lang="en-US" altLang="zh-CN" dirty="0">
              <a:ea typeface="宋体" panose="02010600030101010101" pitchFamily="2" charset="-122"/>
            </a:endParaRPr>
          </a:p>
        </p:txBody>
      </p:sp>
      <p:sp>
        <p:nvSpPr>
          <p:cNvPr id="1240067" name="Rectangle 3"/>
          <p:cNvSpPr>
            <a:spLocks noGrp="1" noChangeArrowheads="1"/>
          </p:cNvSpPr>
          <p:nvPr>
            <p:ph type="body" idx="1"/>
          </p:nvPr>
        </p:nvSpPr>
        <p:spPr>
          <a:xfrm>
            <a:off x="457200" y="1700807"/>
            <a:ext cx="8229600" cy="4320481"/>
          </a:xfrm>
        </p:spPr>
        <p:txBody>
          <a:bodyPr>
            <a:normAutofit/>
          </a:bodyPr>
          <a:lstStyle/>
          <a:p>
            <a:pPr marL="342900" indent="-342900">
              <a:lnSpc>
                <a:spcPct val="90000"/>
              </a:lnSpc>
            </a:pPr>
            <a:r>
              <a:rPr lang="zh-CN" altLang="en-US" dirty="0">
                <a:ea typeface="宋体" panose="02010600030101010101" pitchFamily="2" charset="-122"/>
              </a:rPr>
              <a:t>算法</a:t>
            </a:r>
            <a:r>
              <a:rPr lang="en-US" altLang="zh-CN" dirty="0">
                <a:ea typeface="宋体" panose="02010600030101010101" pitchFamily="2" charset="-122"/>
              </a:rPr>
              <a:t>: </a:t>
            </a:r>
          </a:p>
          <a:p>
            <a:pPr marL="742950" lvl="1" indent="-285750">
              <a:lnSpc>
                <a:spcPct val="90000"/>
              </a:lnSpc>
              <a:buFont typeface="Arial" panose="020B0604020202020204" pitchFamily="34" charset="0"/>
              <a:buNone/>
            </a:pPr>
            <a:endParaRPr lang="en-US" altLang="zh-CN" sz="2000" dirty="0">
              <a:ea typeface="宋体" panose="02010600030101010101" pitchFamily="2" charset="-122"/>
            </a:endParaRPr>
          </a:p>
          <a:p>
            <a:pPr marL="742950" lvl="1" indent="-285750">
              <a:lnSpc>
                <a:spcPct val="90000"/>
              </a:lnSpc>
            </a:pPr>
            <a:r>
              <a:rPr lang="en-US" altLang="zh-CN" b="1" dirty="0">
                <a:ea typeface="宋体" panose="02010600030101010101" pitchFamily="2" charset="-122"/>
              </a:rPr>
              <a:t>Let k=1</a:t>
            </a:r>
          </a:p>
          <a:p>
            <a:pPr marL="742950" lvl="1" indent="-285750">
              <a:lnSpc>
                <a:spcPct val="90000"/>
              </a:lnSpc>
            </a:pPr>
            <a:r>
              <a:rPr lang="en-US" altLang="zh-CN" b="1" dirty="0">
                <a:ea typeface="宋体" panose="02010600030101010101" pitchFamily="2" charset="-122"/>
              </a:rPr>
              <a:t>Generate </a:t>
            </a:r>
            <a:r>
              <a:rPr lang="en-US" altLang="zh-CN" b="1" dirty="0">
                <a:solidFill>
                  <a:srgbClr val="FF0000"/>
                </a:solidFill>
                <a:ea typeface="宋体" panose="02010600030101010101" pitchFamily="2" charset="-122"/>
              </a:rPr>
              <a:t>frequent </a:t>
            </a:r>
            <a:r>
              <a:rPr lang="en-US" altLang="zh-CN" b="1" dirty="0" err="1">
                <a:solidFill>
                  <a:srgbClr val="FF0000"/>
                </a:solidFill>
                <a:ea typeface="宋体" panose="02010600030101010101" pitchFamily="2" charset="-122"/>
              </a:rPr>
              <a:t>itemsets</a:t>
            </a:r>
            <a:r>
              <a:rPr lang="en-US" altLang="zh-CN" b="1" dirty="0">
                <a:solidFill>
                  <a:srgbClr val="FF0000"/>
                </a:solidFill>
                <a:ea typeface="宋体" panose="02010600030101010101" pitchFamily="2" charset="-122"/>
              </a:rPr>
              <a:t> of length 1</a:t>
            </a:r>
          </a:p>
          <a:p>
            <a:pPr marL="742950" lvl="1" indent="-285750">
              <a:lnSpc>
                <a:spcPct val="90000"/>
              </a:lnSpc>
            </a:pPr>
            <a:r>
              <a:rPr lang="en-US" altLang="zh-CN" b="1" dirty="0">
                <a:ea typeface="宋体" panose="02010600030101010101" pitchFamily="2" charset="-122"/>
              </a:rPr>
              <a:t>Repeat until </a:t>
            </a:r>
            <a:r>
              <a:rPr lang="en-US" altLang="zh-CN" b="1" dirty="0">
                <a:solidFill>
                  <a:srgbClr val="FF0000"/>
                </a:solidFill>
                <a:ea typeface="宋体" panose="02010600030101010101" pitchFamily="2" charset="-122"/>
              </a:rPr>
              <a:t>no new frequent </a:t>
            </a:r>
            <a:r>
              <a:rPr lang="en-US" altLang="zh-CN" b="1" dirty="0" err="1">
                <a:solidFill>
                  <a:srgbClr val="FF0000"/>
                </a:solidFill>
                <a:ea typeface="宋体" panose="02010600030101010101" pitchFamily="2" charset="-122"/>
              </a:rPr>
              <a:t>itemsets</a:t>
            </a:r>
            <a:r>
              <a:rPr lang="en-US" altLang="zh-CN" b="1" dirty="0">
                <a:solidFill>
                  <a:srgbClr val="FF0000"/>
                </a:solidFill>
                <a:ea typeface="宋体" panose="02010600030101010101" pitchFamily="2" charset="-122"/>
              </a:rPr>
              <a:t> are identified</a:t>
            </a:r>
          </a:p>
          <a:p>
            <a:pPr marL="1143000" lvl="2" indent="-228600">
              <a:lnSpc>
                <a:spcPct val="90000"/>
              </a:lnSpc>
            </a:pPr>
            <a:r>
              <a:rPr lang="en-US" altLang="zh-CN" b="1" dirty="0">
                <a:ea typeface="宋体" panose="02010600030101010101" pitchFamily="2" charset="-122"/>
              </a:rPr>
              <a:t>Generate </a:t>
            </a:r>
            <a:r>
              <a:rPr lang="en-US" altLang="zh-CN" b="1" dirty="0">
                <a:solidFill>
                  <a:srgbClr val="FF0000"/>
                </a:solidFill>
                <a:ea typeface="宋体" panose="02010600030101010101" pitchFamily="2" charset="-122"/>
              </a:rPr>
              <a:t>length (k+1) candidate </a:t>
            </a:r>
            <a:r>
              <a:rPr lang="en-US" altLang="zh-CN" b="1" dirty="0" err="1">
                <a:solidFill>
                  <a:srgbClr val="FF0000"/>
                </a:solidFill>
                <a:ea typeface="宋体" panose="02010600030101010101" pitchFamily="2" charset="-122"/>
              </a:rPr>
              <a:t>itemsets</a:t>
            </a:r>
            <a:r>
              <a:rPr lang="en-US" altLang="zh-CN" b="1" dirty="0">
                <a:solidFill>
                  <a:srgbClr val="FF0000"/>
                </a:solidFill>
                <a:ea typeface="宋体" panose="02010600030101010101" pitchFamily="2" charset="-122"/>
              </a:rPr>
              <a:t> </a:t>
            </a:r>
            <a:r>
              <a:rPr lang="en-US" altLang="zh-CN" b="1" dirty="0">
                <a:ea typeface="宋体" panose="02010600030101010101" pitchFamily="2" charset="-122"/>
              </a:rPr>
              <a:t>from length k frequent </a:t>
            </a:r>
            <a:r>
              <a:rPr lang="en-US" altLang="zh-CN" b="1" dirty="0" err="1">
                <a:ea typeface="宋体" panose="02010600030101010101" pitchFamily="2" charset="-122"/>
              </a:rPr>
              <a:t>itemsets</a:t>
            </a:r>
            <a:endParaRPr lang="en-US" altLang="zh-CN" b="1" dirty="0">
              <a:ea typeface="宋体" panose="02010600030101010101" pitchFamily="2" charset="-122"/>
            </a:endParaRPr>
          </a:p>
          <a:p>
            <a:pPr marL="1143000" lvl="2" indent="-228600">
              <a:lnSpc>
                <a:spcPct val="90000"/>
              </a:lnSpc>
            </a:pPr>
            <a:r>
              <a:rPr lang="en-US" altLang="zh-CN" b="1" dirty="0">
                <a:solidFill>
                  <a:srgbClr val="FF0000"/>
                </a:solidFill>
                <a:ea typeface="宋体" panose="02010600030101010101" pitchFamily="2" charset="-122"/>
              </a:rPr>
              <a:t>Prune</a:t>
            </a:r>
            <a:r>
              <a:rPr lang="en-US" altLang="zh-CN" b="1" dirty="0">
                <a:ea typeface="宋体" panose="02010600030101010101" pitchFamily="2" charset="-122"/>
              </a:rPr>
              <a:t> candidate </a:t>
            </a:r>
            <a:r>
              <a:rPr lang="en-US" altLang="zh-CN" b="1" dirty="0" err="1">
                <a:ea typeface="宋体" panose="02010600030101010101" pitchFamily="2" charset="-122"/>
              </a:rPr>
              <a:t>itemsets</a:t>
            </a:r>
            <a:r>
              <a:rPr lang="en-US" altLang="zh-CN" b="1" dirty="0">
                <a:ea typeface="宋体" panose="02010600030101010101" pitchFamily="2" charset="-122"/>
              </a:rPr>
              <a:t> containing </a:t>
            </a:r>
            <a:r>
              <a:rPr lang="en-US" altLang="zh-CN" b="1" dirty="0">
                <a:solidFill>
                  <a:srgbClr val="FF0000"/>
                </a:solidFill>
                <a:ea typeface="宋体" panose="02010600030101010101" pitchFamily="2" charset="-122"/>
              </a:rPr>
              <a:t>subsets of length k that are infrequent</a:t>
            </a:r>
            <a:r>
              <a:rPr lang="en-US" altLang="zh-CN" b="1" dirty="0">
                <a:ea typeface="宋体" panose="02010600030101010101" pitchFamily="2" charset="-122"/>
              </a:rPr>
              <a:t> </a:t>
            </a:r>
          </a:p>
          <a:p>
            <a:pPr marL="1143000" lvl="2" indent="-228600">
              <a:lnSpc>
                <a:spcPct val="90000"/>
              </a:lnSpc>
            </a:pPr>
            <a:r>
              <a:rPr lang="en-US" altLang="zh-CN" b="1" dirty="0">
                <a:solidFill>
                  <a:srgbClr val="FF0000"/>
                </a:solidFill>
                <a:ea typeface="宋体" panose="02010600030101010101" pitchFamily="2" charset="-122"/>
              </a:rPr>
              <a:t>Count the support of each candidate </a:t>
            </a:r>
            <a:r>
              <a:rPr lang="en-US" altLang="zh-CN" b="1" dirty="0">
                <a:ea typeface="宋体" panose="02010600030101010101" pitchFamily="2" charset="-122"/>
              </a:rPr>
              <a:t>by scanning the DB</a:t>
            </a:r>
          </a:p>
          <a:p>
            <a:pPr marL="1143000" lvl="2" indent="-228600">
              <a:lnSpc>
                <a:spcPct val="90000"/>
              </a:lnSpc>
            </a:pPr>
            <a:r>
              <a:rPr lang="en-US" altLang="zh-CN" b="1" dirty="0">
                <a:solidFill>
                  <a:srgbClr val="FF0000"/>
                </a:solidFill>
                <a:ea typeface="宋体" panose="02010600030101010101" pitchFamily="2" charset="-122"/>
              </a:rPr>
              <a:t>Eliminate candidates that are infrequent</a:t>
            </a:r>
            <a:r>
              <a:rPr lang="en-US" altLang="zh-CN" b="1" dirty="0">
                <a:ea typeface="宋体" panose="02010600030101010101" pitchFamily="2" charset="-122"/>
              </a:rPr>
              <a:t>, leaving only those that are frequent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Apriori</a:t>
            </a:r>
            <a:r>
              <a:rPr lang="zh-CN" altLang="en-US" dirty="0"/>
              <a:t>算法</a:t>
            </a:r>
          </a:p>
        </p:txBody>
      </p:sp>
      <p:sp>
        <p:nvSpPr>
          <p:cNvPr id="3" name="内容占位符 2"/>
          <p:cNvSpPr>
            <a:spLocks noGrp="1"/>
          </p:cNvSpPr>
          <p:nvPr>
            <p:ph idx="1"/>
          </p:nvPr>
        </p:nvSpPr>
        <p:spPr/>
        <p:txBody>
          <a:bodyPr>
            <a:normAutofit/>
          </a:bodyPr>
          <a:lstStyle/>
          <a:p>
            <a:r>
              <a:rPr lang="zh-CN" altLang="en-US" dirty="0"/>
              <a:t>先验的，推测的算法</a:t>
            </a:r>
            <a:endParaRPr lang="en-US" altLang="zh-CN" dirty="0"/>
          </a:p>
          <a:p>
            <a:r>
              <a:rPr lang="zh-CN" altLang="en-US" dirty="0"/>
              <a:t>应用广泛</a:t>
            </a:r>
            <a:endParaRPr lang="en-US" altLang="zh-CN" dirty="0"/>
          </a:p>
          <a:p>
            <a:pPr lvl="1"/>
            <a:r>
              <a:rPr lang="zh-CN" altLang="en-US" dirty="0"/>
              <a:t>消费市场价格分析，猜测顾客的消费习惯</a:t>
            </a:r>
            <a:endParaRPr lang="en-US" altLang="zh-CN" dirty="0"/>
          </a:p>
          <a:p>
            <a:pPr lvl="1"/>
            <a:r>
              <a:rPr lang="zh-CN" altLang="en-US" dirty="0"/>
              <a:t>网络安全领域中的入侵检测技术</a:t>
            </a:r>
            <a:endParaRPr lang="en-US" altLang="zh-CN" dirty="0"/>
          </a:p>
          <a:p>
            <a:pPr lvl="1"/>
            <a:r>
              <a:rPr lang="zh-CN" altLang="en-US" dirty="0"/>
              <a:t>高校管理中，根据挖掘规则可以有效地辅助学校管理部门有针对性的开展贫困助学工作</a:t>
            </a:r>
            <a:endParaRPr lang="en-US" altLang="zh-CN" dirty="0"/>
          </a:p>
          <a:p>
            <a:pPr lvl="1"/>
            <a:r>
              <a:rPr lang="zh-CN" altLang="en-US" dirty="0"/>
              <a:t>移动通信领域中，指导运营商的业务运营和辅助业务提供商的决策制定。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目录</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4438564"/>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关联分析</a:t>
            </a: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规则挖掘</a:t>
            </a:r>
            <a:endParaRPr lang="en-US" altLang="zh-CN"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err="1">
                <a:solidFill>
                  <a:schemeClr val="bg1">
                    <a:lumMod val="95000"/>
                  </a:schemeClr>
                </a:solidFill>
                <a:effectLst>
                  <a:outerShdw blurRad="38100" dist="38100" dir="2700000" algn="tl">
                    <a:srgbClr val="000000">
                      <a:alpha val="43137"/>
                    </a:srgbClr>
                  </a:outerShdw>
                </a:effectLst>
                <a:ea typeface="宋体" panose="02010600030101010101" pitchFamily="2" charset="-122"/>
              </a:rPr>
              <a:t>Apriori</a:t>
            </a: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FP</a:t>
            </a:r>
            <a:r>
              <a:rPr lang="zh-CN" altLang="en-US"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树</a:t>
            </a: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lvl="1">
              <a:lnSpc>
                <a:spcPct val="90000"/>
              </a:lnSpc>
            </a:pP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规则评估</a:t>
            </a:r>
            <a:endParaRPr lang="en-US" altLang="zh-CN"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发现频繁项集</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）扫描</a:t>
            </a:r>
            <a:endParaRPr lang="en-US" altLang="zh-CN" dirty="0"/>
          </a:p>
          <a:p>
            <a:r>
              <a:rPr lang="zh-CN" altLang="en-US" dirty="0"/>
              <a:t>（</a:t>
            </a:r>
            <a:r>
              <a:rPr lang="en-US" altLang="zh-CN" dirty="0"/>
              <a:t>2</a:t>
            </a:r>
            <a:r>
              <a:rPr lang="zh-CN" altLang="en-US" dirty="0"/>
              <a:t>）计数</a:t>
            </a:r>
            <a:endParaRPr lang="en-US" altLang="zh-CN" dirty="0"/>
          </a:p>
          <a:p>
            <a:r>
              <a:rPr lang="zh-CN" altLang="en-US" dirty="0"/>
              <a:t>（</a:t>
            </a:r>
            <a:r>
              <a:rPr lang="en-US" altLang="zh-CN" dirty="0"/>
              <a:t>3</a:t>
            </a:r>
            <a:r>
              <a:rPr lang="zh-CN" altLang="en-US" dirty="0"/>
              <a:t>）比较</a:t>
            </a:r>
            <a:endParaRPr lang="en-US" altLang="zh-CN" dirty="0"/>
          </a:p>
          <a:p>
            <a:r>
              <a:rPr lang="zh-CN" altLang="en-US" dirty="0"/>
              <a:t>（</a:t>
            </a:r>
            <a:r>
              <a:rPr lang="en-US" altLang="zh-CN" dirty="0"/>
              <a:t>4</a:t>
            </a:r>
            <a:r>
              <a:rPr lang="zh-CN" altLang="en-US" dirty="0"/>
              <a:t>）产生频繁项集</a:t>
            </a:r>
            <a:endParaRPr lang="en-US" altLang="zh-CN" dirty="0"/>
          </a:p>
          <a:p>
            <a:r>
              <a:rPr lang="zh-CN" altLang="en-US" dirty="0"/>
              <a:t>（</a:t>
            </a:r>
            <a:r>
              <a:rPr lang="en-US" altLang="zh-CN" dirty="0"/>
              <a:t>5</a:t>
            </a:r>
            <a:r>
              <a:rPr lang="zh-CN" altLang="en-US" dirty="0"/>
              <a:t>）连接、剪枝，产生候选项集</a:t>
            </a:r>
            <a:endParaRPr lang="en-US" altLang="zh-CN" dirty="0"/>
          </a:p>
          <a:p>
            <a:pPr marL="0" indent="0">
              <a:buNone/>
            </a:pPr>
            <a:r>
              <a:rPr lang="zh-CN" altLang="en-US" dirty="0"/>
              <a:t>重复步骤（</a:t>
            </a:r>
            <a:r>
              <a:rPr lang="en-US" altLang="zh-CN" dirty="0"/>
              <a:t>1</a:t>
            </a:r>
            <a:r>
              <a:rPr lang="zh-CN" altLang="en-US" dirty="0"/>
              <a:t>）</a:t>
            </a:r>
            <a:r>
              <a:rPr lang="en-US" altLang="zh-CN" dirty="0"/>
              <a:t>~</a:t>
            </a:r>
            <a:r>
              <a:rPr lang="zh-CN" altLang="en-US" dirty="0"/>
              <a:t>（</a:t>
            </a:r>
            <a:r>
              <a:rPr lang="en-US" altLang="zh-CN" dirty="0"/>
              <a:t>5</a:t>
            </a:r>
            <a:r>
              <a:rPr lang="zh-CN" altLang="en-US" dirty="0"/>
              <a:t>）直到不能发现更大的频集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panose="02010600030101010101" pitchFamily="2" charset="-122"/>
              </a:rPr>
              <a:t>Apriori</a:t>
            </a:r>
            <a:r>
              <a:rPr lang="zh-CN" altLang="en-US" dirty="0">
                <a:ea typeface="宋体" panose="02010600030101010101" pitchFamily="2" charset="-122"/>
              </a:rPr>
              <a:t>算法</a:t>
            </a:r>
            <a:endParaRPr lang="zh-CN" altLang="en-US" dirty="0"/>
          </a:p>
        </p:txBody>
      </p:sp>
      <p:sp>
        <p:nvSpPr>
          <p:cNvPr id="3" name="内容占位符 2"/>
          <p:cNvSpPr>
            <a:spLocks noGrp="1"/>
          </p:cNvSpPr>
          <p:nvPr>
            <p:ph idx="1"/>
          </p:nvPr>
        </p:nvSpPr>
        <p:spPr/>
        <p:txBody>
          <a:bodyPr>
            <a:normAutofit/>
          </a:bodyPr>
          <a:lstStyle/>
          <a:p>
            <a:r>
              <a:rPr lang="zh-CN" altLang="en-US" dirty="0"/>
              <a:t>挖掘关联规则的频繁项集算法，使用“生成</a:t>
            </a:r>
            <a:r>
              <a:rPr lang="en-US" altLang="zh-CN" dirty="0"/>
              <a:t>-</a:t>
            </a:r>
            <a:r>
              <a:rPr lang="zh-CN" altLang="en-US" dirty="0"/>
              <a:t>测试”策略，发现频繁项集</a:t>
            </a:r>
            <a:endParaRPr lang="en-US" altLang="zh-CN" dirty="0"/>
          </a:p>
          <a:p>
            <a:r>
              <a:rPr lang="zh-CN" altLang="en-US" dirty="0"/>
              <a:t>逐层算法，从频繁</a:t>
            </a:r>
            <a:r>
              <a:rPr lang="en-US" altLang="zh-CN" dirty="0"/>
              <a:t>1-</a:t>
            </a:r>
            <a:r>
              <a:rPr lang="zh-CN" altLang="en-US" dirty="0"/>
              <a:t>项集到最长的频繁项集，每次遍历项集格中的一层</a:t>
            </a:r>
            <a:endParaRPr lang="en-US" altLang="zh-CN" dirty="0"/>
          </a:p>
          <a:p>
            <a:r>
              <a:rPr lang="zh-CN" altLang="en-US" dirty="0"/>
              <a:t>每次迭代后，新的候选项集都是由前一次迭代发现的频繁项集产生，然后再对每一个候选的支持度进行计数，并与最小支持度阈值进行比较</a:t>
            </a:r>
            <a:endParaRPr lang="en-US" altLang="zh-CN" dirty="0"/>
          </a:p>
          <a:p>
            <a:r>
              <a:rPr lang="zh-CN" altLang="en-US" dirty="0"/>
              <a:t>总迭代次数：</a:t>
            </a:r>
            <a:r>
              <a:rPr lang="en-US" altLang="zh-CN" dirty="0"/>
              <a:t>k_max+1</a:t>
            </a:r>
            <a:r>
              <a:rPr lang="zh-CN" altLang="en-US" dirty="0"/>
              <a:t>，</a:t>
            </a:r>
            <a:r>
              <a:rPr lang="en-US" altLang="zh-CN" dirty="0" err="1"/>
              <a:t>k_max</a:t>
            </a:r>
            <a:r>
              <a:rPr lang="zh-CN" altLang="en-US" dirty="0"/>
              <a:t>是频繁项集的最大长度</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img.blog.csdn.net/201306091107372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8362353" cy="6302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Apriori</a:t>
            </a:r>
            <a:r>
              <a:rPr lang="zh-CN" altLang="en-US" dirty="0"/>
              <a:t>算法不足</a:t>
            </a:r>
          </a:p>
        </p:txBody>
      </p:sp>
      <p:sp>
        <p:nvSpPr>
          <p:cNvPr id="3" name="内容占位符 2"/>
          <p:cNvSpPr>
            <a:spLocks noGrp="1"/>
          </p:cNvSpPr>
          <p:nvPr>
            <p:ph idx="1"/>
          </p:nvPr>
        </p:nvSpPr>
        <p:spPr/>
        <p:txBody>
          <a:bodyPr>
            <a:normAutofit/>
          </a:bodyPr>
          <a:lstStyle/>
          <a:p>
            <a:r>
              <a:rPr lang="zh-CN" altLang="en-US" dirty="0"/>
              <a:t>由频繁</a:t>
            </a:r>
            <a:r>
              <a:rPr lang="en-US" altLang="zh-CN" dirty="0"/>
              <a:t>k-1</a:t>
            </a:r>
            <a:r>
              <a:rPr lang="zh-CN" altLang="en-US" dirty="0"/>
              <a:t>项集进行自连接生成的候选频繁</a:t>
            </a:r>
            <a:r>
              <a:rPr lang="en-US" altLang="zh-CN" dirty="0"/>
              <a:t>k</a:t>
            </a:r>
            <a:r>
              <a:rPr lang="zh-CN" altLang="en-US" dirty="0"/>
              <a:t>项集数量巨大。</a:t>
            </a:r>
            <a:endParaRPr lang="en-US" altLang="zh-CN" dirty="0"/>
          </a:p>
          <a:p>
            <a:endParaRPr lang="en-US" altLang="zh-CN" dirty="0"/>
          </a:p>
          <a:p>
            <a:r>
              <a:rPr lang="zh-CN" altLang="en-US" dirty="0"/>
              <a:t>在验证候选频繁</a:t>
            </a:r>
            <a:r>
              <a:rPr lang="en-US" altLang="zh-CN" dirty="0"/>
              <a:t>k</a:t>
            </a:r>
            <a:r>
              <a:rPr lang="zh-CN" altLang="en-US" dirty="0"/>
              <a:t>项集的时候需要对整个</a:t>
            </a:r>
            <a:r>
              <a:rPr lang="zh-CN" altLang="en-US" b="1" dirty="0">
                <a:hlinkClick r:id="rId2" tooltip="MySQL知识库"/>
              </a:rPr>
              <a:t>数据库</a:t>
            </a:r>
            <a:r>
              <a:rPr lang="zh-CN" altLang="en-US" dirty="0"/>
              <a:t>进行扫描，非常耗时。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8229600" cy="1008112"/>
          </a:xfrm>
        </p:spPr>
        <p:txBody>
          <a:bodyPr/>
          <a:lstStyle/>
          <a:p>
            <a:r>
              <a:rPr lang="en-US" altLang="zh-CN" dirty="0" err="1"/>
              <a:t>Apriori</a:t>
            </a:r>
            <a:r>
              <a:rPr lang="zh-CN" altLang="en-US" dirty="0"/>
              <a:t>算法举例</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547762"/>
            <a:ext cx="5472608" cy="49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9653" y="1484784"/>
            <a:ext cx="3240360" cy="546100"/>
          </a:xfrm>
          <a:prstGeom prst="rect">
            <a:avLst/>
          </a:prstGeom>
        </p:spPr>
        <p:txBody>
          <a:bodyPr vert="horz" rtlCol="0" anchor="ctr">
            <a:normAutofit fontScale="92500" lnSpcReduction="10000"/>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3600" b="1" dirty="0">
                <a:ea typeface="宋体" panose="02010600030101010101" pitchFamily="2" charset="-122"/>
              </a:rPr>
              <a:t>例：支持计数</a:t>
            </a:r>
            <a:r>
              <a:rPr lang="en-US" altLang="zh-CN" sz="3600" b="1" dirty="0">
                <a:ea typeface="宋体" panose="02010600030101010101" pitchFamily="2" charset="-122"/>
              </a:rPr>
              <a:t>=2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966B8C35-819F-48B8-BEA6-8800F86BD330}" type="slidenum">
              <a:rPr lang="zh-CN" altLang="en-US" sz="1800" b="0">
                <a:latin typeface="Tahoma" panose="020B0604030504040204" pitchFamily="34" charset="0"/>
              </a:rPr>
              <a:t>35</a:t>
            </a:fld>
            <a:endParaRPr lang="en-US" altLang="zh-CN" sz="1800" b="0">
              <a:latin typeface="Tahoma" panose="020B0604030504040204" pitchFamily="34" charset="0"/>
            </a:endParaRPr>
          </a:p>
        </p:txBody>
      </p:sp>
      <p:sp>
        <p:nvSpPr>
          <p:cNvPr id="28675" name="Rectangle 2"/>
          <p:cNvSpPr>
            <a:spLocks noGrp="1" noChangeArrowheads="1"/>
          </p:cNvSpPr>
          <p:nvPr>
            <p:ph type="title"/>
          </p:nvPr>
        </p:nvSpPr>
        <p:spPr>
          <a:xfrm>
            <a:off x="395288" y="0"/>
            <a:ext cx="7920037" cy="546100"/>
          </a:xfrm>
        </p:spPr>
        <p:txBody>
          <a:bodyPr>
            <a:normAutofit fontScale="90000"/>
          </a:bodyPr>
          <a:lstStyle/>
          <a:p>
            <a:pPr eaLnBrk="1" hangingPunct="1"/>
            <a:r>
              <a:rPr lang="zh-CN" altLang="en-US" sz="3600" b="1">
                <a:ea typeface="宋体" panose="02010600030101010101" pitchFamily="2" charset="-122"/>
              </a:rPr>
              <a:t>例子</a:t>
            </a:r>
            <a:r>
              <a:rPr lang="en-US" altLang="zh-CN" sz="3600" b="1">
                <a:ea typeface="宋体" panose="02010600030101010101" pitchFamily="2" charset="-122"/>
              </a:rPr>
              <a:t>-</a:t>
            </a:r>
            <a:r>
              <a:rPr lang="zh-CN" altLang="en-US" sz="3600" b="1">
                <a:ea typeface="宋体" panose="02010600030101010101" pitchFamily="2" charset="-122"/>
              </a:rPr>
              <a:t>支持计数</a:t>
            </a:r>
            <a:r>
              <a:rPr lang="en-US" altLang="zh-CN" sz="3600" b="1">
                <a:ea typeface="宋体" panose="02010600030101010101" pitchFamily="2" charset="-122"/>
              </a:rPr>
              <a:t>=2</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2987675"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549275"/>
            <a:ext cx="612140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0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0063"/>
            <a:ext cx="6227763"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0346" name="Group 10"/>
          <p:cNvGrpSpPr/>
          <p:nvPr/>
        </p:nvGrpSpPr>
        <p:grpSpPr bwMode="auto">
          <a:xfrm>
            <a:off x="6551613" y="2925763"/>
            <a:ext cx="2592387" cy="3527425"/>
            <a:chOff x="4195" y="1933"/>
            <a:chExt cx="727" cy="904"/>
          </a:xfrm>
        </p:grpSpPr>
        <p:pic>
          <p:nvPicPr>
            <p:cNvPr id="286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 y="1933"/>
              <a:ext cx="57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2115"/>
              <a:ext cx="72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0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0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24960C65-993E-4FD7-A603-495DE00B3C12}" type="slidenum">
              <a:rPr lang="zh-CN" altLang="en-US" sz="1800" b="0">
                <a:latin typeface="Tahoma" panose="020B0604030504040204" pitchFamily="34" charset="0"/>
              </a:rPr>
              <a:t>36</a:t>
            </a:fld>
            <a:endParaRPr lang="en-US" altLang="zh-CN" sz="1800" b="0">
              <a:latin typeface="Tahoma" panose="020B0604030504040204" pitchFamily="34" charset="0"/>
            </a:endParaRPr>
          </a:p>
        </p:txBody>
      </p:sp>
      <p:sp>
        <p:nvSpPr>
          <p:cNvPr id="29699" name="Rectangle 2"/>
          <p:cNvSpPr>
            <a:spLocks noGrp="1" noChangeArrowheads="1"/>
          </p:cNvSpPr>
          <p:nvPr>
            <p:ph type="title"/>
          </p:nvPr>
        </p:nvSpPr>
        <p:spPr>
          <a:xfrm>
            <a:off x="395288" y="44450"/>
            <a:ext cx="8297862" cy="762000"/>
          </a:xfrm>
        </p:spPr>
        <p:txBody>
          <a:bodyPr/>
          <a:lstStyle/>
          <a:p>
            <a:pPr eaLnBrk="1" hangingPunct="1"/>
            <a:r>
              <a:rPr lang="zh-CN" altLang="en-US" b="1" dirty="0">
                <a:ea typeface="宋体" panose="02010600030101010101" pitchFamily="2" charset="-122"/>
              </a:rPr>
              <a:t>例子</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33375"/>
            <a:ext cx="2519362"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50" y="333375"/>
            <a:ext cx="381635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773238"/>
            <a:ext cx="4752975"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703" name="Group 7"/>
          <p:cNvGrpSpPr/>
          <p:nvPr/>
        </p:nvGrpSpPr>
        <p:grpSpPr bwMode="auto">
          <a:xfrm>
            <a:off x="250825" y="0"/>
            <a:ext cx="2160588" cy="2997200"/>
            <a:chOff x="4195" y="1933"/>
            <a:chExt cx="727" cy="904"/>
          </a:xfrm>
        </p:grpSpPr>
        <p:pic>
          <p:nvPicPr>
            <p:cNvPr id="2970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 y="1933"/>
              <a:ext cx="57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2115"/>
              <a:ext cx="72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70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141663"/>
            <a:ext cx="8281988"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137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037013"/>
            <a:ext cx="8316913"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635896" y="1124744"/>
            <a:ext cx="1296144" cy="577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18235" y="519011"/>
            <a:ext cx="1296144" cy="577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44593" y="3125499"/>
            <a:ext cx="646331" cy="369332"/>
          </a:xfrm>
          <a:prstGeom prst="rect">
            <a:avLst/>
          </a:prstGeom>
        </p:spPr>
        <p:txBody>
          <a:bodyPr wrap="none">
            <a:spAutoFit/>
          </a:bodyPr>
          <a:lstStyle/>
          <a:p>
            <a:r>
              <a:rPr lang="zh-CN" altLang="en-US" dirty="0"/>
              <a:t>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51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减少候选项集和事务数的比较</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20611" name="Rectangle 3"/>
          <p:cNvSpPr>
            <a:spLocks noGrp="1" noChangeArrowheads="1"/>
          </p:cNvSpPr>
          <p:nvPr>
            <p:ph type="body" idx="1"/>
          </p:nvPr>
        </p:nvSpPr>
        <p:spPr>
          <a:xfrm>
            <a:off x="179512" y="1412776"/>
            <a:ext cx="8784975" cy="2664296"/>
          </a:xfrm>
        </p:spPr>
        <p:txBody>
          <a:bodyPr>
            <a:noAutofit/>
          </a:bodyPr>
          <a:lstStyle/>
          <a:p>
            <a:pPr>
              <a:lnSpc>
                <a:spcPct val="90000"/>
              </a:lnSpc>
            </a:pPr>
            <a:r>
              <a:rPr lang="zh-CN" altLang="en-US" sz="2800" b="1" dirty="0">
                <a:solidFill>
                  <a:srgbClr val="FF0000"/>
                </a:solidFill>
                <a:effectLst>
                  <a:outerShdw blurRad="38100" dist="38100" dir="2700000" algn="tl">
                    <a:srgbClr val="000000">
                      <a:alpha val="43137"/>
                    </a:srgbClr>
                  </a:outerShdw>
                </a:effectLst>
                <a:ea typeface="宋体" panose="02010600030101010101" pitchFamily="2" charset="-122"/>
              </a:rPr>
              <a:t>支持度计数</a:t>
            </a:r>
            <a:r>
              <a:rPr lang="en-US" altLang="zh-CN" sz="2800" dirty="0">
                <a:solidFill>
                  <a:srgbClr val="FF0000"/>
                </a:solidFill>
                <a:ea typeface="宋体" panose="02010600030101010101" pitchFamily="2" charset="-122"/>
              </a:rPr>
              <a:t>:</a:t>
            </a:r>
          </a:p>
          <a:p>
            <a:pPr lvl="1">
              <a:lnSpc>
                <a:spcPct val="90000"/>
              </a:lnSpc>
            </a:pPr>
            <a:r>
              <a:rPr lang="zh-CN" altLang="en-US" sz="2400" dirty="0">
                <a:ea typeface="宋体" panose="02010600030101010101" pitchFamily="2" charset="-122"/>
              </a:rPr>
              <a:t>将每个事务与候选项集进行比较。（枚举每个事务中的项集与候选项集比较）</a:t>
            </a:r>
            <a:endParaRPr lang="en-US" altLang="zh-CN" sz="2400" dirty="0">
              <a:ea typeface="宋体"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25" y="3103379"/>
            <a:ext cx="4257675" cy="268605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99" y="4475392"/>
            <a:ext cx="2257425" cy="304800"/>
          </a:xfrm>
          <a:prstGeom prst="rect">
            <a:avLst/>
          </a:prstGeom>
        </p:spPr>
      </p:pic>
      <p:sp>
        <p:nvSpPr>
          <p:cNvPr id="10" name="矩形 9"/>
          <p:cNvSpPr/>
          <p:nvPr/>
        </p:nvSpPr>
        <p:spPr>
          <a:xfrm>
            <a:off x="6821129" y="4077072"/>
            <a:ext cx="877163" cy="369332"/>
          </a:xfrm>
          <a:prstGeom prst="rect">
            <a:avLst/>
          </a:prstGeom>
        </p:spPr>
        <p:txBody>
          <a:bodyPr wrap="none">
            <a:spAutoFit/>
          </a:bodyPr>
          <a:lstStyle/>
          <a:p>
            <a:r>
              <a:rPr lang="zh-CN" altLang="en-US" dirty="0">
                <a:solidFill>
                  <a:srgbClr val="FF0000"/>
                </a:solidFill>
                <a:ea typeface="宋体" panose="02010600030101010101" pitchFamily="2" charset="-122"/>
              </a:rPr>
              <a:t>候选项</a:t>
            </a:r>
            <a:endParaRPr lang="zh-CN" altLang="en-US" dirty="0">
              <a:solidFill>
                <a:srgbClr val="FF0000"/>
              </a:solidFill>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999" y="4837919"/>
            <a:ext cx="2247900" cy="2952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减少候选项集和事务数的比较</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20611" name="Rectangle 3"/>
          <p:cNvSpPr>
            <a:spLocks noGrp="1" noChangeArrowheads="1"/>
          </p:cNvSpPr>
          <p:nvPr>
            <p:ph type="body" idx="1"/>
          </p:nvPr>
        </p:nvSpPr>
        <p:spPr>
          <a:xfrm>
            <a:off x="179512" y="1412776"/>
            <a:ext cx="8784975" cy="2664296"/>
          </a:xfrm>
        </p:spPr>
        <p:txBody>
          <a:bodyPr>
            <a:noAutofit/>
          </a:bodyPr>
          <a:lstStyle/>
          <a:p>
            <a:pPr>
              <a:lnSpc>
                <a:spcPct val="90000"/>
              </a:lnSpc>
            </a:pPr>
            <a:r>
              <a:rPr lang="zh-CN" altLang="en-US" sz="2800" b="1" dirty="0">
                <a:solidFill>
                  <a:srgbClr val="00B050"/>
                </a:solidFill>
                <a:effectLst>
                  <a:outerShdw blurRad="38100" dist="38100" dir="2700000" algn="tl">
                    <a:srgbClr val="000000">
                      <a:alpha val="43137"/>
                    </a:srgbClr>
                  </a:outerShdw>
                </a:effectLst>
                <a:ea typeface="宋体" panose="02010600030101010101" pitchFamily="2" charset="-122"/>
              </a:rPr>
              <a:t>减少比较的次数</a:t>
            </a:r>
            <a:r>
              <a:rPr lang="en-US" altLang="zh-CN" sz="2800" b="1" dirty="0">
                <a:solidFill>
                  <a:srgbClr val="00B050"/>
                </a:solidFill>
                <a:effectLst>
                  <a:outerShdw blurRad="38100" dist="38100" dir="2700000" algn="tl">
                    <a:srgbClr val="000000">
                      <a:alpha val="43137"/>
                    </a:srgbClr>
                  </a:outerShdw>
                </a:effectLst>
                <a:ea typeface="宋体" panose="02010600030101010101" pitchFamily="2" charset="-122"/>
              </a:rPr>
              <a:t>-</a:t>
            </a:r>
            <a:r>
              <a:rPr lang="zh-CN" altLang="en-US" sz="2800" b="1" dirty="0">
                <a:solidFill>
                  <a:srgbClr val="00B050"/>
                </a:solidFill>
                <a:effectLst>
                  <a:outerShdw blurRad="38100" dist="38100" dir="2700000" algn="tl">
                    <a:srgbClr val="000000">
                      <a:alpha val="43137"/>
                    </a:srgbClr>
                  </a:outerShdw>
                </a:effectLst>
                <a:ea typeface="宋体" panose="02010600030101010101" pitchFamily="2" charset="-122"/>
              </a:rPr>
              <a:t>使用</a:t>
            </a:r>
            <a:r>
              <a:rPr lang="en-US" altLang="zh-CN" sz="2800" b="1" dirty="0">
                <a:solidFill>
                  <a:srgbClr val="00B050"/>
                </a:solidFill>
                <a:effectLst>
                  <a:outerShdw blurRad="38100" dist="38100" dir="2700000" algn="tl">
                    <a:srgbClr val="000000">
                      <a:alpha val="43137"/>
                    </a:srgbClr>
                  </a:outerShdw>
                </a:effectLst>
                <a:ea typeface="宋体" panose="02010600030101010101" pitchFamily="2" charset="-122"/>
              </a:rPr>
              <a:t>Hash</a:t>
            </a:r>
            <a:r>
              <a:rPr lang="zh-CN" altLang="en-US" sz="2800" b="1" dirty="0">
                <a:solidFill>
                  <a:srgbClr val="00B050"/>
                </a:solidFill>
                <a:effectLst>
                  <a:outerShdw blurRad="38100" dist="38100" dir="2700000" algn="tl">
                    <a:srgbClr val="000000">
                      <a:alpha val="43137"/>
                    </a:srgbClr>
                  </a:outerShdw>
                </a:effectLst>
                <a:ea typeface="宋体" panose="02010600030101010101" pitchFamily="2" charset="-122"/>
              </a:rPr>
              <a:t>树</a:t>
            </a:r>
            <a:endParaRPr lang="en-US" altLang="zh-CN" sz="2800" b="1" dirty="0">
              <a:solidFill>
                <a:srgbClr val="00B050"/>
              </a:solidFill>
              <a:effectLst>
                <a:outerShdw blurRad="38100" dist="38100" dir="2700000" algn="tl">
                  <a:srgbClr val="000000">
                    <a:alpha val="43137"/>
                  </a:srgbClr>
                </a:outerShdw>
              </a:effectLst>
              <a:ea typeface="宋体" panose="02010600030101010101" pitchFamily="2" charset="-122"/>
            </a:endParaRPr>
          </a:p>
          <a:p>
            <a:pPr lvl="1">
              <a:lnSpc>
                <a:spcPct val="90000"/>
              </a:lnSpc>
            </a:pPr>
            <a:r>
              <a:rPr lang="zh-CN" altLang="en-US" sz="2400" dirty="0">
                <a:ea typeface="宋体" panose="02010600030101010101" pitchFamily="2" charset="-122"/>
              </a:rPr>
              <a:t>不是将每个事务与候选项集比较；</a:t>
            </a:r>
            <a:endParaRPr lang="en-US" altLang="zh-CN" sz="2400" dirty="0">
              <a:ea typeface="宋体" panose="02010600030101010101" pitchFamily="2" charset="-122"/>
            </a:endParaRPr>
          </a:p>
          <a:p>
            <a:pPr lvl="1">
              <a:lnSpc>
                <a:spcPct val="90000"/>
              </a:lnSpc>
            </a:pPr>
            <a:r>
              <a:rPr lang="zh-CN" altLang="en-US" sz="2400" dirty="0">
                <a:ea typeface="宋体" panose="02010600030101010101" pitchFamily="2" charset="-122"/>
              </a:rPr>
              <a:t>而是，将事务与</a:t>
            </a:r>
            <a:r>
              <a:rPr lang="zh-CN" altLang="en-US" sz="2400" dirty="0">
                <a:solidFill>
                  <a:srgbClr val="FF0000"/>
                </a:solidFill>
                <a:ea typeface="宋体" panose="02010600030101010101" pitchFamily="2" charset="-122"/>
              </a:rPr>
              <a:t>同一个桶类（</a:t>
            </a:r>
            <a:r>
              <a:rPr lang="en-US" altLang="zh-CN" sz="2400" dirty="0">
                <a:solidFill>
                  <a:srgbClr val="FF0000"/>
                </a:solidFill>
                <a:ea typeface="宋体" panose="02010600030101010101" pitchFamily="2" charset="-122"/>
              </a:rPr>
              <a:t>buckets</a:t>
            </a:r>
            <a:r>
              <a:rPr lang="zh-CN" altLang="en-US" sz="2400" dirty="0">
                <a:solidFill>
                  <a:srgbClr val="FF0000"/>
                </a:solidFill>
                <a:ea typeface="宋体" panose="02010600030101010101" pitchFamily="2" charset="-122"/>
              </a:rPr>
              <a:t>）候选项集</a:t>
            </a:r>
            <a:r>
              <a:rPr lang="zh-CN" altLang="en-US" sz="2400" dirty="0">
                <a:ea typeface="宋体" panose="02010600030101010101" pitchFamily="2" charset="-122"/>
              </a:rPr>
              <a:t>进行比较。</a:t>
            </a:r>
            <a:endParaRPr lang="en-US" altLang="zh-CN" sz="2400" dirty="0">
              <a:ea typeface="宋体" panose="02010600030101010101" pitchFamily="2" charset="-122"/>
            </a:endParaRPr>
          </a:p>
        </p:txBody>
      </p:sp>
      <p:graphicFrame>
        <p:nvGraphicFramePr>
          <p:cNvPr id="1220612" name="Object 4"/>
          <p:cNvGraphicFramePr>
            <a:graphicFrameLocks noChangeAspect="1"/>
          </p:cNvGraphicFramePr>
          <p:nvPr/>
        </p:nvGraphicFramePr>
        <p:xfrm>
          <a:off x="827584" y="3356992"/>
          <a:ext cx="6824663" cy="2911475"/>
        </p:xfrm>
        <a:graphic>
          <a:graphicData uri="http://schemas.openxmlformats.org/presentationml/2006/ole">
            <mc:AlternateContent xmlns:mc="http://schemas.openxmlformats.org/markup-compatibility/2006">
              <mc:Choice xmlns:v="urn:schemas-microsoft-com:vml" Requires="v">
                <p:oleObj name="Visio" r:id="rId2" imgW="7714615" imgH="3227070" progId="Visio.Drawing.6">
                  <p:embed/>
                </p:oleObj>
              </mc:Choice>
              <mc:Fallback>
                <p:oleObj name="Visio" r:id="rId2" imgW="7714615" imgH="322707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356992"/>
                        <a:ext cx="6824663"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idx="4294967295"/>
          </p:nvPr>
        </p:nvSpPr>
        <p:spPr>
          <a:xfrm>
            <a:off x="330200" y="152400"/>
            <a:ext cx="8280400" cy="533400"/>
          </a:xfrm>
        </p:spPr>
        <p:txBody>
          <a:bodyPr>
            <a:normAutofit fontScale="90000"/>
          </a:bodyPr>
          <a:lstStyle/>
          <a:p>
            <a:r>
              <a:rPr lang="zh-CN" altLang="en-US" dirty="0">
                <a:ea typeface="宋体" panose="02010600030101010101" pitchFamily="2" charset="-122"/>
              </a:rPr>
              <a:t>使用</a:t>
            </a:r>
            <a:r>
              <a:rPr lang="en-US" altLang="zh-CN" dirty="0">
                <a:ea typeface="宋体" panose="02010600030101010101" pitchFamily="2" charset="-122"/>
              </a:rPr>
              <a:t>Hash</a:t>
            </a:r>
            <a:r>
              <a:rPr lang="zh-CN" altLang="en-US" dirty="0">
                <a:ea typeface="宋体" panose="02010600030101010101" pitchFamily="2" charset="-122"/>
              </a:rPr>
              <a:t>树进行支持度计数</a:t>
            </a:r>
            <a:endParaRPr lang="en-US" altLang="zh-CN" dirty="0">
              <a:ea typeface="宋体" panose="02010600030101010101" pitchFamily="2" charset="-122"/>
            </a:endParaRPr>
          </a:p>
        </p:txBody>
      </p:sp>
      <p:grpSp>
        <p:nvGrpSpPr>
          <p:cNvPr id="1250307" name="Group 3"/>
          <p:cNvGrpSpPr/>
          <p:nvPr/>
        </p:nvGrpSpPr>
        <p:grpSpPr bwMode="auto">
          <a:xfrm>
            <a:off x="3810000" y="3886200"/>
            <a:ext cx="4681538" cy="2446338"/>
            <a:chOff x="1632" y="1536"/>
            <a:chExt cx="3143" cy="1750"/>
          </a:xfrm>
        </p:grpSpPr>
        <p:sp>
          <p:nvSpPr>
            <p:cNvPr id="1250308" name="Line 4"/>
            <p:cNvSpPr>
              <a:spLocks noChangeShapeType="1"/>
            </p:cNvSpPr>
            <p:nvPr/>
          </p:nvSpPr>
          <p:spPr bwMode="auto">
            <a:xfrm flipH="1">
              <a:off x="2496" y="1536"/>
              <a:ext cx="672"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09" name="Line 5"/>
            <p:cNvSpPr>
              <a:spLocks noChangeShapeType="1"/>
            </p:cNvSpPr>
            <p:nvPr/>
          </p:nvSpPr>
          <p:spPr bwMode="auto">
            <a:xfrm>
              <a:off x="3168" y="1536"/>
              <a:ext cx="816"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0" name="Line 6"/>
            <p:cNvSpPr>
              <a:spLocks noChangeShapeType="1"/>
            </p:cNvSpPr>
            <p:nvPr/>
          </p:nvSpPr>
          <p:spPr bwMode="auto">
            <a:xfrm>
              <a:off x="3168" y="1536"/>
              <a:ext cx="0"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1" name="Text Box 7"/>
            <p:cNvSpPr txBox="1">
              <a:spLocks noChangeArrowheads="1"/>
            </p:cNvSpPr>
            <p:nvPr/>
          </p:nvSpPr>
          <p:spPr bwMode="auto">
            <a:xfrm>
              <a:off x="2976" y="1728"/>
              <a:ext cx="4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2 3 4</a:t>
              </a:r>
            </a:p>
            <a:p>
              <a:r>
                <a:rPr lang="en-US" altLang="zh-CN" sz="2000" b="0">
                  <a:latin typeface="Times New Roman" panose="02020603050405020304" pitchFamily="18" charset="0"/>
                  <a:ea typeface="宋体" panose="02010600030101010101" pitchFamily="2" charset="-122"/>
                </a:rPr>
                <a:t>5 6 7</a:t>
              </a:r>
            </a:p>
          </p:txBody>
        </p:sp>
        <p:sp>
          <p:nvSpPr>
            <p:cNvPr id="1250312" name="Line 8"/>
            <p:cNvSpPr>
              <a:spLocks noChangeShapeType="1"/>
            </p:cNvSpPr>
            <p:nvPr/>
          </p:nvSpPr>
          <p:spPr bwMode="auto">
            <a:xfrm flipH="1">
              <a:off x="1917" y="1871"/>
              <a:ext cx="576"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3" name="Text Box 9"/>
            <p:cNvSpPr txBox="1">
              <a:spLocks noChangeArrowheads="1"/>
            </p:cNvSpPr>
            <p:nvPr/>
          </p:nvSpPr>
          <p:spPr bwMode="auto">
            <a:xfrm>
              <a:off x="1728" y="2159"/>
              <a:ext cx="46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1 4 5</a:t>
              </a:r>
            </a:p>
          </p:txBody>
        </p:sp>
        <p:sp>
          <p:nvSpPr>
            <p:cNvPr id="1250314" name="Line 10"/>
            <p:cNvSpPr>
              <a:spLocks noChangeShapeType="1"/>
            </p:cNvSpPr>
            <p:nvPr/>
          </p:nvSpPr>
          <p:spPr bwMode="auto">
            <a:xfrm>
              <a:off x="2493" y="1871"/>
              <a:ext cx="3" cy="481"/>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5" name="Line 11"/>
            <p:cNvSpPr>
              <a:spLocks noChangeShapeType="1"/>
            </p:cNvSpPr>
            <p:nvPr/>
          </p:nvSpPr>
          <p:spPr bwMode="auto">
            <a:xfrm>
              <a:off x="2493" y="1871"/>
              <a:ext cx="576" cy="38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6" name="Text Box 12"/>
            <p:cNvSpPr txBox="1">
              <a:spLocks noChangeArrowheads="1"/>
            </p:cNvSpPr>
            <p:nvPr/>
          </p:nvSpPr>
          <p:spPr bwMode="auto">
            <a:xfrm>
              <a:off x="2870" y="2265"/>
              <a:ext cx="46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1 3 6</a:t>
              </a:r>
            </a:p>
          </p:txBody>
        </p:sp>
        <p:sp>
          <p:nvSpPr>
            <p:cNvPr id="1250317" name="Line 13"/>
            <p:cNvSpPr>
              <a:spLocks noChangeShapeType="1"/>
            </p:cNvSpPr>
            <p:nvPr/>
          </p:nvSpPr>
          <p:spPr bwMode="auto">
            <a:xfrm flipH="1">
              <a:off x="1824" y="2352"/>
              <a:ext cx="672"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18" name="Text Box 14"/>
            <p:cNvSpPr txBox="1">
              <a:spLocks noChangeArrowheads="1"/>
            </p:cNvSpPr>
            <p:nvPr/>
          </p:nvSpPr>
          <p:spPr bwMode="auto">
            <a:xfrm>
              <a:off x="1632" y="2640"/>
              <a:ext cx="4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1 2 4</a:t>
              </a:r>
            </a:p>
            <a:p>
              <a:r>
                <a:rPr lang="en-US" altLang="zh-CN" sz="2000" b="0">
                  <a:latin typeface="Times New Roman" panose="02020603050405020304" pitchFamily="18" charset="0"/>
                  <a:ea typeface="宋体" panose="02010600030101010101" pitchFamily="2" charset="-122"/>
                </a:rPr>
                <a:t>4 5 7</a:t>
              </a:r>
            </a:p>
          </p:txBody>
        </p:sp>
        <p:sp>
          <p:nvSpPr>
            <p:cNvPr id="1250319" name="Line 15"/>
            <p:cNvSpPr>
              <a:spLocks noChangeShapeType="1"/>
            </p:cNvSpPr>
            <p:nvPr/>
          </p:nvSpPr>
          <p:spPr bwMode="auto">
            <a:xfrm>
              <a:off x="2496" y="2352"/>
              <a:ext cx="0" cy="43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20" name="Text Box 16"/>
            <p:cNvSpPr txBox="1">
              <a:spLocks noChangeArrowheads="1"/>
            </p:cNvSpPr>
            <p:nvPr/>
          </p:nvSpPr>
          <p:spPr bwMode="auto">
            <a:xfrm>
              <a:off x="2255" y="2784"/>
              <a:ext cx="4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1 2 5</a:t>
              </a:r>
            </a:p>
            <a:p>
              <a:r>
                <a:rPr lang="en-US" altLang="zh-CN" sz="2000" b="0">
                  <a:latin typeface="Times New Roman" panose="02020603050405020304" pitchFamily="18" charset="0"/>
                  <a:ea typeface="宋体" panose="02010600030101010101" pitchFamily="2" charset="-122"/>
                </a:rPr>
                <a:t>4 5 8</a:t>
              </a:r>
            </a:p>
          </p:txBody>
        </p:sp>
        <p:sp>
          <p:nvSpPr>
            <p:cNvPr id="1250321" name="Line 17"/>
            <p:cNvSpPr>
              <a:spLocks noChangeShapeType="1"/>
            </p:cNvSpPr>
            <p:nvPr/>
          </p:nvSpPr>
          <p:spPr bwMode="auto">
            <a:xfrm>
              <a:off x="2496" y="2352"/>
              <a:ext cx="576" cy="43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22" name="Text Box 18"/>
            <p:cNvSpPr txBox="1">
              <a:spLocks noChangeArrowheads="1"/>
            </p:cNvSpPr>
            <p:nvPr/>
          </p:nvSpPr>
          <p:spPr bwMode="auto">
            <a:xfrm>
              <a:off x="2832" y="2784"/>
              <a:ext cx="46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1 5 9</a:t>
              </a:r>
            </a:p>
          </p:txBody>
        </p:sp>
        <p:sp>
          <p:nvSpPr>
            <p:cNvPr id="1250323" name="Line 19"/>
            <p:cNvSpPr>
              <a:spLocks noChangeShapeType="1"/>
            </p:cNvSpPr>
            <p:nvPr/>
          </p:nvSpPr>
          <p:spPr bwMode="auto">
            <a:xfrm flipH="1">
              <a:off x="3456" y="1824"/>
              <a:ext cx="528"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24" name="Text Box 20"/>
            <p:cNvSpPr txBox="1">
              <a:spLocks noChangeArrowheads="1"/>
            </p:cNvSpPr>
            <p:nvPr/>
          </p:nvSpPr>
          <p:spPr bwMode="auto">
            <a:xfrm>
              <a:off x="3254" y="2169"/>
              <a:ext cx="46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3 4 5</a:t>
              </a:r>
            </a:p>
          </p:txBody>
        </p:sp>
        <p:sp>
          <p:nvSpPr>
            <p:cNvPr id="1250325" name="Line 21"/>
            <p:cNvSpPr>
              <a:spLocks noChangeShapeType="1"/>
            </p:cNvSpPr>
            <p:nvPr/>
          </p:nvSpPr>
          <p:spPr bwMode="auto">
            <a:xfrm>
              <a:off x="3984" y="1824"/>
              <a:ext cx="0"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26" name="Text Box 22"/>
            <p:cNvSpPr txBox="1">
              <a:spLocks noChangeArrowheads="1"/>
            </p:cNvSpPr>
            <p:nvPr/>
          </p:nvSpPr>
          <p:spPr bwMode="auto">
            <a:xfrm>
              <a:off x="3792" y="2160"/>
              <a:ext cx="46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a:p>
              <a:r>
                <a:rPr lang="en-US" altLang="zh-CN" sz="2000" b="0">
                  <a:latin typeface="Times New Roman" panose="02020603050405020304" pitchFamily="18" charset="0"/>
                  <a:ea typeface="宋体" panose="02010600030101010101" pitchFamily="2" charset="-122"/>
                </a:rPr>
                <a:t>3 5 7</a:t>
              </a:r>
            </a:p>
            <a:p>
              <a:r>
                <a:rPr lang="en-US" altLang="zh-CN" sz="2000" b="0">
                  <a:latin typeface="Times New Roman" panose="02020603050405020304" pitchFamily="18" charset="0"/>
                  <a:ea typeface="宋体" panose="02010600030101010101" pitchFamily="2" charset="-122"/>
                </a:rPr>
                <a:t>6 8 9</a:t>
              </a:r>
            </a:p>
          </p:txBody>
        </p:sp>
        <p:sp>
          <p:nvSpPr>
            <p:cNvPr id="1250327" name="Line 23"/>
            <p:cNvSpPr>
              <a:spLocks noChangeShapeType="1"/>
            </p:cNvSpPr>
            <p:nvPr/>
          </p:nvSpPr>
          <p:spPr bwMode="auto">
            <a:xfrm>
              <a:off x="3984" y="1824"/>
              <a:ext cx="528"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28" name="Text Box 24"/>
            <p:cNvSpPr txBox="1">
              <a:spLocks noChangeArrowheads="1"/>
            </p:cNvSpPr>
            <p:nvPr/>
          </p:nvSpPr>
          <p:spPr bwMode="auto">
            <a:xfrm>
              <a:off x="4310" y="2121"/>
              <a:ext cx="4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3 6 7</a:t>
              </a:r>
            </a:p>
            <a:p>
              <a:r>
                <a:rPr lang="en-US" altLang="zh-CN" sz="2000" b="0">
                  <a:latin typeface="Times New Roman" panose="02020603050405020304" pitchFamily="18" charset="0"/>
                  <a:ea typeface="宋体" panose="02010600030101010101" pitchFamily="2" charset="-122"/>
                </a:rPr>
                <a:t>3 6 8</a:t>
              </a:r>
            </a:p>
          </p:txBody>
        </p:sp>
      </p:grpSp>
      <p:grpSp>
        <p:nvGrpSpPr>
          <p:cNvPr id="1250329" name="Group 25"/>
          <p:cNvGrpSpPr/>
          <p:nvPr/>
        </p:nvGrpSpPr>
        <p:grpSpPr bwMode="auto">
          <a:xfrm>
            <a:off x="533400" y="4237038"/>
            <a:ext cx="2286000" cy="1249362"/>
            <a:chOff x="144" y="912"/>
            <a:chExt cx="1440" cy="787"/>
          </a:xfrm>
        </p:grpSpPr>
        <p:sp>
          <p:nvSpPr>
            <p:cNvPr id="1250330" name="Line 26"/>
            <p:cNvSpPr>
              <a:spLocks noChangeShapeType="1"/>
            </p:cNvSpPr>
            <p:nvPr/>
          </p:nvSpPr>
          <p:spPr bwMode="auto">
            <a:xfrm flipH="1">
              <a:off x="480" y="1200"/>
              <a:ext cx="38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31" name="Line 27"/>
            <p:cNvSpPr>
              <a:spLocks noChangeShapeType="1"/>
            </p:cNvSpPr>
            <p:nvPr/>
          </p:nvSpPr>
          <p:spPr bwMode="auto">
            <a:xfrm>
              <a:off x="864" y="12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32" name="Text Box 28"/>
            <p:cNvSpPr txBox="1">
              <a:spLocks noChangeArrowheads="1"/>
            </p:cNvSpPr>
            <p:nvPr/>
          </p:nvSpPr>
          <p:spPr bwMode="auto">
            <a:xfrm>
              <a:off x="240" y="120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1,4,7</a:t>
              </a:r>
            </a:p>
          </p:txBody>
        </p:sp>
        <p:sp>
          <p:nvSpPr>
            <p:cNvPr id="1250333" name="Text Box 29"/>
            <p:cNvSpPr txBox="1">
              <a:spLocks noChangeArrowheads="1"/>
            </p:cNvSpPr>
            <p:nvPr/>
          </p:nvSpPr>
          <p:spPr bwMode="auto">
            <a:xfrm>
              <a:off x="662" y="1449"/>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Times New Roman" panose="02020603050405020304" pitchFamily="18" charset="0"/>
                  <a:ea typeface="宋体" panose="02010600030101010101" pitchFamily="2" charset="-122"/>
                </a:rPr>
                <a:t>2,5,8</a:t>
              </a:r>
            </a:p>
          </p:txBody>
        </p:sp>
        <p:sp>
          <p:nvSpPr>
            <p:cNvPr id="1250334" name="Line 30"/>
            <p:cNvSpPr>
              <a:spLocks noChangeShapeType="1"/>
            </p:cNvSpPr>
            <p:nvPr/>
          </p:nvSpPr>
          <p:spPr bwMode="auto">
            <a:xfrm>
              <a:off x="864" y="1200"/>
              <a:ext cx="38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0335" name="Text Box 31"/>
            <p:cNvSpPr txBox="1">
              <a:spLocks noChangeArrowheads="1"/>
            </p:cNvSpPr>
            <p:nvPr/>
          </p:nvSpPr>
          <p:spPr bwMode="auto">
            <a:xfrm>
              <a:off x="998" y="1113"/>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3,6,9</a:t>
              </a:r>
            </a:p>
          </p:txBody>
        </p:sp>
        <p:sp>
          <p:nvSpPr>
            <p:cNvPr id="1250336" name="Text Box 32"/>
            <p:cNvSpPr txBox="1">
              <a:spLocks noChangeArrowheads="1"/>
            </p:cNvSpPr>
            <p:nvPr/>
          </p:nvSpPr>
          <p:spPr bwMode="auto">
            <a:xfrm>
              <a:off x="336" y="912"/>
              <a:ext cx="10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chemeClr val="hlink"/>
                  </a:solidFill>
                  <a:latin typeface="Times New Roman" panose="02020603050405020304" pitchFamily="18" charset="0"/>
                  <a:ea typeface="宋体" panose="02010600030101010101" pitchFamily="2" charset="-122"/>
                </a:rPr>
                <a:t>Hash function</a:t>
              </a:r>
            </a:p>
          </p:txBody>
        </p:sp>
        <p:sp>
          <p:nvSpPr>
            <p:cNvPr id="1250337" name="Rectangle 33"/>
            <p:cNvSpPr>
              <a:spLocks noChangeArrowheads="1"/>
            </p:cNvSpPr>
            <p:nvPr/>
          </p:nvSpPr>
          <p:spPr bwMode="auto">
            <a:xfrm>
              <a:off x="144" y="912"/>
              <a:ext cx="1440" cy="768"/>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0338" name="Text Box 34"/>
          <p:cNvSpPr txBox="1">
            <a:spLocks noChangeArrowheads="1"/>
          </p:cNvSpPr>
          <p:nvPr/>
        </p:nvSpPr>
        <p:spPr bwMode="auto">
          <a:xfrm>
            <a:off x="457200" y="1066800"/>
            <a:ext cx="8305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ea typeface="宋体" panose="02010600030101010101" pitchFamily="2" charset="-122"/>
              </a:rPr>
              <a:t>假设：以下</a:t>
            </a:r>
            <a:r>
              <a:rPr lang="en-US" altLang="zh-CN" sz="1800" b="1" dirty="0">
                <a:ea typeface="宋体" panose="02010600030101010101" pitchFamily="2" charset="-122"/>
              </a:rPr>
              <a:t>15</a:t>
            </a:r>
            <a:r>
              <a:rPr lang="zh-CN" altLang="en-US" sz="1800" b="1" dirty="0">
                <a:ea typeface="宋体" panose="02010600030101010101" pitchFamily="2" charset="-122"/>
              </a:rPr>
              <a:t>个长度为</a:t>
            </a:r>
            <a:r>
              <a:rPr lang="en-US" altLang="zh-CN" sz="1800" b="1" dirty="0">
                <a:ea typeface="宋体" panose="02010600030101010101" pitchFamily="2" charset="-122"/>
              </a:rPr>
              <a:t>3</a:t>
            </a:r>
            <a:r>
              <a:rPr lang="zh-CN" altLang="en-US" sz="1800" b="1" dirty="0">
                <a:ea typeface="宋体" panose="02010600030101010101" pitchFamily="2" charset="-122"/>
              </a:rPr>
              <a:t>的</a:t>
            </a:r>
            <a:r>
              <a:rPr lang="zh-CN" altLang="en-US" sz="1800" b="1" dirty="0">
                <a:solidFill>
                  <a:srgbClr val="FF0000"/>
                </a:solidFill>
                <a:ea typeface="宋体" panose="02010600030101010101" pitchFamily="2" charset="-122"/>
              </a:rPr>
              <a:t>候选项</a:t>
            </a:r>
            <a:r>
              <a:rPr lang="zh-CN" altLang="en-US" sz="1800" b="1" dirty="0">
                <a:ea typeface="宋体" panose="02010600030101010101" pitchFamily="2" charset="-122"/>
              </a:rPr>
              <a:t>集</a:t>
            </a:r>
            <a:endParaRPr lang="en-US" altLang="zh-CN" sz="1800" b="1" dirty="0">
              <a:ea typeface="宋体" panose="02010600030101010101" pitchFamily="2" charset="-122"/>
            </a:endParaRPr>
          </a:p>
          <a:p>
            <a:pPr>
              <a:spcBef>
                <a:spcPct val="50000"/>
              </a:spcBef>
            </a:pPr>
            <a:r>
              <a:rPr lang="en-US" altLang="zh-CN" sz="1800" b="1" dirty="0">
                <a:ea typeface="宋体" panose="02010600030101010101" pitchFamily="2" charset="-122"/>
              </a:rPr>
              <a:t>{</a:t>
            </a:r>
            <a:r>
              <a:rPr lang="en-US" altLang="zh-CN" sz="1800" b="1" dirty="0">
                <a:solidFill>
                  <a:srgbClr val="FF0000"/>
                </a:solidFill>
                <a:ea typeface="宋体" panose="02010600030101010101" pitchFamily="2" charset="-122"/>
              </a:rPr>
              <a:t>1 4 5}, {1 2 4}, {4 5 7}, {1 2 5}, {4 5 8}, {1 5 9}, {1 3 6}, {2 3 4}, {5 6 7}, {3 4 5}, {3 5 6}, {3 5 7}, {6 8 9}, {3 6 7}, {3 6 8}</a:t>
            </a:r>
            <a:endParaRPr lang="en-US" altLang="zh-CN" sz="800" b="1" dirty="0">
              <a:solidFill>
                <a:srgbClr val="FF0000"/>
              </a:solidFill>
              <a:ea typeface="宋体" panose="02010600030101010101" pitchFamily="2" charset="-122"/>
            </a:endParaRPr>
          </a:p>
          <a:p>
            <a:pPr>
              <a:spcBef>
                <a:spcPct val="50000"/>
              </a:spcBef>
            </a:pPr>
            <a:r>
              <a:rPr lang="zh-CN" altLang="en-US" sz="1800" b="1" dirty="0">
                <a:ea typeface="宋体" panose="02010600030101010101" pitchFamily="2" charset="-122"/>
              </a:rPr>
              <a:t>需要</a:t>
            </a:r>
            <a:r>
              <a:rPr lang="en-US" altLang="zh-CN" sz="1800" b="1" dirty="0">
                <a:ea typeface="宋体" panose="02010600030101010101" pitchFamily="2" charset="-122"/>
              </a:rPr>
              <a:t>:</a:t>
            </a:r>
          </a:p>
          <a:p>
            <a:pPr>
              <a:spcBef>
                <a:spcPct val="50000"/>
              </a:spcBef>
              <a:buFontTx/>
              <a:buChar char="•"/>
            </a:pPr>
            <a:r>
              <a:rPr lang="en-US" altLang="zh-CN" sz="1800" b="1" dirty="0">
                <a:ea typeface="宋体" panose="02010600030101010101" pitchFamily="2" charset="-122"/>
              </a:rPr>
              <a:t> Hash </a:t>
            </a:r>
            <a:r>
              <a:rPr lang="zh-CN" altLang="en-US" sz="1800" b="1" dirty="0">
                <a:ea typeface="宋体" panose="02010600030101010101" pitchFamily="2" charset="-122"/>
              </a:rPr>
              <a:t>函数：</a:t>
            </a:r>
            <a:r>
              <a:rPr lang="en-US" altLang="zh-CN" sz="1800" b="1" dirty="0">
                <a:solidFill>
                  <a:srgbClr val="FF0000"/>
                </a:solidFill>
                <a:ea typeface="宋体" panose="02010600030101010101" pitchFamily="2" charset="-122"/>
              </a:rPr>
              <a:t>mod(f,3)</a:t>
            </a:r>
            <a:r>
              <a:rPr lang="en-US" altLang="zh-CN" sz="1800" b="1" dirty="0">
                <a:ea typeface="宋体" panose="02010600030101010101" pitchFamily="2" charset="-122"/>
              </a:rPr>
              <a:t> </a:t>
            </a:r>
          </a:p>
          <a:p>
            <a:pPr>
              <a:spcBef>
                <a:spcPct val="50000"/>
              </a:spcBef>
              <a:buFontTx/>
              <a:buChar char="•"/>
            </a:pPr>
            <a:r>
              <a:rPr lang="en-US" altLang="zh-CN" sz="1800" b="1" dirty="0">
                <a:ea typeface="宋体" panose="02010600030101010101" pitchFamily="2" charset="-122"/>
              </a:rPr>
              <a:t> Max leaf size: </a:t>
            </a:r>
            <a:r>
              <a:rPr lang="zh-CN" altLang="en-US" b="1" dirty="0">
                <a:ea typeface="宋体" panose="02010600030101010101" pitchFamily="2" charset="-122"/>
              </a:rPr>
              <a:t>在一个叶子节点中存储的最多项集个数。</a:t>
            </a:r>
            <a:endParaRPr lang="en-US" altLang="zh-CN" sz="1800" b="1"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购物篮事务</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1393268"/>
          </a:xfrm>
        </p:spPr>
        <p:txBody>
          <a:bodyPr>
            <a:normAutofit fontScale="92500" lnSpcReduction="10000"/>
          </a:bodyPr>
          <a:lstStyle/>
          <a:p>
            <a:pPr>
              <a:lnSpc>
                <a:spcPct val="90000"/>
              </a:lnSpc>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rPr>
              <a:t>购物篮数据</a:t>
            </a:r>
            <a:endPar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rPr>
              <a:t>项目，项目集合；事务，事务集合</a:t>
            </a:r>
            <a:endPar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rPr>
              <a:t>通过分析数据，了解顾客的购买行为</a:t>
            </a:r>
            <a:endPar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rPr>
              <a:t>市场促销，库存管理，顾客关系管理</a:t>
            </a:r>
            <a:endPar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sz="2400" b="1" dirty="0">
              <a:solidFill>
                <a:srgbClr val="FF0000"/>
              </a:solidFill>
              <a:effectLst>
                <a:outerShdw blurRad="38100" dist="38100" dir="2700000" algn="tl">
                  <a:srgbClr val="000000">
                    <a:alpha val="43137"/>
                  </a:srgbClr>
                </a:outerShdw>
              </a:effectLst>
              <a:ea typeface="宋体" panose="02010600030101010101" pitchFamily="2" charset="-122"/>
            </a:endParaRPr>
          </a:p>
        </p:txBody>
      </p:sp>
      <p:graphicFrame>
        <p:nvGraphicFramePr>
          <p:cNvPr id="1230853" name="Object 5"/>
          <p:cNvGraphicFramePr>
            <a:graphicFrameLocks noChangeAspect="1"/>
          </p:cNvGraphicFramePr>
          <p:nvPr/>
        </p:nvGraphicFramePr>
        <p:xfrm>
          <a:off x="228600" y="3429000"/>
          <a:ext cx="4343400" cy="2532063"/>
        </p:xfrm>
        <a:graphic>
          <a:graphicData uri="http://schemas.openxmlformats.org/presentationml/2006/ole">
            <mc:AlternateContent xmlns:mc="http://schemas.openxmlformats.org/markup-compatibility/2006">
              <mc:Choice xmlns:v="urn:schemas-microsoft-com:vml" Requires="v">
                <p:oleObj name="Document" r:id="rId2" imgW="3429635" imgH="1996440" progId="Word.Document.8">
                  <p:embed/>
                </p:oleObj>
              </mc:Choice>
              <mc:Fallback>
                <p:oleObj name="Document" r:id="rId2" imgW="3429635" imgH="1996440"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29000"/>
                        <a:ext cx="434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54" name="Text Box 6"/>
          <p:cNvSpPr txBox="1">
            <a:spLocks noChangeArrowheads="1"/>
          </p:cNvSpPr>
          <p:nvPr/>
        </p:nvSpPr>
        <p:spPr bwMode="auto">
          <a:xfrm>
            <a:off x="4991100" y="3246437"/>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关联规则</a:t>
            </a: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endParaRPr>
          </a:p>
        </p:txBody>
      </p:sp>
      <p:sp>
        <p:nvSpPr>
          <p:cNvPr id="1230855" name="Text Box 7"/>
          <p:cNvSpPr txBox="1">
            <a:spLocks noChangeArrowheads="1"/>
          </p:cNvSpPr>
          <p:nvPr/>
        </p:nvSpPr>
        <p:spPr bwMode="auto">
          <a:xfrm>
            <a:off x="4970038" y="4005064"/>
            <a:ext cx="3733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rPr>
              <a:t>{Diaper} </a:t>
            </a:r>
            <a: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 {Beer}</a:t>
            </a:r>
            <a:b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br>
            <a: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{Milk, Bread}  {</a:t>
            </a:r>
            <a:r>
              <a:rPr lang="en-US" altLang="zh-CN" sz="1800" b="1" dirty="0" err="1">
                <a:effectLst>
                  <a:outerShdw blurRad="38100" dist="38100" dir="2700000" algn="tl">
                    <a:srgbClr val="000000">
                      <a:alpha val="43137"/>
                    </a:srgbClr>
                  </a:outerShdw>
                </a:effectLst>
                <a:ea typeface="宋体" panose="02010600030101010101" pitchFamily="2" charset="-122"/>
                <a:sym typeface="Symbol" panose="05050102010706020507" pitchFamily="18" charset="2"/>
              </a:rPr>
              <a:t>Eggs,Coke</a:t>
            </a:r>
            <a: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a:t>
            </a:r>
            <a:b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br>
            <a:r>
              <a:rPr lang="en-US" altLang="zh-CN" sz="1800" b="1" dirty="0">
                <a:effectLst>
                  <a:outerShdw blurRad="38100" dist="38100" dir="2700000" algn="tl">
                    <a:srgbClr val="000000">
                      <a:alpha val="43137"/>
                    </a:srgbClr>
                  </a:outerShdw>
                </a:effectLst>
                <a:ea typeface="宋体" panose="02010600030101010101" pitchFamily="2" charset="-122"/>
                <a:sym typeface="Symbol" panose="05050102010706020507" pitchFamily="18" charset="2"/>
              </a:rPr>
              <a:t>{Beer, Bread}  {Milk}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735" name="Rectangle 103"/>
          <p:cNvSpPr>
            <a:spLocks noGrp="1" noChangeArrowheads="1"/>
          </p:cNvSpPr>
          <p:nvPr>
            <p:ph type="title"/>
          </p:nvPr>
        </p:nvSpPr>
        <p:spPr>
          <a:xfrm>
            <a:off x="304800" y="274638"/>
            <a:ext cx="8382000" cy="1143000"/>
          </a:xfrm>
        </p:spPr>
        <p:txBody>
          <a:bodyPr>
            <a:normAutofit/>
          </a:bodyPr>
          <a:lstStyle/>
          <a:p>
            <a:r>
              <a:rPr lang="zh-CN" altLang="en-US" dirty="0">
                <a:ea typeface="宋体" panose="02010600030101010101" pitchFamily="2" charset="-122"/>
              </a:rPr>
              <a:t>关联规则发现</a:t>
            </a:r>
            <a:r>
              <a:rPr lang="en-US" altLang="zh-CN" dirty="0">
                <a:ea typeface="宋体" panose="02010600030101010101" pitchFamily="2" charset="-122"/>
              </a:rPr>
              <a:t>: Hash </a:t>
            </a:r>
            <a:r>
              <a:rPr lang="zh-CN" altLang="en-US" dirty="0">
                <a:ea typeface="宋体" panose="02010600030101010101" pitchFamily="2" charset="-122"/>
              </a:rPr>
              <a:t>树</a:t>
            </a:r>
            <a:endParaRPr lang="en-US" altLang="zh-CN" dirty="0">
              <a:ea typeface="宋体" panose="02010600030101010101" pitchFamily="2" charset="-122"/>
            </a:endParaRPr>
          </a:p>
        </p:txBody>
      </p:sp>
      <p:sp>
        <p:nvSpPr>
          <p:cNvPr id="1221635" name="Text Box 3"/>
          <p:cNvSpPr txBox="1">
            <a:spLocks noChangeArrowheads="1"/>
          </p:cNvSpPr>
          <p:nvPr/>
        </p:nvSpPr>
        <p:spPr bwMode="auto">
          <a:xfrm>
            <a:off x="593725" y="126841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21636" name="Group 4"/>
          <p:cNvGrpSpPr/>
          <p:nvPr/>
        </p:nvGrpSpPr>
        <p:grpSpPr bwMode="auto">
          <a:xfrm>
            <a:off x="1981200" y="1736725"/>
            <a:ext cx="6553200" cy="4206875"/>
            <a:chOff x="1296" y="1056"/>
            <a:chExt cx="4128" cy="2650"/>
          </a:xfrm>
        </p:grpSpPr>
        <p:grpSp>
          <p:nvGrpSpPr>
            <p:cNvPr id="1221637" name="Group 5"/>
            <p:cNvGrpSpPr/>
            <p:nvPr/>
          </p:nvGrpSpPr>
          <p:grpSpPr bwMode="auto">
            <a:xfrm>
              <a:off x="2160" y="1344"/>
              <a:ext cx="2160" cy="528"/>
              <a:chOff x="2160" y="1344"/>
              <a:chExt cx="1056" cy="576"/>
            </a:xfrm>
          </p:grpSpPr>
          <p:sp>
            <p:nvSpPr>
              <p:cNvPr id="1221638" name="Line 6"/>
              <p:cNvSpPr>
                <a:spLocks noChangeShapeType="1"/>
              </p:cNvSpPr>
              <p:nvPr/>
            </p:nvSpPr>
            <p:spPr bwMode="auto">
              <a:xfrm flipH="1">
                <a:off x="2160"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39" name="Line 7"/>
              <p:cNvSpPr>
                <a:spLocks noChangeShapeType="1"/>
              </p:cNvSpPr>
              <p:nvPr/>
            </p:nvSpPr>
            <p:spPr bwMode="auto">
              <a:xfrm>
                <a:off x="2688" y="1344"/>
                <a:ext cx="0"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40" name="Line 8"/>
              <p:cNvSpPr>
                <a:spLocks noChangeShapeType="1"/>
              </p:cNvSpPr>
              <p:nvPr/>
            </p:nvSpPr>
            <p:spPr bwMode="auto">
              <a:xfrm>
                <a:off x="2688"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41" name="Group 9"/>
            <p:cNvGrpSpPr/>
            <p:nvPr/>
          </p:nvGrpSpPr>
          <p:grpSpPr bwMode="auto">
            <a:xfrm>
              <a:off x="1536" y="2112"/>
              <a:ext cx="1104" cy="384"/>
              <a:chOff x="1680" y="2160"/>
              <a:chExt cx="864" cy="432"/>
            </a:xfrm>
          </p:grpSpPr>
          <p:sp>
            <p:nvSpPr>
              <p:cNvPr id="1221642" name="Line 10"/>
              <p:cNvSpPr>
                <a:spLocks noChangeShapeType="1"/>
              </p:cNvSpPr>
              <p:nvPr/>
            </p:nvSpPr>
            <p:spPr bwMode="auto">
              <a:xfrm flipH="1">
                <a:off x="1680" y="2160"/>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43" name="Line 11"/>
              <p:cNvSpPr>
                <a:spLocks noChangeShapeType="1"/>
              </p:cNvSpPr>
              <p:nvPr/>
            </p:nvSpPr>
            <p:spPr bwMode="auto">
              <a:xfrm>
                <a:off x="2160"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44" name="Line 12"/>
              <p:cNvSpPr>
                <a:spLocks noChangeShapeType="1"/>
              </p:cNvSpPr>
              <p:nvPr/>
            </p:nvSpPr>
            <p:spPr bwMode="auto">
              <a:xfrm>
                <a:off x="2160" y="216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45" name="Group 13"/>
            <p:cNvGrpSpPr/>
            <p:nvPr/>
          </p:nvGrpSpPr>
          <p:grpSpPr bwMode="auto">
            <a:xfrm>
              <a:off x="3552" y="2112"/>
              <a:ext cx="1632" cy="528"/>
              <a:chOff x="2832" y="2160"/>
              <a:chExt cx="816" cy="432"/>
            </a:xfrm>
          </p:grpSpPr>
          <p:sp>
            <p:nvSpPr>
              <p:cNvPr id="1221646" name="Line 14"/>
              <p:cNvSpPr>
                <a:spLocks noChangeShapeType="1"/>
              </p:cNvSpPr>
              <p:nvPr/>
            </p:nvSpPr>
            <p:spPr bwMode="auto">
              <a:xfrm flipH="1">
                <a:off x="2832" y="2160"/>
                <a:ext cx="38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47" name="Line 15"/>
              <p:cNvSpPr>
                <a:spLocks noChangeShapeType="1"/>
              </p:cNvSpPr>
              <p:nvPr/>
            </p:nvSpPr>
            <p:spPr bwMode="auto">
              <a:xfrm>
                <a:off x="3216"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48" name="Line 16"/>
              <p:cNvSpPr>
                <a:spLocks noChangeShapeType="1"/>
              </p:cNvSpPr>
              <p:nvPr/>
            </p:nvSpPr>
            <p:spPr bwMode="auto">
              <a:xfrm>
                <a:off x="3216" y="216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49" name="Group 17"/>
            <p:cNvGrpSpPr/>
            <p:nvPr/>
          </p:nvGrpSpPr>
          <p:grpSpPr bwMode="auto">
            <a:xfrm>
              <a:off x="1584" y="2784"/>
              <a:ext cx="1104" cy="432"/>
              <a:chOff x="1584" y="2880"/>
              <a:chExt cx="1104" cy="432"/>
            </a:xfrm>
          </p:grpSpPr>
          <p:sp>
            <p:nvSpPr>
              <p:cNvPr id="1221650" name="Line 18"/>
              <p:cNvSpPr>
                <a:spLocks noChangeShapeType="1"/>
              </p:cNvSpPr>
              <p:nvPr/>
            </p:nvSpPr>
            <p:spPr bwMode="auto">
              <a:xfrm flipH="1">
                <a:off x="1584" y="2880"/>
                <a:ext cx="576"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51" name="Line 19"/>
              <p:cNvSpPr>
                <a:spLocks noChangeShapeType="1"/>
              </p:cNvSpPr>
              <p:nvPr/>
            </p:nvSpPr>
            <p:spPr bwMode="auto">
              <a:xfrm>
                <a:off x="2160" y="288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52" name="Line 20"/>
              <p:cNvSpPr>
                <a:spLocks noChangeShapeType="1"/>
              </p:cNvSpPr>
              <p:nvPr/>
            </p:nvSpPr>
            <p:spPr bwMode="auto">
              <a:xfrm>
                <a:off x="2160" y="2880"/>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53" name="Group 21"/>
            <p:cNvGrpSpPr/>
            <p:nvPr/>
          </p:nvGrpSpPr>
          <p:grpSpPr bwMode="auto">
            <a:xfrm>
              <a:off x="2064" y="1824"/>
              <a:ext cx="192" cy="288"/>
              <a:chOff x="2064" y="1872"/>
              <a:chExt cx="192" cy="288"/>
            </a:xfrm>
          </p:grpSpPr>
          <p:sp>
            <p:nvSpPr>
              <p:cNvPr id="1221654"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55" name="Line 23"/>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56" name="Line 24"/>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57" name="Group 25"/>
            <p:cNvGrpSpPr/>
            <p:nvPr/>
          </p:nvGrpSpPr>
          <p:grpSpPr bwMode="auto">
            <a:xfrm>
              <a:off x="4224" y="1824"/>
              <a:ext cx="192" cy="288"/>
              <a:chOff x="3120" y="1872"/>
              <a:chExt cx="192" cy="288"/>
            </a:xfrm>
          </p:grpSpPr>
          <p:sp>
            <p:nvSpPr>
              <p:cNvPr id="1221658"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59" name="Line 27"/>
              <p:cNvSpPr>
                <a:spLocks noChangeShapeType="1"/>
              </p:cNvSpPr>
              <p:nvPr/>
            </p:nvSpPr>
            <p:spPr bwMode="auto">
              <a:xfrm>
                <a:off x="3120"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60" name="Line 28"/>
              <p:cNvSpPr>
                <a:spLocks noChangeShapeType="1"/>
              </p:cNvSpPr>
              <p:nvPr/>
            </p:nvSpPr>
            <p:spPr bwMode="auto">
              <a:xfrm>
                <a:off x="3120"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61" name="Group 29"/>
            <p:cNvGrpSpPr/>
            <p:nvPr/>
          </p:nvGrpSpPr>
          <p:grpSpPr bwMode="auto">
            <a:xfrm>
              <a:off x="2064" y="2496"/>
              <a:ext cx="192" cy="288"/>
              <a:chOff x="2064" y="2592"/>
              <a:chExt cx="192" cy="288"/>
            </a:xfrm>
          </p:grpSpPr>
          <p:sp>
            <p:nvSpPr>
              <p:cNvPr id="1221662"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63" name="Line 31"/>
              <p:cNvSpPr>
                <a:spLocks noChangeShapeType="1"/>
              </p:cNvSpPr>
              <p:nvPr/>
            </p:nvSpPr>
            <p:spPr bwMode="auto">
              <a:xfrm>
                <a:off x="2064" y="278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64" name="Line 32"/>
              <p:cNvSpPr>
                <a:spLocks noChangeShapeType="1"/>
              </p:cNvSpPr>
              <p:nvPr/>
            </p:nvSpPr>
            <p:spPr bwMode="auto">
              <a:xfrm>
                <a:off x="2064" y="268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1665" name="Group 33"/>
            <p:cNvGrpSpPr/>
            <p:nvPr/>
          </p:nvGrpSpPr>
          <p:grpSpPr bwMode="auto">
            <a:xfrm>
              <a:off x="2544" y="3168"/>
              <a:ext cx="480" cy="250"/>
              <a:chOff x="432" y="3408"/>
              <a:chExt cx="480" cy="250"/>
            </a:xfrm>
          </p:grpSpPr>
          <p:sp>
            <p:nvSpPr>
              <p:cNvPr id="1221666"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67" name="Text Box 35"/>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1</a:t>
                </a:r>
                <a:r>
                  <a:rPr lang="en-US" altLang="zh-CN" sz="2000" b="0">
                    <a:latin typeface="Times New Roman" panose="02020603050405020304" pitchFamily="18" charset="0"/>
                    <a:ea typeface="宋体" panose="02010600030101010101" pitchFamily="2" charset="-122"/>
                  </a:rPr>
                  <a:t> 5 9</a:t>
                </a:r>
              </a:p>
            </p:txBody>
          </p:sp>
        </p:grpSp>
        <p:grpSp>
          <p:nvGrpSpPr>
            <p:cNvPr id="1221668" name="Group 36"/>
            <p:cNvGrpSpPr/>
            <p:nvPr/>
          </p:nvGrpSpPr>
          <p:grpSpPr bwMode="auto">
            <a:xfrm>
              <a:off x="1296" y="2448"/>
              <a:ext cx="480" cy="250"/>
              <a:chOff x="432" y="3408"/>
              <a:chExt cx="480" cy="250"/>
            </a:xfrm>
          </p:grpSpPr>
          <p:sp>
            <p:nvSpPr>
              <p:cNvPr id="1221669"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70" name="Text Box 3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1</a:t>
                </a:r>
                <a:r>
                  <a:rPr lang="en-US" altLang="zh-CN" sz="2000" b="0">
                    <a:latin typeface="Times New Roman" panose="02020603050405020304" pitchFamily="18" charset="0"/>
                    <a:ea typeface="宋体" panose="02010600030101010101" pitchFamily="2" charset="-122"/>
                  </a:rPr>
                  <a:t> </a:t>
                </a:r>
                <a:r>
                  <a:rPr lang="en-US" altLang="zh-CN" sz="2000" b="0">
                    <a:solidFill>
                      <a:srgbClr val="FF0000"/>
                    </a:solidFill>
                    <a:latin typeface="Times New Roman" panose="02020603050405020304" pitchFamily="18" charset="0"/>
                    <a:ea typeface="宋体" panose="02010600030101010101" pitchFamily="2" charset="-122"/>
                  </a:rPr>
                  <a:t>4</a:t>
                </a:r>
                <a:r>
                  <a:rPr lang="en-US" altLang="zh-CN" sz="2000" b="0">
                    <a:latin typeface="Times New Roman" panose="02020603050405020304" pitchFamily="18" charset="0"/>
                    <a:ea typeface="宋体" panose="02010600030101010101" pitchFamily="2" charset="-122"/>
                  </a:rPr>
                  <a:t> 5</a:t>
                </a:r>
              </a:p>
            </p:txBody>
          </p:sp>
        </p:grpSp>
        <p:grpSp>
          <p:nvGrpSpPr>
            <p:cNvPr id="1221671" name="Group 39"/>
            <p:cNvGrpSpPr/>
            <p:nvPr/>
          </p:nvGrpSpPr>
          <p:grpSpPr bwMode="auto">
            <a:xfrm>
              <a:off x="2448" y="2448"/>
              <a:ext cx="480" cy="250"/>
              <a:chOff x="432" y="3408"/>
              <a:chExt cx="480" cy="250"/>
            </a:xfrm>
          </p:grpSpPr>
          <p:sp>
            <p:nvSpPr>
              <p:cNvPr id="1221672"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73" name="Text Box 4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1</a:t>
                </a:r>
                <a:r>
                  <a:rPr lang="en-US" altLang="zh-CN" sz="2000" b="0">
                    <a:latin typeface="Times New Roman" panose="02020603050405020304" pitchFamily="18" charset="0"/>
                    <a:ea typeface="宋体" panose="02010600030101010101" pitchFamily="2" charset="-122"/>
                  </a:rPr>
                  <a:t> 3 6</a:t>
                </a:r>
              </a:p>
            </p:txBody>
          </p:sp>
        </p:grpSp>
        <p:grpSp>
          <p:nvGrpSpPr>
            <p:cNvPr id="1221674" name="Group 42"/>
            <p:cNvGrpSpPr/>
            <p:nvPr/>
          </p:nvGrpSpPr>
          <p:grpSpPr bwMode="auto">
            <a:xfrm>
              <a:off x="3312" y="2640"/>
              <a:ext cx="480" cy="250"/>
              <a:chOff x="432" y="3408"/>
              <a:chExt cx="480" cy="250"/>
            </a:xfrm>
          </p:grpSpPr>
          <p:sp>
            <p:nvSpPr>
              <p:cNvPr id="1221675"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76" name="Text Box 44"/>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r>
                  <a:rPr lang="en-US" altLang="zh-CN" sz="2000" b="0">
                    <a:solidFill>
                      <a:srgbClr val="FF0000"/>
                    </a:solidFill>
                    <a:latin typeface="Times New Roman" panose="02020603050405020304" pitchFamily="18" charset="0"/>
                    <a:ea typeface="宋体" panose="02010600030101010101" pitchFamily="2" charset="-122"/>
                  </a:rPr>
                  <a:t>4</a:t>
                </a:r>
                <a:r>
                  <a:rPr lang="en-US" altLang="zh-CN" sz="2000" b="0">
                    <a:latin typeface="Times New Roman" panose="02020603050405020304" pitchFamily="18" charset="0"/>
                    <a:ea typeface="宋体" panose="02010600030101010101" pitchFamily="2" charset="-122"/>
                  </a:rPr>
                  <a:t> 5</a:t>
                </a:r>
              </a:p>
            </p:txBody>
          </p:sp>
        </p:grpSp>
        <p:grpSp>
          <p:nvGrpSpPr>
            <p:cNvPr id="1221677" name="Group 45"/>
            <p:cNvGrpSpPr/>
            <p:nvPr/>
          </p:nvGrpSpPr>
          <p:grpSpPr bwMode="auto">
            <a:xfrm>
              <a:off x="4944" y="2640"/>
              <a:ext cx="480" cy="490"/>
              <a:chOff x="3792" y="3312"/>
              <a:chExt cx="480" cy="490"/>
            </a:xfrm>
          </p:grpSpPr>
          <p:grpSp>
            <p:nvGrpSpPr>
              <p:cNvPr id="1221678" name="Group 46"/>
              <p:cNvGrpSpPr/>
              <p:nvPr/>
            </p:nvGrpSpPr>
            <p:grpSpPr bwMode="auto">
              <a:xfrm>
                <a:off x="3792" y="3312"/>
                <a:ext cx="480" cy="250"/>
                <a:chOff x="432" y="3408"/>
                <a:chExt cx="480" cy="250"/>
              </a:xfrm>
            </p:grpSpPr>
            <p:sp>
              <p:nvSpPr>
                <p:cNvPr id="1221679"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80" name="Text Box 4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3 6 7</a:t>
                  </a:r>
                </a:p>
              </p:txBody>
            </p:sp>
          </p:grpSp>
          <p:grpSp>
            <p:nvGrpSpPr>
              <p:cNvPr id="1221681" name="Group 49"/>
              <p:cNvGrpSpPr/>
              <p:nvPr/>
            </p:nvGrpSpPr>
            <p:grpSpPr bwMode="auto">
              <a:xfrm>
                <a:off x="3792" y="3552"/>
                <a:ext cx="480" cy="250"/>
                <a:chOff x="432" y="3408"/>
                <a:chExt cx="480" cy="250"/>
              </a:xfrm>
            </p:grpSpPr>
            <p:sp>
              <p:nvSpPr>
                <p:cNvPr id="1221682"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83" name="Text Box 5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3 6 8</a:t>
                  </a:r>
                </a:p>
              </p:txBody>
            </p:sp>
          </p:grpSp>
        </p:grpSp>
        <p:grpSp>
          <p:nvGrpSpPr>
            <p:cNvPr id="1221684" name="Group 52"/>
            <p:cNvGrpSpPr/>
            <p:nvPr/>
          </p:nvGrpSpPr>
          <p:grpSpPr bwMode="auto">
            <a:xfrm>
              <a:off x="4080" y="2640"/>
              <a:ext cx="480" cy="730"/>
              <a:chOff x="4800" y="3216"/>
              <a:chExt cx="480" cy="730"/>
            </a:xfrm>
          </p:grpSpPr>
          <p:grpSp>
            <p:nvGrpSpPr>
              <p:cNvPr id="1221685" name="Group 53"/>
              <p:cNvGrpSpPr/>
              <p:nvPr/>
            </p:nvGrpSpPr>
            <p:grpSpPr bwMode="auto">
              <a:xfrm>
                <a:off x="4800" y="3216"/>
                <a:ext cx="480" cy="490"/>
                <a:chOff x="3792" y="3312"/>
                <a:chExt cx="480" cy="490"/>
              </a:xfrm>
            </p:grpSpPr>
            <p:grpSp>
              <p:nvGrpSpPr>
                <p:cNvPr id="1221686" name="Group 54"/>
                <p:cNvGrpSpPr/>
                <p:nvPr/>
              </p:nvGrpSpPr>
              <p:grpSpPr bwMode="auto">
                <a:xfrm>
                  <a:off x="3792" y="3312"/>
                  <a:ext cx="480" cy="250"/>
                  <a:chOff x="432" y="3408"/>
                  <a:chExt cx="480" cy="250"/>
                </a:xfrm>
              </p:grpSpPr>
              <p:sp>
                <p:nvSpPr>
                  <p:cNvPr id="1221687"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88" name="Text Box 5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21689" name="Group 57"/>
                <p:cNvGrpSpPr/>
                <p:nvPr/>
              </p:nvGrpSpPr>
              <p:grpSpPr bwMode="auto">
                <a:xfrm>
                  <a:off x="3792" y="3552"/>
                  <a:ext cx="480" cy="250"/>
                  <a:chOff x="432" y="3408"/>
                  <a:chExt cx="480" cy="250"/>
                </a:xfrm>
              </p:grpSpPr>
              <p:sp>
                <p:nvSpPr>
                  <p:cNvPr id="1221690"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91" name="Text Box 5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3 5 7</a:t>
                    </a:r>
                  </a:p>
                </p:txBody>
              </p:sp>
            </p:grpSp>
          </p:grpSp>
          <p:grpSp>
            <p:nvGrpSpPr>
              <p:cNvPr id="1221692" name="Group 60"/>
              <p:cNvGrpSpPr/>
              <p:nvPr/>
            </p:nvGrpSpPr>
            <p:grpSpPr bwMode="auto">
              <a:xfrm>
                <a:off x="4800" y="3696"/>
                <a:ext cx="480" cy="250"/>
                <a:chOff x="432" y="3408"/>
                <a:chExt cx="480" cy="250"/>
              </a:xfrm>
            </p:grpSpPr>
            <p:sp>
              <p:nvSpPr>
                <p:cNvPr id="1221693"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94" name="Text Box 62"/>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6 8 9</a:t>
                  </a:r>
                </a:p>
              </p:txBody>
            </p:sp>
          </p:grpSp>
        </p:grpSp>
        <p:grpSp>
          <p:nvGrpSpPr>
            <p:cNvPr id="1221695" name="Group 63"/>
            <p:cNvGrpSpPr/>
            <p:nvPr/>
          </p:nvGrpSpPr>
          <p:grpSpPr bwMode="auto">
            <a:xfrm>
              <a:off x="3024" y="1872"/>
              <a:ext cx="480" cy="490"/>
              <a:chOff x="3792" y="3312"/>
              <a:chExt cx="480" cy="490"/>
            </a:xfrm>
          </p:grpSpPr>
          <p:grpSp>
            <p:nvGrpSpPr>
              <p:cNvPr id="1221696" name="Group 64"/>
              <p:cNvGrpSpPr/>
              <p:nvPr/>
            </p:nvGrpSpPr>
            <p:grpSpPr bwMode="auto">
              <a:xfrm>
                <a:off x="3792" y="3312"/>
                <a:ext cx="480" cy="250"/>
                <a:chOff x="432" y="3408"/>
                <a:chExt cx="480" cy="250"/>
              </a:xfrm>
            </p:grpSpPr>
            <p:sp>
              <p:nvSpPr>
                <p:cNvPr id="1221697"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698" name="Text Box 6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2 3 4</a:t>
                  </a:r>
                </a:p>
              </p:txBody>
            </p:sp>
          </p:grpSp>
          <p:grpSp>
            <p:nvGrpSpPr>
              <p:cNvPr id="1221699" name="Group 67"/>
              <p:cNvGrpSpPr/>
              <p:nvPr/>
            </p:nvGrpSpPr>
            <p:grpSpPr bwMode="auto">
              <a:xfrm>
                <a:off x="3792" y="3552"/>
                <a:ext cx="480" cy="250"/>
                <a:chOff x="432" y="3408"/>
                <a:chExt cx="480" cy="250"/>
              </a:xfrm>
            </p:grpSpPr>
            <p:sp>
              <p:nvSpPr>
                <p:cNvPr id="1221700"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01" name="Text Box 6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5 6 7</a:t>
                  </a:r>
                </a:p>
              </p:txBody>
            </p:sp>
          </p:grpSp>
        </p:grpSp>
        <p:grpSp>
          <p:nvGrpSpPr>
            <p:cNvPr id="1221702" name="Group 70"/>
            <p:cNvGrpSpPr/>
            <p:nvPr/>
          </p:nvGrpSpPr>
          <p:grpSpPr bwMode="auto">
            <a:xfrm>
              <a:off x="1344" y="3168"/>
              <a:ext cx="480" cy="490"/>
              <a:chOff x="3792" y="3312"/>
              <a:chExt cx="480" cy="490"/>
            </a:xfrm>
          </p:grpSpPr>
          <p:grpSp>
            <p:nvGrpSpPr>
              <p:cNvPr id="1221703" name="Group 71"/>
              <p:cNvGrpSpPr/>
              <p:nvPr/>
            </p:nvGrpSpPr>
            <p:grpSpPr bwMode="auto">
              <a:xfrm>
                <a:off x="3792" y="3312"/>
                <a:ext cx="480" cy="250"/>
                <a:chOff x="432" y="3408"/>
                <a:chExt cx="480" cy="250"/>
              </a:xfrm>
            </p:grpSpPr>
            <p:sp>
              <p:nvSpPr>
                <p:cNvPr id="1221704"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05" name="Text Box 7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1</a:t>
                  </a:r>
                  <a:r>
                    <a:rPr lang="en-US" altLang="zh-CN" sz="2000" b="0">
                      <a:latin typeface="Times New Roman" panose="02020603050405020304" pitchFamily="18" charset="0"/>
                      <a:ea typeface="宋体" panose="02010600030101010101" pitchFamily="2" charset="-122"/>
                    </a:rPr>
                    <a:t> 2 </a:t>
                  </a:r>
                  <a:r>
                    <a:rPr lang="en-US" altLang="zh-CN" sz="2000" b="0">
                      <a:solidFill>
                        <a:srgbClr val="FF0000"/>
                      </a:solidFill>
                      <a:latin typeface="Times New Roman" panose="02020603050405020304" pitchFamily="18" charset="0"/>
                      <a:ea typeface="宋体" panose="02010600030101010101" pitchFamily="2" charset="-122"/>
                    </a:rPr>
                    <a:t>4</a:t>
                  </a:r>
                </a:p>
              </p:txBody>
            </p:sp>
          </p:grpSp>
          <p:grpSp>
            <p:nvGrpSpPr>
              <p:cNvPr id="1221706" name="Group 74"/>
              <p:cNvGrpSpPr/>
              <p:nvPr/>
            </p:nvGrpSpPr>
            <p:grpSpPr bwMode="auto">
              <a:xfrm>
                <a:off x="3792" y="3552"/>
                <a:ext cx="480" cy="250"/>
                <a:chOff x="432" y="3408"/>
                <a:chExt cx="480" cy="250"/>
              </a:xfrm>
            </p:grpSpPr>
            <p:sp>
              <p:nvSpPr>
                <p:cNvPr id="1221707"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08" name="Text Box 7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4</a:t>
                  </a:r>
                  <a:r>
                    <a:rPr lang="en-US" altLang="zh-CN" sz="2000" b="0">
                      <a:latin typeface="Times New Roman" panose="02020603050405020304" pitchFamily="18" charset="0"/>
                      <a:ea typeface="宋体" panose="02010600030101010101" pitchFamily="2" charset="-122"/>
                    </a:rPr>
                    <a:t> 5 </a:t>
                  </a:r>
                  <a:r>
                    <a:rPr lang="en-US" altLang="zh-CN" sz="2000" b="0">
                      <a:solidFill>
                        <a:srgbClr val="FF0000"/>
                      </a:solidFill>
                      <a:latin typeface="Times New Roman" panose="02020603050405020304" pitchFamily="18" charset="0"/>
                      <a:ea typeface="宋体" panose="02010600030101010101" pitchFamily="2" charset="-122"/>
                    </a:rPr>
                    <a:t>7</a:t>
                  </a:r>
                </a:p>
              </p:txBody>
            </p:sp>
          </p:grpSp>
        </p:grpSp>
        <p:grpSp>
          <p:nvGrpSpPr>
            <p:cNvPr id="1221709" name="Group 77"/>
            <p:cNvGrpSpPr/>
            <p:nvPr/>
          </p:nvGrpSpPr>
          <p:grpSpPr bwMode="auto">
            <a:xfrm>
              <a:off x="1920" y="3216"/>
              <a:ext cx="480" cy="490"/>
              <a:chOff x="3792" y="3312"/>
              <a:chExt cx="480" cy="490"/>
            </a:xfrm>
          </p:grpSpPr>
          <p:grpSp>
            <p:nvGrpSpPr>
              <p:cNvPr id="1221710" name="Group 78"/>
              <p:cNvGrpSpPr/>
              <p:nvPr/>
            </p:nvGrpSpPr>
            <p:grpSpPr bwMode="auto">
              <a:xfrm>
                <a:off x="3792" y="3312"/>
                <a:ext cx="480" cy="250"/>
                <a:chOff x="432" y="3408"/>
                <a:chExt cx="480" cy="250"/>
              </a:xfrm>
            </p:grpSpPr>
            <p:sp>
              <p:nvSpPr>
                <p:cNvPr id="1221711"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12" name="Text Box 80"/>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1</a:t>
                  </a:r>
                  <a:r>
                    <a:rPr lang="en-US" altLang="zh-CN" sz="2000" b="0">
                      <a:latin typeface="Times New Roman" panose="02020603050405020304" pitchFamily="18" charset="0"/>
                      <a:ea typeface="宋体" panose="02010600030101010101" pitchFamily="2" charset="-122"/>
                    </a:rPr>
                    <a:t> 2 5</a:t>
                  </a:r>
                </a:p>
              </p:txBody>
            </p:sp>
          </p:grpSp>
          <p:grpSp>
            <p:nvGrpSpPr>
              <p:cNvPr id="1221713" name="Group 81"/>
              <p:cNvGrpSpPr/>
              <p:nvPr/>
            </p:nvGrpSpPr>
            <p:grpSpPr bwMode="auto">
              <a:xfrm>
                <a:off x="3792" y="3552"/>
                <a:ext cx="480" cy="250"/>
                <a:chOff x="432" y="3408"/>
                <a:chExt cx="480" cy="250"/>
              </a:xfrm>
            </p:grpSpPr>
            <p:sp>
              <p:nvSpPr>
                <p:cNvPr id="1221714"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15" name="Text Box 8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4</a:t>
                  </a:r>
                  <a:r>
                    <a:rPr lang="en-US" altLang="zh-CN" sz="2000" b="0">
                      <a:latin typeface="Times New Roman" panose="02020603050405020304" pitchFamily="18" charset="0"/>
                      <a:ea typeface="宋体" panose="02010600030101010101" pitchFamily="2" charset="-122"/>
                    </a:rPr>
                    <a:t> 5 8</a:t>
                  </a:r>
                </a:p>
              </p:txBody>
            </p:sp>
          </p:grpSp>
        </p:grpSp>
        <p:grpSp>
          <p:nvGrpSpPr>
            <p:cNvPr id="1221716" name="Group 84"/>
            <p:cNvGrpSpPr/>
            <p:nvPr/>
          </p:nvGrpSpPr>
          <p:grpSpPr bwMode="auto">
            <a:xfrm>
              <a:off x="3120" y="1056"/>
              <a:ext cx="192" cy="288"/>
              <a:chOff x="2064" y="1872"/>
              <a:chExt cx="192" cy="288"/>
            </a:xfrm>
          </p:grpSpPr>
          <p:sp>
            <p:nvSpPr>
              <p:cNvPr id="1221717"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18" name="Line 86"/>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19" name="Line 87"/>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21720" name="Group 88"/>
          <p:cNvGrpSpPr/>
          <p:nvPr/>
        </p:nvGrpSpPr>
        <p:grpSpPr bwMode="auto">
          <a:xfrm>
            <a:off x="1212850" y="1736725"/>
            <a:ext cx="381000" cy="609600"/>
            <a:chOff x="2064" y="1872"/>
            <a:chExt cx="192" cy="288"/>
          </a:xfrm>
        </p:grpSpPr>
        <p:sp>
          <p:nvSpPr>
            <p:cNvPr id="1221721"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22" name="Line 90"/>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23" name="Line 91"/>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1724" name="Line 92"/>
          <p:cNvSpPr>
            <a:spLocks noChangeShapeType="1"/>
          </p:cNvSpPr>
          <p:nvPr/>
        </p:nvSpPr>
        <p:spPr bwMode="auto">
          <a:xfrm flipH="1">
            <a:off x="603250" y="2346325"/>
            <a:ext cx="769938"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25" name="Line 93"/>
          <p:cNvSpPr>
            <a:spLocks noChangeShapeType="1"/>
          </p:cNvSpPr>
          <p:nvPr/>
        </p:nvSpPr>
        <p:spPr bwMode="auto">
          <a:xfrm>
            <a:off x="1365250" y="2346325"/>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26" name="Line 94"/>
          <p:cNvSpPr>
            <a:spLocks noChangeShapeType="1"/>
          </p:cNvSpPr>
          <p:nvPr/>
        </p:nvSpPr>
        <p:spPr bwMode="auto">
          <a:xfrm>
            <a:off x="1373188" y="2346325"/>
            <a:ext cx="677862"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27" name="Text Box 95"/>
          <p:cNvSpPr txBox="1">
            <a:spLocks noChangeArrowheads="1"/>
          </p:cNvSpPr>
          <p:nvPr/>
        </p:nvSpPr>
        <p:spPr bwMode="auto">
          <a:xfrm>
            <a:off x="5270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ea typeface="宋体" panose="02010600030101010101" pitchFamily="2" charset="-122"/>
              </a:rPr>
              <a:t>1,4,7</a:t>
            </a:r>
            <a:endParaRPr lang="en-US" altLang="zh-CN" b="0">
              <a:solidFill>
                <a:srgbClr val="FF0000"/>
              </a:solidFill>
              <a:latin typeface="Times New Roman" panose="02020603050405020304" pitchFamily="18" charset="0"/>
              <a:ea typeface="宋体" panose="02010600030101010101" pitchFamily="2" charset="-122"/>
            </a:endParaRPr>
          </a:p>
        </p:txBody>
      </p:sp>
      <p:sp>
        <p:nvSpPr>
          <p:cNvPr id="1221728" name="Text Box 96"/>
          <p:cNvSpPr txBox="1">
            <a:spLocks noChangeArrowheads="1"/>
          </p:cNvSpPr>
          <p:nvPr/>
        </p:nvSpPr>
        <p:spPr bwMode="auto">
          <a:xfrm>
            <a:off x="831850" y="2727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2,5,8</a:t>
            </a:r>
            <a:endParaRPr lang="en-US" altLang="zh-CN" b="0">
              <a:latin typeface="Times New Roman" panose="02020603050405020304" pitchFamily="18" charset="0"/>
              <a:ea typeface="宋体" panose="02010600030101010101" pitchFamily="2" charset="-122"/>
            </a:endParaRPr>
          </a:p>
        </p:txBody>
      </p:sp>
      <p:sp>
        <p:nvSpPr>
          <p:cNvPr id="1221729" name="Text Box 97"/>
          <p:cNvSpPr txBox="1">
            <a:spLocks noChangeArrowheads="1"/>
          </p:cNvSpPr>
          <p:nvPr/>
        </p:nvSpPr>
        <p:spPr bwMode="auto">
          <a:xfrm>
            <a:off x="17462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3,6,9</a:t>
            </a:r>
          </a:p>
        </p:txBody>
      </p:sp>
      <p:sp>
        <p:nvSpPr>
          <p:cNvPr id="1221730" name="Text Box 98"/>
          <p:cNvSpPr txBox="1">
            <a:spLocks noChangeArrowheads="1"/>
          </p:cNvSpPr>
          <p:nvPr/>
        </p:nvSpPr>
        <p:spPr bwMode="auto">
          <a:xfrm>
            <a:off x="679450" y="1355725"/>
            <a:ext cx="1376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sp>
        <p:nvSpPr>
          <p:cNvPr id="1221731" name="Text Box 99"/>
          <p:cNvSpPr txBox="1">
            <a:spLocks noChangeArrowheads="1"/>
          </p:cNvSpPr>
          <p:nvPr/>
        </p:nvSpPr>
        <p:spPr bwMode="auto">
          <a:xfrm>
            <a:off x="3810000" y="1355725"/>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603050405020304" pitchFamily="18" charset="0"/>
                <a:ea typeface="宋体" panose="02010600030101010101" pitchFamily="2" charset="-122"/>
              </a:rPr>
              <a:t>Candidate Hash Tree</a:t>
            </a:r>
            <a:endParaRPr lang="en-US" altLang="zh-CN" sz="2800" b="0">
              <a:latin typeface="Times New Roman" panose="02020603050405020304" pitchFamily="18" charset="0"/>
              <a:ea typeface="宋体" panose="02010600030101010101" pitchFamily="2" charset="-122"/>
            </a:endParaRPr>
          </a:p>
        </p:txBody>
      </p:sp>
      <p:sp>
        <p:nvSpPr>
          <p:cNvPr id="1221732" name="Text Box 100"/>
          <p:cNvSpPr txBox="1">
            <a:spLocks noChangeArrowheads="1"/>
          </p:cNvSpPr>
          <p:nvPr/>
        </p:nvSpPr>
        <p:spPr bwMode="auto">
          <a:xfrm>
            <a:off x="107950" y="4355675"/>
            <a:ext cx="1447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solidFill>
                  <a:srgbClr val="0C6D9C"/>
                </a:solidFill>
                <a:ea typeface="宋体" panose="02010600030101010101" pitchFamily="2" charset="-122"/>
              </a:rPr>
              <a:t>Hash on </a:t>
            </a:r>
          </a:p>
          <a:p>
            <a:pPr>
              <a:spcBef>
                <a:spcPct val="50000"/>
              </a:spcBef>
            </a:pPr>
            <a:r>
              <a:rPr lang="en-US" altLang="zh-CN" sz="2000" b="0" dirty="0">
                <a:solidFill>
                  <a:srgbClr val="0C6D9C"/>
                </a:solidFill>
                <a:ea typeface="宋体" panose="02010600030101010101" pitchFamily="2" charset="-122"/>
              </a:rPr>
              <a:t>1, 4 or 7</a:t>
            </a:r>
            <a:endParaRPr lang="en-US" altLang="zh-CN" sz="2000" b="0" dirty="0">
              <a:solidFill>
                <a:srgbClr val="0C6D9C"/>
              </a:solidFill>
              <a:ea typeface="宋体" panose="02010600030101010101" pitchFamily="2" charset="-122"/>
              <a:sym typeface="Symbol" panose="05050102010706020507" pitchFamily="18" charset="2"/>
            </a:endParaRPr>
          </a:p>
        </p:txBody>
      </p:sp>
      <p:sp>
        <p:nvSpPr>
          <p:cNvPr id="1221733" name="Rectangle 101"/>
          <p:cNvSpPr>
            <a:spLocks noChangeArrowheads="1"/>
          </p:cNvSpPr>
          <p:nvPr/>
        </p:nvSpPr>
        <p:spPr bwMode="auto">
          <a:xfrm>
            <a:off x="1676400" y="3810000"/>
            <a:ext cx="3124200" cy="22860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1734" name="Rectangle 102"/>
          <p:cNvSpPr>
            <a:spLocks noChangeArrowheads="1"/>
          </p:cNvSpPr>
          <p:nvPr/>
        </p:nvSpPr>
        <p:spPr bwMode="auto">
          <a:xfrm>
            <a:off x="5029200" y="4038600"/>
            <a:ext cx="1143000" cy="7620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760" name="Rectangle 104"/>
          <p:cNvSpPr>
            <a:spLocks noGrp="1" noChangeArrowheads="1"/>
          </p:cNvSpPr>
          <p:nvPr>
            <p:ph type="title"/>
          </p:nvPr>
        </p:nvSpPr>
        <p:spPr>
          <a:xfrm>
            <a:off x="457200" y="274638"/>
            <a:ext cx="8363272" cy="1143000"/>
          </a:xfrm>
        </p:spPr>
        <p:txBody>
          <a:bodyPr>
            <a:normAutofit/>
          </a:bodyPr>
          <a:lstStyle/>
          <a:p>
            <a:r>
              <a:rPr lang="zh-CN" altLang="en-US" dirty="0">
                <a:ea typeface="宋体" panose="02010600030101010101" pitchFamily="2" charset="-122"/>
              </a:rPr>
              <a:t>关联规则发现</a:t>
            </a:r>
            <a:r>
              <a:rPr lang="en-US" altLang="zh-CN" dirty="0">
                <a:ea typeface="宋体" panose="02010600030101010101" pitchFamily="2" charset="-122"/>
              </a:rPr>
              <a:t>: Hash </a:t>
            </a:r>
            <a:r>
              <a:rPr lang="zh-CN" altLang="en-US" dirty="0">
                <a:ea typeface="宋体" panose="02010600030101010101" pitchFamily="2" charset="-122"/>
              </a:rPr>
              <a:t>树</a:t>
            </a:r>
            <a:endParaRPr lang="en-US" altLang="zh-CN" dirty="0">
              <a:ea typeface="宋体" panose="02010600030101010101" pitchFamily="2" charset="-122"/>
            </a:endParaRPr>
          </a:p>
        </p:txBody>
      </p:sp>
      <p:sp>
        <p:nvSpPr>
          <p:cNvPr id="1222659" name="Text Box 3"/>
          <p:cNvSpPr txBox="1">
            <a:spLocks noChangeArrowheads="1"/>
          </p:cNvSpPr>
          <p:nvPr/>
        </p:nvSpPr>
        <p:spPr bwMode="auto">
          <a:xfrm>
            <a:off x="593725" y="126841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22660" name="Group 4"/>
          <p:cNvGrpSpPr/>
          <p:nvPr/>
        </p:nvGrpSpPr>
        <p:grpSpPr bwMode="auto">
          <a:xfrm>
            <a:off x="1981200" y="1736725"/>
            <a:ext cx="6553200" cy="4206875"/>
            <a:chOff x="1296" y="1056"/>
            <a:chExt cx="4128" cy="2650"/>
          </a:xfrm>
        </p:grpSpPr>
        <p:grpSp>
          <p:nvGrpSpPr>
            <p:cNvPr id="1222661" name="Group 5"/>
            <p:cNvGrpSpPr/>
            <p:nvPr/>
          </p:nvGrpSpPr>
          <p:grpSpPr bwMode="auto">
            <a:xfrm>
              <a:off x="2160" y="1344"/>
              <a:ext cx="2160" cy="528"/>
              <a:chOff x="2160" y="1344"/>
              <a:chExt cx="1056" cy="576"/>
            </a:xfrm>
          </p:grpSpPr>
          <p:sp>
            <p:nvSpPr>
              <p:cNvPr id="1222662" name="Line 6"/>
              <p:cNvSpPr>
                <a:spLocks noChangeShapeType="1"/>
              </p:cNvSpPr>
              <p:nvPr/>
            </p:nvSpPr>
            <p:spPr bwMode="auto">
              <a:xfrm flipH="1">
                <a:off x="2160"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63" name="Line 7"/>
              <p:cNvSpPr>
                <a:spLocks noChangeShapeType="1"/>
              </p:cNvSpPr>
              <p:nvPr/>
            </p:nvSpPr>
            <p:spPr bwMode="auto">
              <a:xfrm>
                <a:off x="2688" y="1344"/>
                <a:ext cx="0"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64" name="Line 8"/>
              <p:cNvSpPr>
                <a:spLocks noChangeShapeType="1"/>
              </p:cNvSpPr>
              <p:nvPr/>
            </p:nvSpPr>
            <p:spPr bwMode="auto">
              <a:xfrm>
                <a:off x="2688"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65" name="Group 9"/>
            <p:cNvGrpSpPr/>
            <p:nvPr/>
          </p:nvGrpSpPr>
          <p:grpSpPr bwMode="auto">
            <a:xfrm>
              <a:off x="1536" y="2112"/>
              <a:ext cx="1104" cy="384"/>
              <a:chOff x="1680" y="2160"/>
              <a:chExt cx="864" cy="432"/>
            </a:xfrm>
          </p:grpSpPr>
          <p:sp>
            <p:nvSpPr>
              <p:cNvPr id="1222666" name="Line 10"/>
              <p:cNvSpPr>
                <a:spLocks noChangeShapeType="1"/>
              </p:cNvSpPr>
              <p:nvPr/>
            </p:nvSpPr>
            <p:spPr bwMode="auto">
              <a:xfrm flipH="1">
                <a:off x="1680" y="2160"/>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67" name="Line 11"/>
              <p:cNvSpPr>
                <a:spLocks noChangeShapeType="1"/>
              </p:cNvSpPr>
              <p:nvPr/>
            </p:nvSpPr>
            <p:spPr bwMode="auto">
              <a:xfrm>
                <a:off x="2160"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68" name="Line 12"/>
              <p:cNvSpPr>
                <a:spLocks noChangeShapeType="1"/>
              </p:cNvSpPr>
              <p:nvPr/>
            </p:nvSpPr>
            <p:spPr bwMode="auto">
              <a:xfrm>
                <a:off x="2160" y="216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69" name="Group 13"/>
            <p:cNvGrpSpPr/>
            <p:nvPr/>
          </p:nvGrpSpPr>
          <p:grpSpPr bwMode="auto">
            <a:xfrm>
              <a:off x="3552" y="2112"/>
              <a:ext cx="1632" cy="528"/>
              <a:chOff x="2832" y="2160"/>
              <a:chExt cx="816" cy="432"/>
            </a:xfrm>
          </p:grpSpPr>
          <p:sp>
            <p:nvSpPr>
              <p:cNvPr id="1222670" name="Line 14"/>
              <p:cNvSpPr>
                <a:spLocks noChangeShapeType="1"/>
              </p:cNvSpPr>
              <p:nvPr/>
            </p:nvSpPr>
            <p:spPr bwMode="auto">
              <a:xfrm flipH="1">
                <a:off x="2832" y="2160"/>
                <a:ext cx="38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71" name="Line 15"/>
              <p:cNvSpPr>
                <a:spLocks noChangeShapeType="1"/>
              </p:cNvSpPr>
              <p:nvPr/>
            </p:nvSpPr>
            <p:spPr bwMode="auto">
              <a:xfrm>
                <a:off x="3216"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72" name="Line 16"/>
              <p:cNvSpPr>
                <a:spLocks noChangeShapeType="1"/>
              </p:cNvSpPr>
              <p:nvPr/>
            </p:nvSpPr>
            <p:spPr bwMode="auto">
              <a:xfrm>
                <a:off x="3216" y="216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73" name="Group 17"/>
            <p:cNvGrpSpPr/>
            <p:nvPr/>
          </p:nvGrpSpPr>
          <p:grpSpPr bwMode="auto">
            <a:xfrm>
              <a:off x="1584" y="2784"/>
              <a:ext cx="1104" cy="432"/>
              <a:chOff x="1584" y="2880"/>
              <a:chExt cx="1104" cy="432"/>
            </a:xfrm>
          </p:grpSpPr>
          <p:sp>
            <p:nvSpPr>
              <p:cNvPr id="1222674" name="Line 18"/>
              <p:cNvSpPr>
                <a:spLocks noChangeShapeType="1"/>
              </p:cNvSpPr>
              <p:nvPr/>
            </p:nvSpPr>
            <p:spPr bwMode="auto">
              <a:xfrm flipH="1">
                <a:off x="1584" y="2880"/>
                <a:ext cx="576"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75" name="Line 19"/>
              <p:cNvSpPr>
                <a:spLocks noChangeShapeType="1"/>
              </p:cNvSpPr>
              <p:nvPr/>
            </p:nvSpPr>
            <p:spPr bwMode="auto">
              <a:xfrm>
                <a:off x="2160" y="288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76" name="Line 20"/>
              <p:cNvSpPr>
                <a:spLocks noChangeShapeType="1"/>
              </p:cNvSpPr>
              <p:nvPr/>
            </p:nvSpPr>
            <p:spPr bwMode="auto">
              <a:xfrm>
                <a:off x="2160" y="2880"/>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77" name="Group 21"/>
            <p:cNvGrpSpPr/>
            <p:nvPr/>
          </p:nvGrpSpPr>
          <p:grpSpPr bwMode="auto">
            <a:xfrm>
              <a:off x="2064" y="1824"/>
              <a:ext cx="192" cy="288"/>
              <a:chOff x="2064" y="1872"/>
              <a:chExt cx="192" cy="288"/>
            </a:xfrm>
          </p:grpSpPr>
          <p:sp>
            <p:nvSpPr>
              <p:cNvPr id="1222678"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79" name="Line 23"/>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80" name="Line 24"/>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81" name="Group 25"/>
            <p:cNvGrpSpPr/>
            <p:nvPr/>
          </p:nvGrpSpPr>
          <p:grpSpPr bwMode="auto">
            <a:xfrm>
              <a:off x="4224" y="1824"/>
              <a:ext cx="192" cy="288"/>
              <a:chOff x="3120" y="1872"/>
              <a:chExt cx="192" cy="288"/>
            </a:xfrm>
          </p:grpSpPr>
          <p:sp>
            <p:nvSpPr>
              <p:cNvPr id="1222682"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83" name="Line 27"/>
              <p:cNvSpPr>
                <a:spLocks noChangeShapeType="1"/>
              </p:cNvSpPr>
              <p:nvPr/>
            </p:nvSpPr>
            <p:spPr bwMode="auto">
              <a:xfrm>
                <a:off x="3120"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84" name="Line 28"/>
              <p:cNvSpPr>
                <a:spLocks noChangeShapeType="1"/>
              </p:cNvSpPr>
              <p:nvPr/>
            </p:nvSpPr>
            <p:spPr bwMode="auto">
              <a:xfrm>
                <a:off x="3120"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85" name="Group 29"/>
            <p:cNvGrpSpPr/>
            <p:nvPr/>
          </p:nvGrpSpPr>
          <p:grpSpPr bwMode="auto">
            <a:xfrm>
              <a:off x="2064" y="2496"/>
              <a:ext cx="192" cy="288"/>
              <a:chOff x="2064" y="2592"/>
              <a:chExt cx="192" cy="288"/>
            </a:xfrm>
          </p:grpSpPr>
          <p:sp>
            <p:nvSpPr>
              <p:cNvPr id="1222686"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87" name="Line 31"/>
              <p:cNvSpPr>
                <a:spLocks noChangeShapeType="1"/>
              </p:cNvSpPr>
              <p:nvPr/>
            </p:nvSpPr>
            <p:spPr bwMode="auto">
              <a:xfrm>
                <a:off x="2064" y="278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88" name="Line 32"/>
              <p:cNvSpPr>
                <a:spLocks noChangeShapeType="1"/>
              </p:cNvSpPr>
              <p:nvPr/>
            </p:nvSpPr>
            <p:spPr bwMode="auto">
              <a:xfrm>
                <a:off x="2064" y="268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2689" name="Group 33"/>
            <p:cNvGrpSpPr/>
            <p:nvPr/>
          </p:nvGrpSpPr>
          <p:grpSpPr bwMode="auto">
            <a:xfrm>
              <a:off x="2544" y="3168"/>
              <a:ext cx="480" cy="250"/>
              <a:chOff x="432" y="3408"/>
              <a:chExt cx="480" cy="250"/>
            </a:xfrm>
          </p:grpSpPr>
          <p:sp>
            <p:nvSpPr>
              <p:cNvPr id="1222690"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91" name="Text Box 35"/>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9</a:t>
                </a:r>
              </a:p>
            </p:txBody>
          </p:sp>
        </p:grpSp>
        <p:grpSp>
          <p:nvGrpSpPr>
            <p:cNvPr id="1222692" name="Group 36"/>
            <p:cNvGrpSpPr/>
            <p:nvPr/>
          </p:nvGrpSpPr>
          <p:grpSpPr bwMode="auto">
            <a:xfrm>
              <a:off x="1296" y="2448"/>
              <a:ext cx="480" cy="250"/>
              <a:chOff x="432" y="3408"/>
              <a:chExt cx="480" cy="250"/>
            </a:xfrm>
          </p:grpSpPr>
          <p:sp>
            <p:nvSpPr>
              <p:cNvPr id="1222693"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94" name="Text Box 3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1 4 5</a:t>
                </a:r>
              </a:p>
            </p:txBody>
          </p:sp>
        </p:grpSp>
        <p:grpSp>
          <p:nvGrpSpPr>
            <p:cNvPr id="1222695" name="Group 39"/>
            <p:cNvGrpSpPr/>
            <p:nvPr/>
          </p:nvGrpSpPr>
          <p:grpSpPr bwMode="auto">
            <a:xfrm>
              <a:off x="2448" y="2448"/>
              <a:ext cx="480" cy="250"/>
              <a:chOff x="432" y="3408"/>
              <a:chExt cx="480" cy="250"/>
            </a:xfrm>
          </p:grpSpPr>
          <p:sp>
            <p:nvSpPr>
              <p:cNvPr id="1222696"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697" name="Text Box 4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1 3 6</a:t>
                </a:r>
              </a:p>
            </p:txBody>
          </p:sp>
        </p:grpSp>
        <p:grpSp>
          <p:nvGrpSpPr>
            <p:cNvPr id="1222698" name="Group 42"/>
            <p:cNvGrpSpPr/>
            <p:nvPr/>
          </p:nvGrpSpPr>
          <p:grpSpPr bwMode="auto">
            <a:xfrm>
              <a:off x="3312" y="2640"/>
              <a:ext cx="480" cy="250"/>
              <a:chOff x="432" y="3408"/>
              <a:chExt cx="480" cy="250"/>
            </a:xfrm>
          </p:grpSpPr>
          <p:sp>
            <p:nvSpPr>
              <p:cNvPr id="1222699"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00" name="Text Box 44"/>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3 4 5</a:t>
                </a:r>
              </a:p>
            </p:txBody>
          </p:sp>
        </p:grpSp>
        <p:grpSp>
          <p:nvGrpSpPr>
            <p:cNvPr id="1222701" name="Group 45"/>
            <p:cNvGrpSpPr/>
            <p:nvPr/>
          </p:nvGrpSpPr>
          <p:grpSpPr bwMode="auto">
            <a:xfrm>
              <a:off x="4944" y="2640"/>
              <a:ext cx="480" cy="490"/>
              <a:chOff x="3792" y="3312"/>
              <a:chExt cx="480" cy="490"/>
            </a:xfrm>
          </p:grpSpPr>
          <p:grpSp>
            <p:nvGrpSpPr>
              <p:cNvPr id="1222702" name="Group 46"/>
              <p:cNvGrpSpPr/>
              <p:nvPr/>
            </p:nvGrpSpPr>
            <p:grpSpPr bwMode="auto">
              <a:xfrm>
                <a:off x="3792" y="3312"/>
                <a:ext cx="480" cy="250"/>
                <a:chOff x="432" y="3408"/>
                <a:chExt cx="480" cy="250"/>
              </a:xfrm>
            </p:grpSpPr>
            <p:sp>
              <p:nvSpPr>
                <p:cNvPr id="1222703"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04" name="Text Box 4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3 6 7</a:t>
                  </a:r>
                </a:p>
              </p:txBody>
            </p:sp>
          </p:grpSp>
          <p:grpSp>
            <p:nvGrpSpPr>
              <p:cNvPr id="1222705" name="Group 49"/>
              <p:cNvGrpSpPr/>
              <p:nvPr/>
            </p:nvGrpSpPr>
            <p:grpSpPr bwMode="auto">
              <a:xfrm>
                <a:off x="3792" y="3552"/>
                <a:ext cx="480" cy="250"/>
                <a:chOff x="432" y="3408"/>
                <a:chExt cx="480" cy="250"/>
              </a:xfrm>
            </p:grpSpPr>
            <p:sp>
              <p:nvSpPr>
                <p:cNvPr id="1222706"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07" name="Text Box 5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3 6 8</a:t>
                  </a:r>
                </a:p>
              </p:txBody>
            </p:sp>
          </p:grpSp>
        </p:grpSp>
        <p:grpSp>
          <p:nvGrpSpPr>
            <p:cNvPr id="1222708" name="Group 52"/>
            <p:cNvGrpSpPr/>
            <p:nvPr/>
          </p:nvGrpSpPr>
          <p:grpSpPr bwMode="auto">
            <a:xfrm>
              <a:off x="4080" y="2640"/>
              <a:ext cx="480" cy="730"/>
              <a:chOff x="4800" y="3216"/>
              <a:chExt cx="480" cy="730"/>
            </a:xfrm>
          </p:grpSpPr>
          <p:grpSp>
            <p:nvGrpSpPr>
              <p:cNvPr id="1222709" name="Group 53"/>
              <p:cNvGrpSpPr/>
              <p:nvPr/>
            </p:nvGrpSpPr>
            <p:grpSpPr bwMode="auto">
              <a:xfrm>
                <a:off x="4800" y="3216"/>
                <a:ext cx="480" cy="490"/>
                <a:chOff x="3792" y="3312"/>
                <a:chExt cx="480" cy="490"/>
              </a:xfrm>
            </p:grpSpPr>
            <p:grpSp>
              <p:nvGrpSpPr>
                <p:cNvPr id="1222710" name="Group 54"/>
                <p:cNvGrpSpPr/>
                <p:nvPr/>
              </p:nvGrpSpPr>
              <p:grpSpPr bwMode="auto">
                <a:xfrm>
                  <a:off x="3792" y="3312"/>
                  <a:ext cx="480" cy="250"/>
                  <a:chOff x="432" y="3408"/>
                  <a:chExt cx="480" cy="250"/>
                </a:xfrm>
              </p:grpSpPr>
              <p:sp>
                <p:nvSpPr>
                  <p:cNvPr id="1222711"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12" name="Text Box 5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6</a:t>
                    </a:r>
                  </a:p>
                </p:txBody>
              </p:sp>
            </p:grpSp>
            <p:grpSp>
              <p:nvGrpSpPr>
                <p:cNvPr id="1222713" name="Group 57"/>
                <p:cNvGrpSpPr/>
                <p:nvPr/>
              </p:nvGrpSpPr>
              <p:grpSpPr bwMode="auto">
                <a:xfrm>
                  <a:off x="3792" y="3552"/>
                  <a:ext cx="480" cy="250"/>
                  <a:chOff x="432" y="3408"/>
                  <a:chExt cx="480" cy="250"/>
                </a:xfrm>
              </p:grpSpPr>
              <p:sp>
                <p:nvSpPr>
                  <p:cNvPr id="1222714"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15" name="Text Box 5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7</a:t>
                    </a:r>
                  </a:p>
                </p:txBody>
              </p:sp>
            </p:grpSp>
          </p:grpSp>
          <p:grpSp>
            <p:nvGrpSpPr>
              <p:cNvPr id="1222716" name="Group 60"/>
              <p:cNvGrpSpPr/>
              <p:nvPr/>
            </p:nvGrpSpPr>
            <p:grpSpPr bwMode="auto">
              <a:xfrm>
                <a:off x="4800" y="3696"/>
                <a:ext cx="480" cy="250"/>
                <a:chOff x="432" y="3408"/>
                <a:chExt cx="480" cy="250"/>
              </a:xfrm>
            </p:grpSpPr>
            <p:sp>
              <p:nvSpPr>
                <p:cNvPr id="1222717"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18" name="Text Box 62"/>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6 </a:t>
                  </a:r>
                  <a:r>
                    <a:rPr lang="en-US" altLang="zh-CN" sz="2000" b="0">
                      <a:solidFill>
                        <a:srgbClr val="FF0000"/>
                      </a:solidFill>
                      <a:latin typeface="Times New Roman" panose="02020603050405020304" pitchFamily="18" charset="0"/>
                      <a:ea typeface="宋体" panose="02010600030101010101" pitchFamily="2" charset="-122"/>
                    </a:rPr>
                    <a:t>8</a:t>
                  </a:r>
                  <a:r>
                    <a:rPr lang="en-US" altLang="zh-CN" sz="2000" b="0">
                      <a:latin typeface="Times New Roman" panose="02020603050405020304" pitchFamily="18" charset="0"/>
                      <a:ea typeface="宋体" panose="02010600030101010101" pitchFamily="2" charset="-122"/>
                    </a:rPr>
                    <a:t> 9</a:t>
                  </a:r>
                </a:p>
              </p:txBody>
            </p:sp>
          </p:grpSp>
        </p:grpSp>
        <p:grpSp>
          <p:nvGrpSpPr>
            <p:cNvPr id="1222719" name="Group 63"/>
            <p:cNvGrpSpPr/>
            <p:nvPr/>
          </p:nvGrpSpPr>
          <p:grpSpPr bwMode="auto">
            <a:xfrm>
              <a:off x="3024" y="1872"/>
              <a:ext cx="480" cy="490"/>
              <a:chOff x="3792" y="3312"/>
              <a:chExt cx="480" cy="490"/>
            </a:xfrm>
          </p:grpSpPr>
          <p:grpSp>
            <p:nvGrpSpPr>
              <p:cNvPr id="1222720" name="Group 64"/>
              <p:cNvGrpSpPr/>
              <p:nvPr/>
            </p:nvGrpSpPr>
            <p:grpSpPr bwMode="auto">
              <a:xfrm>
                <a:off x="3792" y="3312"/>
                <a:ext cx="480" cy="250"/>
                <a:chOff x="432" y="3408"/>
                <a:chExt cx="480" cy="250"/>
              </a:xfrm>
            </p:grpSpPr>
            <p:sp>
              <p:nvSpPr>
                <p:cNvPr id="1222721"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22" name="Text Box 6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2</a:t>
                  </a:r>
                  <a:r>
                    <a:rPr lang="en-US" altLang="zh-CN" sz="2000" b="0">
                      <a:latin typeface="Times New Roman" panose="02020603050405020304" pitchFamily="18" charset="0"/>
                      <a:ea typeface="宋体" panose="02010600030101010101" pitchFamily="2" charset="-122"/>
                    </a:rPr>
                    <a:t> 3 4</a:t>
                  </a:r>
                </a:p>
              </p:txBody>
            </p:sp>
          </p:grpSp>
          <p:grpSp>
            <p:nvGrpSpPr>
              <p:cNvPr id="1222723" name="Group 67"/>
              <p:cNvGrpSpPr/>
              <p:nvPr/>
            </p:nvGrpSpPr>
            <p:grpSpPr bwMode="auto">
              <a:xfrm>
                <a:off x="3792" y="3552"/>
                <a:ext cx="480" cy="250"/>
                <a:chOff x="432" y="3408"/>
                <a:chExt cx="480" cy="250"/>
              </a:xfrm>
            </p:grpSpPr>
            <p:sp>
              <p:nvSpPr>
                <p:cNvPr id="1222724"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25" name="Text Box 6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6 7</a:t>
                  </a:r>
                </a:p>
              </p:txBody>
            </p:sp>
          </p:grpSp>
        </p:grpSp>
        <p:grpSp>
          <p:nvGrpSpPr>
            <p:cNvPr id="1222726" name="Group 70"/>
            <p:cNvGrpSpPr/>
            <p:nvPr/>
          </p:nvGrpSpPr>
          <p:grpSpPr bwMode="auto">
            <a:xfrm>
              <a:off x="1344" y="3168"/>
              <a:ext cx="480" cy="490"/>
              <a:chOff x="3792" y="3312"/>
              <a:chExt cx="480" cy="490"/>
            </a:xfrm>
          </p:grpSpPr>
          <p:grpSp>
            <p:nvGrpSpPr>
              <p:cNvPr id="1222727" name="Group 71"/>
              <p:cNvGrpSpPr/>
              <p:nvPr/>
            </p:nvGrpSpPr>
            <p:grpSpPr bwMode="auto">
              <a:xfrm>
                <a:off x="3792" y="3312"/>
                <a:ext cx="480" cy="250"/>
                <a:chOff x="432" y="3408"/>
                <a:chExt cx="480" cy="250"/>
              </a:xfrm>
            </p:grpSpPr>
            <p:sp>
              <p:nvSpPr>
                <p:cNvPr id="1222728"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29" name="Text Box 7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r>
                    <a:rPr lang="en-US" altLang="zh-CN" sz="2000" b="0">
                      <a:solidFill>
                        <a:srgbClr val="FF0000"/>
                      </a:solidFill>
                      <a:latin typeface="Times New Roman" panose="02020603050405020304" pitchFamily="18" charset="0"/>
                      <a:ea typeface="宋体" panose="02010600030101010101" pitchFamily="2" charset="-122"/>
                    </a:rPr>
                    <a:t>2</a:t>
                  </a:r>
                  <a:r>
                    <a:rPr lang="en-US" altLang="zh-CN" sz="2000" b="0">
                      <a:latin typeface="Times New Roman" panose="02020603050405020304" pitchFamily="18" charset="0"/>
                      <a:ea typeface="宋体" panose="02010600030101010101" pitchFamily="2" charset="-122"/>
                    </a:rPr>
                    <a:t> 4</a:t>
                  </a:r>
                </a:p>
              </p:txBody>
            </p:sp>
          </p:grpSp>
          <p:grpSp>
            <p:nvGrpSpPr>
              <p:cNvPr id="1222730" name="Group 74"/>
              <p:cNvGrpSpPr/>
              <p:nvPr/>
            </p:nvGrpSpPr>
            <p:grpSpPr bwMode="auto">
              <a:xfrm>
                <a:off x="3792" y="3552"/>
                <a:ext cx="480" cy="250"/>
                <a:chOff x="432" y="3408"/>
                <a:chExt cx="480" cy="250"/>
              </a:xfrm>
            </p:grpSpPr>
            <p:sp>
              <p:nvSpPr>
                <p:cNvPr id="1222731"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32" name="Text Box 7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4 </a:t>
                  </a:r>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7</a:t>
                  </a:r>
                </a:p>
              </p:txBody>
            </p:sp>
          </p:grpSp>
        </p:grpSp>
        <p:grpSp>
          <p:nvGrpSpPr>
            <p:cNvPr id="1222733" name="Group 77"/>
            <p:cNvGrpSpPr/>
            <p:nvPr/>
          </p:nvGrpSpPr>
          <p:grpSpPr bwMode="auto">
            <a:xfrm>
              <a:off x="1920" y="3216"/>
              <a:ext cx="480" cy="490"/>
              <a:chOff x="3792" y="3312"/>
              <a:chExt cx="480" cy="490"/>
            </a:xfrm>
          </p:grpSpPr>
          <p:grpSp>
            <p:nvGrpSpPr>
              <p:cNvPr id="1222734" name="Group 78"/>
              <p:cNvGrpSpPr/>
              <p:nvPr/>
            </p:nvGrpSpPr>
            <p:grpSpPr bwMode="auto">
              <a:xfrm>
                <a:off x="3792" y="3312"/>
                <a:ext cx="480" cy="250"/>
                <a:chOff x="432" y="3408"/>
                <a:chExt cx="480" cy="250"/>
              </a:xfrm>
            </p:grpSpPr>
            <p:sp>
              <p:nvSpPr>
                <p:cNvPr id="1222735"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36" name="Text Box 80"/>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r>
                    <a:rPr lang="en-US" altLang="zh-CN" sz="2000" b="0">
                      <a:solidFill>
                        <a:srgbClr val="FF0000"/>
                      </a:solidFill>
                      <a:latin typeface="Times New Roman" panose="02020603050405020304" pitchFamily="18" charset="0"/>
                      <a:ea typeface="宋体" panose="02010600030101010101" pitchFamily="2" charset="-122"/>
                    </a:rPr>
                    <a:t>2</a:t>
                  </a:r>
                  <a:r>
                    <a:rPr lang="en-US" altLang="zh-CN" sz="2000" b="0">
                      <a:latin typeface="Times New Roman" panose="02020603050405020304" pitchFamily="18" charset="0"/>
                      <a:ea typeface="宋体" panose="02010600030101010101" pitchFamily="2" charset="-122"/>
                    </a:rPr>
                    <a:t> </a:t>
                  </a:r>
                  <a:r>
                    <a:rPr lang="en-US" altLang="zh-CN" sz="2000" b="0">
                      <a:solidFill>
                        <a:srgbClr val="FF0000"/>
                      </a:solidFill>
                      <a:latin typeface="Times New Roman" panose="02020603050405020304" pitchFamily="18" charset="0"/>
                      <a:ea typeface="宋体" panose="02010600030101010101" pitchFamily="2" charset="-122"/>
                    </a:rPr>
                    <a:t>5</a:t>
                  </a:r>
                </a:p>
              </p:txBody>
            </p:sp>
          </p:grpSp>
          <p:grpSp>
            <p:nvGrpSpPr>
              <p:cNvPr id="1222737" name="Group 81"/>
              <p:cNvGrpSpPr/>
              <p:nvPr/>
            </p:nvGrpSpPr>
            <p:grpSpPr bwMode="auto">
              <a:xfrm>
                <a:off x="3792" y="3552"/>
                <a:ext cx="480" cy="250"/>
                <a:chOff x="432" y="3408"/>
                <a:chExt cx="480" cy="250"/>
              </a:xfrm>
            </p:grpSpPr>
            <p:sp>
              <p:nvSpPr>
                <p:cNvPr id="1222738"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39" name="Text Box 8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4 </a:t>
                  </a:r>
                  <a:r>
                    <a:rPr lang="en-US" altLang="zh-CN" sz="2000" b="0">
                      <a:solidFill>
                        <a:srgbClr val="FF0000"/>
                      </a:solidFill>
                      <a:latin typeface="Times New Roman" panose="02020603050405020304" pitchFamily="18" charset="0"/>
                      <a:ea typeface="宋体" panose="02010600030101010101" pitchFamily="2" charset="-122"/>
                    </a:rPr>
                    <a:t>5</a:t>
                  </a:r>
                  <a:r>
                    <a:rPr lang="en-US" altLang="zh-CN" sz="2000" b="0">
                      <a:latin typeface="Times New Roman" panose="02020603050405020304" pitchFamily="18" charset="0"/>
                      <a:ea typeface="宋体" panose="02010600030101010101" pitchFamily="2" charset="-122"/>
                    </a:rPr>
                    <a:t> </a:t>
                  </a:r>
                  <a:r>
                    <a:rPr lang="en-US" altLang="zh-CN" sz="2000" b="0">
                      <a:solidFill>
                        <a:srgbClr val="FF0000"/>
                      </a:solidFill>
                      <a:latin typeface="Times New Roman" panose="02020603050405020304" pitchFamily="18" charset="0"/>
                      <a:ea typeface="宋体" panose="02010600030101010101" pitchFamily="2" charset="-122"/>
                    </a:rPr>
                    <a:t>8</a:t>
                  </a:r>
                </a:p>
              </p:txBody>
            </p:sp>
          </p:grpSp>
        </p:grpSp>
        <p:grpSp>
          <p:nvGrpSpPr>
            <p:cNvPr id="1222740" name="Group 84"/>
            <p:cNvGrpSpPr/>
            <p:nvPr/>
          </p:nvGrpSpPr>
          <p:grpSpPr bwMode="auto">
            <a:xfrm>
              <a:off x="3120" y="1056"/>
              <a:ext cx="192" cy="288"/>
              <a:chOff x="2064" y="1872"/>
              <a:chExt cx="192" cy="288"/>
            </a:xfrm>
          </p:grpSpPr>
          <p:sp>
            <p:nvSpPr>
              <p:cNvPr id="1222741"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42" name="Line 86"/>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43" name="Line 87"/>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22744" name="Group 88"/>
          <p:cNvGrpSpPr/>
          <p:nvPr/>
        </p:nvGrpSpPr>
        <p:grpSpPr bwMode="auto">
          <a:xfrm>
            <a:off x="1212850" y="1736725"/>
            <a:ext cx="381000" cy="609600"/>
            <a:chOff x="2064" y="1872"/>
            <a:chExt cx="192" cy="288"/>
          </a:xfrm>
        </p:grpSpPr>
        <p:sp>
          <p:nvSpPr>
            <p:cNvPr id="1222745"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46" name="Line 90"/>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47" name="Line 91"/>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2748" name="Line 92"/>
          <p:cNvSpPr>
            <a:spLocks noChangeShapeType="1"/>
          </p:cNvSpPr>
          <p:nvPr/>
        </p:nvSpPr>
        <p:spPr bwMode="auto">
          <a:xfrm flipH="1">
            <a:off x="603250" y="2346325"/>
            <a:ext cx="769938"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49" name="Line 93"/>
          <p:cNvSpPr>
            <a:spLocks noChangeShapeType="1"/>
          </p:cNvSpPr>
          <p:nvPr/>
        </p:nvSpPr>
        <p:spPr bwMode="auto">
          <a:xfrm>
            <a:off x="1365250" y="2346325"/>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50" name="Line 94"/>
          <p:cNvSpPr>
            <a:spLocks noChangeShapeType="1"/>
          </p:cNvSpPr>
          <p:nvPr/>
        </p:nvSpPr>
        <p:spPr bwMode="auto">
          <a:xfrm>
            <a:off x="1373188" y="2346325"/>
            <a:ext cx="677862"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51" name="Text Box 95"/>
          <p:cNvSpPr txBox="1">
            <a:spLocks noChangeArrowheads="1"/>
          </p:cNvSpPr>
          <p:nvPr/>
        </p:nvSpPr>
        <p:spPr bwMode="auto">
          <a:xfrm>
            <a:off x="5270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1,4,7</a:t>
            </a:r>
            <a:endParaRPr lang="en-US" altLang="zh-CN" b="0">
              <a:latin typeface="Times New Roman" panose="02020603050405020304" pitchFamily="18" charset="0"/>
              <a:ea typeface="宋体" panose="02010600030101010101" pitchFamily="2" charset="-122"/>
            </a:endParaRPr>
          </a:p>
        </p:txBody>
      </p:sp>
      <p:sp>
        <p:nvSpPr>
          <p:cNvPr id="1222752" name="Text Box 96"/>
          <p:cNvSpPr txBox="1">
            <a:spLocks noChangeArrowheads="1"/>
          </p:cNvSpPr>
          <p:nvPr/>
        </p:nvSpPr>
        <p:spPr bwMode="auto">
          <a:xfrm>
            <a:off x="831850" y="2727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ea typeface="宋体" panose="02010600030101010101" pitchFamily="2" charset="-122"/>
              </a:rPr>
              <a:t>2,5,8</a:t>
            </a:r>
            <a:endParaRPr lang="en-US" altLang="zh-CN" b="0">
              <a:solidFill>
                <a:srgbClr val="FF0000"/>
              </a:solidFill>
              <a:latin typeface="Times New Roman" panose="02020603050405020304" pitchFamily="18" charset="0"/>
              <a:ea typeface="宋体" panose="02010600030101010101" pitchFamily="2" charset="-122"/>
            </a:endParaRPr>
          </a:p>
        </p:txBody>
      </p:sp>
      <p:sp>
        <p:nvSpPr>
          <p:cNvPr id="1222753" name="Text Box 97"/>
          <p:cNvSpPr txBox="1">
            <a:spLocks noChangeArrowheads="1"/>
          </p:cNvSpPr>
          <p:nvPr/>
        </p:nvSpPr>
        <p:spPr bwMode="auto">
          <a:xfrm>
            <a:off x="17462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3,6,9</a:t>
            </a:r>
          </a:p>
        </p:txBody>
      </p:sp>
      <p:sp>
        <p:nvSpPr>
          <p:cNvPr id="1222754" name="Text Box 98"/>
          <p:cNvSpPr txBox="1">
            <a:spLocks noChangeArrowheads="1"/>
          </p:cNvSpPr>
          <p:nvPr/>
        </p:nvSpPr>
        <p:spPr bwMode="auto">
          <a:xfrm>
            <a:off x="679450" y="1355725"/>
            <a:ext cx="1376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sp>
        <p:nvSpPr>
          <p:cNvPr id="1222755" name="Text Box 99"/>
          <p:cNvSpPr txBox="1">
            <a:spLocks noChangeArrowheads="1"/>
          </p:cNvSpPr>
          <p:nvPr/>
        </p:nvSpPr>
        <p:spPr bwMode="auto">
          <a:xfrm>
            <a:off x="3810000" y="1355725"/>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603050405020304" pitchFamily="18" charset="0"/>
                <a:ea typeface="宋体" panose="02010600030101010101" pitchFamily="2" charset="-122"/>
              </a:rPr>
              <a:t>Candidate Hash Tree</a:t>
            </a:r>
            <a:endParaRPr lang="en-US" altLang="zh-CN" sz="2800" b="0">
              <a:latin typeface="Times New Roman" panose="02020603050405020304" pitchFamily="18" charset="0"/>
              <a:ea typeface="宋体" panose="02010600030101010101" pitchFamily="2" charset="-122"/>
            </a:endParaRPr>
          </a:p>
        </p:txBody>
      </p:sp>
      <p:sp>
        <p:nvSpPr>
          <p:cNvPr id="1222756" name="Rectangle 100"/>
          <p:cNvSpPr>
            <a:spLocks noChangeArrowheads="1"/>
          </p:cNvSpPr>
          <p:nvPr/>
        </p:nvSpPr>
        <p:spPr bwMode="auto">
          <a:xfrm>
            <a:off x="1828800" y="4953000"/>
            <a:ext cx="3048000" cy="10668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57" name="Rectangle 101"/>
          <p:cNvSpPr>
            <a:spLocks noChangeArrowheads="1"/>
          </p:cNvSpPr>
          <p:nvPr/>
        </p:nvSpPr>
        <p:spPr bwMode="auto">
          <a:xfrm>
            <a:off x="4495800" y="2895600"/>
            <a:ext cx="1143000" cy="9906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2758" name="Text Box 102"/>
          <p:cNvSpPr txBox="1">
            <a:spLocks noChangeArrowheads="1"/>
          </p:cNvSpPr>
          <p:nvPr/>
        </p:nvSpPr>
        <p:spPr bwMode="auto">
          <a:xfrm>
            <a:off x="107504" y="4495800"/>
            <a:ext cx="13402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solidFill>
                  <a:srgbClr val="0C6D9C"/>
                </a:solidFill>
                <a:ea typeface="宋体" panose="02010600030101010101" pitchFamily="2" charset="-122"/>
              </a:rPr>
              <a:t>Hash on </a:t>
            </a:r>
          </a:p>
          <a:p>
            <a:pPr>
              <a:spcBef>
                <a:spcPct val="50000"/>
              </a:spcBef>
            </a:pPr>
            <a:r>
              <a:rPr lang="en-US" altLang="zh-CN" sz="2000" b="0" dirty="0">
                <a:solidFill>
                  <a:srgbClr val="0C6D9C"/>
                </a:solidFill>
                <a:ea typeface="宋体" panose="02010600030101010101" pitchFamily="2" charset="-122"/>
              </a:rPr>
              <a:t>2, 5 or 8</a:t>
            </a:r>
            <a:endParaRPr lang="en-US" altLang="zh-CN" sz="2000" b="0" dirty="0">
              <a:solidFill>
                <a:srgbClr val="0C6D9C"/>
              </a:solidFill>
              <a:ea typeface="宋体" panose="02010600030101010101" pitchFamily="2" charset="-122"/>
              <a:sym typeface="Symbol" panose="05050102010706020507" pitchFamily="18" charset="2"/>
            </a:endParaRPr>
          </a:p>
        </p:txBody>
      </p:sp>
      <p:sp>
        <p:nvSpPr>
          <p:cNvPr id="1222759" name="Rectangle 103"/>
          <p:cNvSpPr>
            <a:spLocks noChangeArrowheads="1"/>
          </p:cNvSpPr>
          <p:nvPr/>
        </p:nvSpPr>
        <p:spPr bwMode="auto">
          <a:xfrm>
            <a:off x="6172200" y="4114800"/>
            <a:ext cx="1143000" cy="14478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784" name="Rectangle 104"/>
          <p:cNvSpPr>
            <a:spLocks noGrp="1" noChangeArrowheads="1"/>
          </p:cNvSpPr>
          <p:nvPr>
            <p:ph type="title"/>
          </p:nvPr>
        </p:nvSpPr>
        <p:spPr>
          <a:xfrm>
            <a:off x="457200" y="274638"/>
            <a:ext cx="8435280" cy="1143000"/>
          </a:xfrm>
        </p:spPr>
        <p:txBody>
          <a:bodyPr>
            <a:normAutofit/>
          </a:bodyPr>
          <a:lstStyle/>
          <a:p>
            <a:r>
              <a:rPr lang="zh-CN" altLang="en-US" dirty="0">
                <a:ea typeface="宋体" panose="02010600030101010101" pitchFamily="2" charset="-122"/>
              </a:rPr>
              <a:t>关联规则发现</a:t>
            </a:r>
            <a:r>
              <a:rPr lang="en-US" altLang="zh-CN" dirty="0">
                <a:ea typeface="宋体" panose="02010600030101010101" pitchFamily="2" charset="-122"/>
              </a:rPr>
              <a:t>: Hash </a:t>
            </a:r>
            <a:r>
              <a:rPr lang="zh-CN" altLang="en-US" dirty="0">
                <a:ea typeface="宋体" panose="02010600030101010101" pitchFamily="2" charset="-122"/>
              </a:rPr>
              <a:t>树</a:t>
            </a:r>
            <a:endParaRPr lang="en-US" altLang="zh-CN" dirty="0">
              <a:ea typeface="宋体" panose="02010600030101010101" pitchFamily="2" charset="-122"/>
            </a:endParaRPr>
          </a:p>
        </p:txBody>
      </p:sp>
      <p:sp>
        <p:nvSpPr>
          <p:cNvPr id="1223683" name="Text Box 3"/>
          <p:cNvSpPr txBox="1">
            <a:spLocks noChangeArrowheads="1"/>
          </p:cNvSpPr>
          <p:nvPr/>
        </p:nvSpPr>
        <p:spPr bwMode="auto">
          <a:xfrm>
            <a:off x="593725" y="126841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23684" name="Group 4"/>
          <p:cNvGrpSpPr/>
          <p:nvPr/>
        </p:nvGrpSpPr>
        <p:grpSpPr bwMode="auto">
          <a:xfrm>
            <a:off x="1981200" y="1736725"/>
            <a:ext cx="6553200" cy="4206875"/>
            <a:chOff x="1296" y="1056"/>
            <a:chExt cx="4128" cy="2650"/>
          </a:xfrm>
        </p:grpSpPr>
        <p:grpSp>
          <p:nvGrpSpPr>
            <p:cNvPr id="1223685" name="Group 5"/>
            <p:cNvGrpSpPr/>
            <p:nvPr/>
          </p:nvGrpSpPr>
          <p:grpSpPr bwMode="auto">
            <a:xfrm>
              <a:off x="2160" y="1344"/>
              <a:ext cx="2160" cy="528"/>
              <a:chOff x="2160" y="1344"/>
              <a:chExt cx="1056" cy="576"/>
            </a:xfrm>
          </p:grpSpPr>
          <p:sp>
            <p:nvSpPr>
              <p:cNvPr id="1223686" name="Line 6"/>
              <p:cNvSpPr>
                <a:spLocks noChangeShapeType="1"/>
              </p:cNvSpPr>
              <p:nvPr/>
            </p:nvSpPr>
            <p:spPr bwMode="auto">
              <a:xfrm flipH="1">
                <a:off x="2160"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87" name="Line 7"/>
              <p:cNvSpPr>
                <a:spLocks noChangeShapeType="1"/>
              </p:cNvSpPr>
              <p:nvPr/>
            </p:nvSpPr>
            <p:spPr bwMode="auto">
              <a:xfrm>
                <a:off x="2688" y="1344"/>
                <a:ext cx="0"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88" name="Line 8"/>
              <p:cNvSpPr>
                <a:spLocks noChangeShapeType="1"/>
              </p:cNvSpPr>
              <p:nvPr/>
            </p:nvSpPr>
            <p:spPr bwMode="auto">
              <a:xfrm>
                <a:off x="2688" y="1344"/>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689" name="Group 9"/>
            <p:cNvGrpSpPr/>
            <p:nvPr/>
          </p:nvGrpSpPr>
          <p:grpSpPr bwMode="auto">
            <a:xfrm>
              <a:off x="1536" y="2112"/>
              <a:ext cx="1104" cy="384"/>
              <a:chOff x="1680" y="2160"/>
              <a:chExt cx="864" cy="432"/>
            </a:xfrm>
          </p:grpSpPr>
          <p:sp>
            <p:nvSpPr>
              <p:cNvPr id="1223690" name="Line 10"/>
              <p:cNvSpPr>
                <a:spLocks noChangeShapeType="1"/>
              </p:cNvSpPr>
              <p:nvPr/>
            </p:nvSpPr>
            <p:spPr bwMode="auto">
              <a:xfrm flipH="1">
                <a:off x="1680" y="2160"/>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91" name="Line 11"/>
              <p:cNvSpPr>
                <a:spLocks noChangeShapeType="1"/>
              </p:cNvSpPr>
              <p:nvPr/>
            </p:nvSpPr>
            <p:spPr bwMode="auto">
              <a:xfrm>
                <a:off x="2160"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92" name="Line 12"/>
              <p:cNvSpPr>
                <a:spLocks noChangeShapeType="1"/>
              </p:cNvSpPr>
              <p:nvPr/>
            </p:nvSpPr>
            <p:spPr bwMode="auto">
              <a:xfrm>
                <a:off x="2160" y="216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693" name="Group 13"/>
            <p:cNvGrpSpPr/>
            <p:nvPr/>
          </p:nvGrpSpPr>
          <p:grpSpPr bwMode="auto">
            <a:xfrm>
              <a:off x="3552" y="2112"/>
              <a:ext cx="1632" cy="528"/>
              <a:chOff x="2832" y="2160"/>
              <a:chExt cx="816" cy="432"/>
            </a:xfrm>
          </p:grpSpPr>
          <p:sp>
            <p:nvSpPr>
              <p:cNvPr id="1223694" name="Line 14"/>
              <p:cNvSpPr>
                <a:spLocks noChangeShapeType="1"/>
              </p:cNvSpPr>
              <p:nvPr/>
            </p:nvSpPr>
            <p:spPr bwMode="auto">
              <a:xfrm flipH="1">
                <a:off x="2832" y="2160"/>
                <a:ext cx="38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95" name="Line 15"/>
              <p:cNvSpPr>
                <a:spLocks noChangeShapeType="1"/>
              </p:cNvSpPr>
              <p:nvPr/>
            </p:nvSpPr>
            <p:spPr bwMode="auto">
              <a:xfrm>
                <a:off x="3216" y="216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96" name="Line 16"/>
              <p:cNvSpPr>
                <a:spLocks noChangeShapeType="1"/>
              </p:cNvSpPr>
              <p:nvPr/>
            </p:nvSpPr>
            <p:spPr bwMode="auto">
              <a:xfrm>
                <a:off x="3216" y="216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697" name="Group 17"/>
            <p:cNvGrpSpPr/>
            <p:nvPr/>
          </p:nvGrpSpPr>
          <p:grpSpPr bwMode="auto">
            <a:xfrm>
              <a:off x="1584" y="2784"/>
              <a:ext cx="1104" cy="432"/>
              <a:chOff x="1584" y="2880"/>
              <a:chExt cx="1104" cy="432"/>
            </a:xfrm>
          </p:grpSpPr>
          <p:sp>
            <p:nvSpPr>
              <p:cNvPr id="1223698" name="Line 18"/>
              <p:cNvSpPr>
                <a:spLocks noChangeShapeType="1"/>
              </p:cNvSpPr>
              <p:nvPr/>
            </p:nvSpPr>
            <p:spPr bwMode="auto">
              <a:xfrm flipH="1">
                <a:off x="1584" y="2880"/>
                <a:ext cx="576"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699" name="Line 19"/>
              <p:cNvSpPr>
                <a:spLocks noChangeShapeType="1"/>
              </p:cNvSpPr>
              <p:nvPr/>
            </p:nvSpPr>
            <p:spPr bwMode="auto">
              <a:xfrm>
                <a:off x="2160" y="288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00" name="Line 20"/>
              <p:cNvSpPr>
                <a:spLocks noChangeShapeType="1"/>
              </p:cNvSpPr>
              <p:nvPr/>
            </p:nvSpPr>
            <p:spPr bwMode="auto">
              <a:xfrm>
                <a:off x="2160" y="2880"/>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701" name="Group 21"/>
            <p:cNvGrpSpPr/>
            <p:nvPr/>
          </p:nvGrpSpPr>
          <p:grpSpPr bwMode="auto">
            <a:xfrm>
              <a:off x="2064" y="1824"/>
              <a:ext cx="192" cy="288"/>
              <a:chOff x="2064" y="1872"/>
              <a:chExt cx="192" cy="288"/>
            </a:xfrm>
          </p:grpSpPr>
          <p:sp>
            <p:nvSpPr>
              <p:cNvPr id="1223702" name="Rectangle 22"/>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03" name="Line 23"/>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04" name="Line 24"/>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705" name="Group 25"/>
            <p:cNvGrpSpPr/>
            <p:nvPr/>
          </p:nvGrpSpPr>
          <p:grpSpPr bwMode="auto">
            <a:xfrm>
              <a:off x="4224" y="1824"/>
              <a:ext cx="192" cy="288"/>
              <a:chOff x="3120" y="1872"/>
              <a:chExt cx="192" cy="288"/>
            </a:xfrm>
          </p:grpSpPr>
          <p:sp>
            <p:nvSpPr>
              <p:cNvPr id="1223706" name="Rectangle 26"/>
              <p:cNvSpPr>
                <a:spLocks noChangeArrowheads="1"/>
              </p:cNvSpPr>
              <p:nvPr/>
            </p:nvSpPr>
            <p:spPr bwMode="auto">
              <a:xfrm>
                <a:off x="3120"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07" name="Line 27"/>
              <p:cNvSpPr>
                <a:spLocks noChangeShapeType="1"/>
              </p:cNvSpPr>
              <p:nvPr/>
            </p:nvSpPr>
            <p:spPr bwMode="auto">
              <a:xfrm>
                <a:off x="3120"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08" name="Line 28"/>
              <p:cNvSpPr>
                <a:spLocks noChangeShapeType="1"/>
              </p:cNvSpPr>
              <p:nvPr/>
            </p:nvSpPr>
            <p:spPr bwMode="auto">
              <a:xfrm>
                <a:off x="3120"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709" name="Group 29"/>
            <p:cNvGrpSpPr/>
            <p:nvPr/>
          </p:nvGrpSpPr>
          <p:grpSpPr bwMode="auto">
            <a:xfrm>
              <a:off x="2064" y="2496"/>
              <a:ext cx="192" cy="288"/>
              <a:chOff x="2064" y="2592"/>
              <a:chExt cx="192" cy="288"/>
            </a:xfrm>
          </p:grpSpPr>
          <p:sp>
            <p:nvSpPr>
              <p:cNvPr id="1223710" name="Rectangle 30"/>
              <p:cNvSpPr>
                <a:spLocks noChangeArrowheads="1"/>
              </p:cNvSpPr>
              <p:nvPr/>
            </p:nvSpPr>
            <p:spPr bwMode="auto">
              <a:xfrm>
                <a:off x="2064" y="259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11" name="Line 31"/>
              <p:cNvSpPr>
                <a:spLocks noChangeShapeType="1"/>
              </p:cNvSpPr>
              <p:nvPr/>
            </p:nvSpPr>
            <p:spPr bwMode="auto">
              <a:xfrm>
                <a:off x="2064" y="278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12" name="Line 32"/>
              <p:cNvSpPr>
                <a:spLocks noChangeShapeType="1"/>
              </p:cNvSpPr>
              <p:nvPr/>
            </p:nvSpPr>
            <p:spPr bwMode="auto">
              <a:xfrm>
                <a:off x="2064" y="268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3713" name="Group 33"/>
            <p:cNvGrpSpPr/>
            <p:nvPr/>
          </p:nvGrpSpPr>
          <p:grpSpPr bwMode="auto">
            <a:xfrm>
              <a:off x="2544" y="3168"/>
              <a:ext cx="480" cy="250"/>
              <a:chOff x="432" y="3408"/>
              <a:chExt cx="480" cy="250"/>
            </a:xfrm>
          </p:grpSpPr>
          <p:sp>
            <p:nvSpPr>
              <p:cNvPr id="1223714"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15" name="Text Box 35"/>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1 5 </a:t>
                </a:r>
                <a:r>
                  <a:rPr lang="en-US" altLang="zh-CN" sz="2000" b="0">
                    <a:solidFill>
                      <a:srgbClr val="FF0000"/>
                    </a:solidFill>
                    <a:latin typeface="Times New Roman" panose="02020603050405020304" pitchFamily="18" charset="0"/>
                    <a:ea typeface="宋体" panose="02010600030101010101" pitchFamily="2" charset="-122"/>
                  </a:rPr>
                  <a:t>9</a:t>
                </a:r>
              </a:p>
            </p:txBody>
          </p:sp>
        </p:grpSp>
        <p:grpSp>
          <p:nvGrpSpPr>
            <p:cNvPr id="1223716" name="Group 36"/>
            <p:cNvGrpSpPr/>
            <p:nvPr/>
          </p:nvGrpSpPr>
          <p:grpSpPr bwMode="auto">
            <a:xfrm>
              <a:off x="1296" y="2448"/>
              <a:ext cx="480" cy="250"/>
              <a:chOff x="432" y="3408"/>
              <a:chExt cx="480" cy="250"/>
            </a:xfrm>
          </p:grpSpPr>
          <p:sp>
            <p:nvSpPr>
              <p:cNvPr id="1223717"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18" name="Text Box 3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1 4 5</a:t>
                </a:r>
              </a:p>
            </p:txBody>
          </p:sp>
        </p:grpSp>
        <p:grpSp>
          <p:nvGrpSpPr>
            <p:cNvPr id="1223719" name="Group 39"/>
            <p:cNvGrpSpPr/>
            <p:nvPr/>
          </p:nvGrpSpPr>
          <p:grpSpPr bwMode="auto">
            <a:xfrm>
              <a:off x="2448" y="2448"/>
              <a:ext cx="480" cy="250"/>
              <a:chOff x="432" y="3408"/>
              <a:chExt cx="480" cy="250"/>
            </a:xfrm>
          </p:grpSpPr>
          <p:sp>
            <p:nvSpPr>
              <p:cNvPr id="1223720" name="Rectangle 4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21" name="Text Box 4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1 3 </a:t>
                </a:r>
                <a:r>
                  <a:rPr lang="en-US" altLang="zh-CN" sz="2000" b="0">
                    <a:solidFill>
                      <a:srgbClr val="FF0000"/>
                    </a:solidFill>
                    <a:latin typeface="Times New Roman" panose="02020603050405020304" pitchFamily="18" charset="0"/>
                    <a:ea typeface="宋体" panose="02010600030101010101" pitchFamily="2" charset="-122"/>
                  </a:rPr>
                  <a:t>6</a:t>
                </a:r>
              </a:p>
            </p:txBody>
          </p:sp>
        </p:grpSp>
        <p:grpSp>
          <p:nvGrpSpPr>
            <p:cNvPr id="1223722" name="Group 42"/>
            <p:cNvGrpSpPr/>
            <p:nvPr/>
          </p:nvGrpSpPr>
          <p:grpSpPr bwMode="auto">
            <a:xfrm>
              <a:off x="3312" y="2640"/>
              <a:ext cx="480" cy="250"/>
              <a:chOff x="432" y="3408"/>
              <a:chExt cx="480" cy="250"/>
            </a:xfrm>
          </p:grpSpPr>
          <p:sp>
            <p:nvSpPr>
              <p:cNvPr id="1223723" name="Rectangle 4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24" name="Text Box 44"/>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3</a:t>
                </a:r>
                <a:r>
                  <a:rPr lang="en-US" altLang="zh-CN" sz="2000" b="0">
                    <a:latin typeface="Times New Roman" panose="02020603050405020304" pitchFamily="18" charset="0"/>
                    <a:ea typeface="宋体" panose="02010600030101010101" pitchFamily="2" charset="-122"/>
                  </a:rPr>
                  <a:t> 4 5</a:t>
                </a:r>
              </a:p>
            </p:txBody>
          </p:sp>
        </p:grpSp>
        <p:grpSp>
          <p:nvGrpSpPr>
            <p:cNvPr id="1223725" name="Group 45"/>
            <p:cNvGrpSpPr/>
            <p:nvPr/>
          </p:nvGrpSpPr>
          <p:grpSpPr bwMode="auto">
            <a:xfrm>
              <a:off x="4944" y="2640"/>
              <a:ext cx="480" cy="490"/>
              <a:chOff x="3792" y="3312"/>
              <a:chExt cx="480" cy="490"/>
            </a:xfrm>
          </p:grpSpPr>
          <p:grpSp>
            <p:nvGrpSpPr>
              <p:cNvPr id="1223726" name="Group 46"/>
              <p:cNvGrpSpPr/>
              <p:nvPr/>
            </p:nvGrpSpPr>
            <p:grpSpPr bwMode="auto">
              <a:xfrm>
                <a:off x="3792" y="3312"/>
                <a:ext cx="480" cy="250"/>
                <a:chOff x="432" y="3408"/>
                <a:chExt cx="480" cy="250"/>
              </a:xfrm>
            </p:grpSpPr>
            <p:sp>
              <p:nvSpPr>
                <p:cNvPr id="1223727"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28" name="Text Box 48"/>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3</a:t>
                  </a:r>
                  <a:r>
                    <a:rPr lang="en-US" altLang="zh-CN" sz="2000" b="0">
                      <a:latin typeface="Times New Roman" panose="02020603050405020304" pitchFamily="18" charset="0"/>
                      <a:ea typeface="宋体" panose="02010600030101010101" pitchFamily="2" charset="-122"/>
                    </a:rPr>
                    <a:t> </a:t>
                  </a:r>
                  <a:r>
                    <a:rPr lang="en-US" altLang="zh-CN" sz="2000" b="0">
                      <a:solidFill>
                        <a:srgbClr val="FF0000"/>
                      </a:solidFill>
                      <a:latin typeface="Times New Roman" panose="02020603050405020304" pitchFamily="18" charset="0"/>
                      <a:ea typeface="宋体" panose="02010600030101010101" pitchFamily="2" charset="-122"/>
                    </a:rPr>
                    <a:t>6</a:t>
                  </a:r>
                  <a:r>
                    <a:rPr lang="en-US" altLang="zh-CN" sz="2000" b="0">
                      <a:latin typeface="Times New Roman" panose="02020603050405020304" pitchFamily="18" charset="0"/>
                      <a:ea typeface="宋体" panose="02010600030101010101" pitchFamily="2" charset="-122"/>
                    </a:rPr>
                    <a:t> 7</a:t>
                  </a:r>
                </a:p>
              </p:txBody>
            </p:sp>
          </p:grpSp>
          <p:grpSp>
            <p:nvGrpSpPr>
              <p:cNvPr id="1223729" name="Group 49"/>
              <p:cNvGrpSpPr/>
              <p:nvPr/>
            </p:nvGrpSpPr>
            <p:grpSpPr bwMode="auto">
              <a:xfrm>
                <a:off x="3792" y="3552"/>
                <a:ext cx="480" cy="250"/>
                <a:chOff x="432" y="3408"/>
                <a:chExt cx="480" cy="250"/>
              </a:xfrm>
            </p:grpSpPr>
            <p:sp>
              <p:nvSpPr>
                <p:cNvPr id="1223730"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31" name="Text Box 51"/>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3</a:t>
                  </a:r>
                  <a:r>
                    <a:rPr lang="en-US" altLang="zh-CN" sz="2000" b="0">
                      <a:latin typeface="Times New Roman" panose="02020603050405020304" pitchFamily="18" charset="0"/>
                      <a:ea typeface="宋体" panose="02010600030101010101" pitchFamily="2" charset="-122"/>
                    </a:rPr>
                    <a:t> </a:t>
                  </a:r>
                  <a:r>
                    <a:rPr lang="en-US" altLang="zh-CN" sz="2000" b="0">
                      <a:solidFill>
                        <a:srgbClr val="FF0000"/>
                      </a:solidFill>
                      <a:latin typeface="Times New Roman" panose="02020603050405020304" pitchFamily="18" charset="0"/>
                      <a:ea typeface="宋体" panose="02010600030101010101" pitchFamily="2" charset="-122"/>
                    </a:rPr>
                    <a:t>6</a:t>
                  </a:r>
                  <a:r>
                    <a:rPr lang="en-US" altLang="zh-CN" sz="2000" b="0">
                      <a:latin typeface="Times New Roman" panose="02020603050405020304" pitchFamily="18" charset="0"/>
                      <a:ea typeface="宋体" panose="02010600030101010101" pitchFamily="2" charset="-122"/>
                    </a:rPr>
                    <a:t> 8</a:t>
                  </a:r>
                </a:p>
              </p:txBody>
            </p:sp>
          </p:grpSp>
        </p:grpSp>
        <p:grpSp>
          <p:nvGrpSpPr>
            <p:cNvPr id="1223732" name="Group 52"/>
            <p:cNvGrpSpPr/>
            <p:nvPr/>
          </p:nvGrpSpPr>
          <p:grpSpPr bwMode="auto">
            <a:xfrm>
              <a:off x="4080" y="2640"/>
              <a:ext cx="480" cy="730"/>
              <a:chOff x="4800" y="3216"/>
              <a:chExt cx="480" cy="730"/>
            </a:xfrm>
          </p:grpSpPr>
          <p:grpSp>
            <p:nvGrpSpPr>
              <p:cNvPr id="1223733" name="Group 53"/>
              <p:cNvGrpSpPr/>
              <p:nvPr/>
            </p:nvGrpSpPr>
            <p:grpSpPr bwMode="auto">
              <a:xfrm>
                <a:off x="4800" y="3216"/>
                <a:ext cx="480" cy="490"/>
                <a:chOff x="3792" y="3312"/>
                <a:chExt cx="480" cy="490"/>
              </a:xfrm>
            </p:grpSpPr>
            <p:grpSp>
              <p:nvGrpSpPr>
                <p:cNvPr id="1223734" name="Group 54"/>
                <p:cNvGrpSpPr/>
                <p:nvPr/>
              </p:nvGrpSpPr>
              <p:grpSpPr bwMode="auto">
                <a:xfrm>
                  <a:off x="3792" y="3312"/>
                  <a:ext cx="480" cy="250"/>
                  <a:chOff x="432" y="3408"/>
                  <a:chExt cx="480" cy="250"/>
                </a:xfrm>
              </p:grpSpPr>
              <p:sp>
                <p:nvSpPr>
                  <p:cNvPr id="1223735" name="Rectangle 5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36" name="Text Box 5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3</a:t>
                    </a:r>
                    <a:r>
                      <a:rPr lang="en-US" altLang="zh-CN" sz="2000" b="0">
                        <a:latin typeface="Times New Roman" panose="02020603050405020304" pitchFamily="18" charset="0"/>
                        <a:ea typeface="宋体" panose="02010600030101010101" pitchFamily="2" charset="-122"/>
                      </a:rPr>
                      <a:t> 5 6</a:t>
                    </a:r>
                  </a:p>
                </p:txBody>
              </p:sp>
            </p:grpSp>
            <p:grpSp>
              <p:nvGrpSpPr>
                <p:cNvPr id="1223737" name="Group 57"/>
                <p:cNvGrpSpPr/>
                <p:nvPr/>
              </p:nvGrpSpPr>
              <p:grpSpPr bwMode="auto">
                <a:xfrm>
                  <a:off x="3792" y="3552"/>
                  <a:ext cx="480" cy="250"/>
                  <a:chOff x="432" y="3408"/>
                  <a:chExt cx="480" cy="250"/>
                </a:xfrm>
              </p:grpSpPr>
              <p:sp>
                <p:nvSpPr>
                  <p:cNvPr id="1223738" name="Rectangle 5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39" name="Text Box 5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3</a:t>
                    </a:r>
                    <a:r>
                      <a:rPr lang="en-US" altLang="zh-CN" sz="2000" b="0">
                        <a:latin typeface="Times New Roman" panose="02020603050405020304" pitchFamily="18" charset="0"/>
                        <a:ea typeface="宋体" panose="02010600030101010101" pitchFamily="2" charset="-122"/>
                      </a:rPr>
                      <a:t> 5 7</a:t>
                    </a:r>
                  </a:p>
                </p:txBody>
              </p:sp>
            </p:grpSp>
          </p:grpSp>
          <p:grpSp>
            <p:nvGrpSpPr>
              <p:cNvPr id="1223740" name="Group 60"/>
              <p:cNvGrpSpPr/>
              <p:nvPr/>
            </p:nvGrpSpPr>
            <p:grpSpPr bwMode="auto">
              <a:xfrm>
                <a:off x="4800" y="3696"/>
                <a:ext cx="480" cy="250"/>
                <a:chOff x="432" y="3408"/>
                <a:chExt cx="480" cy="250"/>
              </a:xfrm>
            </p:grpSpPr>
            <p:sp>
              <p:nvSpPr>
                <p:cNvPr id="1223741" name="Rectangle 6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42" name="Text Box 62"/>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solidFill>
                        <a:srgbClr val="FF0000"/>
                      </a:solidFill>
                      <a:latin typeface="Times New Roman" panose="02020603050405020304" pitchFamily="18" charset="0"/>
                      <a:ea typeface="宋体" panose="02010600030101010101" pitchFamily="2" charset="-122"/>
                    </a:rPr>
                    <a:t>6</a:t>
                  </a:r>
                  <a:r>
                    <a:rPr lang="en-US" altLang="zh-CN" sz="2000" b="0">
                      <a:latin typeface="Times New Roman" panose="02020603050405020304" pitchFamily="18" charset="0"/>
                      <a:ea typeface="宋体" panose="02010600030101010101" pitchFamily="2" charset="-122"/>
                    </a:rPr>
                    <a:t> 8 9</a:t>
                  </a:r>
                </a:p>
              </p:txBody>
            </p:sp>
          </p:grpSp>
        </p:grpSp>
        <p:grpSp>
          <p:nvGrpSpPr>
            <p:cNvPr id="1223743" name="Group 63"/>
            <p:cNvGrpSpPr/>
            <p:nvPr/>
          </p:nvGrpSpPr>
          <p:grpSpPr bwMode="auto">
            <a:xfrm>
              <a:off x="3024" y="1872"/>
              <a:ext cx="480" cy="490"/>
              <a:chOff x="3792" y="3312"/>
              <a:chExt cx="480" cy="490"/>
            </a:xfrm>
          </p:grpSpPr>
          <p:grpSp>
            <p:nvGrpSpPr>
              <p:cNvPr id="1223744" name="Group 64"/>
              <p:cNvGrpSpPr/>
              <p:nvPr/>
            </p:nvGrpSpPr>
            <p:grpSpPr bwMode="auto">
              <a:xfrm>
                <a:off x="3792" y="3312"/>
                <a:ext cx="480" cy="250"/>
                <a:chOff x="432" y="3408"/>
                <a:chExt cx="480" cy="250"/>
              </a:xfrm>
            </p:grpSpPr>
            <p:sp>
              <p:nvSpPr>
                <p:cNvPr id="1223745"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46" name="Text Box 6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2 3 4</a:t>
                  </a:r>
                </a:p>
              </p:txBody>
            </p:sp>
          </p:grpSp>
          <p:grpSp>
            <p:nvGrpSpPr>
              <p:cNvPr id="1223747" name="Group 67"/>
              <p:cNvGrpSpPr/>
              <p:nvPr/>
            </p:nvGrpSpPr>
            <p:grpSpPr bwMode="auto">
              <a:xfrm>
                <a:off x="3792" y="3552"/>
                <a:ext cx="480" cy="250"/>
                <a:chOff x="432" y="3408"/>
                <a:chExt cx="480" cy="250"/>
              </a:xfrm>
            </p:grpSpPr>
            <p:sp>
              <p:nvSpPr>
                <p:cNvPr id="1223748" name="Rectangle 6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49" name="Text Box 69"/>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5 6 7</a:t>
                  </a:r>
                </a:p>
              </p:txBody>
            </p:sp>
          </p:grpSp>
        </p:grpSp>
        <p:grpSp>
          <p:nvGrpSpPr>
            <p:cNvPr id="1223750" name="Group 70"/>
            <p:cNvGrpSpPr/>
            <p:nvPr/>
          </p:nvGrpSpPr>
          <p:grpSpPr bwMode="auto">
            <a:xfrm>
              <a:off x="1344" y="3168"/>
              <a:ext cx="480" cy="490"/>
              <a:chOff x="3792" y="3312"/>
              <a:chExt cx="480" cy="490"/>
            </a:xfrm>
          </p:grpSpPr>
          <p:grpSp>
            <p:nvGrpSpPr>
              <p:cNvPr id="1223751" name="Group 71"/>
              <p:cNvGrpSpPr/>
              <p:nvPr/>
            </p:nvGrpSpPr>
            <p:grpSpPr bwMode="auto">
              <a:xfrm>
                <a:off x="3792" y="3312"/>
                <a:ext cx="480" cy="250"/>
                <a:chOff x="432" y="3408"/>
                <a:chExt cx="480" cy="250"/>
              </a:xfrm>
            </p:grpSpPr>
            <p:sp>
              <p:nvSpPr>
                <p:cNvPr id="1223752" name="Rectangle 7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53" name="Text Box 7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1 2 4</a:t>
                  </a:r>
                </a:p>
              </p:txBody>
            </p:sp>
          </p:grpSp>
          <p:grpSp>
            <p:nvGrpSpPr>
              <p:cNvPr id="1223754" name="Group 74"/>
              <p:cNvGrpSpPr/>
              <p:nvPr/>
            </p:nvGrpSpPr>
            <p:grpSpPr bwMode="auto">
              <a:xfrm>
                <a:off x="3792" y="3552"/>
                <a:ext cx="480" cy="250"/>
                <a:chOff x="432" y="3408"/>
                <a:chExt cx="480" cy="250"/>
              </a:xfrm>
            </p:grpSpPr>
            <p:sp>
              <p:nvSpPr>
                <p:cNvPr id="1223755" name="Rectangle 7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56" name="Text Box 76"/>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4 5 7</a:t>
                  </a:r>
                </a:p>
              </p:txBody>
            </p:sp>
          </p:grpSp>
        </p:grpSp>
        <p:grpSp>
          <p:nvGrpSpPr>
            <p:cNvPr id="1223757" name="Group 77"/>
            <p:cNvGrpSpPr/>
            <p:nvPr/>
          </p:nvGrpSpPr>
          <p:grpSpPr bwMode="auto">
            <a:xfrm>
              <a:off x="1920" y="3216"/>
              <a:ext cx="480" cy="490"/>
              <a:chOff x="3792" y="3312"/>
              <a:chExt cx="480" cy="490"/>
            </a:xfrm>
          </p:grpSpPr>
          <p:grpSp>
            <p:nvGrpSpPr>
              <p:cNvPr id="1223758" name="Group 78"/>
              <p:cNvGrpSpPr/>
              <p:nvPr/>
            </p:nvGrpSpPr>
            <p:grpSpPr bwMode="auto">
              <a:xfrm>
                <a:off x="3792" y="3312"/>
                <a:ext cx="480" cy="250"/>
                <a:chOff x="432" y="3408"/>
                <a:chExt cx="480" cy="250"/>
              </a:xfrm>
            </p:grpSpPr>
            <p:sp>
              <p:nvSpPr>
                <p:cNvPr id="1223759" name="Rectangle 7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60" name="Text Box 80"/>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1 2 5</a:t>
                  </a:r>
                </a:p>
              </p:txBody>
            </p:sp>
          </p:grpSp>
          <p:grpSp>
            <p:nvGrpSpPr>
              <p:cNvPr id="1223761" name="Group 81"/>
              <p:cNvGrpSpPr/>
              <p:nvPr/>
            </p:nvGrpSpPr>
            <p:grpSpPr bwMode="auto">
              <a:xfrm>
                <a:off x="3792" y="3552"/>
                <a:ext cx="480" cy="250"/>
                <a:chOff x="432" y="3408"/>
                <a:chExt cx="480" cy="250"/>
              </a:xfrm>
            </p:grpSpPr>
            <p:sp>
              <p:nvSpPr>
                <p:cNvPr id="1223762" name="Rectangle 8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63" name="Text Box 83"/>
                <p:cNvSpPr txBox="1">
                  <a:spLocks noChangeArrowheads="1"/>
                </p:cNvSpPr>
                <p:nvPr/>
              </p:nvSpPr>
              <p:spPr bwMode="auto">
                <a:xfrm>
                  <a:off x="432" y="34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4 5 8</a:t>
                  </a:r>
                </a:p>
              </p:txBody>
            </p:sp>
          </p:grpSp>
        </p:grpSp>
        <p:grpSp>
          <p:nvGrpSpPr>
            <p:cNvPr id="1223764" name="Group 84"/>
            <p:cNvGrpSpPr/>
            <p:nvPr/>
          </p:nvGrpSpPr>
          <p:grpSpPr bwMode="auto">
            <a:xfrm>
              <a:off x="3120" y="1056"/>
              <a:ext cx="192" cy="288"/>
              <a:chOff x="2064" y="1872"/>
              <a:chExt cx="192" cy="288"/>
            </a:xfrm>
          </p:grpSpPr>
          <p:sp>
            <p:nvSpPr>
              <p:cNvPr id="1223765" name="Rectangle 85"/>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66" name="Line 86"/>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67" name="Line 87"/>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23768" name="Group 88"/>
          <p:cNvGrpSpPr/>
          <p:nvPr/>
        </p:nvGrpSpPr>
        <p:grpSpPr bwMode="auto">
          <a:xfrm>
            <a:off x="1212850" y="1736725"/>
            <a:ext cx="381000" cy="609600"/>
            <a:chOff x="2064" y="1872"/>
            <a:chExt cx="192" cy="288"/>
          </a:xfrm>
        </p:grpSpPr>
        <p:sp>
          <p:nvSpPr>
            <p:cNvPr id="1223769" name="Rectangle 89"/>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70" name="Line 90"/>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71" name="Line 91"/>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3772" name="Line 92"/>
          <p:cNvSpPr>
            <a:spLocks noChangeShapeType="1"/>
          </p:cNvSpPr>
          <p:nvPr/>
        </p:nvSpPr>
        <p:spPr bwMode="auto">
          <a:xfrm flipH="1">
            <a:off x="603250" y="2346325"/>
            <a:ext cx="769938"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73" name="Line 93"/>
          <p:cNvSpPr>
            <a:spLocks noChangeShapeType="1"/>
          </p:cNvSpPr>
          <p:nvPr/>
        </p:nvSpPr>
        <p:spPr bwMode="auto">
          <a:xfrm>
            <a:off x="1365250" y="2346325"/>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74" name="Line 94"/>
          <p:cNvSpPr>
            <a:spLocks noChangeShapeType="1"/>
          </p:cNvSpPr>
          <p:nvPr/>
        </p:nvSpPr>
        <p:spPr bwMode="auto">
          <a:xfrm>
            <a:off x="1373188" y="2346325"/>
            <a:ext cx="677862"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75" name="Text Box 95"/>
          <p:cNvSpPr txBox="1">
            <a:spLocks noChangeArrowheads="1"/>
          </p:cNvSpPr>
          <p:nvPr/>
        </p:nvSpPr>
        <p:spPr bwMode="auto">
          <a:xfrm>
            <a:off x="5270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1,4,7</a:t>
            </a:r>
            <a:endParaRPr lang="en-US" altLang="zh-CN" b="0">
              <a:latin typeface="Times New Roman" panose="02020603050405020304" pitchFamily="18" charset="0"/>
              <a:ea typeface="宋体" panose="02010600030101010101" pitchFamily="2" charset="-122"/>
            </a:endParaRPr>
          </a:p>
        </p:txBody>
      </p:sp>
      <p:sp>
        <p:nvSpPr>
          <p:cNvPr id="1223776" name="Text Box 96"/>
          <p:cNvSpPr txBox="1">
            <a:spLocks noChangeArrowheads="1"/>
          </p:cNvSpPr>
          <p:nvPr/>
        </p:nvSpPr>
        <p:spPr bwMode="auto">
          <a:xfrm>
            <a:off x="831850" y="2727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2,5,8</a:t>
            </a:r>
            <a:endParaRPr lang="en-US" altLang="zh-CN" b="0">
              <a:latin typeface="Times New Roman" panose="02020603050405020304" pitchFamily="18" charset="0"/>
              <a:ea typeface="宋体" panose="02010600030101010101" pitchFamily="2" charset="-122"/>
            </a:endParaRPr>
          </a:p>
        </p:txBody>
      </p:sp>
      <p:sp>
        <p:nvSpPr>
          <p:cNvPr id="1223777" name="Text Box 97"/>
          <p:cNvSpPr txBox="1">
            <a:spLocks noChangeArrowheads="1"/>
          </p:cNvSpPr>
          <p:nvPr/>
        </p:nvSpPr>
        <p:spPr bwMode="auto">
          <a:xfrm>
            <a:off x="1746250" y="23463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ea typeface="宋体" panose="02010600030101010101" pitchFamily="2" charset="-122"/>
              </a:rPr>
              <a:t>3,6,9</a:t>
            </a:r>
          </a:p>
        </p:txBody>
      </p:sp>
      <p:sp>
        <p:nvSpPr>
          <p:cNvPr id="1223778" name="Text Box 98"/>
          <p:cNvSpPr txBox="1">
            <a:spLocks noChangeArrowheads="1"/>
          </p:cNvSpPr>
          <p:nvPr/>
        </p:nvSpPr>
        <p:spPr bwMode="auto">
          <a:xfrm>
            <a:off x="679450" y="1355725"/>
            <a:ext cx="1376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sp>
        <p:nvSpPr>
          <p:cNvPr id="1223779" name="Text Box 99"/>
          <p:cNvSpPr txBox="1">
            <a:spLocks noChangeArrowheads="1"/>
          </p:cNvSpPr>
          <p:nvPr/>
        </p:nvSpPr>
        <p:spPr bwMode="auto">
          <a:xfrm>
            <a:off x="3810000" y="1355725"/>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603050405020304" pitchFamily="18" charset="0"/>
                <a:ea typeface="宋体" panose="02010600030101010101" pitchFamily="2" charset="-122"/>
              </a:rPr>
              <a:t>Candidate Hash Tree</a:t>
            </a:r>
            <a:endParaRPr lang="en-US" altLang="zh-CN" sz="2800" b="0">
              <a:latin typeface="Times New Roman" panose="02020603050405020304" pitchFamily="18" charset="0"/>
              <a:ea typeface="宋体" panose="02010600030101010101" pitchFamily="2" charset="-122"/>
            </a:endParaRPr>
          </a:p>
        </p:txBody>
      </p:sp>
      <p:sp>
        <p:nvSpPr>
          <p:cNvPr id="1223780" name="Rectangle 100"/>
          <p:cNvSpPr>
            <a:spLocks noChangeArrowheads="1"/>
          </p:cNvSpPr>
          <p:nvPr/>
        </p:nvSpPr>
        <p:spPr bwMode="auto">
          <a:xfrm>
            <a:off x="3810000" y="4953000"/>
            <a:ext cx="1066800" cy="6858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81" name="Rectangle 101"/>
          <p:cNvSpPr>
            <a:spLocks noChangeArrowheads="1"/>
          </p:cNvSpPr>
          <p:nvPr/>
        </p:nvSpPr>
        <p:spPr bwMode="auto">
          <a:xfrm>
            <a:off x="5105400" y="4038600"/>
            <a:ext cx="3657600" cy="15240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3782" name="Text Box 102"/>
          <p:cNvSpPr txBox="1">
            <a:spLocks noChangeArrowheads="1"/>
          </p:cNvSpPr>
          <p:nvPr/>
        </p:nvSpPr>
        <p:spPr bwMode="auto">
          <a:xfrm>
            <a:off x="107504" y="4495800"/>
            <a:ext cx="148634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solidFill>
                  <a:srgbClr val="0C6D9C"/>
                </a:solidFill>
                <a:ea typeface="宋体" panose="02010600030101010101" pitchFamily="2" charset="-122"/>
              </a:rPr>
              <a:t>Hash on </a:t>
            </a:r>
          </a:p>
          <a:p>
            <a:pPr>
              <a:spcBef>
                <a:spcPct val="50000"/>
              </a:spcBef>
            </a:pPr>
            <a:r>
              <a:rPr lang="en-US" altLang="zh-CN" sz="2000" b="0" dirty="0">
                <a:solidFill>
                  <a:srgbClr val="0C6D9C"/>
                </a:solidFill>
                <a:ea typeface="宋体" panose="02010600030101010101" pitchFamily="2" charset="-122"/>
              </a:rPr>
              <a:t>3, 6 or 9</a:t>
            </a:r>
            <a:endParaRPr lang="en-US" altLang="zh-CN" sz="2000" b="0" dirty="0">
              <a:solidFill>
                <a:srgbClr val="0C6D9C"/>
              </a:solidFill>
              <a:ea typeface="宋体" panose="02010600030101010101" pitchFamily="2" charset="-122"/>
              <a:sym typeface="Symbol" panose="05050102010706020507" pitchFamily="18" charset="2"/>
            </a:endParaRPr>
          </a:p>
        </p:txBody>
      </p:sp>
      <p:sp>
        <p:nvSpPr>
          <p:cNvPr id="1223783" name="Rectangle 103"/>
          <p:cNvSpPr>
            <a:spLocks noChangeArrowheads="1"/>
          </p:cNvSpPr>
          <p:nvPr/>
        </p:nvSpPr>
        <p:spPr bwMode="auto">
          <a:xfrm>
            <a:off x="3657600" y="3810000"/>
            <a:ext cx="990600" cy="609600"/>
          </a:xfrm>
          <a:prstGeom prst="rect">
            <a:avLst/>
          </a:prstGeom>
          <a:noFill/>
          <a:ln w="12700">
            <a:solidFill>
              <a:srgbClr val="008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zh-CN" altLang="en-US" dirty="0">
                <a:ea typeface="宋体" panose="02010600030101010101" pitchFamily="2" charset="-122"/>
              </a:rPr>
              <a:t>事务子集操作</a:t>
            </a:r>
            <a:endParaRPr lang="en-US" altLang="zh-CN" dirty="0">
              <a:ea typeface="宋体" panose="02010600030101010101" pitchFamily="2" charset="-122"/>
            </a:endParaRPr>
          </a:p>
        </p:txBody>
      </p:sp>
      <p:graphicFrame>
        <p:nvGraphicFramePr>
          <p:cNvPr id="1249283" name="Object 3"/>
          <p:cNvGraphicFramePr>
            <a:graphicFrameLocks noGrp="1" noChangeAspect="1"/>
          </p:cNvGraphicFramePr>
          <p:nvPr>
            <p:ph sz="half" idx="4294967295"/>
          </p:nvPr>
        </p:nvGraphicFramePr>
        <p:xfrm>
          <a:off x="1979712" y="1484784"/>
          <a:ext cx="6781800" cy="5119687"/>
        </p:xfrm>
        <a:graphic>
          <a:graphicData uri="http://schemas.openxmlformats.org/presentationml/2006/ole">
            <mc:AlternateContent xmlns:mc="http://schemas.openxmlformats.org/markup-compatibility/2006">
              <mc:Choice xmlns:v="urn:schemas-microsoft-com:vml" Requires="v">
                <p:oleObj name="Visio" r:id="rId2" imgW="9858375" imgH="7446010" progId="Visio.Drawing.6">
                  <p:embed/>
                </p:oleObj>
              </mc:Choice>
              <mc:Fallback>
                <p:oleObj name="Visio" r:id="rId2" imgW="9858375" imgH="7446010" progId="Visio.Drawing.6">
                  <p:embed/>
                  <p:pic>
                    <p:nvPicPr>
                      <p:cNvPr id="0" name="图片 174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84784"/>
                        <a:ext cx="6781800"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284" name="Text Box 4"/>
          <p:cNvSpPr txBox="1">
            <a:spLocks noChangeArrowheads="1"/>
          </p:cNvSpPr>
          <p:nvPr/>
        </p:nvSpPr>
        <p:spPr bwMode="auto">
          <a:xfrm>
            <a:off x="82380" y="1687698"/>
            <a:ext cx="40575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dirty="0">
                <a:solidFill>
                  <a:srgbClr val="FF0000"/>
                </a:solidFill>
                <a:effectLst>
                  <a:outerShdw blurRad="38100" dist="38100" dir="2700000" algn="tl">
                    <a:srgbClr val="000000">
                      <a:alpha val="43137"/>
                    </a:srgbClr>
                  </a:outerShdw>
                </a:effectLst>
                <a:ea typeface="宋体" panose="02010600030101010101" pitchFamily="2" charset="-122"/>
              </a:rPr>
              <a:t>枚举事务所有包含</a:t>
            </a:r>
            <a:r>
              <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rPr>
              <a:t>3</a:t>
            </a:r>
            <a:r>
              <a:rPr lang="zh-CN" altLang="en-US" sz="1800" b="1" dirty="0">
                <a:solidFill>
                  <a:srgbClr val="FF0000"/>
                </a:solidFill>
                <a:effectLst>
                  <a:outerShdw blurRad="38100" dist="38100" dir="2700000" algn="tl">
                    <a:srgbClr val="000000">
                      <a:alpha val="43137"/>
                    </a:srgbClr>
                  </a:outerShdw>
                </a:effectLst>
                <a:ea typeface="宋体" panose="02010600030101010101" pitchFamily="2" charset="-122"/>
              </a:rPr>
              <a:t>个项的子集</a:t>
            </a:r>
            <a:endParaRPr lang="en-US" altLang="zh-CN" sz="1800" b="1" dirty="0">
              <a:solidFill>
                <a:srgbClr val="FF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842" name="Rectangle 114"/>
          <p:cNvSpPr>
            <a:spLocks noGrp="1" noChangeArrowheads="1"/>
          </p:cNvSpPr>
          <p:nvPr>
            <p:ph type="title"/>
          </p:nvPr>
        </p:nvSpPr>
        <p:spPr/>
        <p:txBody>
          <a:bodyPr>
            <a:normAutofit fontScale="90000"/>
          </a:bodyPr>
          <a:lstStyle/>
          <a:p>
            <a:r>
              <a:rPr lang="zh-CN" altLang="en-US" b="1" dirty="0">
                <a:ea typeface="宋体" panose="02010600030101010101" pitchFamily="2" charset="-122"/>
              </a:rPr>
              <a:t>使用</a:t>
            </a:r>
            <a:r>
              <a:rPr lang="en-US" altLang="zh-CN" b="1" dirty="0">
                <a:ea typeface="宋体" panose="02010600030101010101" pitchFamily="2" charset="-122"/>
              </a:rPr>
              <a:t>hash</a:t>
            </a:r>
            <a:r>
              <a:rPr lang="zh-CN" altLang="en-US" b="1" dirty="0">
                <a:ea typeface="宋体" panose="02010600030101010101" pitchFamily="2" charset="-122"/>
              </a:rPr>
              <a:t>树中的项集与事务子集</a:t>
            </a:r>
            <a:br>
              <a:rPr lang="en-US" altLang="zh-CN" b="1" dirty="0">
                <a:ea typeface="宋体" panose="02010600030101010101" pitchFamily="2" charset="-122"/>
              </a:rPr>
            </a:br>
            <a:r>
              <a:rPr lang="zh-CN" altLang="en-US" b="1" dirty="0">
                <a:ea typeface="宋体" panose="02010600030101010101" pitchFamily="2" charset="-122"/>
              </a:rPr>
              <a:t>比较</a:t>
            </a:r>
            <a:endParaRPr lang="en-US" altLang="zh-CN" b="1" dirty="0">
              <a:ea typeface="宋体" panose="02010600030101010101" pitchFamily="2" charset="-122"/>
            </a:endParaRPr>
          </a:p>
        </p:txBody>
      </p:sp>
      <p:grpSp>
        <p:nvGrpSpPr>
          <p:cNvPr id="1225731" name="Group 3"/>
          <p:cNvGrpSpPr/>
          <p:nvPr/>
        </p:nvGrpSpPr>
        <p:grpSpPr bwMode="auto">
          <a:xfrm>
            <a:off x="914400" y="2286000"/>
            <a:ext cx="5457825" cy="3744913"/>
            <a:chOff x="1248" y="1392"/>
            <a:chExt cx="4134" cy="2678"/>
          </a:xfrm>
        </p:grpSpPr>
        <p:sp>
          <p:nvSpPr>
            <p:cNvPr id="1225732" name="Line 4"/>
            <p:cNvSpPr>
              <a:spLocks noChangeShapeType="1"/>
            </p:cNvSpPr>
            <p:nvPr/>
          </p:nvSpPr>
          <p:spPr bwMode="auto">
            <a:xfrm flipH="1">
              <a:off x="2112" y="1680"/>
              <a:ext cx="1080" cy="4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3" name="Line 5"/>
            <p:cNvSpPr>
              <a:spLocks noChangeShapeType="1"/>
            </p:cNvSpPr>
            <p:nvPr/>
          </p:nvSpPr>
          <p:spPr bwMode="auto">
            <a:xfrm>
              <a:off x="3192" y="1680"/>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4" name="Line 6"/>
            <p:cNvSpPr>
              <a:spLocks noChangeShapeType="1"/>
            </p:cNvSpPr>
            <p:nvPr/>
          </p:nvSpPr>
          <p:spPr bwMode="auto">
            <a:xfrm>
              <a:off x="3192" y="1680"/>
              <a:ext cx="1080" cy="4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5" name="Line 7"/>
            <p:cNvSpPr>
              <a:spLocks noChangeShapeType="1"/>
            </p:cNvSpPr>
            <p:nvPr/>
          </p:nvSpPr>
          <p:spPr bwMode="auto">
            <a:xfrm flipH="1">
              <a:off x="1488" y="2448"/>
              <a:ext cx="613"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6" name="Line 8"/>
            <p:cNvSpPr>
              <a:spLocks noChangeShapeType="1"/>
            </p:cNvSpPr>
            <p:nvPr/>
          </p:nvSpPr>
          <p:spPr bwMode="auto">
            <a:xfrm>
              <a:off x="2101" y="24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7" name="Line 9"/>
            <p:cNvSpPr>
              <a:spLocks noChangeShapeType="1"/>
            </p:cNvSpPr>
            <p:nvPr/>
          </p:nvSpPr>
          <p:spPr bwMode="auto">
            <a:xfrm>
              <a:off x="2101" y="2448"/>
              <a:ext cx="491"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8" name="Line 10"/>
            <p:cNvSpPr>
              <a:spLocks noChangeShapeType="1"/>
            </p:cNvSpPr>
            <p:nvPr/>
          </p:nvSpPr>
          <p:spPr bwMode="auto">
            <a:xfrm flipH="1">
              <a:off x="3504" y="2448"/>
              <a:ext cx="76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39" name="Line 11"/>
            <p:cNvSpPr>
              <a:spLocks noChangeShapeType="1"/>
            </p:cNvSpPr>
            <p:nvPr/>
          </p:nvSpPr>
          <p:spPr bwMode="auto">
            <a:xfrm>
              <a:off x="4272" y="2448"/>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0" name="Line 12"/>
            <p:cNvSpPr>
              <a:spLocks noChangeShapeType="1"/>
            </p:cNvSpPr>
            <p:nvPr/>
          </p:nvSpPr>
          <p:spPr bwMode="auto">
            <a:xfrm>
              <a:off x="4272" y="2448"/>
              <a:ext cx="864"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1" name="Line 13"/>
            <p:cNvSpPr>
              <a:spLocks noChangeShapeType="1"/>
            </p:cNvSpPr>
            <p:nvPr/>
          </p:nvSpPr>
          <p:spPr bwMode="auto">
            <a:xfrm flipH="1">
              <a:off x="1536" y="3120"/>
              <a:ext cx="576"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2" name="Line 14"/>
            <p:cNvSpPr>
              <a:spLocks noChangeShapeType="1"/>
            </p:cNvSpPr>
            <p:nvPr/>
          </p:nvSpPr>
          <p:spPr bwMode="auto">
            <a:xfrm>
              <a:off x="2112" y="3120"/>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3" name="Line 15"/>
            <p:cNvSpPr>
              <a:spLocks noChangeShapeType="1"/>
            </p:cNvSpPr>
            <p:nvPr/>
          </p:nvSpPr>
          <p:spPr bwMode="auto">
            <a:xfrm>
              <a:off x="2112" y="3120"/>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4" name="Rectangle 16"/>
            <p:cNvSpPr>
              <a:spLocks noChangeArrowheads="1"/>
            </p:cNvSpPr>
            <p:nvPr/>
          </p:nvSpPr>
          <p:spPr bwMode="auto">
            <a:xfrm>
              <a:off x="2016" y="2160"/>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5" name="Line 17"/>
            <p:cNvSpPr>
              <a:spLocks noChangeShapeType="1"/>
            </p:cNvSpPr>
            <p:nvPr/>
          </p:nvSpPr>
          <p:spPr bwMode="auto">
            <a:xfrm>
              <a:off x="2016" y="22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6" name="Line 18"/>
            <p:cNvSpPr>
              <a:spLocks noChangeShapeType="1"/>
            </p:cNvSpPr>
            <p:nvPr/>
          </p:nvSpPr>
          <p:spPr bwMode="auto">
            <a:xfrm>
              <a:off x="2016" y="2352"/>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7" name="Rectangle 19"/>
            <p:cNvSpPr>
              <a:spLocks noChangeArrowheads="1"/>
            </p:cNvSpPr>
            <p:nvPr/>
          </p:nvSpPr>
          <p:spPr bwMode="auto">
            <a:xfrm>
              <a:off x="4176" y="2160"/>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8" name="Line 20"/>
            <p:cNvSpPr>
              <a:spLocks noChangeShapeType="1"/>
            </p:cNvSpPr>
            <p:nvPr/>
          </p:nvSpPr>
          <p:spPr bwMode="auto">
            <a:xfrm>
              <a:off x="4176" y="22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49" name="Line 21"/>
            <p:cNvSpPr>
              <a:spLocks noChangeShapeType="1"/>
            </p:cNvSpPr>
            <p:nvPr/>
          </p:nvSpPr>
          <p:spPr bwMode="auto">
            <a:xfrm>
              <a:off x="4176" y="2352"/>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0" name="Rectangle 22"/>
            <p:cNvSpPr>
              <a:spLocks noChangeArrowheads="1"/>
            </p:cNvSpPr>
            <p:nvPr/>
          </p:nvSpPr>
          <p:spPr bwMode="auto">
            <a:xfrm>
              <a:off x="2016" y="283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1" name="Line 23"/>
            <p:cNvSpPr>
              <a:spLocks noChangeShapeType="1"/>
            </p:cNvSpPr>
            <p:nvPr/>
          </p:nvSpPr>
          <p:spPr bwMode="auto">
            <a:xfrm>
              <a:off x="2016" y="302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2" name="Line 24"/>
            <p:cNvSpPr>
              <a:spLocks noChangeShapeType="1"/>
            </p:cNvSpPr>
            <p:nvPr/>
          </p:nvSpPr>
          <p:spPr bwMode="auto">
            <a:xfrm>
              <a:off x="2016" y="292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3" name="Rectangle 25"/>
            <p:cNvSpPr>
              <a:spLocks noChangeArrowheads="1"/>
            </p:cNvSpPr>
            <p:nvPr/>
          </p:nvSpPr>
          <p:spPr bwMode="auto">
            <a:xfrm>
              <a:off x="2496" y="3504"/>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4" name="Text Box 26"/>
            <p:cNvSpPr txBox="1">
              <a:spLocks noChangeArrowheads="1"/>
            </p:cNvSpPr>
            <p:nvPr/>
          </p:nvSpPr>
          <p:spPr bwMode="auto">
            <a:xfrm>
              <a:off x="2496" y="352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1 5 9</a:t>
              </a:r>
              <a:endParaRPr lang="en-US" altLang="zh-CN" sz="2000" b="0">
                <a:latin typeface="Times New Roman" panose="02020603050405020304" pitchFamily="18" charset="0"/>
                <a:ea typeface="宋体" panose="02010600030101010101" pitchFamily="2" charset="-122"/>
              </a:endParaRPr>
            </a:p>
          </p:txBody>
        </p:sp>
        <p:grpSp>
          <p:nvGrpSpPr>
            <p:cNvPr id="1225755" name="Group 27"/>
            <p:cNvGrpSpPr/>
            <p:nvPr/>
          </p:nvGrpSpPr>
          <p:grpSpPr bwMode="auto">
            <a:xfrm>
              <a:off x="1248" y="2784"/>
              <a:ext cx="486" cy="279"/>
              <a:chOff x="1248" y="2784"/>
              <a:chExt cx="486" cy="279"/>
            </a:xfrm>
          </p:grpSpPr>
          <p:sp>
            <p:nvSpPr>
              <p:cNvPr id="1225756" name="Rectangle 28"/>
              <p:cNvSpPr>
                <a:spLocks noChangeArrowheads="1"/>
              </p:cNvSpPr>
              <p:nvPr/>
            </p:nvSpPr>
            <p:spPr bwMode="auto">
              <a:xfrm>
                <a:off x="1248" y="2784"/>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7" name="Text Box 29"/>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1 4 5</a:t>
                </a:r>
                <a:endParaRPr lang="en-US" altLang="zh-CN" sz="2000" b="0">
                  <a:latin typeface="Times New Roman" panose="02020603050405020304" pitchFamily="18" charset="0"/>
                  <a:ea typeface="宋体" panose="02010600030101010101" pitchFamily="2" charset="-122"/>
                </a:endParaRPr>
              </a:p>
            </p:txBody>
          </p:sp>
        </p:grpSp>
        <p:sp>
          <p:nvSpPr>
            <p:cNvPr id="1225758" name="Rectangle 30"/>
            <p:cNvSpPr>
              <a:spLocks noChangeArrowheads="1"/>
            </p:cNvSpPr>
            <p:nvPr/>
          </p:nvSpPr>
          <p:spPr bwMode="auto">
            <a:xfrm>
              <a:off x="2400" y="2784"/>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59" name="Text Box 31"/>
            <p:cNvSpPr txBox="1">
              <a:spLocks noChangeArrowheads="1"/>
            </p:cNvSpPr>
            <p:nvPr/>
          </p:nvSpPr>
          <p:spPr bwMode="auto">
            <a:xfrm>
              <a:off x="2400"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1 3 6</a:t>
              </a:r>
              <a:endParaRPr lang="en-US" altLang="zh-CN" sz="2000" b="0">
                <a:latin typeface="Times New Roman" panose="02020603050405020304" pitchFamily="18" charset="0"/>
                <a:ea typeface="宋体" panose="02010600030101010101" pitchFamily="2" charset="-122"/>
              </a:endParaRPr>
            </a:p>
          </p:txBody>
        </p:sp>
        <p:sp>
          <p:nvSpPr>
            <p:cNvPr id="1225760" name="Rectangle 32"/>
            <p:cNvSpPr>
              <a:spLocks noChangeArrowheads="1"/>
            </p:cNvSpPr>
            <p:nvPr/>
          </p:nvSpPr>
          <p:spPr bwMode="auto">
            <a:xfrm>
              <a:off x="3264" y="2976"/>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61" name="Text Box 33"/>
            <p:cNvSpPr txBox="1">
              <a:spLocks noChangeArrowheads="1"/>
            </p:cNvSpPr>
            <p:nvPr/>
          </p:nvSpPr>
          <p:spPr bwMode="auto">
            <a:xfrm>
              <a:off x="3264" y="2993"/>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3 4 5</a:t>
              </a:r>
              <a:endParaRPr lang="en-US" altLang="zh-CN" sz="2000" b="0">
                <a:latin typeface="Times New Roman" panose="02020603050405020304" pitchFamily="18" charset="0"/>
                <a:ea typeface="宋体" panose="02010600030101010101" pitchFamily="2" charset="-122"/>
              </a:endParaRPr>
            </a:p>
          </p:txBody>
        </p:sp>
        <p:grpSp>
          <p:nvGrpSpPr>
            <p:cNvPr id="1225762" name="Group 34"/>
            <p:cNvGrpSpPr/>
            <p:nvPr/>
          </p:nvGrpSpPr>
          <p:grpSpPr bwMode="auto">
            <a:xfrm>
              <a:off x="4896" y="2976"/>
              <a:ext cx="486" cy="279"/>
              <a:chOff x="432" y="3408"/>
              <a:chExt cx="486" cy="279"/>
            </a:xfrm>
          </p:grpSpPr>
          <p:sp>
            <p:nvSpPr>
              <p:cNvPr id="1225763" name="Rectangle 3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64" name="Text Box 36"/>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3 6 7</a:t>
                </a:r>
                <a:endParaRPr lang="en-US" altLang="zh-CN" sz="2000" b="0">
                  <a:latin typeface="Times New Roman" panose="02020603050405020304" pitchFamily="18" charset="0"/>
                  <a:ea typeface="宋体" panose="02010600030101010101" pitchFamily="2" charset="-122"/>
                </a:endParaRPr>
              </a:p>
            </p:txBody>
          </p:sp>
        </p:grpSp>
        <p:grpSp>
          <p:nvGrpSpPr>
            <p:cNvPr id="1225765" name="Group 37"/>
            <p:cNvGrpSpPr/>
            <p:nvPr/>
          </p:nvGrpSpPr>
          <p:grpSpPr bwMode="auto">
            <a:xfrm>
              <a:off x="4896" y="3216"/>
              <a:ext cx="486" cy="280"/>
              <a:chOff x="432" y="3408"/>
              <a:chExt cx="486" cy="280"/>
            </a:xfrm>
          </p:grpSpPr>
          <p:sp>
            <p:nvSpPr>
              <p:cNvPr id="1225766" name="Rectangle 3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67" name="Text Box 39"/>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3 6 8</a:t>
                </a:r>
                <a:endParaRPr lang="en-US" altLang="zh-CN" sz="2000" b="0">
                  <a:latin typeface="Times New Roman" panose="02020603050405020304" pitchFamily="18" charset="0"/>
                  <a:ea typeface="宋体" panose="02010600030101010101" pitchFamily="2" charset="-122"/>
                </a:endParaRPr>
              </a:p>
            </p:txBody>
          </p:sp>
        </p:grpSp>
        <p:grpSp>
          <p:nvGrpSpPr>
            <p:cNvPr id="1225768" name="Group 40"/>
            <p:cNvGrpSpPr/>
            <p:nvPr/>
          </p:nvGrpSpPr>
          <p:grpSpPr bwMode="auto">
            <a:xfrm>
              <a:off x="4032" y="2976"/>
              <a:ext cx="488" cy="519"/>
              <a:chOff x="3792" y="3312"/>
              <a:chExt cx="488" cy="519"/>
            </a:xfrm>
          </p:grpSpPr>
          <p:grpSp>
            <p:nvGrpSpPr>
              <p:cNvPr id="1225769" name="Group 41"/>
              <p:cNvGrpSpPr/>
              <p:nvPr/>
            </p:nvGrpSpPr>
            <p:grpSpPr bwMode="auto">
              <a:xfrm>
                <a:off x="3792" y="3312"/>
                <a:ext cx="488" cy="279"/>
                <a:chOff x="432" y="3408"/>
                <a:chExt cx="488" cy="279"/>
              </a:xfrm>
            </p:grpSpPr>
            <p:sp>
              <p:nvSpPr>
                <p:cNvPr id="1225770" name="Rectangle 4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71" name="Text Box 43"/>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3 5 6</a:t>
                  </a:r>
                  <a:endParaRPr lang="en-US" altLang="zh-CN" sz="2000" b="0">
                    <a:latin typeface="Times New Roman" panose="02020603050405020304" pitchFamily="18" charset="0"/>
                    <a:ea typeface="宋体" panose="02010600030101010101" pitchFamily="2" charset="-122"/>
                  </a:endParaRPr>
                </a:p>
              </p:txBody>
            </p:sp>
          </p:grpSp>
          <p:grpSp>
            <p:nvGrpSpPr>
              <p:cNvPr id="1225772" name="Group 44"/>
              <p:cNvGrpSpPr/>
              <p:nvPr/>
            </p:nvGrpSpPr>
            <p:grpSpPr bwMode="auto">
              <a:xfrm>
                <a:off x="3792" y="3552"/>
                <a:ext cx="488" cy="279"/>
                <a:chOff x="432" y="3408"/>
                <a:chExt cx="488" cy="279"/>
              </a:xfrm>
            </p:grpSpPr>
            <p:sp>
              <p:nvSpPr>
                <p:cNvPr id="1225773" name="Rectangle 4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74" name="Text Box 46"/>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3 5 7</a:t>
                  </a:r>
                  <a:endParaRPr lang="en-US" altLang="zh-CN" sz="2000" b="0">
                    <a:latin typeface="Times New Roman" panose="02020603050405020304" pitchFamily="18" charset="0"/>
                    <a:ea typeface="宋体" panose="02010600030101010101" pitchFamily="2" charset="-122"/>
                  </a:endParaRPr>
                </a:p>
              </p:txBody>
            </p:sp>
          </p:grpSp>
        </p:grpSp>
        <p:grpSp>
          <p:nvGrpSpPr>
            <p:cNvPr id="1225775" name="Group 47"/>
            <p:cNvGrpSpPr/>
            <p:nvPr/>
          </p:nvGrpSpPr>
          <p:grpSpPr bwMode="auto">
            <a:xfrm>
              <a:off x="4032" y="3456"/>
              <a:ext cx="488" cy="279"/>
              <a:chOff x="432" y="3408"/>
              <a:chExt cx="488" cy="279"/>
            </a:xfrm>
          </p:grpSpPr>
          <p:sp>
            <p:nvSpPr>
              <p:cNvPr id="1225776" name="Rectangle 4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77" name="Text Box 49"/>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6 8 9</a:t>
                </a:r>
                <a:endParaRPr lang="en-US" altLang="zh-CN" sz="2000" b="0">
                  <a:latin typeface="Times New Roman" panose="02020603050405020304" pitchFamily="18" charset="0"/>
                  <a:ea typeface="宋体" panose="02010600030101010101" pitchFamily="2" charset="-122"/>
                </a:endParaRPr>
              </a:p>
            </p:txBody>
          </p:sp>
        </p:grpSp>
        <p:grpSp>
          <p:nvGrpSpPr>
            <p:cNvPr id="1225778" name="Group 50"/>
            <p:cNvGrpSpPr/>
            <p:nvPr/>
          </p:nvGrpSpPr>
          <p:grpSpPr bwMode="auto">
            <a:xfrm>
              <a:off x="2976" y="2208"/>
              <a:ext cx="486" cy="279"/>
              <a:chOff x="432" y="3408"/>
              <a:chExt cx="486" cy="279"/>
            </a:xfrm>
          </p:grpSpPr>
          <p:sp>
            <p:nvSpPr>
              <p:cNvPr id="1225779" name="Rectangle 5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80" name="Text Box 52"/>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2 3 4</a:t>
                </a:r>
              </a:p>
            </p:txBody>
          </p:sp>
        </p:grpSp>
        <p:grpSp>
          <p:nvGrpSpPr>
            <p:cNvPr id="1225781" name="Group 53"/>
            <p:cNvGrpSpPr/>
            <p:nvPr/>
          </p:nvGrpSpPr>
          <p:grpSpPr bwMode="auto">
            <a:xfrm>
              <a:off x="2976" y="2448"/>
              <a:ext cx="486" cy="280"/>
              <a:chOff x="432" y="3408"/>
              <a:chExt cx="486" cy="280"/>
            </a:xfrm>
          </p:grpSpPr>
          <p:sp>
            <p:nvSpPr>
              <p:cNvPr id="1225782" name="Rectangle 5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83" name="Text Box 55"/>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5 6 7</a:t>
                </a:r>
                <a:endParaRPr lang="en-US" altLang="zh-CN" sz="2000" b="0">
                  <a:latin typeface="Times New Roman" panose="02020603050405020304" pitchFamily="18" charset="0"/>
                  <a:ea typeface="宋体" panose="02010600030101010101" pitchFamily="2" charset="-122"/>
                </a:endParaRPr>
              </a:p>
            </p:txBody>
          </p:sp>
        </p:grpSp>
        <p:grpSp>
          <p:nvGrpSpPr>
            <p:cNvPr id="1225784" name="Group 56"/>
            <p:cNvGrpSpPr/>
            <p:nvPr/>
          </p:nvGrpSpPr>
          <p:grpSpPr bwMode="auto">
            <a:xfrm>
              <a:off x="1296" y="3504"/>
              <a:ext cx="486" cy="279"/>
              <a:chOff x="432" y="3408"/>
              <a:chExt cx="486" cy="279"/>
            </a:xfrm>
          </p:grpSpPr>
          <p:sp>
            <p:nvSpPr>
              <p:cNvPr id="1225785" name="Rectangle 5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86" name="Text Box 58"/>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1 2 4</a:t>
                </a:r>
                <a:endParaRPr lang="en-US" altLang="zh-CN" sz="2000" b="0">
                  <a:latin typeface="Times New Roman" panose="02020603050405020304" pitchFamily="18" charset="0"/>
                  <a:ea typeface="宋体" panose="02010600030101010101" pitchFamily="2" charset="-122"/>
                </a:endParaRPr>
              </a:p>
            </p:txBody>
          </p:sp>
        </p:grpSp>
        <p:grpSp>
          <p:nvGrpSpPr>
            <p:cNvPr id="1225787" name="Group 59"/>
            <p:cNvGrpSpPr/>
            <p:nvPr/>
          </p:nvGrpSpPr>
          <p:grpSpPr bwMode="auto">
            <a:xfrm>
              <a:off x="1296" y="3744"/>
              <a:ext cx="486" cy="281"/>
              <a:chOff x="432" y="3408"/>
              <a:chExt cx="486" cy="281"/>
            </a:xfrm>
          </p:grpSpPr>
          <p:sp>
            <p:nvSpPr>
              <p:cNvPr id="1225788" name="Rectangle 6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89" name="Text Box 61"/>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4 5 7</a:t>
                </a:r>
                <a:endParaRPr lang="en-US" altLang="zh-CN" sz="2000" b="0">
                  <a:latin typeface="Times New Roman" panose="02020603050405020304" pitchFamily="18" charset="0"/>
                  <a:ea typeface="宋体" panose="02010600030101010101" pitchFamily="2" charset="-122"/>
                </a:endParaRPr>
              </a:p>
            </p:txBody>
          </p:sp>
        </p:grpSp>
        <p:grpSp>
          <p:nvGrpSpPr>
            <p:cNvPr id="1225790" name="Group 62"/>
            <p:cNvGrpSpPr/>
            <p:nvPr/>
          </p:nvGrpSpPr>
          <p:grpSpPr bwMode="auto">
            <a:xfrm>
              <a:off x="1872" y="3552"/>
              <a:ext cx="486" cy="280"/>
              <a:chOff x="432" y="3408"/>
              <a:chExt cx="486" cy="280"/>
            </a:xfrm>
          </p:grpSpPr>
          <p:sp>
            <p:nvSpPr>
              <p:cNvPr id="1225791" name="Rectangle 6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92" name="Text Box 64"/>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1 2 5</a:t>
                </a:r>
                <a:endParaRPr lang="en-US" altLang="zh-CN" sz="2000" b="0">
                  <a:latin typeface="Times New Roman" panose="02020603050405020304" pitchFamily="18" charset="0"/>
                  <a:ea typeface="宋体" panose="02010600030101010101" pitchFamily="2" charset="-122"/>
                </a:endParaRPr>
              </a:p>
            </p:txBody>
          </p:sp>
        </p:grpSp>
        <p:grpSp>
          <p:nvGrpSpPr>
            <p:cNvPr id="1225793" name="Group 65"/>
            <p:cNvGrpSpPr/>
            <p:nvPr/>
          </p:nvGrpSpPr>
          <p:grpSpPr bwMode="auto">
            <a:xfrm>
              <a:off x="1872" y="3792"/>
              <a:ext cx="486" cy="278"/>
              <a:chOff x="432" y="3408"/>
              <a:chExt cx="486" cy="278"/>
            </a:xfrm>
          </p:grpSpPr>
          <p:sp>
            <p:nvSpPr>
              <p:cNvPr id="1225794" name="Rectangle 66"/>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95" name="Text Box 67"/>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4 5 8</a:t>
                </a:r>
                <a:endParaRPr lang="en-US" altLang="zh-CN" sz="2000" b="0">
                  <a:latin typeface="Times New Roman" panose="02020603050405020304" pitchFamily="18" charset="0"/>
                  <a:ea typeface="宋体" panose="02010600030101010101" pitchFamily="2" charset="-122"/>
                </a:endParaRPr>
              </a:p>
            </p:txBody>
          </p:sp>
        </p:grpSp>
        <p:sp>
          <p:nvSpPr>
            <p:cNvPr id="1225796" name="Rectangle 68"/>
            <p:cNvSpPr>
              <a:spLocks noChangeArrowheads="1"/>
            </p:cNvSpPr>
            <p:nvPr/>
          </p:nvSpPr>
          <p:spPr bwMode="auto">
            <a:xfrm>
              <a:off x="3072" y="139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97" name="Line 69"/>
            <p:cNvSpPr>
              <a:spLocks noChangeShapeType="1"/>
            </p:cNvSpPr>
            <p:nvPr/>
          </p:nvSpPr>
          <p:spPr bwMode="auto">
            <a:xfrm>
              <a:off x="3072" y="148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798" name="Line 70"/>
            <p:cNvSpPr>
              <a:spLocks noChangeShapeType="1"/>
            </p:cNvSpPr>
            <p:nvPr/>
          </p:nvSpPr>
          <p:spPr bwMode="auto">
            <a:xfrm>
              <a:off x="3072" y="158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5799" name="Group 71"/>
          <p:cNvGrpSpPr/>
          <p:nvPr/>
        </p:nvGrpSpPr>
        <p:grpSpPr bwMode="auto">
          <a:xfrm>
            <a:off x="2895600" y="1371600"/>
            <a:ext cx="1073150" cy="396875"/>
            <a:chOff x="4416" y="1440"/>
            <a:chExt cx="676" cy="250"/>
          </a:xfrm>
        </p:grpSpPr>
        <p:sp>
          <p:nvSpPr>
            <p:cNvPr id="1225800" name="Rectangle 72"/>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01" name="Text Box 73"/>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Times New Roman" panose="02020603050405020304" pitchFamily="18" charset="0"/>
                  <a:ea typeface="宋体" panose="02010600030101010101" pitchFamily="2" charset="-122"/>
                </a:rPr>
                <a:t>1 2 3 5 6</a:t>
              </a:r>
            </a:p>
          </p:txBody>
        </p:sp>
      </p:grpSp>
      <p:sp>
        <p:nvSpPr>
          <p:cNvPr id="1225802" name="Line 74"/>
          <p:cNvSpPr>
            <a:spLocks noChangeShapeType="1"/>
          </p:cNvSpPr>
          <p:nvPr/>
        </p:nvSpPr>
        <p:spPr bwMode="auto">
          <a:xfrm>
            <a:off x="3429000" y="1752600"/>
            <a:ext cx="0" cy="4572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03" name="Line 75"/>
          <p:cNvSpPr>
            <a:spLocks noChangeShapeType="1"/>
          </p:cNvSpPr>
          <p:nvPr/>
        </p:nvSpPr>
        <p:spPr bwMode="auto">
          <a:xfrm>
            <a:off x="1981200" y="2514600"/>
            <a:ext cx="762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04" name="Line 76"/>
          <p:cNvSpPr>
            <a:spLocks noChangeShapeType="1"/>
          </p:cNvSpPr>
          <p:nvPr/>
        </p:nvSpPr>
        <p:spPr bwMode="auto">
          <a:xfrm flipH="1">
            <a:off x="3505200" y="2590800"/>
            <a:ext cx="9906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05" name="Line 77"/>
          <p:cNvSpPr>
            <a:spLocks noChangeShapeType="1"/>
          </p:cNvSpPr>
          <p:nvPr/>
        </p:nvSpPr>
        <p:spPr bwMode="auto">
          <a:xfrm flipH="1">
            <a:off x="4876800" y="3124200"/>
            <a:ext cx="762000" cy="1524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5806" name="Group 78"/>
          <p:cNvGrpSpPr/>
          <p:nvPr/>
        </p:nvGrpSpPr>
        <p:grpSpPr bwMode="auto">
          <a:xfrm>
            <a:off x="1295400" y="2057400"/>
            <a:ext cx="1371600" cy="396875"/>
            <a:chOff x="1344" y="1536"/>
            <a:chExt cx="863" cy="226"/>
          </a:xfrm>
        </p:grpSpPr>
        <p:grpSp>
          <p:nvGrpSpPr>
            <p:cNvPr id="1225807" name="Group 79"/>
            <p:cNvGrpSpPr/>
            <p:nvPr/>
          </p:nvGrpSpPr>
          <p:grpSpPr bwMode="auto">
            <a:xfrm>
              <a:off x="1344" y="1536"/>
              <a:ext cx="432" cy="226"/>
              <a:chOff x="336" y="1440"/>
              <a:chExt cx="432" cy="226"/>
            </a:xfrm>
          </p:grpSpPr>
          <p:sp>
            <p:nvSpPr>
              <p:cNvPr id="1225808" name="Rectangle 80"/>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09" name="Text Box 81"/>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p>
            </p:txBody>
          </p:sp>
        </p:grpSp>
        <p:grpSp>
          <p:nvGrpSpPr>
            <p:cNvPr id="1225810" name="Group 82"/>
            <p:cNvGrpSpPr/>
            <p:nvPr/>
          </p:nvGrpSpPr>
          <p:grpSpPr bwMode="auto">
            <a:xfrm>
              <a:off x="1632" y="1536"/>
              <a:ext cx="575" cy="226"/>
              <a:chOff x="432" y="1728"/>
              <a:chExt cx="432" cy="226"/>
            </a:xfrm>
          </p:grpSpPr>
          <p:sp>
            <p:nvSpPr>
              <p:cNvPr id="1225811" name="Rectangle 83"/>
              <p:cNvSpPr>
                <a:spLocks noChangeArrowheads="1"/>
              </p:cNvSpPr>
              <p:nvPr/>
            </p:nvSpPr>
            <p:spPr bwMode="auto">
              <a:xfrm>
                <a:off x="432" y="1728"/>
                <a:ext cx="432" cy="20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12" name="Text Box 84"/>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2 3 5 6</a:t>
                </a:r>
              </a:p>
            </p:txBody>
          </p:sp>
        </p:grpSp>
      </p:grpSp>
      <p:grpSp>
        <p:nvGrpSpPr>
          <p:cNvPr id="1225813" name="Group 85"/>
          <p:cNvGrpSpPr/>
          <p:nvPr/>
        </p:nvGrpSpPr>
        <p:grpSpPr bwMode="auto">
          <a:xfrm>
            <a:off x="4038600" y="2209800"/>
            <a:ext cx="1149350" cy="396875"/>
            <a:chOff x="2880" y="1632"/>
            <a:chExt cx="724" cy="250"/>
          </a:xfrm>
        </p:grpSpPr>
        <p:grpSp>
          <p:nvGrpSpPr>
            <p:cNvPr id="1225814" name="Group 86"/>
            <p:cNvGrpSpPr/>
            <p:nvPr/>
          </p:nvGrpSpPr>
          <p:grpSpPr bwMode="auto">
            <a:xfrm>
              <a:off x="3168" y="1632"/>
              <a:ext cx="436" cy="250"/>
              <a:chOff x="4416" y="1440"/>
              <a:chExt cx="678" cy="260"/>
            </a:xfrm>
          </p:grpSpPr>
          <p:sp>
            <p:nvSpPr>
              <p:cNvPr id="1225815" name="Rectangle 87"/>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16" name="Text Box 88"/>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25817" name="Group 89"/>
            <p:cNvGrpSpPr/>
            <p:nvPr/>
          </p:nvGrpSpPr>
          <p:grpSpPr bwMode="auto">
            <a:xfrm>
              <a:off x="2880" y="1632"/>
              <a:ext cx="326" cy="250"/>
              <a:chOff x="336" y="1440"/>
              <a:chExt cx="489" cy="250"/>
            </a:xfrm>
          </p:grpSpPr>
          <p:sp>
            <p:nvSpPr>
              <p:cNvPr id="1225818" name="Rectangle 90"/>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19" name="Text Box 91"/>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a:t>
                </a:r>
              </a:p>
            </p:txBody>
          </p:sp>
        </p:grpSp>
      </p:grpSp>
      <p:grpSp>
        <p:nvGrpSpPr>
          <p:cNvPr id="1225820" name="Group 92"/>
          <p:cNvGrpSpPr/>
          <p:nvPr/>
        </p:nvGrpSpPr>
        <p:grpSpPr bwMode="auto">
          <a:xfrm>
            <a:off x="5334000" y="2743200"/>
            <a:ext cx="958850" cy="396875"/>
            <a:chOff x="3792" y="2064"/>
            <a:chExt cx="604" cy="250"/>
          </a:xfrm>
        </p:grpSpPr>
        <p:grpSp>
          <p:nvGrpSpPr>
            <p:cNvPr id="1225821" name="Group 93"/>
            <p:cNvGrpSpPr/>
            <p:nvPr/>
          </p:nvGrpSpPr>
          <p:grpSpPr bwMode="auto">
            <a:xfrm>
              <a:off x="4080" y="2064"/>
              <a:ext cx="316" cy="250"/>
              <a:chOff x="4416" y="1440"/>
              <a:chExt cx="737" cy="260"/>
            </a:xfrm>
          </p:grpSpPr>
          <p:sp>
            <p:nvSpPr>
              <p:cNvPr id="1225822" name="Rectangle 94"/>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23" name="Text Box 95"/>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a:t>
                </a:r>
              </a:p>
            </p:txBody>
          </p:sp>
        </p:grpSp>
        <p:grpSp>
          <p:nvGrpSpPr>
            <p:cNvPr id="1225824" name="Group 96"/>
            <p:cNvGrpSpPr/>
            <p:nvPr/>
          </p:nvGrpSpPr>
          <p:grpSpPr bwMode="auto">
            <a:xfrm>
              <a:off x="3792" y="2064"/>
              <a:ext cx="326" cy="250"/>
              <a:chOff x="336" y="1440"/>
              <a:chExt cx="489" cy="250"/>
            </a:xfrm>
          </p:grpSpPr>
          <p:sp>
            <p:nvSpPr>
              <p:cNvPr id="1225825" name="Rectangle 97"/>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5826" name="Text Box 98"/>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p>
            </p:txBody>
          </p:sp>
        </p:grpSp>
      </p:grpSp>
      <p:grpSp>
        <p:nvGrpSpPr>
          <p:cNvPr id="1225827" name="Group 99"/>
          <p:cNvGrpSpPr/>
          <p:nvPr/>
        </p:nvGrpSpPr>
        <p:grpSpPr bwMode="auto">
          <a:xfrm>
            <a:off x="6872784" y="1821217"/>
            <a:ext cx="1654175" cy="1692275"/>
            <a:chOff x="96" y="1097"/>
            <a:chExt cx="1141" cy="1122"/>
          </a:xfrm>
        </p:grpSpPr>
        <p:sp>
          <p:nvSpPr>
            <p:cNvPr id="1225828" name="Text Box 100"/>
            <p:cNvSpPr txBox="1">
              <a:spLocks noChangeArrowheads="1"/>
            </p:cNvSpPr>
            <p:nvPr/>
          </p:nvSpPr>
          <p:spPr bwMode="auto">
            <a:xfrm>
              <a:off x="96"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rPr>
                <a:t>1,4,7</a:t>
              </a:r>
              <a:endParaRPr lang="en-US" altLang="zh-CN" b="0" dirty="0">
                <a:latin typeface="Times New Roman" panose="02020603050405020304" pitchFamily="18" charset="0"/>
                <a:ea typeface="宋体" panose="02010600030101010101" pitchFamily="2" charset="-122"/>
              </a:endParaRPr>
            </a:p>
          </p:txBody>
        </p:sp>
        <p:grpSp>
          <p:nvGrpSpPr>
            <p:cNvPr id="1225829" name="Group 101"/>
            <p:cNvGrpSpPr/>
            <p:nvPr/>
          </p:nvGrpSpPr>
          <p:grpSpPr bwMode="auto">
            <a:xfrm>
              <a:off x="144" y="1097"/>
              <a:ext cx="1093" cy="1122"/>
              <a:chOff x="144" y="1097"/>
              <a:chExt cx="1093" cy="1122"/>
            </a:xfrm>
          </p:grpSpPr>
          <p:sp>
            <p:nvSpPr>
              <p:cNvPr id="1225830" name="Text Box 102"/>
              <p:cNvSpPr txBox="1">
                <a:spLocks noChangeArrowheads="1"/>
              </p:cNvSpPr>
              <p:nvPr/>
            </p:nvSpPr>
            <p:spPr bwMode="auto">
              <a:xfrm>
                <a:off x="369" y="1097"/>
                <a:ext cx="12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25831" name="Group 103"/>
              <p:cNvGrpSpPr/>
              <p:nvPr/>
            </p:nvGrpSpPr>
            <p:grpSpPr bwMode="auto">
              <a:xfrm>
                <a:off x="528" y="1392"/>
                <a:ext cx="240" cy="384"/>
                <a:chOff x="2064" y="1872"/>
                <a:chExt cx="192" cy="288"/>
              </a:xfrm>
            </p:grpSpPr>
            <p:sp>
              <p:nvSpPr>
                <p:cNvPr id="1225832" name="Rectangle 104"/>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33" name="Line 105"/>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34" name="Line 106"/>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5835" name="Line 107"/>
              <p:cNvSpPr>
                <a:spLocks noChangeShapeType="1"/>
              </p:cNvSpPr>
              <p:nvPr/>
            </p:nvSpPr>
            <p:spPr bwMode="auto">
              <a:xfrm flipH="1">
                <a:off x="144" y="1776"/>
                <a:ext cx="485"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36" name="Line 108"/>
              <p:cNvSpPr>
                <a:spLocks noChangeShapeType="1"/>
              </p:cNvSpPr>
              <p:nvPr/>
            </p:nvSpPr>
            <p:spPr bwMode="auto">
              <a:xfrm>
                <a:off x="624" y="1776"/>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37" name="Line 109"/>
              <p:cNvSpPr>
                <a:spLocks noChangeShapeType="1"/>
              </p:cNvSpPr>
              <p:nvPr/>
            </p:nvSpPr>
            <p:spPr bwMode="auto">
              <a:xfrm>
                <a:off x="629" y="1776"/>
                <a:ext cx="427"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5838" name="Text Box 110"/>
              <p:cNvSpPr txBox="1">
                <a:spLocks noChangeArrowheads="1"/>
              </p:cNvSpPr>
              <p:nvPr/>
            </p:nvSpPr>
            <p:spPr bwMode="auto">
              <a:xfrm>
                <a:off x="289" y="2017"/>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2,5,8</a:t>
                </a:r>
                <a:endParaRPr lang="en-US" altLang="zh-CN" b="0">
                  <a:latin typeface="Times New Roman" panose="02020603050405020304" pitchFamily="18" charset="0"/>
                  <a:ea typeface="宋体" panose="02010600030101010101" pitchFamily="2" charset="-122"/>
                </a:endParaRPr>
              </a:p>
            </p:txBody>
          </p:sp>
          <p:sp>
            <p:nvSpPr>
              <p:cNvPr id="1225839" name="Text Box 111"/>
              <p:cNvSpPr txBox="1">
                <a:spLocks noChangeArrowheads="1"/>
              </p:cNvSpPr>
              <p:nvPr/>
            </p:nvSpPr>
            <p:spPr bwMode="auto">
              <a:xfrm>
                <a:off x="865"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3,6,9</a:t>
                </a:r>
              </a:p>
            </p:txBody>
          </p:sp>
          <p:sp>
            <p:nvSpPr>
              <p:cNvPr id="1225840" name="Text Box 112"/>
              <p:cNvSpPr txBox="1">
                <a:spLocks noChangeArrowheads="1"/>
              </p:cNvSpPr>
              <p:nvPr/>
            </p:nvSpPr>
            <p:spPr bwMode="auto">
              <a:xfrm>
                <a:off x="192" y="1152"/>
                <a:ext cx="9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grpSp>
      </p:grpSp>
      <p:sp>
        <p:nvSpPr>
          <p:cNvPr id="1225841" name="Text Box 113"/>
          <p:cNvSpPr txBox="1">
            <a:spLocks noChangeArrowheads="1"/>
          </p:cNvSpPr>
          <p:nvPr/>
        </p:nvSpPr>
        <p:spPr bwMode="auto">
          <a:xfrm>
            <a:off x="3962400" y="1371600"/>
            <a:ext cx="118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dirty="0">
                <a:latin typeface="Times New Roman" panose="02020603050405020304" pitchFamily="18" charset="0"/>
                <a:ea typeface="宋体" panose="02010600030101010101" pitchFamily="2" charset="-122"/>
              </a:rPr>
              <a:t>transaction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normAutofit fontScale="90000"/>
          </a:bodyPr>
          <a:lstStyle/>
          <a:p>
            <a:r>
              <a:rPr lang="zh-CN" altLang="en-US" b="1" dirty="0">
                <a:ea typeface="宋体" panose="02010600030101010101" pitchFamily="2" charset="-122"/>
              </a:rPr>
              <a:t>使用</a:t>
            </a:r>
            <a:r>
              <a:rPr lang="en-US" altLang="zh-CN" b="1" dirty="0">
                <a:ea typeface="宋体" panose="02010600030101010101" pitchFamily="2" charset="-122"/>
              </a:rPr>
              <a:t>hash</a:t>
            </a:r>
            <a:r>
              <a:rPr lang="zh-CN" altLang="en-US" b="1" dirty="0">
                <a:ea typeface="宋体" panose="02010600030101010101" pitchFamily="2" charset="-122"/>
              </a:rPr>
              <a:t>树中的项集与事务子集</a:t>
            </a:r>
            <a:br>
              <a:rPr lang="en-US" altLang="zh-CN" b="1" dirty="0">
                <a:ea typeface="宋体" panose="02010600030101010101" pitchFamily="2" charset="-122"/>
              </a:rPr>
            </a:br>
            <a:r>
              <a:rPr lang="zh-CN" altLang="en-US" b="1" dirty="0">
                <a:ea typeface="宋体" panose="02010600030101010101" pitchFamily="2" charset="-122"/>
              </a:rPr>
              <a:t>比较</a:t>
            </a:r>
            <a:endParaRPr lang="en-US" altLang="zh-CN" dirty="0">
              <a:ea typeface="宋体" panose="02010600030101010101" pitchFamily="2" charset="-122"/>
            </a:endParaRPr>
          </a:p>
        </p:txBody>
      </p:sp>
      <p:sp>
        <p:nvSpPr>
          <p:cNvPr id="1226755" name="Line 3"/>
          <p:cNvSpPr>
            <a:spLocks noChangeShapeType="1"/>
          </p:cNvSpPr>
          <p:nvPr/>
        </p:nvSpPr>
        <p:spPr bwMode="auto">
          <a:xfrm flipH="1">
            <a:off x="2763838" y="2765425"/>
            <a:ext cx="1425575" cy="676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56" name="Line 4"/>
          <p:cNvSpPr>
            <a:spLocks noChangeShapeType="1"/>
          </p:cNvSpPr>
          <p:nvPr/>
        </p:nvSpPr>
        <p:spPr bwMode="auto">
          <a:xfrm>
            <a:off x="4189413" y="2765425"/>
            <a:ext cx="0"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57" name="Line 5"/>
          <p:cNvSpPr>
            <a:spLocks noChangeShapeType="1"/>
          </p:cNvSpPr>
          <p:nvPr/>
        </p:nvSpPr>
        <p:spPr bwMode="auto">
          <a:xfrm>
            <a:off x="4189413" y="2765425"/>
            <a:ext cx="1425575" cy="676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58" name="Line 6"/>
          <p:cNvSpPr>
            <a:spLocks noChangeShapeType="1"/>
          </p:cNvSpPr>
          <p:nvPr/>
        </p:nvSpPr>
        <p:spPr bwMode="auto">
          <a:xfrm flipH="1">
            <a:off x="1939925" y="3838575"/>
            <a:ext cx="808038"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59" name="Line 7"/>
          <p:cNvSpPr>
            <a:spLocks noChangeShapeType="1"/>
          </p:cNvSpPr>
          <p:nvPr/>
        </p:nvSpPr>
        <p:spPr bwMode="auto">
          <a:xfrm>
            <a:off x="2747963" y="3838575"/>
            <a:ext cx="0"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0" name="Line 8"/>
          <p:cNvSpPr>
            <a:spLocks noChangeShapeType="1"/>
          </p:cNvSpPr>
          <p:nvPr/>
        </p:nvSpPr>
        <p:spPr bwMode="auto">
          <a:xfrm>
            <a:off x="2747963" y="3838575"/>
            <a:ext cx="649287"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1" name="Line 9"/>
          <p:cNvSpPr>
            <a:spLocks noChangeShapeType="1"/>
          </p:cNvSpPr>
          <p:nvPr/>
        </p:nvSpPr>
        <p:spPr bwMode="auto">
          <a:xfrm flipH="1">
            <a:off x="4600575" y="3838575"/>
            <a:ext cx="1014413"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2" name="Line 10"/>
          <p:cNvSpPr>
            <a:spLocks noChangeShapeType="1"/>
          </p:cNvSpPr>
          <p:nvPr/>
        </p:nvSpPr>
        <p:spPr bwMode="auto">
          <a:xfrm>
            <a:off x="5614988" y="3838575"/>
            <a:ext cx="0"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3" name="Line 11"/>
          <p:cNvSpPr>
            <a:spLocks noChangeShapeType="1"/>
          </p:cNvSpPr>
          <p:nvPr/>
        </p:nvSpPr>
        <p:spPr bwMode="auto">
          <a:xfrm>
            <a:off x="5614988" y="3838575"/>
            <a:ext cx="1139825"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4" name="Line 12"/>
          <p:cNvSpPr>
            <a:spLocks noChangeShapeType="1"/>
          </p:cNvSpPr>
          <p:nvPr/>
        </p:nvSpPr>
        <p:spPr bwMode="auto">
          <a:xfrm flipH="1">
            <a:off x="2003425" y="4778375"/>
            <a:ext cx="760413"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5" name="Line 13"/>
          <p:cNvSpPr>
            <a:spLocks noChangeShapeType="1"/>
          </p:cNvSpPr>
          <p:nvPr/>
        </p:nvSpPr>
        <p:spPr bwMode="auto">
          <a:xfrm>
            <a:off x="2763838" y="4778375"/>
            <a:ext cx="0" cy="604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6" name="Line 14"/>
          <p:cNvSpPr>
            <a:spLocks noChangeShapeType="1"/>
          </p:cNvSpPr>
          <p:nvPr/>
        </p:nvSpPr>
        <p:spPr bwMode="auto">
          <a:xfrm>
            <a:off x="2763838" y="4778375"/>
            <a:ext cx="696912"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7" name="Rectangle 15"/>
          <p:cNvSpPr>
            <a:spLocks noChangeArrowheads="1"/>
          </p:cNvSpPr>
          <p:nvPr/>
        </p:nvSpPr>
        <p:spPr bwMode="auto">
          <a:xfrm>
            <a:off x="2636838" y="3436938"/>
            <a:ext cx="252412" cy="4016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8" name="Line 16"/>
          <p:cNvSpPr>
            <a:spLocks noChangeShapeType="1"/>
          </p:cNvSpPr>
          <p:nvPr/>
        </p:nvSpPr>
        <p:spPr bwMode="auto">
          <a:xfrm>
            <a:off x="2636838" y="3570288"/>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69" name="Line 17"/>
          <p:cNvSpPr>
            <a:spLocks noChangeShapeType="1"/>
          </p:cNvSpPr>
          <p:nvPr/>
        </p:nvSpPr>
        <p:spPr bwMode="auto">
          <a:xfrm>
            <a:off x="2636838" y="3705225"/>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0" name="Rectangle 18"/>
          <p:cNvSpPr>
            <a:spLocks noChangeArrowheads="1"/>
          </p:cNvSpPr>
          <p:nvPr/>
        </p:nvSpPr>
        <p:spPr bwMode="auto">
          <a:xfrm>
            <a:off x="5487988" y="3436938"/>
            <a:ext cx="254000" cy="4016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1" name="Line 19"/>
          <p:cNvSpPr>
            <a:spLocks noChangeShapeType="1"/>
          </p:cNvSpPr>
          <p:nvPr/>
        </p:nvSpPr>
        <p:spPr bwMode="auto">
          <a:xfrm>
            <a:off x="5487988" y="357028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2" name="Line 20"/>
          <p:cNvSpPr>
            <a:spLocks noChangeShapeType="1"/>
          </p:cNvSpPr>
          <p:nvPr/>
        </p:nvSpPr>
        <p:spPr bwMode="auto">
          <a:xfrm>
            <a:off x="5487988" y="3705225"/>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3" name="Rectangle 21"/>
          <p:cNvSpPr>
            <a:spLocks noChangeArrowheads="1"/>
          </p:cNvSpPr>
          <p:nvPr/>
        </p:nvSpPr>
        <p:spPr bwMode="auto">
          <a:xfrm>
            <a:off x="2636838" y="4375150"/>
            <a:ext cx="252412" cy="4032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4" name="Line 22"/>
          <p:cNvSpPr>
            <a:spLocks noChangeShapeType="1"/>
          </p:cNvSpPr>
          <p:nvPr/>
        </p:nvSpPr>
        <p:spPr bwMode="auto">
          <a:xfrm>
            <a:off x="2636838" y="4645025"/>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5" name="Line 23"/>
          <p:cNvSpPr>
            <a:spLocks noChangeShapeType="1"/>
          </p:cNvSpPr>
          <p:nvPr/>
        </p:nvSpPr>
        <p:spPr bwMode="auto">
          <a:xfrm>
            <a:off x="2636838" y="4510088"/>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6" name="Rectangle 24"/>
          <p:cNvSpPr>
            <a:spLocks noChangeArrowheads="1"/>
          </p:cNvSpPr>
          <p:nvPr/>
        </p:nvSpPr>
        <p:spPr bwMode="auto">
          <a:xfrm>
            <a:off x="3270250" y="5314950"/>
            <a:ext cx="633413"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77" name="Text Box 25"/>
          <p:cNvSpPr txBox="1">
            <a:spLocks noChangeArrowheads="1"/>
          </p:cNvSpPr>
          <p:nvPr/>
        </p:nvSpPr>
        <p:spPr bwMode="auto">
          <a:xfrm>
            <a:off x="3270250" y="53387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1 5 9</a:t>
            </a:r>
            <a:endParaRPr lang="en-US" altLang="zh-CN" sz="2000" b="0">
              <a:latin typeface="Times New Roman" panose="02020603050405020304" pitchFamily="18" charset="0"/>
              <a:ea typeface="宋体" panose="02010600030101010101" pitchFamily="2" charset="-122"/>
            </a:endParaRPr>
          </a:p>
        </p:txBody>
      </p:sp>
      <p:grpSp>
        <p:nvGrpSpPr>
          <p:cNvPr id="1226778" name="Group 26"/>
          <p:cNvGrpSpPr/>
          <p:nvPr/>
        </p:nvGrpSpPr>
        <p:grpSpPr bwMode="auto">
          <a:xfrm>
            <a:off x="1622425" y="4308475"/>
            <a:ext cx="641350" cy="390525"/>
            <a:chOff x="1248" y="2784"/>
            <a:chExt cx="486" cy="279"/>
          </a:xfrm>
        </p:grpSpPr>
        <p:sp>
          <p:nvSpPr>
            <p:cNvPr id="1226779" name="Rectangle 27"/>
            <p:cNvSpPr>
              <a:spLocks noChangeArrowheads="1"/>
            </p:cNvSpPr>
            <p:nvPr/>
          </p:nvSpPr>
          <p:spPr bwMode="auto">
            <a:xfrm>
              <a:off x="1248" y="2784"/>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80" name="Text Box 28"/>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1 4 5</a:t>
              </a:r>
              <a:endParaRPr lang="en-US" altLang="zh-CN" sz="2000" b="0">
                <a:latin typeface="Times New Roman" panose="02020603050405020304" pitchFamily="18" charset="0"/>
                <a:ea typeface="宋体" panose="02010600030101010101" pitchFamily="2" charset="-122"/>
              </a:endParaRPr>
            </a:p>
          </p:txBody>
        </p:sp>
      </p:grpSp>
      <p:sp>
        <p:nvSpPr>
          <p:cNvPr id="1226781" name="Rectangle 29"/>
          <p:cNvSpPr>
            <a:spLocks noChangeArrowheads="1"/>
          </p:cNvSpPr>
          <p:nvPr/>
        </p:nvSpPr>
        <p:spPr bwMode="auto">
          <a:xfrm>
            <a:off x="3143250" y="4308475"/>
            <a:ext cx="633413"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82" name="Text Box 30"/>
          <p:cNvSpPr txBox="1">
            <a:spLocks noChangeArrowheads="1"/>
          </p:cNvSpPr>
          <p:nvPr/>
        </p:nvSpPr>
        <p:spPr bwMode="auto">
          <a:xfrm>
            <a:off x="3143250" y="43322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1 3 6</a:t>
            </a:r>
            <a:endParaRPr lang="en-US" altLang="zh-CN" sz="2000" b="0">
              <a:latin typeface="Times New Roman" panose="02020603050405020304" pitchFamily="18" charset="0"/>
              <a:ea typeface="宋体" panose="02010600030101010101" pitchFamily="2" charset="-122"/>
            </a:endParaRPr>
          </a:p>
        </p:txBody>
      </p:sp>
      <p:sp>
        <p:nvSpPr>
          <p:cNvPr id="1226783" name="Rectangle 31"/>
          <p:cNvSpPr>
            <a:spLocks noChangeArrowheads="1"/>
          </p:cNvSpPr>
          <p:nvPr/>
        </p:nvSpPr>
        <p:spPr bwMode="auto">
          <a:xfrm>
            <a:off x="4284663" y="4576763"/>
            <a:ext cx="633412"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84" name="Text Box 32"/>
          <p:cNvSpPr txBox="1">
            <a:spLocks noChangeArrowheads="1"/>
          </p:cNvSpPr>
          <p:nvPr/>
        </p:nvSpPr>
        <p:spPr bwMode="auto">
          <a:xfrm>
            <a:off x="4284663" y="46005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3 4 5</a:t>
            </a:r>
            <a:endParaRPr lang="en-US" altLang="zh-CN" sz="2000" b="0">
              <a:latin typeface="Times New Roman" panose="02020603050405020304" pitchFamily="18" charset="0"/>
              <a:ea typeface="宋体" panose="02010600030101010101" pitchFamily="2" charset="-122"/>
            </a:endParaRPr>
          </a:p>
        </p:txBody>
      </p:sp>
      <p:grpSp>
        <p:nvGrpSpPr>
          <p:cNvPr id="1226785" name="Group 33"/>
          <p:cNvGrpSpPr/>
          <p:nvPr/>
        </p:nvGrpSpPr>
        <p:grpSpPr bwMode="auto">
          <a:xfrm>
            <a:off x="6438900" y="4576763"/>
            <a:ext cx="641350" cy="390525"/>
            <a:chOff x="432" y="3408"/>
            <a:chExt cx="486" cy="279"/>
          </a:xfrm>
        </p:grpSpPr>
        <p:sp>
          <p:nvSpPr>
            <p:cNvPr id="1226786" name="Rectangle 3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87" name="Text Box 35"/>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3 6 7</a:t>
              </a:r>
              <a:endParaRPr lang="en-US" altLang="zh-CN" sz="2000" b="0">
                <a:latin typeface="Times New Roman" panose="02020603050405020304" pitchFamily="18" charset="0"/>
                <a:ea typeface="宋体" panose="02010600030101010101" pitchFamily="2" charset="-122"/>
              </a:endParaRPr>
            </a:p>
          </p:txBody>
        </p:sp>
      </p:grpSp>
      <p:grpSp>
        <p:nvGrpSpPr>
          <p:cNvPr id="1226788" name="Group 36"/>
          <p:cNvGrpSpPr/>
          <p:nvPr/>
        </p:nvGrpSpPr>
        <p:grpSpPr bwMode="auto">
          <a:xfrm>
            <a:off x="6438900" y="4913313"/>
            <a:ext cx="641350" cy="390525"/>
            <a:chOff x="432" y="3408"/>
            <a:chExt cx="486" cy="280"/>
          </a:xfrm>
        </p:grpSpPr>
        <p:sp>
          <p:nvSpPr>
            <p:cNvPr id="1226789" name="Rectangle 3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90" name="Text Box 38"/>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3 6 8</a:t>
              </a:r>
              <a:endParaRPr lang="en-US" altLang="zh-CN" sz="2000" b="0">
                <a:latin typeface="Times New Roman" panose="02020603050405020304" pitchFamily="18" charset="0"/>
                <a:ea typeface="宋体" panose="02010600030101010101" pitchFamily="2" charset="-122"/>
              </a:endParaRPr>
            </a:p>
          </p:txBody>
        </p:sp>
      </p:grpSp>
      <p:grpSp>
        <p:nvGrpSpPr>
          <p:cNvPr id="1226791" name="Group 39"/>
          <p:cNvGrpSpPr/>
          <p:nvPr/>
        </p:nvGrpSpPr>
        <p:grpSpPr bwMode="auto">
          <a:xfrm>
            <a:off x="5297488" y="4576763"/>
            <a:ext cx="644525" cy="725487"/>
            <a:chOff x="3792" y="3312"/>
            <a:chExt cx="488" cy="519"/>
          </a:xfrm>
        </p:grpSpPr>
        <p:grpSp>
          <p:nvGrpSpPr>
            <p:cNvPr id="1226792" name="Group 40"/>
            <p:cNvGrpSpPr/>
            <p:nvPr/>
          </p:nvGrpSpPr>
          <p:grpSpPr bwMode="auto">
            <a:xfrm>
              <a:off x="3792" y="3312"/>
              <a:ext cx="488" cy="279"/>
              <a:chOff x="432" y="3408"/>
              <a:chExt cx="488" cy="279"/>
            </a:xfrm>
          </p:grpSpPr>
          <p:sp>
            <p:nvSpPr>
              <p:cNvPr id="1226793" name="Rectangle 4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94" name="Text Box 42"/>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3 5 6</a:t>
                </a:r>
                <a:endParaRPr lang="en-US" altLang="zh-CN" sz="2000" b="0">
                  <a:latin typeface="Times New Roman" panose="02020603050405020304" pitchFamily="18" charset="0"/>
                  <a:ea typeface="宋体" panose="02010600030101010101" pitchFamily="2" charset="-122"/>
                </a:endParaRPr>
              </a:p>
            </p:txBody>
          </p:sp>
        </p:grpSp>
        <p:grpSp>
          <p:nvGrpSpPr>
            <p:cNvPr id="1226795" name="Group 43"/>
            <p:cNvGrpSpPr/>
            <p:nvPr/>
          </p:nvGrpSpPr>
          <p:grpSpPr bwMode="auto">
            <a:xfrm>
              <a:off x="3792" y="3552"/>
              <a:ext cx="488" cy="279"/>
              <a:chOff x="432" y="3408"/>
              <a:chExt cx="488" cy="279"/>
            </a:xfrm>
          </p:grpSpPr>
          <p:sp>
            <p:nvSpPr>
              <p:cNvPr id="1226796" name="Rectangle 4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797" name="Text Box 45"/>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3 5 7</a:t>
                </a:r>
                <a:endParaRPr lang="en-US" altLang="zh-CN" sz="2000" b="0">
                  <a:latin typeface="Times New Roman" panose="02020603050405020304" pitchFamily="18" charset="0"/>
                  <a:ea typeface="宋体" panose="02010600030101010101" pitchFamily="2" charset="-122"/>
                </a:endParaRPr>
              </a:p>
            </p:txBody>
          </p:sp>
        </p:grpSp>
      </p:grpSp>
      <p:grpSp>
        <p:nvGrpSpPr>
          <p:cNvPr id="1226798" name="Group 46"/>
          <p:cNvGrpSpPr/>
          <p:nvPr/>
        </p:nvGrpSpPr>
        <p:grpSpPr bwMode="auto">
          <a:xfrm>
            <a:off x="5297488" y="5248275"/>
            <a:ext cx="644525" cy="390525"/>
            <a:chOff x="432" y="3408"/>
            <a:chExt cx="488" cy="279"/>
          </a:xfrm>
        </p:grpSpPr>
        <p:sp>
          <p:nvSpPr>
            <p:cNvPr id="1226799" name="Rectangle 4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00" name="Text Box 48"/>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6 8 9</a:t>
              </a:r>
              <a:endParaRPr lang="en-US" altLang="zh-CN" sz="2000" b="0">
                <a:latin typeface="Times New Roman" panose="02020603050405020304" pitchFamily="18" charset="0"/>
                <a:ea typeface="宋体" panose="02010600030101010101" pitchFamily="2" charset="-122"/>
              </a:endParaRPr>
            </a:p>
          </p:txBody>
        </p:sp>
      </p:grpSp>
      <p:grpSp>
        <p:nvGrpSpPr>
          <p:cNvPr id="1226801" name="Group 49"/>
          <p:cNvGrpSpPr/>
          <p:nvPr/>
        </p:nvGrpSpPr>
        <p:grpSpPr bwMode="auto">
          <a:xfrm>
            <a:off x="3903663" y="3503613"/>
            <a:ext cx="641350" cy="390525"/>
            <a:chOff x="432" y="3408"/>
            <a:chExt cx="486" cy="279"/>
          </a:xfrm>
        </p:grpSpPr>
        <p:sp>
          <p:nvSpPr>
            <p:cNvPr id="1226802" name="Rectangle 50"/>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03" name="Text Box 51"/>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2 3 4</a:t>
              </a:r>
            </a:p>
          </p:txBody>
        </p:sp>
      </p:grpSp>
      <p:grpSp>
        <p:nvGrpSpPr>
          <p:cNvPr id="1226804" name="Group 52"/>
          <p:cNvGrpSpPr/>
          <p:nvPr/>
        </p:nvGrpSpPr>
        <p:grpSpPr bwMode="auto">
          <a:xfrm>
            <a:off x="3903663" y="3838575"/>
            <a:ext cx="641350" cy="392113"/>
            <a:chOff x="432" y="3408"/>
            <a:chExt cx="486" cy="280"/>
          </a:xfrm>
        </p:grpSpPr>
        <p:sp>
          <p:nvSpPr>
            <p:cNvPr id="1226805" name="Rectangle 5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06" name="Text Box 54"/>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5 6 7</a:t>
              </a:r>
              <a:endParaRPr lang="en-US" altLang="zh-CN" sz="2000" b="0">
                <a:latin typeface="Times New Roman" panose="02020603050405020304" pitchFamily="18" charset="0"/>
                <a:ea typeface="宋体" panose="02010600030101010101" pitchFamily="2" charset="-122"/>
              </a:endParaRPr>
            </a:p>
          </p:txBody>
        </p:sp>
      </p:grpSp>
      <p:grpSp>
        <p:nvGrpSpPr>
          <p:cNvPr id="1226807" name="Group 55"/>
          <p:cNvGrpSpPr/>
          <p:nvPr/>
        </p:nvGrpSpPr>
        <p:grpSpPr bwMode="auto">
          <a:xfrm>
            <a:off x="1685925" y="5314950"/>
            <a:ext cx="641350" cy="390525"/>
            <a:chOff x="432" y="3408"/>
            <a:chExt cx="486" cy="279"/>
          </a:xfrm>
        </p:grpSpPr>
        <p:sp>
          <p:nvSpPr>
            <p:cNvPr id="1226808" name="Rectangle 56"/>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09" name="Text Box 57"/>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1 2 4</a:t>
              </a:r>
              <a:endParaRPr lang="en-US" altLang="zh-CN" sz="2000" b="0">
                <a:latin typeface="Times New Roman" panose="02020603050405020304" pitchFamily="18" charset="0"/>
                <a:ea typeface="宋体" panose="02010600030101010101" pitchFamily="2" charset="-122"/>
              </a:endParaRPr>
            </a:p>
          </p:txBody>
        </p:sp>
      </p:grpSp>
      <p:grpSp>
        <p:nvGrpSpPr>
          <p:cNvPr id="1226810" name="Group 58"/>
          <p:cNvGrpSpPr/>
          <p:nvPr/>
        </p:nvGrpSpPr>
        <p:grpSpPr bwMode="auto">
          <a:xfrm>
            <a:off x="1685925" y="5651500"/>
            <a:ext cx="641350" cy="392113"/>
            <a:chOff x="432" y="3408"/>
            <a:chExt cx="486" cy="281"/>
          </a:xfrm>
        </p:grpSpPr>
        <p:sp>
          <p:nvSpPr>
            <p:cNvPr id="1226811" name="Rectangle 5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12" name="Text Box 60"/>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4 5 7</a:t>
              </a:r>
              <a:endParaRPr lang="en-US" altLang="zh-CN" sz="2000" b="0">
                <a:latin typeface="Times New Roman" panose="02020603050405020304" pitchFamily="18" charset="0"/>
                <a:ea typeface="宋体" panose="02010600030101010101" pitchFamily="2" charset="-122"/>
              </a:endParaRPr>
            </a:p>
          </p:txBody>
        </p:sp>
      </p:grpSp>
      <p:grpSp>
        <p:nvGrpSpPr>
          <p:cNvPr id="1226813" name="Group 61"/>
          <p:cNvGrpSpPr/>
          <p:nvPr/>
        </p:nvGrpSpPr>
        <p:grpSpPr bwMode="auto">
          <a:xfrm>
            <a:off x="2446338" y="5383213"/>
            <a:ext cx="641350" cy="390525"/>
            <a:chOff x="432" y="3408"/>
            <a:chExt cx="486" cy="280"/>
          </a:xfrm>
        </p:grpSpPr>
        <p:sp>
          <p:nvSpPr>
            <p:cNvPr id="1226814" name="Rectangle 6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15" name="Text Box 63"/>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1 2 5</a:t>
              </a:r>
              <a:endParaRPr lang="en-US" altLang="zh-CN" sz="2000" b="0">
                <a:latin typeface="Times New Roman" panose="02020603050405020304" pitchFamily="18" charset="0"/>
                <a:ea typeface="宋体" panose="02010600030101010101" pitchFamily="2" charset="-122"/>
              </a:endParaRPr>
            </a:p>
          </p:txBody>
        </p:sp>
      </p:grpSp>
      <p:grpSp>
        <p:nvGrpSpPr>
          <p:cNvPr id="1226816" name="Group 64"/>
          <p:cNvGrpSpPr/>
          <p:nvPr/>
        </p:nvGrpSpPr>
        <p:grpSpPr bwMode="auto">
          <a:xfrm>
            <a:off x="2446338" y="5718175"/>
            <a:ext cx="641350" cy="388938"/>
            <a:chOff x="432" y="3408"/>
            <a:chExt cx="486" cy="278"/>
          </a:xfrm>
        </p:grpSpPr>
        <p:sp>
          <p:nvSpPr>
            <p:cNvPr id="1226817" name="Rectangle 6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18" name="Text Box 66"/>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4 5 8</a:t>
              </a:r>
              <a:endParaRPr lang="en-US" altLang="zh-CN" sz="2000" b="0">
                <a:latin typeface="Times New Roman" panose="02020603050405020304" pitchFamily="18" charset="0"/>
                <a:ea typeface="宋体" panose="02010600030101010101" pitchFamily="2" charset="-122"/>
              </a:endParaRPr>
            </a:p>
          </p:txBody>
        </p:sp>
      </p:grpSp>
      <p:sp>
        <p:nvSpPr>
          <p:cNvPr id="1226819" name="Rectangle 67"/>
          <p:cNvSpPr>
            <a:spLocks noChangeArrowheads="1"/>
          </p:cNvSpPr>
          <p:nvPr/>
        </p:nvSpPr>
        <p:spPr bwMode="auto">
          <a:xfrm>
            <a:off x="4030663" y="2362200"/>
            <a:ext cx="254000" cy="4032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20" name="Line 68"/>
          <p:cNvSpPr>
            <a:spLocks noChangeShapeType="1"/>
          </p:cNvSpPr>
          <p:nvPr/>
        </p:nvSpPr>
        <p:spPr bwMode="auto">
          <a:xfrm>
            <a:off x="4030663" y="249713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21" name="Line 69"/>
          <p:cNvSpPr>
            <a:spLocks noChangeShapeType="1"/>
          </p:cNvSpPr>
          <p:nvPr/>
        </p:nvSpPr>
        <p:spPr bwMode="auto">
          <a:xfrm>
            <a:off x="4030663" y="263048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6822" name="Group 70"/>
          <p:cNvGrpSpPr/>
          <p:nvPr/>
        </p:nvGrpSpPr>
        <p:grpSpPr bwMode="auto">
          <a:xfrm>
            <a:off x="7185025" y="1295400"/>
            <a:ext cx="1654175" cy="1692275"/>
            <a:chOff x="96" y="1097"/>
            <a:chExt cx="1141" cy="1122"/>
          </a:xfrm>
        </p:grpSpPr>
        <p:sp>
          <p:nvSpPr>
            <p:cNvPr id="1226823" name="Text Box 71"/>
            <p:cNvSpPr txBox="1">
              <a:spLocks noChangeArrowheads="1"/>
            </p:cNvSpPr>
            <p:nvPr/>
          </p:nvSpPr>
          <p:spPr bwMode="auto">
            <a:xfrm>
              <a:off x="96"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1,4,7</a:t>
              </a:r>
              <a:endParaRPr lang="en-US" altLang="zh-CN" b="0">
                <a:latin typeface="Times New Roman" panose="02020603050405020304" pitchFamily="18" charset="0"/>
                <a:ea typeface="宋体" panose="02010600030101010101" pitchFamily="2" charset="-122"/>
              </a:endParaRPr>
            </a:p>
          </p:txBody>
        </p:sp>
        <p:grpSp>
          <p:nvGrpSpPr>
            <p:cNvPr id="1226824" name="Group 72"/>
            <p:cNvGrpSpPr/>
            <p:nvPr/>
          </p:nvGrpSpPr>
          <p:grpSpPr bwMode="auto">
            <a:xfrm>
              <a:off x="144" y="1097"/>
              <a:ext cx="1093" cy="1122"/>
              <a:chOff x="144" y="1097"/>
              <a:chExt cx="1093" cy="1122"/>
            </a:xfrm>
          </p:grpSpPr>
          <p:sp>
            <p:nvSpPr>
              <p:cNvPr id="1226825" name="Text Box 73"/>
              <p:cNvSpPr txBox="1">
                <a:spLocks noChangeArrowheads="1"/>
              </p:cNvSpPr>
              <p:nvPr/>
            </p:nvSpPr>
            <p:spPr bwMode="auto">
              <a:xfrm>
                <a:off x="369" y="1097"/>
                <a:ext cx="12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26826" name="Group 74"/>
              <p:cNvGrpSpPr/>
              <p:nvPr/>
            </p:nvGrpSpPr>
            <p:grpSpPr bwMode="auto">
              <a:xfrm>
                <a:off x="528" y="1392"/>
                <a:ext cx="240" cy="384"/>
                <a:chOff x="2064" y="1872"/>
                <a:chExt cx="192" cy="288"/>
              </a:xfrm>
            </p:grpSpPr>
            <p:sp>
              <p:nvSpPr>
                <p:cNvPr id="1226827" name="Rectangle 75"/>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28" name="Line 76"/>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29" name="Line 77"/>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6830" name="Line 78"/>
              <p:cNvSpPr>
                <a:spLocks noChangeShapeType="1"/>
              </p:cNvSpPr>
              <p:nvPr/>
            </p:nvSpPr>
            <p:spPr bwMode="auto">
              <a:xfrm flipH="1">
                <a:off x="144" y="1776"/>
                <a:ext cx="485"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31" name="Line 79"/>
              <p:cNvSpPr>
                <a:spLocks noChangeShapeType="1"/>
              </p:cNvSpPr>
              <p:nvPr/>
            </p:nvSpPr>
            <p:spPr bwMode="auto">
              <a:xfrm>
                <a:off x="624" y="1776"/>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32" name="Line 80"/>
              <p:cNvSpPr>
                <a:spLocks noChangeShapeType="1"/>
              </p:cNvSpPr>
              <p:nvPr/>
            </p:nvSpPr>
            <p:spPr bwMode="auto">
              <a:xfrm>
                <a:off x="629" y="1776"/>
                <a:ext cx="427"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33" name="Text Box 81"/>
              <p:cNvSpPr txBox="1">
                <a:spLocks noChangeArrowheads="1"/>
              </p:cNvSpPr>
              <p:nvPr/>
            </p:nvSpPr>
            <p:spPr bwMode="auto">
              <a:xfrm>
                <a:off x="289" y="2017"/>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2,5,8</a:t>
                </a:r>
                <a:endParaRPr lang="en-US" altLang="zh-CN" b="0">
                  <a:latin typeface="Times New Roman" panose="02020603050405020304" pitchFamily="18" charset="0"/>
                  <a:ea typeface="宋体" panose="02010600030101010101" pitchFamily="2" charset="-122"/>
                </a:endParaRPr>
              </a:p>
            </p:txBody>
          </p:sp>
          <p:sp>
            <p:nvSpPr>
              <p:cNvPr id="1226834" name="Text Box 82"/>
              <p:cNvSpPr txBox="1">
                <a:spLocks noChangeArrowheads="1"/>
              </p:cNvSpPr>
              <p:nvPr/>
            </p:nvSpPr>
            <p:spPr bwMode="auto">
              <a:xfrm>
                <a:off x="865"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3,6,9</a:t>
                </a:r>
              </a:p>
            </p:txBody>
          </p:sp>
          <p:sp>
            <p:nvSpPr>
              <p:cNvPr id="1226835" name="Text Box 83"/>
              <p:cNvSpPr txBox="1">
                <a:spLocks noChangeArrowheads="1"/>
              </p:cNvSpPr>
              <p:nvPr/>
            </p:nvSpPr>
            <p:spPr bwMode="auto">
              <a:xfrm>
                <a:off x="192" y="1152"/>
                <a:ext cx="9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grpSp>
      </p:grpSp>
      <p:grpSp>
        <p:nvGrpSpPr>
          <p:cNvPr id="1226836" name="Group 84"/>
          <p:cNvGrpSpPr/>
          <p:nvPr/>
        </p:nvGrpSpPr>
        <p:grpSpPr bwMode="auto">
          <a:xfrm>
            <a:off x="3603625" y="1447800"/>
            <a:ext cx="1073150" cy="396875"/>
            <a:chOff x="4416" y="1440"/>
            <a:chExt cx="676" cy="250"/>
          </a:xfrm>
        </p:grpSpPr>
        <p:sp>
          <p:nvSpPr>
            <p:cNvPr id="1226837" name="Rectangle 85"/>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38" name="Text Box 86"/>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1 2 3 5 6</a:t>
              </a:r>
            </a:p>
          </p:txBody>
        </p:sp>
      </p:grpSp>
      <p:sp>
        <p:nvSpPr>
          <p:cNvPr id="1226839" name="Line 87"/>
          <p:cNvSpPr>
            <a:spLocks noChangeShapeType="1"/>
          </p:cNvSpPr>
          <p:nvPr/>
        </p:nvSpPr>
        <p:spPr bwMode="auto">
          <a:xfrm>
            <a:off x="4137025" y="1828800"/>
            <a:ext cx="0" cy="4572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40" name="Line 88"/>
          <p:cNvSpPr>
            <a:spLocks noChangeShapeType="1"/>
          </p:cNvSpPr>
          <p:nvPr/>
        </p:nvSpPr>
        <p:spPr bwMode="auto">
          <a:xfrm>
            <a:off x="2689225" y="2590800"/>
            <a:ext cx="762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41" name="Line 89"/>
          <p:cNvSpPr>
            <a:spLocks noChangeShapeType="1"/>
          </p:cNvSpPr>
          <p:nvPr/>
        </p:nvSpPr>
        <p:spPr bwMode="auto">
          <a:xfrm flipH="1">
            <a:off x="4213225" y="2667000"/>
            <a:ext cx="9906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42" name="Line 90"/>
          <p:cNvSpPr>
            <a:spLocks noChangeShapeType="1"/>
          </p:cNvSpPr>
          <p:nvPr/>
        </p:nvSpPr>
        <p:spPr bwMode="auto">
          <a:xfrm flipH="1">
            <a:off x="5584825" y="3200400"/>
            <a:ext cx="762000" cy="1524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6843" name="Group 91"/>
          <p:cNvGrpSpPr/>
          <p:nvPr/>
        </p:nvGrpSpPr>
        <p:grpSpPr bwMode="auto">
          <a:xfrm>
            <a:off x="250825" y="2514600"/>
            <a:ext cx="1377950" cy="396875"/>
            <a:chOff x="0" y="1728"/>
            <a:chExt cx="868" cy="250"/>
          </a:xfrm>
        </p:grpSpPr>
        <p:grpSp>
          <p:nvGrpSpPr>
            <p:cNvPr id="1226844" name="Group 92"/>
            <p:cNvGrpSpPr/>
            <p:nvPr/>
          </p:nvGrpSpPr>
          <p:grpSpPr bwMode="auto">
            <a:xfrm>
              <a:off x="432" y="1728"/>
              <a:ext cx="436" cy="250"/>
              <a:chOff x="432" y="1728"/>
              <a:chExt cx="436" cy="250"/>
            </a:xfrm>
          </p:grpSpPr>
          <p:sp>
            <p:nvSpPr>
              <p:cNvPr id="1226845" name="Rectangle 93"/>
              <p:cNvSpPr>
                <a:spLocks noChangeArrowheads="1"/>
              </p:cNvSpPr>
              <p:nvPr/>
            </p:nvSpPr>
            <p:spPr bwMode="auto">
              <a:xfrm>
                <a:off x="432" y="1728"/>
                <a:ext cx="432" cy="20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46" name="Text Box 94"/>
              <p:cNvSpPr txBox="1">
                <a:spLocks noChangeArrowheads="1"/>
              </p:cNvSpPr>
              <p:nvPr/>
            </p:nvSpPr>
            <p:spPr bwMode="auto">
              <a:xfrm>
                <a:off x="432" y="172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26847" name="Group 95"/>
            <p:cNvGrpSpPr/>
            <p:nvPr/>
          </p:nvGrpSpPr>
          <p:grpSpPr bwMode="auto">
            <a:xfrm>
              <a:off x="0" y="1728"/>
              <a:ext cx="446" cy="250"/>
              <a:chOff x="336" y="1440"/>
              <a:chExt cx="446" cy="250"/>
            </a:xfrm>
          </p:grpSpPr>
          <p:sp>
            <p:nvSpPr>
              <p:cNvPr id="1226848" name="Rectangle 96"/>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49" name="Text Box 97"/>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a:t>
                </a:r>
              </a:p>
            </p:txBody>
          </p:sp>
        </p:grpSp>
      </p:grpSp>
      <p:grpSp>
        <p:nvGrpSpPr>
          <p:cNvPr id="1226850" name="Group 98"/>
          <p:cNvGrpSpPr/>
          <p:nvPr/>
        </p:nvGrpSpPr>
        <p:grpSpPr bwMode="auto">
          <a:xfrm>
            <a:off x="250825" y="3124200"/>
            <a:ext cx="1187450" cy="396875"/>
            <a:chOff x="0" y="2160"/>
            <a:chExt cx="748" cy="250"/>
          </a:xfrm>
        </p:grpSpPr>
        <p:grpSp>
          <p:nvGrpSpPr>
            <p:cNvPr id="1226851" name="Group 99"/>
            <p:cNvGrpSpPr/>
            <p:nvPr/>
          </p:nvGrpSpPr>
          <p:grpSpPr bwMode="auto">
            <a:xfrm>
              <a:off x="432" y="2160"/>
              <a:ext cx="316" cy="250"/>
              <a:chOff x="4416" y="1440"/>
              <a:chExt cx="685" cy="260"/>
            </a:xfrm>
          </p:grpSpPr>
          <p:sp>
            <p:nvSpPr>
              <p:cNvPr id="1226852" name="Rectangle 100"/>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53" name="Text Box 101"/>
              <p:cNvSpPr txBox="1">
                <a:spLocks noChangeArrowheads="1"/>
              </p:cNvSpPr>
              <p:nvPr/>
            </p:nvSpPr>
            <p:spPr bwMode="auto">
              <a:xfrm>
                <a:off x="4416" y="1440"/>
                <a:ext cx="68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a:t>
                </a:r>
              </a:p>
            </p:txBody>
          </p:sp>
        </p:grpSp>
        <p:grpSp>
          <p:nvGrpSpPr>
            <p:cNvPr id="1226854" name="Group 102"/>
            <p:cNvGrpSpPr/>
            <p:nvPr/>
          </p:nvGrpSpPr>
          <p:grpSpPr bwMode="auto">
            <a:xfrm>
              <a:off x="0" y="2160"/>
              <a:ext cx="446" cy="250"/>
              <a:chOff x="336" y="1440"/>
              <a:chExt cx="446" cy="250"/>
            </a:xfrm>
          </p:grpSpPr>
          <p:sp>
            <p:nvSpPr>
              <p:cNvPr id="1226855" name="Rectangle 103"/>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56" name="Text Box 104"/>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3 +</a:t>
                </a:r>
              </a:p>
            </p:txBody>
          </p:sp>
        </p:grpSp>
      </p:grpSp>
      <p:grpSp>
        <p:nvGrpSpPr>
          <p:cNvPr id="1226857" name="Group 105"/>
          <p:cNvGrpSpPr/>
          <p:nvPr/>
        </p:nvGrpSpPr>
        <p:grpSpPr bwMode="auto">
          <a:xfrm>
            <a:off x="250825" y="3733800"/>
            <a:ext cx="990600" cy="396875"/>
            <a:chOff x="0" y="2544"/>
            <a:chExt cx="624" cy="250"/>
          </a:xfrm>
        </p:grpSpPr>
        <p:grpSp>
          <p:nvGrpSpPr>
            <p:cNvPr id="1226858" name="Group 106"/>
            <p:cNvGrpSpPr/>
            <p:nvPr/>
          </p:nvGrpSpPr>
          <p:grpSpPr bwMode="auto">
            <a:xfrm>
              <a:off x="417" y="2544"/>
              <a:ext cx="207" cy="250"/>
              <a:chOff x="4363" y="1440"/>
              <a:chExt cx="725" cy="260"/>
            </a:xfrm>
          </p:grpSpPr>
          <p:sp>
            <p:nvSpPr>
              <p:cNvPr id="1226859" name="Rectangle 107"/>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60" name="Text Box 108"/>
              <p:cNvSpPr txBox="1">
                <a:spLocks noChangeArrowheads="1"/>
              </p:cNvSpPr>
              <p:nvPr/>
            </p:nvSpPr>
            <p:spPr bwMode="auto">
              <a:xfrm>
                <a:off x="4363" y="1440"/>
                <a:ext cx="68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6</a:t>
                </a:r>
              </a:p>
            </p:txBody>
          </p:sp>
        </p:grpSp>
        <p:grpSp>
          <p:nvGrpSpPr>
            <p:cNvPr id="1226861" name="Group 109"/>
            <p:cNvGrpSpPr/>
            <p:nvPr/>
          </p:nvGrpSpPr>
          <p:grpSpPr bwMode="auto">
            <a:xfrm>
              <a:off x="0" y="2544"/>
              <a:ext cx="446" cy="250"/>
              <a:chOff x="336" y="1440"/>
              <a:chExt cx="446" cy="250"/>
            </a:xfrm>
          </p:grpSpPr>
          <p:sp>
            <p:nvSpPr>
              <p:cNvPr id="1226862" name="Rectangle 110"/>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63" name="Text Box 111"/>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5 +</a:t>
                </a:r>
              </a:p>
            </p:txBody>
          </p:sp>
        </p:grpSp>
      </p:grpSp>
      <p:sp>
        <p:nvSpPr>
          <p:cNvPr id="1226864" name="Line 112"/>
          <p:cNvSpPr>
            <a:spLocks noChangeShapeType="1"/>
          </p:cNvSpPr>
          <p:nvPr/>
        </p:nvSpPr>
        <p:spPr bwMode="auto">
          <a:xfrm>
            <a:off x="1622425" y="2819400"/>
            <a:ext cx="1066800" cy="14478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65" name="Line 113"/>
          <p:cNvSpPr>
            <a:spLocks noChangeShapeType="1"/>
          </p:cNvSpPr>
          <p:nvPr/>
        </p:nvSpPr>
        <p:spPr bwMode="auto">
          <a:xfrm>
            <a:off x="1219200" y="3886200"/>
            <a:ext cx="1295400" cy="4572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6866" name="Line 114"/>
          <p:cNvSpPr>
            <a:spLocks noChangeShapeType="1"/>
          </p:cNvSpPr>
          <p:nvPr/>
        </p:nvSpPr>
        <p:spPr bwMode="auto">
          <a:xfrm>
            <a:off x="1470025" y="3429000"/>
            <a:ext cx="1676400" cy="8382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6867" name="Group 115"/>
          <p:cNvGrpSpPr/>
          <p:nvPr/>
        </p:nvGrpSpPr>
        <p:grpSpPr bwMode="auto">
          <a:xfrm>
            <a:off x="4746625" y="2286000"/>
            <a:ext cx="1149350" cy="396875"/>
            <a:chOff x="2880" y="1632"/>
            <a:chExt cx="724" cy="250"/>
          </a:xfrm>
        </p:grpSpPr>
        <p:grpSp>
          <p:nvGrpSpPr>
            <p:cNvPr id="1226868" name="Group 116"/>
            <p:cNvGrpSpPr/>
            <p:nvPr/>
          </p:nvGrpSpPr>
          <p:grpSpPr bwMode="auto">
            <a:xfrm>
              <a:off x="3168" y="1632"/>
              <a:ext cx="436" cy="250"/>
              <a:chOff x="4416" y="1440"/>
              <a:chExt cx="678" cy="260"/>
            </a:xfrm>
          </p:grpSpPr>
          <p:sp>
            <p:nvSpPr>
              <p:cNvPr id="1226869" name="Rectangle 117"/>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70" name="Text Box 118"/>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26871" name="Group 119"/>
            <p:cNvGrpSpPr/>
            <p:nvPr/>
          </p:nvGrpSpPr>
          <p:grpSpPr bwMode="auto">
            <a:xfrm>
              <a:off x="2880" y="1632"/>
              <a:ext cx="326" cy="250"/>
              <a:chOff x="336" y="1440"/>
              <a:chExt cx="489" cy="250"/>
            </a:xfrm>
          </p:grpSpPr>
          <p:sp>
            <p:nvSpPr>
              <p:cNvPr id="1226872" name="Rectangle 120"/>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73" name="Text Box 121"/>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a:t>
                </a:r>
              </a:p>
            </p:txBody>
          </p:sp>
        </p:grpSp>
      </p:grpSp>
      <p:grpSp>
        <p:nvGrpSpPr>
          <p:cNvPr id="1226874" name="Group 122"/>
          <p:cNvGrpSpPr/>
          <p:nvPr/>
        </p:nvGrpSpPr>
        <p:grpSpPr bwMode="auto">
          <a:xfrm>
            <a:off x="6042025" y="2819400"/>
            <a:ext cx="958850" cy="396875"/>
            <a:chOff x="3792" y="2064"/>
            <a:chExt cx="604" cy="250"/>
          </a:xfrm>
        </p:grpSpPr>
        <p:grpSp>
          <p:nvGrpSpPr>
            <p:cNvPr id="1226875" name="Group 123"/>
            <p:cNvGrpSpPr/>
            <p:nvPr/>
          </p:nvGrpSpPr>
          <p:grpSpPr bwMode="auto">
            <a:xfrm>
              <a:off x="4080" y="2064"/>
              <a:ext cx="316" cy="250"/>
              <a:chOff x="4416" y="1440"/>
              <a:chExt cx="737" cy="260"/>
            </a:xfrm>
          </p:grpSpPr>
          <p:sp>
            <p:nvSpPr>
              <p:cNvPr id="1226876" name="Rectangle 124"/>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77" name="Text Box 125"/>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a:t>
                </a:r>
              </a:p>
            </p:txBody>
          </p:sp>
        </p:grpSp>
        <p:grpSp>
          <p:nvGrpSpPr>
            <p:cNvPr id="1226878" name="Group 126"/>
            <p:cNvGrpSpPr/>
            <p:nvPr/>
          </p:nvGrpSpPr>
          <p:grpSpPr bwMode="auto">
            <a:xfrm>
              <a:off x="3792" y="2064"/>
              <a:ext cx="326" cy="250"/>
              <a:chOff x="336" y="1440"/>
              <a:chExt cx="489" cy="250"/>
            </a:xfrm>
          </p:grpSpPr>
          <p:sp>
            <p:nvSpPr>
              <p:cNvPr id="1226879" name="Rectangle 127"/>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80" name="Text Box 128"/>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p>
            </p:txBody>
          </p:sp>
        </p:grpSp>
      </p:grpSp>
      <p:grpSp>
        <p:nvGrpSpPr>
          <p:cNvPr id="1226881" name="Group 129"/>
          <p:cNvGrpSpPr/>
          <p:nvPr/>
        </p:nvGrpSpPr>
        <p:grpSpPr bwMode="auto">
          <a:xfrm>
            <a:off x="2003425" y="2133600"/>
            <a:ext cx="1371600" cy="396875"/>
            <a:chOff x="1344" y="1536"/>
            <a:chExt cx="863" cy="226"/>
          </a:xfrm>
        </p:grpSpPr>
        <p:grpSp>
          <p:nvGrpSpPr>
            <p:cNvPr id="1226882" name="Group 130"/>
            <p:cNvGrpSpPr/>
            <p:nvPr/>
          </p:nvGrpSpPr>
          <p:grpSpPr bwMode="auto">
            <a:xfrm>
              <a:off x="1344" y="1536"/>
              <a:ext cx="432" cy="226"/>
              <a:chOff x="336" y="1440"/>
              <a:chExt cx="432" cy="226"/>
            </a:xfrm>
          </p:grpSpPr>
          <p:sp>
            <p:nvSpPr>
              <p:cNvPr id="1226883" name="Rectangle 131"/>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84" name="Text Box 132"/>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p>
            </p:txBody>
          </p:sp>
        </p:grpSp>
        <p:grpSp>
          <p:nvGrpSpPr>
            <p:cNvPr id="1226885" name="Group 133"/>
            <p:cNvGrpSpPr/>
            <p:nvPr/>
          </p:nvGrpSpPr>
          <p:grpSpPr bwMode="auto">
            <a:xfrm>
              <a:off x="1632" y="1536"/>
              <a:ext cx="575" cy="226"/>
              <a:chOff x="432" y="1728"/>
              <a:chExt cx="432" cy="226"/>
            </a:xfrm>
          </p:grpSpPr>
          <p:sp>
            <p:nvSpPr>
              <p:cNvPr id="1226886" name="Rectangle 134"/>
              <p:cNvSpPr>
                <a:spLocks noChangeArrowheads="1"/>
              </p:cNvSpPr>
              <p:nvPr/>
            </p:nvSpPr>
            <p:spPr bwMode="auto">
              <a:xfrm>
                <a:off x="432" y="1728"/>
                <a:ext cx="432" cy="20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26887" name="Text Box 135"/>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2 3 5 6</a:t>
                </a:r>
              </a:p>
            </p:txBody>
          </p:sp>
        </p:grpSp>
      </p:grpSp>
      <p:sp>
        <p:nvSpPr>
          <p:cNvPr id="1226888" name="Text Box 136"/>
          <p:cNvSpPr txBox="1">
            <a:spLocks noChangeArrowheads="1"/>
          </p:cNvSpPr>
          <p:nvPr/>
        </p:nvSpPr>
        <p:spPr bwMode="auto">
          <a:xfrm>
            <a:off x="4670425" y="1447800"/>
            <a:ext cx="118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transaction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3074"/>
          <p:cNvSpPr>
            <a:spLocks noGrp="1" noChangeArrowheads="1"/>
          </p:cNvSpPr>
          <p:nvPr>
            <p:ph type="title"/>
          </p:nvPr>
        </p:nvSpPr>
        <p:spPr/>
        <p:txBody>
          <a:bodyPr>
            <a:normAutofit fontScale="90000"/>
          </a:bodyPr>
          <a:lstStyle/>
          <a:p>
            <a:r>
              <a:rPr lang="zh-CN" altLang="en-US" b="1" dirty="0">
                <a:ea typeface="宋体" panose="02010600030101010101" pitchFamily="2" charset="-122"/>
              </a:rPr>
              <a:t>使用</a:t>
            </a:r>
            <a:r>
              <a:rPr lang="en-US" altLang="zh-CN" b="1" dirty="0">
                <a:ea typeface="宋体" panose="02010600030101010101" pitchFamily="2" charset="-122"/>
              </a:rPr>
              <a:t>hash</a:t>
            </a:r>
            <a:r>
              <a:rPr lang="zh-CN" altLang="en-US" b="1" dirty="0">
                <a:ea typeface="宋体" panose="02010600030101010101" pitchFamily="2" charset="-122"/>
              </a:rPr>
              <a:t>树中的项集与事务子集</a:t>
            </a:r>
            <a:br>
              <a:rPr lang="en-US" altLang="zh-CN" b="1" dirty="0">
                <a:ea typeface="宋体" panose="02010600030101010101" pitchFamily="2" charset="-122"/>
              </a:rPr>
            </a:br>
            <a:r>
              <a:rPr lang="zh-CN" altLang="en-US" b="1" dirty="0">
                <a:ea typeface="宋体" panose="02010600030101010101" pitchFamily="2" charset="-122"/>
              </a:rPr>
              <a:t>比较</a:t>
            </a:r>
            <a:endParaRPr lang="en-US" altLang="zh-CN" dirty="0">
              <a:ea typeface="宋体" panose="02010600030101010101" pitchFamily="2" charset="-122"/>
            </a:endParaRPr>
          </a:p>
        </p:txBody>
      </p:sp>
      <p:sp>
        <p:nvSpPr>
          <p:cNvPr id="1241091" name="Line 3075"/>
          <p:cNvSpPr>
            <a:spLocks noChangeShapeType="1"/>
          </p:cNvSpPr>
          <p:nvPr/>
        </p:nvSpPr>
        <p:spPr bwMode="auto">
          <a:xfrm flipH="1">
            <a:off x="2763838" y="2765425"/>
            <a:ext cx="1425575" cy="676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2" name="Line 3076"/>
          <p:cNvSpPr>
            <a:spLocks noChangeShapeType="1"/>
          </p:cNvSpPr>
          <p:nvPr/>
        </p:nvSpPr>
        <p:spPr bwMode="auto">
          <a:xfrm>
            <a:off x="4189413" y="2765425"/>
            <a:ext cx="0"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3" name="Line 3077"/>
          <p:cNvSpPr>
            <a:spLocks noChangeShapeType="1"/>
          </p:cNvSpPr>
          <p:nvPr/>
        </p:nvSpPr>
        <p:spPr bwMode="auto">
          <a:xfrm>
            <a:off x="4189413" y="2765425"/>
            <a:ext cx="1425575" cy="676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4" name="Line 3078"/>
          <p:cNvSpPr>
            <a:spLocks noChangeShapeType="1"/>
          </p:cNvSpPr>
          <p:nvPr/>
        </p:nvSpPr>
        <p:spPr bwMode="auto">
          <a:xfrm flipH="1">
            <a:off x="1939925" y="3838575"/>
            <a:ext cx="808038"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5" name="Line 3079"/>
          <p:cNvSpPr>
            <a:spLocks noChangeShapeType="1"/>
          </p:cNvSpPr>
          <p:nvPr/>
        </p:nvSpPr>
        <p:spPr bwMode="auto">
          <a:xfrm>
            <a:off x="2747963" y="3838575"/>
            <a:ext cx="0"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6" name="Line 3080"/>
          <p:cNvSpPr>
            <a:spLocks noChangeShapeType="1"/>
          </p:cNvSpPr>
          <p:nvPr/>
        </p:nvSpPr>
        <p:spPr bwMode="auto">
          <a:xfrm>
            <a:off x="2747963" y="3838575"/>
            <a:ext cx="649287"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7" name="Line 3081"/>
          <p:cNvSpPr>
            <a:spLocks noChangeShapeType="1"/>
          </p:cNvSpPr>
          <p:nvPr/>
        </p:nvSpPr>
        <p:spPr bwMode="auto">
          <a:xfrm flipH="1">
            <a:off x="4600575" y="3838575"/>
            <a:ext cx="1014413"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8" name="Line 3082"/>
          <p:cNvSpPr>
            <a:spLocks noChangeShapeType="1"/>
          </p:cNvSpPr>
          <p:nvPr/>
        </p:nvSpPr>
        <p:spPr bwMode="auto">
          <a:xfrm>
            <a:off x="5614988" y="3838575"/>
            <a:ext cx="0" cy="738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99" name="Line 3083"/>
          <p:cNvSpPr>
            <a:spLocks noChangeShapeType="1"/>
          </p:cNvSpPr>
          <p:nvPr/>
        </p:nvSpPr>
        <p:spPr bwMode="auto">
          <a:xfrm>
            <a:off x="5614988" y="3838575"/>
            <a:ext cx="1166812" cy="733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0" name="Line 3084"/>
          <p:cNvSpPr>
            <a:spLocks noChangeShapeType="1"/>
          </p:cNvSpPr>
          <p:nvPr/>
        </p:nvSpPr>
        <p:spPr bwMode="auto">
          <a:xfrm flipH="1">
            <a:off x="2003425" y="4778375"/>
            <a:ext cx="760413"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1" name="Line 3085"/>
          <p:cNvSpPr>
            <a:spLocks noChangeShapeType="1"/>
          </p:cNvSpPr>
          <p:nvPr/>
        </p:nvSpPr>
        <p:spPr bwMode="auto">
          <a:xfrm>
            <a:off x="2763838" y="4778375"/>
            <a:ext cx="0" cy="604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2" name="Line 3086"/>
          <p:cNvSpPr>
            <a:spLocks noChangeShapeType="1"/>
          </p:cNvSpPr>
          <p:nvPr/>
        </p:nvSpPr>
        <p:spPr bwMode="auto">
          <a:xfrm>
            <a:off x="2763838" y="4778375"/>
            <a:ext cx="696912" cy="536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3" name="Rectangle 3087"/>
          <p:cNvSpPr>
            <a:spLocks noChangeArrowheads="1"/>
          </p:cNvSpPr>
          <p:nvPr/>
        </p:nvSpPr>
        <p:spPr bwMode="auto">
          <a:xfrm>
            <a:off x="2636838" y="3436938"/>
            <a:ext cx="252412" cy="4016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4" name="Line 3088"/>
          <p:cNvSpPr>
            <a:spLocks noChangeShapeType="1"/>
          </p:cNvSpPr>
          <p:nvPr/>
        </p:nvSpPr>
        <p:spPr bwMode="auto">
          <a:xfrm>
            <a:off x="2636838" y="3570288"/>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5" name="Line 3089"/>
          <p:cNvSpPr>
            <a:spLocks noChangeShapeType="1"/>
          </p:cNvSpPr>
          <p:nvPr/>
        </p:nvSpPr>
        <p:spPr bwMode="auto">
          <a:xfrm>
            <a:off x="2636838" y="3705225"/>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6" name="Rectangle 3090"/>
          <p:cNvSpPr>
            <a:spLocks noChangeArrowheads="1"/>
          </p:cNvSpPr>
          <p:nvPr/>
        </p:nvSpPr>
        <p:spPr bwMode="auto">
          <a:xfrm>
            <a:off x="5487988" y="3436938"/>
            <a:ext cx="254000" cy="4016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7" name="Line 3091"/>
          <p:cNvSpPr>
            <a:spLocks noChangeShapeType="1"/>
          </p:cNvSpPr>
          <p:nvPr/>
        </p:nvSpPr>
        <p:spPr bwMode="auto">
          <a:xfrm>
            <a:off x="5487988" y="357028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8" name="Line 3092"/>
          <p:cNvSpPr>
            <a:spLocks noChangeShapeType="1"/>
          </p:cNvSpPr>
          <p:nvPr/>
        </p:nvSpPr>
        <p:spPr bwMode="auto">
          <a:xfrm>
            <a:off x="5487988" y="3705225"/>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09" name="Rectangle 3093"/>
          <p:cNvSpPr>
            <a:spLocks noChangeArrowheads="1"/>
          </p:cNvSpPr>
          <p:nvPr/>
        </p:nvSpPr>
        <p:spPr bwMode="auto">
          <a:xfrm>
            <a:off x="2636838" y="4375150"/>
            <a:ext cx="252412" cy="4032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0" name="Line 3094"/>
          <p:cNvSpPr>
            <a:spLocks noChangeShapeType="1"/>
          </p:cNvSpPr>
          <p:nvPr/>
        </p:nvSpPr>
        <p:spPr bwMode="auto">
          <a:xfrm>
            <a:off x="2636838" y="4645025"/>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1" name="Line 3095"/>
          <p:cNvSpPr>
            <a:spLocks noChangeShapeType="1"/>
          </p:cNvSpPr>
          <p:nvPr/>
        </p:nvSpPr>
        <p:spPr bwMode="auto">
          <a:xfrm>
            <a:off x="2636838" y="4510088"/>
            <a:ext cx="252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2" name="Rectangle 3096"/>
          <p:cNvSpPr>
            <a:spLocks noChangeArrowheads="1"/>
          </p:cNvSpPr>
          <p:nvPr/>
        </p:nvSpPr>
        <p:spPr bwMode="auto">
          <a:xfrm>
            <a:off x="3270250" y="5314950"/>
            <a:ext cx="633413"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3" name="Text Box 3097"/>
          <p:cNvSpPr txBox="1">
            <a:spLocks noChangeArrowheads="1"/>
          </p:cNvSpPr>
          <p:nvPr/>
        </p:nvSpPr>
        <p:spPr bwMode="auto">
          <a:xfrm>
            <a:off x="3270250" y="53387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1 5 9</a:t>
            </a:r>
            <a:endParaRPr lang="en-US" altLang="zh-CN" sz="2000" b="0">
              <a:latin typeface="Times New Roman" panose="02020603050405020304" pitchFamily="18" charset="0"/>
              <a:ea typeface="宋体" panose="02010600030101010101" pitchFamily="2" charset="-122"/>
            </a:endParaRPr>
          </a:p>
        </p:txBody>
      </p:sp>
      <p:grpSp>
        <p:nvGrpSpPr>
          <p:cNvPr id="1241114" name="Group 3098"/>
          <p:cNvGrpSpPr/>
          <p:nvPr/>
        </p:nvGrpSpPr>
        <p:grpSpPr bwMode="auto">
          <a:xfrm>
            <a:off x="1622425" y="4308475"/>
            <a:ext cx="641350" cy="390525"/>
            <a:chOff x="1248" y="2784"/>
            <a:chExt cx="486" cy="279"/>
          </a:xfrm>
        </p:grpSpPr>
        <p:sp>
          <p:nvSpPr>
            <p:cNvPr id="1241115" name="Rectangle 3099"/>
            <p:cNvSpPr>
              <a:spLocks noChangeArrowheads="1"/>
            </p:cNvSpPr>
            <p:nvPr/>
          </p:nvSpPr>
          <p:spPr bwMode="auto">
            <a:xfrm>
              <a:off x="1248" y="2784"/>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6" name="Text Box 3100"/>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1 4 5</a:t>
              </a:r>
              <a:endParaRPr lang="en-US" altLang="zh-CN" sz="2000" b="0">
                <a:latin typeface="Times New Roman" panose="02020603050405020304" pitchFamily="18" charset="0"/>
                <a:ea typeface="宋体" panose="02010600030101010101" pitchFamily="2" charset="-122"/>
              </a:endParaRPr>
            </a:p>
          </p:txBody>
        </p:sp>
      </p:grpSp>
      <p:sp>
        <p:nvSpPr>
          <p:cNvPr id="1241117" name="Rectangle 3101"/>
          <p:cNvSpPr>
            <a:spLocks noChangeArrowheads="1"/>
          </p:cNvSpPr>
          <p:nvPr/>
        </p:nvSpPr>
        <p:spPr bwMode="auto">
          <a:xfrm>
            <a:off x="3143250" y="4308475"/>
            <a:ext cx="633413"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18" name="Text Box 3102"/>
          <p:cNvSpPr txBox="1">
            <a:spLocks noChangeArrowheads="1"/>
          </p:cNvSpPr>
          <p:nvPr/>
        </p:nvSpPr>
        <p:spPr bwMode="auto">
          <a:xfrm>
            <a:off x="3143250" y="43322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1 3 6</a:t>
            </a:r>
            <a:endParaRPr lang="en-US" altLang="zh-CN" sz="2000" b="0">
              <a:latin typeface="Times New Roman" panose="02020603050405020304" pitchFamily="18" charset="0"/>
              <a:ea typeface="宋体" panose="02010600030101010101" pitchFamily="2" charset="-122"/>
            </a:endParaRPr>
          </a:p>
        </p:txBody>
      </p:sp>
      <p:sp>
        <p:nvSpPr>
          <p:cNvPr id="1241119" name="Rectangle 3103"/>
          <p:cNvSpPr>
            <a:spLocks noChangeArrowheads="1"/>
          </p:cNvSpPr>
          <p:nvPr/>
        </p:nvSpPr>
        <p:spPr bwMode="auto">
          <a:xfrm>
            <a:off x="4284663" y="4576763"/>
            <a:ext cx="633412" cy="336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20" name="Text Box 3104"/>
          <p:cNvSpPr txBox="1">
            <a:spLocks noChangeArrowheads="1"/>
          </p:cNvSpPr>
          <p:nvPr/>
        </p:nvSpPr>
        <p:spPr bwMode="auto">
          <a:xfrm>
            <a:off x="4284663" y="46005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3 4 5</a:t>
            </a:r>
            <a:endParaRPr lang="en-US" altLang="zh-CN" sz="2000" b="0">
              <a:latin typeface="Times New Roman" panose="02020603050405020304" pitchFamily="18" charset="0"/>
              <a:ea typeface="宋体" panose="02010600030101010101" pitchFamily="2" charset="-122"/>
            </a:endParaRPr>
          </a:p>
        </p:txBody>
      </p:sp>
      <p:grpSp>
        <p:nvGrpSpPr>
          <p:cNvPr id="1241121" name="Group 3105"/>
          <p:cNvGrpSpPr/>
          <p:nvPr/>
        </p:nvGrpSpPr>
        <p:grpSpPr bwMode="auto">
          <a:xfrm>
            <a:off x="6438900" y="4576763"/>
            <a:ext cx="641350" cy="390525"/>
            <a:chOff x="432" y="3408"/>
            <a:chExt cx="486" cy="279"/>
          </a:xfrm>
        </p:grpSpPr>
        <p:sp>
          <p:nvSpPr>
            <p:cNvPr id="1241122" name="Rectangle 3106"/>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23" name="Text Box 3107"/>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3 6 7</a:t>
              </a:r>
              <a:endParaRPr lang="en-US" altLang="zh-CN" sz="2000" b="0">
                <a:latin typeface="Times New Roman" panose="02020603050405020304" pitchFamily="18" charset="0"/>
                <a:ea typeface="宋体" panose="02010600030101010101" pitchFamily="2" charset="-122"/>
              </a:endParaRPr>
            </a:p>
          </p:txBody>
        </p:sp>
      </p:grpSp>
      <p:grpSp>
        <p:nvGrpSpPr>
          <p:cNvPr id="1241124" name="Group 3108"/>
          <p:cNvGrpSpPr/>
          <p:nvPr/>
        </p:nvGrpSpPr>
        <p:grpSpPr bwMode="auto">
          <a:xfrm>
            <a:off x="6438900" y="4913313"/>
            <a:ext cx="641350" cy="390525"/>
            <a:chOff x="432" y="3408"/>
            <a:chExt cx="486" cy="280"/>
          </a:xfrm>
        </p:grpSpPr>
        <p:sp>
          <p:nvSpPr>
            <p:cNvPr id="1241125" name="Rectangle 310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26" name="Text Box 3110"/>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3 6 8</a:t>
              </a:r>
              <a:endParaRPr lang="en-US" altLang="zh-CN" sz="2000" b="0">
                <a:latin typeface="Times New Roman" panose="02020603050405020304" pitchFamily="18" charset="0"/>
                <a:ea typeface="宋体" panose="02010600030101010101" pitchFamily="2" charset="-122"/>
              </a:endParaRPr>
            </a:p>
          </p:txBody>
        </p:sp>
      </p:grpSp>
      <p:grpSp>
        <p:nvGrpSpPr>
          <p:cNvPr id="1241127" name="Group 3111"/>
          <p:cNvGrpSpPr/>
          <p:nvPr/>
        </p:nvGrpSpPr>
        <p:grpSpPr bwMode="auto">
          <a:xfrm>
            <a:off x="5297488" y="4576763"/>
            <a:ext cx="644525" cy="725487"/>
            <a:chOff x="3792" y="3312"/>
            <a:chExt cx="488" cy="519"/>
          </a:xfrm>
        </p:grpSpPr>
        <p:grpSp>
          <p:nvGrpSpPr>
            <p:cNvPr id="1241128" name="Group 3112"/>
            <p:cNvGrpSpPr/>
            <p:nvPr/>
          </p:nvGrpSpPr>
          <p:grpSpPr bwMode="auto">
            <a:xfrm>
              <a:off x="3792" y="3312"/>
              <a:ext cx="488" cy="279"/>
              <a:chOff x="432" y="3408"/>
              <a:chExt cx="488" cy="279"/>
            </a:xfrm>
          </p:grpSpPr>
          <p:sp>
            <p:nvSpPr>
              <p:cNvPr id="1241129" name="Rectangle 3113"/>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30" name="Text Box 3114"/>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3 5 6</a:t>
                </a:r>
                <a:endParaRPr lang="en-US" altLang="zh-CN" sz="2000" b="0">
                  <a:latin typeface="Times New Roman" panose="02020603050405020304" pitchFamily="18" charset="0"/>
                  <a:ea typeface="宋体" panose="02010600030101010101" pitchFamily="2" charset="-122"/>
                </a:endParaRPr>
              </a:p>
            </p:txBody>
          </p:sp>
        </p:grpSp>
        <p:grpSp>
          <p:nvGrpSpPr>
            <p:cNvPr id="1241131" name="Group 3115"/>
            <p:cNvGrpSpPr/>
            <p:nvPr/>
          </p:nvGrpSpPr>
          <p:grpSpPr bwMode="auto">
            <a:xfrm>
              <a:off x="3792" y="3552"/>
              <a:ext cx="488" cy="279"/>
              <a:chOff x="432" y="3408"/>
              <a:chExt cx="488" cy="279"/>
            </a:xfrm>
          </p:grpSpPr>
          <p:sp>
            <p:nvSpPr>
              <p:cNvPr id="1241132" name="Rectangle 3116"/>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33" name="Text Box 3117"/>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3 5 7</a:t>
                </a:r>
                <a:endParaRPr lang="en-US" altLang="zh-CN" sz="2000" b="0">
                  <a:latin typeface="Times New Roman" panose="02020603050405020304" pitchFamily="18" charset="0"/>
                  <a:ea typeface="宋体" panose="02010600030101010101" pitchFamily="2" charset="-122"/>
                </a:endParaRPr>
              </a:p>
            </p:txBody>
          </p:sp>
        </p:grpSp>
      </p:grpSp>
      <p:grpSp>
        <p:nvGrpSpPr>
          <p:cNvPr id="1241134" name="Group 3118"/>
          <p:cNvGrpSpPr/>
          <p:nvPr/>
        </p:nvGrpSpPr>
        <p:grpSpPr bwMode="auto">
          <a:xfrm>
            <a:off x="5297488" y="5248275"/>
            <a:ext cx="644525" cy="390525"/>
            <a:chOff x="432" y="3408"/>
            <a:chExt cx="488" cy="279"/>
          </a:xfrm>
        </p:grpSpPr>
        <p:sp>
          <p:nvSpPr>
            <p:cNvPr id="1241135" name="Rectangle 3119"/>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36" name="Text Box 3120"/>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6 8 9</a:t>
              </a:r>
              <a:endParaRPr lang="en-US" altLang="zh-CN" sz="2000" b="0">
                <a:latin typeface="Times New Roman" panose="02020603050405020304" pitchFamily="18" charset="0"/>
                <a:ea typeface="宋体" panose="02010600030101010101" pitchFamily="2" charset="-122"/>
              </a:endParaRPr>
            </a:p>
          </p:txBody>
        </p:sp>
      </p:grpSp>
      <p:grpSp>
        <p:nvGrpSpPr>
          <p:cNvPr id="1241137" name="Group 3121"/>
          <p:cNvGrpSpPr/>
          <p:nvPr/>
        </p:nvGrpSpPr>
        <p:grpSpPr bwMode="auto">
          <a:xfrm>
            <a:off x="3903663" y="3503613"/>
            <a:ext cx="641350" cy="390525"/>
            <a:chOff x="432" y="3408"/>
            <a:chExt cx="486" cy="279"/>
          </a:xfrm>
        </p:grpSpPr>
        <p:sp>
          <p:nvSpPr>
            <p:cNvPr id="1241138" name="Rectangle 3122"/>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39" name="Text Box 3123"/>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2 3 4</a:t>
              </a:r>
            </a:p>
          </p:txBody>
        </p:sp>
      </p:grpSp>
      <p:grpSp>
        <p:nvGrpSpPr>
          <p:cNvPr id="1241140" name="Group 3124"/>
          <p:cNvGrpSpPr/>
          <p:nvPr/>
        </p:nvGrpSpPr>
        <p:grpSpPr bwMode="auto">
          <a:xfrm>
            <a:off x="3903663" y="3838575"/>
            <a:ext cx="641350" cy="392113"/>
            <a:chOff x="432" y="3408"/>
            <a:chExt cx="486" cy="280"/>
          </a:xfrm>
        </p:grpSpPr>
        <p:sp>
          <p:nvSpPr>
            <p:cNvPr id="1241141" name="Rectangle 3125"/>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42" name="Text Box 3126"/>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5 6 7</a:t>
              </a:r>
              <a:endParaRPr lang="en-US" altLang="zh-CN" sz="2000" b="0">
                <a:latin typeface="Times New Roman" panose="02020603050405020304" pitchFamily="18" charset="0"/>
                <a:ea typeface="宋体" panose="02010600030101010101" pitchFamily="2" charset="-122"/>
              </a:endParaRPr>
            </a:p>
          </p:txBody>
        </p:sp>
      </p:grpSp>
      <p:grpSp>
        <p:nvGrpSpPr>
          <p:cNvPr id="1241143" name="Group 3127"/>
          <p:cNvGrpSpPr/>
          <p:nvPr/>
        </p:nvGrpSpPr>
        <p:grpSpPr bwMode="auto">
          <a:xfrm>
            <a:off x="1685925" y="5314950"/>
            <a:ext cx="641350" cy="390525"/>
            <a:chOff x="432" y="3408"/>
            <a:chExt cx="486" cy="279"/>
          </a:xfrm>
        </p:grpSpPr>
        <p:sp>
          <p:nvSpPr>
            <p:cNvPr id="1241144" name="Rectangle 3128"/>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45" name="Text Box 3129"/>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1 2 4</a:t>
              </a:r>
              <a:endParaRPr lang="en-US" altLang="zh-CN" sz="2000" b="0">
                <a:latin typeface="Times New Roman" panose="02020603050405020304" pitchFamily="18" charset="0"/>
                <a:ea typeface="宋体" panose="02010600030101010101" pitchFamily="2" charset="-122"/>
              </a:endParaRPr>
            </a:p>
          </p:txBody>
        </p:sp>
      </p:grpSp>
      <p:grpSp>
        <p:nvGrpSpPr>
          <p:cNvPr id="1241146" name="Group 3130"/>
          <p:cNvGrpSpPr/>
          <p:nvPr/>
        </p:nvGrpSpPr>
        <p:grpSpPr bwMode="auto">
          <a:xfrm>
            <a:off x="1685925" y="5651500"/>
            <a:ext cx="641350" cy="392113"/>
            <a:chOff x="432" y="3408"/>
            <a:chExt cx="486" cy="281"/>
          </a:xfrm>
        </p:grpSpPr>
        <p:sp>
          <p:nvSpPr>
            <p:cNvPr id="1241147" name="Rectangle 3131"/>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48" name="Text Box 3132"/>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4 5 7</a:t>
              </a:r>
              <a:endParaRPr lang="en-US" altLang="zh-CN" sz="2000" b="0">
                <a:latin typeface="Times New Roman" panose="02020603050405020304" pitchFamily="18" charset="0"/>
                <a:ea typeface="宋体" panose="02010600030101010101" pitchFamily="2" charset="-122"/>
              </a:endParaRPr>
            </a:p>
          </p:txBody>
        </p:sp>
      </p:grpSp>
      <p:grpSp>
        <p:nvGrpSpPr>
          <p:cNvPr id="1241149" name="Group 3133"/>
          <p:cNvGrpSpPr/>
          <p:nvPr/>
        </p:nvGrpSpPr>
        <p:grpSpPr bwMode="auto">
          <a:xfrm>
            <a:off x="2446338" y="5383213"/>
            <a:ext cx="641350" cy="390525"/>
            <a:chOff x="432" y="3408"/>
            <a:chExt cx="486" cy="280"/>
          </a:xfrm>
        </p:grpSpPr>
        <p:sp>
          <p:nvSpPr>
            <p:cNvPr id="1241150" name="Rectangle 3134"/>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51" name="Text Box 3135"/>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1 2 5</a:t>
              </a:r>
              <a:endParaRPr lang="en-US" altLang="zh-CN" sz="2000" b="0">
                <a:latin typeface="Times New Roman" panose="02020603050405020304" pitchFamily="18" charset="0"/>
                <a:ea typeface="宋体" panose="02010600030101010101" pitchFamily="2" charset="-122"/>
              </a:endParaRPr>
            </a:p>
          </p:txBody>
        </p:sp>
      </p:grpSp>
      <p:grpSp>
        <p:nvGrpSpPr>
          <p:cNvPr id="1241152" name="Group 3136"/>
          <p:cNvGrpSpPr/>
          <p:nvPr/>
        </p:nvGrpSpPr>
        <p:grpSpPr bwMode="auto">
          <a:xfrm>
            <a:off x="2446338" y="5718175"/>
            <a:ext cx="641350" cy="388938"/>
            <a:chOff x="432" y="3408"/>
            <a:chExt cx="486" cy="278"/>
          </a:xfrm>
        </p:grpSpPr>
        <p:sp>
          <p:nvSpPr>
            <p:cNvPr id="1241153" name="Rectangle 3137"/>
            <p:cNvSpPr>
              <a:spLocks noChangeArrowheads="1"/>
            </p:cNvSpPr>
            <p:nvPr/>
          </p:nvSpPr>
          <p:spPr bwMode="auto">
            <a:xfrm>
              <a:off x="432" y="3408"/>
              <a:ext cx="480"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54" name="Text Box 3138"/>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4 5 8</a:t>
              </a:r>
              <a:endParaRPr lang="en-US" altLang="zh-CN" sz="2000" b="0">
                <a:latin typeface="Times New Roman" panose="02020603050405020304" pitchFamily="18" charset="0"/>
                <a:ea typeface="宋体" panose="02010600030101010101" pitchFamily="2" charset="-122"/>
              </a:endParaRPr>
            </a:p>
          </p:txBody>
        </p:sp>
      </p:grpSp>
      <p:sp>
        <p:nvSpPr>
          <p:cNvPr id="1241155" name="Rectangle 3139"/>
          <p:cNvSpPr>
            <a:spLocks noChangeArrowheads="1"/>
          </p:cNvSpPr>
          <p:nvPr/>
        </p:nvSpPr>
        <p:spPr bwMode="auto">
          <a:xfrm>
            <a:off x="4030663" y="2362200"/>
            <a:ext cx="254000" cy="4032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56" name="Line 3140"/>
          <p:cNvSpPr>
            <a:spLocks noChangeShapeType="1"/>
          </p:cNvSpPr>
          <p:nvPr/>
        </p:nvSpPr>
        <p:spPr bwMode="auto">
          <a:xfrm>
            <a:off x="4030663" y="249713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57" name="Line 3141"/>
          <p:cNvSpPr>
            <a:spLocks noChangeShapeType="1"/>
          </p:cNvSpPr>
          <p:nvPr/>
        </p:nvSpPr>
        <p:spPr bwMode="auto">
          <a:xfrm>
            <a:off x="4030663" y="2630488"/>
            <a:ext cx="25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1158" name="Group 3142"/>
          <p:cNvGrpSpPr/>
          <p:nvPr/>
        </p:nvGrpSpPr>
        <p:grpSpPr bwMode="auto">
          <a:xfrm>
            <a:off x="7185025" y="1295400"/>
            <a:ext cx="1654175" cy="1692275"/>
            <a:chOff x="96" y="1097"/>
            <a:chExt cx="1141" cy="1122"/>
          </a:xfrm>
        </p:grpSpPr>
        <p:sp>
          <p:nvSpPr>
            <p:cNvPr id="1241159" name="Text Box 3143"/>
            <p:cNvSpPr txBox="1">
              <a:spLocks noChangeArrowheads="1"/>
            </p:cNvSpPr>
            <p:nvPr/>
          </p:nvSpPr>
          <p:spPr bwMode="auto">
            <a:xfrm>
              <a:off x="96"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1,4,7</a:t>
              </a:r>
              <a:endParaRPr lang="en-US" altLang="zh-CN" b="0">
                <a:latin typeface="Times New Roman" panose="02020603050405020304" pitchFamily="18" charset="0"/>
                <a:ea typeface="宋体" panose="02010600030101010101" pitchFamily="2" charset="-122"/>
              </a:endParaRPr>
            </a:p>
          </p:txBody>
        </p:sp>
        <p:grpSp>
          <p:nvGrpSpPr>
            <p:cNvPr id="1241160" name="Group 3144"/>
            <p:cNvGrpSpPr/>
            <p:nvPr/>
          </p:nvGrpSpPr>
          <p:grpSpPr bwMode="auto">
            <a:xfrm>
              <a:off x="144" y="1097"/>
              <a:ext cx="1093" cy="1122"/>
              <a:chOff x="144" y="1097"/>
              <a:chExt cx="1093" cy="1122"/>
            </a:xfrm>
          </p:grpSpPr>
          <p:sp>
            <p:nvSpPr>
              <p:cNvPr id="1241161" name="Text Box 3145"/>
              <p:cNvSpPr txBox="1">
                <a:spLocks noChangeArrowheads="1"/>
              </p:cNvSpPr>
              <p:nvPr/>
            </p:nvSpPr>
            <p:spPr bwMode="auto">
              <a:xfrm>
                <a:off x="369" y="1097"/>
                <a:ext cx="12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0">
                  <a:latin typeface="Wingdings" panose="05000000000000000000" pitchFamily="2" charset="2"/>
                </a:endParaRPr>
              </a:p>
            </p:txBody>
          </p:sp>
          <p:grpSp>
            <p:nvGrpSpPr>
              <p:cNvPr id="1241162" name="Group 3146"/>
              <p:cNvGrpSpPr/>
              <p:nvPr/>
            </p:nvGrpSpPr>
            <p:grpSpPr bwMode="auto">
              <a:xfrm>
                <a:off x="528" y="1392"/>
                <a:ext cx="240" cy="384"/>
                <a:chOff x="2064" y="1872"/>
                <a:chExt cx="192" cy="288"/>
              </a:xfrm>
            </p:grpSpPr>
            <p:sp>
              <p:nvSpPr>
                <p:cNvPr id="1241163" name="Rectangle 3147"/>
                <p:cNvSpPr>
                  <a:spLocks noChangeArrowheads="1"/>
                </p:cNvSpPr>
                <p:nvPr/>
              </p:nvSpPr>
              <p:spPr bwMode="auto">
                <a:xfrm>
                  <a:off x="2064" y="1872"/>
                  <a:ext cx="192"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64" name="Line 3148"/>
                <p:cNvSpPr>
                  <a:spLocks noChangeShapeType="1"/>
                </p:cNvSpPr>
                <p:nvPr/>
              </p:nvSpPr>
              <p:spPr bwMode="auto">
                <a:xfrm>
                  <a:off x="2064" y="1968"/>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65" name="Line 3149"/>
                <p:cNvSpPr>
                  <a:spLocks noChangeShapeType="1"/>
                </p:cNvSpPr>
                <p:nvPr/>
              </p:nvSpPr>
              <p:spPr bwMode="auto">
                <a:xfrm>
                  <a:off x="2064" y="206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1166" name="Line 3150"/>
              <p:cNvSpPr>
                <a:spLocks noChangeShapeType="1"/>
              </p:cNvSpPr>
              <p:nvPr/>
            </p:nvSpPr>
            <p:spPr bwMode="auto">
              <a:xfrm flipH="1">
                <a:off x="144" y="1776"/>
                <a:ext cx="485"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67" name="Line 3151"/>
              <p:cNvSpPr>
                <a:spLocks noChangeShapeType="1"/>
              </p:cNvSpPr>
              <p:nvPr/>
            </p:nvSpPr>
            <p:spPr bwMode="auto">
              <a:xfrm>
                <a:off x="624" y="1776"/>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68" name="Line 3152"/>
              <p:cNvSpPr>
                <a:spLocks noChangeShapeType="1"/>
              </p:cNvSpPr>
              <p:nvPr/>
            </p:nvSpPr>
            <p:spPr bwMode="auto">
              <a:xfrm>
                <a:off x="629" y="1776"/>
                <a:ext cx="427"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69" name="Text Box 3153"/>
              <p:cNvSpPr txBox="1">
                <a:spLocks noChangeArrowheads="1"/>
              </p:cNvSpPr>
              <p:nvPr/>
            </p:nvSpPr>
            <p:spPr bwMode="auto">
              <a:xfrm>
                <a:off x="289" y="2017"/>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2,5,8</a:t>
                </a:r>
                <a:endParaRPr lang="en-US" altLang="zh-CN" b="0">
                  <a:latin typeface="Times New Roman" panose="02020603050405020304" pitchFamily="18" charset="0"/>
                  <a:ea typeface="宋体" panose="02010600030101010101" pitchFamily="2" charset="-122"/>
                </a:endParaRPr>
              </a:p>
            </p:txBody>
          </p:sp>
          <p:sp>
            <p:nvSpPr>
              <p:cNvPr id="1241170" name="Text Box 3154"/>
              <p:cNvSpPr txBox="1">
                <a:spLocks noChangeArrowheads="1"/>
              </p:cNvSpPr>
              <p:nvPr/>
            </p:nvSpPr>
            <p:spPr bwMode="auto">
              <a:xfrm>
                <a:off x="865" y="1776"/>
                <a:ext cx="3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宋体" panose="02010600030101010101" pitchFamily="2" charset="-122"/>
                  </a:rPr>
                  <a:t>3,6,9</a:t>
                </a:r>
              </a:p>
            </p:txBody>
          </p:sp>
          <p:sp>
            <p:nvSpPr>
              <p:cNvPr id="1241171" name="Text Box 3155"/>
              <p:cNvSpPr txBox="1">
                <a:spLocks noChangeArrowheads="1"/>
              </p:cNvSpPr>
              <p:nvPr/>
            </p:nvSpPr>
            <p:spPr bwMode="auto">
              <a:xfrm>
                <a:off x="192" y="1152"/>
                <a:ext cx="9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宋体" panose="02010600030101010101" pitchFamily="2" charset="-122"/>
                  </a:rPr>
                  <a:t>Hash Function</a:t>
                </a:r>
                <a:endParaRPr lang="en-US" altLang="zh-CN" sz="2800" b="0">
                  <a:latin typeface="Times New Roman" panose="02020603050405020304" pitchFamily="18" charset="0"/>
                  <a:ea typeface="宋体" panose="02010600030101010101" pitchFamily="2" charset="-122"/>
                </a:endParaRPr>
              </a:p>
            </p:txBody>
          </p:sp>
        </p:grpSp>
      </p:grpSp>
      <p:grpSp>
        <p:nvGrpSpPr>
          <p:cNvPr id="1241172" name="Group 3156"/>
          <p:cNvGrpSpPr/>
          <p:nvPr/>
        </p:nvGrpSpPr>
        <p:grpSpPr bwMode="auto">
          <a:xfrm>
            <a:off x="3603625" y="1447800"/>
            <a:ext cx="1073150" cy="396875"/>
            <a:chOff x="4416" y="1440"/>
            <a:chExt cx="676" cy="250"/>
          </a:xfrm>
        </p:grpSpPr>
        <p:sp>
          <p:nvSpPr>
            <p:cNvPr id="1241173" name="Rectangle 3157"/>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74" name="Text Box 3158"/>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1 2 3 5 6</a:t>
              </a:r>
            </a:p>
          </p:txBody>
        </p:sp>
      </p:grpSp>
      <p:sp>
        <p:nvSpPr>
          <p:cNvPr id="1241175" name="Line 3159"/>
          <p:cNvSpPr>
            <a:spLocks noChangeShapeType="1"/>
          </p:cNvSpPr>
          <p:nvPr/>
        </p:nvSpPr>
        <p:spPr bwMode="auto">
          <a:xfrm>
            <a:off x="4137025" y="1828800"/>
            <a:ext cx="0" cy="4572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76" name="Line 3160"/>
          <p:cNvSpPr>
            <a:spLocks noChangeShapeType="1"/>
          </p:cNvSpPr>
          <p:nvPr/>
        </p:nvSpPr>
        <p:spPr bwMode="auto">
          <a:xfrm>
            <a:off x="2689225" y="2590800"/>
            <a:ext cx="762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77" name="Line 3161"/>
          <p:cNvSpPr>
            <a:spLocks noChangeShapeType="1"/>
          </p:cNvSpPr>
          <p:nvPr/>
        </p:nvSpPr>
        <p:spPr bwMode="auto">
          <a:xfrm flipH="1">
            <a:off x="4213225" y="2667000"/>
            <a:ext cx="99060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178" name="Line 3162"/>
          <p:cNvSpPr>
            <a:spLocks noChangeShapeType="1"/>
          </p:cNvSpPr>
          <p:nvPr/>
        </p:nvSpPr>
        <p:spPr bwMode="auto">
          <a:xfrm flipH="1">
            <a:off x="5584825" y="3200400"/>
            <a:ext cx="762000" cy="1524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1179" name="Group 3163"/>
          <p:cNvGrpSpPr/>
          <p:nvPr/>
        </p:nvGrpSpPr>
        <p:grpSpPr bwMode="auto">
          <a:xfrm>
            <a:off x="250825" y="2514600"/>
            <a:ext cx="1377950" cy="396875"/>
            <a:chOff x="0" y="1728"/>
            <a:chExt cx="868" cy="250"/>
          </a:xfrm>
        </p:grpSpPr>
        <p:grpSp>
          <p:nvGrpSpPr>
            <p:cNvPr id="1241180" name="Group 3164"/>
            <p:cNvGrpSpPr/>
            <p:nvPr/>
          </p:nvGrpSpPr>
          <p:grpSpPr bwMode="auto">
            <a:xfrm>
              <a:off x="432" y="1728"/>
              <a:ext cx="436" cy="250"/>
              <a:chOff x="432" y="1728"/>
              <a:chExt cx="436" cy="250"/>
            </a:xfrm>
          </p:grpSpPr>
          <p:sp>
            <p:nvSpPr>
              <p:cNvPr id="1241181" name="Rectangle 3165"/>
              <p:cNvSpPr>
                <a:spLocks noChangeArrowheads="1"/>
              </p:cNvSpPr>
              <p:nvPr/>
            </p:nvSpPr>
            <p:spPr bwMode="auto">
              <a:xfrm>
                <a:off x="432" y="1728"/>
                <a:ext cx="432" cy="20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82" name="Text Box 3166"/>
              <p:cNvSpPr txBox="1">
                <a:spLocks noChangeArrowheads="1"/>
              </p:cNvSpPr>
              <p:nvPr/>
            </p:nvSpPr>
            <p:spPr bwMode="auto">
              <a:xfrm>
                <a:off x="432" y="172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41183" name="Group 3167"/>
            <p:cNvGrpSpPr/>
            <p:nvPr/>
          </p:nvGrpSpPr>
          <p:grpSpPr bwMode="auto">
            <a:xfrm>
              <a:off x="0" y="1728"/>
              <a:ext cx="446" cy="250"/>
              <a:chOff x="336" y="1440"/>
              <a:chExt cx="446" cy="250"/>
            </a:xfrm>
          </p:grpSpPr>
          <p:sp>
            <p:nvSpPr>
              <p:cNvPr id="1241184" name="Rectangle 3168"/>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85" name="Text Box 3169"/>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2 +</a:t>
                </a:r>
              </a:p>
            </p:txBody>
          </p:sp>
        </p:grpSp>
      </p:grpSp>
      <p:grpSp>
        <p:nvGrpSpPr>
          <p:cNvPr id="1241186" name="Group 3170"/>
          <p:cNvGrpSpPr/>
          <p:nvPr/>
        </p:nvGrpSpPr>
        <p:grpSpPr bwMode="auto">
          <a:xfrm>
            <a:off x="250825" y="3124200"/>
            <a:ext cx="1187450" cy="396875"/>
            <a:chOff x="0" y="2160"/>
            <a:chExt cx="748" cy="250"/>
          </a:xfrm>
        </p:grpSpPr>
        <p:grpSp>
          <p:nvGrpSpPr>
            <p:cNvPr id="1241187" name="Group 3171"/>
            <p:cNvGrpSpPr/>
            <p:nvPr/>
          </p:nvGrpSpPr>
          <p:grpSpPr bwMode="auto">
            <a:xfrm>
              <a:off x="432" y="2160"/>
              <a:ext cx="316" cy="250"/>
              <a:chOff x="4416" y="1440"/>
              <a:chExt cx="685" cy="260"/>
            </a:xfrm>
          </p:grpSpPr>
          <p:sp>
            <p:nvSpPr>
              <p:cNvPr id="1241188" name="Rectangle 3172"/>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89" name="Text Box 3173"/>
              <p:cNvSpPr txBox="1">
                <a:spLocks noChangeArrowheads="1"/>
              </p:cNvSpPr>
              <p:nvPr/>
            </p:nvSpPr>
            <p:spPr bwMode="auto">
              <a:xfrm>
                <a:off x="4416" y="1440"/>
                <a:ext cx="68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a:t>
                </a:r>
              </a:p>
            </p:txBody>
          </p:sp>
        </p:grpSp>
        <p:grpSp>
          <p:nvGrpSpPr>
            <p:cNvPr id="1241190" name="Group 3174"/>
            <p:cNvGrpSpPr/>
            <p:nvPr/>
          </p:nvGrpSpPr>
          <p:grpSpPr bwMode="auto">
            <a:xfrm>
              <a:off x="0" y="2160"/>
              <a:ext cx="446" cy="250"/>
              <a:chOff x="336" y="1440"/>
              <a:chExt cx="446" cy="250"/>
            </a:xfrm>
          </p:grpSpPr>
          <p:sp>
            <p:nvSpPr>
              <p:cNvPr id="1241191" name="Rectangle 3175"/>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92" name="Text Box 3176"/>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3 +</a:t>
                </a:r>
              </a:p>
            </p:txBody>
          </p:sp>
        </p:grpSp>
      </p:grpSp>
      <p:grpSp>
        <p:nvGrpSpPr>
          <p:cNvPr id="1241193" name="Group 3177"/>
          <p:cNvGrpSpPr/>
          <p:nvPr/>
        </p:nvGrpSpPr>
        <p:grpSpPr bwMode="auto">
          <a:xfrm>
            <a:off x="250825" y="3733800"/>
            <a:ext cx="990600" cy="396875"/>
            <a:chOff x="0" y="2544"/>
            <a:chExt cx="624" cy="250"/>
          </a:xfrm>
        </p:grpSpPr>
        <p:grpSp>
          <p:nvGrpSpPr>
            <p:cNvPr id="1241194" name="Group 3178"/>
            <p:cNvGrpSpPr/>
            <p:nvPr/>
          </p:nvGrpSpPr>
          <p:grpSpPr bwMode="auto">
            <a:xfrm>
              <a:off x="417" y="2544"/>
              <a:ext cx="207" cy="250"/>
              <a:chOff x="4363" y="1440"/>
              <a:chExt cx="725" cy="260"/>
            </a:xfrm>
          </p:grpSpPr>
          <p:sp>
            <p:nvSpPr>
              <p:cNvPr id="1241195" name="Rectangle 3179"/>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96" name="Text Box 3180"/>
              <p:cNvSpPr txBox="1">
                <a:spLocks noChangeArrowheads="1"/>
              </p:cNvSpPr>
              <p:nvPr/>
            </p:nvSpPr>
            <p:spPr bwMode="auto">
              <a:xfrm>
                <a:off x="4363" y="1440"/>
                <a:ext cx="68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6</a:t>
                </a:r>
              </a:p>
            </p:txBody>
          </p:sp>
        </p:grpSp>
        <p:grpSp>
          <p:nvGrpSpPr>
            <p:cNvPr id="1241197" name="Group 3181"/>
            <p:cNvGrpSpPr/>
            <p:nvPr/>
          </p:nvGrpSpPr>
          <p:grpSpPr bwMode="auto">
            <a:xfrm>
              <a:off x="0" y="2544"/>
              <a:ext cx="446" cy="250"/>
              <a:chOff x="336" y="1440"/>
              <a:chExt cx="446" cy="250"/>
            </a:xfrm>
          </p:grpSpPr>
          <p:sp>
            <p:nvSpPr>
              <p:cNvPr id="1241198" name="Rectangle 3182"/>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199" name="Text Box 3183"/>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5 +</a:t>
                </a:r>
              </a:p>
            </p:txBody>
          </p:sp>
        </p:grpSp>
      </p:grpSp>
      <p:sp>
        <p:nvSpPr>
          <p:cNvPr id="1241200" name="Line 3184"/>
          <p:cNvSpPr>
            <a:spLocks noChangeShapeType="1"/>
          </p:cNvSpPr>
          <p:nvPr/>
        </p:nvSpPr>
        <p:spPr bwMode="auto">
          <a:xfrm>
            <a:off x="1622425" y="2819400"/>
            <a:ext cx="1066800" cy="14478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01" name="Line 3185"/>
          <p:cNvSpPr>
            <a:spLocks noChangeShapeType="1"/>
          </p:cNvSpPr>
          <p:nvPr/>
        </p:nvSpPr>
        <p:spPr bwMode="auto">
          <a:xfrm>
            <a:off x="1219200" y="3886200"/>
            <a:ext cx="1295400" cy="4572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02" name="Line 3186"/>
          <p:cNvSpPr>
            <a:spLocks noChangeShapeType="1"/>
          </p:cNvSpPr>
          <p:nvPr/>
        </p:nvSpPr>
        <p:spPr bwMode="auto">
          <a:xfrm>
            <a:off x="1470025" y="3429000"/>
            <a:ext cx="1676400" cy="8382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1203" name="Group 3187"/>
          <p:cNvGrpSpPr/>
          <p:nvPr/>
        </p:nvGrpSpPr>
        <p:grpSpPr bwMode="auto">
          <a:xfrm>
            <a:off x="4746625" y="2286000"/>
            <a:ext cx="1149350" cy="396875"/>
            <a:chOff x="2880" y="1632"/>
            <a:chExt cx="724" cy="250"/>
          </a:xfrm>
        </p:grpSpPr>
        <p:grpSp>
          <p:nvGrpSpPr>
            <p:cNvPr id="1241204" name="Group 3188"/>
            <p:cNvGrpSpPr/>
            <p:nvPr/>
          </p:nvGrpSpPr>
          <p:grpSpPr bwMode="auto">
            <a:xfrm>
              <a:off x="3168" y="1632"/>
              <a:ext cx="436" cy="250"/>
              <a:chOff x="4416" y="1440"/>
              <a:chExt cx="678" cy="260"/>
            </a:xfrm>
          </p:grpSpPr>
          <p:sp>
            <p:nvSpPr>
              <p:cNvPr id="1241205" name="Rectangle 3189"/>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06" name="Text Box 3190"/>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3 5 6</a:t>
                </a:r>
              </a:p>
            </p:txBody>
          </p:sp>
        </p:grpSp>
        <p:grpSp>
          <p:nvGrpSpPr>
            <p:cNvPr id="1241207" name="Group 3191"/>
            <p:cNvGrpSpPr/>
            <p:nvPr/>
          </p:nvGrpSpPr>
          <p:grpSpPr bwMode="auto">
            <a:xfrm>
              <a:off x="2880" y="1632"/>
              <a:ext cx="326" cy="250"/>
              <a:chOff x="336" y="1440"/>
              <a:chExt cx="489" cy="250"/>
            </a:xfrm>
          </p:grpSpPr>
          <p:sp>
            <p:nvSpPr>
              <p:cNvPr id="1241208" name="Rectangle 3192"/>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09" name="Text Box 3193"/>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a:t>
                </a:r>
              </a:p>
            </p:txBody>
          </p:sp>
        </p:grpSp>
      </p:grpSp>
      <p:grpSp>
        <p:nvGrpSpPr>
          <p:cNvPr id="1241210" name="Group 3194"/>
          <p:cNvGrpSpPr/>
          <p:nvPr/>
        </p:nvGrpSpPr>
        <p:grpSpPr bwMode="auto">
          <a:xfrm>
            <a:off x="6042025" y="2819400"/>
            <a:ext cx="958850" cy="396875"/>
            <a:chOff x="3792" y="2064"/>
            <a:chExt cx="604" cy="250"/>
          </a:xfrm>
        </p:grpSpPr>
        <p:grpSp>
          <p:nvGrpSpPr>
            <p:cNvPr id="1241211" name="Group 3195"/>
            <p:cNvGrpSpPr/>
            <p:nvPr/>
          </p:nvGrpSpPr>
          <p:grpSpPr bwMode="auto">
            <a:xfrm>
              <a:off x="4080" y="2064"/>
              <a:ext cx="316" cy="250"/>
              <a:chOff x="4416" y="1440"/>
              <a:chExt cx="737" cy="260"/>
            </a:xfrm>
          </p:grpSpPr>
          <p:sp>
            <p:nvSpPr>
              <p:cNvPr id="1241212" name="Rectangle 3196"/>
              <p:cNvSpPr>
                <a:spLocks noChangeArrowheads="1"/>
              </p:cNvSpPr>
              <p:nvPr/>
            </p:nvSpPr>
            <p:spPr bwMode="auto">
              <a:xfrm>
                <a:off x="4416" y="1440"/>
                <a:ext cx="672" cy="2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13" name="Text Box 3197"/>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5 6</a:t>
                </a:r>
              </a:p>
            </p:txBody>
          </p:sp>
        </p:grpSp>
        <p:grpSp>
          <p:nvGrpSpPr>
            <p:cNvPr id="1241214" name="Group 3198"/>
            <p:cNvGrpSpPr/>
            <p:nvPr/>
          </p:nvGrpSpPr>
          <p:grpSpPr bwMode="auto">
            <a:xfrm>
              <a:off x="3792" y="2064"/>
              <a:ext cx="326" cy="250"/>
              <a:chOff x="336" y="1440"/>
              <a:chExt cx="489" cy="250"/>
            </a:xfrm>
          </p:grpSpPr>
          <p:sp>
            <p:nvSpPr>
              <p:cNvPr id="1241215" name="Rectangle 3199"/>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16" name="Text Box 3200"/>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3 +</a:t>
                </a:r>
              </a:p>
            </p:txBody>
          </p:sp>
        </p:grpSp>
      </p:grpSp>
      <p:grpSp>
        <p:nvGrpSpPr>
          <p:cNvPr id="1241217" name="Group 3201"/>
          <p:cNvGrpSpPr/>
          <p:nvPr/>
        </p:nvGrpSpPr>
        <p:grpSpPr bwMode="auto">
          <a:xfrm>
            <a:off x="2003425" y="2133600"/>
            <a:ext cx="1371600" cy="396875"/>
            <a:chOff x="1344" y="1536"/>
            <a:chExt cx="863" cy="226"/>
          </a:xfrm>
        </p:grpSpPr>
        <p:grpSp>
          <p:nvGrpSpPr>
            <p:cNvPr id="1241218" name="Group 3202"/>
            <p:cNvGrpSpPr/>
            <p:nvPr/>
          </p:nvGrpSpPr>
          <p:grpSpPr bwMode="auto">
            <a:xfrm>
              <a:off x="1344" y="1536"/>
              <a:ext cx="432" cy="226"/>
              <a:chOff x="336" y="1440"/>
              <a:chExt cx="432" cy="226"/>
            </a:xfrm>
          </p:grpSpPr>
          <p:sp>
            <p:nvSpPr>
              <p:cNvPr id="1241219" name="Rectangle 3203"/>
              <p:cNvSpPr>
                <a:spLocks noChangeArrowheads="1"/>
              </p:cNvSpPr>
              <p:nvPr/>
            </p:nvSpPr>
            <p:spPr bwMode="auto">
              <a:xfrm>
                <a:off x="336" y="1440"/>
                <a:ext cx="432" cy="205"/>
              </a:xfrm>
              <a:prstGeom prst="rect">
                <a:avLst/>
              </a:prstGeom>
              <a:solidFill>
                <a:srgbClr val="CC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20" name="Text Box 3204"/>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1 +</a:t>
                </a:r>
              </a:p>
            </p:txBody>
          </p:sp>
        </p:grpSp>
        <p:grpSp>
          <p:nvGrpSpPr>
            <p:cNvPr id="1241221" name="Group 3205"/>
            <p:cNvGrpSpPr/>
            <p:nvPr/>
          </p:nvGrpSpPr>
          <p:grpSpPr bwMode="auto">
            <a:xfrm>
              <a:off x="1632" y="1536"/>
              <a:ext cx="575" cy="226"/>
              <a:chOff x="432" y="1728"/>
              <a:chExt cx="432" cy="226"/>
            </a:xfrm>
          </p:grpSpPr>
          <p:sp>
            <p:nvSpPr>
              <p:cNvPr id="1241222" name="Rectangle 3206"/>
              <p:cNvSpPr>
                <a:spLocks noChangeArrowheads="1"/>
              </p:cNvSpPr>
              <p:nvPr/>
            </p:nvSpPr>
            <p:spPr bwMode="auto">
              <a:xfrm>
                <a:off x="432" y="1728"/>
                <a:ext cx="432" cy="20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Wingdings" panose="05000000000000000000" pitchFamily="2" charset="2"/>
                </a:endParaRPr>
              </a:p>
            </p:txBody>
          </p:sp>
          <p:sp>
            <p:nvSpPr>
              <p:cNvPr id="1241223" name="Text Box 3207"/>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latin typeface="Times New Roman" panose="02020603050405020304" pitchFamily="18" charset="0"/>
                    <a:ea typeface="宋体" panose="02010600030101010101" pitchFamily="2" charset="-122"/>
                  </a:rPr>
                  <a:t>2 3 5 6</a:t>
                </a:r>
              </a:p>
            </p:txBody>
          </p:sp>
        </p:grpSp>
      </p:grpSp>
      <p:sp>
        <p:nvSpPr>
          <p:cNvPr id="1241224" name="Text Box 3208"/>
          <p:cNvSpPr txBox="1">
            <a:spLocks noChangeArrowheads="1"/>
          </p:cNvSpPr>
          <p:nvPr/>
        </p:nvSpPr>
        <p:spPr bwMode="auto">
          <a:xfrm>
            <a:off x="4670425" y="1447800"/>
            <a:ext cx="118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latin typeface="Times New Roman" panose="02020603050405020304" pitchFamily="18" charset="0"/>
                <a:ea typeface="宋体" panose="02010600030101010101" pitchFamily="2" charset="-122"/>
              </a:rPr>
              <a:t>transaction</a:t>
            </a:r>
          </a:p>
        </p:txBody>
      </p:sp>
      <p:sp>
        <p:nvSpPr>
          <p:cNvPr id="1241225" name="Rectangle 3209"/>
          <p:cNvSpPr>
            <a:spLocks noChangeArrowheads="1"/>
          </p:cNvSpPr>
          <p:nvPr/>
        </p:nvSpPr>
        <p:spPr bwMode="auto">
          <a:xfrm>
            <a:off x="2362200" y="5257800"/>
            <a:ext cx="762000" cy="9144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26" name="Line 3210"/>
          <p:cNvSpPr>
            <a:spLocks noChangeShapeType="1"/>
          </p:cNvSpPr>
          <p:nvPr/>
        </p:nvSpPr>
        <p:spPr bwMode="auto">
          <a:xfrm flipH="1">
            <a:off x="2743200" y="4800600"/>
            <a:ext cx="0" cy="457200"/>
          </a:xfrm>
          <a:prstGeom prst="line">
            <a:avLst/>
          </a:prstGeom>
          <a:noFill/>
          <a:ln w="4445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27" name="Line 3211"/>
          <p:cNvSpPr>
            <a:spLocks noChangeShapeType="1"/>
          </p:cNvSpPr>
          <p:nvPr/>
        </p:nvSpPr>
        <p:spPr bwMode="auto">
          <a:xfrm>
            <a:off x="2743200" y="4800600"/>
            <a:ext cx="685800" cy="457200"/>
          </a:xfrm>
          <a:prstGeom prst="line">
            <a:avLst/>
          </a:prstGeom>
          <a:noFill/>
          <a:ln w="4445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28" name="Rectangle 3212"/>
          <p:cNvSpPr>
            <a:spLocks noChangeArrowheads="1"/>
          </p:cNvSpPr>
          <p:nvPr/>
        </p:nvSpPr>
        <p:spPr bwMode="auto">
          <a:xfrm>
            <a:off x="3200400" y="5257800"/>
            <a:ext cx="762000" cy="5334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29" name="Rectangle 3213"/>
          <p:cNvSpPr>
            <a:spLocks noChangeArrowheads="1"/>
          </p:cNvSpPr>
          <p:nvPr/>
        </p:nvSpPr>
        <p:spPr bwMode="auto">
          <a:xfrm>
            <a:off x="3886200" y="3429000"/>
            <a:ext cx="685800" cy="8382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0" name="Rectangle 3214"/>
          <p:cNvSpPr>
            <a:spLocks noChangeArrowheads="1"/>
          </p:cNvSpPr>
          <p:nvPr/>
        </p:nvSpPr>
        <p:spPr bwMode="auto">
          <a:xfrm>
            <a:off x="3124200" y="4267200"/>
            <a:ext cx="685800" cy="4572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1" name="Line 3215"/>
          <p:cNvSpPr>
            <a:spLocks noChangeShapeType="1"/>
          </p:cNvSpPr>
          <p:nvPr/>
        </p:nvSpPr>
        <p:spPr bwMode="auto">
          <a:xfrm>
            <a:off x="5638800" y="3886200"/>
            <a:ext cx="0" cy="609600"/>
          </a:xfrm>
          <a:prstGeom prst="line">
            <a:avLst/>
          </a:prstGeom>
          <a:noFill/>
          <a:ln w="4445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2" name="Line 3216"/>
          <p:cNvSpPr>
            <a:spLocks noChangeShapeType="1"/>
          </p:cNvSpPr>
          <p:nvPr/>
        </p:nvSpPr>
        <p:spPr bwMode="auto">
          <a:xfrm>
            <a:off x="5715000" y="3886200"/>
            <a:ext cx="990600" cy="609600"/>
          </a:xfrm>
          <a:prstGeom prst="line">
            <a:avLst/>
          </a:prstGeom>
          <a:noFill/>
          <a:ln w="4445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3" name="Rectangle 3217"/>
          <p:cNvSpPr>
            <a:spLocks noChangeArrowheads="1"/>
          </p:cNvSpPr>
          <p:nvPr/>
        </p:nvSpPr>
        <p:spPr bwMode="auto">
          <a:xfrm>
            <a:off x="5181600" y="4495800"/>
            <a:ext cx="838200" cy="11430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4" name="Rectangle 3218"/>
          <p:cNvSpPr>
            <a:spLocks noChangeArrowheads="1"/>
          </p:cNvSpPr>
          <p:nvPr/>
        </p:nvSpPr>
        <p:spPr bwMode="auto">
          <a:xfrm>
            <a:off x="6324600" y="4495800"/>
            <a:ext cx="838200" cy="8382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235" name="Text Box 3219"/>
          <p:cNvSpPr txBox="1">
            <a:spLocks noChangeArrowheads="1"/>
          </p:cNvSpPr>
          <p:nvPr/>
        </p:nvSpPr>
        <p:spPr bwMode="auto">
          <a:xfrm>
            <a:off x="4038600" y="5943600"/>
            <a:ext cx="480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0">
                <a:latin typeface="Times New Roman" panose="02020603050405020304" pitchFamily="18" charset="0"/>
                <a:ea typeface="宋体" panose="02010600030101010101" pitchFamily="2" charset="-122"/>
              </a:rPr>
              <a:t>Match transaction against 11 out of 15 candidates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算法的计算复杂度的影响</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56451" name="Rectangle 3"/>
          <p:cNvSpPr>
            <a:spLocks noGrp="1" noChangeArrowheads="1"/>
          </p:cNvSpPr>
          <p:nvPr>
            <p:ph type="body" idx="1"/>
          </p:nvPr>
        </p:nvSpPr>
        <p:spPr>
          <a:xfrm>
            <a:off x="411163" y="1916832"/>
            <a:ext cx="8504237" cy="4407768"/>
          </a:xfrm>
        </p:spPr>
        <p:txBody>
          <a:bodyPr>
            <a:normAutofit/>
          </a:bodyPr>
          <a:lstStyle/>
          <a:p>
            <a:pPr>
              <a:lnSpc>
                <a:spcPct val="80000"/>
              </a:lnSpc>
            </a:pPr>
            <a:r>
              <a:rPr lang="zh-CN" altLang="en-US" sz="3600" b="1" dirty="0">
                <a:effectLst>
                  <a:outerShdw blurRad="38100" dist="38100" dir="2700000" algn="tl">
                    <a:srgbClr val="000000">
                      <a:alpha val="43137"/>
                    </a:srgbClr>
                  </a:outerShdw>
                </a:effectLst>
                <a:ea typeface="宋体" panose="02010600030101010101" pitchFamily="2" charset="-122"/>
              </a:rPr>
              <a:t>支持度的阈值</a:t>
            </a:r>
            <a:endParaRPr lang="en-US" altLang="zh-CN" sz="3600" b="1" dirty="0">
              <a:effectLst>
                <a:outerShdw blurRad="38100" dist="38100" dir="2700000" algn="tl">
                  <a:srgbClr val="000000">
                    <a:alpha val="43137"/>
                  </a:srgbClr>
                </a:outerShdw>
              </a:effectLst>
              <a:ea typeface="宋体" panose="02010600030101010101" pitchFamily="2" charset="-122"/>
            </a:endParaRPr>
          </a:p>
          <a:p>
            <a:pPr>
              <a:lnSpc>
                <a:spcPct val="80000"/>
              </a:lnSpc>
            </a:pPr>
            <a:r>
              <a:rPr lang="zh-CN" altLang="en-US" sz="3600" b="1" dirty="0">
                <a:effectLst>
                  <a:outerShdw blurRad="38100" dist="38100" dir="2700000" algn="tl">
                    <a:srgbClr val="000000">
                      <a:alpha val="43137"/>
                    </a:srgbClr>
                  </a:outerShdw>
                </a:effectLst>
                <a:ea typeface="宋体" panose="02010600030101010101" pitchFamily="2" charset="-122"/>
              </a:rPr>
              <a:t>项的数目</a:t>
            </a:r>
            <a:endParaRPr lang="en-US" altLang="zh-CN" sz="3600" b="1" dirty="0">
              <a:effectLst>
                <a:outerShdw blurRad="38100" dist="38100" dir="2700000" algn="tl">
                  <a:srgbClr val="000000">
                    <a:alpha val="43137"/>
                  </a:srgbClr>
                </a:outerShdw>
              </a:effectLst>
              <a:ea typeface="宋体" panose="02010600030101010101" pitchFamily="2" charset="-122"/>
            </a:endParaRPr>
          </a:p>
          <a:p>
            <a:pPr>
              <a:lnSpc>
                <a:spcPct val="80000"/>
              </a:lnSpc>
            </a:pPr>
            <a:r>
              <a:rPr lang="zh-CN" altLang="en-US" sz="3600" b="1" dirty="0">
                <a:effectLst>
                  <a:outerShdw blurRad="38100" dist="38100" dir="2700000" algn="tl">
                    <a:srgbClr val="000000">
                      <a:alpha val="43137"/>
                    </a:srgbClr>
                  </a:outerShdw>
                </a:effectLst>
                <a:ea typeface="宋体" panose="02010600030101010101" pitchFamily="2" charset="-122"/>
              </a:rPr>
              <a:t>事务的数目</a:t>
            </a:r>
            <a:endParaRPr lang="en-US" altLang="zh-CN" sz="3600" b="1" dirty="0">
              <a:effectLst>
                <a:outerShdw blurRad="38100" dist="38100" dir="2700000" algn="tl">
                  <a:srgbClr val="000000">
                    <a:alpha val="43137"/>
                  </a:srgbClr>
                </a:outerShdw>
              </a:effectLst>
              <a:ea typeface="宋体" panose="02010600030101010101" pitchFamily="2" charset="-122"/>
            </a:endParaRPr>
          </a:p>
          <a:p>
            <a:pPr>
              <a:lnSpc>
                <a:spcPct val="80000"/>
              </a:lnSpc>
            </a:pPr>
            <a:r>
              <a:rPr lang="zh-CN" altLang="en-US" sz="3600" b="1" dirty="0">
                <a:effectLst>
                  <a:outerShdw blurRad="38100" dist="38100" dir="2700000" algn="tl">
                    <a:srgbClr val="000000">
                      <a:alpha val="43137"/>
                    </a:srgbClr>
                  </a:outerShdw>
                </a:effectLst>
                <a:ea typeface="宋体" panose="02010600030101010101" pitchFamily="2" charset="-122"/>
              </a:rPr>
              <a:t>事务的平均宽度</a:t>
            </a:r>
            <a:endParaRPr lang="en-US" altLang="zh-CN" sz="36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ChangeArrowheads="1"/>
          </p:cNvSpPr>
          <p:nvPr>
            <p:ph type="title"/>
          </p:nvPr>
        </p:nvSpPr>
        <p:spPr/>
        <p:txBody>
          <a:bodyPr>
            <a:normAutofit/>
          </a:bodyPr>
          <a:lstStyle/>
          <a:p>
            <a:r>
              <a:rPr lang="zh-CN" altLang="en-US" sz="3600" b="1" dirty="0">
                <a:ea typeface="宋体" panose="02010600030101010101" pitchFamily="2" charset="-122"/>
              </a:rPr>
              <a:t>频繁项集的紧凑表示</a:t>
            </a:r>
            <a:endParaRPr lang="en-US" altLang="zh-CN" sz="3600" b="1" dirty="0">
              <a:ea typeface="宋体" panose="02010600030101010101" pitchFamily="2" charset="-122"/>
            </a:endParaRPr>
          </a:p>
        </p:txBody>
      </p:sp>
      <p:sp>
        <p:nvSpPr>
          <p:cNvPr id="1257475" name="Rectangle 3"/>
          <p:cNvSpPr>
            <a:spLocks noGrp="1" noChangeArrowheads="1"/>
          </p:cNvSpPr>
          <p:nvPr>
            <p:ph type="body" idx="1"/>
          </p:nvPr>
        </p:nvSpPr>
        <p:spPr/>
        <p:txBody>
          <a:bodyPr>
            <a:normAutofit/>
          </a:bodyPr>
          <a:lstStyle/>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lvl="4">
              <a:lnSpc>
                <a:spcPct val="90000"/>
              </a:lnSpc>
            </a:pPr>
            <a:endParaRPr lang="en-US" altLang="zh-CN" sz="1800" dirty="0">
              <a:ea typeface="宋体" panose="02010600030101010101" pitchFamily="2" charset="-122"/>
            </a:endParaRPr>
          </a:p>
          <a:p>
            <a:pPr>
              <a:lnSpc>
                <a:spcPct val="90000"/>
              </a:lnSpc>
            </a:pPr>
            <a:r>
              <a:rPr lang="zh-CN" altLang="en-US" sz="2400" dirty="0">
                <a:ea typeface="宋体" panose="02010600030101010101" pitchFamily="2" charset="-122"/>
              </a:rPr>
              <a:t>出现冗余情况，频繁项集</a:t>
            </a:r>
            <a:endParaRPr lang="en-US" altLang="zh-CN" sz="2400" dirty="0">
              <a:ea typeface="宋体" panose="02010600030101010101" pitchFamily="2" charset="-122"/>
            </a:endParaRPr>
          </a:p>
          <a:p>
            <a:pPr lvl="4">
              <a:lnSpc>
                <a:spcPct val="90000"/>
              </a:lnSpc>
            </a:pPr>
            <a:endParaRPr lang="en-US" altLang="zh-CN" sz="1800" dirty="0">
              <a:ea typeface="宋体" panose="02010600030101010101" pitchFamily="2" charset="-122"/>
            </a:endParaRPr>
          </a:p>
          <a:p>
            <a:pPr>
              <a:lnSpc>
                <a:spcPct val="90000"/>
              </a:lnSpc>
            </a:pPr>
            <a:r>
              <a:rPr lang="zh-CN" altLang="en-US" sz="2400" dirty="0">
                <a:ea typeface="宋体" panose="02010600030101010101" pitchFamily="2" charset="-122"/>
              </a:rPr>
              <a:t>紧凑处理</a:t>
            </a:r>
            <a:endParaRPr lang="en-US" altLang="zh-CN" sz="2400" dirty="0">
              <a:ea typeface="宋体" panose="02010600030101010101" pitchFamily="2" charset="-122"/>
            </a:endParaRPr>
          </a:p>
        </p:txBody>
      </p:sp>
      <p:pic>
        <p:nvPicPr>
          <p:cNvPr id="1257476" name="Picture 4"/>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152400" y="1963738"/>
            <a:ext cx="8839200" cy="2684462"/>
          </a:xfrm>
          <a:noFill/>
          <a:extLst>
            <a:ext uri="{91240B29-F687-4F45-9708-019B960494DF}">
              <a14:hiddenLine xmlns:a14="http://schemas.microsoft.com/office/drawing/2010/main" w="12700">
                <a:solidFill>
                  <a:schemeClr val="tx1"/>
                </a:solidFill>
                <a:prstDash val="solid"/>
                <a:miter lim="800000"/>
                <a:headEnd/>
                <a:tailEnd/>
              </a14:hiddenLine>
            </a:ext>
          </a:extLst>
        </p:spPr>
      </p:pic>
      <p:graphicFrame>
        <p:nvGraphicFramePr>
          <p:cNvPr id="1257477" name="Object 5"/>
          <p:cNvGraphicFramePr>
            <a:graphicFrameLocks noGrp="1" noChangeAspect="1"/>
          </p:cNvGraphicFramePr>
          <p:nvPr>
            <p:ph sz="half" idx="4294967295"/>
          </p:nvPr>
        </p:nvGraphicFramePr>
        <p:xfrm>
          <a:off x="4499992" y="4869160"/>
          <a:ext cx="1714500" cy="1019175"/>
        </p:xfrm>
        <a:graphic>
          <a:graphicData uri="http://schemas.openxmlformats.org/presentationml/2006/ole">
            <mc:AlternateContent xmlns:mc="http://schemas.openxmlformats.org/markup-compatibility/2006">
              <mc:Choice xmlns:v="urn:schemas-microsoft-com:vml" Requires="v">
                <p:oleObj name="Equation" r:id="rId3" imgW="1409700" imgH="838200" progId="Equation.3">
                  <p:embed/>
                </p:oleObj>
              </mc:Choice>
              <mc:Fallback>
                <p:oleObj name="Equation" r:id="rId3" imgW="1409700" imgH="838200" progId="Equation.3">
                  <p:embed/>
                  <p:pic>
                    <p:nvPicPr>
                      <p:cNvPr id="0" name="图片 18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4869160"/>
                        <a:ext cx="17145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normAutofit fontScale="90000"/>
          </a:bodyPr>
          <a:lstStyle/>
          <a:p>
            <a:r>
              <a:rPr lang="zh-CN" altLang="en-US" b="1" dirty="0">
                <a:effectLst>
                  <a:outerShdw blurRad="38100" dist="38100" dir="2700000" algn="tl">
                    <a:srgbClr val="000000">
                      <a:alpha val="43137"/>
                    </a:srgbClr>
                  </a:outerShdw>
                </a:effectLst>
                <a:ea typeface="宋体" panose="02010600030101010101" pitchFamily="2" charset="-122"/>
              </a:rPr>
              <a:t>极大频繁项集</a:t>
            </a:r>
            <a:br>
              <a:rPr lang="en-US" altLang="zh-CN" b="1" dirty="0">
                <a:effectLst>
                  <a:outerShdw blurRad="38100" dist="38100" dir="2700000" algn="tl">
                    <a:srgbClr val="000000">
                      <a:alpha val="43137"/>
                    </a:srgbClr>
                  </a:outerShdw>
                </a:effectLst>
                <a:ea typeface="宋体" panose="02010600030101010101" pitchFamily="2" charset="-122"/>
              </a:rPr>
            </a:br>
            <a:r>
              <a:rPr lang="en-US" altLang="zh-CN" b="1" dirty="0">
                <a:effectLst>
                  <a:outerShdw blurRad="38100" dist="38100" dir="2700000" algn="tl">
                    <a:srgbClr val="000000">
                      <a:alpha val="43137"/>
                    </a:srgbClr>
                  </a:outerShdw>
                </a:effectLst>
                <a:ea typeface="宋体" panose="02010600030101010101" pitchFamily="2" charset="-122"/>
              </a:rPr>
              <a:t>Maximal Frequent </a:t>
            </a:r>
            <a:r>
              <a:rPr lang="en-US" altLang="zh-CN" b="1" dirty="0" err="1">
                <a:effectLst>
                  <a:outerShdw blurRad="38100" dist="38100" dir="2700000" algn="tl">
                    <a:srgbClr val="000000">
                      <a:alpha val="43137"/>
                    </a:srgbClr>
                  </a:outerShdw>
                </a:effectLst>
                <a:ea typeface="宋体" panose="02010600030101010101" pitchFamily="2" charset="-122"/>
              </a:rPr>
              <a:t>Itemset</a:t>
            </a:r>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58499" name="Object 3"/>
          <p:cNvGraphicFramePr>
            <a:graphicFrameLocks noChangeAspect="1"/>
          </p:cNvGraphicFramePr>
          <p:nvPr/>
        </p:nvGraphicFramePr>
        <p:xfrm>
          <a:off x="1162050" y="1524000"/>
          <a:ext cx="7140575" cy="4873625"/>
        </p:xfrm>
        <a:graphic>
          <a:graphicData uri="http://schemas.openxmlformats.org/presentationml/2006/ole">
            <mc:AlternateContent xmlns:mc="http://schemas.openxmlformats.org/markup-compatibility/2006">
              <mc:Choice xmlns:v="urn:schemas-microsoft-com:vml" Requires="v">
                <p:oleObj name="Visio" r:id="rId2" imgW="9773920" imgH="7223125" progId="Visio.Drawing.6">
                  <p:embed/>
                </p:oleObj>
              </mc:Choice>
              <mc:Fallback>
                <p:oleObj name="Visio" r:id="rId2" imgW="9773920" imgH="7223125" progId="Visio.Drawing.6">
                  <p:embed/>
                  <p:pic>
                    <p:nvPicPr>
                      <p:cNvPr id="0" name="图片 195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1524000"/>
                        <a:ext cx="7140575"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8500" name="Text Box 4"/>
          <p:cNvSpPr txBox="1">
            <a:spLocks noChangeArrowheads="1"/>
          </p:cNvSpPr>
          <p:nvPr/>
        </p:nvSpPr>
        <p:spPr bwMode="auto">
          <a:xfrm>
            <a:off x="7270750" y="5897563"/>
            <a:ext cx="1111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effectLst>
                  <a:outerShdw blurRad="38100" dist="38100" dir="2700000" algn="tl">
                    <a:srgbClr val="000000">
                      <a:alpha val="43137"/>
                    </a:srgbClr>
                  </a:outerShdw>
                </a:effectLst>
                <a:ea typeface="宋体" panose="02010600030101010101" pitchFamily="2" charset="-122"/>
              </a:rPr>
              <a:t>Border</a:t>
            </a:r>
          </a:p>
        </p:txBody>
      </p:sp>
      <p:sp>
        <p:nvSpPr>
          <p:cNvPr id="1258501" name="Text Box 5"/>
          <p:cNvSpPr txBox="1">
            <a:spLocks noChangeArrowheads="1"/>
          </p:cNvSpPr>
          <p:nvPr/>
        </p:nvSpPr>
        <p:spPr bwMode="auto">
          <a:xfrm>
            <a:off x="251520" y="5610225"/>
            <a:ext cx="15455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effectLst>
                  <a:outerShdw blurRad="38100" dist="38100" dir="2700000" algn="tl">
                    <a:srgbClr val="000000">
                      <a:alpha val="43137"/>
                    </a:srgbClr>
                  </a:outerShdw>
                </a:effectLst>
                <a:ea typeface="宋体" panose="02010600030101010101" pitchFamily="2" charset="-122"/>
              </a:rPr>
              <a:t>Infrequent </a:t>
            </a:r>
            <a:r>
              <a:rPr lang="en-US" altLang="zh-CN" b="1" dirty="0" err="1">
                <a:effectLst>
                  <a:outerShdw blurRad="38100" dist="38100" dir="2700000" algn="tl">
                    <a:srgbClr val="000000">
                      <a:alpha val="43137"/>
                    </a:srgbClr>
                  </a:outerShdw>
                </a:effectLst>
                <a:ea typeface="宋体" panose="02010600030101010101" pitchFamily="2" charset="-122"/>
              </a:rPr>
              <a:t>Itemsets</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58502" name="Text Box 6"/>
          <p:cNvSpPr txBox="1">
            <a:spLocks noChangeArrowheads="1"/>
          </p:cNvSpPr>
          <p:nvPr/>
        </p:nvSpPr>
        <p:spPr bwMode="auto">
          <a:xfrm>
            <a:off x="539552" y="2097088"/>
            <a:ext cx="1417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effectLst>
                  <a:outerShdw blurRad="38100" dist="38100" dir="2700000" algn="tl">
                    <a:srgbClr val="000000">
                      <a:alpha val="43137"/>
                    </a:srgbClr>
                  </a:outerShdw>
                </a:effectLst>
                <a:ea typeface="宋体" panose="02010600030101010101" pitchFamily="2" charset="-122"/>
              </a:rPr>
              <a:t>Maximal </a:t>
            </a:r>
            <a:r>
              <a:rPr lang="en-US" altLang="zh-CN" b="1" dirty="0" err="1">
                <a:effectLst>
                  <a:outerShdw blurRad="38100" dist="38100" dir="2700000" algn="tl">
                    <a:srgbClr val="000000">
                      <a:alpha val="43137"/>
                    </a:srgbClr>
                  </a:outerShdw>
                </a:effectLst>
                <a:ea typeface="宋体" panose="02010600030101010101" pitchFamily="2" charset="-122"/>
              </a:rPr>
              <a:t>Itemsets</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58503" name="Line 7"/>
          <p:cNvSpPr>
            <a:spLocks noChangeShapeType="1"/>
          </p:cNvSpPr>
          <p:nvPr/>
        </p:nvSpPr>
        <p:spPr bwMode="auto">
          <a:xfrm flipH="1">
            <a:off x="1241425" y="4606925"/>
            <a:ext cx="158750" cy="1074738"/>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4" name="Line 8"/>
          <p:cNvSpPr>
            <a:spLocks noChangeShapeType="1"/>
          </p:cNvSpPr>
          <p:nvPr/>
        </p:nvSpPr>
        <p:spPr bwMode="auto">
          <a:xfrm flipH="1" flipV="1">
            <a:off x="1717675" y="2527300"/>
            <a:ext cx="1030288" cy="646113"/>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5" name="Line 9"/>
          <p:cNvSpPr>
            <a:spLocks noChangeShapeType="1"/>
          </p:cNvSpPr>
          <p:nvPr/>
        </p:nvSpPr>
        <p:spPr bwMode="auto">
          <a:xfrm flipH="1">
            <a:off x="1717675" y="4535488"/>
            <a:ext cx="1030288" cy="1146175"/>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6" name="Line 10"/>
          <p:cNvSpPr>
            <a:spLocks noChangeShapeType="1"/>
          </p:cNvSpPr>
          <p:nvPr/>
        </p:nvSpPr>
        <p:spPr bwMode="auto">
          <a:xfrm flipH="1">
            <a:off x="1797050" y="5538788"/>
            <a:ext cx="635000" cy="287337"/>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7" name="Line 11"/>
          <p:cNvSpPr>
            <a:spLocks noChangeShapeType="1"/>
          </p:cNvSpPr>
          <p:nvPr/>
        </p:nvSpPr>
        <p:spPr bwMode="auto">
          <a:xfrm flipH="1" flipV="1">
            <a:off x="1638300" y="5969000"/>
            <a:ext cx="2697163" cy="287338"/>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8" name="Line 12"/>
          <p:cNvSpPr>
            <a:spLocks noChangeShapeType="1"/>
          </p:cNvSpPr>
          <p:nvPr/>
        </p:nvSpPr>
        <p:spPr bwMode="auto">
          <a:xfrm flipH="1" flipV="1">
            <a:off x="1558925" y="2598738"/>
            <a:ext cx="2632075" cy="1668462"/>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09" name="Line 13"/>
          <p:cNvSpPr>
            <a:spLocks noChangeShapeType="1"/>
          </p:cNvSpPr>
          <p:nvPr/>
        </p:nvSpPr>
        <p:spPr bwMode="auto">
          <a:xfrm flipH="1">
            <a:off x="1479550" y="4535488"/>
            <a:ext cx="555625" cy="1074737"/>
          </a:xfrm>
          <a:prstGeom prst="line">
            <a:avLst/>
          </a:prstGeom>
          <a:noFill/>
          <a:ln w="25400">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effectLst>
                <a:outerShdw blurRad="38100" dist="38100" dir="2700000" algn="tl">
                  <a:srgbClr val="000000">
                    <a:alpha val="43137"/>
                  </a:srgbClr>
                </a:outerShdw>
              </a:effectLst>
            </a:endParaRPr>
          </a:p>
        </p:txBody>
      </p:sp>
      <p:sp>
        <p:nvSpPr>
          <p:cNvPr id="1258510" name="Text Box 14"/>
          <p:cNvSpPr txBox="1">
            <a:spLocks noChangeArrowheads="1"/>
          </p:cNvSpPr>
          <p:nvPr/>
        </p:nvSpPr>
        <p:spPr bwMode="auto">
          <a:xfrm>
            <a:off x="251520" y="1395413"/>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是频繁项集，其直接超集不是频繁的</a:t>
            </a: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95536" y="260648"/>
            <a:ext cx="8229600" cy="580926"/>
          </a:xfrm>
        </p:spPr>
        <p:txBody>
          <a:bodyPr>
            <a:normAutofit fontScale="90000"/>
          </a:bodyPr>
          <a:lstStyle/>
          <a:p>
            <a:pPr eaLnBrk="1" hangingPunct="1"/>
            <a:r>
              <a:rPr lang="zh-CN" altLang="en-US" sz="3600" dirty="0">
                <a:ea typeface="楷体_GB2312" pitchFamily="49" charset="-122"/>
              </a:rPr>
              <a:t>什么是关联规则挖掘</a:t>
            </a:r>
          </a:p>
        </p:txBody>
      </p:sp>
      <p:sp>
        <p:nvSpPr>
          <p:cNvPr id="5124" name="Rectangle 3"/>
          <p:cNvSpPr>
            <a:spLocks noGrp="1" noChangeArrowheads="1"/>
          </p:cNvSpPr>
          <p:nvPr>
            <p:ph type="body" idx="1"/>
          </p:nvPr>
        </p:nvSpPr>
        <p:spPr>
          <a:xfrm>
            <a:off x="323528" y="908720"/>
            <a:ext cx="8507413" cy="5335587"/>
          </a:xfrm>
        </p:spPr>
        <p:txBody>
          <a:bodyPr>
            <a:normAutofit lnSpcReduction="10000"/>
          </a:bodyPr>
          <a:lstStyle/>
          <a:p>
            <a:pPr eaLnBrk="1" hangingPunct="1">
              <a:lnSpc>
                <a:spcPct val="120000"/>
              </a:lnSpc>
              <a:buSzPct val="80000"/>
            </a:pPr>
            <a:r>
              <a:rPr lang="zh-CN" altLang="en-US" sz="2800" b="1" dirty="0">
                <a:ea typeface="楷体_GB2312" pitchFamily="49" charset="-122"/>
              </a:rPr>
              <a:t>内容：关联规则挖掘 </a:t>
            </a:r>
          </a:p>
          <a:p>
            <a:pPr lvl="1" eaLnBrk="1" hangingPunct="1">
              <a:lnSpc>
                <a:spcPct val="120000"/>
              </a:lnSpc>
            </a:pPr>
            <a:r>
              <a:rPr lang="zh-CN" altLang="en-US" sz="2400" dirty="0">
                <a:ea typeface="楷体_GB2312" pitchFamily="49" charset="-122"/>
              </a:rPr>
              <a:t>首先被</a:t>
            </a:r>
            <a:r>
              <a:rPr lang="en-US" altLang="zh-CN" sz="2400" dirty="0">
                <a:ea typeface="楷体_GB2312" pitchFamily="49" charset="-122"/>
              </a:rPr>
              <a:t>Agrawal, </a:t>
            </a:r>
            <a:r>
              <a:rPr lang="en-US" altLang="zh-CN" sz="2400" dirty="0" err="1">
                <a:ea typeface="楷体_GB2312" pitchFamily="49" charset="-122"/>
              </a:rPr>
              <a:t>Imielinski</a:t>
            </a:r>
            <a:r>
              <a:rPr lang="en-US" altLang="zh-CN" sz="2400" dirty="0">
                <a:ea typeface="楷体_GB2312" pitchFamily="49" charset="-122"/>
              </a:rPr>
              <a:t> and Swami</a:t>
            </a:r>
            <a:r>
              <a:rPr lang="zh-CN" altLang="en-US" sz="2400" dirty="0">
                <a:ea typeface="楷体_GB2312" pitchFamily="49" charset="-122"/>
              </a:rPr>
              <a:t>在</a:t>
            </a:r>
            <a:r>
              <a:rPr lang="en-US" altLang="zh-CN" sz="2400" dirty="0">
                <a:ea typeface="楷体_GB2312" pitchFamily="49" charset="-122"/>
              </a:rPr>
              <a:t>1993</a:t>
            </a:r>
            <a:r>
              <a:rPr lang="zh-CN" altLang="en-US" sz="2400" dirty="0">
                <a:ea typeface="楷体_GB2312" pitchFamily="49" charset="-122"/>
              </a:rPr>
              <a:t>年的</a:t>
            </a:r>
            <a:r>
              <a:rPr lang="en-US" altLang="zh-CN" sz="2400" dirty="0">
                <a:ea typeface="楷体_GB2312" pitchFamily="49" charset="-122"/>
              </a:rPr>
              <a:t>SIGMOD</a:t>
            </a:r>
            <a:r>
              <a:rPr lang="zh-CN" altLang="en-US" sz="2400" dirty="0">
                <a:ea typeface="楷体_GB2312" pitchFamily="49" charset="-122"/>
              </a:rPr>
              <a:t>会议上提出</a:t>
            </a:r>
          </a:p>
          <a:p>
            <a:pPr lvl="1" eaLnBrk="1" hangingPunct="1">
              <a:lnSpc>
                <a:spcPct val="120000"/>
              </a:lnSpc>
            </a:pPr>
            <a:r>
              <a:rPr lang="zh-CN" altLang="en-US" sz="2400" dirty="0">
                <a:ea typeface="楷体_GB2312" pitchFamily="49" charset="-122"/>
              </a:rPr>
              <a:t>在事务、关系数据库中的项集和对象中发现频繁模式、关联规则、相关性或者因果结构</a:t>
            </a:r>
          </a:p>
          <a:p>
            <a:pPr lvl="1" eaLnBrk="1" hangingPunct="1">
              <a:lnSpc>
                <a:spcPct val="120000"/>
              </a:lnSpc>
            </a:pPr>
            <a:r>
              <a:rPr lang="zh-CN" altLang="en-US" sz="2400" dirty="0">
                <a:solidFill>
                  <a:srgbClr val="CC3300"/>
                </a:solidFill>
                <a:ea typeface="楷体_GB2312" pitchFamily="49" charset="-122"/>
              </a:rPr>
              <a:t>频繁模式</a:t>
            </a:r>
            <a:r>
              <a:rPr lang="en-US" altLang="zh-CN" sz="2400" dirty="0">
                <a:ea typeface="楷体_GB2312" pitchFamily="49" charset="-122"/>
              </a:rPr>
              <a:t>: </a:t>
            </a:r>
            <a:r>
              <a:rPr lang="zh-CN" altLang="en-US" sz="2400" dirty="0">
                <a:ea typeface="楷体_GB2312" pitchFamily="49" charset="-122"/>
              </a:rPr>
              <a:t>数据库中频繁出现的项集 </a:t>
            </a:r>
          </a:p>
          <a:p>
            <a:pPr eaLnBrk="1" hangingPunct="1">
              <a:lnSpc>
                <a:spcPct val="120000"/>
              </a:lnSpc>
            </a:pPr>
            <a:r>
              <a:rPr lang="zh-CN" altLang="en-US" sz="2800" b="1" dirty="0">
                <a:ea typeface="楷体_GB2312" pitchFamily="49" charset="-122"/>
              </a:rPr>
              <a:t>目的：发现数据中的规律</a:t>
            </a:r>
          </a:p>
          <a:p>
            <a:pPr lvl="1" eaLnBrk="1" hangingPunct="1">
              <a:lnSpc>
                <a:spcPct val="120000"/>
              </a:lnSpc>
            </a:pPr>
            <a:r>
              <a:rPr lang="zh-CN" altLang="en-US" sz="2400" dirty="0">
                <a:ea typeface="楷体_GB2312" pitchFamily="49" charset="-122"/>
              </a:rPr>
              <a:t>超市数据中的什么产品会一起购买？</a:t>
            </a:r>
            <a:r>
              <a:rPr lang="en-US" altLang="zh-CN" sz="2400" dirty="0">
                <a:ea typeface="楷体_GB2312" pitchFamily="49" charset="-122"/>
              </a:rPr>
              <a:t>— </a:t>
            </a:r>
            <a:r>
              <a:rPr lang="zh-CN" altLang="en-US" sz="2400" dirty="0">
                <a:ea typeface="楷体_GB2312" pitchFamily="49" charset="-122"/>
              </a:rPr>
              <a:t>啤酒和尿布</a:t>
            </a:r>
          </a:p>
          <a:p>
            <a:pPr lvl="1" eaLnBrk="1" hangingPunct="1">
              <a:lnSpc>
                <a:spcPct val="120000"/>
              </a:lnSpc>
            </a:pPr>
            <a:r>
              <a:rPr lang="zh-CN" altLang="en-US" sz="2400" dirty="0">
                <a:ea typeface="楷体_GB2312" pitchFamily="49" charset="-122"/>
              </a:rPr>
              <a:t>在买了一台</a:t>
            </a:r>
            <a:r>
              <a:rPr lang="en-US" altLang="zh-CN" sz="2400" dirty="0">
                <a:ea typeface="楷体_GB2312" pitchFamily="49" charset="-122"/>
              </a:rPr>
              <a:t>PC</a:t>
            </a:r>
            <a:r>
              <a:rPr lang="zh-CN" altLang="en-US" sz="2400" dirty="0">
                <a:ea typeface="楷体_GB2312" pitchFamily="49" charset="-122"/>
              </a:rPr>
              <a:t>之后下一步会购买</a:t>
            </a:r>
            <a:r>
              <a:rPr lang="en-US" altLang="zh-CN" sz="2400" dirty="0">
                <a:ea typeface="楷体_GB2312" pitchFamily="49" charset="-122"/>
              </a:rPr>
              <a:t>?</a:t>
            </a:r>
          </a:p>
          <a:p>
            <a:pPr lvl="1" eaLnBrk="1" hangingPunct="1">
              <a:lnSpc>
                <a:spcPct val="120000"/>
              </a:lnSpc>
            </a:pPr>
            <a:r>
              <a:rPr lang="zh-CN" altLang="en-US" sz="2400" dirty="0">
                <a:ea typeface="楷体_GB2312" pitchFamily="49" charset="-122"/>
              </a:rPr>
              <a:t>哪种</a:t>
            </a:r>
            <a:r>
              <a:rPr lang="en-US" altLang="zh-CN" sz="2400" dirty="0">
                <a:ea typeface="楷体_GB2312" pitchFamily="49" charset="-122"/>
              </a:rPr>
              <a:t>DNA</a:t>
            </a:r>
            <a:r>
              <a:rPr lang="zh-CN" altLang="en-US" sz="2400" dirty="0">
                <a:ea typeface="楷体_GB2312" pitchFamily="49" charset="-122"/>
              </a:rPr>
              <a:t>对这种药物敏感</a:t>
            </a:r>
            <a:r>
              <a:rPr lang="en-US" altLang="zh-CN" sz="2400" dirty="0">
                <a:ea typeface="楷体_GB2312" pitchFamily="49" charset="-122"/>
              </a:rPr>
              <a:t>?</a:t>
            </a:r>
          </a:p>
          <a:p>
            <a:pPr lvl="1" eaLnBrk="1" hangingPunct="1">
              <a:lnSpc>
                <a:spcPct val="120000"/>
              </a:lnSpc>
            </a:pPr>
            <a:r>
              <a:rPr lang="zh-CN" altLang="en-US" sz="2400" dirty="0">
                <a:ea typeface="楷体_GB2312" pitchFamily="49" charset="-122"/>
              </a:rPr>
              <a:t>我们如何自动对</a:t>
            </a:r>
            <a:r>
              <a:rPr lang="en-US" altLang="zh-CN" sz="2400" dirty="0">
                <a:ea typeface="楷体_GB2312" pitchFamily="49" charset="-122"/>
              </a:rPr>
              <a:t>Web</a:t>
            </a:r>
            <a:r>
              <a:rPr lang="zh-CN" altLang="en-US" sz="2400" dirty="0">
                <a:ea typeface="楷体_GB2312" pitchFamily="49" charset="-122"/>
              </a:rPr>
              <a:t>文档进行分类</a:t>
            </a:r>
            <a:r>
              <a:rPr lang="en-US" altLang="zh-CN" sz="2400" dirty="0">
                <a:ea typeface="楷体_GB2312" pitchFamily="49"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1026"/>
          <p:cNvSpPr>
            <a:spLocks noGrp="1" noChangeArrowheads="1"/>
          </p:cNvSpPr>
          <p:nvPr>
            <p:ph type="title"/>
          </p:nvPr>
        </p:nvSpPr>
        <p:spPr/>
        <p:txBody>
          <a:bodyPr/>
          <a:lstStyle/>
          <a:p>
            <a:r>
              <a:rPr lang="zh-CN" altLang="en-US" dirty="0">
                <a:ea typeface="宋体" panose="02010600030101010101" pitchFamily="2" charset="-122"/>
              </a:rPr>
              <a:t>闭项集</a:t>
            </a:r>
            <a:endParaRPr lang="en-US" altLang="zh-CN" dirty="0">
              <a:ea typeface="宋体" panose="02010600030101010101" pitchFamily="2" charset="-122"/>
            </a:endParaRPr>
          </a:p>
        </p:txBody>
      </p:sp>
      <p:sp>
        <p:nvSpPr>
          <p:cNvPr id="1259523" name="Rectangle 1027"/>
          <p:cNvSpPr>
            <a:spLocks noGrp="1" noChangeArrowheads="1"/>
          </p:cNvSpPr>
          <p:nvPr>
            <p:ph type="body" idx="1"/>
          </p:nvPr>
        </p:nvSpPr>
        <p:spPr/>
        <p:txBody>
          <a:bodyPr>
            <a:normAutofit/>
          </a:bodyPr>
          <a:lstStyle/>
          <a:p>
            <a:r>
              <a:rPr lang="zh-CN" altLang="en-US" dirty="0">
                <a:ea typeface="宋体" panose="02010600030101010101" pitchFamily="2" charset="-122"/>
              </a:rPr>
              <a:t>一个项集是闭的，则它的所有直接超集的支持度计数</a:t>
            </a:r>
            <a:r>
              <a:rPr lang="zh-CN" altLang="en-US" dirty="0">
                <a:solidFill>
                  <a:srgbClr val="FF0000"/>
                </a:solidFill>
                <a:ea typeface="宋体" panose="02010600030101010101" pitchFamily="2" charset="-122"/>
              </a:rPr>
              <a:t>都</a:t>
            </a:r>
            <a:r>
              <a:rPr lang="zh-CN" altLang="en-US" dirty="0">
                <a:ea typeface="宋体" panose="02010600030101010101" pitchFamily="2" charset="-122"/>
              </a:rPr>
              <a:t>和它的支持度计数不同。</a:t>
            </a:r>
            <a:endParaRPr lang="en-US" altLang="zh-CN" dirty="0">
              <a:ea typeface="宋体" panose="02010600030101010101" pitchFamily="2" charset="-122"/>
            </a:endParaRPr>
          </a:p>
        </p:txBody>
      </p:sp>
      <p:graphicFrame>
        <p:nvGraphicFramePr>
          <p:cNvPr id="1259524" name="Object 1028"/>
          <p:cNvGraphicFramePr>
            <a:graphicFrameLocks noGrp="1" noChangeAspect="1"/>
          </p:cNvGraphicFramePr>
          <p:nvPr>
            <p:ph sz="half" idx="4294967295"/>
          </p:nvPr>
        </p:nvGraphicFramePr>
        <p:xfrm>
          <a:off x="827584" y="3068960"/>
          <a:ext cx="2032000" cy="1782763"/>
        </p:xfrm>
        <a:graphic>
          <a:graphicData uri="http://schemas.openxmlformats.org/presentationml/2006/ole">
            <mc:AlternateContent xmlns:mc="http://schemas.openxmlformats.org/markup-compatibility/2006">
              <mc:Choice xmlns:v="urn:schemas-microsoft-com:vml" Requires="v">
                <p:oleObj name="Worksheet" r:id="rId2" imgW="2012950" imgH="1767205" progId="Excel.Sheet.8">
                  <p:embed/>
                </p:oleObj>
              </mc:Choice>
              <mc:Fallback>
                <p:oleObj name="Worksheet" r:id="rId2" imgW="2012950" imgH="1767205" progId="Excel.Sheet.8">
                  <p:embed/>
                  <p:pic>
                    <p:nvPicPr>
                      <p:cNvPr id="0" name="图片 206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68960"/>
                        <a:ext cx="20320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25" name="Object 1029"/>
          <p:cNvGraphicFramePr>
            <a:graphicFrameLocks noGrp="1" noChangeAspect="1"/>
          </p:cNvGraphicFramePr>
          <p:nvPr>
            <p:ph sz="half" idx="4294967295"/>
          </p:nvPr>
        </p:nvGraphicFramePr>
        <p:xfrm>
          <a:off x="3491880" y="2924944"/>
          <a:ext cx="2260600" cy="3265488"/>
        </p:xfrm>
        <a:graphic>
          <a:graphicData uri="http://schemas.openxmlformats.org/presentationml/2006/ole">
            <mc:AlternateContent xmlns:mc="http://schemas.openxmlformats.org/markup-compatibility/2006">
              <mc:Choice xmlns:v="urn:schemas-microsoft-com:vml" Requires="v">
                <p:oleObj name="Worksheet" r:id="rId4" imgW="2235835" imgH="3227070" progId="Excel.Sheet.8">
                  <p:embed/>
                </p:oleObj>
              </mc:Choice>
              <mc:Fallback>
                <p:oleObj name="Worksheet" r:id="rId4" imgW="2235835" imgH="3227070" progId="Excel.Sheet.8">
                  <p:embed/>
                  <p:pic>
                    <p:nvPicPr>
                      <p:cNvPr id="0" name="图片 206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924944"/>
                        <a:ext cx="226060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26" name="Object 1030"/>
          <p:cNvGraphicFramePr>
            <a:graphicFrameLocks noGrp="1" noChangeAspect="1"/>
          </p:cNvGraphicFramePr>
          <p:nvPr>
            <p:ph sz="half" idx="4294967295"/>
          </p:nvPr>
        </p:nvGraphicFramePr>
        <p:xfrm>
          <a:off x="6228184" y="2996952"/>
          <a:ext cx="2108200" cy="1744663"/>
        </p:xfrm>
        <a:graphic>
          <a:graphicData uri="http://schemas.openxmlformats.org/presentationml/2006/ole">
            <mc:AlternateContent xmlns:mc="http://schemas.openxmlformats.org/markup-compatibility/2006">
              <mc:Choice xmlns:v="urn:schemas-microsoft-com:vml" Requires="v">
                <p:oleObj name="工作表" r:id="rId6" imgW="2882900" imgH="2387600" progId="Excel.Sheet.8">
                  <p:embed/>
                </p:oleObj>
              </mc:Choice>
              <mc:Fallback>
                <p:oleObj name="工作表" r:id="rId6" imgW="2882900" imgH="2387600" progId="Excel.Sheet.8">
                  <p:embed/>
                  <p:pic>
                    <p:nvPicPr>
                      <p:cNvPr id="0" name="图片 20636"/>
                      <p:cNvPicPr>
                        <a:picLocks noChangeAspect="1" noChangeArrowheads="1"/>
                      </p:cNvPicPr>
                      <p:nvPr/>
                    </p:nvPicPr>
                    <p:blipFill>
                      <a:blip r:embed="rId7"/>
                      <a:srcRect/>
                      <a:stretch>
                        <a:fillRect/>
                      </a:stretch>
                    </p:blipFill>
                    <p:spPr bwMode="auto">
                      <a:xfrm>
                        <a:off x="6228184" y="2996952"/>
                        <a:ext cx="21082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p:txBody>
          <a:bodyPr/>
          <a:lstStyle/>
          <a:p>
            <a:r>
              <a:rPr lang="en-US" altLang="zh-CN">
                <a:ea typeface="宋体" panose="02010600030101010101" pitchFamily="2" charset="-122"/>
              </a:rPr>
              <a:t>Maximal vs Closed Itemsets</a:t>
            </a:r>
          </a:p>
        </p:txBody>
      </p:sp>
      <p:graphicFrame>
        <p:nvGraphicFramePr>
          <p:cNvPr id="1260547" name="Object 3"/>
          <p:cNvGraphicFramePr>
            <a:graphicFrameLocks noChangeAspect="1"/>
          </p:cNvGraphicFramePr>
          <p:nvPr/>
        </p:nvGraphicFramePr>
        <p:xfrm>
          <a:off x="251520" y="1727579"/>
          <a:ext cx="1600200" cy="2203450"/>
        </p:xfrm>
        <a:graphic>
          <a:graphicData uri="http://schemas.openxmlformats.org/presentationml/2006/ole">
            <mc:AlternateContent xmlns:mc="http://schemas.openxmlformats.org/markup-compatibility/2006">
              <mc:Choice xmlns:v="urn:schemas-microsoft-com:vml" Requires="v">
                <p:oleObj name="Worksheet" r:id="rId2" imgW="1640840" imgH="2106930" progId="Excel.Sheet.8">
                  <p:embed/>
                </p:oleObj>
              </mc:Choice>
              <mc:Fallback>
                <p:oleObj name="Worksheet" r:id="rId2" imgW="1640840" imgH="2106930" progId="Excel.Sheet.8">
                  <p:embed/>
                  <p:pic>
                    <p:nvPicPr>
                      <p:cNvPr id="0" name="图片 21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27579"/>
                        <a:ext cx="16002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0548" name="Object 4"/>
          <p:cNvGraphicFramePr>
            <a:graphicFrameLocks noChangeAspect="1"/>
          </p:cNvGraphicFramePr>
          <p:nvPr/>
        </p:nvGraphicFramePr>
        <p:xfrm>
          <a:off x="1828800" y="1066800"/>
          <a:ext cx="7229475" cy="5289550"/>
        </p:xfrm>
        <a:graphic>
          <a:graphicData uri="http://schemas.openxmlformats.org/presentationml/2006/ole">
            <mc:AlternateContent xmlns:mc="http://schemas.openxmlformats.org/markup-compatibility/2006">
              <mc:Choice xmlns:v="urn:schemas-microsoft-com:vml" Requires="v">
                <p:oleObj name="VISIO" r:id="rId4" imgW="10120630" imgH="7392670" progId="Visio.Drawing.6">
                  <p:embed/>
                </p:oleObj>
              </mc:Choice>
              <mc:Fallback>
                <p:oleObj name="VISIO" r:id="rId4" imgW="10120630" imgH="7392670" progId="Visio.Drawing.6">
                  <p:embed/>
                  <p:pic>
                    <p:nvPicPr>
                      <p:cNvPr id="0" name="图片 216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066800"/>
                        <a:ext cx="7229475"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0549" name="Text Box 5"/>
          <p:cNvSpPr txBox="1">
            <a:spLocks noChangeArrowheads="1"/>
          </p:cNvSpPr>
          <p:nvPr/>
        </p:nvSpPr>
        <p:spPr bwMode="auto">
          <a:xfrm>
            <a:off x="7162800" y="990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宋体" panose="02010600030101010101" pitchFamily="2" charset="-122"/>
              </a:rPr>
              <a:t>Transaction Ids</a:t>
            </a:r>
          </a:p>
        </p:txBody>
      </p:sp>
      <p:sp>
        <p:nvSpPr>
          <p:cNvPr id="1260550" name="Line 6"/>
          <p:cNvSpPr>
            <a:spLocks noChangeShapeType="1"/>
          </p:cNvSpPr>
          <p:nvPr/>
        </p:nvSpPr>
        <p:spPr bwMode="auto">
          <a:xfrm flipH="1">
            <a:off x="6400800" y="1295400"/>
            <a:ext cx="838200" cy="381000"/>
          </a:xfrm>
          <a:prstGeom prst="line">
            <a:avLst/>
          </a:prstGeom>
          <a:noFill/>
          <a:ln w="127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51" name="Line 7"/>
          <p:cNvSpPr>
            <a:spLocks noChangeShapeType="1"/>
          </p:cNvSpPr>
          <p:nvPr/>
        </p:nvSpPr>
        <p:spPr bwMode="auto">
          <a:xfrm flipH="1">
            <a:off x="7772400" y="1371600"/>
            <a:ext cx="76200" cy="228600"/>
          </a:xfrm>
          <a:prstGeom prst="line">
            <a:avLst/>
          </a:prstGeom>
          <a:noFill/>
          <a:ln w="127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52" name="Text Box 8"/>
          <p:cNvSpPr txBox="1">
            <a:spLocks noChangeArrowheads="1"/>
          </p:cNvSpPr>
          <p:nvPr/>
        </p:nvSpPr>
        <p:spPr bwMode="auto">
          <a:xfrm>
            <a:off x="467544" y="5715000"/>
            <a:ext cx="25042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Not supported by any transactions</a:t>
            </a:r>
          </a:p>
        </p:txBody>
      </p:sp>
      <p:sp>
        <p:nvSpPr>
          <p:cNvPr id="1260553" name="Line 9"/>
          <p:cNvSpPr>
            <a:spLocks noChangeShapeType="1"/>
          </p:cNvSpPr>
          <p:nvPr/>
        </p:nvSpPr>
        <p:spPr bwMode="auto">
          <a:xfrm>
            <a:off x="2819400" y="6019800"/>
            <a:ext cx="2286000" cy="76200"/>
          </a:xfrm>
          <a:prstGeom prst="line">
            <a:avLst/>
          </a:prstGeom>
          <a:noFill/>
          <a:ln w="127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54" name="Line 10"/>
          <p:cNvSpPr>
            <a:spLocks noChangeShapeType="1"/>
          </p:cNvSpPr>
          <p:nvPr/>
        </p:nvSpPr>
        <p:spPr bwMode="auto">
          <a:xfrm flipV="1">
            <a:off x="2819400" y="5486400"/>
            <a:ext cx="1524000" cy="533400"/>
          </a:xfrm>
          <a:prstGeom prst="line">
            <a:avLst/>
          </a:prstGeom>
          <a:noFill/>
          <a:ln w="127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Grp="1" noChangeArrowheads="1"/>
          </p:cNvSpPr>
          <p:nvPr>
            <p:ph type="title"/>
          </p:nvPr>
        </p:nvSpPr>
        <p:spPr>
          <a:xfrm>
            <a:off x="457200" y="274638"/>
            <a:ext cx="8686800" cy="1143000"/>
          </a:xfrm>
        </p:spPr>
        <p:txBody>
          <a:bodyPr>
            <a:normAutofit/>
          </a:bodyPr>
          <a:lstStyle/>
          <a:p>
            <a:r>
              <a:rPr lang="en-US" altLang="zh-CN" dirty="0">
                <a:ea typeface="宋体" panose="02010600030101010101" pitchFamily="2" charset="-122"/>
              </a:rPr>
              <a:t>Maximal </a:t>
            </a:r>
            <a:r>
              <a:rPr lang="en-US" altLang="zh-CN" dirty="0" err="1">
                <a:ea typeface="宋体" panose="02010600030101010101" pitchFamily="2" charset="-122"/>
              </a:rPr>
              <a:t>vs</a:t>
            </a:r>
            <a:r>
              <a:rPr lang="en-US" altLang="zh-CN" dirty="0">
                <a:ea typeface="宋体" panose="02010600030101010101" pitchFamily="2" charset="-122"/>
              </a:rPr>
              <a:t> Closed Frequent </a:t>
            </a:r>
            <a:r>
              <a:rPr lang="en-US" altLang="zh-CN" dirty="0" err="1">
                <a:ea typeface="宋体" panose="02010600030101010101" pitchFamily="2" charset="-122"/>
              </a:rPr>
              <a:t>Itemsets</a:t>
            </a:r>
            <a:endParaRPr lang="en-US" altLang="zh-CN" dirty="0">
              <a:ea typeface="宋体" panose="02010600030101010101" pitchFamily="2" charset="-122"/>
            </a:endParaRPr>
          </a:p>
        </p:txBody>
      </p:sp>
      <p:graphicFrame>
        <p:nvGraphicFramePr>
          <p:cNvPr id="1261571" name="Object 3"/>
          <p:cNvGraphicFramePr>
            <a:graphicFrameLocks noChangeAspect="1"/>
          </p:cNvGraphicFramePr>
          <p:nvPr/>
        </p:nvGraphicFramePr>
        <p:xfrm>
          <a:off x="152400" y="1542766"/>
          <a:ext cx="7086600" cy="5143500"/>
        </p:xfrm>
        <a:graphic>
          <a:graphicData uri="http://schemas.openxmlformats.org/presentationml/2006/ole">
            <mc:AlternateContent xmlns:mc="http://schemas.openxmlformats.org/markup-compatibility/2006">
              <mc:Choice xmlns:v="urn:schemas-microsoft-com:vml" Requires="v">
                <p:oleObj name="VISIO" r:id="rId2" imgW="10169525" imgH="7367270" progId="Visio.Drawing.6">
                  <p:embed/>
                </p:oleObj>
              </mc:Choice>
              <mc:Fallback>
                <p:oleObj name="VISIO" r:id="rId2" imgW="10169525" imgH="7367270" progId="Visio.Drawing.6">
                  <p:embed/>
                  <p:pic>
                    <p:nvPicPr>
                      <p:cNvPr id="0" name="图片 225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42766"/>
                        <a:ext cx="7086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1572" name="Text Box 4"/>
          <p:cNvSpPr txBox="1">
            <a:spLocks noChangeArrowheads="1"/>
          </p:cNvSpPr>
          <p:nvPr/>
        </p:nvSpPr>
        <p:spPr bwMode="auto">
          <a:xfrm>
            <a:off x="367228" y="1447800"/>
            <a:ext cx="24628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Minimum support = 2</a:t>
            </a:r>
          </a:p>
        </p:txBody>
      </p:sp>
      <p:sp>
        <p:nvSpPr>
          <p:cNvPr id="1261573" name="Text Box 5"/>
          <p:cNvSpPr txBox="1">
            <a:spLocks noChangeArrowheads="1"/>
          </p:cNvSpPr>
          <p:nvPr/>
        </p:nvSpPr>
        <p:spPr bwMode="auto">
          <a:xfrm>
            <a:off x="6588224" y="5105400"/>
            <a:ext cx="194617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 Closed = 9</a:t>
            </a:r>
          </a:p>
          <a:p>
            <a:pPr>
              <a:spcBef>
                <a:spcPct val="50000"/>
              </a:spcBef>
            </a:pPr>
            <a:r>
              <a:rPr lang="en-US" altLang="zh-CN" dirty="0">
                <a:ea typeface="宋体" panose="02010600030101010101" pitchFamily="2" charset="-122"/>
              </a:rPr>
              <a:t># Maximal = 4</a:t>
            </a:r>
          </a:p>
        </p:txBody>
      </p:sp>
      <p:sp>
        <p:nvSpPr>
          <p:cNvPr id="1261574" name="Text Box 6"/>
          <p:cNvSpPr txBox="1">
            <a:spLocks noChangeArrowheads="1"/>
          </p:cNvSpPr>
          <p:nvPr/>
        </p:nvSpPr>
        <p:spPr bwMode="auto">
          <a:xfrm>
            <a:off x="7543800" y="19050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Closed and maximal</a:t>
            </a:r>
          </a:p>
        </p:txBody>
      </p:sp>
      <p:sp>
        <p:nvSpPr>
          <p:cNvPr id="1261575" name="Line 7"/>
          <p:cNvSpPr>
            <a:spLocks noChangeShapeType="1"/>
          </p:cNvSpPr>
          <p:nvPr/>
        </p:nvSpPr>
        <p:spPr bwMode="auto">
          <a:xfrm flipH="1">
            <a:off x="6477000" y="2209800"/>
            <a:ext cx="1066800" cy="609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1576" name="Line 8"/>
          <p:cNvSpPr>
            <a:spLocks noChangeShapeType="1"/>
          </p:cNvSpPr>
          <p:nvPr/>
        </p:nvSpPr>
        <p:spPr bwMode="auto">
          <a:xfrm flipH="1">
            <a:off x="7239000" y="2209800"/>
            <a:ext cx="304800" cy="609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1577" name="Line 9"/>
          <p:cNvSpPr>
            <a:spLocks noChangeShapeType="1"/>
          </p:cNvSpPr>
          <p:nvPr/>
        </p:nvSpPr>
        <p:spPr bwMode="auto">
          <a:xfrm flipH="1">
            <a:off x="5004048" y="1844824"/>
            <a:ext cx="609600" cy="3810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1578" name="Text Box 10"/>
          <p:cNvSpPr txBox="1">
            <a:spLocks noChangeArrowheads="1"/>
          </p:cNvSpPr>
          <p:nvPr/>
        </p:nvSpPr>
        <p:spPr bwMode="auto">
          <a:xfrm>
            <a:off x="5364088" y="1412776"/>
            <a:ext cx="25419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Closed but not maximal</a:t>
            </a:r>
          </a:p>
        </p:txBody>
      </p:sp>
      <p:sp>
        <p:nvSpPr>
          <p:cNvPr id="1261579" name="Line 11"/>
          <p:cNvSpPr>
            <a:spLocks noChangeShapeType="1"/>
          </p:cNvSpPr>
          <p:nvPr/>
        </p:nvSpPr>
        <p:spPr bwMode="auto">
          <a:xfrm flipH="1">
            <a:off x="4067944" y="1772816"/>
            <a:ext cx="1524000" cy="5334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1580" name="Line 12"/>
          <p:cNvSpPr>
            <a:spLocks noChangeShapeType="1"/>
          </p:cNvSpPr>
          <p:nvPr/>
        </p:nvSpPr>
        <p:spPr bwMode="auto">
          <a:xfrm>
            <a:off x="5796136" y="1772816"/>
            <a:ext cx="0" cy="3048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altLang="zh-CN">
                <a:ea typeface="宋体" panose="02010600030101010101" pitchFamily="2" charset="-122"/>
              </a:rPr>
              <a:t>Maximal vs Closed Itemsets</a:t>
            </a:r>
          </a:p>
        </p:txBody>
      </p:sp>
      <p:graphicFrame>
        <p:nvGraphicFramePr>
          <p:cNvPr id="1262595" name="Object 3"/>
          <p:cNvGraphicFramePr>
            <a:graphicFrameLocks noGrp="1" noChangeAspect="1"/>
          </p:cNvGraphicFramePr>
          <p:nvPr>
            <p:ph idx="1"/>
          </p:nvPr>
        </p:nvGraphicFramePr>
        <p:xfrm>
          <a:off x="1792288" y="1295400"/>
          <a:ext cx="5065712" cy="4724400"/>
        </p:xfrm>
        <a:graphic>
          <a:graphicData uri="http://schemas.openxmlformats.org/presentationml/2006/ole">
            <mc:AlternateContent xmlns:mc="http://schemas.openxmlformats.org/markup-compatibility/2006">
              <mc:Choice xmlns:v="urn:schemas-microsoft-com:vml" Requires="v">
                <p:oleObj name="Visio" r:id="rId2" imgW="6670040" imgH="6216650" progId="Visio.Drawing.6">
                  <p:embed/>
                </p:oleObj>
              </mc:Choice>
              <mc:Fallback>
                <p:oleObj name="Visio" r:id="rId2" imgW="6670040" imgH="6216650" progId="Visio.Drawing.6">
                  <p:embed/>
                  <p:pic>
                    <p:nvPicPr>
                      <p:cNvPr id="0" name="图片 23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1295400"/>
                        <a:ext cx="506571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a:xfrm>
            <a:off x="395536" y="620688"/>
            <a:ext cx="8534400" cy="533400"/>
          </a:xfrm>
        </p:spPr>
        <p:txBody>
          <a:bodyPr/>
          <a:lstStyle/>
          <a:p>
            <a:r>
              <a:rPr lang="zh-CN" altLang="en-US" sz="2400" b="1" dirty="0">
                <a:effectLst>
                  <a:outerShdw blurRad="38100" dist="38100" dir="2700000" algn="tl">
                    <a:srgbClr val="000000">
                      <a:alpha val="43137"/>
                    </a:srgbClr>
                  </a:outerShdw>
                </a:effectLst>
                <a:ea typeface="宋体" panose="02010600030101010101" pitchFamily="2" charset="-122"/>
              </a:rPr>
              <a:t>其他方法</a:t>
            </a:r>
            <a:endParaRPr lang="en-US" altLang="zh-CN" sz="2400" b="1" dirty="0">
              <a:effectLst>
                <a:outerShdw blurRad="38100" dist="38100" dir="2700000" algn="tl">
                  <a:srgbClr val="000000">
                    <a:alpha val="43137"/>
                  </a:srgbClr>
                </a:outerShdw>
              </a:effectLst>
              <a:ea typeface="宋体" panose="02010600030101010101" pitchFamily="2" charset="-122"/>
            </a:endParaRPr>
          </a:p>
        </p:txBody>
      </p:sp>
      <p:sp>
        <p:nvSpPr>
          <p:cNvPr id="1263619" name="Rectangle 3"/>
          <p:cNvSpPr>
            <a:spLocks noGrp="1" noChangeArrowheads="1"/>
          </p:cNvSpPr>
          <p:nvPr>
            <p:ph type="body" idx="1"/>
          </p:nvPr>
        </p:nvSpPr>
        <p:spPr>
          <a:xfrm>
            <a:off x="467544" y="1412776"/>
            <a:ext cx="8229600" cy="1152128"/>
          </a:xfrm>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项集格遍历 </a:t>
            </a:r>
            <a:r>
              <a:rPr lang="en-US" altLang="zh-CN" b="1" dirty="0">
                <a:effectLst>
                  <a:outerShdw blurRad="38100" dist="38100" dir="2700000" algn="tl">
                    <a:srgbClr val="000000">
                      <a:alpha val="43137"/>
                    </a:srgbClr>
                  </a:outerShdw>
                </a:effectLst>
                <a:ea typeface="宋体" panose="02010600030101010101" pitchFamily="2" charset="-122"/>
              </a:rPr>
              <a:t>Traversal of </a:t>
            </a:r>
            <a:r>
              <a:rPr lang="en-US" altLang="zh-CN" b="1" dirty="0" err="1">
                <a:effectLst>
                  <a:outerShdw blurRad="38100" dist="38100" dir="2700000" algn="tl">
                    <a:srgbClr val="000000">
                      <a:alpha val="43137"/>
                    </a:srgbClr>
                  </a:outerShdw>
                </a:effectLst>
                <a:ea typeface="宋体" panose="02010600030101010101" pitchFamily="2" charset="-122"/>
              </a:rPr>
              <a:t>Itemset</a:t>
            </a:r>
            <a:r>
              <a:rPr lang="en-US" altLang="zh-CN" b="1" dirty="0">
                <a:effectLst>
                  <a:outerShdw blurRad="38100" dist="38100" dir="2700000" algn="tl">
                    <a:srgbClr val="000000">
                      <a:alpha val="43137"/>
                    </a:srgbClr>
                  </a:outerShdw>
                </a:effectLst>
                <a:ea typeface="宋体" panose="02010600030101010101" pitchFamily="2" charset="-122"/>
              </a:rPr>
              <a:t> Lattice</a:t>
            </a:r>
          </a:p>
          <a:p>
            <a:pPr lvl="1"/>
            <a:r>
              <a:rPr lang="en-US" altLang="zh-CN" b="1" dirty="0">
                <a:effectLst>
                  <a:outerShdw blurRad="38100" dist="38100" dir="2700000" algn="tl">
                    <a:srgbClr val="000000">
                      <a:alpha val="43137"/>
                    </a:srgbClr>
                  </a:outerShdw>
                </a:effectLst>
                <a:ea typeface="宋体" panose="02010600030101010101" pitchFamily="2" charset="-122"/>
              </a:rPr>
              <a:t>General-to-specific </a:t>
            </a:r>
            <a:r>
              <a:rPr lang="en-US" altLang="zh-CN" b="1" dirty="0" err="1">
                <a:effectLst>
                  <a:outerShdw blurRad="38100" dist="38100" dir="2700000" algn="tl">
                    <a:srgbClr val="000000">
                      <a:alpha val="43137"/>
                    </a:srgbClr>
                  </a:outerShdw>
                </a:effectLst>
                <a:ea typeface="宋体" panose="02010600030101010101" pitchFamily="2" charset="-122"/>
              </a:rPr>
              <a:t>vs</a:t>
            </a:r>
            <a:r>
              <a:rPr lang="en-US" altLang="zh-CN" b="1" dirty="0">
                <a:effectLst>
                  <a:outerShdw blurRad="38100" dist="38100" dir="2700000" algn="tl">
                    <a:srgbClr val="000000">
                      <a:alpha val="43137"/>
                    </a:srgbClr>
                  </a:outerShdw>
                </a:effectLst>
                <a:ea typeface="宋体" panose="02010600030101010101" pitchFamily="2" charset="-122"/>
              </a:rPr>
              <a:t> Specific-to-general</a:t>
            </a: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63620" name="Object 4"/>
          <p:cNvGraphicFramePr>
            <a:graphicFrameLocks noGrp="1" noChangeAspect="1"/>
          </p:cNvGraphicFramePr>
          <p:nvPr>
            <p:ph sz="half" idx="4294967295"/>
          </p:nvPr>
        </p:nvGraphicFramePr>
        <p:xfrm>
          <a:off x="971600" y="2636912"/>
          <a:ext cx="7239000" cy="3779838"/>
        </p:xfrm>
        <a:graphic>
          <a:graphicData uri="http://schemas.openxmlformats.org/presentationml/2006/ole">
            <mc:AlternateContent xmlns:mc="http://schemas.openxmlformats.org/markup-compatibility/2006">
              <mc:Choice xmlns:v="urn:schemas-microsoft-com:vml" Requires="v">
                <p:oleObj name="Visio" r:id="rId2" imgW="9835515" imgH="5132705" progId="Visio.Drawing.6">
                  <p:embed/>
                </p:oleObj>
              </mc:Choice>
              <mc:Fallback>
                <p:oleObj name="Visio" r:id="rId2" imgW="9835515" imgH="5132705" progId="Visio.Drawing.6">
                  <p:embed/>
                  <p:pic>
                    <p:nvPicPr>
                      <p:cNvPr id="0" name="图片 246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36912"/>
                        <a:ext cx="72390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a:xfrm>
            <a:off x="395536" y="476672"/>
            <a:ext cx="8534400" cy="533400"/>
          </a:xfrm>
        </p:spPr>
        <p:txBody>
          <a:bodyPr/>
          <a:lstStyle/>
          <a:p>
            <a:r>
              <a:rPr lang="zh-CN" altLang="en-US" sz="2400" b="1" dirty="0">
                <a:effectLst>
                  <a:outerShdw blurRad="38100" dist="38100" dir="2700000" algn="tl">
                    <a:srgbClr val="000000">
                      <a:alpha val="43137"/>
                    </a:srgbClr>
                  </a:outerShdw>
                </a:effectLst>
                <a:ea typeface="宋体" panose="02010600030101010101" pitchFamily="2" charset="-122"/>
              </a:rPr>
              <a:t>其他方法</a:t>
            </a:r>
            <a:endParaRPr lang="en-US" altLang="zh-CN" sz="2400" b="1" dirty="0">
              <a:effectLst>
                <a:outerShdw blurRad="38100" dist="38100" dir="2700000" algn="tl">
                  <a:srgbClr val="000000">
                    <a:alpha val="43137"/>
                  </a:srgbClr>
                </a:outerShdw>
              </a:effectLst>
              <a:ea typeface="宋体" panose="02010600030101010101" pitchFamily="2" charset="-122"/>
            </a:endParaRPr>
          </a:p>
        </p:txBody>
      </p:sp>
      <p:sp>
        <p:nvSpPr>
          <p:cNvPr id="1264643" name="Rectangle 3"/>
          <p:cNvSpPr>
            <a:spLocks noGrp="1" noChangeArrowheads="1"/>
          </p:cNvSpPr>
          <p:nvPr>
            <p:ph type="body" idx="1"/>
          </p:nvPr>
        </p:nvSpPr>
        <p:spPr>
          <a:xfrm>
            <a:off x="467544" y="1412776"/>
            <a:ext cx="8229600" cy="1036712"/>
          </a:xfrm>
        </p:spPr>
        <p:txBody>
          <a:bodyPr>
            <a:normAutofit/>
          </a:bodyPr>
          <a:lstStyle/>
          <a:p>
            <a:r>
              <a:rPr lang="zh-CN" altLang="en-US" b="1" dirty="0">
                <a:effectLst>
                  <a:outerShdw blurRad="38100" dist="38100" dir="2700000" algn="tl">
                    <a:srgbClr val="000000">
                      <a:alpha val="43137"/>
                    </a:srgbClr>
                  </a:outerShdw>
                </a:effectLst>
                <a:ea typeface="宋体" panose="02010600030101010101" pitchFamily="2" charset="-122"/>
              </a:rPr>
              <a:t>等价类 </a:t>
            </a:r>
            <a:r>
              <a:rPr lang="en-US" altLang="zh-CN" b="1" dirty="0">
                <a:effectLst>
                  <a:outerShdw blurRad="38100" dist="38100" dir="2700000" algn="tl">
                    <a:srgbClr val="000000">
                      <a:alpha val="43137"/>
                    </a:srgbClr>
                  </a:outerShdw>
                </a:effectLst>
                <a:ea typeface="宋体" panose="02010600030101010101" pitchFamily="2" charset="-122"/>
              </a:rPr>
              <a:t>Traversal of </a:t>
            </a:r>
            <a:r>
              <a:rPr lang="en-US" altLang="zh-CN" b="1" dirty="0" err="1">
                <a:effectLst>
                  <a:outerShdw blurRad="38100" dist="38100" dir="2700000" algn="tl">
                    <a:srgbClr val="000000">
                      <a:alpha val="43137"/>
                    </a:srgbClr>
                  </a:outerShdw>
                </a:effectLst>
                <a:ea typeface="宋体" panose="02010600030101010101" pitchFamily="2" charset="-122"/>
              </a:rPr>
              <a:t>Itemset</a:t>
            </a:r>
            <a:r>
              <a:rPr lang="en-US" altLang="zh-CN" b="1" dirty="0">
                <a:effectLst>
                  <a:outerShdw blurRad="38100" dist="38100" dir="2700000" algn="tl">
                    <a:srgbClr val="000000">
                      <a:alpha val="43137"/>
                    </a:srgbClr>
                  </a:outerShdw>
                </a:effectLst>
                <a:ea typeface="宋体" panose="02010600030101010101" pitchFamily="2" charset="-122"/>
              </a:rPr>
              <a:t> Lattice</a:t>
            </a:r>
          </a:p>
          <a:p>
            <a:pPr lvl="1"/>
            <a:r>
              <a:rPr lang="en-US" altLang="zh-CN" b="1" dirty="0">
                <a:effectLst>
                  <a:outerShdw blurRad="38100" dist="38100" dir="2700000" algn="tl">
                    <a:srgbClr val="000000">
                      <a:alpha val="43137"/>
                    </a:srgbClr>
                  </a:outerShdw>
                </a:effectLst>
                <a:ea typeface="宋体" panose="02010600030101010101" pitchFamily="2" charset="-122"/>
              </a:rPr>
              <a:t>Equivalent Classes</a:t>
            </a: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64644" name="Object 4"/>
          <p:cNvGraphicFramePr>
            <a:graphicFrameLocks noGrp="1" noChangeAspect="1"/>
          </p:cNvGraphicFramePr>
          <p:nvPr>
            <p:ph sz="half" idx="4294967295"/>
          </p:nvPr>
        </p:nvGraphicFramePr>
        <p:xfrm>
          <a:off x="827584" y="2492896"/>
          <a:ext cx="6934200" cy="3981450"/>
        </p:xfrm>
        <a:graphic>
          <a:graphicData uri="http://schemas.openxmlformats.org/presentationml/2006/ole">
            <mc:AlternateContent xmlns:mc="http://schemas.openxmlformats.org/markup-compatibility/2006">
              <mc:Choice xmlns:v="urn:schemas-microsoft-com:vml" Requires="v">
                <p:oleObj name="Visio" r:id="rId2" imgW="9874250" imgH="5670550" progId="Visio.Drawing.6">
                  <p:embed/>
                </p:oleObj>
              </mc:Choice>
              <mc:Fallback>
                <p:oleObj name="Visio" r:id="rId2" imgW="9874250" imgH="5670550" progId="Visio.Drawing.6">
                  <p:embed/>
                  <p:pic>
                    <p:nvPicPr>
                      <p:cNvPr id="0" name="图片 256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92896"/>
                        <a:ext cx="69342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7" name="Rectangle 3"/>
          <p:cNvSpPr>
            <a:spLocks noGrp="1" noChangeArrowheads="1"/>
          </p:cNvSpPr>
          <p:nvPr>
            <p:ph type="body" idx="1"/>
          </p:nvPr>
        </p:nvSpPr>
        <p:spPr>
          <a:xfrm>
            <a:off x="457200" y="1600200"/>
            <a:ext cx="8229600" cy="1756792"/>
          </a:xfrm>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宽度和深度优先 </a:t>
            </a:r>
            <a:endParaRPr lang="en-US" altLang="zh-CN" b="1" dirty="0">
              <a:effectLst>
                <a:outerShdw blurRad="38100" dist="38100" dir="2700000" algn="tl">
                  <a:srgbClr val="000000">
                    <a:alpha val="43137"/>
                  </a:srgbClr>
                </a:outerShdw>
              </a:effectLst>
              <a:ea typeface="宋体" panose="02010600030101010101" pitchFamily="2" charset="-122"/>
            </a:endParaRPr>
          </a:p>
          <a:p>
            <a:pPr lvl="1"/>
            <a:r>
              <a:rPr lang="en-US" altLang="zh-CN" b="1" dirty="0">
                <a:effectLst>
                  <a:outerShdw blurRad="38100" dist="38100" dir="2700000" algn="tl">
                    <a:srgbClr val="000000">
                      <a:alpha val="43137"/>
                    </a:srgbClr>
                  </a:outerShdw>
                </a:effectLst>
                <a:ea typeface="宋体" panose="02010600030101010101" pitchFamily="2" charset="-122"/>
              </a:rPr>
              <a:t>Breadth-first </a:t>
            </a:r>
            <a:r>
              <a:rPr lang="en-US" altLang="zh-CN" b="1" dirty="0" err="1">
                <a:effectLst>
                  <a:outerShdw blurRad="38100" dist="38100" dir="2700000" algn="tl">
                    <a:srgbClr val="000000">
                      <a:alpha val="43137"/>
                    </a:srgbClr>
                  </a:outerShdw>
                </a:effectLst>
                <a:ea typeface="宋体" panose="02010600030101010101" pitchFamily="2" charset="-122"/>
              </a:rPr>
              <a:t>vs</a:t>
            </a:r>
            <a:r>
              <a:rPr lang="en-US" altLang="zh-CN" b="1" dirty="0">
                <a:effectLst>
                  <a:outerShdw blurRad="38100" dist="38100" dir="2700000" algn="tl">
                    <a:srgbClr val="000000">
                      <a:alpha val="43137"/>
                    </a:srgbClr>
                  </a:outerShdw>
                </a:effectLst>
                <a:ea typeface="宋体" panose="02010600030101010101" pitchFamily="2" charset="-122"/>
              </a:rPr>
              <a:t> Depth-first</a:t>
            </a:r>
            <a:r>
              <a:rPr lang="zh-CN" altLang="en-US" b="1" dirty="0">
                <a:effectLst>
                  <a:outerShdw blurRad="38100" dist="38100" dir="2700000" algn="tl">
                    <a:srgbClr val="000000">
                      <a:alpha val="43137"/>
                    </a:srgbClr>
                  </a:outerShdw>
                </a:effectLst>
                <a:ea typeface="宋体" panose="02010600030101010101" pitchFamily="2" charset="-122"/>
              </a:rPr>
              <a:t>（更快检测到频繁项集边界，找到极大频繁项集）</a:t>
            </a:r>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a:p>
            <a:pPr lvl="1"/>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65668" name="Object 4"/>
          <p:cNvGraphicFramePr>
            <a:graphicFrameLocks noGrp="1" noChangeAspect="1"/>
          </p:cNvGraphicFramePr>
          <p:nvPr>
            <p:ph sz="half" idx="4294967295"/>
          </p:nvPr>
        </p:nvGraphicFramePr>
        <p:xfrm>
          <a:off x="251520" y="2996952"/>
          <a:ext cx="8305800" cy="3365500"/>
        </p:xfrm>
        <a:graphic>
          <a:graphicData uri="http://schemas.openxmlformats.org/presentationml/2006/ole">
            <mc:AlternateContent xmlns:mc="http://schemas.openxmlformats.org/markup-compatibility/2006">
              <mc:Choice xmlns:v="urn:schemas-microsoft-com:vml" Requires="v">
                <p:oleObj name="Visio" r:id="rId2" imgW="9751060" imgH="3957320" progId="Visio.Drawing.6">
                  <p:embed/>
                </p:oleObj>
              </mc:Choice>
              <mc:Fallback>
                <p:oleObj name="Visio" r:id="rId2" imgW="9751060" imgH="3957320" progId="Visio.Drawing.6">
                  <p:embed/>
                  <p:pic>
                    <p:nvPicPr>
                      <p:cNvPr id="0" name="图片 266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996952"/>
                        <a:ext cx="8305800" cy="33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txBox="1">
            <a:spLocks noChangeArrowheads="1"/>
          </p:cNvSpPr>
          <p:nvPr/>
        </p:nvSpPr>
        <p:spPr>
          <a:xfrm>
            <a:off x="467544" y="476672"/>
            <a:ext cx="8534400" cy="5334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400" b="1">
                <a:effectLst>
                  <a:outerShdw blurRad="38100" dist="38100" dir="2700000" algn="tl">
                    <a:srgbClr val="000000">
                      <a:alpha val="43137"/>
                    </a:srgbClr>
                  </a:outerShdw>
                </a:effectLst>
                <a:ea typeface="宋体" panose="02010600030101010101" pitchFamily="2" charset="-122"/>
              </a:rPr>
              <a:t>其他方法</a:t>
            </a:r>
            <a:endParaRPr lang="en-US" altLang="zh-CN" sz="24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a:xfrm>
            <a:off x="467544" y="476672"/>
            <a:ext cx="8534400" cy="533400"/>
          </a:xfrm>
        </p:spPr>
        <p:txBody>
          <a:bodyPr/>
          <a:lstStyle/>
          <a:p>
            <a:r>
              <a:rPr lang="zh-CN" altLang="en-US" sz="2400" b="1" dirty="0">
                <a:effectLst>
                  <a:outerShdw blurRad="38100" dist="38100" dir="2700000" algn="tl">
                    <a:srgbClr val="000000">
                      <a:alpha val="43137"/>
                    </a:srgbClr>
                  </a:outerShdw>
                </a:effectLst>
                <a:ea typeface="宋体" panose="02010600030101010101" pitchFamily="2" charset="-122"/>
              </a:rPr>
              <a:t>其他方法</a:t>
            </a:r>
            <a:endParaRPr lang="en-US" altLang="zh-CN" sz="2400" b="1" dirty="0">
              <a:effectLst>
                <a:outerShdw blurRad="38100" dist="38100" dir="2700000" algn="tl">
                  <a:srgbClr val="000000">
                    <a:alpha val="43137"/>
                  </a:srgbClr>
                </a:outerShdw>
              </a:effectLst>
              <a:ea typeface="宋体" panose="02010600030101010101" pitchFamily="2" charset="-122"/>
            </a:endParaRPr>
          </a:p>
        </p:txBody>
      </p:sp>
      <p:sp>
        <p:nvSpPr>
          <p:cNvPr id="1266691" name="Rectangle 3"/>
          <p:cNvSpPr>
            <a:spLocks noGrp="1" noChangeArrowheads="1"/>
          </p:cNvSpPr>
          <p:nvPr>
            <p:ph type="body" idx="1"/>
          </p:nvPr>
        </p:nvSpPr>
        <p:spPr>
          <a:xfrm>
            <a:off x="457200" y="1600200"/>
            <a:ext cx="8229600" cy="1180728"/>
          </a:xfrm>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事务数据集表示（水平 垂直）</a:t>
            </a:r>
            <a:endParaRPr lang="en-US" altLang="zh-CN" b="1" dirty="0">
              <a:effectLst>
                <a:outerShdw blurRad="38100" dist="38100" dir="2700000" algn="tl">
                  <a:srgbClr val="000000">
                    <a:alpha val="43137"/>
                  </a:srgbClr>
                </a:outerShdw>
              </a:effectLst>
              <a:ea typeface="宋体" panose="02010600030101010101" pitchFamily="2" charset="-122"/>
            </a:endParaRPr>
          </a:p>
          <a:p>
            <a:pPr lvl="1"/>
            <a:r>
              <a:rPr lang="en-US" altLang="zh-CN" b="1" dirty="0">
                <a:effectLst>
                  <a:outerShdw blurRad="38100" dist="38100" dir="2700000" algn="tl">
                    <a:srgbClr val="000000">
                      <a:alpha val="43137"/>
                    </a:srgbClr>
                  </a:outerShdw>
                </a:effectLst>
                <a:ea typeface="宋体" panose="02010600030101010101" pitchFamily="2" charset="-122"/>
              </a:rPr>
              <a:t>horizontal </a:t>
            </a:r>
            <a:r>
              <a:rPr lang="en-US" altLang="zh-CN" b="1" dirty="0" err="1">
                <a:effectLst>
                  <a:outerShdw blurRad="38100" dist="38100" dir="2700000" algn="tl">
                    <a:srgbClr val="000000">
                      <a:alpha val="43137"/>
                    </a:srgbClr>
                  </a:outerShdw>
                </a:effectLst>
                <a:ea typeface="宋体" panose="02010600030101010101" pitchFamily="2" charset="-122"/>
              </a:rPr>
              <a:t>vs</a:t>
            </a:r>
            <a:r>
              <a:rPr lang="en-US" altLang="zh-CN" b="1" dirty="0">
                <a:effectLst>
                  <a:outerShdw blurRad="38100" dist="38100" dir="2700000" algn="tl">
                    <a:srgbClr val="000000">
                      <a:alpha val="43137"/>
                    </a:srgbClr>
                  </a:outerShdw>
                </a:effectLst>
                <a:ea typeface="宋体" panose="02010600030101010101" pitchFamily="2" charset="-122"/>
              </a:rPr>
              <a:t> vertical data layout</a:t>
            </a:r>
          </a:p>
          <a:p>
            <a:pPr lvl="1">
              <a:buFont typeface="Arial" panose="020B0604020202020204" pitchFamily="34" charset="0"/>
              <a:buNone/>
            </a:pPr>
            <a:endParaRPr lang="en-US" altLang="zh-CN" b="1" dirty="0">
              <a:effectLst>
                <a:outerShdw blurRad="38100" dist="38100" dir="2700000" algn="tl">
                  <a:srgbClr val="000000">
                    <a:alpha val="43137"/>
                  </a:srgbClr>
                </a:outerShdw>
              </a:effectLst>
              <a:ea typeface="宋体" panose="02010600030101010101" pitchFamily="2" charset="-122"/>
            </a:endParaRPr>
          </a:p>
          <a:p>
            <a:pPr lvl="1">
              <a:buFont typeface="Arial" panose="020B0604020202020204" pitchFamily="34" charset="0"/>
              <a:buNone/>
            </a:pPr>
            <a:endParaRPr lang="en-US" altLang="zh-CN" b="1" dirty="0">
              <a:effectLst>
                <a:outerShdw blurRad="38100" dist="38100" dir="2700000" algn="tl">
                  <a:srgbClr val="000000">
                    <a:alpha val="43137"/>
                  </a:srgbClr>
                </a:outerShdw>
              </a:effectLst>
              <a:ea typeface="宋体" panose="02010600030101010101" pitchFamily="2" charset="-122"/>
            </a:endParaRPr>
          </a:p>
        </p:txBody>
      </p:sp>
      <p:graphicFrame>
        <p:nvGraphicFramePr>
          <p:cNvPr id="1266692" name="Object 4"/>
          <p:cNvGraphicFramePr>
            <a:graphicFrameLocks noGrp="1" noChangeAspect="1"/>
          </p:cNvGraphicFramePr>
          <p:nvPr>
            <p:ph sz="half" idx="4294967295"/>
          </p:nvPr>
        </p:nvGraphicFramePr>
        <p:xfrm>
          <a:off x="1403648" y="2996952"/>
          <a:ext cx="6587058" cy="3096344"/>
        </p:xfrm>
        <a:graphic>
          <a:graphicData uri="http://schemas.openxmlformats.org/presentationml/2006/ole">
            <mc:AlternateContent xmlns:mc="http://schemas.openxmlformats.org/markup-compatibility/2006">
              <mc:Choice xmlns:v="urn:schemas-microsoft-com:vml" Requires="v">
                <p:oleObj name="Visio" r:id="rId2" imgW="6477635" imgH="4225925" progId="Visio.Drawing.6">
                  <p:embed/>
                </p:oleObj>
              </mc:Choice>
              <mc:Fallback>
                <p:oleObj name="Visio" r:id="rId2" imgW="6477635" imgH="4225925" progId="Visio.Drawing.6">
                  <p:embed/>
                  <p:pic>
                    <p:nvPicPr>
                      <p:cNvPr id="0" name="图片 276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996952"/>
                        <a:ext cx="6587058" cy="3096344"/>
                      </a:xfrm>
                      <a:prstGeom prst="rect">
                        <a:avLst/>
                      </a:prstGeom>
                      <a:noFill/>
                      <a:ln>
                        <a:noFill/>
                      </a:ln>
                      <a:effec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目录</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4438564"/>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关联分析</a:t>
            </a: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规则挖掘</a:t>
            </a:r>
            <a:endParaRPr lang="en-US" altLang="zh-CN"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err="1">
                <a:effectLst>
                  <a:outerShdw blurRad="38100" dist="38100" dir="2700000" algn="tl">
                    <a:srgbClr val="000000">
                      <a:alpha val="43137"/>
                    </a:srgbClr>
                  </a:outerShdw>
                </a:effectLst>
                <a:ea typeface="宋体" panose="02010600030101010101" pitchFamily="2" charset="-122"/>
              </a:rPr>
              <a:t>Apriori</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a:effectLst>
                  <a:outerShdw blurRad="38100" dist="38100" dir="2700000" algn="tl">
                    <a:srgbClr val="000000">
                      <a:alpha val="43137"/>
                    </a:srgbClr>
                  </a:outerShdw>
                </a:effectLst>
                <a:ea typeface="宋体" panose="02010600030101010101" pitchFamily="2" charset="-122"/>
              </a:rPr>
              <a:t>FP</a:t>
            </a:r>
            <a:r>
              <a:rPr lang="zh-CN" altLang="en-US" sz="3200" b="1" dirty="0">
                <a:effectLst>
                  <a:outerShdw blurRad="38100" dist="38100" dir="2700000" algn="tl">
                    <a:srgbClr val="000000">
                      <a:alpha val="43137"/>
                    </a:srgbClr>
                  </a:outerShdw>
                </a:effectLst>
                <a:ea typeface="宋体" panose="02010600030101010101" pitchFamily="2" charset="-122"/>
              </a:rPr>
              <a:t>树</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endParaRPr lang="en-US" altLang="zh-CN" sz="3200"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solidFill>
                  <a:schemeClr val="bg1">
                    <a:lumMod val="95000"/>
                  </a:schemeClr>
                </a:solidFill>
                <a:effectLst>
                  <a:outerShdw blurRad="38100" dist="38100" dir="2700000" algn="tl">
                    <a:srgbClr val="000000">
                      <a:alpha val="43137"/>
                    </a:srgbClr>
                  </a:outerShdw>
                </a:effectLst>
                <a:ea typeface="宋体" panose="02010600030101010101" pitchFamily="2" charset="-122"/>
              </a:rPr>
              <a:t>规则评估</a:t>
            </a:r>
            <a:endParaRPr lang="en-US" altLang="zh-CN" b="1" dirty="0">
              <a:solidFill>
                <a:schemeClr val="bg1">
                  <a:lumMod val="95000"/>
                </a:schemeClr>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B0F4BC9C-4D74-4519-BF44-3854ACF61FD5}" type="slidenum">
              <a:rPr lang="zh-CN" altLang="en-US" sz="1800" b="0">
                <a:latin typeface="Tahoma" panose="020B0604030504040204" pitchFamily="34" charset="0"/>
              </a:rPr>
              <a:t>59</a:t>
            </a:fld>
            <a:endParaRPr lang="en-US" altLang="zh-CN" sz="1800" b="0">
              <a:latin typeface="Tahoma" panose="020B0604030504040204" pitchFamily="34" charset="0"/>
            </a:endParaRPr>
          </a:p>
        </p:txBody>
      </p:sp>
      <p:sp>
        <p:nvSpPr>
          <p:cNvPr id="40963" name="Rectangle 2"/>
          <p:cNvSpPr>
            <a:spLocks noGrp="1" noChangeArrowheads="1"/>
          </p:cNvSpPr>
          <p:nvPr>
            <p:ph type="title"/>
          </p:nvPr>
        </p:nvSpPr>
        <p:spPr>
          <a:xfrm>
            <a:off x="976313" y="44450"/>
            <a:ext cx="7696200" cy="685800"/>
          </a:xfrm>
        </p:spPr>
        <p:txBody>
          <a:bodyPr>
            <a:normAutofit/>
          </a:bodyPr>
          <a:lstStyle/>
          <a:p>
            <a:r>
              <a:rPr lang="zh-CN" altLang="en-US" sz="3600" b="1" dirty="0">
                <a:effectLst>
                  <a:outerShdw blurRad="38100" dist="38100" dir="2700000" algn="tl">
                    <a:srgbClr val="000000">
                      <a:alpha val="43137"/>
                    </a:srgbClr>
                  </a:outerShdw>
                </a:effectLst>
                <a:ea typeface="宋体" panose="02010600030101010101" pitchFamily="2" charset="-122"/>
              </a:rPr>
              <a:t>其他方法：</a:t>
            </a:r>
            <a:r>
              <a:rPr lang="zh-CN" altLang="en-US" sz="3600" b="1" dirty="0">
                <a:ea typeface="宋体" panose="02010600030101010101" pitchFamily="2" charset="-122"/>
              </a:rPr>
              <a:t>使用</a:t>
            </a:r>
            <a:r>
              <a:rPr lang="en-US" altLang="zh-CN" sz="3600" b="1" dirty="0">
                <a:ea typeface="宋体" panose="02010600030101010101" pitchFamily="2" charset="-122"/>
              </a:rPr>
              <a:t>FP-</a:t>
            </a:r>
            <a:r>
              <a:rPr lang="zh-CN" altLang="en-US" sz="3600" b="1" dirty="0">
                <a:ea typeface="宋体" panose="02010600030101010101" pitchFamily="2" charset="-122"/>
              </a:rPr>
              <a:t>树挖掘频繁模式</a:t>
            </a:r>
            <a:endParaRPr lang="zh-CN" altLang="en-US" sz="3600" b="1" u="sng" dirty="0">
              <a:solidFill>
                <a:srgbClr val="5FA180"/>
              </a:solidFill>
              <a:ea typeface="宋体" panose="02010600030101010101" pitchFamily="2" charset="-122"/>
            </a:endParaRPr>
          </a:p>
        </p:txBody>
      </p:sp>
      <p:sp>
        <p:nvSpPr>
          <p:cNvPr id="40964" name="Rectangle 3"/>
          <p:cNvSpPr>
            <a:spLocks noGrp="1" noChangeArrowheads="1"/>
          </p:cNvSpPr>
          <p:nvPr>
            <p:ph type="body" idx="1"/>
          </p:nvPr>
        </p:nvSpPr>
        <p:spPr>
          <a:xfrm>
            <a:off x="179388" y="765175"/>
            <a:ext cx="8507412" cy="5559425"/>
          </a:xfrm>
        </p:spPr>
        <p:txBody>
          <a:bodyPr/>
          <a:lstStyle/>
          <a:p>
            <a:pPr eaLnBrk="1" hangingPunct="1"/>
            <a:r>
              <a:rPr lang="zh-CN" altLang="en-US" sz="2800" dirty="0">
                <a:ea typeface="宋体" panose="02010600030101010101" pitchFamily="2" charset="-122"/>
              </a:rPr>
              <a:t>基本思想: 频繁模式增长</a:t>
            </a:r>
          </a:p>
          <a:p>
            <a:pPr lvl="1" eaLnBrk="1" hangingPunct="1"/>
            <a:r>
              <a:rPr lang="zh-CN" altLang="en-US" sz="2800" dirty="0">
                <a:ea typeface="宋体" panose="02010600030101010101" pitchFamily="2" charset="-122"/>
              </a:rPr>
              <a:t>通过模式和数据库划分递归地增长频繁模式</a:t>
            </a:r>
            <a:endParaRPr lang="en-US" altLang="zh-CN" sz="2800" dirty="0">
              <a:ea typeface="宋体" panose="02010600030101010101" pitchFamily="2" charset="-122"/>
            </a:endParaRPr>
          </a:p>
          <a:p>
            <a:pPr eaLnBrk="1" hangingPunct="1"/>
            <a:r>
              <a:rPr lang="zh-CN" altLang="en-US" sz="2800" dirty="0">
                <a:ea typeface="宋体" panose="02010600030101010101" pitchFamily="2" charset="-122"/>
              </a:rPr>
              <a:t>方法 </a:t>
            </a:r>
          </a:p>
          <a:p>
            <a:pPr lvl="1" eaLnBrk="1" hangingPunct="1"/>
            <a:r>
              <a:rPr lang="en-US" altLang="zh-CN" sz="2800" dirty="0">
                <a:ea typeface="宋体" panose="02010600030101010101" pitchFamily="2" charset="-122"/>
              </a:rPr>
              <a:t>(1)</a:t>
            </a:r>
            <a:r>
              <a:rPr lang="zh-CN" altLang="en-US" sz="2800" dirty="0">
                <a:ea typeface="宋体" panose="02010600030101010101" pitchFamily="2" charset="-122"/>
              </a:rPr>
              <a:t>对于每个频繁项, 构造它的</a:t>
            </a:r>
            <a:r>
              <a:rPr lang="zh-CN" altLang="en-US" sz="2800" dirty="0">
                <a:solidFill>
                  <a:srgbClr val="FF0000"/>
                </a:solidFill>
                <a:ea typeface="宋体" panose="02010600030101010101" pitchFamily="2" charset="-122"/>
              </a:rPr>
              <a:t>条件模式基</a:t>
            </a:r>
          </a:p>
          <a:p>
            <a:pPr lvl="1" eaLnBrk="1" hangingPunct="1"/>
            <a:r>
              <a:rPr lang="en-US" altLang="zh-CN" sz="2800" dirty="0">
                <a:ea typeface="宋体" panose="02010600030101010101" pitchFamily="2" charset="-122"/>
              </a:rPr>
              <a:t>(2)</a:t>
            </a:r>
            <a:r>
              <a:rPr lang="zh-CN" altLang="en-US" sz="2800" dirty="0">
                <a:ea typeface="宋体" panose="02010600030101010101" pitchFamily="2" charset="-122"/>
              </a:rPr>
              <a:t>然后构造它的条件 </a:t>
            </a:r>
            <a:r>
              <a:rPr lang="en-US" altLang="zh-CN" sz="2800" dirty="0">
                <a:solidFill>
                  <a:srgbClr val="FF0000"/>
                </a:solidFill>
                <a:ea typeface="宋体" panose="02010600030101010101" pitchFamily="2" charset="-122"/>
              </a:rPr>
              <a:t>FP-</a:t>
            </a:r>
            <a:r>
              <a:rPr lang="zh-CN" altLang="en-US" sz="2800" dirty="0">
                <a:solidFill>
                  <a:srgbClr val="FF0000"/>
                </a:solidFill>
                <a:ea typeface="宋体" panose="02010600030101010101" pitchFamily="2" charset="-122"/>
              </a:rPr>
              <a:t>树</a:t>
            </a:r>
          </a:p>
          <a:p>
            <a:pPr lvl="1" eaLnBrk="1" hangingPunct="1"/>
            <a:r>
              <a:rPr lang="en-US" altLang="zh-CN" sz="2800" dirty="0">
                <a:ea typeface="宋体" panose="02010600030101010101" pitchFamily="2" charset="-122"/>
              </a:rPr>
              <a:t>(3)</a:t>
            </a:r>
            <a:r>
              <a:rPr lang="zh-CN" altLang="en-US" sz="2800" dirty="0">
                <a:ea typeface="宋体" panose="02010600030101010101" pitchFamily="2" charset="-122"/>
              </a:rPr>
              <a:t>在新构造的条件</a:t>
            </a:r>
            <a:r>
              <a:rPr lang="en-US" altLang="zh-CN" sz="2800" dirty="0">
                <a:solidFill>
                  <a:srgbClr val="FF0000"/>
                </a:solidFill>
                <a:ea typeface="宋体" panose="02010600030101010101" pitchFamily="2" charset="-122"/>
              </a:rPr>
              <a:t>FP-</a:t>
            </a:r>
            <a:r>
              <a:rPr lang="zh-CN" altLang="en-US" sz="2800" dirty="0">
                <a:solidFill>
                  <a:srgbClr val="FF0000"/>
                </a:solidFill>
                <a:ea typeface="宋体" panose="02010600030101010101" pitchFamily="2" charset="-122"/>
              </a:rPr>
              <a:t>树上挖掘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404664"/>
            <a:ext cx="8229600" cy="1012974"/>
          </a:xfrm>
        </p:spPr>
        <p:txBody>
          <a:bodyPr/>
          <a:lstStyle/>
          <a:p>
            <a:pPr eaLnBrk="1" hangingPunct="1"/>
            <a:r>
              <a:rPr lang="zh-CN" altLang="en-US" sz="3600" dirty="0">
                <a:ea typeface="楷体_GB2312" pitchFamily="49" charset="-122"/>
              </a:rPr>
              <a:t>频繁模式挖掘的重要性</a:t>
            </a:r>
          </a:p>
        </p:txBody>
      </p:sp>
      <p:sp>
        <p:nvSpPr>
          <p:cNvPr id="6148" name="Rectangle 3"/>
          <p:cNvSpPr>
            <a:spLocks noGrp="1" noChangeArrowheads="1"/>
          </p:cNvSpPr>
          <p:nvPr>
            <p:ph type="body" idx="1"/>
          </p:nvPr>
        </p:nvSpPr>
        <p:spPr>
          <a:xfrm>
            <a:off x="179512" y="1438211"/>
            <a:ext cx="8507413" cy="4871109"/>
          </a:xfrm>
        </p:spPr>
        <p:txBody>
          <a:bodyPr/>
          <a:lstStyle/>
          <a:p>
            <a:pPr eaLnBrk="1" hangingPunct="1">
              <a:lnSpc>
                <a:spcPct val="110000"/>
              </a:lnSpc>
            </a:pPr>
            <a:r>
              <a:rPr lang="zh-CN" altLang="en-US" sz="2800" b="1" dirty="0">
                <a:latin typeface="楷体_GB2312" pitchFamily="49" charset="-122"/>
                <a:ea typeface="楷体_GB2312" pitchFamily="49" charset="-122"/>
              </a:rPr>
              <a:t>许多重要数据挖掘任务的基础</a:t>
            </a:r>
          </a:p>
          <a:p>
            <a:pPr lvl="1" eaLnBrk="1" hangingPunct="1">
              <a:lnSpc>
                <a:spcPct val="110000"/>
              </a:lnSpc>
            </a:pPr>
            <a:r>
              <a:rPr lang="zh-CN" altLang="en-US" sz="2800" dirty="0">
                <a:latin typeface="楷体_GB2312" pitchFamily="49" charset="-122"/>
                <a:ea typeface="楷体_GB2312" pitchFamily="49" charset="-122"/>
              </a:rPr>
              <a:t>关联、相关性、因果性</a:t>
            </a:r>
          </a:p>
          <a:p>
            <a:pPr lvl="1" eaLnBrk="1" hangingPunct="1">
              <a:lnSpc>
                <a:spcPct val="110000"/>
              </a:lnSpc>
            </a:pPr>
            <a:r>
              <a:rPr lang="zh-CN" altLang="en-US" sz="2800" dirty="0">
                <a:latin typeface="楷体_GB2312" pitchFamily="49" charset="-122"/>
                <a:ea typeface="楷体_GB2312" pitchFamily="49" charset="-122"/>
              </a:rPr>
              <a:t>序列模式、空间模式、时间模式、多维</a:t>
            </a:r>
          </a:p>
          <a:p>
            <a:pPr lvl="1" eaLnBrk="1" hangingPunct="1">
              <a:lnSpc>
                <a:spcPct val="110000"/>
              </a:lnSpc>
            </a:pPr>
            <a:r>
              <a:rPr lang="zh-CN" altLang="en-US" sz="2800" dirty="0">
                <a:latin typeface="楷体_GB2312" pitchFamily="49" charset="-122"/>
                <a:ea typeface="楷体_GB2312" pitchFamily="49" charset="-122"/>
              </a:rPr>
              <a:t>关联分类、聚类分析</a:t>
            </a:r>
          </a:p>
          <a:p>
            <a:pPr lvl="1" eaLnBrk="1" hangingPunct="1">
              <a:lnSpc>
                <a:spcPct val="110000"/>
              </a:lnSpc>
            </a:pPr>
            <a:endParaRPr lang="zh-CN" altLang="en-US" sz="2800" dirty="0">
              <a:latin typeface="楷体_GB2312" pitchFamily="49" charset="-122"/>
              <a:ea typeface="楷体_GB2312" pitchFamily="49" charset="-122"/>
            </a:endParaRPr>
          </a:p>
          <a:p>
            <a:pPr eaLnBrk="1" hangingPunct="1">
              <a:lnSpc>
                <a:spcPct val="110000"/>
              </a:lnSpc>
              <a:buSzPct val="80000"/>
            </a:pPr>
            <a:r>
              <a:rPr lang="zh-CN" altLang="en-US" sz="2800" b="1" dirty="0">
                <a:latin typeface="楷体_GB2312" pitchFamily="49" charset="-122"/>
                <a:ea typeface="楷体_GB2312" pitchFamily="49" charset="-122"/>
              </a:rPr>
              <a:t>更加广泛的用处</a:t>
            </a:r>
          </a:p>
          <a:p>
            <a:pPr lvl="1" eaLnBrk="1" hangingPunct="1">
              <a:lnSpc>
                <a:spcPct val="110000"/>
              </a:lnSpc>
            </a:pPr>
            <a:r>
              <a:rPr lang="zh-CN" altLang="en-US" sz="2800" dirty="0">
                <a:latin typeface="楷体_GB2312" pitchFamily="49" charset="-122"/>
                <a:ea typeface="楷体_GB2312" pitchFamily="49" charset="-122"/>
              </a:rPr>
              <a:t>购物篮分析、交叉销售、直销</a:t>
            </a:r>
          </a:p>
          <a:p>
            <a:pPr lvl="1" eaLnBrk="1" hangingPunct="1">
              <a:lnSpc>
                <a:spcPct val="110000"/>
              </a:lnSpc>
            </a:pPr>
            <a:r>
              <a:rPr lang="zh-CN" altLang="en-US" sz="2800" dirty="0">
                <a:latin typeface="楷体_GB2312" pitchFamily="49" charset="-122"/>
                <a:ea typeface="楷体_GB2312" pitchFamily="49" charset="-122"/>
              </a:rPr>
              <a:t>点击流分析、</a:t>
            </a:r>
            <a:r>
              <a:rPr lang="en-US" altLang="zh-CN" sz="2800" dirty="0">
                <a:latin typeface="楷体_GB2312" pitchFamily="49" charset="-122"/>
                <a:ea typeface="楷体_GB2312" pitchFamily="49" charset="-122"/>
              </a:rPr>
              <a:t>DNA</a:t>
            </a:r>
            <a:r>
              <a:rPr lang="zh-CN" altLang="en-US" sz="2800" dirty="0">
                <a:latin typeface="楷体_GB2312" pitchFamily="49" charset="-122"/>
                <a:ea typeface="楷体_GB2312" pitchFamily="49" charset="-122"/>
              </a:rPr>
              <a:t>序列分析等等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1B086FF9-D6DD-4EE7-8A73-F4060F0D16A2}" type="slidenum">
              <a:rPr lang="zh-CN" altLang="en-US" sz="1800" b="0">
                <a:latin typeface="Tahoma" panose="020B0604030504040204" pitchFamily="34" charset="0"/>
              </a:rPr>
              <a:t>60</a:t>
            </a:fld>
            <a:endParaRPr lang="en-US" altLang="zh-CN" sz="1800" b="0">
              <a:latin typeface="Tahoma" panose="020B0604030504040204" pitchFamily="34" charset="0"/>
            </a:endParaRPr>
          </a:p>
        </p:txBody>
      </p:sp>
      <p:sp>
        <p:nvSpPr>
          <p:cNvPr id="41987" name="Rectangle 2"/>
          <p:cNvSpPr>
            <a:spLocks noGrp="1" noChangeArrowheads="1"/>
          </p:cNvSpPr>
          <p:nvPr>
            <p:ph type="title"/>
          </p:nvPr>
        </p:nvSpPr>
        <p:spPr>
          <a:xfrm>
            <a:off x="0" y="188913"/>
            <a:ext cx="7391400" cy="474662"/>
          </a:xfrm>
        </p:spPr>
        <p:txBody>
          <a:bodyPr>
            <a:normAutofit fontScale="90000"/>
          </a:bodyPr>
          <a:lstStyle/>
          <a:p>
            <a:pPr eaLnBrk="1" hangingPunct="1"/>
            <a:r>
              <a:rPr lang="zh-CN" altLang="en-US" sz="3200" b="1">
                <a:ea typeface="宋体" panose="02010600030101010101" pitchFamily="2" charset="-122"/>
              </a:rPr>
              <a:t>由事务数据库构造</a:t>
            </a:r>
            <a:r>
              <a:rPr lang="en-US" altLang="zh-CN" sz="3200" b="1">
                <a:ea typeface="宋体" panose="02010600030101010101" pitchFamily="2" charset="-122"/>
              </a:rPr>
              <a:t>FP-</a:t>
            </a:r>
            <a:r>
              <a:rPr lang="zh-CN" altLang="en-US" sz="3200" b="1">
                <a:ea typeface="宋体" panose="02010600030101010101" pitchFamily="2" charset="-122"/>
              </a:rPr>
              <a:t>树</a:t>
            </a:r>
          </a:p>
        </p:txBody>
      </p:sp>
      <p:grpSp>
        <p:nvGrpSpPr>
          <p:cNvPr id="41988" name="Group 3"/>
          <p:cNvGrpSpPr/>
          <p:nvPr/>
        </p:nvGrpSpPr>
        <p:grpSpPr bwMode="auto">
          <a:xfrm>
            <a:off x="4191000" y="2971800"/>
            <a:ext cx="4579938" cy="3624263"/>
            <a:chOff x="2496" y="1772"/>
            <a:chExt cx="2926" cy="2218"/>
          </a:xfrm>
        </p:grpSpPr>
        <p:sp>
          <p:nvSpPr>
            <p:cNvPr id="41993" name="Text Box 4"/>
            <p:cNvSpPr txBox="1">
              <a:spLocks noChangeArrowheads="1"/>
            </p:cNvSpPr>
            <p:nvPr/>
          </p:nvSpPr>
          <p:spPr bwMode="auto">
            <a:xfrm>
              <a:off x="4796" y="1772"/>
              <a:ext cx="254"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a:ea typeface="宋体" panose="02010600030101010101" pitchFamily="2" charset="-122"/>
                </a:rPr>
                <a:t>{}</a:t>
              </a:r>
            </a:p>
          </p:txBody>
        </p:sp>
        <p:sp>
          <p:nvSpPr>
            <p:cNvPr id="41994" name="Text Box 5"/>
            <p:cNvSpPr txBox="1">
              <a:spLocks noChangeArrowheads="1"/>
            </p:cNvSpPr>
            <p:nvPr/>
          </p:nvSpPr>
          <p:spPr bwMode="auto">
            <a:xfrm>
              <a:off x="4508" y="2205"/>
              <a:ext cx="315"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f:4</a:t>
              </a:r>
            </a:p>
          </p:txBody>
        </p:sp>
        <p:sp>
          <p:nvSpPr>
            <p:cNvPr id="41995" name="Text Box 6"/>
            <p:cNvSpPr txBox="1">
              <a:spLocks noChangeArrowheads="1"/>
            </p:cNvSpPr>
            <p:nvPr/>
          </p:nvSpPr>
          <p:spPr bwMode="auto">
            <a:xfrm>
              <a:off x="5084" y="2205"/>
              <a:ext cx="333"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c:1</a:t>
              </a:r>
            </a:p>
          </p:txBody>
        </p:sp>
        <p:sp>
          <p:nvSpPr>
            <p:cNvPr id="41996" name="Text Box 7"/>
            <p:cNvSpPr txBox="1">
              <a:spLocks noChangeArrowheads="1"/>
            </p:cNvSpPr>
            <p:nvPr/>
          </p:nvSpPr>
          <p:spPr bwMode="auto">
            <a:xfrm>
              <a:off x="5080" y="2588"/>
              <a:ext cx="34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1997" name="Text Box 8"/>
            <p:cNvSpPr txBox="1">
              <a:spLocks noChangeArrowheads="1"/>
            </p:cNvSpPr>
            <p:nvPr/>
          </p:nvSpPr>
          <p:spPr bwMode="auto">
            <a:xfrm>
              <a:off x="5080" y="2971"/>
              <a:ext cx="34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p:1</a:t>
              </a:r>
            </a:p>
          </p:txBody>
        </p:sp>
        <p:cxnSp>
          <p:nvCxnSpPr>
            <p:cNvPr id="41998" name="AutoShape 9"/>
            <p:cNvCxnSpPr>
              <a:cxnSpLocks noChangeShapeType="1"/>
              <a:stCxn id="41995" idx="2"/>
              <a:endCxn id="41996" idx="0"/>
            </p:cNvCxnSpPr>
            <p:nvPr/>
          </p:nvCxnSpPr>
          <p:spPr bwMode="auto">
            <a:xfrm>
              <a:off x="5248" y="2458"/>
              <a:ext cx="1"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9" name="AutoShape 10"/>
            <p:cNvCxnSpPr>
              <a:cxnSpLocks noChangeShapeType="1"/>
              <a:stCxn id="41996" idx="2"/>
              <a:endCxn id="41997" idx="0"/>
            </p:cNvCxnSpPr>
            <p:nvPr/>
          </p:nvCxnSpPr>
          <p:spPr bwMode="auto">
            <a:xfrm>
              <a:off x="5249"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0" name="AutoShape 11"/>
            <p:cNvCxnSpPr>
              <a:cxnSpLocks noChangeShapeType="1"/>
              <a:stCxn id="41993" idx="2"/>
              <a:endCxn id="41995" idx="0"/>
            </p:cNvCxnSpPr>
            <p:nvPr/>
          </p:nvCxnSpPr>
          <p:spPr bwMode="auto">
            <a:xfrm>
              <a:off x="4935" y="2026"/>
              <a:ext cx="313"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1" name="AutoShape 12"/>
            <p:cNvCxnSpPr>
              <a:cxnSpLocks noChangeShapeType="1"/>
              <a:stCxn id="41993" idx="2"/>
              <a:endCxn id="41994" idx="0"/>
            </p:cNvCxnSpPr>
            <p:nvPr/>
          </p:nvCxnSpPr>
          <p:spPr bwMode="auto">
            <a:xfrm flipH="1">
              <a:off x="4659" y="2026"/>
              <a:ext cx="276"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2" name="Text Box 13"/>
            <p:cNvSpPr txBox="1">
              <a:spLocks noChangeArrowheads="1"/>
            </p:cNvSpPr>
            <p:nvPr/>
          </p:nvSpPr>
          <p:spPr bwMode="auto">
            <a:xfrm>
              <a:off x="4700" y="2588"/>
              <a:ext cx="34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2003" name="Text Box 14"/>
            <p:cNvSpPr txBox="1">
              <a:spLocks noChangeArrowheads="1"/>
            </p:cNvSpPr>
            <p:nvPr/>
          </p:nvSpPr>
          <p:spPr bwMode="auto">
            <a:xfrm>
              <a:off x="4321" y="2588"/>
              <a:ext cx="33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c:3</a:t>
              </a:r>
            </a:p>
          </p:txBody>
        </p:sp>
        <p:cxnSp>
          <p:nvCxnSpPr>
            <p:cNvPr id="42004" name="AutoShape 15"/>
            <p:cNvCxnSpPr>
              <a:cxnSpLocks noChangeShapeType="1"/>
              <a:stCxn id="41994" idx="2"/>
              <a:endCxn id="42003" idx="0"/>
            </p:cNvCxnSpPr>
            <p:nvPr/>
          </p:nvCxnSpPr>
          <p:spPr bwMode="auto">
            <a:xfrm flipH="1">
              <a:off x="4485" y="2458"/>
              <a:ext cx="174"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5" name="AutoShape 16"/>
            <p:cNvCxnSpPr>
              <a:cxnSpLocks noChangeShapeType="1"/>
              <a:stCxn id="41994" idx="2"/>
              <a:endCxn id="42002" idx="0"/>
            </p:cNvCxnSpPr>
            <p:nvPr/>
          </p:nvCxnSpPr>
          <p:spPr bwMode="auto">
            <a:xfrm>
              <a:off x="4659" y="2458"/>
              <a:ext cx="21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6" name="Text Box 17"/>
            <p:cNvSpPr txBox="1">
              <a:spLocks noChangeArrowheads="1"/>
            </p:cNvSpPr>
            <p:nvPr/>
          </p:nvSpPr>
          <p:spPr bwMode="auto">
            <a:xfrm>
              <a:off x="4315" y="2971"/>
              <a:ext cx="34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a:3</a:t>
              </a:r>
            </a:p>
          </p:txBody>
        </p:sp>
        <p:sp>
          <p:nvSpPr>
            <p:cNvPr id="42007" name="Text Box 18"/>
            <p:cNvSpPr txBox="1">
              <a:spLocks noChangeArrowheads="1"/>
            </p:cNvSpPr>
            <p:nvPr/>
          </p:nvSpPr>
          <p:spPr bwMode="auto">
            <a:xfrm>
              <a:off x="4556" y="3356"/>
              <a:ext cx="342" cy="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2008" name="Text Box 19"/>
            <p:cNvSpPr txBox="1">
              <a:spLocks noChangeArrowheads="1"/>
            </p:cNvSpPr>
            <p:nvPr/>
          </p:nvSpPr>
          <p:spPr bwMode="auto">
            <a:xfrm>
              <a:off x="4130" y="3356"/>
              <a:ext cx="386" cy="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m:2</a:t>
              </a:r>
            </a:p>
          </p:txBody>
        </p:sp>
        <p:sp>
          <p:nvSpPr>
            <p:cNvPr id="42009" name="Text Box 20"/>
            <p:cNvSpPr txBox="1">
              <a:spLocks noChangeArrowheads="1"/>
            </p:cNvSpPr>
            <p:nvPr/>
          </p:nvSpPr>
          <p:spPr bwMode="auto">
            <a:xfrm>
              <a:off x="4148" y="3739"/>
              <a:ext cx="342"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p:2</a:t>
              </a:r>
            </a:p>
          </p:txBody>
        </p:sp>
        <p:cxnSp>
          <p:nvCxnSpPr>
            <p:cNvPr id="42010" name="AutoShape 21"/>
            <p:cNvCxnSpPr>
              <a:cxnSpLocks noChangeShapeType="1"/>
              <a:stCxn id="42003" idx="2"/>
              <a:endCxn id="42006" idx="0"/>
            </p:cNvCxnSpPr>
            <p:nvPr/>
          </p:nvCxnSpPr>
          <p:spPr bwMode="auto">
            <a:xfrm>
              <a:off x="4485"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11" name="AutoShape 22"/>
            <p:cNvCxnSpPr>
              <a:cxnSpLocks noChangeShapeType="1"/>
              <a:stCxn id="42006" idx="2"/>
              <a:endCxn id="42008" idx="0"/>
            </p:cNvCxnSpPr>
            <p:nvPr/>
          </p:nvCxnSpPr>
          <p:spPr bwMode="auto">
            <a:xfrm flipH="1">
              <a:off x="4317" y="3226"/>
              <a:ext cx="168"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12" name="AutoShape 23"/>
            <p:cNvCxnSpPr>
              <a:cxnSpLocks noChangeShapeType="1"/>
              <a:stCxn id="42006" idx="2"/>
              <a:endCxn id="42007" idx="0"/>
            </p:cNvCxnSpPr>
            <p:nvPr/>
          </p:nvCxnSpPr>
          <p:spPr bwMode="auto">
            <a:xfrm>
              <a:off x="4485" y="3226"/>
              <a:ext cx="24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13" name="AutoShape 24"/>
            <p:cNvCxnSpPr>
              <a:cxnSpLocks noChangeShapeType="1"/>
              <a:stCxn id="42008" idx="2"/>
              <a:endCxn id="42009" idx="0"/>
            </p:cNvCxnSpPr>
            <p:nvPr/>
          </p:nvCxnSpPr>
          <p:spPr bwMode="auto">
            <a:xfrm>
              <a:off x="4317"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14" name="Text Box 25"/>
            <p:cNvSpPr txBox="1">
              <a:spLocks noChangeArrowheads="1"/>
            </p:cNvSpPr>
            <p:nvPr/>
          </p:nvSpPr>
          <p:spPr bwMode="auto">
            <a:xfrm>
              <a:off x="4538" y="3739"/>
              <a:ext cx="386" cy="251"/>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m:1</a:t>
              </a:r>
            </a:p>
          </p:txBody>
        </p:sp>
        <p:cxnSp>
          <p:nvCxnSpPr>
            <p:cNvPr id="42015" name="AutoShape 26"/>
            <p:cNvCxnSpPr>
              <a:cxnSpLocks noChangeShapeType="1"/>
              <a:stCxn id="42007" idx="2"/>
              <a:endCxn id="42014" idx="0"/>
            </p:cNvCxnSpPr>
            <p:nvPr/>
          </p:nvCxnSpPr>
          <p:spPr bwMode="auto">
            <a:xfrm>
              <a:off x="4725"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16" name="Text Box 27"/>
            <p:cNvSpPr txBox="1">
              <a:spLocks noChangeArrowheads="1"/>
            </p:cNvSpPr>
            <p:nvPr/>
          </p:nvSpPr>
          <p:spPr bwMode="auto">
            <a:xfrm>
              <a:off x="2496" y="1935"/>
              <a:ext cx="1625" cy="1577"/>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zh-CN" sz="2000" dirty="0">
                  <a:ea typeface="宋体" panose="02010600030101010101" pitchFamily="2" charset="-122"/>
                </a:rPr>
                <a:t>Header Table</a:t>
              </a:r>
            </a:p>
            <a:p>
              <a:pPr>
                <a:lnSpc>
                  <a:spcPct val="90000"/>
                </a:lnSpc>
                <a:spcBef>
                  <a:spcPct val="0"/>
                </a:spcBef>
                <a:buClrTx/>
                <a:buSzTx/>
                <a:buFontTx/>
                <a:buNone/>
              </a:pPr>
              <a:endParaRPr lang="en-US" altLang="zh-CN" sz="2000" dirty="0">
                <a:ea typeface="宋体" panose="02010600030101010101" pitchFamily="2" charset="-122"/>
              </a:endParaRPr>
            </a:p>
            <a:p>
              <a:pPr>
                <a:lnSpc>
                  <a:spcPct val="90000"/>
                </a:lnSpc>
                <a:spcBef>
                  <a:spcPct val="0"/>
                </a:spcBef>
                <a:buClrTx/>
                <a:buSzTx/>
                <a:buFontTx/>
                <a:buNone/>
              </a:pPr>
              <a:r>
                <a:rPr lang="en-US" altLang="zh-CN" sz="2000" i="1" u="sng" dirty="0">
                  <a:ea typeface="宋体" panose="02010600030101010101" pitchFamily="2" charset="-122"/>
                </a:rPr>
                <a:t>Item  frequency  head </a:t>
              </a:r>
            </a:p>
            <a:p>
              <a:pPr>
                <a:lnSpc>
                  <a:spcPct val="90000"/>
                </a:lnSpc>
                <a:spcBef>
                  <a:spcPct val="0"/>
                </a:spcBef>
                <a:buClrTx/>
                <a:buSzTx/>
                <a:buFontTx/>
                <a:buNone/>
              </a:pPr>
              <a:r>
                <a:rPr lang="en-US" altLang="zh-CN" sz="2000" i="1" dirty="0">
                  <a:ea typeface="宋体" panose="02010600030101010101" pitchFamily="2" charset="-122"/>
                </a:rPr>
                <a:t> f	4</a:t>
              </a:r>
            </a:p>
            <a:p>
              <a:pPr>
                <a:lnSpc>
                  <a:spcPct val="90000"/>
                </a:lnSpc>
                <a:spcBef>
                  <a:spcPct val="0"/>
                </a:spcBef>
                <a:buClrTx/>
                <a:buSzTx/>
                <a:buFontTx/>
                <a:buNone/>
              </a:pPr>
              <a:r>
                <a:rPr lang="en-US" altLang="zh-CN" sz="2000" i="1" dirty="0">
                  <a:ea typeface="宋体" panose="02010600030101010101" pitchFamily="2" charset="-122"/>
                </a:rPr>
                <a:t>c	4</a:t>
              </a:r>
            </a:p>
            <a:p>
              <a:pPr>
                <a:lnSpc>
                  <a:spcPct val="90000"/>
                </a:lnSpc>
                <a:spcBef>
                  <a:spcPct val="0"/>
                </a:spcBef>
                <a:buClrTx/>
                <a:buSzTx/>
                <a:buFontTx/>
                <a:buNone/>
              </a:pPr>
              <a:r>
                <a:rPr lang="en-US" altLang="zh-CN" sz="2000" i="1" dirty="0">
                  <a:ea typeface="宋体" panose="02010600030101010101" pitchFamily="2" charset="-122"/>
                </a:rPr>
                <a:t>a	3</a:t>
              </a:r>
            </a:p>
            <a:p>
              <a:pPr>
                <a:lnSpc>
                  <a:spcPct val="90000"/>
                </a:lnSpc>
                <a:spcBef>
                  <a:spcPct val="0"/>
                </a:spcBef>
                <a:buClrTx/>
                <a:buSzTx/>
                <a:buFontTx/>
                <a:buNone/>
              </a:pPr>
              <a:r>
                <a:rPr lang="en-US" altLang="zh-CN" sz="2000" i="1" dirty="0">
                  <a:ea typeface="宋体" panose="02010600030101010101" pitchFamily="2" charset="-122"/>
                </a:rPr>
                <a:t>b	3</a:t>
              </a:r>
            </a:p>
            <a:p>
              <a:pPr>
                <a:lnSpc>
                  <a:spcPct val="90000"/>
                </a:lnSpc>
                <a:spcBef>
                  <a:spcPct val="0"/>
                </a:spcBef>
                <a:buClrTx/>
                <a:buSzTx/>
                <a:buFontTx/>
                <a:buNone/>
              </a:pPr>
              <a:r>
                <a:rPr lang="en-US" altLang="zh-CN" sz="2000" i="1" dirty="0">
                  <a:ea typeface="宋体" panose="02010600030101010101" pitchFamily="2" charset="-122"/>
                </a:rPr>
                <a:t>m	3</a:t>
              </a:r>
            </a:p>
            <a:p>
              <a:pPr>
                <a:lnSpc>
                  <a:spcPct val="90000"/>
                </a:lnSpc>
                <a:spcBef>
                  <a:spcPct val="0"/>
                </a:spcBef>
                <a:buClrTx/>
                <a:buSzTx/>
                <a:buFontTx/>
                <a:buNone/>
              </a:pPr>
              <a:r>
                <a:rPr lang="en-US" altLang="zh-CN" sz="2000" i="1" dirty="0">
                  <a:ea typeface="宋体" panose="02010600030101010101" pitchFamily="2" charset="-122"/>
                </a:rPr>
                <a:t>p	3</a:t>
              </a:r>
              <a:endParaRPr lang="en-US" altLang="zh-CN" sz="2000" dirty="0">
                <a:ea typeface="宋体" panose="02010600030101010101" pitchFamily="2" charset="-122"/>
              </a:endParaRPr>
            </a:p>
          </p:txBody>
        </p:sp>
        <p:sp>
          <p:nvSpPr>
            <p:cNvPr id="42017" name="Freeform 28"/>
            <p:cNvSpPr/>
            <p:nvPr/>
          </p:nvSpPr>
          <p:spPr bwMode="auto">
            <a:xfrm>
              <a:off x="3879" y="2341"/>
              <a:ext cx="672" cy="24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Freeform 29"/>
            <p:cNvSpPr/>
            <p:nvPr/>
          </p:nvSpPr>
          <p:spPr bwMode="auto">
            <a:xfrm>
              <a:off x="3879" y="2725"/>
              <a:ext cx="432" cy="1"/>
            </a:xfrm>
            <a:custGeom>
              <a:avLst/>
              <a:gdLst>
                <a:gd name="T0" fmla="*/ 0 w 432"/>
                <a:gd name="T1" fmla="*/ 0 h 1"/>
                <a:gd name="T2" fmla="*/ 432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Freeform 30"/>
            <p:cNvSpPr/>
            <p:nvPr/>
          </p:nvSpPr>
          <p:spPr bwMode="auto">
            <a:xfrm>
              <a:off x="4599" y="2341"/>
              <a:ext cx="480" cy="384"/>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Freeform 31"/>
            <p:cNvSpPr/>
            <p:nvPr/>
          </p:nvSpPr>
          <p:spPr bwMode="auto">
            <a:xfrm>
              <a:off x="3879" y="2928"/>
              <a:ext cx="432" cy="192"/>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1" name="Freeform 32"/>
            <p:cNvSpPr/>
            <p:nvPr/>
          </p:nvSpPr>
          <p:spPr bwMode="auto">
            <a:xfrm>
              <a:off x="3888" y="3072"/>
              <a:ext cx="720" cy="384"/>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Freeform 33"/>
            <p:cNvSpPr/>
            <p:nvPr/>
          </p:nvSpPr>
          <p:spPr bwMode="auto">
            <a:xfrm>
              <a:off x="4848" y="2832"/>
              <a:ext cx="56" cy="672"/>
            </a:xfrm>
            <a:custGeom>
              <a:avLst/>
              <a:gdLst>
                <a:gd name="T0" fmla="*/ 0 w 56"/>
                <a:gd name="T1" fmla="*/ 672 h 672"/>
                <a:gd name="T2" fmla="*/ 48 w 56"/>
                <a:gd name="T3" fmla="*/ 432 h 672"/>
                <a:gd name="T4" fmla="*/ 48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Line 34"/>
            <p:cNvSpPr>
              <a:spLocks noChangeShapeType="1"/>
            </p:cNvSpPr>
            <p:nvPr/>
          </p:nvSpPr>
          <p:spPr bwMode="auto">
            <a:xfrm>
              <a:off x="4983" y="2725"/>
              <a:ext cx="96" cy="0"/>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Freeform 35"/>
            <p:cNvSpPr/>
            <p:nvPr/>
          </p:nvSpPr>
          <p:spPr bwMode="auto">
            <a:xfrm>
              <a:off x="3888" y="3264"/>
              <a:ext cx="288" cy="24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5" name="Freeform 36"/>
            <p:cNvSpPr/>
            <p:nvPr/>
          </p:nvSpPr>
          <p:spPr bwMode="auto">
            <a:xfrm>
              <a:off x="4464" y="3504"/>
              <a:ext cx="96" cy="384"/>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Freeform 37"/>
            <p:cNvSpPr/>
            <p:nvPr/>
          </p:nvSpPr>
          <p:spPr bwMode="auto">
            <a:xfrm>
              <a:off x="3888" y="3456"/>
              <a:ext cx="288" cy="432"/>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Freeform 38"/>
            <p:cNvSpPr/>
            <p:nvPr/>
          </p:nvSpPr>
          <p:spPr bwMode="auto">
            <a:xfrm>
              <a:off x="4464" y="3216"/>
              <a:ext cx="768" cy="67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89" name="Text Box 39"/>
          <p:cNvSpPr txBox="1">
            <a:spLocks noChangeArrowheads="1"/>
          </p:cNvSpPr>
          <p:nvPr/>
        </p:nvSpPr>
        <p:spPr bwMode="auto">
          <a:xfrm>
            <a:off x="6300192" y="980728"/>
            <a:ext cx="2646363"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nSpc>
                <a:spcPct val="60000"/>
              </a:lnSpc>
              <a:spcBef>
                <a:spcPct val="50000"/>
              </a:spcBef>
              <a:buClrTx/>
              <a:buSzTx/>
              <a:buFontTx/>
              <a:buNone/>
            </a:pPr>
            <a:r>
              <a:rPr lang="en-US" altLang="zh-CN" sz="2800" i="1" dirty="0" err="1">
                <a:ea typeface="宋体" panose="02010600030101010101" pitchFamily="2" charset="-122"/>
              </a:rPr>
              <a:t>min_support</a:t>
            </a:r>
            <a:r>
              <a:rPr lang="en-US" altLang="zh-CN" sz="2800" i="1" dirty="0">
                <a:ea typeface="宋体" panose="02010600030101010101" pitchFamily="2" charset="-122"/>
              </a:rPr>
              <a:t> = 3</a:t>
            </a:r>
            <a:endParaRPr lang="en-US" altLang="zh-CN" sz="2800" u="sng" dirty="0">
              <a:ea typeface="宋体" panose="02010600030101010101" pitchFamily="2" charset="-122"/>
            </a:endParaRPr>
          </a:p>
        </p:txBody>
      </p:sp>
      <p:sp>
        <p:nvSpPr>
          <p:cNvPr id="41990" name="Rectangle 40"/>
          <p:cNvSpPr>
            <a:spLocks noChangeArrowheads="1"/>
          </p:cNvSpPr>
          <p:nvPr/>
        </p:nvSpPr>
        <p:spPr bwMode="auto">
          <a:xfrm>
            <a:off x="73025" y="692150"/>
            <a:ext cx="6227763" cy="215886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buClrTx/>
              <a:buSzTx/>
              <a:buFontTx/>
              <a:buNone/>
            </a:pPr>
            <a:r>
              <a:rPr lang="en-US" altLang="zh-CN" i="1" u="sng" dirty="0">
                <a:ea typeface="宋体" panose="02010600030101010101" pitchFamily="2" charset="-122"/>
              </a:rPr>
              <a:t>TID	Items bought	  (ordered) frequent items</a:t>
            </a:r>
          </a:p>
          <a:p>
            <a:pPr>
              <a:lnSpc>
                <a:spcPct val="40000"/>
              </a:lnSpc>
              <a:spcBef>
                <a:spcPct val="50000"/>
              </a:spcBef>
              <a:buClrTx/>
              <a:buSzTx/>
              <a:buFontTx/>
              <a:buNone/>
            </a:pPr>
            <a:r>
              <a:rPr lang="en-US" altLang="zh-CN" dirty="0">
                <a:ea typeface="宋体" panose="02010600030101010101" pitchFamily="2" charset="-122"/>
              </a:rPr>
              <a:t>100	{</a:t>
            </a:r>
            <a:r>
              <a:rPr lang="en-US" altLang="zh-CN" i="1" dirty="0">
                <a:ea typeface="宋体" panose="02010600030101010101" pitchFamily="2" charset="-122"/>
              </a:rPr>
              <a:t>f, a, c, d, g, </a:t>
            </a:r>
            <a:r>
              <a:rPr lang="en-US" altLang="zh-CN" i="1" dirty="0" err="1">
                <a:solidFill>
                  <a:srgbClr val="00B0F0"/>
                </a:solidFill>
                <a:ea typeface="宋体" panose="02010600030101010101" pitchFamily="2" charset="-122"/>
              </a:rPr>
              <a:t>i</a:t>
            </a:r>
            <a:r>
              <a:rPr lang="en-US" altLang="zh-CN" i="1" dirty="0">
                <a:ea typeface="宋体" panose="02010600030101010101" pitchFamily="2" charset="-122"/>
              </a:rPr>
              <a:t>, m, p</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f, c, a, m, p</a:t>
            </a:r>
            <a:r>
              <a:rPr lang="en-US" altLang="zh-CN" dirty="0">
                <a:ea typeface="宋体" panose="02010600030101010101" pitchFamily="2" charset="-122"/>
              </a:rPr>
              <a:t>}</a:t>
            </a:r>
          </a:p>
          <a:p>
            <a:pPr>
              <a:lnSpc>
                <a:spcPct val="40000"/>
              </a:lnSpc>
              <a:spcBef>
                <a:spcPct val="50000"/>
              </a:spcBef>
              <a:buClrTx/>
              <a:buSzTx/>
              <a:buFontTx/>
              <a:buNone/>
            </a:pPr>
            <a:r>
              <a:rPr lang="en-US" altLang="zh-CN" dirty="0">
                <a:ea typeface="宋体" panose="02010600030101010101" pitchFamily="2" charset="-122"/>
              </a:rPr>
              <a:t>200	{</a:t>
            </a:r>
            <a:r>
              <a:rPr lang="en-US" altLang="zh-CN" i="1" dirty="0">
                <a:ea typeface="宋体" panose="02010600030101010101" pitchFamily="2" charset="-122"/>
              </a:rPr>
              <a:t>a, b, c, f, l, m, o</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f, c, a, b, m</a:t>
            </a:r>
            <a:r>
              <a:rPr lang="en-US" altLang="zh-CN" dirty="0">
                <a:ea typeface="宋体" panose="02010600030101010101" pitchFamily="2" charset="-122"/>
              </a:rPr>
              <a:t>}</a:t>
            </a:r>
          </a:p>
          <a:p>
            <a:pPr>
              <a:lnSpc>
                <a:spcPct val="40000"/>
              </a:lnSpc>
              <a:spcBef>
                <a:spcPct val="50000"/>
              </a:spcBef>
              <a:buClrTx/>
              <a:buSzTx/>
              <a:buFontTx/>
              <a:buNone/>
            </a:pPr>
            <a:r>
              <a:rPr lang="en-US" altLang="zh-CN" dirty="0">
                <a:ea typeface="宋体" panose="02010600030101010101" pitchFamily="2" charset="-122"/>
              </a:rPr>
              <a:t>300	</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b, f, h, j, o, w</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f, b</a:t>
            </a:r>
            <a:r>
              <a:rPr lang="en-US" altLang="zh-CN" dirty="0">
                <a:ea typeface="宋体" panose="02010600030101010101" pitchFamily="2" charset="-122"/>
              </a:rPr>
              <a:t>}</a:t>
            </a:r>
          </a:p>
          <a:p>
            <a:pPr>
              <a:lnSpc>
                <a:spcPct val="40000"/>
              </a:lnSpc>
              <a:spcBef>
                <a:spcPct val="50000"/>
              </a:spcBef>
              <a:buClrTx/>
              <a:buSzTx/>
              <a:buFontTx/>
              <a:buNone/>
            </a:pPr>
            <a:r>
              <a:rPr lang="en-US" altLang="zh-CN" dirty="0">
                <a:ea typeface="宋体" panose="02010600030101010101" pitchFamily="2" charset="-122"/>
              </a:rPr>
              <a:t>400	</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b, c, k, s, p</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c, b, p</a:t>
            </a:r>
            <a:r>
              <a:rPr lang="en-US" altLang="zh-CN" dirty="0">
                <a:ea typeface="宋体" panose="02010600030101010101" pitchFamily="2" charset="-122"/>
              </a:rPr>
              <a:t>}</a:t>
            </a:r>
          </a:p>
          <a:p>
            <a:pPr>
              <a:lnSpc>
                <a:spcPct val="40000"/>
              </a:lnSpc>
              <a:spcBef>
                <a:spcPct val="50000"/>
              </a:spcBef>
              <a:buClrTx/>
              <a:buSzTx/>
              <a:buFontTx/>
              <a:buNone/>
            </a:pPr>
            <a:r>
              <a:rPr lang="en-US" altLang="zh-CN" dirty="0">
                <a:ea typeface="宋体" panose="02010600030101010101" pitchFamily="2" charset="-122"/>
              </a:rPr>
              <a:t>500</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a, f, c, e, l, p, m, n</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a:t>
            </a:r>
            <a:r>
              <a:rPr lang="en-US" altLang="zh-CN" i="1" dirty="0">
                <a:ea typeface="宋体" panose="02010600030101010101" pitchFamily="2" charset="-122"/>
              </a:rPr>
              <a:t>f, c, a, m, p</a:t>
            </a:r>
            <a:r>
              <a:rPr lang="en-US" altLang="zh-CN" dirty="0">
                <a:ea typeface="宋体" panose="02010600030101010101" pitchFamily="2" charset="-122"/>
              </a:rPr>
              <a:t>}</a:t>
            </a:r>
          </a:p>
        </p:txBody>
      </p:sp>
      <p:sp>
        <p:nvSpPr>
          <p:cNvPr id="41991" name="Text Box 41"/>
          <p:cNvSpPr txBox="1">
            <a:spLocks noChangeArrowheads="1"/>
          </p:cNvSpPr>
          <p:nvPr/>
        </p:nvSpPr>
        <p:spPr bwMode="auto">
          <a:xfrm>
            <a:off x="0" y="3429000"/>
            <a:ext cx="4140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lnSpc>
                <a:spcPct val="80000"/>
              </a:lnSpc>
              <a:spcBef>
                <a:spcPct val="50000"/>
              </a:spcBef>
              <a:buClrTx/>
              <a:buSzTx/>
              <a:buFontTx/>
              <a:buAutoNum type="arabicPeriod"/>
            </a:pPr>
            <a:r>
              <a:rPr lang="zh-CN" altLang="en-US" dirty="0">
                <a:ea typeface="宋体" panose="02010600030101010101" pitchFamily="2" charset="-122"/>
              </a:rPr>
              <a:t>扫描 </a:t>
            </a:r>
            <a:r>
              <a:rPr lang="en-US" altLang="zh-CN" dirty="0">
                <a:ea typeface="宋体" panose="02010600030101010101" pitchFamily="2" charset="-122"/>
              </a:rPr>
              <a:t>DB </a:t>
            </a:r>
            <a:r>
              <a:rPr lang="zh-CN" altLang="en-US" dirty="0">
                <a:ea typeface="宋体" panose="02010600030101010101" pitchFamily="2" charset="-122"/>
              </a:rPr>
              <a:t>一次, 找出频繁 </a:t>
            </a:r>
            <a:r>
              <a:rPr lang="en-US" altLang="zh-CN" dirty="0">
                <a:ea typeface="宋体" panose="02010600030101010101" pitchFamily="2" charset="-122"/>
              </a:rPr>
              <a:t>1-itemset (</a:t>
            </a:r>
            <a:r>
              <a:rPr lang="zh-CN" altLang="en-US" dirty="0">
                <a:ea typeface="宋体" panose="02010600030101010101" pitchFamily="2" charset="-122"/>
              </a:rPr>
              <a:t>单个项的模式)</a:t>
            </a:r>
          </a:p>
          <a:p>
            <a:pPr eaLnBrk="1" hangingPunct="1">
              <a:lnSpc>
                <a:spcPct val="80000"/>
              </a:lnSpc>
              <a:spcBef>
                <a:spcPct val="50000"/>
              </a:spcBef>
              <a:buClrTx/>
              <a:buSzTx/>
              <a:buFontTx/>
              <a:buAutoNum type="arabicPeriod"/>
            </a:pPr>
            <a:r>
              <a:rPr lang="zh-CN" altLang="en-US" dirty="0">
                <a:ea typeface="宋体" panose="02010600030101010101" pitchFamily="2" charset="-122"/>
              </a:rPr>
              <a:t>按频率的降序将频繁项排序, 得到 </a:t>
            </a:r>
            <a:r>
              <a:rPr lang="en-US" altLang="zh-CN" dirty="0">
                <a:ea typeface="宋体" panose="02010600030101010101" pitchFamily="2" charset="-122"/>
              </a:rPr>
              <a:t>f-list</a:t>
            </a:r>
          </a:p>
          <a:p>
            <a:pPr eaLnBrk="1" hangingPunct="1">
              <a:lnSpc>
                <a:spcPct val="80000"/>
              </a:lnSpc>
              <a:spcBef>
                <a:spcPct val="50000"/>
              </a:spcBef>
              <a:buClrTx/>
              <a:buSzTx/>
              <a:buFontTx/>
              <a:buAutoNum type="arabicPeriod"/>
            </a:pPr>
            <a:r>
              <a:rPr lang="zh-CN" altLang="en-US" dirty="0">
                <a:ea typeface="宋体" panose="02010600030101010101" pitchFamily="2" charset="-122"/>
              </a:rPr>
              <a:t>再次扫描 </a:t>
            </a:r>
            <a:r>
              <a:rPr lang="en-US" altLang="zh-CN" dirty="0">
                <a:ea typeface="宋体" panose="02010600030101010101" pitchFamily="2" charset="-122"/>
              </a:rPr>
              <a:t>DB, </a:t>
            </a:r>
            <a:r>
              <a:rPr lang="zh-CN" altLang="en-US" dirty="0">
                <a:ea typeface="宋体" panose="02010600030101010101" pitchFamily="2" charset="-122"/>
              </a:rPr>
              <a:t>构造 </a:t>
            </a:r>
            <a:r>
              <a:rPr lang="en-US" altLang="zh-CN" dirty="0">
                <a:solidFill>
                  <a:srgbClr val="FF0000"/>
                </a:solidFill>
                <a:ea typeface="宋体" panose="02010600030101010101" pitchFamily="2" charset="-122"/>
              </a:rPr>
              <a:t>FP-</a:t>
            </a:r>
            <a:r>
              <a:rPr lang="zh-CN" altLang="en-US" dirty="0">
                <a:solidFill>
                  <a:srgbClr val="FF0000"/>
                </a:solidFill>
                <a:ea typeface="宋体" panose="02010600030101010101" pitchFamily="2" charset="-122"/>
              </a:rPr>
              <a:t>树</a:t>
            </a:r>
          </a:p>
        </p:txBody>
      </p:sp>
      <p:sp>
        <p:nvSpPr>
          <p:cNvPr id="41992" name="Text Box 42"/>
          <p:cNvSpPr txBox="1">
            <a:spLocks noChangeArrowheads="1"/>
          </p:cNvSpPr>
          <p:nvPr/>
        </p:nvSpPr>
        <p:spPr bwMode="auto">
          <a:xfrm>
            <a:off x="3419475" y="5876925"/>
            <a:ext cx="292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2800" dirty="0">
                <a:solidFill>
                  <a:schemeClr val="hlink"/>
                </a:solidFill>
                <a:ea typeface="宋体" panose="02010600030101010101" pitchFamily="2" charset="-122"/>
              </a:rPr>
              <a:t>F-list</a:t>
            </a:r>
            <a:r>
              <a:rPr lang="en-US" altLang="zh-CN" sz="2800" dirty="0">
                <a:ea typeface="宋体" panose="02010600030101010101" pitchFamily="2" charset="-122"/>
              </a:rPr>
              <a:t>=f-c-a-b-m-p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AD39110D-2313-4F92-8926-D6E75CC830E8}" type="slidenum">
              <a:rPr lang="zh-CN" altLang="en-US" sz="1800" b="0">
                <a:latin typeface="Tahoma" panose="020B0604030504040204" pitchFamily="34" charset="0"/>
              </a:rPr>
              <a:t>61</a:t>
            </a:fld>
            <a:endParaRPr lang="en-US" altLang="zh-CN" sz="1800" b="0">
              <a:latin typeface="Tahoma" panose="020B0604030504040204" pitchFamily="34" charset="0"/>
            </a:endParaRPr>
          </a:p>
        </p:txBody>
      </p:sp>
      <p:sp>
        <p:nvSpPr>
          <p:cNvPr id="44035" name="Rectangle 2"/>
          <p:cNvSpPr>
            <a:spLocks noGrp="1" noChangeArrowheads="1"/>
          </p:cNvSpPr>
          <p:nvPr>
            <p:ph type="title"/>
          </p:nvPr>
        </p:nvSpPr>
        <p:spPr>
          <a:xfrm>
            <a:off x="323850" y="188913"/>
            <a:ext cx="7772400" cy="762000"/>
          </a:xfrm>
        </p:spPr>
        <p:txBody>
          <a:bodyPr/>
          <a:lstStyle/>
          <a:p>
            <a:pPr eaLnBrk="1" hangingPunct="1">
              <a:lnSpc>
                <a:spcPct val="90000"/>
              </a:lnSpc>
            </a:pPr>
            <a:r>
              <a:rPr lang="zh-CN" altLang="en-US" sz="3600" b="1">
                <a:ea typeface="宋体" panose="02010600030101010101" pitchFamily="2" charset="-122"/>
              </a:rPr>
              <a:t>从</a:t>
            </a:r>
            <a:r>
              <a:rPr lang="en-US" altLang="zh-CN" sz="3600" b="1">
                <a:ea typeface="宋体" panose="02010600030101010101" pitchFamily="2" charset="-122"/>
              </a:rPr>
              <a:t>p-</a:t>
            </a:r>
            <a:r>
              <a:rPr lang="zh-CN" altLang="en-US" sz="3600" b="1">
                <a:ea typeface="宋体" panose="02010600030101010101" pitchFamily="2" charset="-122"/>
              </a:rPr>
              <a:t>条件数据库找出含</a:t>
            </a:r>
            <a:r>
              <a:rPr lang="en-US" altLang="zh-CN" sz="3600" b="1">
                <a:ea typeface="宋体" panose="02010600030101010101" pitchFamily="2" charset="-122"/>
              </a:rPr>
              <a:t>p</a:t>
            </a:r>
            <a:r>
              <a:rPr lang="zh-CN" altLang="en-US" sz="3600" b="1">
                <a:ea typeface="宋体" panose="02010600030101010101" pitchFamily="2" charset="-122"/>
              </a:rPr>
              <a:t>的模式</a:t>
            </a:r>
          </a:p>
        </p:txBody>
      </p:sp>
      <p:sp>
        <p:nvSpPr>
          <p:cNvPr id="44036" name="Rectangle 3"/>
          <p:cNvSpPr>
            <a:spLocks noGrp="1" noChangeArrowheads="1"/>
          </p:cNvSpPr>
          <p:nvPr>
            <p:ph type="body" idx="1"/>
          </p:nvPr>
        </p:nvSpPr>
        <p:spPr>
          <a:xfrm>
            <a:off x="250825" y="1052513"/>
            <a:ext cx="8664575" cy="1766887"/>
          </a:xfrm>
        </p:spPr>
        <p:txBody>
          <a:bodyPr>
            <a:normAutofit/>
          </a:bodyPr>
          <a:lstStyle/>
          <a:p>
            <a:pPr eaLnBrk="1" hangingPunct="1"/>
            <a:r>
              <a:rPr lang="zh-CN" altLang="en-US" dirty="0">
                <a:ea typeface="宋体" panose="02010600030101010101" pitchFamily="2" charset="-122"/>
              </a:rPr>
              <a:t>从</a:t>
            </a:r>
            <a:r>
              <a:rPr lang="en-US" altLang="zh-CN" dirty="0">
                <a:ea typeface="宋体" panose="02010600030101010101" pitchFamily="2" charset="-122"/>
              </a:rPr>
              <a:t>FP-</a:t>
            </a:r>
            <a:r>
              <a:rPr lang="zh-CN" altLang="en-US" dirty="0">
                <a:ea typeface="宋体" panose="02010600030101010101" pitchFamily="2" charset="-122"/>
              </a:rPr>
              <a:t>树的频繁项头表开始</a:t>
            </a:r>
            <a:endParaRPr lang="en-US" altLang="zh-CN" dirty="0">
              <a:ea typeface="宋体" panose="02010600030101010101" pitchFamily="2" charset="-122"/>
            </a:endParaRPr>
          </a:p>
          <a:p>
            <a:pPr eaLnBrk="1" hangingPunct="1"/>
            <a:r>
              <a:rPr lang="zh-CN" altLang="en-US" dirty="0">
                <a:ea typeface="宋体" panose="02010600030101010101" pitchFamily="2" charset="-122"/>
              </a:rPr>
              <a:t>沿着频繁项</a:t>
            </a:r>
            <a:r>
              <a:rPr lang="en-US" altLang="zh-CN" i="1" dirty="0">
                <a:ea typeface="宋体" panose="02010600030101010101" pitchFamily="2" charset="-122"/>
              </a:rPr>
              <a:t>p</a:t>
            </a:r>
            <a:r>
              <a:rPr lang="zh-CN" altLang="en-US" dirty="0">
                <a:ea typeface="宋体" panose="02010600030101010101" pitchFamily="2" charset="-122"/>
              </a:rPr>
              <a:t> 的链搜索</a:t>
            </a:r>
            <a:r>
              <a:rPr lang="en-US" altLang="zh-CN" dirty="0">
                <a:ea typeface="宋体" panose="02010600030101010101" pitchFamily="2" charset="-122"/>
              </a:rPr>
              <a:t>FP-</a:t>
            </a:r>
            <a:r>
              <a:rPr lang="zh-CN" altLang="en-US" dirty="0">
                <a:ea typeface="宋体" panose="02010600030101010101" pitchFamily="2" charset="-122"/>
              </a:rPr>
              <a:t>树</a:t>
            </a:r>
            <a:endParaRPr lang="en-US" altLang="zh-CN" i="1" dirty="0">
              <a:ea typeface="宋体" panose="02010600030101010101" pitchFamily="2" charset="-122"/>
            </a:endParaRPr>
          </a:p>
          <a:p>
            <a:pPr eaLnBrk="1" hangingPunct="1"/>
            <a:r>
              <a:rPr lang="zh-CN" altLang="en-US" dirty="0">
                <a:ea typeface="宋体" panose="02010600030101010101" pitchFamily="2" charset="-122"/>
              </a:rPr>
              <a:t>收集项 </a:t>
            </a:r>
            <a:r>
              <a:rPr lang="en-US" altLang="zh-CN" i="1" dirty="0">
                <a:ea typeface="宋体" panose="02010600030101010101" pitchFamily="2" charset="-122"/>
              </a:rPr>
              <a:t>p</a:t>
            </a:r>
            <a:r>
              <a:rPr lang="zh-CN" altLang="en-US" dirty="0">
                <a:ea typeface="宋体" panose="02010600030101010101" pitchFamily="2" charset="-122"/>
              </a:rPr>
              <a:t> 的所有</a:t>
            </a:r>
            <a:r>
              <a:rPr lang="zh-CN" altLang="en-US" i="1" dirty="0">
                <a:solidFill>
                  <a:srgbClr val="FF0000"/>
                </a:solidFill>
                <a:ea typeface="宋体" panose="02010600030101010101" pitchFamily="2" charset="-122"/>
              </a:rPr>
              <a:t>变换的前缀路径 </a:t>
            </a:r>
            <a:r>
              <a:rPr lang="zh-CN" altLang="en-US" dirty="0">
                <a:solidFill>
                  <a:srgbClr val="FF0000"/>
                </a:solidFill>
                <a:ea typeface="宋体" panose="02010600030101010101" pitchFamily="2" charset="-122"/>
              </a:rPr>
              <a:t>形成</a:t>
            </a:r>
            <a:r>
              <a:rPr lang="en-US" altLang="zh-CN" i="1" dirty="0">
                <a:ea typeface="宋体" panose="02010600030101010101" pitchFamily="2" charset="-122"/>
              </a:rPr>
              <a:t>p </a:t>
            </a:r>
            <a:r>
              <a:rPr lang="zh-CN" altLang="en-US" dirty="0">
                <a:ea typeface="宋体" panose="02010600030101010101" pitchFamily="2" charset="-122"/>
              </a:rPr>
              <a:t>的模式基</a:t>
            </a:r>
            <a:endParaRPr lang="en-US" altLang="zh-CN" dirty="0">
              <a:ea typeface="宋体" panose="02010600030101010101" pitchFamily="2" charset="-122"/>
            </a:endParaRPr>
          </a:p>
        </p:txBody>
      </p:sp>
      <p:sp>
        <p:nvSpPr>
          <p:cNvPr id="44037" name="Rectangle 4"/>
          <p:cNvSpPr>
            <a:spLocks noChangeArrowheads="1"/>
          </p:cNvSpPr>
          <p:nvPr/>
        </p:nvSpPr>
        <p:spPr bwMode="auto">
          <a:xfrm>
            <a:off x="5291138" y="2787650"/>
            <a:ext cx="3744912"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i="1" dirty="0">
                <a:ea typeface="宋体" panose="02010600030101010101" pitchFamily="2" charset="-122"/>
              </a:rPr>
              <a:t>             条件 </a:t>
            </a:r>
            <a:r>
              <a:rPr lang="zh-CN" altLang="en-US" dirty="0">
                <a:ea typeface="宋体" panose="02010600030101010101" pitchFamily="2" charset="-122"/>
              </a:rPr>
              <a:t>模式基</a:t>
            </a:r>
            <a:endParaRPr lang="en-US" altLang="zh-CN" dirty="0">
              <a:ea typeface="宋体" panose="02010600030101010101" pitchFamily="2" charset="-122"/>
            </a:endParaRPr>
          </a:p>
          <a:p>
            <a:pPr>
              <a:lnSpc>
                <a:spcPct val="80000"/>
              </a:lnSpc>
              <a:spcBef>
                <a:spcPct val="50000"/>
              </a:spcBef>
              <a:buClrTx/>
              <a:buSzTx/>
              <a:buFontTx/>
              <a:buNone/>
            </a:pPr>
            <a:r>
              <a:rPr lang="en-US" altLang="zh-CN" i="1" u="sng" dirty="0">
                <a:ea typeface="宋体" panose="02010600030101010101" pitchFamily="2" charset="-122"/>
              </a:rPr>
              <a:t>item	cond. pattern base</a:t>
            </a:r>
          </a:p>
          <a:p>
            <a:pPr>
              <a:lnSpc>
                <a:spcPct val="80000"/>
              </a:lnSpc>
              <a:spcBef>
                <a:spcPct val="50000"/>
              </a:spcBef>
              <a:buClrTx/>
              <a:buSzTx/>
              <a:buFontTx/>
              <a:buNone/>
            </a:pPr>
            <a:r>
              <a:rPr lang="en-US" altLang="zh-CN" i="1" dirty="0">
                <a:solidFill>
                  <a:srgbClr val="FF0000"/>
                </a:solidFill>
                <a:ea typeface="宋体" panose="02010600030101010101" pitchFamily="2" charset="-122"/>
              </a:rPr>
              <a:t>c	f:3</a:t>
            </a:r>
          </a:p>
          <a:p>
            <a:pPr>
              <a:lnSpc>
                <a:spcPct val="80000"/>
              </a:lnSpc>
              <a:spcBef>
                <a:spcPct val="50000"/>
              </a:spcBef>
              <a:buClrTx/>
              <a:buSzTx/>
              <a:buFontTx/>
              <a:buNone/>
            </a:pPr>
            <a:r>
              <a:rPr lang="en-US" altLang="zh-CN" i="1" dirty="0">
                <a:solidFill>
                  <a:srgbClr val="FF0000"/>
                </a:solidFill>
                <a:ea typeface="宋体" panose="02010600030101010101" pitchFamily="2" charset="-122"/>
              </a:rPr>
              <a:t>a	fc:3</a:t>
            </a:r>
          </a:p>
          <a:p>
            <a:pPr>
              <a:lnSpc>
                <a:spcPct val="80000"/>
              </a:lnSpc>
              <a:spcBef>
                <a:spcPct val="50000"/>
              </a:spcBef>
              <a:buClrTx/>
              <a:buSzTx/>
              <a:buFontTx/>
              <a:buNone/>
            </a:pPr>
            <a:r>
              <a:rPr lang="en-US" altLang="zh-CN" i="1" dirty="0">
                <a:solidFill>
                  <a:srgbClr val="FF0000"/>
                </a:solidFill>
                <a:ea typeface="宋体" panose="02010600030101010101" pitchFamily="2" charset="-122"/>
              </a:rPr>
              <a:t>b	fca:1, f:1, c:1</a:t>
            </a:r>
          </a:p>
          <a:p>
            <a:pPr>
              <a:lnSpc>
                <a:spcPct val="80000"/>
              </a:lnSpc>
              <a:spcBef>
                <a:spcPct val="50000"/>
              </a:spcBef>
              <a:buClrTx/>
              <a:buSzTx/>
              <a:buFontTx/>
              <a:buNone/>
            </a:pPr>
            <a:r>
              <a:rPr lang="en-US" altLang="zh-CN" i="1" dirty="0">
                <a:solidFill>
                  <a:srgbClr val="FF0000"/>
                </a:solidFill>
                <a:ea typeface="宋体" panose="02010600030101010101" pitchFamily="2" charset="-122"/>
              </a:rPr>
              <a:t>m	fca:2, fcab:1</a:t>
            </a:r>
          </a:p>
          <a:p>
            <a:pPr>
              <a:lnSpc>
                <a:spcPct val="80000"/>
              </a:lnSpc>
              <a:spcBef>
                <a:spcPct val="50000"/>
              </a:spcBef>
              <a:buClrTx/>
              <a:buSzTx/>
              <a:buFontTx/>
              <a:buNone/>
            </a:pPr>
            <a:r>
              <a:rPr lang="en-US" altLang="zh-CN" i="1" dirty="0">
                <a:solidFill>
                  <a:srgbClr val="FF0000"/>
                </a:solidFill>
                <a:ea typeface="宋体" panose="02010600030101010101" pitchFamily="2" charset="-122"/>
              </a:rPr>
              <a:t>p	fcam:2, cb:1</a:t>
            </a:r>
          </a:p>
        </p:txBody>
      </p:sp>
      <p:grpSp>
        <p:nvGrpSpPr>
          <p:cNvPr id="44038" name="Group 5"/>
          <p:cNvGrpSpPr/>
          <p:nvPr/>
        </p:nvGrpSpPr>
        <p:grpSpPr bwMode="auto">
          <a:xfrm>
            <a:off x="468313" y="2895600"/>
            <a:ext cx="4637087" cy="3525838"/>
            <a:chOff x="2496" y="1772"/>
            <a:chExt cx="2921" cy="2226"/>
          </a:xfrm>
        </p:grpSpPr>
        <p:sp>
          <p:nvSpPr>
            <p:cNvPr id="44040" name="Text Box 6"/>
            <p:cNvSpPr txBox="1">
              <a:spLocks noChangeArrowheads="1"/>
            </p:cNvSpPr>
            <p:nvPr/>
          </p:nvSpPr>
          <p:spPr bwMode="auto">
            <a:xfrm>
              <a:off x="4796" y="1772"/>
              <a:ext cx="250"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a:ea typeface="宋体" panose="02010600030101010101" pitchFamily="2" charset="-122"/>
                </a:rPr>
                <a:t>{}</a:t>
              </a:r>
            </a:p>
          </p:txBody>
        </p:sp>
        <p:sp>
          <p:nvSpPr>
            <p:cNvPr id="44041" name="Text Box 7"/>
            <p:cNvSpPr txBox="1">
              <a:spLocks noChangeArrowheads="1"/>
            </p:cNvSpPr>
            <p:nvPr/>
          </p:nvSpPr>
          <p:spPr bwMode="auto">
            <a:xfrm>
              <a:off x="4508" y="2205"/>
              <a:ext cx="310"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f:4</a:t>
              </a:r>
            </a:p>
          </p:txBody>
        </p:sp>
        <p:sp>
          <p:nvSpPr>
            <p:cNvPr id="44042" name="Text Box 8"/>
            <p:cNvSpPr txBox="1">
              <a:spLocks noChangeArrowheads="1"/>
            </p:cNvSpPr>
            <p:nvPr/>
          </p:nvSpPr>
          <p:spPr bwMode="auto">
            <a:xfrm>
              <a:off x="5084" y="2205"/>
              <a:ext cx="328"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c:1</a:t>
              </a:r>
            </a:p>
          </p:txBody>
        </p:sp>
        <p:sp>
          <p:nvSpPr>
            <p:cNvPr id="44043" name="Text Box 9"/>
            <p:cNvSpPr txBox="1">
              <a:spLocks noChangeArrowheads="1"/>
            </p:cNvSpPr>
            <p:nvPr/>
          </p:nvSpPr>
          <p:spPr bwMode="auto">
            <a:xfrm>
              <a:off x="5080" y="2588"/>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4044" name="Text Box 10"/>
            <p:cNvSpPr txBox="1">
              <a:spLocks noChangeArrowheads="1"/>
            </p:cNvSpPr>
            <p:nvPr/>
          </p:nvSpPr>
          <p:spPr bwMode="auto">
            <a:xfrm>
              <a:off x="5080" y="2971"/>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p:1</a:t>
              </a:r>
            </a:p>
          </p:txBody>
        </p:sp>
        <p:cxnSp>
          <p:nvCxnSpPr>
            <p:cNvPr id="44045" name="AutoShape 11"/>
            <p:cNvCxnSpPr>
              <a:cxnSpLocks noChangeShapeType="1"/>
              <a:stCxn id="44042" idx="2"/>
              <a:endCxn id="44043" idx="0"/>
            </p:cNvCxnSpPr>
            <p:nvPr/>
          </p:nvCxnSpPr>
          <p:spPr bwMode="auto">
            <a:xfrm>
              <a:off x="5248" y="2458"/>
              <a:ext cx="1"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2"/>
            <p:cNvCxnSpPr>
              <a:cxnSpLocks noChangeShapeType="1"/>
              <a:stCxn id="44043" idx="2"/>
              <a:endCxn id="44044" idx="0"/>
            </p:cNvCxnSpPr>
            <p:nvPr/>
          </p:nvCxnSpPr>
          <p:spPr bwMode="auto">
            <a:xfrm>
              <a:off x="5249"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3"/>
            <p:cNvCxnSpPr>
              <a:cxnSpLocks noChangeShapeType="1"/>
              <a:stCxn id="44040" idx="2"/>
              <a:endCxn id="44042" idx="0"/>
            </p:cNvCxnSpPr>
            <p:nvPr/>
          </p:nvCxnSpPr>
          <p:spPr bwMode="auto">
            <a:xfrm>
              <a:off x="4935" y="2026"/>
              <a:ext cx="313"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8" name="AutoShape 14"/>
            <p:cNvCxnSpPr>
              <a:cxnSpLocks noChangeShapeType="1"/>
              <a:stCxn id="44040" idx="2"/>
              <a:endCxn id="44041" idx="0"/>
            </p:cNvCxnSpPr>
            <p:nvPr/>
          </p:nvCxnSpPr>
          <p:spPr bwMode="auto">
            <a:xfrm flipH="1">
              <a:off x="4659" y="2026"/>
              <a:ext cx="276" cy="18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9" name="Text Box 15"/>
            <p:cNvSpPr txBox="1">
              <a:spLocks noChangeArrowheads="1"/>
            </p:cNvSpPr>
            <p:nvPr/>
          </p:nvSpPr>
          <p:spPr bwMode="auto">
            <a:xfrm>
              <a:off x="4700" y="2588"/>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4050" name="Text Box 16"/>
            <p:cNvSpPr txBox="1">
              <a:spLocks noChangeArrowheads="1"/>
            </p:cNvSpPr>
            <p:nvPr/>
          </p:nvSpPr>
          <p:spPr bwMode="auto">
            <a:xfrm>
              <a:off x="4321" y="2588"/>
              <a:ext cx="328"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c:3</a:t>
              </a:r>
            </a:p>
          </p:txBody>
        </p:sp>
        <p:cxnSp>
          <p:nvCxnSpPr>
            <p:cNvPr id="44051" name="AutoShape 17"/>
            <p:cNvCxnSpPr>
              <a:cxnSpLocks noChangeShapeType="1"/>
              <a:stCxn id="44041" idx="2"/>
              <a:endCxn id="44050" idx="0"/>
            </p:cNvCxnSpPr>
            <p:nvPr/>
          </p:nvCxnSpPr>
          <p:spPr bwMode="auto">
            <a:xfrm flipH="1">
              <a:off x="4485" y="2458"/>
              <a:ext cx="174"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2" name="AutoShape 18"/>
            <p:cNvCxnSpPr>
              <a:cxnSpLocks noChangeShapeType="1"/>
              <a:stCxn id="44041" idx="2"/>
              <a:endCxn id="44049" idx="0"/>
            </p:cNvCxnSpPr>
            <p:nvPr/>
          </p:nvCxnSpPr>
          <p:spPr bwMode="auto">
            <a:xfrm>
              <a:off x="4659" y="2458"/>
              <a:ext cx="21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53" name="Text Box 19"/>
            <p:cNvSpPr txBox="1">
              <a:spLocks noChangeArrowheads="1"/>
            </p:cNvSpPr>
            <p:nvPr/>
          </p:nvSpPr>
          <p:spPr bwMode="auto">
            <a:xfrm>
              <a:off x="4316" y="2971"/>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a:3</a:t>
              </a:r>
            </a:p>
          </p:txBody>
        </p:sp>
        <p:sp>
          <p:nvSpPr>
            <p:cNvPr id="44054" name="Text Box 20"/>
            <p:cNvSpPr txBox="1">
              <a:spLocks noChangeArrowheads="1"/>
            </p:cNvSpPr>
            <p:nvPr/>
          </p:nvSpPr>
          <p:spPr bwMode="auto">
            <a:xfrm>
              <a:off x="4556" y="3356"/>
              <a:ext cx="337"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4055" name="Text Box 21"/>
            <p:cNvSpPr txBox="1">
              <a:spLocks noChangeArrowheads="1"/>
            </p:cNvSpPr>
            <p:nvPr/>
          </p:nvSpPr>
          <p:spPr bwMode="auto">
            <a:xfrm>
              <a:off x="4130" y="3356"/>
              <a:ext cx="381" cy="25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m:2</a:t>
              </a:r>
            </a:p>
          </p:txBody>
        </p:sp>
        <p:sp>
          <p:nvSpPr>
            <p:cNvPr id="44056" name="Text Box 22"/>
            <p:cNvSpPr txBox="1">
              <a:spLocks noChangeArrowheads="1"/>
            </p:cNvSpPr>
            <p:nvPr/>
          </p:nvSpPr>
          <p:spPr bwMode="auto">
            <a:xfrm>
              <a:off x="4148" y="3739"/>
              <a:ext cx="337"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p:2</a:t>
              </a:r>
            </a:p>
          </p:txBody>
        </p:sp>
        <p:cxnSp>
          <p:nvCxnSpPr>
            <p:cNvPr id="44057" name="AutoShape 23"/>
            <p:cNvCxnSpPr>
              <a:cxnSpLocks noChangeShapeType="1"/>
              <a:stCxn id="44050" idx="2"/>
              <a:endCxn id="44053" idx="0"/>
            </p:cNvCxnSpPr>
            <p:nvPr/>
          </p:nvCxnSpPr>
          <p:spPr bwMode="auto">
            <a:xfrm>
              <a:off x="4485" y="2842"/>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24"/>
            <p:cNvCxnSpPr>
              <a:cxnSpLocks noChangeShapeType="1"/>
              <a:stCxn id="44053" idx="2"/>
              <a:endCxn id="44055" idx="0"/>
            </p:cNvCxnSpPr>
            <p:nvPr/>
          </p:nvCxnSpPr>
          <p:spPr bwMode="auto">
            <a:xfrm flipH="1">
              <a:off x="4317" y="3226"/>
              <a:ext cx="168"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25"/>
            <p:cNvCxnSpPr>
              <a:cxnSpLocks noChangeShapeType="1"/>
              <a:stCxn id="44053" idx="2"/>
              <a:endCxn id="44054" idx="0"/>
            </p:cNvCxnSpPr>
            <p:nvPr/>
          </p:nvCxnSpPr>
          <p:spPr bwMode="auto">
            <a:xfrm>
              <a:off x="4485" y="3226"/>
              <a:ext cx="24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26"/>
            <p:cNvCxnSpPr>
              <a:cxnSpLocks noChangeShapeType="1"/>
              <a:stCxn id="44055" idx="2"/>
              <a:endCxn id="44056" idx="0"/>
            </p:cNvCxnSpPr>
            <p:nvPr/>
          </p:nvCxnSpPr>
          <p:spPr bwMode="auto">
            <a:xfrm>
              <a:off x="4317"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1" name="Text Box 27"/>
            <p:cNvSpPr txBox="1">
              <a:spLocks noChangeArrowheads="1"/>
            </p:cNvSpPr>
            <p:nvPr/>
          </p:nvSpPr>
          <p:spPr bwMode="auto">
            <a:xfrm>
              <a:off x="4538" y="3739"/>
              <a:ext cx="381" cy="259"/>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m:1</a:t>
              </a:r>
            </a:p>
          </p:txBody>
        </p:sp>
        <p:cxnSp>
          <p:nvCxnSpPr>
            <p:cNvPr id="44062" name="AutoShape 28"/>
            <p:cNvCxnSpPr>
              <a:cxnSpLocks noChangeShapeType="1"/>
              <a:stCxn id="44054" idx="2"/>
              <a:endCxn id="44061" idx="0"/>
            </p:cNvCxnSpPr>
            <p:nvPr/>
          </p:nvCxnSpPr>
          <p:spPr bwMode="auto">
            <a:xfrm>
              <a:off x="4725" y="3610"/>
              <a:ext cx="0" cy="1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3" name="Text Box 29"/>
            <p:cNvSpPr txBox="1">
              <a:spLocks noChangeArrowheads="1"/>
            </p:cNvSpPr>
            <p:nvPr/>
          </p:nvSpPr>
          <p:spPr bwMode="auto">
            <a:xfrm>
              <a:off x="2496" y="1925"/>
              <a:ext cx="1602" cy="1627"/>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nSpc>
                  <a:spcPct val="90000"/>
                </a:lnSpc>
                <a:spcBef>
                  <a:spcPct val="0"/>
                </a:spcBef>
                <a:buClrTx/>
                <a:buSzTx/>
                <a:buFontTx/>
                <a:buNone/>
              </a:pPr>
              <a:r>
                <a:rPr lang="zh-CN" altLang="en-US" sz="2000">
                  <a:ea typeface="宋体" panose="02010600030101010101" pitchFamily="2" charset="-122"/>
                </a:rPr>
                <a:t>头表</a:t>
              </a:r>
              <a:endParaRPr lang="en-US" altLang="zh-CN" sz="2000">
                <a:ea typeface="宋体" panose="02010600030101010101" pitchFamily="2" charset="-122"/>
              </a:endParaRPr>
            </a:p>
            <a:p>
              <a:pPr>
                <a:lnSpc>
                  <a:spcPct val="90000"/>
                </a:lnSpc>
                <a:spcBef>
                  <a:spcPct val="0"/>
                </a:spcBef>
                <a:buClrTx/>
                <a:buSzTx/>
                <a:buFontTx/>
                <a:buNone/>
              </a:pPr>
              <a:endParaRPr lang="en-US" altLang="zh-CN" sz="2000">
                <a:ea typeface="宋体" panose="02010600030101010101" pitchFamily="2" charset="-122"/>
              </a:endParaRPr>
            </a:p>
            <a:p>
              <a:pPr>
                <a:lnSpc>
                  <a:spcPct val="90000"/>
                </a:lnSpc>
                <a:spcBef>
                  <a:spcPct val="0"/>
                </a:spcBef>
                <a:buClrTx/>
                <a:buSzTx/>
                <a:buFontTx/>
                <a:buNone/>
              </a:pPr>
              <a:r>
                <a:rPr lang="en-US" altLang="zh-CN" sz="2000" i="1" u="sng">
                  <a:ea typeface="宋体" panose="02010600030101010101" pitchFamily="2" charset="-122"/>
                </a:rPr>
                <a:t>Item  frequency  head </a:t>
              </a:r>
            </a:p>
            <a:p>
              <a:pPr>
                <a:lnSpc>
                  <a:spcPct val="90000"/>
                </a:lnSpc>
                <a:spcBef>
                  <a:spcPct val="0"/>
                </a:spcBef>
                <a:buClrTx/>
                <a:buSzTx/>
                <a:buFontTx/>
                <a:buNone/>
              </a:pPr>
              <a:r>
                <a:rPr lang="en-US" altLang="zh-CN" sz="2000" i="1">
                  <a:ea typeface="宋体" panose="02010600030101010101" pitchFamily="2" charset="-122"/>
                </a:rPr>
                <a:t> f	4</a:t>
              </a:r>
            </a:p>
            <a:p>
              <a:pPr>
                <a:lnSpc>
                  <a:spcPct val="90000"/>
                </a:lnSpc>
                <a:spcBef>
                  <a:spcPct val="0"/>
                </a:spcBef>
                <a:buClrTx/>
                <a:buSzTx/>
                <a:buFontTx/>
                <a:buNone/>
              </a:pPr>
              <a:r>
                <a:rPr lang="en-US" altLang="zh-CN" sz="2000" i="1">
                  <a:ea typeface="宋体" panose="02010600030101010101" pitchFamily="2" charset="-122"/>
                </a:rPr>
                <a:t>c	4</a:t>
              </a:r>
            </a:p>
            <a:p>
              <a:pPr>
                <a:lnSpc>
                  <a:spcPct val="90000"/>
                </a:lnSpc>
                <a:spcBef>
                  <a:spcPct val="0"/>
                </a:spcBef>
                <a:buClrTx/>
                <a:buSzTx/>
                <a:buFontTx/>
                <a:buNone/>
              </a:pPr>
              <a:r>
                <a:rPr lang="en-US" altLang="zh-CN" sz="2000" i="1">
                  <a:ea typeface="宋体" panose="02010600030101010101" pitchFamily="2" charset="-122"/>
                </a:rPr>
                <a:t>a	3</a:t>
              </a:r>
            </a:p>
            <a:p>
              <a:pPr>
                <a:lnSpc>
                  <a:spcPct val="90000"/>
                </a:lnSpc>
                <a:spcBef>
                  <a:spcPct val="0"/>
                </a:spcBef>
                <a:buClrTx/>
                <a:buSzTx/>
                <a:buFontTx/>
                <a:buNone/>
              </a:pPr>
              <a:r>
                <a:rPr lang="en-US" altLang="zh-CN" sz="2000" i="1">
                  <a:ea typeface="宋体" panose="02010600030101010101" pitchFamily="2" charset="-122"/>
                </a:rPr>
                <a:t>b	3</a:t>
              </a:r>
            </a:p>
            <a:p>
              <a:pPr>
                <a:lnSpc>
                  <a:spcPct val="90000"/>
                </a:lnSpc>
                <a:spcBef>
                  <a:spcPct val="0"/>
                </a:spcBef>
                <a:buClrTx/>
                <a:buSzTx/>
                <a:buFontTx/>
                <a:buNone/>
              </a:pPr>
              <a:r>
                <a:rPr lang="en-US" altLang="zh-CN" sz="2000" i="1">
                  <a:ea typeface="宋体" panose="02010600030101010101" pitchFamily="2" charset="-122"/>
                </a:rPr>
                <a:t>m	3</a:t>
              </a:r>
            </a:p>
            <a:p>
              <a:pPr>
                <a:lnSpc>
                  <a:spcPct val="90000"/>
                </a:lnSpc>
                <a:spcBef>
                  <a:spcPct val="0"/>
                </a:spcBef>
                <a:buClrTx/>
                <a:buSzTx/>
                <a:buFontTx/>
                <a:buNone/>
              </a:pPr>
              <a:r>
                <a:rPr lang="en-US" altLang="zh-CN" sz="2000" i="1">
                  <a:ea typeface="宋体" panose="02010600030101010101" pitchFamily="2" charset="-122"/>
                </a:rPr>
                <a:t>p	3</a:t>
              </a:r>
              <a:endParaRPr lang="en-US" altLang="zh-CN" sz="2000">
                <a:ea typeface="宋体" panose="02010600030101010101" pitchFamily="2" charset="-122"/>
              </a:endParaRPr>
            </a:p>
          </p:txBody>
        </p:sp>
        <p:sp>
          <p:nvSpPr>
            <p:cNvPr id="44064" name="Freeform 30"/>
            <p:cNvSpPr/>
            <p:nvPr/>
          </p:nvSpPr>
          <p:spPr bwMode="auto">
            <a:xfrm>
              <a:off x="3879" y="2341"/>
              <a:ext cx="672" cy="24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Freeform 31"/>
            <p:cNvSpPr/>
            <p:nvPr/>
          </p:nvSpPr>
          <p:spPr bwMode="auto">
            <a:xfrm>
              <a:off x="3879" y="2725"/>
              <a:ext cx="432" cy="1"/>
            </a:xfrm>
            <a:custGeom>
              <a:avLst/>
              <a:gdLst>
                <a:gd name="T0" fmla="*/ 0 w 432"/>
                <a:gd name="T1" fmla="*/ 0 h 1"/>
                <a:gd name="T2" fmla="*/ 432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Freeform 32"/>
            <p:cNvSpPr/>
            <p:nvPr/>
          </p:nvSpPr>
          <p:spPr bwMode="auto">
            <a:xfrm>
              <a:off x="4599" y="2341"/>
              <a:ext cx="480" cy="384"/>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7" name="Freeform 33"/>
            <p:cNvSpPr/>
            <p:nvPr/>
          </p:nvSpPr>
          <p:spPr bwMode="auto">
            <a:xfrm>
              <a:off x="3879" y="2928"/>
              <a:ext cx="432" cy="192"/>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Freeform 34"/>
            <p:cNvSpPr/>
            <p:nvPr/>
          </p:nvSpPr>
          <p:spPr bwMode="auto">
            <a:xfrm>
              <a:off x="3888" y="3072"/>
              <a:ext cx="720" cy="384"/>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9" name="Freeform 35"/>
            <p:cNvSpPr/>
            <p:nvPr/>
          </p:nvSpPr>
          <p:spPr bwMode="auto">
            <a:xfrm>
              <a:off x="4848" y="2832"/>
              <a:ext cx="56" cy="672"/>
            </a:xfrm>
            <a:custGeom>
              <a:avLst/>
              <a:gdLst>
                <a:gd name="T0" fmla="*/ 0 w 56"/>
                <a:gd name="T1" fmla="*/ 672 h 672"/>
                <a:gd name="T2" fmla="*/ 48 w 56"/>
                <a:gd name="T3" fmla="*/ 432 h 672"/>
                <a:gd name="T4" fmla="*/ 48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36"/>
            <p:cNvSpPr>
              <a:spLocks noChangeShapeType="1"/>
            </p:cNvSpPr>
            <p:nvPr/>
          </p:nvSpPr>
          <p:spPr bwMode="auto">
            <a:xfrm>
              <a:off x="4983" y="2725"/>
              <a:ext cx="96" cy="0"/>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Freeform 37"/>
            <p:cNvSpPr/>
            <p:nvPr/>
          </p:nvSpPr>
          <p:spPr bwMode="auto">
            <a:xfrm>
              <a:off x="3888" y="3264"/>
              <a:ext cx="288" cy="24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Freeform 38"/>
            <p:cNvSpPr/>
            <p:nvPr/>
          </p:nvSpPr>
          <p:spPr bwMode="auto">
            <a:xfrm>
              <a:off x="4464" y="3504"/>
              <a:ext cx="96" cy="384"/>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3" name="Freeform 39"/>
            <p:cNvSpPr/>
            <p:nvPr/>
          </p:nvSpPr>
          <p:spPr bwMode="auto">
            <a:xfrm>
              <a:off x="3888" y="3456"/>
              <a:ext cx="288" cy="432"/>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Freeform 40"/>
            <p:cNvSpPr/>
            <p:nvPr/>
          </p:nvSpPr>
          <p:spPr bwMode="auto">
            <a:xfrm>
              <a:off x="4464" y="3216"/>
              <a:ext cx="768" cy="67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39" name="Rectangle 41"/>
          <p:cNvSpPr>
            <a:spLocks noChangeArrowheads="1"/>
          </p:cNvSpPr>
          <p:nvPr/>
        </p:nvSpPr>
        <p:spPr bwMode="auto">
          <a:xfrm>
            <a:off x="5219700" y="2636838"/>
            <a:ext cx="3600450" cy="3744912"/>
          </a:xfrm>
          <a:prstGeom prst="rect">
            <a:avLst/>
          </a:prstGeom>
          <a:noFill/>
          <a:ln w="952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endParaRPr lang="zh-CN" altLang="en-US" b="0">
              <a:latin typeface="Tahoma" panose="020B060403050404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CD1C507D-A36C-444E-AC3B-5B43A7A1F1BB}" type="slidenum">
              <a:rPr lang="zh-CN" altLang="en-US" sz="1800" b="0">
                <a:latin typeface="Tahoma" panose="020B0604030504040204" pitchFamily="34" charset="0"/>
              </a:rPr>
              <a:t>62</a:t>
            </a:fld>
            <a:endParaRPr lang="en-US" altLang="zh-CN" sz="1800" b="0">
              <a:latin typeface="Tahoma" panose="020B0604030504040204" pitchFamily="34" charset="0"/>
            </a:endParaRPr>
          </a:p>
        </p:txBody>
      </p:sp>
      <p:grpSp>
        <p:nvGrpSpPr>
          <p:cNvPr id="45059" name="Group 2"/>
          <p:cNvGrpSpPr/>
          <p:nvPr/>
        </p:nvGrpSpPr>
        <p:grpSpPr bwMode="auto">
          <a:xfrm>
            <a:off x="395288" y="1268413"/>
            <a:ext cx="8520112" cy="4408487"/>
            <a:chOff x="384" y="1440"/>
            <a:chExt cx="5184" cy="2520"/>
          </a:xfrm>
        </p:grpSpPr>
        <p:sp>
          <p:nvSpPr>
            <p:cNvPr id="45061" name="Rectangle 3"/>
            <p:cNvSpPr>
              <a:spLocks noChangeArrowheads="1"/>
            </p:cNvSpPr>
            <p:nvPr/>
          </p:nvSpPr>
          <p:spPr bwMode="auto">
            <a:xfrm>
              <a:off x="3552" y="3594"/>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Empty</a:t>
              </a:r>
            </a:p>
          </p:txBody>
        </p:sp>
        <p:sp>
          <p:nvSpPr>
            <p:cNvPr id="45062" name="Rectangle 4"/>
            <p:cNvSpPr>
              <a:spLocks noChangeArrowheads="1"/>
            </p:cNvSpPr>
            <p:nvPr/>
          </p:nvSpPr>
          <p:spPr bwMode="auto">
            <a:xfrm>
              <a:off x="1008" y="3594"/>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Empty</a:t>
              </a:r>
            </a:p>
          </p:txBody>
        </p:sp>
        <p:sp>
          <p:nvSpPr>
            <p:cNvPr id="45063" name="Rectangle 5"/>
            <p:cNvSpPr>
              <a:spLocks noChangeArrowheads="1"/>
            </p:cNvSpPr>
            <p:nvPr/>
          </p:nvSpPr>
          <p:spPr bwMode="auto">
            <a:xfrm>
              <a:off x="384" y="3594"/>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a:t>
              </a:r>
            </a:p>
          </p:txBody>
        </p:sp>
        <p:sp>
          <p:nvSpPr>
            <p:cNvPr id="45064" name="Rectangle 6"/>
            <p:cNvSpPr>
              <a:spLocks noChangeArrowheads="1"/>
            </p:cNvSpPr>
            <p:nvPr/>
          </p:nvSpPr>
          <p:spPr bwMode="auto">
            <a:xfrm>
              <a:off x="3552" y="3229"/>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{(f:3)}|c</a:t>
              </a:r>
            </a:p>
          </p:txBody>
        </p:sp>
        <p:sp>
          <p:nvSpPr>
            <p:cNvPr id="45065" name="Rectangle 7"/>
            <p:cNvSpPr>
              <a:spLocks noChangeArrowheads="1"/>
            </p:cNvSpPr>
            <p:nvPr/>
          </p:nvSpPr>
          <p:spPr bwMode="auto">
            <a:xfrm>
              <a:off x="1008" y="3229"/>
              <a:ext cx="2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{(f:3)}</a:t>
              </a:r>
            </a:p>
          </p:txBody>
        </p:sp>
        <p:sp>
          <p:nvSpPr>
            <p:cNvPr id="45066" name="Rectangle 8"/>
            <p:cNvSpPr>
              <a:spLocks noChangeArrowheads="1"/>
            </p:cNvSpPr>
            <p:nvPr/>
          </p:nvSpPr>
          <p:spPr bwMode="auto">
            <a:xfrm>
              <a:off x="384" y="3229"/>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c</a:t>
              </a:r>
            </a:p>
          </p:txBody>
        </p:sp>
        <p:sp>
          <p:nvSpPr>
            <p:cNvPr id="45067" name="Rectangle 9"/>
            <p:cNvSpPr>
              <a:spLocks noChangeArrowheads="1"/>
            </p:cNvSpPr>
            <p:nvPr/>
          </p:nvSpPr>
          <p:spPr bwMode="auto">
            <a:xfrm>
              <a:off x="3552" y="2863"/>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{(f:3, c:3)}|a</a:t>
              </a:r>
            </a:p>
          </p:txBody>
        </p:sp>
        <p:sp>
          <p:nvSpPr>
            <p:cNvPr id="45068" name="Rectangle 10"/>
            <p:cNvSpPr>
              <a:spLocks noChangeArrowheads="1"/>
            </p:cNvSpPr>
            <p:nvPr/>
          </p:nvSpPr>
          <p:spPr bwMode="auto">
            <a:xfrm>
              <a:off x="1008" y="2863"/>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{(fc:3)}</a:t>
              </a:r>
            </a:p>
          </p:txBody>
        </p:sp>
        <p:sp>
          <p:nvSpPr>
            <p:cNvPr id="45069" name="Rectangle 11"/>
            <p:cNvSpPr>
              <a:spLocks noChangeArrowheads="1"/>
            </p:cNvSpPr>
            <p:nvPr/>
          </p:nvSpPr>
          <p:spPr bwMode="auto">
            <a:xfrm>
              <a:off x="384" y="2863"/>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a</a:t>
              </a:r>
            </a:p>
          </p:txBody>
        </p:sp>
        <p:sp>
          <p:nvSpPr>
            <p:cNvPr id="45070" name="Rectangle 12"/>
            <p:cNvSpPr>
              <a:spLocks noChangeArrowheads="1"/>
            </p:cNvSpPr>
            <p:nvPr/>
          </p:nvSpPr>
          <p:spPr bwMode="auto">
            <a:xfrm>
              <a:off x="3552" y="2497"/>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Empty</a:t>
              </a:r>
            </a:p>
          </p:txBody>
        </p:sp>
        <p:sp>
          <p:nvSpPr>
            <p:cNvPr id="45071" name="Rectangle 13"/>
            <p:cNvSpPr>
              <a:spLocks noChangeArrowheads="1"/>
            </p:cNvSpPr>
            <p:nvPr/>
          </p:nvSpPr>
          <p:spPr bwMode="auto">
            <a:xfrm>
              <a:off x="1008" y="2497"/>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{(fca:1), (f:1), (c:1)}</a:t>
              </a:r>
            </a:p>
          </p:txBody>
        </p:sp>
        <p:sp>
          <p:nvSpPr>
            <p:cNvPr id="45072" name="Rectangle 14"/>
            <p:cNvSpPr>
              <a:spLocks noChangeArrowheads="1"/>
            </p:cNvSpPr>
            <p:nvPr/>
          </p:nvSpPr>
          <p:spPr bwMode="auto">
            <a:xfrm>
              <a:off x="384" y="2497"/>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b</a:t>
              </a:r>
            </a:p>
          </p:txBody>
        </p:sp>
        <p:sp>
          <p:nvSpPr>
            <p:cNvPr id="45073" name="Rectangle 15"/>
            <p:cNvSpPr>
              <a:spLocks noChangeArrowheads="1"/>
            </p:cNvSpPr>
            <p:nvPr/>
          </p:nvSpPr>
          <p:spPr bwMode="auto">
            <a:xfrm>
              <a:off x="3552" y="2131"/>
              <a:ext cx="20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{(f:3, c:3, a:3)}|m</a:t>
              </a:r>
            </a:p>
          </p:txBody>
        </p:sp>
        <p:sp>
          <p:nvSpPr>
            <p:cNvPr id="45074" name="Rectangle 16"/>
            <p:cNvSpPr>
              <a:spLocks noChangeArrowheads="1"/>
            </p:cNvSpPr>
            <p:nvPr/>
          </p:nvSpPr>
          <p:spPr bwMode="auto">
            <a:xfrm>
              <a:off x="1008" y="2131"/>
              <a:ext cx="25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{(fca:2), (fcab:1)}</a:t>
              </a:r>
            </a:p>
          </p:txBody>
        </p:sp>
        <p:sp>
          <p:nvSpPr>
            <p:cNvPr id="45075" name="Rectangle 17"/>
            <p:cNvSpPr>
              <a:spLocks noChangeArrowheads="1"/>
            </p:cNvSpPr>
            <p:nvPr/>
          </p:nvSpPr>
          <p:spPr bwMode="auto">
            <a:xfrm>
              <a:off x="384" y="2131"/>
              <a:ext cx="6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m</a:t>
              </a:r>
            </a:p>
          </p:txBody>
        </p:sp>
        <p:sp>
          <p:nvSpPr>
            <p:cNvPr id="45076" name="Rectangle 18"/>
            <p:cNvSpPr>
              <a:spLocks noChangeArrowheads="1"/>
            </p:cNvSpPr>
            <p:nvPr/>
          </p:nvSpPr>
          <p:spPr bwMode="auto">
            <a:xfrm>
              <a:off x="3552" y="1766"/>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{(c:3)}|p</a:t>
              </a:r>
            </a:p>
          </p:txBody>
        </p:sp>
        <p:sp>
          <p:nvSpPr>
            <p:cNvPr id="45077" name="Rectangle 19"/>
            <p:cNvSpPr>
              <a:spLocks noChangeArrowheads="1"/>
            </p:cNvSpPr>
            <p:nvPr/>
          </p:nvSpPr>
          <p:spPr bwMode="auto">
            <a:xfrm>
              <a:off x="1008" y="1766"/>
              <a:ext cx="2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{(fcam:2), (cb:1)}</a:t>
              </a:r>
            </a:p>
          </p:txBody>
        </p:sp>
        <p:sp>
          <p:nvSpPr>
            <p:cNvPr id="45078" name="Rectangle 20"/>
            <p:cNvSpPr>
              <a:spLocks noChangeArrowheads="1"/>
            </p:cNvSpPr>
            <p:nvPr/>
          </p:nvSpPr>
          <p:spPr bwMode="auto">
            <a:xfrm>
              <a:off x="384" y="1766"/>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zh-CN" sz="2800">
                  <a:ea typeface="宋体" panose="02010600030101010101" pitchFamily="2" charset="-122"/>
                </a:rPr>
                <a:t>p</a:t>
              </a:r>
            </a:p>
          </p:txBody>
        </p:sp>
        <p:sp>
          <p:nvSpPr>
            <p:cNvPr id="45079" name="Rectangle 21"/>
            <p:cNvSpPr>
              <a:spLocks noChangeArrowheads="1"/>
            </p:cNvSpPr>
            <p:nvPr/>
          </p:nvSpPr>
          <p:spPr bwMode="auto">
            <a:xfrm>
              <a:off x="3552" y="1440"/>
              <a:ext cx="20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zh-CN" altLang="en-US" sz="2800">
                  <a:ea typeface="楷体_GB2312" pitchFamily="49" charset="-122"/>
                </a:rPr>
                <a:t>条件</a:t>
              </a:r>
              <a:r>
                <a:rPr lang="en-US" altLang="zh-CN" sz="2800">
                  <a:ea typeface="楷体_GB2312" pitchFamily="49" charset="-122"/>
                </a:rPr>
                <a:t>FP-tree</a:t>
              </a:r>
            </a:p>
          </p:txBody>
        </p:sp>
        <p:sp>
          <p:nvSpPr>
            <p:cNvPr id="45080" name="Rectangle 22"/>
            <p:cNvSpPr>
              <a:spLocks noChangeArrowheads="1"/>
            </p:cNvSpPr>
            <p:nvPr/>
          </p:nvSpPr>
          <p:spPr bwMode="auto">
            <a:xfrm>
              <a:off x="1008" y="1440"/>
              <a:ext cx="2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zh-CN" altLang="en-US" sz="2800">
                  <a:ea typeface="楷体_GB2312" pitchFamily="49" charset="-122"/>
                </a:rPr>
                <a:t>条件模式库</a:t>
              </a:r>
            </a:p>
          </p:txBody>
        </p:sp>
        <p:sp>
          <p:nvSpPr>
            <p:cNvPr id="45081" name="Rectangle 23"/>
            <p:cNvSpPr>
              <a:spLocks noChangeArrowheads="1"/>
            </p:cNvSpPr>
            <p:nvPr/>
          </p:nvSpPr>
          <p:spPr bwMode="auto">
            <a:xfrm>
              <a:off x="384" y="1440"/>
              <a:ext cx="6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zh-CN" altLang="en-US" sz="2800">
                  <a:ea typeface="楷体_GB2312" pitchFamily="49" charset="-122"/>
                </a:rPr>
                <a:t>项</a:t>
              </a:r>
            </a:p>
          </p:txBody>
        </p:sp>
        <p:sp>
          <p:nvSpPr>
            <p:cNvPr id="45082" name="Line 24"/>
            <p:cNvSpPr>
              <a:spLocks noChangeShapeType="1"/>
            </p:cNvSpPr>
            <p:nvPr/>
          </p:nvSpPr>
          <p:spPr bwMode="auto">
            <a:xfrm>
              <a:off x="384" y="1440"/>
              <a:ext cx="5184"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3" name="Line 25"/>
            <p:cNvSpPr>
              <a:spLocks noChangeShapeType="1"/>
            </p:cNvSpPr>
            <p:nvPr/>
          </p:nvSpPr>
          <p:spPr bwMode="auto">
            <a:xfrm>
              <a:off x="384" y="1766"/>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4" name="Line 26"/>
            <p:cNvSpPr>
              <a:spLocks noChangeShapeType="1"/>
            </p:cNvSpPr>
            <p:nvPr/>
          </p:nvSpPr>
          <p:spPr bwMode="auto">
            <a:xfrm>
              <a:off x="384" y="2131"/>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5" name="Line 27"/>
            <p:cNvSpPr>
              <a:spLocks noChangeShapeType="1"/>
            </p:cNvSpPr>
            <p:nvPr/>
          </p:nvSpPr>
          <p:spPr bwMode="auto">
            <a:xfrm>
              <a:off x="384" y="2497"/>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6" name="Line 28"/>
            <p:cNvSpPr>
              <a:spLocks noChangeShapeType="1"/>
            </p:cNvSpPr>
            <p:nvPr/>
          </p:nvSpPr>
          <p:spPr bwMode="auto">
            <a:xfrm>
              <a:off x="384" y="2863"/>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7" name="Line 29"/>
            <p:cNvSpPr>
              <a:spLocks noChangeShapeType="1"/>
            </p:cNvSpPr>
            <p:nvPr/>
          </p:nvSpPr>
          <p:spPr bwMode="auto">
            <a:xfrm>
              <a:off x="384" y="3229"/>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8" name="Line 30"/>
            <p:cNvSpPr>
              <a:spLocks noChangeShapeType="1"/>
            </p:cNvSpPr>
            <p:nvPr/>
          </p:nvSpPr>
          <p:spPr bwMode="auto">
            <a:xfrm>
              <a:off x="384" y="3594"/>
              <a:ext cx="5184"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89" name="Line 31"/>
            <p:cNvSpPr>
              <a:spLocks noChangeShapeType="1"/>
            </p:cNvSpPr>
            <p:nvPr/>
          </p:nvSpPr>
          <p:spPr bwMode="auto">
            <a:xfrm>
              <a:off x="384" y="3960"/>
              <a:ext cx="5184"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90" name="Line 32"/>
            <p:cNvSpPr>
              <a:spLocks noChangeShapeType="1"/>
            </p:cNvSpPr>
            <p:nvPr/>
          </p:nvSpPr>
          <p:spPr bwMode="auto">
            <a:xfrm>
              <a:off x="384" y="1440"/>
              <a:ext cx="0" cy="252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91" name="Line 33"/>
            <p:cNvSpPr>
              <a:spLocks noChangeShapeType="1"/>
            </p:cNvSpPr>
            <p:nvPr/>
          </p:nvSpPr>
          <p:spPr bwMode="auto">
            <a:xfrm>
              <a:off x="1008" y="1440"/>
              <a:ext cx="0" cy="252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92" name="Line 34"/>
            <p:cNvSpPr>
              <a:spLocks noChangeShapeType="1"/>
            </p:cNvSpPr>
            <p:nvPr/>
          </p:nvSpPr>
          <p:spPr bwMode="auto">
            <a:xfrm>
              <a:off x="3552" y="1440"/>
              <a:ext cx="0" cy="252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93" name="Line 35"/>
            <p:cNvSpPr>
              <a:spLocks noChangeShapeType="1"/>
            </p:cNvSpPr>
            <p:nvPr/>
          </p:nvSpPr>
          <p:spPr bwMode="auto">
            <a:xfrm>
              <a:off x="5568" y="1440"/>
              <a:ext cx="0" cy="252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5060" name="Rectangle 36"/>
          <p:cNvSpPr>
            <a:spLocks noChangeArrowheads="1"/>
          </p:cNvSpPr>
          <p:nvPr/>
        </p:nvSpPr>
        <p:spPr bwMode="auto">
          <a:xfrm>
            <a:off x="152400" y="457200"/>
            <a:ext cx="8153400" cy="70167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FFFFFF"/>
                    </a:gs>
                  </a:gsLst>
                  <a:lin ang="5400000" scaled="1"/>
                </a:gradFill>
              </a14:hiddenFill>
            </a:ex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gn="ctr" eaLnBrk="1" hangingPunct="1">
              <a:buClr>
                <a:schemeClr val="bg1"/>
              </a:buClr>
              <a:buSzTx/>
              <a:buFont typeface="Wingdings" panose="05000000000000000000" pitchFamily="2" charset="2"/>
              <a:buNone/>
            </a:pPr>
            <a:r>
              <a:rPr lang="zh-CN" altLang="en-US" sz="4000">
                <a:solidFill>
                  <a:schemeClr val="tx2"/>
                </a:solidFill>
                <a:latin typeface="Arial" panose="020B0604020202020204" pitchFamily="34" charset="0"/>
                <a:ea typeface="楷体_GB2312" pitchFamily="49" charset="-122"/>
              </a:rPr>
              <a:t>通过建立条件模式库得到频繁集</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489A8CA4-5B63-449F-95A3-CEA3B7CA5B8F}" type="slidenum">
              <a:rPr lang="zh-CN" altLang="en-US" sz="1800" b="0">
                <a:latin typeface="Tahoma" panose="020B0604030504040204" pitchFamily="34" charset="0"/>
              </a:rPr>
              <a:t>63</a:t>
            </a:fld>
            <a:endParaRPr lang="en-US" altLang="zh-CN" sz="1800" b="0">
              <a:latin typeface="Tahoma" panose="020B0604030504040204" pitchFamily="34" charset="0"/>
            </a:endParaRPr>
          </a:p>
        </p:txBody>
      </p:sp>
      <p:sp>
        <p:nvSpPr>
          <p:cNvPr id="46083" name="Rectangle 2"/>
          <p:cNvSpPr>
            <a:spLocks noGrp="1" noChangeArrowheads="1"/>
          </p:cNvSpPr>
          <p:nvPr>
            <p:ph type="title"/>
          </p:nvPr>
        </p:nvSpPr>
        <p:spPr>
          <a:xfrm>
            <a:off x="323850" y="188913"/>
            <a:ext cx="5516563" cy="527050"/>
          </a:xfrm>
        </p:spPr>
        <p:txBody>
          <a:bodyPr>
            <a:normAutofit fontScale="90000"/>
          </a:bodyPr>
          <a:lstStyle/>
          <a:p>
            <a:pPr eaLnBrk="1" hangingPunct="1">
              <a:lnSpc>
                <a:spcPct val="90000"/>
              </a:lnSpc>
            </a:pPr>
            <a:r>
              <a:rPr lang="zh-CN" altLang="en-US" sz="3600" b="1">
                <a:ea typeface="宋体" panose="02010600030101010101" pitchFamily="2" charset="-122"/>
              </a:rPr>
              <a:t>从条件模式基到条件</a:t>
            </a:r>
            <a:r>
              <a:rPr lang="en-US" altLang="zh-CN" sz="3600" b="1">
                <a:ea typeface="宋体" panose="02010600030101010101" pitchFamily="2" charset="-122"/>
              </a:rPr>
              <a:t>FP-</a:t>
            </a:r>
            <a:r>
              <a:rPr lang="zh-CN" altLang="en-US" sz="3600" b="1">
                <a:ea typeface="宋体" panose="02010600030101010101" pitchFamily="2" charset="-122"/>
              </a:rPr>
              <a:t>树 </a:t>
            </a:r>
          </a:p>
        </p:txBody>
      </p:sp>
      <p:sp>
        <p:nvSpPr>
          <p:cNvPr id="46084" name="Rectangle 3"/>
          <p:cNvSpPr>
            <a:spLocks noGrp="1" noChangeArrowheads="1"/>
          </p:cNvSpPr>
          <p:nvPr>
            <p:ph type="body" idx="1"/>
          </p:nvPr>
        </p:nvSpPr>
        <p:spPr>
          <a:xfrm>
            <a:off x="179388" y="765175"/>
            <a:ext cx="8424862" cy="1727200"/>
          </a:xfrm>
        </p:spPr>
        <p:txBody>
          <a:bodyPr/>
          <a:lstStyle/>
          <a:p>
            <a:pPr eaLnBrk="1" hangingPunct="1"/>
            <a:r>
              <a:rPr lang="zh-CN" altLang="en-US" sz="2800">
                <a:ea typeface="宋体" panose="02010600030101010101" pitchFamily="2" charset="-122"/>
              </a:rPr>
              <a:t>对于每个条件模式基</a:t>
            </a:r>
          </a:p>
          <a:p>
            <a:pPr lvl="1" eaLnBrk="1" hangingPunct="1"/>
            <a:r>
              <a:rPr lang="zh-CN" altLang="en-US" sz="2800">
                <a:ea typeface="宋体" panose="02010600030101010101" pitchFamily="2" charset="-122"/>
              </a:rPr>
              <a:t>累计</a:t>
            </a:r>
            <a:r>
              <a:rPr lang="zh-CN" altLang="en-US" sz="2800">
                <a:solidFill>
                  <a:srgbClr val="170981"/>
                </a:solidFill>
                <a:ea typeface="宋体" panose="02010600030101010101" pitchFamily="2" charset="-122"/>
              </a:rPr>
              <a:t>条件模式基</a:t>
            </a:r>
            <a:r>
              <a:rPr lang="zh-CN" altLang="en-US" sz="2800">
                <a:ea typeface="宋体" panose="02010600030101010101" pitchFamily="2" charset="-122"/>
              </a:rPr>
              <a:t>中每个项的计数</a:t>
            </a:r>
          </a:p>
          <a:p>
            <a:pPr lvl="1" eaLnBrk="1" hangingPunct="1"/>
            <a:r>
              <a:rPr lang="zh-CN" altLang="en-US" sz="2800">
                <a:ea typeface="宋体" panose="02010600030101010101" pitchFamily="2" charset="-122"/>
              </a:rPr>
              <a:t>构造模式基中</a:t>
            </a:r>
            <a:r>
              <a:rPr lang="zh-CN" altLang="en-US" sz="2800">
                <a:solidFill>
                  <a:srgbClr val="170981"/>
                </a:solidFill>
                <a:ea typeface="宋体" panose="02010600030101010101" pitchFamily="2" charset="-122"/>
              </a:rPr>
              <a:t>频繁项的</a:t>
            </a:r>
            <a:r>
              <a:rPr lang="en-US" altLang="zh-CN" sz="2800">
                <a:solidFill>
                  <a:srgbClr val="170981"/>
                </a:solidFill>
                <a:ea typeface="宋体" panose="02010600030101010101" pitchFamily="2" charset="-122"/>
              </a:rPr>
              <a:t>FP-</a:t>
            </a:r>
            <a:r>
              <a:rPr lang="zh-CN" altLang="en-US" sz="2800">
                <a:solidFill>
                  <a:srgbClr val="170981"/>
                </a:solidFill>
                <a:ea typeface="宋体" panose="02010600030101010101" pitchFamily="2" charset="-122"/>
              </a:rPr>
              <a:t>树</a:t>
            </a:r>
            <a:endParaRPr lang="en-US" altLang="zh-CN" sz="2800">
              <a:solidFill>
                <a:srgbClr val="170981"/>
              </a:solidFill>
              <a:ea typeface="宋体" panose="02010600030101010101" pitchFamily="2" charset="-122"/>
            </a:endParaRPr>
          </a:p>
        </p:txBody>
      </p:sp>
      <p:sp>
        <p:nvSpPr>
          <p:cNvPr id="46085" name="Rectangle 4"/>
          <p:cNvSpPr>
            <a:spLocks noChangeArrowheads="1"/>
          </p:cNvSpPr>
          <p:nvPr/>
        </p:nvSpPr>
        <p:spPr bwMode="auto">
          <a:xfrm>
            <a:off x="5364163" y="2492375"/>
            <a:ext cx="3278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m-</a:t>
            </a:r>
            <a:r>
              <a:rPr lang="zh-CN" altLang="en-US" i="1">
                <a:ea typeface="宋体" panose="02010600030101010101" pitchFamily="2" charset="-122"/>
              </a:rPr>
              <a:t>条件 </a:t>
            </a:r>
            <a:r>
              <a:rPr lang="zh-CN" altLang="en-US">
                <a:ea typeface="宋体" panose="02010600030101010101" pitchFamily="2" charset="-122"/>
              </a:rPr>
              <a:t>模式基 </a:t>
            </a:r>
            <a:r>
              <a:rPr lang="en-US" altLang="zh-CN">
                <a:ea typeface="宋体" panose="02010600030101010101" pitchFamily="2" charset="-122"/>
              </a:rPr>
              <a:t>:</a:t>
            </a:r>
          </a:p>
          <a:p>
            <a:pPr lvl="1">
              <a:spcBef>
                <a:spcPct val="0"/>
              </a:spcBef>
              <a:buClrTx/>
              <a:buSzTx/>
              <a:buFontTx/>
              <a:buNone/>
            </a:pPr>
            <a:r>
              <a:rPr lang="en-US" altLang="zh-CN" sz="2400" i="1">
                <a:ea typeface="宋体" panose="02010600030101010101" pitchFamily="2" charset="-122"/>
              </a:rPr>
              <a:t>fca:2, fcab:1</a:t>
            </a:r>
          </a:p>
        </p:txBody>
      </p:sp>
      <p:grpSp>
        <p:nvGrpSpPr>
          <p:cNvPr id="46086" name="Group 5"/>
          <p:cNvGrpSpPr/>
          <p:nvPr/>
        </p:nvGrpSpPr>
        <p:grpSpPr bwMode="auto">
          <a:xfrm>
            <a:off x="4576763" y="3860800"/>
            <a:ext cx="2371725" cy="2341563"/>
            <a:chOff x="3312" y="2736"/>
            <a:chExt cx="1494" cy="1475"/>
          </a:xfrm>
        </p:grpSpPr>
        <p:grpSp>
          <p:nvGrpSpPr>
            <p:cNvPr id="46125" name="Group 6"/>
            <p:cNvGrpSpPr/>
            <p:nvPr/>
          </p:nvGrpSpPr>
          <p:grpSpPr bwMode="auto">
            <a:xfrm>
              <a:off x="3792" y="2736"/>
              <a:ext cx="366" cy="1297"/>
              <a:chOff x="2282" y="2456"/>
              <a:chExt cx="366" cy="1297"/>
            </a:xfrm>
          </p:grpSpPr>
          <p:sp>
            <p:nvSpPr>
              <p:cNvPr id="46127" name="Text Box 7"/>
              <p:cNvSpPr txBox="1">
                <a:spLocks noChangeArrowheads="1"/>
              </p:cNvSpPr>
              <p:nvPr/>
            </p:nvSpPr>
            <p:spPr bwMode="auto">
              <a:xfrm>
                <a:off x="2312" y="2456"/>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a:ea typeface="宋体" panose="02010600030101010101" pitchFamily="2" charset="-122"/>
                  </a:rPr>
                  <a:t>{}</a:t>
                </a:r>
              </a:p>
            </p:txBody>
          </p:sp>
          <p:sp>
            <p:nvSpPr>
              <p:cNvPr id="46128" name="Text Box 8"/>
              <p:cNvSpPr txBox="1">
                <a:spLocks noChangeArrowheads="1"/>
              </p:cNvSpPr>
              <p:nvPr/>
            </p:nvSpPr>
            <p:spPr bwMode="auto">
              <a:xfrm>
                <a:off x="2300" y="2840"/>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f:3</a:t>
                </a:r>
              </a:p>
            </p:txBody>
          </p:sp>
          <p:sp>
            <p:nvSpPr>
              <p:cNvPr id="46129" name="Text Box 9"/>
              <p:cNvSpPr txBox="1">
                <a:spLocks noChangeArrowheads="1"/>
              </p:cNvSpPr>
              <p:nvPr/>
            </p:nvSpPr>
            <p:spPr bwMode="auto">
              <a:xfrm>
                <a:off x="2287" y="313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c:3</a:t>
                </a:r>
              </a:p>
            </p:txBody>
          </p:sp>
          <p:sp>
            <p:nvSpPr>
              <p:cNvPr id="46130" name="Text Box 10"/>
              <p:cNvSpPr txBox="1">
                <a:spLocks noChangeArrowheads="1"/>
              </p:cNvSpPr>
              <p:nvPr/>
            </p:nvSpPr>
            <p:spPr bwMode="auto">
              <a:xfrm>
                <a:off x="2282" y="3503"/>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a:3</a:t>
                </a:r>
              </a:p>
            </p:txBody>
          </p:sp>
          <p:cxnSp>
            <p:nvCxnSpPr>
              <p:cNvPr id="46131" name="AutoShape 11"/>
              <p:cNvCxnSpPr>
                <a:cxnSpLocks noChangeShapeType="1"/>
                <a:stCxn id="46127" idx="2"/>
                <a:endCxn id="46128"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2" name="AutoShape 12"/>
              <p:cNvCxnSpPr>
                <a:cxnSpLocks noChangeShapeType="1"/>
                <a:stCxn id="46128" idx="2"/>
                <a:endCxn id="46129"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3" name="AutoShape 13"/>
              <p:cNvCxnSpPr>
                <a:cxnSpLocks noChangeShapeType="1"/>
                <a:stCxn id="46129" idx="2"/>
                <a:endCxn id="46130"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126" name="Text Box 14"/>
            <p:cNvSpPr txBox="1">
              <a:spLocks noChangeArrowheads="1"/>
            </p:cNvSpPr>
            <p:nvPr/>
          </p:nvSpPr>
          <p:spPr bwMode="auto">
            <a:xfrm>
              <a:off x="3312" y="3923"/>
              <a:ext cx="1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     m-</a:t>
              </a:r>
              <a:r>
                <a:rPr lang="zh-CN" altLang="en-US" i="1">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a:t>
              </a:r>
              <a:endParaRPr lang="zh-CN" altLang="en-US" i="1">
                <a:ea typeface="宋体" panose="02010600030101010101" pitchFamily="2" charset="-122"/>
              </a:endParaRPr>
            </a:p>
          </p:txBody>
        </p:sp>
      </p:grpSp>
      <p:sp>
        <p:nvSpPr>
          <p:cNvPr id="46087" name="Rectangle 15"/>
          <p:cNvSpPr>
            <a:spLocks noChangeArrowheads="1"/>
          </p:cNvSpPr>
          <p:nvPr/>
        </p:nvSpPr>
        <p:spPr bwMode="auto">
          <a:xfrm>
            <a:off x="6372225" y="3500438"/>
            <a:ext cx="2771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buClrTx/>
              <a:buSzTx/>
              <a:buFontTx/>
              <a:buNone/>
            </a:pPr>
            <a:r>
              <a:rPr lang="en-US" altLang="zh-CN" i="1">
                <a:ea typeface="宋体" panose="02010600030101010101" pitchFamily="2" charset="-122"/>
              </a:rPr>
              <a:t>m</a:t>
            </a:r>
            <a:r>
              <a:rPr lang="zh-CN" altLang="en-US">
                <a:ea typeface="宋体" panose="02010600030101010101" pitchFamily="2" charset="-122"/>
              </a:rPr>
              <a:t>的所有频繁模式</a:t>
            </a:r>
          </a:p>
          <a:p>
            <a:pPr>
              <a:buClrTx/>
              <a:buSzTx/>
              <a:buFontTx/>
              <a:buNone/>
            </a:pPr>
            <a:r>
              <a:rPr lang="en-US" altLang="zh-CN" i="1">
                <a:ea typeface="宋体" panose="02010600030101010101" pitchFamily="2" charset="-122"/>
              </a:rPr>
              <a:t>m, </a:t>
            </a:r>
          </a:p>
          <a:p>
            <a:pPr>
              <a:buClrTx/>
              <a:buSzTx/>
              <a:buFontTx/>
              <a:buNone/>
            </a:pPr>
            <a:r>
              <a:rPr lang="en-US" altLang="zh-CN" i="1">
                <a:ea typeface="宋体" panose="02010600030101010101" pitchFamily="2" charset="-122"/>
              </a:rPr>
              <a:t>fm, cm, am, </a:t>
            </a:r>
          </a:p>
          <a:p>
            <a:pPr>
              <a:buClrTx/>
              <a:buSzTx/>
              <a:buFontTx/>
              <a:buNone/>
            </a:pPr>
            <a:r>
              <a:rPr lang="en-US" altLang="zh-CN" i="1">
                <a:ea typeface="宋体" panose="02010600030101010101" pitchFamily="2" charset="-122"/>
              </a:rPr>
              <a:t>fcm, fam, cam, </a:t>
            </a:r>
          </a:p>
          <a:p>
            <a:pPr>
              <a:buClrTx/>
              <a:buSzTx/>
              <a:buFontTx/>
              <a:buNone/>
            </a:pPr>
            <a:r>
              <a:rPr lang="en-US" altLang="zh-CN" i="1">
                <a:ea typeface="宋体" panose="02010600030101010101" pitchFamily="2" charset="-122"/>
              </a:rPr>
              <a:t>fcam</a:t>
            </a:r>
          </a:p>
        </p:txBody>
      </p:sp>
      <p:sp>
        <p:nvSpPr>
          <p:cNvPr id="46088" name="Text Box 16"/>
          <p:cNvSpPr txBox="1">
            <a:spLocks noChangeArrowheads="1"/>
          </p:cNvSpPr>
          <p:nvPr/>
        </p:nvSpPr>
        <p:spPr bwMode="auto">
          <a:xfrm>
            <a:off x="4932363" y="44958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a:ea typeface="宋体" panose="02010600030101010101" pitchFamily="2" charset="-122"/>
                <a:sym typeface="Wingdings 3" panose="05040102010807070707" pitchFamily="18" charset="2"/>
              </a:rPr>
              <a:t></a:t>
            </a:r>
            <a:endParaRPr lang="zh-CN" altLang="en-US">
              <a:ea typeface="宋体" panose="02010600030101010101" pitchFamily="2" charset="-122"/>
            </a:endParaRPr>
          </a:p>
        </p:txBody>
      </p:sp>
      <p:sp>
        <p:nvSpPr>
          <p:cNvPr id="46089" name="Rectangle 17"/>
          <p:cNvSpPr>
            <a:spLocks noChangeArrowheads="1"/>
          </p:cNvSpPr>
          <p:nvPr/>
        </p:nvSpPr>
        <p:spPr bwMode="auto">
          <a:xfrm>
            <a:off x="5867400" y="4508500"/>
            <a:ext cx="49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a:ea typeface="宋体" panose="02010600030101010101" pitchFamily="2" charset="-122"/>
                <a:sym typeface="Wingdings 3" panose="05040102010807070707" pitchFamily="18" charset="2"/>
              </a:rPr>
              <a:t></a:t>
            </a:r>
          </a:p>
        </p:txBody>
      </p:sp>
      <p:sp>
        <p:nvSpPr>
          <p:cNvPr id="46090" name="Text Box 18"/>
          <p:cNvSpPr txBox="1">
            <a:spLocks noChangeArrowheads="1"/>
          </p:cNvSpPr>
          <p:nvPr/>
        </p:nvSpPr>
        <p:spPr bwMode="auto">
          <a:xfrm>
            <a:off x="3892550" y="3352800"/>
            <a:ext cx="396875"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a:ea typeface="宋体" panose="02010600030101010101" pitchFamily="2" charset="-122"/>
              </a:rPr>
              <a:t>{}</a:t>
            </a:r>
          </a:p>
        </p:txBody>
      </p:sp>
      <p:sp>
        <p:nvSpPr>
          <p:cNvPr id="46091" name="Text Box 19"/>
          <p:cNvSpPr txBox="1">
            <a:spLocks noChangeArrowheads="1"/>
          </p:cNvSpPr>
          <p:nvPr/>
        </p:nvSpPr>
        <p:spPr bwMode="auto">
          <a:xfrm>
            <a:off x="3430588" y="3897313"/>
            <a:ext cx="492125"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f:4</a:t>
            </a:r>
          </a:p>
        </p:txBody>
      </p:sp>
      <p:sp>
        <p:nvSpPr>
          <p:cNvPr id="46092" name="Text Box 20"/>
          <p:cNvSpPr txBox="1">
            <a:spLocks noChangeArrowheads="1"/>
          </p:cNvSpPr>
          <p:nvPr/>
        </p:nvSpPr>
        <p:spPr bwMode="auto">
          <a:xfrm>
            <a:off x="4351338" y="3897313"/>
            <a:ext cx="5207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c:1</a:t>
            </a:r>
          </a:p>
        </p:txBody>
      </p:sp>
      <p:sp>
        <p:nvSpPr>
          <p:cNvPr id="46093" name="Text Box 21"/>
          <p:cNvSpPr txBox="1">
            <a:spLocks noChangeArrowheads="1"/>
          </p:cNvSpPr>
          <p:nvPr/>
        </p:nvSpPr>
        <p:spPr bwMode="auto">
          <a:xfrm>
            <a:off x="4343400" y="4379913"/>
            <a:ext cx="5334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6094" name="Text Box 22"/>
          <p:cNvSpPr txBox="1">
            <a:spLocks noChangeArrowheads="1"/>
          </p:cNvSpPr>
          <p:nvPr/>
        </p:nvSpPr>
        <p:spPr bwMode="auto">
          <a:xfrm>
            <a:off x="4343400" y="4862513"/>
            <a:ext cx="533400"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p:1</a:t>
            </a:r>
          </a:p>
        </p:txBody>
      </p:sp>
      <p:cxnSp>
        <p:nvCxnSpPr>
          <p:cNvPr id="46095" name="AutoShape 23"/>
          <p:cNvCxnSpPr>
            <a:cxnSpLocks noChangeShapeType="1"/>
            <a:stCxn id="46092" idx="2"/>
            <a:endCxn id="46093" idx="0"/>
          </p:cNvCxnSpPr>
          <p:nvPr/>
        </p:nvCxnSpPr>
        <p:spPr bwMode="auto">
          <a:xfrm>
            <a:off x="4613275" y="4216400"/>
            <a:ext cx="1588" cy="16827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6" name="AutoShape 24"/>
          <p:cNvCxnSpPr>
            <a:cxnSpLocks noChangeShapeType="1"/>
            <a:stCxn id="46093" idx="2"/>
            <a:endCxn id="46094" idx="0"/>
          </p:cNvCxnSpPr>
          <p:nvPr/>
        </p:nvCxnSpPr>
        <p:spPr bwMode="auto">
          <a:xfrm>
            <a:off x="4614863" y="4699000"/>
            <a:ext cx="0" cy="169863"/>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7" name="AutoShape 25"/>
          <p:cNvCxnSpPr>
            <a:cxnSpLocks noChangeShapeType="1"/>
            <a:stCxn id="46090" idx="2"/>
            <a:endCxn id="46092" idx="0"/>
          </p:cNvCxnSpPr>
          <p:nvPr/>
        </p:nvCxnSpPr>
        <p:spPr bwMode="auto">
          <a:xfrm>
            <a:off x="4090988" y="3762375"/>
            <a:ext cx="520700" cy="134938"/>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8" name="AutoShape 26"/>
          <p:cNvCxnSpPr>
            <a:cxnSpLocks noChangeShapeType="1"/>
            <a:stCxn id="46090" idx="2"/>
            <a:endCxn id="46091" idx="0"/>
          </p:cNvCxnSpPr>
          <p:nvPr/>
        </p:nvCxnSpPr>
        <p:spPr bwMode="auto">
          <a:xfrm flipH="1">
            <a:off x="3676650" y="3762375"/>
            <a:ext cx="414338" cy="134938"/>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9" name="Text Box 27"/>
          <p:cNvSpPr txBox="1">
            <a:spLocks noChangeArrowheads="1"/>
          </p:cNvSpPr>
          <p:nvPr/>
        </p:nvSpPr>
        <p:spPr bwMode="auto">
          <a:xfrm>
            <a:off x="3736975" y="4379913"/>
            <a:ext cx="534988"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b:1</a:t>
            </a:r>
          </a:p>
        </p:txBody>
      </p:sp>
      <p:sp>
        <p:nvSpPr>
          <p:cNvPr id="46100" name="Text Box 28"/>
          <p:cNvSpPr txBox="1">
            <a:spLocks noChangeArrowheads="1"/>
          </p:cNvSpPr>
          <p:nvPr/>
        </p:nvSpPr>
        <p:spPr bwMode="auto">
          <a:xfrm>
            <a:off x="3133725" y="4379913"/>
            <a:ext cx="519113"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c:3</a:t>
            </a:r>
          </a:p>
        </p:txBody>
      </p:sp>
      <p:cxnSp>
        <p:nvCxnSpPr>
          <p:cNvPr id="46101" name="AutoShape 29"/>
          <p:cNvCxnSpPr>
            <a:cxnSpLocks noChangeShapeType="1"/>
            <a:stCxn id="46091" idx="2"/>
            <a:endCxn id="46100" idx="0"/>
          </p:cNvCxnSpPr>
          <p:nvPr/>
        </p:nvCxnSpPr>
        <p:spPr bwMode="auto">
          <a:xfrm flipH="1">
            <a:off x="3394075" y="4306888"/>
            <a:ext cx="282575" cy="7302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2" name="AutoShape 30"/>
          <p:cNvCxnSpPr>
            <a:cxnSpLocks noChangeShapeType="1"/>
            <a:stCxn id="46091" idx="2"/>
            <a:endCxn id="46099" idx="0"/>
          </p:cNvCxnSpPr>
          <p:nvPr/>
        </p:nvCxnSpPr>
        <p:spPr bwMode="auto">
          <a:xfrm>
            <a:off x="3676650" y="4306888"/>
            <a:ext cx="328613" cy="7302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3" name="Text Box 31"/>
          <p:cNvSpPr txBox="1">
            <a:spLocks noChangeArrowheads="1"/>
          </p:cNvSpPr>
          <p:nvPr/>
        </p:nvSpPr>
        <p:spPr bwMode="auto">
          <a:xfrm>
            <a:off x="3124200" y="4862513"/>
            <a:ext cx="534988"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a:3</a:t>
            </a:r>
          </a:p>
        </p:txBody>
      </p:sp>
      <p:sp>
        <p:nvSpPr>
          <p:cNvPr id="46104" name="Text Box 32"/>
          <p:cNvSpPr txBox="1">
            <a:spLocks noChangeArrowheads="1"/>
          </p:cNvSpPr>
          <p:nvPr/>
        </p:nvSpPr>
        <p:spPr bwMode="auto">
          <a:xfrm>
            <a:off x="3506788" y="5345113"/>
            <a:ext cx="534987"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b:1</a:t>
            </a:r>
          </a:p>
        </p:txBody>
      </p:sp>
      <p:sp>
        <p:nvSpPr>
          <p:cNvPr id="46105" name="Text Box 33"/>
          <p:cNvSpPr txBox="1">
            <a:spLocks noChangeArrowheads="1"/>
          </p:cNvSpPr>
          <p:nvPr/>
        </p:nvSpPr>
        <p:spPr bwMode="auto">
          <a:xfrm>
            <a:off x="2822575" y="5345113"/>
            <a:ext cx="604838"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m:2</a:t>
            </a:r>
          </a:p>
        </p:txBody>
      </p:sp>
      <p:sp>
        <p:nvSpPr>
          <p:cNvPr id="46106" name="Text Box 34"/>
          <p:cNvSpPr txBox="1">
            <a:spLocks noChangeArrowheads="1"/>
          </p:cNvSpPr>
          <p:nvPr/>
        </p:nvSpPr>
        <p:spPr bwMode="auto">
          <a:xfrm>
            <a:off x="2855913" y="5829300"/>
            <a:ext cx="536575" cy="4095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p:2</a:t>
            </a:r>
          </a:p>
        </p:txBody>
      </p:sp>
      <p:cxnSp>
        <p:nvCxnSpPr>
          <p:cNvPr id="46107" name="AutoShape 35"/>
          <p:cNvCxnSpPr>
            <a:cxnSpLocks noChangeShapeType="1"/>
            <a:stCxn id="46100" idx="2"/>
            <a:endCxn id="46103" idx="0"/>
          </p:cNvCxnSpPr>
          <p:nvPr/>
        </p:nvCxnSpPr>
        <p:spPr bwMode="auto">
          <a:xfrm>
            <a:off x="3394075" y="4699000"/>
            <a:ext cx="0" cy="169863"/>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8" name="AutoShape 36"/>
          <p:cNvCxnSpPr>
            <a:cxnSpLocks noChangeShapeType="1"/>
            <a:stCxn id="46103" idx="2"/>
            <a:endCxn id="46105" idx="0"/>
          </p:cNvCxnSpPr>
          <p:nvPr/>
        </p:nvCxnSpPr>
        <p:spPr bwMode="auto">
          <a:xfrm flipH="1">
            <a:off x="3125788" y="5272088"/>
            <a:ext cx="266700" cy="7302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9" name="AutoShape 37"/>
          <p:cNvCxnSpPr>
            <a:cxnSpLocks noChangeShapeType="1"/>
            <a:stCxn id="46103" idx="2"/>
            <a:endCxn id="46104" idx="0"/>
          </p:cNvCxnSpPr>
          <p:nvPr/>
        </p:nvCxnSpPr>
        <p:spPr bwMode="auto">
          <a:xfrm>
            <a:off x="3394075" y="5183188"/>
            <a:ext cx="382588" cy="168275"/>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0" name="AutoShape 38"/>
          <p:cNvCxnSpPr>
            <a:cxnSpLocks noChangeShapeType="1"/>
            <a:stCxn id="46105" idx="2"/>
            <a:endCxn id="46106" idx="0"/>
          </p:cNvCxnSpPr>
          <p:nvPr/>
        </p:nvCxnSpPr>
        <p:spPr bwMode="auto">
          <a:xfrm flipH="1">
            <a:off x="3124200" y="5754688"/>
            <a:ext cx="1588" cy="74612"/>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11" name="Text Box 39"/>
          <p:cNvSpPr txBox="1">
            <a:spLocks noChangeArrowheads="1"/>
          </p:cNvSpPr>
          <p:nvPr/>
        </p:nvSpPr>
        <p:spPr bwMode="auto">
          <a:xfrm>
            <a:off x="3478213" y="5829300"/>
            <a:ext cx="604837" cy="40957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solidFill>
                  <a:schemeClr val="hlink"/>
                </a:solidFill>
                <a:ea typeface="宋体" panose="02010600030101010101" pitchFamily="2" charset="-122"/>
              </a:rPr>
              <a:t>m:1</a:t>
            </a:r>
          </a:p>
        </p:txBody>
      </p:sp>
      <p:cxnSp>
        <p:nvCxnSpPr>
          <p:cNvPr id="46112" name="AutoShape 40"/>
          <p:cNvCxnSpPr>
            <a:cxnSpLocks noChangeShapeType="1"/>
            <a:stCxn id="46104" idx="2"/>
            <a:endCxn id="46111" idx="0"/>
          </p:cNvCxnSpPr>
          <p:nvPr/>
        </p:nvCxnSpPr>
        <p:spPr bwMode="auto">
          <a:xfrm>
            <a:off x="3775075" y="5754688"/>
            <a:ext cx="6350" cy="74612"/>
          </a:xfrm>
          <a:prstGeom prst="straightConnector1">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13" name="Text Box 41"/>
          <p:cNvSpPr txBox="1">
            <a:spLocks noChangeArrowheads="1"/>
          </p:cNvSpPr>
          <p:nvPr/>
        </p:nvSpPr>
        <p:spPr bwMode="auto">
          <a:xfrm>
            <a:off x="214313" y="3565525"/>
            <a:ext cx="2543175" cy="2301875"/>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lnSpc>
                <a:spcPct val="90000"/>
              </a:lnSpc>
              <a:spcBef>
                <a:spcPct val="0"/>
              </a:spcBef>
              <a:buClrTx/>
              <a:buSzTx/>
              <a:buFontTx/>
              <a:buNone/>
            </a:pPr>
            <a:r>
              <a:rPr lang="zh-CN" altLang="en-US" sz="2000">
                <a:ea typeface="宋体" panose="02010600030101010101" pitchFamily="2" charset="-122"/>
              </a:rPr>
              <a:t>头表</a:t>
            </a:r>
          </a:p>
          <a:p>
            <a:pPr>
              <a:lnSpc>
                <a:spcPct val="90000"/>
              </a:lnSpc>
              <a:spcBef>
                <a:spcPct val="0"/>
              </a:spcBef>
              <a:buClrTx/>
              <a:buSzTx/>
              <a:buFontTx/>
              <a:buNone/>
            </a:pPr>
            <a:r>
              <a:rPr lang="en-US" altLang="zh-CN" sz="2000" i="1" u="sng">
                <a:ea typeface="宋体" panose="02010600030101010101" pitchFamily="2" charset="-122"/>
              </a:rPr>
              <a:t>Item  frequency  head </a:t>
            </a:r>
          </a:p>
          <a:p>
            <a:pPr>
              <a:lnSpc>
                <a:spcPct val="90000"/>
              </a:lnSpc>
              <a:spcBef>
                <a:spcPct val="0"/>
              </a:spcBef>
              <a:buClrTx/>
              <a:buSzTx/>
              <a:buFontTx/>
              <a:buNone/>
            </a:pPr>
            <a:r>
              <a:rPr lang="en-US" altLang="zh-CN" sz="2000" i="1">
                <a:ea typeface="宋体" panose="02010600030101010101" pitchFamily="2" charset="-122"/>
              </a:rPr>
              <a:t> f	4</a:t>
            </a:r>
          </a:p>
          <a:p>
            <a:pPr>
              <a:lnSpc>
                <a:spcPct val="90000"/>
              </a:lnSpc>
              <a:spcBef>
                <a:spcPct val="0"/>
              </a:spcBef>
              <a:buClrTx/>
              <a:buSzTx/>
              <a:buFontTx/>
              <a:buNone/>
            </a:pPr>
            <a:r>
              <a:rPr lang="en-US" altLang="zh-CN" sz="2000" i="1">
                <a:ea typeface="宋体" panose="02010600030101010101" pitchFamily="2" charset="-122"/>
              </a:rPr>
              <a:t>c	4</a:t>
            </a:r>
          </a:p>
          <a:p>
            <a:pPr>
              <a:lnSpc>
                <a:spcPct val="90000"/>
              </a:lnSpc>
              <a:spcBef>
                <a:spcPct val="0"/>
              </a:spcBef>
              <a:buClrTx/>
              <a:buSzTx/>
              <a:buFontTx/>
              <a:buNone/>
            </a:pPr>
            <a:r>
              <a:rPr lang="en-US" altLang="zh-CN" sz="2000" i="1">
                <a:ea typeface="宋体" panose="02010600030101010101" pitchFamily="2" charset="-122"/>
              </a:rPr>
              <a:t>a	3</a:t>
            </a:r>
          </a:p>
          <a:p>
            <a:pPr>
              <a:lnSpc>
                <a:spcPct val="90000"/>
              </a:lnSpc>
              <a:spcBef>
                <a:spcPct val="0"/>
              </a:spcBef>
              <a:buClrTx/>
              <a:buSzTx/>
              <a:buFontTx/>
              <a:buNone/>
            </a:pPr>
            <a:r>
              <a:rPr lang="en-US" altLang="zh-CN" sz="2000" i="1">
                <a:ea typeface="宋体" panose="02010600030101010101" pitchFamily="2" charset="-122"/>
              </a:rPr>
              <a:t>b	3</a:t>
            </a:r>
          </a:p>
          <a:p>
            <a:pPr>
              <a:lnSpc>
                <a:spcPct val="90000"/>
              </a:lnSpc>
              <a:spcBef>
                <a:spcPct val="0"/>
              </a:spcBef>
              <a:buClrTx/>
              <a:buSzTx/>
              <a:buFontTx/>
              <a:buNone/>
            </a:pPr>
            <a:r>
              <a:rPr lang="en-US" altLang="zh-CN" sz="2000" i="1">
                <a:ea typeface="宋体" panose="02010600030101010101" pitchFamily="2" charset="-122"/>
              </a:rPr>
              <a:t>m	3</a:t>
            </a:r>
          </a:p>
          <a:p>
            <a:pPr>
              <a:lnSpc>
                <a:spcPct val="90000"/>
              </a:lnSpc>
              <a:spcBef>
                <a:spcPct val="0"/>
              </a:spcBef>
              <a:buClrTx/>
              <a:buSzTx/>
              <a:buFontTx/>
              <a:buNone/>
            </a:pPr>
            <a:r>
              <a:rPr lang="en-US" altLang="zh-CN" sz="2000" i="1">
                <a:ea typeface="宋体" panose="02010600030101010101" pitchFamily="2" charset="-122"/>
              </a:rPr>
              <a:t>p	3</a:t>
            </a:r>
            <a:endParaRPr lang="en-US" altLang="zh-CN" sz="2000">
              <a:ea typeface="宋体" panose="02010600030101010101" pitchFamily="2" charset="-122"/>
            </a:endParaRPr>
          </a:p>
        </p:txBody>
      </p:sp>
      <p:sp>
        <p:nvSpPr>
          <p:cNvPr id="46114" name="Freeform 42"/>
          <p:cNvSpPr/>
          <p:nvPr/>
        </p:nvSpPr>
        <p:spPr bwMode="auto">
          <a:xfrm>
            <a:off x="2424113" y="4068763"/>
            <a:ext cx="1074737" cy="301625"/>
          </a:xfrm>
          <a:custGeom>
            <a:avLst/>
            <a:gdLst>
              <a:gd name="T0" fmla="*/ 0 w 672"/>
              <a:gd name="T1" fmla="*/ 2147483646 h 240"/>
              <a:gd name="T2" fmla="*/ 2147483646 w 672"/>
              <a:gd name="T3" fmla="*/ 2147483646 h 240"/>
              <a:gd name="T4" fmla="*/ 2147483646 w 672"/>
              <a:gd name="T5" fmla="*/ 2147483646 h 240"/>
              <a:gd name="T6" fmla="*/ 2147483646 w 672"/>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Freeform 43"/>
          <p:cNvSpPr/>
          <p:nvPr/>
        </p:nvSpPr>
        <p:spPr bwMode="auto">
          <a:xfrm>
            <a:off x="2424113" y="4552950"/>
            <a:ext cx="690562" cy="0"/>
          </a:xfrm>
          <a:custGeom>
            <a:avLst/>
            <a:gdLst>
              <a:gd name="T0" fmla="*/ 0 w 432"/>
              <a:gd name="T1" fmla="*/ 0 h 1"/>
              <a:gd name="T2" fmla="*/ 2147483646 w 432"/>
              <a:gd name="T3" fmla="*/ 0 h 1"/>
              <a:gd name="T4" fmla="*/ 0 60000 65536"/>
              <a:gd name="T5" fmla="*/ 0 60000 65536"/>
            </a:gdLst>
            <a:ahLst/>
            <a:cxnLst>
              <a:cxn ang="T4">
                <a:pos x="T0" y="T1"/>
              </a:cxn>
              <a:cxn ang="T5">
                <a:pos x="T2" y="T3"/>
              </a:cxn>
            </a:cxnLst>
            <a:rect l="0" t="0" r="r" b="b"/>
            <a:pathLst>
              <a:path w="432" h="1">
                <a:moveTo>
                  <a:pt x="0" y="0"/>
                </a:moveTo>
                <a:cubicBezTo>
                  <a:pt x="0" y="0"/>
                  <a:pt x="216" y="0"/>
                  <a:pt x="432"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Freeform 44"/>
          <p:cNvSpPr/>
          <p:nvPr/>
        </p:nvSpPr>
        <p:spPr bwMode="auto">
          <a:xfrm>
            <a:off x="3575050" y="4068763"/>
            <a:ext cx="768350" cy="484187"/>
          </a:xfrm>
          <a:custGeom>
            <a:avLst/>
            <a:gdLst>
              <a:gd name="T0" fmla="*/ 0 w 480"/>
              <a:gd name="T1" fmla="*/ 2147483646 h 384"/>
              <a:gd name="T2" fmla="*/ 2147483646 w 480"/>
              <a:gd name="T3" fmla="*/ 2147483646 h 384"/>
              <a:gd name="T4" fmla="*/ 2147483646 w 480"/>
              <a:gd name="T5" fmla="*/ 2147483646 h 384"/>
              <a:gd name="T6" fmla="*/ 2147483646 w 4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Freeform 45"/>
          <p:cNvSpPr/>
          <p:nvPr/>
        </p:nvSpPr>
        <p:spPr bwMode="auto">
          <a:xfrm>
            <a:off x="2424113" y="4808538"/>
            <a:ext cx="690562" cy="241300"/>
          </a:xfrm>
          <a:custGeom>
            <a:avLst/>
            <a:gdLst>
              <a:gd name="T0" fmla="*/ 0 w 432"/>
              <a:gd name="T1" fmla="*/ 0 h 192"/>
              <a:gd name="T2" fmla="*/ 2147483646 w 432"/>
              <a:gd name="T3" fmla="*/ 2147483646 h 192"/>
              <a:gd name="T4" fmla="*/ 2147483646 w 432"/>
              <a:gd name="T5" fmla="*/ 2147483646 h 192"/>
              <a:gd name="T6" fmla="*/ 2147483646 w 432"/>
              <a:gd name="T7" fmla="*/ 214748364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Freeform 46"/>
          <p:cNvSpPr/>
          <p:nvPr/>
        </p:nvSpPr>
        <p:spPr bwMode="auto">
          <a:xfrm>
            <a:off x="2439988" y="4989513"/>
            <a:ext cx="1149350" cy="482600"/>
          </a:xfrm>
          <a:custGeom>
            <a:avLst/>
            <a:gdLst>
              <a:gd name="T0" fmla="*/ 0 w 720"/>
              <a:gd name="T1" fmla="*/ 0 h 384"/>
              <a:gd name="T2" fmla="*/ 2147483646 w 720"/>
              <a:gd name="T3" fmla="*/ 2147483646 h 384"/>
              <a:gd name="T4" fmla="*/ 2147483646 w 720"/>
              <a:gd name="T5" fmla="*/ 2147483646 h 384"/>
              <a:gd name="T6" fmla="*/ 2147483646 w 720"/>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Freeform 47"/>
          <p:cNvSpPr/>
          <p:nvPr/>
        </p:nvSpPr>
        <p:spPr bwMode="auto">
          <a:xfrm>
            <a:off x="3973513" y="4686300"/>
            <a:ext cx="90487" cy="846138"/>
          </a:xfrm>
          <a:custGeom>
            <a:avLst/>
            <a:gdLst>
              <a:gd name="T0" fmla="*/ 0 w 56"/>
              <a:gd name="T1" fmla="*/ 2147483646 h 672"/>
              <a:gd name="T2" fmla="*/ 2147483646 w 56"/>
              <a:gd name="T3" fmla="*/ 2147483646 h 672"/>
              <a:gd name="T4" fmla="*/ 2147483646 w 56"/>
              <a:gd name="T5" fmla="*/ 0 h 672"/>
              <a:gd name="T6" fmla="*/ 0 60000 65536"/>
              <a:gd name="T7" fmla="*/ 0 60000 65536"/>
              <a:gd name="T8" fmla="*/ 0 60000 65536"/>
            </a:gdLst>
            <a:ahLst/>
            <a:cxnLst>
              <a:cxn ang="T6">
                <a:pos x="T0" y="T1"/>
              </a:cxn>
              <a:cxn ang="T7">
                <a:pos x="T2" y="T3"/>
              </a:cxn>
              <a:cxn ang="T8">
                <a:pos x="T4" y="T5"/>
              </a:cxn>
            </a:cxnLst>
            <a:rect l="0" t="0" r="r" b="b"/>
            <a:pathLst>
              <a:path w="56" h="672">
                <a:moveTo>
                  <a:pt x="0" y="672"/>
                </a:moveTo>
                <a:cubicBezTo>
                  <a:pt x="20" y="608"/>
                  <a:pt x="40" y="544"/>
                  <a:pt x="48" y="432"/>
                </a:cubicBezTo>
                <a:cubicBezTo>
                  <a:pt x="56" y="320"/>
                  <a:pt x="52" y="160"/>
                  <a:pt x="4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48"/>
          <p:cNvSpPr>
            <a:spLocks noChangeShapeType="1"/>
          </p:cNvSpPr>
          <p:nvPr/>
        </p:nvSpPr>
        <p:spPr bwMode="auto">
          <a:xfrm>
            <a:off x="4189413" y="4552950"/>
            <a:ext cx="153987" cy="0"/>
          </a:xfrm>
          <a:prstGeom prst="line">
            <a:avLst/>
          </a:prstGeom>
          <a:noFill/>
          <a:ln w="12700">
            <a:solidFill>
              <a:schemeClr val="tx2"/>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1" name="Freeform 49"/>
          <p:cNvSpPr/>
          <p:nvPr/>
        </p:nvSpPr>
        <p:spPr bwMode="auto">
          <a:xfrm>
            <a:off x="2439988" y="5230813"/>
            <a:ext cx="460375" cy="301625"/>
          </a:xfrm>
          <a:custGeom>
            <a:avLst/>
            <a:gdLst>
              <a:gd name="T0" fmla="*/ 0 w 288"/>
              <a:gd name="T1" fmla="*/ 0 h 240"/>
              <a:gd name="T2" fmla="*/ 2147483646 w 288"/>
              <a:gd name="T3" fmla="*/ 2147483646 h 240"/>
              <a:gd name="T4" fmla="*/ 2147483646 w 288"/>
              <a:gd name="T5" fmla="*/ 2147483646 h 240"/>
              <a:gd name="T6" fmla="*/ 2147483646 w 288"/>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Freeform 50"/>
          <p:cNvSpPr/>
          <p:nvPr/>
        </p:nvSpPr>
        <p:spPr bwMode="auto">
          <a:xfrm>
            <a:off x="3359150" y="5532438"/>
            <a:ext cx="153988" cy="484187"/>
          </a:xfrm>
          <a:custGeom>
            <a:avLst/>
            <a:gdLst>
              <a:gd name="T0" fmla="*/ 0 w 96"/>
              <a:gd name="T1" fmla="*/ 0 h 384"/>
              <a:gd name="T2" fmla="*/ 2147483646 w 96"/>
              <a:gd name="T3" fmla="*/ 2147483646 h 384"/>
              <a:gd name="T4" fmla="*/ 2147483646 w 96"/>
              <a:gd name="T5" fmla="*/ 2147483646 h 384"/>
              <a:gd name="T6" fmla="*/ 2147483646 w 96"/>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Freeform 51"/>
          <p:cNvSpPr/>
          <p:nvPr/>
        </p:nvSpPr>
        <p:spPr bwMode="auto">
          <a:xfrm>
            <a:off x="2439988" y="5472113"/>
            <a:ext cx="460375" cy="544512"/>
          </a:xfrm>
          <a:custGeom>
            <a:avLst/>
            <a:gdLst>
              <a:gd name="T0" fmla="*/ 0 w 288"/>
              <a:gd name="T1" fmla="*/ 0 h 432"/>
              <a:gd name="T2" fmla="*/ 2147483646 w 288"/>
              <a:gd name="T3" fmla="*/ 2147483646 h 432"/>
              <a:gd name="T4" fmla="*/ 2147483646 w 288"/>
              <a:gd name="T5" fmla="*/ 2147483646 h 432"/>
              <a:gd name="T6" fmla="*/ 2147483646 w 288"/>
              <a:gd name="T7" fmla="*/ 2147483646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Freeform 52"/>
          <p:cNvSpPr/>
          <p:nvPr/>
        </p:nvSpPr>
        <p:spPr bwMode="auto">
          <a:xfrm>
            <a:off x="3359150" y="5170488"/>
            <a:ext cx="1228725" cy="846137"/>
          </a:xfrm>
          <a:custGeom>
            <a:avLst/>
            <a:gdLst>
              <a:gd name="T0" fmla="*/ 0 w 768"/>
              <a:gd name="T1" fmla="*/ 2147483646 h 672"/>
              <a:gd name="T2" fmla="*/ 2147483646 w 768"/>
              <a:gd name="T3" fmla="*/ 2147483646 h 672"/>
              <a:gd name="T4" fmla="*/ 2147483646 w 768"/>
              <a:gd name="T5" fmla="*/ 2147483646 h 672"/>
              <a:gd name="T6" fmla="*/ 2147483646 w 76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cap="flat" cmpd="sng">
            <a:solidFill>
              <a:schemeClr val="tx2"/>
            </a:solidFill>
            <a:prstDash val="lg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52256323-82A7-417C-9D4A-38AB1C69CA82}" type="slidenum">
              <a:rPr lang="zh-CN" altLang="en-US" sz="1800" b="0">
                <a:latin typeface="Tahoma" panose="020B0604030504040204" pitchFamily="34" charset="0"/>
              </a:rPr>
              <a:t>64</a:t>
            </a:fld>
            <a:endParaRPr lang="en-US" altLang="zh-CN" sz="1800" b="0">
              <a:latin typeface="Tahoma" panose="020B0604030504040204" pitchFamily="34" charset="0"/>
            </a:endParaRPr>
          </a:p>
        </p:txBody>
      </p:sp>
      <p:sp>
        <p:nvSpPr>
          <p:cNvPr id="47107" name="Rectangle 2"/>
          <p:cNvSpPr>
            <a:spLocks noGrp="1" noChangeArrowheads="1"/>
          </p:cNvSpPr>
          <p:nvPr>
            <p:ph type="title"/>
          </p:nvPr>
        </p:nvSpPr>
        <p:spPr>
          <a:xfrm>
            <a:off x="250825" y="188913"/>
            <a:ext cx="7848600" cy="685800"/>
          </a:xfrm>
        </p:spPr>
        <p:txBody>
          <a:bodyPr>
            <a:normAutofit fontScale="90000"/>
          </a:bodyPr>
          <a:lstStyle/>
          <a:p>
            <a:pPr eaLnBrk="1" hangingPunct="1"/>
            <a:r>
              <a:rPr lang="zh-CN" altLang="en-US" b="1">
                <a:ea typeface="宋体" panose="02010600030101010101" pitchFamily="2" charset="-122"/>
              </a:rPr>
              <a:t>递归:</a:t>
            </a:r>
            <a:r>
              <a:rPr lang="zh-CN" altLang="en-US" sz="3200" b="1">
                <a:ea typeface="宋体" panose="02010600030101010101" pitchFamily="2" charset="-122"/>
              </a:rPr>
              <a:t> </a:t>
            </a:r>
            <a:r>
              <a:rPr lang="zh-CN" altLang="en-US" b="1">
                <a:ea typeface="宋体" panose="02010600030101010101" pitchFamily="2" charset="-122"/>
              </a:rPr>
              <a:t>挖掘每个条件 </a:t>
            </a:r>
            <a:r>
              <a:rPr lang="en-US" altLang="zh-CN" b="1">
                <a:ea typeface="宋体" panose="02010600030101010101" pitchFamily="2" charset="-122"/>
              </a:rPr>
              <a:t>FP-</a:t>
            </a:r>
            <a:r>
              <a:rPr lang="zh-CN" altLang="en-US" b="1">
                <a:ea typeface="宋体" panose="02010600030101010101" pitchFamily="2" charset="-122"/>
              </a:rPr>
              <a:t>树</a:t>
            </a:r>
          </a:p>
        </p:txBody>
      </p:sp>
      <p:grpSp>
        <p:nvGrpSpPr>
          <p:cNvPr id="47108" name="Group 3"/>
          <p:cNvGrpSpPr/>
          <p:nvPr/>
        </p:nvGrpSpPr>
        <p:grpSpPr bwMode="auto">
          <a:xfrm>
            <a:off x="395288" y="1412875"/>
            <a:ext cx="1990725" cy="2390775"/>
            <a:chOff x="3312" y="2705"/>
            <a:chExt cx="1254" cy="1506"/>
          </a:xfrm>
        </p:grpSpPr>
        <p:grpSp>
          <p:nvGrpSpPr>
            <p:cNvPr id="47127" name="Group 4"/>
            <p:cNvGrpSpPr/>
            <p:nvPr/>
          </p:nvGrpSpPr>
          <p:grpSpPr bwMode="auto">
            <a:xfrm>
              <a:off x="3792" y="2705"/>
              <a:ext cx="372" cy="1335"/>
              <a:chOff x="2282" y="2425"/>
              <a:chExt cx="372" cy="1335"/>
            </a:xfrm>
          </p:grpSpPr>
          <p:sp>
            <p:nvSpPr>
              <p:cNvPr id="47129" name="Text Box 5"/>
              <p:cNvSpPr txBox="1">
                <a:spLocks noChangeArrowheads="1"/>
              </p:cNvSpPr>
              <p:nvPr/>
            </p:nvSpPr>
            <p:spPr bwMode="auto">
              <a:xfrm>
                <a:off x="2312" y="2425"/>
                <a:ext cx="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a:ea typeface="宋体" panose="02010600030101010101" pitchFamily="2" charset="-122"/>
                  </a:rPr>
                  <a:t>{}</a:t>
                </a:r>
              </a:p>
            </p:txBody>
          </p:sp>
          <p:sp>
            <p:nvSpPr>
              <p:cNvPr id="47130" name="Text Box 6"/>
              <p:cNvSpPr txBox="1">
                <a:spLocks noChangeArrowheads="1"/>
              </p:cNvSpPr>
              <p:nvPr/>
            </p:nvSpPr>
            <p:spPr bwMode="auto">
              <a:xfrm>
                <a:off x="2300" y="2809"/>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f:3</a:t>
                </a:r>
              </a:p>
            </p:txBody>
          </p:sp>
          <p:sp>
            <p:nvSpPr>
              <p:cNvPr id="47131" name="Text Box 7"/>
              <p:cNvSpPr txBox="1">
                <a:spLocks noChangeArrowheads="1"/>
              </p:cNvSpPr>
              <p:nvPr/>
            </p:nvSpPr>
            <p:spPr bwMode="auto">
              <a:xfrm>
                <a:off x="2287" y="313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c:3</a:t>
                </a:r>
              </a:p>
            </p:txBody>
          </p:sp>
          <p:sp>
            <p:nvSpPr>
              <p:cNvPr id="47132" name="Text Box 8"/>
              <p:cNvSpPr txBox="1">
                <a:spLocks noChangeArrowheads="1"/>
              </p:cNvSpPr>
              <p:nvPr/>
            </p:nvSpPr>
            <p:spPr bwMode="auto">
              <a:xfrm>
                <a:off x="2282" y="347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a:3</a:t>
                </a:r>
              </a:p>
            </p:txBody>
          </p:sp>
          <p:cxnSp>
            <p:nvCxnSpPr>
              <p:cNvPr id="47133" name="AutoShape 9"/>
              <p:cNvCxnSpPr>
                <a:cxnSpLocks noChangeShapeType="1"/>
                <a:stCxn id="47129" idx="2"/>
                <a:endCxn id="47130"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4" name="AutoShape 10"/>
              <p:cNvCxnSpPr>
                <a:cxnSpLocks noChangeShapeType="1"/>
                <a:stCxn id="47130" idx="2"/>
                <a:endCxn id="47131"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5" name="AutoShape 11"/>
              <p:cNvCxnSpPr>
                <a:cxnSpLocks noChangeShapeType="1"/>
                <a:stCxn id="47131" idx="2"/>
                <a:endCxn id="47132"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128" name="Text Box 12"/>
            <p:cNvSpPr txBox="1">
              <a:spLocks noChangeArrowheads="1"/>
            </p:cNvSpPr>
            <p:nvPr/>
          </p:nvSpPr>
          <p:spPr bwMode="auto">
            <a:xfrm>
              <a:off x="3312" y="3923"/>
              <a:ext cx="1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m-</a:t>
              </a:r>
              <a:r>
                <a:rPr lang="zh-CN" altLang="en-US" i="1">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a:t>
              </a:r>
              <a:endParaRPr lang="zh-CN" altLang="en-US" i="1">
                <a:ea typeface="宋体" panose="02010600030101010101" pitchFamily="2" charset="-122"/>
              </a:endParaRPr>
            </a:p>
          </p:txBody>
        </p:sp>
      </p:grpSp>
      <p:sp>
        <p:nvSpPr>
          <p:cNvPr id="47109" name="Text Box 13"/>
          <p:cNvSpPr txBox="1">
            <a:spLocks noChangeArrowheads="1"/>
          </p:cNvSpPr>
          <p:nvPr/>
        </p:nvSpPr>
        <p:spPr bwMode="auto">
          <a:xfrm>
            <a:off x="2987675" y="1341438"/>
            <a:ext cx="360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a:ea typeface="宋体" panose="02010600030101010101" pitchFamily="2" charset="-122"/>
              </a:rPr>
              <a:t>“am”</a:t>
            </a:r>
            <a:r>
              <a:rPr lang="zh-CN" altLang="en-US">
                <a:ea typeface="宋体" panose="02010600030101010101" pitchFamily="2" charset="-122"/>
              </a:rPr>
              <a:t>的条件模式基: (</a:t>
            </a:r>
            <a:r>
              <a:rPr lang="en-US" altLang="zh-CN">
                <a:ea typeface="宋体" panose="02010600030101010101" pitchFamily="2" charset="-122"/>
              </a:rPr>
              <a:t>fc:3)</a:t>
            </a:r>
          </a:p>
        </p:txBody>
      </p:sp>
      <p:grpSp>
        <p:nvGrpSpPr>
          <p:cNvPr id="47110" name="Group 14"/>
          <p:cNvGrpSpPr/>
          <p:nvPr/>
        </p:nvGrpSpPr>
        <p:grpSpPr bwMode="auto">
          <a:xfrm>
            <a:off x="6156325" y="620713"/>
            <a:ext cx="2143125" cy="1933575"/>
            <a:chOff x="4393" y="1217"/>
            <a:chExt cx="1350" cy="1218"/>
          </a:xfrm>
        </p:grpSpPr>
        <p:sp>
          <p:nvSpPr>
            <p:cNvPr id="47121" name="Text Box 15"/>
            <p:cNvSpPr txBox="1">
              <a:spLocks noChangeArrowheads="1"/>
            </p:cNvSpPr>
            <p:nvPr/>
          </p:nvSpPr>
          <p:spPr bwMode="auto">
            <a:xfrm>
              <a:off x="4878" y="1217"/>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b="0">
                  <a:ea typeface="宋体" panose="02010600030101010101" pitchFamily="2" charset="-122"/>
                </a:rPr>
                <a:t>{}</a:t>
              </a:r>
            </a:p>
          </p:txBody>
        </p:sp>
        <p:sp>
          <p:nvSpPr>
            <p:cNvPr id="47122" name="Text Box 16"/>
            <p:cNvSpPr txBox="1">
              <a:spLocks noChangeArrowheads="1"/>
            </p:cNvSpPr>
            <p:nvPr/>
          </p:nvSpPr>
          <p:spPr bwMode="auto">
            <a:xfrm>
              <a:off x="4866" y="1601"/>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f:3</a:t>
              </a:r>
            </a:p>
          </p:txBody>
        </p:sp>
        <p:sp>
          <p:nvSpPr>
            <p:cNvPr id="47123" name="Text Box 17"/>
            <p:cNvSpPr txBox="1">
              <a:spLocks noChangeArrowheads="1"/>
            </p:cNvSpPr>
            <p:nvPr/>
          </p:nvSpPr>
          <p:spPr bwMode="auto">
            <a:xfrm>
              <a:off x="4853" y="1928"/>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c:3</a:t>
              </a:r>
            </a:p>
          </p:txBody>
        </p:sp>
        <p:cxnSp>
          <p:nvCxnSpPr>
            <p:cNvPr id="47124" name="AutoShape 18"/>
            <p:cNvCxnSpPr>
              <a:cxnSpLocks noChangeShapeType="1"/>
              <a:stCxn id="47121" idx="2"/>
              <a:endCxn id="47122" idx="0"/>
            </p:cNvCxnSpPr>
            <p:nvPr/>
          </p:nvCxnSpPr>
          <p:spPr bwMode="auto">
            <a:xfrm>
              <a:off x="5013" y="1498"/>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5" name="AutoShape 19"/>
            <p:cNvCxnSpPr>
              <a:cxnSpLocks noChangeShapeType="1"/>
              <a:stCxn id="47122" idx="2"/>
              <a:endCxn id="47123" idx="0"/>
            </p:cNvCxnSpPr>
            <p:nvPr/>
          </p:nvCxnSpPr>
          <p:spPr bwMode="auto">
            <a:xfrm>
              <a:off x="5013" y="1882"/>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6" name="Text Box 20"/>
            <p:cNvSpPr txBox="1">
              <a:spLocks noChangeArrowheads="1"/>
            </p:cNvSpPr>
            <p:nvPr/>
          </p:nvSpPr>
          <p:spPr bwMode="auto">
            <a:xfrm>
              <a:off x="4393" y="2147"/>
              <a:ext cx="1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am-</a:t>
              </a:r>
              <a:r>
                <a:rPr lang="zh-CN" altLang="en-US" i="1">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a:t>
              </a:r>
              <a:endParaRPr lang="zh-CN" altLang="en-US" i="1">
                <a:ea typeface="宋体" panose="02010600030101010101" pitchFamily="2" charset="-122"/>
              </a:endParaRPr>
            </a:p>
          </p:txBody>
        </p:sp>
      </p:grpSp>
      <p:sp>
        <p:nvSpPr>
          <p:cNvPr id="47111" name="Text Box 21"/>
          <p:cNvSpPr txBox="1">
            <a:spLocks noChangeArrowheads="1"/>
          </p:cNvSpPr>
          <p:nvPr/>
        </p:nvSpPr>
        <p:spPr bwMode="auto">
          <a:xfrm>
            <a:off x="3492500" y="3716338"/>
            <a:ext cx="345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a:ea typeface="宋体" panose="02010600030101010101" pitchFamily="2" charset="-122"/>
              </a:rPr>
              <a:t>“cm”</a:t>
            </a:r>
            <a:r>
              <a:rPr lang="zh-CN" altLang="en-US">
                <a:ea typeface="宋体" panose="02010600030101010101" pitchFamily="2" charset="-122"/>
              </a:rPr>
              <a:t>的条件模式基</a:t>
            </a:r>
            <a:r>
              <a:rPr lang="en-US" altLang="zh-CN">
                <a:ea typeface="宋体" panose="02010600030101010101" pitchFamily="2" charset="-122"/>
              </a:rPr>
              <a:t>: (f:3)</a:t>
            </a:r>
          </a:p>
        </p:txBody>
      </p:sp>
      <p:sp>
        <p:nvSpPr>
          <p:cNvPr id="47112" name="Text Box 22"/>
          <p:cNvSpPr txBox="1">
            <a:spLocks noChangeArrowheads="1"/>
          </p:cNvSpPr>
          <p:nvPr/>
        </p:nvSpPr>
        <p:spPr bwMode="auto">
          <a:xfrm>
            <a:off x="7186613" y="3141663"/>
            <a:ext cx="42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a:ea typeface="宋体" panose="02010600030101010101" pitchFamily="2" charset="-122"/>
              </a:rPr>
              <a:t>{}</a:t>
            </a:r>
          </a:p>
        </p:txBody>
      </p:sp>
      <p:sp>
        <p:nvSpPr>
          <p:cNvPr id="47113" name="Text Box 23"/>
          <p:cNvSpPr txBox="1">
            <a:spLocks noChangeArrowheads="1"/>
          </p:cNvSpPr>
          <p:nvPr/>
        </p:nvSpPr>
        <p:spPr bwMode="auto">
          <a:xfrm>
            <a:off x="7194550" y="37607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f:3</a:t>
            </a:r>
          </a:p>
        </p:txBody>
      </p:sp>
      <p:cxnSp>
        <p:nvCxnSpPr>
          <p:cNvPr id="47114" name="AutoShape 24"/>
          <p:cNvCxnSpPr>
            <a:cxnSpLocks noChangeShapeType="1"/>
            <a:stCxn id="47112" idx="2"/>
            <a:endCxn id="47113" idx="0"/>
          </p:cNvCxnSpPr>
          <p:nvPr/>
        </p:nvCxnSpPr>
        <p:spPr bwMode="auto">
          <a:xfrm>
            <a:off x="7399338" y="3598863"/>
            <a:ext cx="65087" cy="161925"/>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5" name="Text Box 25"/>
          <p:cNvSpPr txBox="1">
            <a:spLocks noChangeArrowheads="1"/>
          </p:cNvSpPr>
          <p:nvPr/>
        </p:nvSpPr>
        <p:spPr bwMode="auto">
          <a:xfrm>
            <a:off x="6443663" y="4170363"/>
            <a:ext cx="2125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cm-</a:t>
            </a:r>
            <a:r>
              <a:rPr lang="zh-CN" altLang="en-US" i="1">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a:t>
            </a:r>
            <a:endParaRPr lang="zh-CN" altLang="en-US" i="1">
              <a:ea typeface="宋体" panose="02010600030101010101" pitchFamily="2" charset="-122"/>
            </a:endParaRPr>
          </a:p>
        </p:txBody>
      </p:sp>
      <p:sp>
        <p:nvSpPr>
          <p:cNvPr id="47116" name="Text Box 26"/>
          <p:cNvSpPr txBox="1">
            <a:spLocks noChangeArrowheads="1"/>
          </p:cNvSpPr>
          <p:nvPr/>
        </p:nvSpPr>
        <p:spPr bwMode="auto">
          <a:xfrm>
            <a:off x="-41275" y="5373688"/>
            <a:ext cx="360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a:ea typeface="宋体" panose="02010600030101010101" pitchFamily="2" charset="-122"/>
              </a:rPr>
              <a:t>“cam”</a:t>
            </a:r>
            <a:r>
              <a:rPr lang="zh-CN" altLang="en-US">
                <a:ea typeface="宋体" panose="02010600030101010101" pitchFamily="2" charset="-122"/>
              </a:rPr>
              <a:t>的条件模式基</a:t>
            </a:r>
            <a:r>
              <a:rPr lang="en-US" altLang="zh-CN">
                <a:ea typeface="宋体" panose="02010600030101010101" pitchFamily="2" charset="-122"/>
              </a:rPr>
              <a:t>: (f:3)</a:t>
            </a:r>
          </a:p>
        </p:txBody>
      </p:sp>
      <p:sp>
        <p:nvSpPr>
          <p:cNvPr id="47117" name="Text Box 27"/>
          <p:cNvSpPr txBox="1">
            <a:spLocks noChangeArrowheads="1"/>
          </p:cNvSpPr>
          <p:nvPr/>
        </p:nvSpPr>
        <p:spPr bwMode="auto">
          <a:xfrm>
            <a:off x="3856038" y="5048250"/>
            <a:ext cx="42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a:ea typeface="宋体" panose="02010600030101010101" pitchFamily="2" charset="-122"/>
              </a:rPr>
              <a:t>{}</a:t>
            </a:r>
          </a:p>
        </p:txBody>
      </p:sp>
      <p:sp>
        <p:nvSpPr>
          <p:cNvPr id="47118" name="Text Box 28"/>
          <p:cNvSpPr txBox="1">
            <a:spLocks noChangeArrowheads="1"/>
          </p:cNvSpPr>
          <p:nvPr/>
        </p:nvSpPr>
        <p:spPr bwMode="auto">
          <a:xfrm>
            <a:off x="3836988" y="56578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f:3</a:t>
            </a:r>
          </a:p>
        </p:txBody>
      </p:sp>
      <p:cxnSp>
        <p:nvCxnSpPr>
          <p:cNvPr id="47119" name="AutoShape 29"/>
          <p:cNvCxnSpPr>
            <a:cxnSpLocks noChangeShapeType="1"/>
            <a:stCxn id="47117" idx="2"/>
            <a:endCxn id="47118" idx="0"/>
          </p:cNvCxnSpPr>
          <p:nvPr/>
        </p:nvCxnSpPr>
        <p:spPr bwMode="auto">
          <a:xfrm>
            <a:off x="4068763" y="5505450"/>
            <a:ext cx="38100" cy="1524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0" name="Text Box 30"/>
          <p:cNvSpPr txBox="1">
            <a:spLocks noChangeArrowheads="1"/>
          </p:cNvSpPr>
          <p:nvPr/>
        </p:nvSpPr>
        <p:spPr bwMode="auto">
          <a:xfrm>
            <a:off x="3086100" y="6067425"/>
            <a:ext cx="227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i="1">
                <a:ea typeface="宋体" panose="02010600030101010101" pitchFamily="2" charset="-122"/>
              </a:rPr>
              <a:t>cam-</a:t>
            </a:r>
            <a:r>
              <a:rPr lang="zh-CN" altLang="en-US" i="1">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a:t>
            </a:r>
            <a:endParaRPr lang="zh-CN" altLang="en-US" i="1">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91229960-6B0D-4F94-90B7-1D312D55772C}" type="slidenum">
              <a:rPr lang="zh-CN" altLang="en-US" sz="1800" b="0">
                <a:latin typeface="Tahoma" panose="020B0604030504040204" pitchFamily="34" charset="0"/>
              </a:rPr>
              <a:t>65</a:t>
            </a:fld>
            <a:endParaRPr lang="en-US" altLang="zh-CN" sz="1800" b="0">
              <a:latin typeface="Tahoma" panose="020B0604030504040204" pitchFamily="34" charset="0"/>
            </a:endParaRPr>
          </a:p>
        </p:txBody>
      </p:sp>
      <p:sp>
        <p:nvSpPr>
          <p:cNvPr id="48131" name="Rectangle 2"/>
          <p:cNvSpPr>
            <a:spLocks noGrp="1" noChangeArrowheads="1"/>
          </p:cNvSpPr>
          <p:nvPr>
            <p:ph type="title"/>
          </p:nvPr>
        </p:nvSpPr>
        <p:spPr>
          <a:xfrm>
            <a:off x="900113" y="44450"/>
            <a:ext cx="7772400" cy="660400"/>
          </a:xfrm>
        </p:spPr>
        <p:txBody>
          <a:bodyPr>
            <a:normAutofit fontScale="90000"/>
          </a:bodyPr>
          <a:lstStyle/>
          <a:p>
            <a:pPr eaLnBrk="1" hangingPunct="1">
              <a:lnSpc>
                <a:spcPct val="90000"/>
              </a:lnSpc>
            </a:pPr>
            <a:r>
              <a:rPr lang="zh-CN" altLang="en-US" b="1">
                <a:ea typeface="宋体" panose="02010600030101010101" pitchFamily="2" charset="-122"/>
              </a:rPr>
              <a:t>特殊情况: </a:t>
            </a:r>
            <a:r>
              <a:rPr lang="en-US" altLang="zh-CN" sz="3600" b="1">
                <a:ea typeface="宋体" panose="02010600030101010101" pitchFamily="2" charset="-122"/>
              </a:rPr>
              <a:t>FP-</a:t>
            </a:r>
            <a:r>
              <a:rPr lang="zh-CN" altLang="en-US" sz="3600" b="1">
                <a:ea typeface="宋体" panose="02010600030101010101" pitchFamily="2" charset="-122"/>
              </a:rPr>
              <a:t>树中的单个前缀路径</a:t>
            </a:r>
          </a:p>
        </p:txBody>
      </p:sp>
      <p:sp>
        <p:nvSpPr>
          <p:cNvPr id="48132" name="Rectangle 3"/>
          <p:cNvSpPr>
            <a:spLocks noGrp="1" noChangeArrowheads="1"/>
          </p:cNvSpPr>
          <p:nvPr>
            <p:ph type="body" idx="1"/>
          </p:nvPr>
        </p:nvSpPr>
        <p:spPr>
          <a:xfrm>
            <a:off x="250825" y="765175"/>
            <a:ext cx="8588375" cy="1931988"/>
          </a:xfrm>
        </p:spPr>
        <p:txBody>
          <a:bodyPr>
            <a:normAutofit/>
          </a:bodyPr>
          <a:lstStyle/>
          <a:p>
            <a:pPr eaLnBrk="1" hangingPunct="1"/>
            <a:r>
              <a:rPr lang="zh-CN" altLang="en-US">
                <a:ea typeface="宋体" panose="02010600030101010101" pitchFamily="2" charset="-122"/>
              </a:rPr>
              <a:t>假定 </a:t>
            </a:r>
            <a:r>
              <a:rPr lang="en-US" altLang="zh-CN">
                <a:ea typeface="宋体" panose="02010600030101010101" pitchFamily="2" charset="-122"/>
              </a:rPr>
              <a:t>(</a:t>
            </a:r>
            <a:r>
              <a:rPr lang="zh-CN" altLang="en-US">
                <a:ea typeface="宋体" panose="02010600030101010101" pitchFamily="2" charset="-122"/>
              </a:rPr>
              <a:t>条件) </a:t>
            </a:r>
            <a:r>
              <a:rPr lang="en-US" altLang="zh-CN">
                <a:ea typeface="宋体" panose="02010600030101010101" pitchFamily="2" charset="-122"/>
              </a:rPr>
              <a:t>FP-</a:t>
            </a:r>
            <a:r>
              <a:rPr lang="zh-CN" altLang="en-US">
                <a:ea typeface="宋体" panose="02010600030101010101" pitchFamily="2" charset="-122"/>
              </a:rPr>
              <a:t>树 </a:t>
            </a:r>
            <a:r>
              <a:rPr lang="en-US" altLang="zh-CN">
                <a:ea typeface="宋体" panose="02010600030101010101" pitchFamily="2" charset="-122"/>
              </a:rPr>
              <a:t>T </a:t>
            </a:r>
            <a:r>
              <a:rPr lang="zh-CN" altLang="en-US">
                <a:ea typeface="宋体" panose="02010600030101010101" pitchFamily="2" charset="-122"/>
              </a:rPr>
              <a:t>具有单个共享的前缀路径</a:t>
            </a:r>
            <a:r>
              <a:rPr lang="en-US" altLang="zh-CN">
                <a:ea typeface="宋体" panose="02010600030101010101" pitchFamily="2" charset="-122"/>
              </a:rPr>
              <a:t>P</a:t>
            </a:r>
          </a:p>
          <a:p>
            <a:pPr eaLnBrk="1" hangingPunct="1"/>
            <a:r>
              <a:rPr lang="zh-CN" altLang="en-US">
                <a:ea typeface="宋体" panose="02010600030101010101" pitchFamily="2" charset="-122"/>
              </a:rPr>
              <a:t>挖掘可以分解成两步</a:t>
            </a:r>
          </a:p>
          <a:p>
            <a:pPr lvl="1" eaLnBrk="1" hangingPunct="1"/>
            <a:r>
              <a:rPr lang="zh-CN" altLang="en-US" sz="2400">
                <a:ea typeface="宋体" panose="02010600030101010101" pitchFamily="2" charset="-122"/>
              </a:rPr>
              <a:t>将单个前缀路径归约成 一个结点</a:t>
            </a:r>
          </a:p>
          <a:p>
            <a:pPr lvl="1" eaLnBrk="1" hangingPunct="1"/>
            <a:r>
              <a:rPr lang="zh-CN" altLang="en-US" sz="2400">
                <a:ea typeface="宋体" panose="02010600030101010101" pitchFamily="2" charset="-122"/>
              </a:rPr>
              <a:t>连接两部分的挖掘结果</a:t>
            </a:r>
            <a:endParaRPr lang="en-US" altLang="zh-CN" sz="2400">
              <a:ea typeface="宋体" panose="02010600030101010101" pitchFamily="2" charset="-122"/>
            </a:endParaRPr>
          </a:p>
        </p:txBody>
      </p:sp>
      <p:sp>
        <p:nvSpPr>
          <p:cNvPr id="48133" name="Rectangle 4"/>
          <p:cNvSpPr>
            <a:spLocks noChangeArrowheads="1"/>
          </p:cNvSpPr>
          <p:nvPr/>
        </p:nvSpPr>
        <p:spPr bwMode="auto">
          <a:xfrm>
            <a:off x="2438400" y="5181600"/>
            <a:ext cx="49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a:ea typeface="宋体" panose="02010600030101010101" pitchFamily="2" charset="-122"/>
                <a:sym typeface="Wingdings 3" panose="05040102010807070707" pitchFamily="18" charset="2"/>
              </a:rPr>
              <a:t></a:t>
            </a:r>
          </a:p>
        </p:txBody>
      </p:sp>
      <p:grpSp>
        <p:nvGrpSpPr>
          <p:cNvPr id="48134" name="Group 5"/>
          <p:cNvGrpSpPr/>
          <p:nvPr/>
        </p:nvGrpSpPr>
        <p:grpSpPr bwMode="auto">
          <a:xfrm>
            <a:off x="381000" y="2819400"/>
            <a:ext cx="2127250" cy="3649663"/>
            <a:chOff x="0" y="1824"/>
            <a:chExt cx="1340" cy="2299"/>
          </a:xfrm>
        </p:grpSpPr>
        <p:grpSp>
          <p:nvGrpSpPr>
            <p:cNvPr id="48159" name="Group 6"/>
            <p:cNvGrpSpPr/>
            <p:nvPr/>
          </p:nvGrpSpPr>
          <p:grpSpPr bwMode="auto">
            <a:xfrm>
              <a:off x="240" y="1824"/>
              <a:ext cx="447" cy="1251"/>
              <a:chOff x="144" y="1824"/>
              <a:chExt cx="447" cy="1251"/>
            </a:xfrm>
          </p:grpSpPr>
          <p:sp>
            <p:nvSpPr>
              <p:cNvPr id="48169" name="Text Box 7"/>
              <p:cNvSpPr txBox="1">
                <a:spLocks noChangeArrowheads="1"/>
              </p:cNvSpPr>
              <p:nvPr/>
            </p:nvSpPr>
            <p:spPr bwMode="auto">
              <a:xfrm>
                <a:off x="149" y="2504"/>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2</a:t>
                </a:r>
                <a:r>
                  <a:rPr lang="en-US" altLang="zh-CN" sz="2000" i="1">
                    <a:ea typeface="宋体" panose="02010600030101010101" pitchFamily="2" charset="-122"/>
                  </a:rPr>
                  <a:t>:n</a:t>
                </a:r>
                <a:r>
                  <a:rPr lang="en-US" altLang="zh-CN" sz="2000" i="1" baseline="-25000">
                    <a:ea typeface="宋体" panose="02010600030101010101" pitchFamily="2" charset="-122"/>
                  </a:rPr>
                  <a:t>2</a:t>
                </a:r>
              </a:p>
            </p:txBody>
          </p:sp>
          <p:sp>
            <p:nvSpPr>
              <p:cNvPr id="48170" name="Text Box 8"/>
              <p:cNvSpPr txBox="1">
                <a:spLocks noChangeArrowheads="1"/>
              </p:cNvSpPr>
              <p:nvPr/>
            </p:nvSpPr>
            <p:spPr bwMode="auto">
              <a:xfrm>
                <a:off x="144" y="2825"/>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3</a:t>
                </a:r>
                <a:r>
                  <a:rPr lang="en-US" altLang="zh-CN" sz="2000" i="1">
                    <a:ea typeface="宋体" panose="02010600030101010101" pitchFamily="2" charset="-122"/>
                  </a:rPr>
                  <a:t>:n</a:t>
                </a:r>
                <a:r>
                  <a:rPr lang="en-US" altLang="zh-CN" sz="2000" i="1" baseline="-25000">
                    <a:ea typeface="宋体" panose="02010600030101010101" pitchFamily="2" charset="-122"/>
                  </a:rPr>
                  <a:t>3</a:t>
                </a:r>
              </a:p>
            </p:txBody>
          </p:sp>
          <p:sp>
            <p:nvSpPr>
              <p:cNvPr id="48171" name="Text Box 9"/>
              <p:cNvSpPr txBox="1">
                <a:spLocks noChangeArrowheads="1"/>
              </p:cNvSpPr>
              <p:nvPr/>
            </p:nvSpPr>
            <p:spPr bwMode="auto">
              <a:xfrm>
                <a:off x="144" y="2191"/>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1</a:t>
                </a:r>
                <a:r>
                  <a:rPr lang="en-US" altLang="zh-CN" sz="2000" i="1">
                    <a:ea typeface="宋体" panose="02010600030101010101" pitchFamily="2" charset="-122"/>
                  </a:rPr>
                  <a:t>:n</a:t>
                </a:r>
                <a:r>
                  <a:rPr lang="en-US" altLang="zh-CN" sz="2000" i="1" baseline="-25000">
                    <a:ea typeface="宋体" panose="02010600030101010101" pitchFamily="2" charset="-122"/>
                  </a:rPr>
                  <a:t>1</a:t>
                </a:r>
              </a:p>
            </p:txBody>
          </p:sp>
          <p:grpSp>
            <p:nvGrpSpPr>
              <p:cNvPr id="48172" name="Group 10"/>
              <p:cNvGrpSpPr/>
              <p:nvPr/>
            </p:nvGrpSpPr>
            <p:grpSpPr bwMode="auto">
              <a:xfrm>
                <a:off x="155" y="1824"/>
                <a:ext cx="270" cy="1001"/>
                <a:chOff x="2312" y="2456"/>
                <a:chExt cx="290" cy="1047"/>
              </a:xfrm>
            </p:grpSpPr>
            <p:sp>
              <p:nvSpPr>
                <p:cNvPr id="48173" name="Text Box 11"/>
                <p:cNvSpPr txBox="1">
                  <a:spLocks noChangeArrowheads="1"/>
                </p:cNvSpPr>
                <p:nvPr/>
              </p:nvSpPr>
              <p:spPr bwMode="auto">
                <a:xfrm>
                  <a:off x="2312" y="2456"/>
                  <a:ext cx="29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b="0">
                      <a:ea typeface="宋体" panose="02010600030101010101" pitchFamily="2" charset="-122"/>
                    </a:rPr>
                    <a:t>{}</a:t>
                  </a:r>
                </a:p>
              </p:txBody>
            </p:sp>
            <p:cxnSp>
              <p:nvCxnSpPr>
                <p:cNvPr id="48174" name="AutoShape 12"/>
                <p:cNvCxnSpPr>
                  <a:cxnSpLocks noChangeShapeType="1"/>
                  <a:stCxn id="48173" idx="2"/>
                  <a:endCxn id="48171"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5" name="AutoShape 13"/>
                <p:cNvCxnSpPr>
                  <a:cxnSpLocks noChangeShapeType="1"/>
                  <a:stCxn id="48171" idx="2"/>
                  <a:endCxn id="48169"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76" name="AutoShape 14"/>
                <p:cNvCxnSpPr>
                  <a:cxnSpLocks noChangeShapeType="1"/>
                  <a:stCxn id="48169" idx="2"/>
                  <a:endCxn id="48170"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8160" name="Group 15"/>
            <p:cNvGrpSpPr/>
            <p:nvPr/>
          </p:nvGrpSpPr>
          <p:grpSpPr bwMode="auto">
            <a:xfrm>
              <a:off x="0" y="3120"/>
              <a:ext cx="1340" cy="1003"/>
              <a:chOff x="0" y="3120"/>
              <a:chExt cx="1340" cy="1003"/>
            </a:xfrm>
          </p:grpSpPr>
          <p:sp>
            <p:nvSpPr>
              <p:cNvPr id="48161" name="Line 16"/>
              <p:cNvSpPr>
                <a:spLocks noChangeShapeType="1"/>
              </p:cNvSpPr>
              <p:nvPr/>
            </p:nvSpPr>
            <p:spPr bwMode="auto">
              <a:xfrm flipH="1">
                <a:off x="144" y="3120"/>
                <a:ext cx="240" cy="28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2" name="Line 17"/>
              <p:cNvSpPr>
                <a:spLocks noChangeShapeType="1"/>
              </p:cNvSpPr>
              <p:nvPr/>
            </p:nvSpPr>
            <p:spPr bwMode="auto">
              <a:xfrm>
                <a:off x="432" y="3120"/>
                <a:ext cx="240" cy="28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3" name="Text Box 18"/>
              <p:cNvSpPr txBox="1">
                <a:spLocks noChangeArrowheads="1"/>
              </p:cNvSpPr>
              <p:nvPr/>
            </p:nvSpPr>
            <p:spPr bwMode="auto">
              <a:xfrm>
                <a:off x="0" y="3428"/>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b</a:t>
                </a:r>
                <a:r>
                  <a:rPr lang="en-US" altLang="zh-CN" sz="1800" i="1" baseline="-25000">
                    <a:ea typeface="宋体" panose="02010600030101010101" pitchFamily="2" charset="-122"/>
                  </a:rPr>
                  <a:t>1</a:t>
                </a:r>
                <a:r>
                  <a:rPr lang="en-US" altLang="zh-CN" sz="1800" i="1">
                    <a:ea typeface="宋体" panose="02010600030101010101" pitchFamily="2" charset="-122"/>
                  </a:rPr>
                  <a:t>:m</a:t>
                </a:r>
                <a:r>
                  <a:rPr lang="en-US" altLang="zh-CN" sz="1800" i="1" baseline="-25000">
                    <a:ea typeface="宋体" panose="02010600030101010101" pitchFamily="2" charset="-122"/>
                  </a:rPr>
                  <a:t>1</a:t>
                </a:r>
              </a:p>
            </p:txBody>
          </p:sp>
          <p:sp>
            <p:nvSpPr>
              <p:cNvPr id="48164" name="Text Box 19"/>
              <p:cNvSpPr txBox="1">
                <a:spLocks noChangeArrowheads="1"/>
              </p:cNvSpPr>
              <p:nvPr/>
            </p:nvSpPr>
            <p:spPr bwMode="auto">
              <a:xfrm>
                <a:off x="662" y="3384"/>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1</a:t>
                </a:r>
                <a:r>
                  <a:rPr lang="en-US" altLang="zh-CN" sz="1800" i="1">
                    <a:ea typeface="宋体" panose="02010600030101010101" pitchFamily="2" charset="-122"/>
                  </a:rPr>
                  <a:t>:k</a:t>
                </a:r>
                <a:r>
                  <a:rPr lang="en-US" altLang="zh-CN" sz="1800" i="1" baseline="-25000">
                    <a:ea typeface="宋体" panose="02010600030101010101" pitchFamily="2" charset="-122"/>
                  </a:rPr>
                  <a:t>1</a:t>
                </a:r>
              </a:p>
            </p:txBody>
          </p:sp>
          <p:sp>
            <p:nvSpPr>
              <p:cNvPr id="48165" name="Line 20"/>
              <p:cNvSpPr>
                <a:spLocks noChangeShapeType="1"/>
              </p:cNvSpPr>
              <p:nvPr/>
            </p:nvSpPr>
            <p:spPr bwMode="auto">
              <a:xfrm flipH="1">
                <a:off x="528" y="3648"/>
                <a:ext cx="240" cy="192"/>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6" name="Line 21"/>
              <p:cNvSpPr>
                <a:spLocks noChangeShapeType="1"/>
              </p:cNvSpPr>
              <p:nvPr/>
            </p:nvSpPr>
            <p:spPr bwMode="auto">
              <a:xfrm>
                <a:off x="864" y="3648"/>
                <a:ext cx="144" cy="192"/>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7" name="Rectangle 22"/>
              <p:cNvSpPr>
                <a:spLocks noChangeArrowheads="1"/>
              </p:cNvSpPr>
              <p:nvPr/>
            </p:nvSpPr>
            <p:spPr bwMode="auto">
              <a:xfrm>
                <a:off x="288" y="389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2</a:t>
                </a:r>
                <a:r>
                  <a:rPr lang="en-US" altLang="zh-CN" sz="1800" i="1">
                    <a:ea typeface="宋体" panose="02010600030101010101" pitchFamily="2" charset="-122"/>
                  </a:rPr>
                  <a:t>:k</a:t>
                </a:r>
                <a:r>
                  <a:rPr lang="en-US" altLang="zh-CN" sz="1800" i="1" baseline="-25000">
                    <a:ea typeface="宋体" panose="02010600030101010101" pitchFamily="2" charset="-122"/>
                  </a:rPr>
                  <a:t>2</a:t>
                </a:r>
              </a:p>
            </p:txBody>
          </p:sp>
          <p:sp>
            <p:nvSpPr>
              <p:cNvPr id="48168" name="Rectangle 23"/>
              <p:cNvSpPr>
                <a:spLocks noChangeArrowheads="1"/>
              </p:cNvSpPr>
              <p:nvPr/>
            </p:nvSpPr>
            <p:spPr bwMode="auto">
              <a:xfrm>
                <a:off x="912" y="389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3</a:t>
                </a:r>
                <a:r>
                  <a:rPr lang="en-US" altLang="zh-CN" sz="1800" i="1">
                    <a:ea typeface="宋体" panose="02010600030101010101" pitchFamily="2" charset="-122"/>
                  </a:rPr>
                  <a:t>:k</a:t>
                </a:r>
                <a:r>
                  <a:rPr lang="en-US" altLang="zh-CN" sz="1800" i="1" baseline="-25000">
                    <a:ea typeface="宋体" panose="02010600030101010101" pitchFamily="2" charset="-122"/>
                  </a:rPr>
                  <a:t>3</a:t>
                </a:r>
              </a:p>
            </p:txBody>
          </p:sp>
        </p:grpSp>
      </p:grpSp>
      <p:grpSp>
        <p:nvGrpSpPr>
          <p:cNvPr id="48135" name="Group 24"/>
          <p:cNvGrpSpPr/>
          <p:nvPr/>
        </p:nvGrpSpPr>
        <p:grpSpPr bwMode="auto">
          <a:xfrm>
            <a:off x="6172200" y="4267200"/>
            <a:ext cx="2127250" cy="2043113"/>
            <a:chOff x="2304" y="2884"/>
            <a:chExt cx="1340" cy="1287"/>
          </a:xfrm>
        </p:grpSpPr>
        <p:grpSp>
          <p:nvGrpSpPr>
            <p:cNvPr id="48149" name="Group 25"/>
            <p:cNvGrpSpPr/>
            <p:nvPr/>
          </p:nvGrpSpPr>
          <p:grpSpPr bwMode="auto">
            <a:xfrm>
              <a:off x="2304" y="3168"/>
              <a:ext cx="1340" cy="1003"/>
              <a:chOff x="0" y="3120"/>
              <a:chExt cx="1340" cy="1003"/>
            </a:xfrm>
          </p:grpSpPr>
          <p:sp>
            <p:nvSpPr>
              <p:cNvPr id="48151" name="Line 26"/>
              <p:cNvSpPr>
                <a:spLocks noChangeShapeType="1"/>
              </p:cNvSpPr>
              <p:nvPr/>
            </p:nvSpPr>
            <p:spPr bwMode="auto">
              <a:xfrm flipH="1">
                <a:off x="144" y="3120"/>
                <a:ext cx="240" cy="28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2" name="Line 27"/>
              <p:cNvSpPr>
                <a:spLocks noChangeShapeType="1"/>
              </p:cNvSpPr>
              <p:nvPr/>
            </p:nvSpPr>
            <p:spPr bwMode="auto">
              <a:xfrm>
                <a:off x="432" y="3120"/>
                <a:ext cx="240" cy="288"/>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3" name="Text Box 28"/>
              <p:cNvSpPr txBox="1">
                <a:spLocks noChangeArrowheads="1"/>
              </p:cNvSpPr>
              <p:nvPr/>
            </p:nvSpPr>
            <p:spPr bwMode="auto">
              <a:xfrm>
                <a:off x="0" y="3428"/>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b</a:t>
                </a:r>
                <a:r>
                  <a:rPr lang="en-US" altLang="zh-CN" sz="1800" i="1" baseline="-25000">
                    <a:ea typeface="宋体" panose="02010600030101010101" pitchFamily="2" charset="-122"/>
                  </a:rPr>
                  <a:t>1</a:t>
                </a:r>
                <a:r>
                  <a:rPr lang="en-US" altLang="zh-CN" sz="1800" i="1">
                    <a:ea typeface="宋体" panose="02010600030101010101" pitchFamily="2" charset="-122"/>
                  </a:rPr>
                  <a:t>:m</a:t>
                </a:r>
                <a:r>
                  <a:rPr lang="en-US" altLang="zh-CN" sz="1800" i="1" baseline="-25000">
                    <a:ea typeface="宋体" panose="02010600030101010101" pitchFamily="2" charset="-122"/>
                  </a:rPr>
                  <a:t>1</a:t>
                </a:r>
              </a:p>
            </p:txBody>
          </p:sp>
          <p:sp>
            <p:nvSpPr>
              <p:cNvPr id="48154" name="Text Box 29"/>
              <p:cNvSpPr txBox="1">
                <a:spLocks noChangeArrowheads="1"/>
              </p:cNvSpPr>
              <p:nvPr/>
            </p:nvSpPr>
            <p:spPr bwMode="auto">
              <a:xfrm>
                <a:off x="662" y="3384"/>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1</a:t>
                </a:r>
                <a:r>
                  <a:rPr lang="en-US" altLang="zh-CN" sz="1800" i="1">
                    <a:ea typeface="宋体" panose="02010600030101010101" pitchFamily="2" charset="-122"/>
                  </a:rPr>
                  <a:t>:k</a:t>
                </a:r>
                <a:r>
                  <a:rPr lang="en-US" altLang="zh-CN" sz="1800" i="1" baseline="-25000">
                    <a:ea typeface="宋体" panose="02010600030101010101" pitchFamily="2" charset="-122"/>
                  </a:rPr>
                  <a:t>1</a:t>
                </a:r>
              </a:p>
            </p:txBody>
          </p:sp>
          <p:sp>
            <p:nvSpPr>
              <p:cNvPr id="48155" name="Line 30"/>
              <p:cNvSpPr>
                <a:spLocks noChangeShapeType="1"/>
              </p:cNvSpPr>
              <p:nvPr/>
            </p:nvSpPr>
            <p:spPr bwMode="auto">
              <a:xfrm flipH="1">
                <a:off x="528" y="3648"/>
                <a:ext cx="240" cy="192"/>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6" name="Line 31"/>
              <p:cNvSpPr>
                <a:spLocks noChangeShapeType="1"/>
              </p:cNvSpPr>
              <p:nvPr/>
            </p:nvSpPr>
            <p:spPr bwMode="auto">
              <a:xfrm>
                <a:off x="864" y="3648"/>
                <a:ext cx="144" cy="192"/>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7" name="Rectangle 32"/>
              <p:cNvSpPr>
                <a:spLocks noChangeArrowheads="1"/>
              </p:cNvSpPr>
              <p:nvPr/>
            </p:nvSpPr>
            <p:spPr bwMode="auto">
              <a:xfrm>
                <a:off x="288" y="389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2</a:t>
                </a:r>
                <a:r>
                  <a:rPr lang="en-US" altLang="zh-CN" sz="1800" i="1">
                    <a:ea typeface="宋体" panose="02010600030101010101" pitchFamily="2" charset="-122"/>
                  </a:rPr>
                  <a:t>:k</a:t>
                </a:r>
                <a:r>
                  <a:rPr lang="en-US" altLang="zh-CN" sz="1800" i="1" baseline="-25000">
                    <a:ea typeface="宋体" panose="02010600030101010101" pitchFamily="2" charset="-122"/>
                  </a:rPr>
                  <a:t>2</a:t>
                </a:r>
              </a:p>
            </p:txBody>
          </p:sp>
          <p:sp>
            <p:nvSpPr>
              <p:cNvPr id="48158" name="Rectangle 33"/>
              <p:cNvSpPr>
                <a:spLocks noChangeArrowheads="1"/>
              </p:cNvSpPr>
              <p:nvPr/>
            </p:nvSpPr>
            <p:spPr bwMode="auto">
              <a:xfrm>
                <a:off x="912" y="389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C</a:t>
                </a:r>
                <a:r>
                  <a:rPr lang="en-US" altLang="zh-CN" sz="1800" i="1" baseline="-25000">
                    <a:ea typeface="宋体" panose="02010600030101010101" pitchFamily="2" charset="-122"/>
                  </a:rPr>
                  <a:t>3</a:t>
                </a:r>
                <a:r>
                  <a:rPr lang="en-US" altLang="zh-CN" sz="1800" i="1">
                    <a:ea typeface="宋体" panose="02010600030101010101" pitchFamily="2" charset="-122"/>
                  </a:rPr>
                  <a:t>:k</a:t>
                </a:r>
                <a:r>
                  <a:rPr lang="en-US" altLang="zh-CN" sz="1800" i="1" baseline="-25000">
                    <a:ea typeface="宋体" panose="02010600030101010101" pitchFamily="2" charset="-122"/>
                  </a:rPr>
                  <a:t>3</a:t>
                </a:r>
              </a:p>
            </p:txBody>
          </p:sp>
        </p:grpSp>
        <p:sp>
          <p:nvSpPr>
            <p:cNvPr id="48150" name="Text Box 34"/>
            <p:cNvSpPr txBox="1">
              <a:spLocks noChangeArrowheads="1"/>
            </p:cNvSpPr>
            <p:nvPr/>
          </p:nvSpPr>
          <p:spPr bwMode="auto">
            <a:xfrm>
              <a:off x="2640" y="2884"/>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1800" i="1">
                  <a:ea typeface="宋体" panose="02010600030101010101" pitchFamily="2" charset="-122"/>
                </a:rPr>
                <a:t>r</a:t>
              </a:r>
              <a:r>
                <a:rPr lang="en-US" altLang="zh-CN" sz="1800" i="1" baseline="-25000">
                  <a:ea typeface="宋体" panose="02010600030101010101" pitchFamily="2" charset="-122"/>
                </a:rPr>
                <a:t>1</a:t>
              </a:r>
            </a:p>
          </p:txBody>
        </p:sp>
      </p:grpSp>
      <p:sp>
        <p:nvSpPr>
          <p:cNvPr id="48136" name="Rectangle 35"/>
          <p:cNvSpPr>
            <a:spLocks noChangeArrowheads="1"/>
          </p:cNvSpPr>
          <p:nvPr/>
        </p:nvSpPr>
        <p:spPr bwMode="auto">
          <a:xfrm>
            <a:off x="5410200" y="5029200"/>
            <a:ext cx="44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sz="3600">
                <a:ea typeface="宋体" panose="02010600030101010101" pitchFamily="2" charset="-122"/>
                <a:sym typeface="Wingdings 3" panose="05040102010807070707" pitchFamily="18" charset="2"/>
              </a:rPr>
              <a:t>+</a:t>
            </a:r>
          </a:p>
        </p:txBody>
      </p:sp>
      <p:grpSp>
        <p:nvGrpSpPr>
          <p:cNvPr id="48137" name="Group 36"/>
          <p:cNvGrpSpPr/>
          <p:nvPr/>
        </p:nvGrpSpPr>
        <p:grpSpPr bwMode="auto">
          <a:xfrm>
            <a:off x="3352800" y="4343400"/>
            <a:ext cx="1624013" cy="1985963"/>
            <a:chOff x="2112" y="2928"/>
            <a:chExt cx="1023" cy="1251"/>
          </a:xfrm>
        </p:grpSpPr>
        <p:grpSp>
          <p:nvGrpSpPr>
            <p:cNvPr id="48138" name="Group 37"/>
            <p:cNvGrpSpPr/>
            <p:nvPr/>
          </p:nvGrpSpPr>
          <p:grpSpPr bwMode="auto">
            <a:xfrm>
              <a:off x="2688" y="2928"/>
              <a:ext cx="447" cy="1251"/>
              <a:chOff x="144" y="1824"/>
              <a:chExt cx="447" cy="1251"/>
            </a:xfrm>
          </p:grpSpPr>
          <p:sp>
            <p:nvSpPr>
              <p:cNvPr id="48141" name="Text Box 38"/>
              <p:cNvSpPr txBox="1">
                <a:spLocks noChangeArrowheads="1"/>
              </p:cNvSpPr>
              <p:nvPr/>
            </p:nvSpPr>
            <p:spPr bwMode="auto">
              <a:xfrm>
                <a:off x="149" y="2504"/>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2</a:t>
                </a:r>
                <a:r>
                  <a:rPr lang="en-US" altLang="zh-CN" sz="2000" i="1">
                    <a:ea typeface="宋体" panose="02010600030101010101" pitchFamily="2" charset="-122"/>
                  </a:rPr>
                  <a:t>:n</a:t>
                </a:r>
                <a:r>
                  <a:rPr lang="en-US" altLang="zh-CN" sz="2000" i="1" baseline="-25000">
                    <a:ea typeface="宋体" panose="02010600030101010101" pitchFamily="2" charset="-122"/>
                  </a:rPr>
                  <a:t>2</a:t>
                </a:r>
              </a:p>
            </p:txBody>
          </p:sp>
          <p:sp>
            <p:nvSpPr>
              <p:cNvPr id="48142" name="Text Box 39"/>
              <p:cNvSpPr txBox="1">
                <a:spLocks noChangeArrowheads="1"/>
              </p:cNvSpPr>
              <p:nvPr/>
            </p:nvSpPr>
            <p:spPr bwMode="auto">
              <a:xfrm>
                <a:off x="144" y="2825"/>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3</a:t>
                </a:r>
                <a:r>
                  <a:rPr lang="en-US" altLang="zh-CN" sz="2000" i="1">
                    <a:ea typeface="宋体" panose="02010600030101010101" pitchFamily="2" charset="-122"/>
                  </a:rPr>
                  <a:t>:n</a:t>
                </a:r>
                <a:r>
                  <a:rPr lang="en-US" altLang="zh-CN" sz="2000" i="1" baseline="-25000">
                    <a:ea typeface="宋体" panose="02010600030101010101" pitchFamily="2" charset="-122"/>
                  </a:rPr>
                  <a:t>3</a:t>
                </a:r>
              </a:p>
            </p:txBody>
          </p:sp>
          <p:sp>
            <p:nvSpPr>
              <p:cNvPr id="48143" name="Text Box 40"/>
              <p:cNvSpPr txBox="1">
                <a:spLocks noChangeArrowheads="1"/>
              </p:cNvSpPr>
              <p:nvPr/>
            </p:nvSpPr>
            <p:spPr bwMode="auto">
              <a:xfrm>
                <a:off x="144" y="2191"/>
                <a:ext cx="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en-US" altLang="zh-CN" sz="2000" i="1">
                    <a:ea typeface="宋体" panose="02010600030101010101" pitchFamily="2" charset="-122"/>
                  </a:rPr>
                  <a:t>a</a:t>
                </a:r>
                <a:r>
                  <a:rPr lang="en-US" altLang="zh-CN" sz="2000" i="1" baseline="-25000">
                    <a:ea typeface="宋体" panose="02010600030101010101" pitchFamily="2" charset="-122"/>
                  </a:rPr>
                  <a:t>1</a:t>
                </a:r>
                <a:r>
                  <a:rPr lang="en-US" altLang="zh-CN" sz="2000" i="1">
                    <a:ea typeface="宋体" panose="02010600030101010101" pitchFamily="2" charset="-122"/>
                  </a:rPr>
                  <a:t>:n</a:t>
                </a:r>
                <a:r>
                  <a:rPr lang="en-US" altLang="zh-CN" sz="2000" i="1" baseline="-25000">
                    <a:ea typeface="宋体" panose="02010600030101010101" pitchFamily="2" charset="-122"/>
                  </a:rPr>
                  <a:t>1</a:t>
                </a:r>
              </a:p>
            </p:txBody>
          </p:sp>
          <p:grpSp>
            <p:nvGrpSpPr>
              <p:cNvPr id="48144" name="Group 41"/>
              <p:cNvGrpSpPr/>
              <p:nvPr/>
            </p:nvGrpSpPr>
            <p:grpSpPr bwMode="auto">
              <a:xfrm>
                <a:off x="155" y="1824"/>
                <a:ext cx="270" cy="1001"/>
                <a:chOff x="2312" y="2456"/>
                <a:chExt cx="290" cy="1047"/>
              </a:xfrm>
            </p:grpSpPr>
            <p:sp>
              <p:nvSpPr>
                <p:cNvPr id="48145" name="Text Box 42"/>
                <p:cNvSpPr txBox="1">
                  <a:spLocks noChangeArrowheads="1"/>
                </p:cNvSpPr>
                <p:nvPr/>
              </p:nvSpPr>
              <p:spPr bwMode="auto">
                <a:xfrm>
                  <a:off x="2312" y="2456"/>
                  <a:ext cx="29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r>
                    <a:rPr lang="zh-CN" altLang="en-US" sz="2000" b="0">
                      <a:ea typeface="宋体" panose="02010600030101010101" pitchFamily="2" charset="-122"/>
                    </a:rPr>
                    <a:t>{}</a:t>
                  </a:r>
                </a:p>
              </p:txBody>
            </p:sp>
            <p:cxnSp>
              <p:nvCxnSpPr>
                <p:cNvPr id="48146" name="AutoShape 43"/>
                <p:cNvCxnSpPr>
                  <a:cxnSpLocks noChangeShapeType="1"/>
                  <a:stCxn id="48145" idx="2"/>
                  <a:endCxn id="48143" idx="0"/>
                </p:cNvCxnSpPr>
                <p:nvPr/>
              </p:nvCxnSpPr>
              <p:spPr bwMode="auto">
                <a:xfrm>
                  <a:off x="2447" y="2706"/>
                  <a:ext cx="0" cy="134"/>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7" name="AutoShape 44"/>
                <p:cNvCxnSpPr>
                  <a:cxnSpLocks noChangeShapeType="1"/>
                  <a:stCxn id="48143" idx="2"/>
                  <a:endCxn id="48141" idx="0"/>
                </p:cNvCxnSpPr>
                <p:nvPr/>
              </p:nvCxnSpPr>
              <p:spPr bwMode="auto">
                <a:xfrm>
                  <a:off x="2447" y="3090"/>
                  <a:ext cx="0" cy="77"/>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8" name="AutoShape 45"/>
                <p:cNvCxnSpPr>
                  <a:cxnSpLocks noChangeShapeType="1"/>
                  <a:stCxn id="48141" idx="2"/>
                  <a:endCxn id="48142" idx="0"/>
                </p:cNvCxnSpPr>
                <p:nvPr/>
              </p:nvCxnSpPr>
              <p:spPr bwMode="auto">
                <a:xfrm>
                  <a:off x="2447" y="3417"/>
                  <a:ext cx="0" cy="8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48139" name="Text Box 46"/>
            <p:cNvSpPr txBox="1">
              <a:spLocks noChangeArrowheads="1"/>
            </p:cNvSpPr>
            <p:nvPr/>
          </p:nvSpPr>
          <p:spPr bwMode="auto">
            <a:xfrm>
              <a:off x="2112" y="3413"/>
              <a:ext cx="2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eaLnBrk="1" hangingPunct="1">
                <a:spcBef>
                  <a:spcPct val="0"/>
                </a:spcBef>
                <a:buClrTx/>
                <a:buSzTx/>
                <a:buFontTx/>
                <a:buNone/>
              </a:pPr>
              <a:r>
                <a:rPr lang="en-US" altLang="zh-CN" sz="2000" i="1">
                  <a:ea typeface="宋体" panose="02010600030101010101" pitchFamily="2" charset="-122"/>
                </a:rPr>
                <a:t>r</a:t>
              </a:r>
              <a:r>
                <a:rPr lang="en-US" altLang="zh-CN" sz="2000" i="1" baseline="-25000">
                  <a:ea typeface="宋体" panose="02010600030101010101" pitchFamily="2" charset="-122"/>
                </a:rPr>
                <a:t>1</a:t>
              </a:r>
            </a:p>
          </p:txBody>
        </p:sp>
        <p:sp>
          <p:nvSpPr>
            <p:cNvPr id="48140" name="Rectangle 47"/>
            <p:cNvSpPr>
              <a:spLocks noChangeArrowheads="1"/>
            </p:cNvSpPr>
            <p:nvPr/>
          </p:nvSpPr>
          <p:spPr bwMode="auto">
            <a:xfrm>
              <a:off x="2352" y="340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50000"/>
                </a:spcBef>
                <a:buClrTx/>
                <a:buSzTx/>
                <a:buFontTx/>
                <a:buNone/>
              </a:pPr>
              <a:r>
                <a:rPr lang="zh-CN" altLang="en-US" sz="2800">
                  <a:ea typeface="宋体" panose="02010600030101010101" pitchFamily="2" charset="-122"/>
                  <a:sym typeface="Wingdings 3" panose="05040102010807070707" pitchFamily="18" charset="2"/>
                </a:rPr>
                <a:t>=</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EEC00FA5-EF01-4FA8-BA94-1E1681437C6B}" type="slidenum">
              <a:rPr lang="zh-CN" altLang="en-US" sz="1800" b="0">
                <a:latin typeface="Tahoma" panose="020B0604030504040204" pitchFamily="34" charset="0"/>
              </a:rPr>
              <a:t>66</a:t>
            </a:fld>
            <a:endParaRPr lang="en-US" altLang="zh-CN" sz="1800" b="0">
              <a:latin typeface="Tahoma" panose="020B0604030504040204" pitchFamily="34" charset="0"/>
            </a:endParaRPr>
          </a:p>
        </p:txBody>
      </p:sp>
      <p:sp>
        <p:nvSpPr>
          <p:cNvPr id="49155" name="Rectangle 2"/>
          <p:cNvSpPr>
            <a:spLocks noGrp="1" noChangeArrowheads="1"/>
          </p:cNvSpPr>
          <p:nvPr>
            <p:ph type="title"/>
          </p:nvPr>
        </p:nvSpPr>
        <p:spPr>
          <a:xfrm>
            <a:off x="976313" y="44450"/>
            <a:ext cx="7696200" cy="685800"/>
          </a:xfrm>
        </p:spPr>
        <p:txBody>
          <a:bodyPr/>
          <a:lstStyle/>
          <a:p>
            <a:pPr eaLnBrk="1" hangingPunct="1"/>
            <a:r>
              <a:rPr lang="zh-CN" altLang="en-US" sz="3600" b="1">
                <a:ea typeface="宋体" panose="02010600030101010101" pitchFamily="2" charset="-122"/>
              </a:rPr>
              <a:t>使用</a:t>
            </a:r>
            <a:r>
              <a:rPr lang="en-US" altLang="zh-CN" sz="3600" b="1">
                <a:ea typeface="宋体" panose="02010600030101010101" pitchFamily="2" charset="-122"/>
              </a:rPr>
              <a:t>FP-</a:t>
            </a:r>
            <a:r>
              <a:rPr lang="zh-CN" altLang="en-US" sz="3600" b="1">
                <a:ea typeface="宋体" panose="02010600030101010101" pitchFamily="2" charset="-122"/>
              </a:rPr>
              <a:t>树挖掘频繁模式</a:t>
            </a:r>
          </a:p>
        </p:txBody>
      </p:sp>
      <p:sp>
        <p:nvSpPr>
          <p:cNvPr id="49156" name="Rectangle 3"/>
          <p:cNvSpPr>
            <a:spLocks noGrp="1" noChangeArrowheads="1"/>
          </p:cNvSpPr>
          <p:nvPr>
            <p:ph type="body" idx="1"/>
          </p:nvPr>
        </p:nvSpPr>
        <p:spPr>
          <a:xfrm>
            <a:off x="179388" y="765175"/>
            <a:ext cx="8507412" cy="5559425"/>
          </a:xfrm>
        </p:spPr>
        <p:txBody>
          <a:bodyPr/>
          <a:lstStyle/>
          <a:p>
            <a:pPr eaLnBrk="1" hangingPunct="1"/>
            <a:r>
              <a:rPr lang="zh-CN" altLang="en-US" sz="2800">
                <a:ea typeface="宋体" panose="02010600030101010101" pitchFamily="2" charset="-122"/>
              </a:rPr>
              <a:t>基本思想: 频繁模式增长</a:t>
            </a:r>
          </a:p>
          <a:p>
            <a:pPr lvl="1" eaLnBrk="1" hangingPunct="1"/>
            <a:r>
              <a:rPr lang="zh-CN" altLang="en-US" sz="2800">
                <a:ea typeface="宋体" panose="02010600030101010101" pitchFamily="2" charset="-122"/>
              </a:rPr>
              <a:t>通过模式和数据库划分递归地增长频繁模式</a:t>
            </a:r>
            <a:endParaRPr lang="en-US" altLang="zh-CN" sz="2800">
              <a:ea typeface="宋体" panose="02010600030101010101" pitchFamily="2" charset="-122"/>
            </a:endParaRPr>
          </a:p>
          <a:p>
            <a:pPr eaLnBrk="1" hangingPunct="1"/>
            <a:r>
              <a:rPr lang="zh-CN" altLang="en-US" sz="2800">
                <a:ea typeface="宋体" panose="02010600030101010101" pitchFamily="2" charset="-122"/>
              </a:rPr>
              <a:t>方法 </a:t>
            </a:r>
          </a:p>
          <a:p>
            <a:pPr lvl="1" eaLnBrk="1" hangingPunct="1"/>
            <a:r>
              <a:rPr lang="en-US" altLang="zh-CN" sz="2800">
                <a:ea typeface="宋体" panose="02010600030101010101" pitchFamily="2" charset="-122"/>
              </a:rPr>
              <a:t>(1)</a:t>
            </a:r>
            <a:r>
              <a:rPr lang="zh-CN" altLang="en-US" sz="2800">
                <a:ea typeface="宋体" panose="02010600030101010101" pitchFamily="2" charset="-122"/>
              </a:rPr>
              <a:t>对于每个频繁项, 构造它的条件模式基</a:t>
            </a:r>
          </a:p>
          <a:p>
            <a:pPr lvl="1" eaLnBrk="1" hangingPunct="1"/>
            <a:r>
              <a:rPr lang="en-US" altLang="zh-CN" sz="2800">
                <a:ea typeface="宋体" panose="02010600030101010101" pitchFamily="2" charset="-122"/>
              </a:rPr>
              <a:t>(2)</a:t>
            </a:r>
            <a:r>
              <a:rPr lang="zh-CN" altLang="en-US" sz="2800">
                <a:ea typeface="宋体" panose="02010600030101010101" pitchFamily="2" charset="-122"/>
              </a:rPr>
              <a:t>然后构造它的条件 </a:t>
            </a:r>
            <a:r>
              <a:rPr lang="en-US" altLang="zh-CN" sz="2800">
                <a:ea typeface="宋体" panose="02010600030101010101" pitchFamily="2" charset="-122"/>
              </a:rPr>
              <a:t>FP-</a:t>
            </a:r>
            <a:r>
              <a:rPr lang="zh-CN" altLang="en-US" sz="2800">
                <a:ea typeface="宋体" panose="02010600030101010101" pitchFamily="2" charset="-122"/>
              </a:rPr>
              <a:t>树</a:t>
            </a:r>
          </a:p>
          <a:p>
            <a:pPr lvl="1" eaLnBrk="1" hangingPunct="1"/>
            <a:r>
              <a:rPr lang="en-US" altLang="zh-CN" sz="2800">
                <a:ea typeface="宋体" panose="02010600030101010101" pitchFamily="2" charset="-122"/>
              </a:rPr>
              <a:t>(3)</a:t>
            </a:r>
            <a:r>
              <a:rPr lang="zh-CN" altLang="en-US" sz="2800">
                <a:ea typeface="宋体" panose="02010600030101010101" pitchFamily="2" charset="-122"/>
              </a:rPr>
              <a:t>在新构造的条件</a:t>
            </a:r>
            <a:r>
              <a:rPr lang="en-US" altLang="zh-CN" sz="2800">
                <a:ea typeface="宋体" panose="02010600030101010101" pitchFamily="2" charset="-122"/>
              </a:rPr>
              <a:t>FP-</a:t>
            </a:r>
            <a:r>
              <a:rPr lang="zh-CN" altLang="en-US" sz="2800">
                <a:ea typeface="宋体" panose="02010600030101010101" pitchFamily="2" charset="-122"/>
              </a:rPr>
              <a:t>树上重复这一过程</a:t>
            </a:r>
            <a:endParaRPr lang="en-US" altLang="zh-CN" sz="2800">
              <a:ea typeface="宋体" panose="02010600030101010101" pitchFamily="2" charset="-122"/>
            </a:endParaRPr>
          </a:p>
          <a:p>
            <a:pPr lvl="2" eaLnBrk="1" hangingPunct="1"/>
            <a:r>
              <a:rPr lang="zh-CN" altLang="en-US" sz="2800">
                <a:ea typeface="宋体" panose="02010600030101010101" pitchFamily="2" charset="-122"/>
              </a:rPr>
              <a:t>直到结果条件 </a:t>
            </a:r>
            <a:r>
              <a:rPr lang="en-US" altLang="zh-CN" sz="2800">
                <a:ea typeface="宋体" panose="02010600030101010101" pitchFamily="2" charset="-122"/>
              </a:rPr>
              <a:t>FP-</a:t>
            </a:r>
            <a:r>
              <a:rPr lang="zh-CN" altLang="en-US" sz="2800">
                <a:ea typeface="宋体" panose="02010600030101010101" pitchFamily="2" charset="-122"/>
              </a:rPr>
              <a:t>树为空</a:t>
            </a:r>
            <a:r>
              <a:rPr lang="en-US" altLang="zh-CN" sz="2800">
                <a:ea typeface="宋体" panose="02010600030101010101" pitchFamily="2" charset="-122"/>
              </a:rPr>
              <a:t>,  </a:t>
            </a:r>
            <a:r>
              <a:rPr lang="zh-CN" altLang="en-US" sz="2800">
                <a:ea typeface="宋体" panose="02010600030101010101" pitchFamily="2" charset="-122"/>
              </a:rPr>
              <a:t>或者它只包含一条路径—单个路径将产生其子路径的所有组合,  每个子路径是一个频繁模式</a:t>
            </a:r>
            <a:endParaRPr lang="en-US" altLang="zh-CN" sz="280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defRPr>
            </a:lvl9pPr>
          </a:lstStyle>
          <a:p>
            <a:pPr>
              <a:spcBef>
                <a:spcPct val="0"/>
              </a:spcBef>
              <a:buClrTx/>
              <a:buSzTx/>
              <a:buFontTx/>
              <a:buNone/>
            </a:pPr>
            <a:fld id="{E5F28F7B-1EB1-40EF-85A8-A9DC1D0FF347}" type="slidenum">
              <a:rPr lang="zh-CN" altLang="en-US" sz="1800" b="0">
                <a:latin typeface="Tahoma" panose="020B0604030504040204" pitchFamily="34" charset="0"/>
              </a:rPr>
              <a:t>67</a:t>
            </a:fld>
            <a:endParaRPr lang="en-US" altLang="zh-CN" sz="1800" b="0">
              <a:latin typeface="Tahoma" panose="020B0604030504040204" pitchFamily="34" charset="0"/>
            </a:endParaRPr>
          </a:p>
        </p:txBody>
      </p:sp>
      <p:sp>
        <p:nvSpPr>
          <p:cNvPr id="50179" name="Rectangle 2"/>
          <p:cNvSpPr>
            <a:spLocks noGrp="1" noChangeArrowheads="1"/>
          </p:cNvSpPr>
          <p:nvPr>
            <p:ph type="title"/>
          </p:nvPr>
        </p:nvSpPr>
        <p:spPr>
          <a:xfrm>
            <a:off x="3708400" y="44450"/>
            <a:ext cx="3887788" cy="762000"/>
          </a:xfrm>
        </p:spPr>
        <p:txBody>
          <a:bodyPr>
            <a:normAutofit/>
          </a:bodyPr>
          <a:lstStyle/>
          <a:p>
            <a:pPr eaLnBrk="1" hangingPunct="1"/>
            <a:r>
              <a:rPr lang="en-US" altLang="zh-CN" b="1" u="sng">
                <a:solidFill>
                  <a:srgbClr val="5FA180"/>
                </a:solidFill>
                <a:ea typeface="宋体" panose="02010600030101010101" pitchFamily="2" charset="-122"/>
              </a:rPr>
              <a:t>FP-tree</a:t>
            </a:r>
            <a:r>
              <a:rPr lang="zh-CN" altLang="en-US" b="1" u="sng">
                <a:solidFill>
                  <a:srgbClr val="5FA180"/>
                </a:solidFill>
                <a:ea typeface="宋体" panose="02010600030101010101" pitchFamily="2" charset="-122"/>
              </a:rPr>
              <a:t>挖掘算法</a:t>
            </a:r>
          </a:p>
        </p:txBody>
      </p:sp>
      <p:grpSp>
        <p:nvGrpSpPr>
          <p:cNvPr id="50180" name="Group 12"/>
          <p:cNvGrpSpPr/>
          <p:nvPr/>
        </p:nvGrpSpPr>
        <p:grpSpPr bwMode="auto">
          <a:xfrm>
            <a:off x="0" y="188913"/>
            <a:ext cx="9144000" cy="6048375"/>
            <a:chOff x="1676" y="1552"/>
            <a:chExt cx="2407" cy="1111"/>
          </a:xfrm>
        </p:grpSpPr>
        <p:pic>
          <p:nvPicPr>
            <p:cNvPr id="5018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 y="1656"/>
              <a:ext cx="2407" cy="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 y="1552"/>
              <a:ext cx="899"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p:txBody>
          <a:bodyPr/>
          <a:lstStyle/>
          <a:p>
            <a:r>
              <a:rPr lang="en-US" altLang="zh-CN" dirty="0">
                <a:ea typeface="宋体" panose="02010600030101010101" pitchFamily="2" charset="-122"/>
              </a:rPr>
              <a:t>FP-tree </a:t>
            </a:r>
            <a:r>
              <a:rPr lang="zh-CN" altLang="en-US" dirty="0">
                <a:ea typeface="宋体" panose="02010600030101010101" pitchFamily="2" charset="-122"/>
              </a:rPr>
              <a:t>构建</a:t>
            </a:r>
            <a:endParaRPr lang="en-US" altLang="zh-CN" dirty="0">
              <a:ea typeface="宋体" panose="02010600030101010101" pitchFamily="2" charset="-122"/>
            </a:endParaRPr>
          </a:p>
        </p:txBody>
      </p:sp>
      <p:sp>
        <p:nvSpPr>
          <p:cNvPr id="1268739" name="Oval 3"/>
          <p:cNvSpPr>
            <a:spLocks noChangeArrowheads="1"/>
          </p:cNvSpPr>
          <p:nvPr/>
        </p:nvSpPr>
        <p:spPr bwMode="auto">
          <a:xfrm>
            <a:off x="7010400" y="1143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8740" name="Object 4"/>
          <p:cNvGraphicFramePr>
            <a:graphicFrameLocks noChangeAspect="1"/>
          </p:cNvGraphicFramePr>
          <p:nvPr/>
        </p:nvGraphicFramePr>
        <p:xfrm>
          <a:off x="533400" y="1905000"/>
          <a:ext cx="2374900" cy="3962400"/>
        </p:xfrm>
        <a:graphic>
          <a:graphicData uri="http://schemas.openxmlformats.org/presentationml/2006/ole">
            <mc:AlternateContent xmlns:mc="http://schemas.openxmlformats.org/markup-compatibility/2006">
              <mc:Choice xmlns:v="urn:schemas-microsoft-com:vml" Requires="v">
                <p:oleObj name="Worksheet" r:id="rId2" imgW="1962150" imgH="3267075" progId="Excel.Sheet.8">
                  <p:embed/>
                </p:oleObj>
              </mc:Choice>
              <mc:Fallback>
                <p:oleObj name="Worksheet" r:id="rId2" imgW="1962150" imgH="3267075" progId="Excel.Sheet.8">
                  <p:embed/>
                  <p:pic>
                    <p:nvPicPr>
                      <p:cNvPr id="0" name="图片 287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23749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8741" name="Oval 5"/>
          <p:cNvSpPr>
            <a:spLocks noChangeArrowheads="1"/>
          </p:cNvSpPr>
          <p:nvPr/>
        </p:nvSpPr>
        <p:spPr bwMode="auto">
          <a:xfrm>
            <a:off x="6629400" y="18288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2" name="Oval 6"/>
          <p:cNvSpPr>
            <a:spLocks noChangeArrowheads="1"/>
          </p:cNvSpPr>
          <p:nvPr/>
        </p:nvSpPr>
        <p:spPr bwMode="auto">
          <a:xfrm>
            <a:off x="6172200" y="2667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3" name="Oval 7"/>
          <p:cNvSpPr>
            <a:spLocks noChangeArrowheads="1"/>
          </p:cNvSpPr>
          <p:nvPr/>
        </p:nvSpPr>
        <p:spPr bwMode="auto">
          <a:xfrm>
            <a:off x="6858000" y="42672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4" name="Line 8"/>
          <p:cNvSpPr>
            <a:spLocks noChangeShapeType="1"/>
          </p:cNvSpPr>
          <p:nvPr/>
        </p:nvSpPr>
        <p:spPr bwMode="auto">
          <a:xfrm flipH="1">
            <a:off x="6858000" y="1447800"/>
            <a:ext cx="3048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45" name="Line 9"/>
          <p:cNvSpPr>
            <a:spLocks noChangeShapeType="1"/>
          </p:cNvSpPr>
          <p:nvPr/>
        </p:nvSpPr>
        <p:spPr bwMode="auto">
          <a:xfrm flipH="1">
            <a:off x="6324600" y="2133600"/>
            <a:ext cx="3810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46" name="Oval 10"/>
          <p:cNvSpPr>
            <a:spLocks noChangeArrowheads="1"/>
          </p:cNvSpPr>
          <p:nvPr/>
        </p:nvSpPr>
        <p:spPr bwMode="auto">
          <a:xfrm>
            <a:off x="6248400" y="3657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7" name="Oval 11"/>
          <p:cNvSpPr>
            <a:spLocks noChangeArrowheads="1"/>
          </p:cNvSpPr>
          <p:nvPr/>
        </p:nvSpPr>
        <p:spPr bwMode="auto">
          <a:xfrm>
            <a:off x="5867400" y="43434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8" name="Oval 12"/>
          <p:cNvSpPr>
            <a:spLocks noChangeArrowheads="1"/>
          </p:cNvSpPr>
          <p:nvPr/>
        </p:nvSpPr>
        <p:spPr bwMode="auto">
          <a:xfrm>
            <a:off x="5410200" y="5181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49" name="Line 13"/>
          <p:cNvSpPr>
            <a:spLocks noChangeShapeType="1"/>
          </p:cNvSpPr>
          <p:nvPr/>
        </p:nvSpPr>
        <p:spPr bwMode="auto">
          <a:xfrm flipH="1">
            <a:off x="6096000" y="3962400"/>
            <a:ext cx="3048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50" name="Line 14"/>
          <p:cNvSpPr>
            <a:spLocks noChangeShapeType="1"/>
          </p:cNvSpPr>
          <p:nvPr/>
        </p:nvSpPr>
        <p:spPr bwMode="auto">
          <a:xfrm flipH="1">
            <a:off x="5562600" y="4648200"/>
            <a:ext cx="3810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51" name="Oval 15"/>
          <p:cNvSpPr>
            <a:spLocks noChangeArrowheads="1"/>
          </p:cNvSpPr>
          <p:nvPr/>
        </p:nvSpPr>
        <p:spPr bwMode="auto">
          <a:xfrm>
            <a:off x="7467600" y="5181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52" name="Oval 16"/>
          <p:cNvSpPr>
            <a:spLocks noChangeArrowheads="1"/>
          </p:cNvSpPr>
          <p:nvPr/>
        </p:nvSpPr>
        <p:spPr bwMode="auto">
          <a:xfrm>
            <a:off x="7924800" y="5943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8753" name="Line 17"/>
          <p:cNvSpPr>
            <a:spLocks noChangeShapeType="1"/>
          </p:cNvSpPr>
          <p:nvPr/>
        </p:nvSpPr>
        <p:spPr bwMode="auto">
          <a:xfrm>
            <a:off x="6400800" y="3962400"/>
            <a:ext cx="457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54" name="Line 18"/>
          <p:cNvSpPr>
            <a:spLocks noChangeShapeType="1"/>
          </p:cNvSpPr>
          <p:nvPr/>
        </p:nvSpPr>
        <p:spPr bwMode="auto">
          <a:xfrm flipH="1" flipV="1">
            <a:off x="7086600" y="4572000"/>
            <a:ext cx="457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55" name="Line 19"/>
          <p:cNvSpPr>
            <a:spLocks noChangeShapeType="1"/>
          </p:cNvSpPr>
          <p:nvPr/>
        </p:nvSpPr>
        <p:spPr bwMode="auto">
          <a:xfrm>
            <a:off x="7696200" y="5486400"/>
            <a:ext cx="304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8756" name="Text Box 20"/>
          <p:cNvSpPr txBox="1">
            <a:spLocks noChangeArrowheads="1"/>
          </p:cNvSpPr>
          <p:nvPr/>
        </p:nvSpPr>
        <p:spPr bwMode="auto">
          <a:xfrm>
            <a:off x="6477000" y="990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null</a:t>
            </a:r>
          </a:p>
        </p:txBody>
      </p:sp>
      <p:sp>
        <p:nvSpPr>
          <p:cNvPr id="1268757" name="Text Box 21"/>
          <p:cNvSpPr txBox="1">
            <a:spLocks noChangeArrowheads="1"/>
          </p:cNvSpPr>
          <p:nvPr/>
        </p:nvSpPr>
        <p:spPr bwMode="auto">
          <a:xfrm>
            <a:off x="6172200" y="175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A:1</a:t>
            </a:r>
          </a:p>
        </p:txBody>
      </p:sp>
      <p:sp>
        <p:nvSpPr>
          <p:cNvPr id="1268758" name="Text Box 22"/>
          <p:cNvSpPr txBox="1">
            <a:spLocks noChangeArrowheads="1"/>
          </p:cNvSpPr>
          <p:nvPr/>
        </p:nvSpPr>
        <p:spPr bwMode="auto">
          <a:xfrm>
            <a:off x="5715000" y="2590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B:1</a:t>
            </a:r>
          </a:p>
        </p:txBody>
      </p:sp>
      <p:sp>
        <p:nvSpPr>
          <p:cNvPr id="1268759" name="Text Box 23"/>
          <p:cNvSpPr txBox="1">
            <a:spLocks noChangeArrowheads="1"/>
          </p:cNvSpPr>
          <p:nvPr/>
        </p:nvSpPr>
        <p:spPr bwMode="auto">
          <a:xfrm>
            <a:off x="5715000" y="3581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null</a:t>
            </a:r>
          </a:p>
        </p:txBody>
      </p:sp>
      <p:sp>
        <p:nvSpPr>
          <p:cNvPr id="1268760" name="Text Box 24"/>
          <p:cNvSpPr txBox="1">
            <a:spLocks noChangeArrowheads="1"/>
          </p:cNvSpPr>
          <p:nvPr/>
        </p:nvSpPr>
        <p:spPr bwMode="auto">
          <a:xfrm>
            <a:off x="5334000" y="4267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A:1</a:t>
            </a:r>
          </a:p>
        </p:txBody>
      </p:sp>
      <p:sp>
        <p:nvSpPr>
          <p:cNvPr id="1268761" name="Text Box 25"/>
          <p:cNvSpPr txBox="1">
            <a:spLocks noChangeArrowheads="1"/>
          </p:cNvSpPr>
          <p:nvPr/>
        </p:nvSpPr>
        <p:spPr bwMode="auto">
          <a:xfrm>
            <a:off x="4876800" y="5105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B:1</a:t>
            </a:r>
          </a:p>
        </p:txBody>
      </p:sp>
      <p:sp>
        <p:nvSpPr>
          <p:cNvPr id="1268762" name="Text Box 26"/>
          <p:cNvSpPr txBox="1">
            <a:spLocks noChangeArrowheads="1"/>
          </p:cNvSpPr>
          <p:nvPr/>
        </p:nvSpPr>
        <p:spPr bwMode="auto">
          <a:xfrm>
            <a:off x="7086600" y="4191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B:1</a:t>
            </a:r>
          </a:p>
        </p:txBody>
      </p:sp>
      <p:sp>
        <p:nvSpPr>
          <p:cNvPr id="1268763" name="Text Box 27"/>
          <p:cNvSpPr txBox="1">
            <a:spLocks noChangeArrowheads="1"/>
          </p:cNvSpPr>
          <p:nvPr/>
        </p:nvSpPr>
        <p:spPr bwMode="auto">
          <a:xfrm>
            <a:off x="7848600" y="5105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C:1</a:t>
            </a:r>
          </a:p>
        </p:txBody>
      </p:sp>
      <p:sp>
        <p:nvSpPr>
          <p:cNvPr id="1268764" name="Text Box 28"/>
          <p:cNvSpPr txBox="1">
            <a:spLocks noChangeArrowheads="1"/>
          </p:cNvSpPr>
          <p:nvPr/>
        </p:nvSpPr>
        <p:spPr bwMode="auto">
          <a:xfrm>
            <a:off x="8229600" y="5867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8765" name="Text Box 29"/>
          <p:cNvSpPr txBox="1">
            <a:spLocks noChangeArrowheads="1"/>
          </p:cNvSpPr>
          <p:nvPr/>
        </p:nvSpPr>
        <p:spPr bwMode="auto">
          <a:xfrm>
            <a:off x="3086100" y="1830482"/>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After reading TID=1:</a:t>
            </a:r>
          </a:p>
        </p:txBody>
      </p:sp>
      <p:sp>
        <p:nvSpPr>
          <p:cNvPr id="1268766" name="Text Box 30"/>
          <p:cNvSpPr txBox="1">
            <a:spLocks noChangeArrowheads="1"/>
          </p:cNvSpPr>
          <p:nvPr/>
        </p:nvSpPr>
        <p:spPr bwMode="auto">
          <a:xfrm>
            <a:off x="3200400" y="3413125"/>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After reading TID=2:</a:t>
            </a:r>
          </a:p>
        </p:txBody>
      </p:sp>
      <p:sp>
        <p:nvSpPr>
          <p:cNvPr id="1268767" name="Line 31"/>
          <p:cNvSpPr>
            <a:spLocks noChangeShapeType="1"/>
          </p:cNvSpPr>
          <p:nvPr/>
        </p:nvSpPr>
        <p:spPr bwMode="auto">
          <a:xfrm flipV="1">
            <a:off x="5715000" y="4495800"/>
            <a:ext cx="1143000" cy="8382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title"/>
          </p:nvPr>
        </p:nvSpPr>
        <p:spPr/>
        <p:txBody>
          <a:bodyPr/>
          <a:lstStyle/>
          <a:p>
            <a:r>
              <a:rPr lang="en-US" altLang="zh-CN">
                <a:ea typeface="宋体" panose="02010600030101010101" pitchFamily="2" charset="-122"/>
              </a:rPr>
              <a:t>FP-Tree Construction</a:t>
            </a:r>
          </a:p>
        </p:txBody>
      </p:sp>
      <p:sp>
        <p:nvSpPr>
          <p:cNvPr id="1269763" name="Oval 3"/>
          <p:cNvSpPr>
            <a:spLocks noChangeArrowheads="1"/>
          </p:cNvSpPr>
          <p:nvPr/>
        </p:nvSpPr>
        <p:spPr bwMode="auto">
          <a:xfrm>
            <a:off x="6705600" y="2514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64" name="Oval 4"/>
          <p:cNvSpPr>
            <a:spLocks noChangeArrowheads="1"/>
          </p:cNvSpPr>
          <p:nvPr/>
        </p:nvSpPr>
        <p:spPr bwMode="auto">
          <a:xfrm>
            <a:off x="5715000" y="1752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65" name="Oval 5"/>
          <p:cNvSpPr>
            <a:spLocks noChangeArrowheads="1"/>
          </p:cNvSpPr>
          <p:nvPr/>
        </p:nvSpPr>
        <p:spPr bwMode="auto">
          <a:xfrm>
            <a:off x="4648200" y="25908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66" name="Oval 6"/>
          <p:cNvSpPr>
            <a:spLocks noChangeArrowheads="1"/>
          </p:cNvSpPr>
          <p:nvPr/>
        </p:nvSpPr>
        <p:spPr bwMode="auto">
          <a:xfrm>
            <a:off x="3733800" y="3429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67" name="Line 7"/>
          <p:cNvSpPr>
            <a:spLocks noChangeShapeType="1"/>
          </p:cNvSpPr>
          <p:nvPr/>
        </p:nvSpPr>
        <p:spPr bwMode="auto">
          <a:xfrm flipH="1">
            <a:off x="4800600" y="2057400"/>
            <a:ext cx="1066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68" name="Line 8"/>
          <p:cNvSpPr>
            <a:spLocks noChangeShapeType="1"/>
          </p:cNvSpPr>
          <p:nvPr/>
        </p:nvSpPr>
        <p:spPr bwMode="auto">
          <a:xfrm flipH="1">
            <a:off x="3962400" y="2895600"/>
            <a:ext cx="838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69" name="Oval 9"/>
          <p:cNvSpPr>
            <a:spLocks noChangeArrowheads="1"/>
          </p:cNvSpPr>
          <p:nvPr/>
        </p:nvSpPr>
        <p:spPr bwMode="auto">
          <a:xfrm>
            <a:off x="7315200" y="3429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70" name="Oval 10"/>
          <p:cNvSpPr>
            <a:spLocks noChangeArrowheads="1"/>
          </p:cNvSpPr>
          <p:nvPr/>
        </p:nvSpPr>
        <p:spPr bwMode="auto">
          <a:xfrm>
            <a:off x="7086600" y="4191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71" name="Line 11"/>
          <p:cNvSpPr>
            <a:spLocks noChangeShapeType="1"/>
          </p:cNvSpPr>
          <p:nvPr/>
        </p:nvSpPr>
        <p:spPr bwMode="auto">
          <a:xfrm>
            <a:off x="5867400" y="2057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72" name="Line 12"/>
          <p:cNvSpPr>
            <a:spLocks noChangeShapeType="1"/>
          </p:cNvSpPr>
          <p:nvPr/>
        </p:nvSpPr>
        <p:spPr bwMode="auto">
          <a:xfrm flipH="1" flipV="1">
            <a:off x="6934200" y="2819400"/>
            <a:ext cx="457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73" name="Line 13"/>
          <p:cNvSpPr>
            <a:spLocks noChangeShapeType="1"/>
          </p:cNvSpPr>
          <p:nvPr/>
        </p:nvSpPr>
        <p:spPr bwMode="auto">
          <a:xfrm flipH="1">
            <a:off x="7315200" y="37338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74" name="Text Box 14"/>
          <p:cNvSpPr txBox="1">
            <a:spLocks noChangeArrowheads="1"/>
          </p:cNvSpPr>
          <p:nvPr/>
        </p:nvSpPr>
        <p:spPr bwMode="auto">
          <a:xfrm>
            <a:off x="5105400" y="1676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null</a:t>
            </a:r>
          </a:p>
        </p:txBody>
      </p:sp>
      <p:sp>
        <p:nvSpPr>
          <p:cNvPr id="1269775" name="Text Box 15"/>
          <p:cNvSpPr txBox="1">
            <a:spLocks noChangeArrowheads="1"/>
          </p:cNvSpPr>
          <p:nvPr/>
        </p:nvSpPr>
        <p:spPr bwMode="auto">
          <a:xfrm>
            <a:off x="4114800" y="2514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A:7</a:t>
            </a:r>
          </a:p>
        </p:txBody>
      </p:sp>
      <p:sp>
        <p:nvSpPr>
          <p:cNvPr id="1269776" name="Text Box 16"/>
          <p:cNvSpPr txBox="1">
            <a:spLocks noChangeArrowheads="1"/>
          </p:cNvSpPr>
          <p:nvPr/>
        </p:nvSpPr>
        <p:spPr bwMode="auto">
          <a:xfrm>
            <a:off x="3200400" y="3352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B:5</a:t>
            </a:r>
          </a:p>
        </p:txBody>
      </p:sp>
      <p:sp>
        <p:nvSpPr>
          <p:cNvPr id="1269777" name="Text Box 17"/>
          <p:cNvSpPr txBox="1">
            <a:spLocks noChangeArrowheads="1"/>
          </p:cNvSpPr>
          <p:nvPr/>
        </p:nvSpPr>
        <p:spPr bwMode="auto">
          <a:xfrm>
            <a:off x="6934200" y="2438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B:3</a:t>
            </a:r>
          </a:p>
        </p:txBody>
      </p:sp>
      <p:sp>
        <p:nvSpPr>
          <p:cNvPr id="1269778" name="Text Box 18"/>
          <p:cNvSpPr txBox="1">
            <a:spLocks noChangeArrowheads="1"/>
          </p:cNvSpPr>
          <p:nvPr/>
        </p:nvSpPr>
        <p:spPr bwMode="auto">
          <a:xfrm>
            <a:off x="7696200" y="3352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C:3</a:t>
            </a:r>
          </a:p>
        </p:txBody>
      </p:sp>
      <p:sp>
        <p:nvSpPr>
          <p:cNvPr id="1269779" name="Text Box 19"/>
          <p:cNvSpPr txBox="1">
            <a:spLocks noChangeArrowheads="1"/>
          </p:cNvSpPr>
          <p:nvPr/>
        </p:nvSpPr>
        <p:spPr bwMode="auto">
          <a:xfrm>
            <a:off x="73914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9780" name="Oval 20"/>
          <p:cNvSpPr>
            <a:spLocks noChangeArrowheads="1"/>
          </p:cNvSpPr>
          <p:nvPr/>
        </p:nvSpPr>
        <p:spPr bwMode="auto">
          <a:xfrm>
            <a:off x="4572000" y="35655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81" name="Oval 21"/>
          <p:cNvSpPr>
            <a:spLocks noChangeArrowheads="1"/>
          </p:cNvSpPr>
          <p:nvPr/>
        </p:nvSpPr>
        <p:spPr bwMode="auto">
          <a:xfrm>
            <a:off x="4724400" y="44958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82" name="Line 22"/>
          <p:cNvSpPr>
            <a:spLocks noChangeShapeType="1"/>
          </p:cNvSpPr>
          <p:nvPr/>
        </p:nvSpPr>
        <p:spPr bwMode="auto">
          <a:xfrm flipV="1">
            <a:off x="4724400" y="28956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83" name="Line 23"/>
          <p:cNvSpPr>
            <a:spLocks noChangeShapeType="1"/>
          </p:cNvSpPr>
          <p:nvPr/>
        </p:nvSpPr>
        <p:spPr bwMode="auto">
          <a:xfrm>
            <a:off x="4724400" y="3886200"/>
            <a:ext cx="76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84" name="Text Box 24"/>
          <p:cNvSpPr txBox="1">
            <a:spLocks noChangeArrowheads="1"/>
          </p:cNvSpPr>
          <p:nvPr/>
        </p:nvSpPr>
        <p:spPr bwMode="auto">
          <a:xfrm>
            <a:off x="4876800" y="3505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C:1</a:t>
            </a:r>
          </a:p>
        </p:txBody>
      </p:sp>
      <p:sp>
        <p:nvSpPr>
          <p:cNvPr id="1269785" name="Text Box 25"/>
          <p:cNvSpPr txBox="1">
            <a:spLocks noChangeArrowheads="1"/>
          </p:cNvSpPr>
          <p:nvPr/>
        </p:nvSpPr>
        <p:spPr bwMode="auto">
          <a:xfrm>
            <a:off x="5029200" y="4419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9786" name="Oval 26"/>
          <p:cNvSpPr>
            <a:spLocks noChangeArrowheads="1"/>
          </p:cNvSpPr>
          <p:nvPr/>
        </p:nvSpPr>
        <p:spPr bwMode="auto">
          <a:xfrm>
            <a:off x="3429000" y="43434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87" name="Text Box 27"/>
          <p:cNvSpPr txBox="1">
            <a:spLocks noChangeArrowheads="1"/>
          </p:cNvSpPr>
          <p:nvPr/>
        </p:nvSpPr>
        <p:spPr bwMode="auto">
          <a:xfrm>
            <a:off x="2895600" y="4267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C:3</a:t>
            </a:r>
          </a:p>
        </p:txBody>
      </p:sp>
      <p:sp>
        <p:nvSpPr>
          <p:cNvPr id="1269788" name="Oval 28"/>
          <p:cNvSpPr>
            <a:spLocks noChangeArrowheads="1"/>
          </p:cNvSpPr>
          <p:nvPr/>
        </p:nvSpPr>
        <p:spPr bwMode="auto">
          <a:xfrm>
            <a:off x="3200400" y="53340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89" name="Text Box 29"/>
          <p:cNvSpPr txBox="1">
            <a:spLocks noChangeArrowheads="1"/>
          </p:cNvSpPr>
          <p:nvPr/>
        </p:nvSpPr>
        <p:spPr bwMode="auto">
          <a:xfrm>
            <a:off x="2743200" y="5181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9790" name="Line 30"/>
          <p:cNvSpPr>
            <a:spLocks noChangeShapeType="1"/>
          </p:cNvSpPr>
          <p:nvPr/>
        </p:nvSpPr>
        <p:spPr bwMode="auto">
          <a:xfrm flipV="1">
            <a:off x="3581400" y="3733800"/>
            <a:ext cx="304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91" name="Line 31"/>
          <p:cNvSpPr>
            <a:spLocks noChangeShapeType="1"/>
          </p:cNvSpPr>
          <p:nvPr/>
        </p:nvSpPr>
        <p:spPr bwMode="auto">
          <a:xfrm flipH="1">
            <a:off x="3352800" y="4648200"/>
            <a:ext cx="2286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92" name="Oval 32"/>
          <p:cNvSpPr>
            <a:spLocks noChangeArrowheads="1"/>
          </p:cNvSpPr>
          <p:nvPr/>
        </p:nvSpPr>
        <p:spPr bwMode="auto">
          <a:xfrm>
            <a:off x="5562600" y="352107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3" name="Text Box 33"/>
          <p:cNvSpPr txBox="1">
            <a:spLocks noChangeArrowheads="1"/>
          </p:cNvSpPr>
          <p:nvPr/>
        </p:nvSpPr>
        <p:spPr bwMode="auto">
          <a:xfrm>
            <a:off x="5867400" y="3505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9794" name="Oval 34"/>
          <p:cNvSpPr>
            <a:spLocks noChangeArrowheads="1"/>
          </p:cNvSpPr>
          <p:nvPr/>
        </p:nvSpPr>
        <p:spPr bwMode="auto">
          <a:xfrm>
            <a:off x="5791200" y="4419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5" name="Text Box 35"/>
          <p:cNvSpPr txBox="1">
            <a:spLocks noChangeArrowheads="1"/>
          </p:cNvSpPr>
          <p:nvPr/>
        </p:nvSpPr>
        <p:spPr bwMode="auto">
          <a:xfrm>
            <a:off x="6019800" y="4419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E:1</a:t>
            </a:r>
          </a:p>
        </p:txBody>
      </p:sp>
      <p:sp>
        <p:nvSpPr>
          <p:cNvPr id="1269796" name="Oval 36"/>
          <p:cNvSpPr>
            <a:spLocks noChangeArrowheads="1"/>
          </p:cNvSpPr>
          <p:nvPr/>
        </p:nvSpPr>
        <p:spPr bwMode="auto">
          <a:xfrm>
            <a:off x="8077200" y="4419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7" name="Text Box 37"/>
          <p:cNvSpPr txBox="1">
            <a:spLocks noChangeArrowheads="1"/>
          </p:cNvSpPr>
          <p:nvPr/>
        </p:nvSpPr>
        <p:spPr bwMode="auto">
          <a:xfrm>
            <a:off x="8305800" y="4267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E:1</a:t>
            </a:r>
          </a:p>
        </p:txBody>
      </p:sp>
      <p:sp>
        <p:nvSpPr>
          <p:cNvPr id="1269798" name="Line 38"/>
          <p:cNvSpPr>
            <a:spLocks noChangeShapeType="1"/>
          </p:cNvSpPr>
          <p:nvPr/>
        </p:nvSpPr>
        <p:spPr bwMode="auto">
          <a:xfrm flipH="1" flipV="1">
            <a:off x="7467600" y="37338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99" name="Line 39"/>
          <p:cNvSpPr>
            <a:spLocks noChangeShapeType="1"/>
          </p:cNvSpPr>
          <p:nvPr/>
        </p:nvSpPr>
        <p:spPr bwMode="auto">
          <a:xfrm flipH="1" flipV="1">
            <a:off x="4800600" y="2895600"/>
            <a:ext cx="838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0" name="Line 40"/>
          <p:cNvSpPr>
            <a:spLocks noChangeShapeType="1"/>
          </p:cNvSpPr>
          <p:nvPr/>
        </p:nvSpPr>
        <p:spPr bwMode="auto">
          <a:xfrm flipH="1" flipV="1">
            <a:off x="5715000" y="3810000"/>
            <a:ext cx="1524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69801" name="Object 41"/>
          <p:cNvGraphicFramePr>
            <a:graphicFrameLocks noChangeAspect="1"/>
          </p:cNvGraphicFramePr>
          <p:nvPr/>
        </p:nvGraphicFramePr>
        <p:xfrm>
          <a:off x="381000" y="1143000"/>
          <a:ext cx="1690688" cy="2819400"/>
        </p:xfrm>
        <a:graphic>
          <a:graphicData uri="http://schemas.openxmlformats.org/presentationml/2006/ole">
            <mc:AlternateContent xmlns:mc="http://schemas.openxmlformats.org/markup-compatibility/2006">
              <mc:Choice xmlns:v="urn:schemas-microsoft-com:vml" Requires="v">
                <p:oleObj name="Worksheet" r:id="rId2" imgW="1962150" imgH="3267075" progId="Excel.Sheet.8">
                  <p:embed/>
                </p:oleObj>
              </mc:Choice>
              <mc:Fallback>
                <p:oleObj name="Worksheet" r:id="rId2" imgW="1962150" imgH="3267075" progId="Excel.Sheet.8">
                  <p:embed/>
                  <p:pic>
                    <p:nvPicPr>
                      <p:cNvPr id="0" name="图片 297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2" name="Line 42"/>
          <p:cNvSpPr>
            <a:spLocks noChangeShapeType="1"/>
          </p:cNvSpPr>
          <p:nvPr/>
        </p:nvSpPr>
        <p:spPr bwMode="auto">
          <a:xfrm flipV="1">
            <a:off x="3505200" y="4572000"/>
            <a:ext cx="609600" cy="8382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3" name="Line 43"/>
          <p:cNvSpPr>
            <a:spLocks noChangeShapeType="1"/>
          </p:cNvSpPr>
          <p:nvPr/>
        </p:nvSpPr>
        <p:spPr bwMode="auto">
          <a:xfrm flipV="1">
            <a:off x="4953000" y="3825875"/>
            <a:ext cx="685800" cy="669925"/>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4" name="Line 44"/>
          <p:cNvSpPr>
            <a:spLocks noChangeShapeType="1"/>
          </p:cNvSpPr>
          <p:nvPr/>
        </p:nvSpPr>
        <p:spPr bwMode="auto">
          <a:xfrm>
            <a:off x="5867400" y="3825875"/>
            <a:ext cx="1219200" cy="441325"/>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5" name="Line 45"/>
          <p:cNvSpPr>
            <a:spLocks noChangeShapeType="1"/>
          </p:cNvSpPr>
          <p:nvPr/>
        </p:nvSpPr>
        <p:spPr bwMode="auto">
          <a:xfrm flipV="1">
            <a:off x="6477000" y="4572000"/>
            <a:ext cx="1600200" cy="15875"/>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6" name="Line 46"/>
          <p:cNvSpPr>
            <a:spLocks noChangeShapeType="1"/>
          </p:cNvSpPr>
          <p:nvPr/>
        </p:nvSpPr>
        <p:spPr bwMode="auto">
          <a:xfrm flipV="1">
            <a:off x="3657600" y="3825875"/>
            <a:ext cx="914400" cy="593725"/>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7" name="Line 47"/>
          <p:cNvSpPr>
            <a:spLocks noChangeShapeType="1"/>
          </p:cNvSpPr>
          <p:nvPr/>
        </p:nvSpPr>
        <p:spPr bwMode="auto">
          <a:xfrm flipV="1">
            <a:off x="5029200" y="3521075"/>
            <a:ext cx="2286000" cy="762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8" name="Line 48"/>
          <p:cNvSpPr>
            <a:spLocks noChangeShapeType="1"/>
          </p:cNvSpPr>
          <p:nvPr/>
        </p:nvSpPr>
        <p:spPr bwMode="auto">
          <a:xfrm flipV="1">
            <a:off x="4038600" y="2743200"/>
            <a:ext cx="2667000" cy="854075"/>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09" name="Text Box 49"/>
          <p:cNvSpPr txBox="1">
            <a:spLocks noChangeArrowheads="1"/>
          </p:cNvSpPr>
          <p:nvPr/>
        </p:nvSpPr>
        <p:spPr bwMode="auto">
          <a:xfrm>
            <a:off x="5029200" y="5486400"/>
            <a:ext cx="381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effectLst>
                  <a:outerShdw blurRad="38100" dist="38100" dir="2700000" algn="tl">
                    <a:srgbClr val="000000">
                      <a:alpha val="43137"/>
                    </a:srgbClr>
                  </a:outerShdw>
                </a:effectLst>
                <a:ea typeface="宋体" panose="02010600030101010101" pitchFamily="2" charset="-122"/>
              </a:rPr>
              <a:t>指针，产生频繁项集</a:t>
            </a:r>
            <a:endParaRPr lang="en-US" altLang="zh-CN" sz="2000" b="1" dirty="0">
              <a:solidFill>
                <a:srgbClr val="FF0000"/>
              </a:solidFill>
              <a:effectLst>
                <a:outerShdw blurRad="38100" dist="38100" dir="2700000" algn="tl">
                  <a:srgbClr val="000000">
                    <a:alpha val="43137"/>
                  </a:srgbClr>
                </a:outerShdw>
              </a:effectLst>
              <a:ea typeface="宋体" panose="02010600030101010101" pitchFamily="2" charset="-122"/>
            </a:endParaRPr>
          </a:p>
        </p:txBody>
      </p:sp>
      <p:sp>
        <p:nvSpPr>
          <p:cNvPr id="1269810" name="Oval 50"/>
          <p:cNvSpPr>
            <a:spLocks noChangeArrowheads="1"/>
          </p:cNvSpPr>
          <p:nvPr/>
        </p:nvSpPr>
        <p:spPr bwMode="auto">
          <a:xfrm>
            <a:off x="4114800" y="43434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1" name="Text Box 51"/>
          <p:cNvSpPr txBox="1">
            <a:spLocks noChangeArrowheads="1"/>
          </p:cNvSpPr>
          <p:nvPr/>
        </p:nvSpPr>
        <p:spPr bwMode="auto">
          <a:xfrm>
            <a:off x="39624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69812" name="Line 52"/>
          <p:cNvSpPr>
            <a:spLocks noChangeShapeType="1"/>
          </p:cNvSpPr>
          <p:nvPr/>
        </p:nvSpPr>
        <p:spPr bwMode="auto">
          <a:xfrm>
            <a:off x="4419600" y="4572000"/>
            <a:ext cx="304800" cy="762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13" name="Line 53"/>
          <p:cNvSpPr>
            <a:spLocks noChangeShapeType="1"/>
          </p:cNvSpPr>
          <p:nvPr/>
        </p:nvSpPr>
        <p:spPr bwMode="auto">
          <a:xfrm>
            <a:off x="3962400" y="37338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14" name="Oval 54"/>
          <p:cNvSpPr>
            <a:spLocks noChangeArrowheads="1"/>
          </p:cNvSpPr>
          <p:nvPr/>
        </p:nvSpPr>
        <p:spPr bwMode="auto">
          <a:xfrm>
            <a:off x="4724400" y="51054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5" name="Text Box 55"/>
          <p:cNvSpPr txBox="1">
            <a:spLocks noChangeArrowheads="1"/>
          </p:cNvSpPr>
          <p:nvPr/>
        </p:nvSpPr>
        <p:spPr bwMode="auto">
          <a:xfrm>
            <a:off x="5029200" y="5029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E:1</a:t>
            </a:r>
          </a:p>
        </p:txBody>
      </p:sp>
      <p:sp>
        <p:nvSpPr>
          <p:cNvPr id="1269816" name="Line 56"/>
          <p:cNvSpPr>
            <a:spLocks noChangeShapeType="1"/>
          </p:cNvSpPr>
          <p:nvPr/>
        </p:nvSpPr>
        <p:spPr bwMode="auto">
          <a:xfrm>
            <a:off x="4876800" y="4800600"/>
            <a:ext cx="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17" name="Line 57"/>
          <p:cNvSpPr>
            <a:spLocks noChangeShapeType="1"/>
          </p:cNvSpPr>
          <p:nvPr/>
        </p:nvSpPr>
        <p:spPr bwMode="auto">
          <a:xfrm flipV="1">
            <a:off x="4953000" y="4648200"/>
            <a:ext cx="838200" cy="5334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18" name="Text Box 58"/>
          <p:cNvSpPr txBox="1">
            <a:spLocks noChangeArrowheads="1"/>
          </p:cNvSpPr>
          <p:nvPr/>
        </p:nvSpPr>
        <p:spPr bwMode="auto">
          <a:xfrm>
            <a:off x="2209800" y="12192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Transaction Database</a:t>
            </a:r>
          </a:p>
        </p:txBody>
      </p:sp>
      <p:graphicFrame>
        <p:nvGraphicFramePr>
          <p:cNvPr id="1269819" name="Object 59"/>
          <p:cNvGraphicFramePr>
            <a:graphicFrameLocks noChangeAspect="1"/>
          </p:cNvGraphicFramePr>
          <p:nvPr/>
        </p:nvGraphicFramePr>
        <p:xfrm>
          <a:off x="457200" y="4495800"/>
          <a:ext cx="1828800" cy="1666875"/>
        </p:xfrm>
        <a:graphic>
          <a:graphicData uri="http://schemas.openxmlformats.org/presentationml/2006/ole">
            <mc:AlternateContent xmlns:mc="http://schemas.openxmlformats.org/markup-compatibility/2006">
              <mc:Choice xmlns:v="urn:schemas-microsoft-com:vml" Requires="v">
                <p:oleObj name="Worksheet" r:id="rId4" imgW="1846580" imgH="1685290" progId="Excel.Sheet.8">
                  <p:embed/>
                </p:oleObj>
              </mc:Choice>
              <mc:Fallback>
                <p:oleObj name="Worksheet" r:id="rId4" imgW="1846580" imgH="1685290" progId="Excel.Sheet.8">
                  <p:embed/>
                  <p:pic>
                    <p:nvPicPr>
                      <p:cNvPr id="0" name="图片 297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495800"/>
                        <a:ext cx="1828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20" name="Line 60"/>
          <p:cNvSpPr>
            <a:spLocks noChangeShapeType="1"/>
          </p:cNvSpPr>
          <p:nvPr/>
        </p:nvSpPr>
        <p:spPr bwMode="auto">
          <a:xfrm flipV="1">
            <a:off x="2438400" y="2819400"/>
            <a:ext cx="2209800" cy="5334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1" name="Line 61"/>
          <p:cNvSpPr>
            <a:spLocks noChangeShapeType="1"/>
          </p:cNvSpPr>
          <p:nvPr/>
        </p:nvSpPr>
        <p:spPr bwMode="auto">
          <a:xfrm flipH="1">
            <a:off x="1600200" y="4876800"/>
            <a:ext cx="838200" cy="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2" name="Line 62"/>
          <p:cNvSpPr>
            <a:spLocks noChangeShapeType="1"/>
          </p:cNvSpPr>
          <p:nvPr/>
        </p:nvSpPr>
        <p:spPr bwMode="auto">
          <a:xfrm flipH="1" flipV="1">
            <a:off x="2438400" y="3352800"/>
            <a:ext cx="0" cy="152400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3" name="Line 63"/>
          <p:cNvSpPr>
            <a:spLocks noChangeShapeType="1"/>
          </p:cNvSpPr>
          <p:nvPr/>
        </p:nvSpPr>
        <p:spPr bwMode="auto">
          <a:xfrm flipH="1">
            <a:off x="1600200" y="5181600"/>
            <a:ext cx="990600" cy="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4" name="Line 64"/>
          <p:cNvSpPr>
            <a:spLocks noChangeShapeType="1"/>
          </p:cNvSpPr>
          <p:nvPr/>
        </p:nvSpPr>
        <p:spPr bwMode="auto">
          <a:xfrm flipH="1" flipV="1">
            <a:off x="2590800" y="4038600"/>
            <a:ext cx="0" cy="114300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5" name="Line 65"/>
          <p:cNvSpPr>
            <a:spLocks noChangeShapeType="1"/>
          </p:cNvSpPr>
          <p:nvPr/>
        </p:nvSpPr>
        <p:spPr bwMode="auto">
          <a:xfrm flipV="1">
            <a:off x="2590800" y="3657600"/>
            <a:ext cx="1219200" cy="3810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6" name="Line 66"/>
          <p:cNvSpPr>
            <a:spLocks noChangeShapeType="1"/>
          </p:cNvSpPr>
          <p:nvPr/>
        </p:nvSpPr>
        <p:spPr bwMode="auto">
          <a:xfrm flipV="1">
            <a:off x="2514600" y="4572000"/>
            <a:ext cx="990600" cy="9144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7" name="Line 67"/>
          <p:cNvSpPr>
            <a:spLocks noChangeShapeType="1"/>
          </p:cNvSpPr>
          <p:nvPr/>
        </p:nvSpPr>
        <p:spPr bwMode="auto">
          <a:xfrm flipH="1">
            <a:off x="1600200" y="5486400"/>
            <a:ext cx="914400" cy="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8" name="Line 68"/>
          <p:cNvSpPr>
            <a:spLocks noChangeShapeType="1"/>
          </p:cNvSpPr>
          <p:nvPr/>
        </p:nvSpPr>
        <p:spPr bwMode="auto">
          <a:xfrm flipH="1">
            <a:off x="1600200" y="5791200"/>
            <a:ext cx="914400" cy="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29" name="Line 69"/>
          <p:cNvSpPr>
            <a:spLocks noChangeShapeType="1"/>
          </p:cNvSpPr>
          <p:nvPr/>
        </p:nvSpPr>
        <p:spPr bwMode="auto">
          <a:xfrm flipV="1">
            <a:off x="2514600" y="5562600"/>
            <a:ext cx="685800" cy="2286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30" name="Line 70"/>
          <p:cNvSpPr>
            <a:spLocks noChangeShapeType="1"/>
          </p:cNvSpPr>
          <p:nvPr/>
        </p:nvSpPr>
        <p:spPr bwMode="auto">
          <a:xfrm flipH="1">
            <a:off x="1600200" y="6019800"/>
            <a:ext cx="1447800" cy="0"/>
          </a:xfrm>
          <a:prstGeom prst="line">
            <a:avLst/>
          </a:prstGeom>
          <a:noFill/>
          <a:ln w="952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31" name="Line 71"/>
          <p:cNvSpPr>
            <a:spLocks noChangeShapeType="1"/>
          </p:cNvSpPr>
          <p:nvPr/>
        </p:nvSpPr>
        <p:spPr bwMode="auto">
          <a:xfrm flipV="1">
            <a:off x="3048000" y="5334000"/>
            <a:ext cx="1676400" cy="685800"/>
          </a:xfrm>
          <a:prstGeom prst="line">
            <a:avLst/>
          </a:prstGeom>
          <a:noFill/>
          <a:ln w="127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32" name="Text Box 72"/>
          <p:cNvSpPr txBox="1">
            <a:spLocks noChangeArrowheads="1"/>
          </p:cNvSpPr>
          <p:nvPr/>
        </p:nvSpPr>
        <p:spPr bwMode="auto">
          <a:xfrm>
            <a:off x="381000" y="41148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Header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关联分析应用领域</a:t>
            </a:r>
          </a:p>
        </p:txBody>
      </p:sp>
      <p:sp>
        <p:nvSpPr>
          <p:cNvPr id="3" name="内容占位符 2"/>
          <p:cNvSpPr>
            <a:spLocks noGrp="1"/>
          </p:cNvSpPr>
          <p:nvPr>
            <p:ph idx="1"/>
          </p:nvPr>
        </p:nvSpPr>
        <p:spPr/>
        <p:txBody>
          <a:bodyPr/>
          <a:lstStyle/>
          <a:p>
            <a:r>
              <a:rPr lang="zh-CN" altLang="en-US" b="1" dirty="0">
                <a:effectLst>
                  <a:outerShdw blurRad="38100" dist="38100" dir="2700000" algn="tl">
                    <a:srgbClr val="000000">
                      <a:alpha val="43137"/>
                    </a:srgbClr>
                  </a:outerShdw>
                </a:effectLst>
              </a:rPr>
              <a:t>生物信息学</a:t>
            </a:r>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医疗诊断：癌症、吸烟、免疫力差</a:t>
            </a:r>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网页挖掘</a:t>
            </a:r>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科学数据分析</a:t>
            </a:r>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地球科学数据分析</a:t>
            </a:r>
            <a:r>
              <a:rPr lang="en-US" altLang="zh-CN" b="1" dirty="0">
                <a:effectLst>
                  <a:outerShdw blurRad="38100" dist="38100" dir="2700000" algn="tl">
                    <a:srgbClr val="000000">
                      <a:alpha val="43137"/>
                    </a:srgbClr>
                  </a:outerShdw>
                </a:effectLst>
              </a:rPr>
              <a:t>-</a:t>
            </a:r>
            <a:r>
              <a:rPr lang="zh-CN" altLang="en-US" b="1" dirty="0">
                <a:solidFill>
                  <a:srgbClr val="FF0000"/>
                </a:solidFill>
                <a:effectLst>
                  <a:outerShdw blurRad="38100" dist="38100" dir="2700000" algn="tl">
                    <a:srgbClr val="000000">
                      <a:alpha val="43137"/>
                    </a:srgbClr>
                  </a:outerShdw>
                </a:effectLst>
              </a:rPr>
              <a:t>关联模式揭示海洋、陆地、大气之间的联系</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p:txBody>
          <a:bodyPr/>
          <a:lstStyle/>
          <a:p>
            <a:r>
              <a:rPr lang="en-US" altLang="zh-CN">
                <a:ea typeface="宋体" panose="02010600030101010101" pitchFamily="2" charset="-122"/>
              </a:rPr>
              <a:t>FP-growth</a:t>
            </a:r>
          </a:p>
        </p:txBody>
      </p:sp>
      <p:sp>
        <p:nvSpPr>
          <p:cNvPr id="1270787" name="Oval 3"/>
          <p:cNvSpPr>
            <a:spLocks noChangeArrowheads="1"/>
          </p:cNvSpPr>
          <p:nvPr/>
        </p:nvSpPr>
        <p:spPr bwMode="auto">
          <a:xfrm>
            <a:off x="3581400" y="26511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88" name="Oval 4"/>
          <p:cNvSpPr>
            <a:spLocks noChangeArrowheads="1"/>
          </p:cNvSpPr>
          <p:nvPr/>
        </p:nvSpPr>
        <p:spPr bwMode="auto">
          <a:xfrm>
            <a:off x="2743200" y="18129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89" name="Oval 5"/>
          <p:cNvSpPr>
            <a:spLocks noChangeArrowheads="1"/>
          </p:cNvSpPr>
          <p:nvPr/>
        </p:nvSpPr>
        <p:spPr bwMode="auto">
          <a:xfrm>
            <a:off x="1905000" y="26511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90" name="Oval 6"/>
          <p:cNvSpPr>
            <a:spLocks noChangeArrowheads="1"/>
          </p:cNvSpPr>
          <p:nvPr/>
        </p:nvSpPr>
        <p:spPr bwMode="auto">
          <a:xfrm>
            <a:off x="1143000" y="34893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91" name="Line 7"/>
          <p:cNvSpPr>
            <a:spLocks noChangeShapeType="1"/>
          </p:cNvSpPr>
          <p:nvPr/>
        </p:nvSpPr>
        <p:spPr bwMode="auto">
          <a:xfrm flipH="1">
            <a:off x="2133600" y="2133600"/>
            <a:ext cx="762000" cy="5175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792" name="Line 8"/>
          <p:cNvSpPr>
            <a:spLocks noChangeShapeType="1"/>
          </p:cNvSpPr>
          <p:nvPr/>
        </p:nvSpPr>
        <p:spPr bwMode="auto">
          <a:xfrm flipH="1">
            <a:off x="1371600" y="2955925"/>
            <a:ext cx="609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793" name="Oval 9"/>
          <p:cNvSpPr>
            <a:spLocks noChangeArrowheads="1"/>
          </p:cNvSpPr>
          <p:nvPr/>
        </p:nvSpPr>
        <p:spPr bwMode="auto">
          <a:xfrm>
            <a:off x="4191000" y="35655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94" name="Oval 10"/>
          <p:cNvSpPr>
            <a:spLocks noChangeArrowheads="1"/>
          </p:cNvSpPr>
          <p:nvPr/>
        </p:nvSpPr>
        <p:spPr bwMode="auto">
          <a:xfrm>
            <a:off x="4191000" y="43275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95" name="Line 11"/>
          <p:cNvSpPr>
            <a:spLocks noChangeShapeType="1"/>
          </p:cNvSpPr>
          <p:nvPr/>
        </p:nvSpPr>
        <p:spPr bwMode="auto">
          <a:xfrm>
            <a:off x="2895600" y="2133600"/>
            <a:ext cx="7620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796" name="Line 12"/>
          <p:cNvSpPr>
            <a:spLocks noChangeShapeType="1"/>
          </p:cNvSpPr>
          <p:nvPr/>
        </p:nvSpPr>
        <p:spPr bwMode="auto">
          <a:xfrm flipH="1" flipV="1">
            <a:off x="3810000" y="2955925"/>
            <a:ext cx="457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797" name="Line 13"/>
          <p:cNvSpPr>
            <a:spLocks noChangeShapeType="1"/>
          </p:cNvSpPr>
          <p:nvPr/>
        </p:nvSpPr>
        <p:spPr bwMode="auto">
          <a:xfrm>
            <a:off x="4343400" y="3870325"/>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798" name="Text Box 14"/>
          <p:cNvSpPr txBox="1">
            <a:spLocks noChangeArrowheads="1"/>
          </p:cNvSpPr>
          <p:nvPr/>
        </p:nvSpPr>
        <p:spPr bwMode="auto">
          <a:xfrm>
            <a:off x="2133600" y="17367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null</a:t>
            </a:r>
          </a:p>
        </p:txBody>
      </p:sp>
      <p:sp>
        <p:nvSpPr>
          <p:cNvPr id="1270799" name="Text Box 15"/>
          <p:cNvSpPr txBox="1">
            <a:spLocks noChangeArrowheads="1"/>
          </p:cNvSpPr>
          <p:nvPr/>
        </p:nvSpPr>
        <p:spPr bwMode="auto">
          <a:xfrm>
            <a:off x="1371600" y="2574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A:7</a:t>
            </a:r>
          </a:p>
        </p:txBody>
      </p:sp>
      <p:sp>
        <p:nvSpPr>
          <p:cNvPr id="1270800" name="Text Box 16"/>
          <p:cNvSpPr txBox="1">
            <a:spLocks noChangeArrowheads="1"/>
          </p:cNvSpPr>
          <p:nvPr/>
        </p:nvSpPr>
        <p:spPr bwMode="auto">
          <a:xfrm>
            <a:off x="609600" y="3413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B:5</a:t>
            </a:r>
          </a:p>
        </p:txBody>
      </p:sp>
      <p:sp>
        <p:nvSpPr>
          <p:cNvPr id="1270801" name="Text Box 17"/>
          <p:cNvSpPr txBox="1">
            <a:spLocks noChangeArrowheads="1"/>
          </p:cNvSpPr>
          <p:nvPr/>
        </p:nvSpPr>
        <p:spPr bwMode="auto">
          <a:xfrm>
            <a:off x="3810000" y="2574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B:1</a:t>
            </a:r>
          </a:p>
        </p:txBody>
      </p:sp>
      <p:sp>
        <p:nvSpPr>
          <p:cNvPr id="1270802" name="Text Box 18"/>
          <p:cNvSpPr txBox="1">
            <a:spLocks noChangeArrowheads="1"/>
          </p:cNvSpPr>
          <p:nvPr/>
        </p:nvSpPr>
        <p:spPr bwMode="auto">
          <a:xfrm>
            <a:off x="4572000" y="3489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C:1</a:t>
            </a:r>
          </a:p>
        </p:txBody>
      </p:sp>
      <p:sp>
        <p:nvSpPr>
          <p:cNvPr id="1270803" name="Text Box 19"/>
          <p:cNvSpPr txBox="1">
            <a:spLocks noChangeArrowheads="1"/>
          </p:cNvSpPr>
          <p:nvPr/>
        </p:nvSpPr>
        <p:spPr bwMode="auto">
          <a:xfrm>
            <a:off x="4495800" y="4251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70804" name="Oval 20"/>
          <p:cNvSpPr>
            <a:spLocks noChangeArrowheads="1"/>
          </p:cNvSpPr>
          <p:nvPr/>
        </p:nvSpPr>
        <p:spPr bwMode="auto">
          <a:xfrm>
            <a:off x="1828800" y="362585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05" name="Oval 21"/>
          <p:cNvSpPr>
            <a:spLocks noChangeArrowheads="1"/>
          </p:cNvSpPr>
          <p:nvPr/>
        </p:nvSpPr>
        <p:spPr bwMode="auto">
          <a:xfrm>
            <a:off x="2209800" y="44799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06" name="Line 22"/>
          <p:cNvSpPr>
            <a:spLocks noChangeShapeType="1"/>
          </p:cNvSpPr>
          <p:nvPr/>
        </p:nvSpPr>
        <p:spPr bwMode="auto">
          <a:xfrm flipH="1" flipV="1">
            <a:off x="1981200" y="2955925"/>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807" name="Line 23"/>
          <p:cNvSpPr>
            <a:spLocks noChangeShapeType="1"/>
          </p:cNvSpPr>
          <p:nvPr/>
        </p:nvSpPr>
        <p:spPr bwMode="auto">
          <a:xfrm>
            <a:off x="1981200" y="3946525"/>
            <a:ext cx="304800" cy="549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808" name="Text Box 24"/>
          <p:cNvSpPr txBox="1">
            <a:spLocks noChangeArrowheads="1"/>
          </p:cNvSpPr>
          <p:nvPr/>
        </p:nvSpPr>
        <p:spPr bwMode="auto">
          <a:xfrm>
            <a:off x="2057400" y="3565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C:1</a:t>
            </a:r>
          </a:p>
        </p:txBody>
      </p:sp>
      <p:sp>
        <p:nvSpPr>
          <p:cNvPr id="1270809" name="Text Box 25"/>
          <p:cNvSpPr txBox="1">
            <a:spLocks noChangeArrowheads="1"/>
          </p:cNvSpPr>
          <p:nvPr/>
        </p:nvSpPr>
        <p:spPr bwMode="auto">
          <a:xfrm>
            <a:off x="2438400" y="44640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70810" name="Oval 26"/>
          <p:cNvSpPr>
            <a:spLocks noChangeArrowheads="1"/>
          </p:cNvSpPr>
          <p:nvPr/>
        </p:nvSpPr>
        <p:spPr bwMode="auto">
          <a:xfrm>
            <a:off x="838200" y="44037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11" name="Text Box 27"/>
          <p:cNvSpPr txBox="1">
            <a:spLocks noChangeArrowheads="1"/>
          </p:cNvSpPr>
          <p:nvPr/>
        </p:nvSpPr>
        <p:spPr bwMode="auto">
          <a:xfrm>
            <a:off x="304800" y="4327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C:3</a:t>
            </a:r>
          </a:p>
        </p:txBody>
      </p:sp>
      <p:sp>
        <p:nvSpPr>
          <p:cNvPr id="1270812" name="Oval 28"/>
          <p:cNvSpPr>
            <a:spLocks noChangeArrowheads="1"/>
          </p:cNvSpPr>
          <p:nvPr/>
        </p:nvSpPr>
        <p:spPr bwMode="auto">
          <a:xfrm>
            <a:off x="609600" y="5394325"/>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13" name="Text Box 29"/>
          <p:cNvSpPr txBox="1">
            <a:spLocks noChangeArrowheads="1"/>
          </p:cNvSpPr>
          <p:nvPr/>
        </p:nvSpPr>
        <p:spPr bwMode="auto">
          <a:xfrm>
            <a:off x="76200" y="5318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70814" name="Line 30"/>
          <p:cNvSpPr>
            <a:spLocks noChangeShapeType="1"/>
          </p:cNvSpPr>
          <p:nvPr/>
        </p:nvSpPr>
        <p:spPr bwMode="auto">
          <a:xfrm flipV="1">
            <a:off x="990600" y="3794125"/>
            <a:ext cx="304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815" name="Line 31"/>
          <p:cNvSpPr>
            <a:spLocks noChangeShapeType="1"/>
          </p:cNvSpPr>
          <p:nvPr/>
        </p:nvSpPr>
        <p:spPr bwMode="auto">
          <a:xfrm flipH="1">
            <a:off x="762000" y="4708525"/>
            <a:ext cx="2286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816" name="Oval 32"/>
          <p:cNvSpPr>
            <a:spLocks noChangeArrowheads="1"/>
          </p:cNvSpPr>
          <p:nvPr/>
        </p:nvSpPr>
        <p:spPr bwMode="auto">
          <a:xfrm>
            <a:off x="2743200" y="35814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17" name="Text Box 33"/>
          <p:cNvSpPr txBox="1">
            <a:spLocks noChangeArrowheads="1"/>
          </p:cNvSpPr>
          <p:nvPr/>
        </p:nvSpPr>
        <p:spPr bwMode="auto">
          <a:xfrm>
            <a:off x="3048000" y="3565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70818" name="Line 34"/>
          <p:cNvSpPr>
            <a:spLocks noChangeShapeType="1"/>
          </p:cNvSpPr>
          <p:nvPr/>
        </p:nvSpPr>
        <p:spPr bwMode="auto">
          <a:xfrm flipH="1" flipV="1">
            <a:off x="1981200" y="2955925"/>
            <a:ext cx="838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819" name="Text Box 35"/>
          <p:cNvSpPr txBox="1">
            <a:spLocks noChangeArrowheads="1"/>
          </p:cNvSpPr>
          <p:nvPr/>
        </p:nvSpPr>
        <p:spPr bwMode="auto">
          <a:xfrm>
            <a:off x="5364088" y="1600200"/>
            <a:ext cx="3627512"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panose="02010600030101010101" pitchFamily="2" charset="-122"/>
              </a:rPr>
              <a:t>Conditional Pattern base </a:t>
            </a:r>
          </a:p>
          <a:p>
            <a:pPr>
              <a:spcBef>
                <a:spcPct val="50000"/>
              </a:spcBef>
            </a:pPr>
            <a:r>
              <a:rPr lang="zh-CN" altLang="en-US" sz="2000" dirty="0">
                <a:ea typeface="宋体" panose="02010600030101010101" pitchFamily="2" charset="-122"/>
              </a:rPr>
              <a:t>条件模式基</a:t>
            </a:r>
            <a:endParaRPr lang="en-US" altLang="zh-CN" sz="2000" dirty="0">
              <a:ea typeface="宋体" panose="02010600030101010101" pitchFamily="2" charset="-122"/>
            </a:endParaRPr>
          </a:p>
          <a:p>
            <a:pPr>
              <a:spcBef>
                <a:spcPct val="50000"/>
              </a:spcBef>
            </a:pPr>
            <a:r>
              <a:rPr lang="en-US" altLang="zh-CN" sz="2000" dirty="0">
                <a:ea typeface="宋体" panose="02010600030101010101" pitchFamily="2" charset="-122"/>
              </a:rPr>
              <a:t>for D: </a:t>
            </a:r>
            <a:r>
              <a:rPr lang="zh-CN" altLang="en-US" sz="2000" dirty="0">
                <a:ea typeface="宋体" panose="02010600030101010101" pitchFamily="2" charset="-122"/>
              </a:rPr>
              <a:t>（前缀路径）</a:t>
            </a:r>
            <a:br>
              <a:rPr lang="en-US" altLang="zh-CN" sz="2000" dirty="0">
                <a:ea typeface="宋体" panose="02010600030101010101" pitchFamily="2" charset="-122"/>
              </a:rPr>
            </a:br>
            <a:r>
              <a:rPr lang="en-US" altLang="zh-CN" sz="2000" dirty="0">
                <a:ea typeface="宋体" panose="02010600030101010101" pitchFamily="2" charset="-122"/>
              </a:rPr>
              <a:t>     P = {(A:1,B:1,C:1),</a:t>
            </a:r>
            <a:br>
              <a:rPr lang="en-US" altLang="zh-CN" sz="2000" dirty="0">
                <a:ea typeface="宋体" panose="02010600030101010101" pitchFamily="2" charset="-122"/>
              </a:rPr>
            </a:br>
            <a:r>
              <a:rPr lang="en-US" altLang="zh-CN" sz="2000" dirty="0">
                <a:ea typeface="宋体" panose="02010600030101010101" pitchFamily="2" charset="-122"/>
              </a:rPr>
              <a:t>	(A:1,B:1), </a:t>
            </a:r>
            <a:br>
              <a:rPr lang="en-US" altLang="zh-CN" sz="2000" dirty="0">
                <a:ea typeface="宋体" panose="02010600030101010101" pitchFamily="2" charset="-122"/>
              </a:rPr>
            </a:br>
            <a:r>
              <a:rPr lang="en-US" altLang="zh-CN" sz="2000" dirty="0">
                <a:ea typeface="宋体" panose="02010600030101010101" pitchFamily="2" charset="-122"/>
              </a:rPr>
              <a:t>             (A:1,C:1),</a:t>
            </a:r>
            <a:br>
              <a:rPr lang="en-US" altLang="zh-CN" sz="2000" dirty="0">
                <a:ea typeface="宋体" panose="02010600030101010101" pitchFamily="2" charset="-122"/>
              </a:rPr>
            </a:br>
            <a:r>
              <a:rPr lang="en-US" altLang="zh-CN" sz="2000" dirty="0">
                <a:ea typeface="宋体" panose="02010600030101010101" pitchFamily="2" charset="-122"/>
              </a:rPr>
              <a:t>             (A:1), </a:t>
            </a:r>
            <a:br>
              <a:rPr lang="en-US" altLang="zh-CN" sz="2000" dirty="0">
                <a:ea typeface="宋体" panose="02010600030101010101" pitchFamily="2" charset="-122"/>
              </a:rPr>
            </a:br>
            <a:r>
              <a:rPr lang="en-US" altLang="zh-CN" sz="2000" dirty="0">
                <a:ea typeface="宋体" panose="02010600030101010101" pitchFamily="2" charset="-122"/>
              </a:rPr>
              <a:t>             (B:1,C:1)}</a:t>
            </a:r>
          </a:p>
          <a:p>
            <a:pPr>
              <a:spcBef>
                <a:spcPct val="50000"/>
              </a:spcBef>
            </a:pPr>
            <a:r>
              <a:rPr lang="zh-CN" altLang="en-US" sz="2000" dirty="0">
                <a:ea typeface="宋体" panose="02010600030101010101" pitchFamily="2" charset="-122"/>
              </a:rPr>
              <a:t>递归</a:t>
            </a:r>
            <a:endParaRPr lang="en-US" altLang="zh-CN" sz="2000" dirty="0">
              <a:ea typeface="宋体" panose="02010600030101010101" pitchFamily="2" charset="-122"/>
            </a:endParaRPr>
          </a:p>
          <a:p>
            <a:pPr>
              <a:spcBef>
                <a:spcPct val="50000"/>
              </a:spcBef>
            </a:pPr>
            <a:r>
              <a:rPr lang="en-US" altLang="zh-CN" sz="2000" dirty="0">
                <a:ea typeface="宋体" panose="02010600030101010101" pitchFamily="2" charset="-122"/>
              </a:rPr>
              <a:t>Recursively apply FP-growth on P</a:t>
            </a:r>
          </a:p>
          <a:p>
            <a:pPr>
              <a:spcBef>
                <a:spcPct val="50000"/>
              </a:spcBef>
            </a:pPr>
            <a:r>
              <a:rPr lang="zh-CN" altLang="en-US" sz="2000" dirty="0">
                <a:ea typeface="宋体" panose="02010600030101010101" pitchFamily="2" charset="-122"/>
              </a:rPr>
              <a:t>得到 </a:t>
            </a:r>
            <a:r>
              <a:rPr lang="en-US" altLang="zh-CN" sz="2000" dirty="0">
                <a:ea typeface="宋体" panose="02010600030101010101" pitchFamily="2" charset="-122"/>
              </a:rPr>
              <a:t>Frequent </a:t>
            </a:r>
            <a:r>
              <a:rPr lang="en-US" altLang="zh-CN" sz="2000" dirty="0" err="1">
                <a:ea typeface="宋体" panose="02010600030101010101" pitchFamily="2" charset="-122"/>
              </a:rPr>
              <a:t>Itemsets</a:t>
            </a:r>
            <a:endParaRPr lang="en-US" altLang="zh-CN" sz="2000" dirty="0">
              <a:ea typeface="宋体" panose="02010600030101010101" pitchFamily="2" charset="-122"/>
            </a:endParaRPr>
          </a:p>
        </p:txBody>
      </p:sp>
      <p:sp>
        <p:nvSpPr>
          <p:cNvPr id="1270820" name="Oval 36"/>
          <p:cNvSpPr>
            <a:spLocks noChangeArrowheads="1"/>
          </p:cNvSpPr>
          <p:nvPr/>
        </p:nvSpPr>
        <p:spPr bwMode="auto">
          <a:xfrm>
            <a:off x="1447800" y="4419600"/>
            <a:ext cx="304800" cy="304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21" name="Text Box 37"/>
          <p:cNvSpPr txBox="1">
            <a:spLocks noChangeArrowheads="1"/>
          </p:cNvSpPr>
          <p:nvPr/>
        </p:nvSpPr>
        <p:spPr bwMode="auto">
          <a:xfrm>
            <a:off x="1295400" y="4724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a:latin typeface="Times New Roman" panose="02020603050405020304" pitchFamily="18" charset="0"/>
                <a:ea typeface="宋体" panose="02010600030101010101" pitchFamily="2" charset="-122"/>
              </a:rPr>
              <a:t>D:1</a:t>
            </a:r>
          </a:p>
        </p:txBody>
      </p:sp>
      <p:sp>
        <p:nvSpPr>
          <p:cNvPr id="1270822" name="Line 38"/>
          <p:cNvSpPr>
            <a:spLocks noChangeShapeType="1"/>
          </p:cNvSpPr>
          <p:nvPr/>
        </p:nvSpPr>
        <p:spPr bwMode="auto">
          <a:xfrm>
            <a:off x="1295400" y="38100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43000" y="-1142999"/>
            <a:ext cx="6857999" cy="9143999"/>
          </a:xfrm>
          <a:prstGeom prst="rect">
            <a:avLst/>
          </a:prstGeom>
        </p:spPr>
      </p:pic>
      <p:sp>
        <p:nvSpPr>
          <p:cNvPr id="4" name="标题 3"/>
          <p:cNvSpPr>
            <a:spLocks noGrp="1"/>
          </p:cNvSpPr>
          <p:nvPr>
            <p:ph type="title"/>
          </p:nvPr>
        </p:nvSpPr>
        <p:spPr/>
        <p:txBody>
          <a:bodyPr/>
          <a:lstStyle/>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Grp="1" noChangeArrowheads="1"/>
          </p:cNvSpPr>
          <p:nvPr>
            <p:ph type="title"/>
          </p:nvPr>
        </p:nvSpPr>
        <p:spPr/>
        <p:txBody>
          <a:bodyPr/>
          <a:lstStyle/>
          <a:p>
            <a:r>
              <a:rPr lang="en-US" altLang="zh-CN" dirty="0">
                <a:ea typeface="宋体" panose="02010600030101010101" pitchFamily="2" charset="-122"/>
              </a:rPr>
              <a:t>Tree Projection</a:t>
            </a:r>
          </a:p>
        </p:txBody>
      </p:sp>
      <p:sp>
        <p:nvSpPr>
          <p:cNvPr id="1271811" name="Text Box 3"/>
          <p:cNvSpPr txBox="1">
            <a:spLocks noChangeArrowheads="1"/>
          </p:cNvSpPr>
          <p:nvPr/>
        </p:nvSpPr>
        <p:spPr bwMode="auto">
          <a:xfrm>
            <a:off x="228600" y="1066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CC3300"/>
                </a:solidFill>
                <a:ea typeface="宋体" panose="02010600030101010101" pitchFamily="2" charset="-122"/>
              </a:rPr>
              <a:t>Set enumeration tree:</a:t>
            </a:r>
          </a:p>
        </p:txBody>
      </p:sp>
      <p:graphicFrame>
        <p:nvGraphicFramePr>
          <p:cNvPr id="1271812" name="Object 4"/>
          <p:cNvGraphicFramePr>
            <a:graphicFrameLocks noChangeAspect="1"/>
          </p:cNvGraphicFramePr>
          <p:nvPr/>
        </p:nvGraphicFramePr>
        <p:xfrm>
          <a:off x="2057400" y="1033463"/>
          <a:ext cx="7034213" cy="5311775"/>
        </p:xfrm>
        <a:graphic>
          <a:graphicData uri="http://schemas.openxmlformats.org/presentationml/2006/ole">
            <mc:AlternateContent xmlns:mc="http://schemas.openxmlformats.org/markup-compatibility/2006">
              <mc:Choice xmlns:v="urn:schemas-microsoft-com:vml" Requires="v">
                <p:oleObj name="VISIO" r:id="rId2" imgW="9811385" imgH="7395845" progId="Visio.Drawing.6">
                  <p:embed/>
                </p:oleObj>
              </mc:Choice>
              <mc:Fallback>
                <p:oleObj name="VISIO" r:id="rId2" imgW="9811385" imgH="7395845" progId="Visio.Drawing.6">
                  <p:embed/>
                  <p:pic>
                    <p:nvPicPr>
                      <p:cNvPr id="0" name="图片 30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033463"/>
                        <a:ext cx="7034213"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1813" name="Text Box 5"/>
          <p:cNvSpPr txBox="1">
            <a:spLocks noChangeArrowheads="1"/>
          </p:cNvSpPr>
          <p:nvPr/>
        </p:nvSpPr>
        <p:spPr bwMode="auto">
          <a:xfrm>
            <a:off x="152400" y="18288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a:ea typeface="宋体" panose="02010600030101010101" pitchFamily="2" charset="-122"/>
              </a:rPr>
              <a:t>Possible Extension: E(A) = {B,C,D,E}</a:t>
            </a:r>
          </a:p>
        </p:txBody>
      </p:sp>
      <p:sp>
        <p:nvSpPr>
          <p:cNvPr id="1271814" name="Line 6"/>
          <p:cNvSpPr>
            <a:spLocks noChangeShapeType="1"/>
          </p:cNvSpPr>
          <p:nvPr/>
        </p:nvSpPr>
        <p:spPr bwMode="auto">
          <a:xfrm flipV="1">
            <a:off x="2514600" y="1981200"/>
            <a:ext cx="762000" cy="15240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1815" name="Text Box 7"/>
          <p:cNvSpPr txBox="1">
            <a:spLocks noChangeArrowheads="1"/>
          </p:cNvSpPr>
          <p:nvPr/>
        </p:nvSpPr>
        <p:spPr bwMode="auto">
          <a:xfrm>
            <a:off x="0" y="46164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a:ea typeface="宋体" panose="02010600030101010101" pitchFamily="2" charset="-122"/>
              </a:rPr>
              <a:t>Possible Extension: E(ABC) = {D,E}</a:t>
            </a:r>
          </a:p>
        </p:txBody>
      </p:sp>
      <p:sp>
        <p:nvSpPr>
          <p:cNvPr id="1271816" name="Line 8"/>
          <p:cNvSpPr>
            <a:spLocks noChangeShapeType="1"/>
          </p:cNvSpPr>
          <p:nvPr/>
        </p:nvSpPr>
        <p:spPr bwMode="auto">
          <a:xfrm flipV="1">
            <a:off x="1295400" y="4267200"/>
            <a:ext cx="685800" cy="38100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title"/>
          </p:nvPr>
        </p:nvSpPr>
        <p:spPr/>
        <p:txBody>
          <a:bodyPr/>
          <a:lstStyle/>
          <a:p>
            <a:r>
              <a:rPr lang="en-US" altLang="zh-CN">
                <a:ea typeface="宋体" panose="02010600030101010101" pitchFamily="2" charset="-122"/>
              </a:rPr>
              <a:t>Tree Projection</a:t>
            </a:r>
          </a:p>
        </p:txBody>
      </p:sp>
      <p:sp>
        <p:nvSpPr>
          <p:cNvPr id="1272835" name="Rectangle 3"/>
          <p:cNvSpPr>
            <a:spLocks noGrp="1" noChangeArrowheads="1"/>
          </p:cNvSpPr>
          <p:nvPr>
            <p:ph type="body" idx="1"/>
          </p:nvPr>
        </p:nvSpPr>
        <p:spPr/>
        <p:txBody>
          <a:bodyPr>
            <a:normAutofit/>
          </a:bodyPr>
          <a:lstStyle/>
          <a:p>
            <a:r>
              <a:rPr lang="en-US" altLang="zh-CN" dirty="0">
                <a:ea typeface="宋体" panose="02010600030101010101" pitchFamily="2" charset="-122"/>
              </a:rPr>
              <a:t>Items are listed in lexicographic order</a:t>
            </a:r>
          </a:p>
          <a:p>
            <a:r>
              <a:rPr lang="en-US" altLang="zh-CN" dirty="0">
                <a:ea typeface="宋体" panose="02010600030101010101" pitchFamily="2" charset="-122"/>
              </a:rPr>
              <a:t>Each node P stores the following information:</a:t>
            </a:r>
          </a:p>
          <a:p>
            <a:pPr lvl="1"/>
            <a:r>
              <a:rPr lang="en-US" altLang="zh-CN" dirty="0" err="1">
                <a:ea typeface="宋体" panose="02010600030101010101" pitchFamily="2" charset="-122"/>
              </a:rPr>
              <a:t>Itemset</a:t>
            </a:r>
            <a:r>
              <a:rPr lang="en-US" altLang="zh-CN" dirty="0">
                <a:ea typeface="宋体" panose="02010600030101010101" pitchFamily="2" charset="-122"/>
              </a:rPr>
              <a:t> for node P</a:t>
            </a:r>
          </a:p>
          <a:p>
            <a:pPr lvl="1"/>
            <a:r>
              <a:rPr lang="en-US" altLang="zh-CN" dirty="0">
                <a:ea typeface="宋体" panose="02010600030101010101" pitchFamily="2" charset="-122"/>
              </a:rPr>
              <a:t>List of possible lexicographic extensions of P: E(P)</a:t>
            </a:r>
          </a:p>
          <a:p>
            <a:pPr lvl="1"/>
            <a:r>
              <a:rPr lang="en-US" altLang="zh-CN" dirty="0">
                <a:ea typeface="宋体" panose="02010600030101010101" pitchFamily="2" charset="-122"/>
              </a:rPr>
              <a:t>Pointer to projected database of its ancestor node</a:t>
            </a:r>
          </a:p>
          <a:p>
            <a:pPr lvl="1"/>
            <a:r>
              <a:rPr lang="en-US" altLang="zh-CN" dirty="0" err="1">
                <a:ea typeface="宋体" panose="02010600030101010101" pitchFamily="2" charset="-122"/>
              </a:rPr>
              <a:t>Bitvector</a:t>
            </a:r>
            <a:r>
              <a:rPr lang="en-US" altLang="zh-CN" dirty="0">
                <a:ea typeface="宋体" panose="02010600030101010101" pitchFamily="2" charset="-122"/>
              </a:rPr>
              <a:t> containing information about which transactions in the projected database contain the </a:t>
            </a:r>
            <a:r>
              <a:rPr lang="en-US" altLang="zh-CN" dirty="0" err="1">
                <a:ea typeface="宋体" panose="02010600030101010101" pitchFamily="2" charset="-122"/>
              </a:rPr>
              <a:t>itemset</a:t>
            </a:r>
            <a:endParaRPr lang="en-US" altLang="zh-CN" dirty="0">
              <a:ea typeface="宋体" panose="02010600030101010101" pitchFamily="2" charset="-122"/>
            </a:endParaRPr>
          </a:p>
          <a:p>
            <a:pPr>
              <a:buFont typeface="Monotype Sorts" pitchFamily="2" charset="2"/>
              <a:buNone/>
            </a:pPr>
            <a:endParaRPr lang="en-US" altLang="zh-CN"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p:cNvSpPr>
            <a:spLocks noGrp="1" noChangeArrowheads="1"/>
          </p:cNvSpPr>
          <p:nvPr>
            <p:ph type="title"/>
          </p:nvPr>
        </p:nvSpPr>
        <p:spPr/>
        <p:txBody>
          <a:bodyPr/>
          <a:lstStyle/>
          <a:p>
            <a:r>
              <a:rPr lang="en-US" altLang="zh-CN">
                <a:ea typeface="宋体" panose="02010600030101010101" pitchFamily="2" charset="-122"/>
              </a:rPr>
              <a:t>Projected Database</a:t>
            </a:r>
          </a:p>
        </p:txBody>
      </p:sp>
      <p:graphicFrame>
        <p:nvGraphicFramePr>
          <p:cNvPr id="1273859" name="Object 3"/>
          <p:cNvGraphicFramePr>
            <a:graphicFrameLocks noChangeAspect="1"/>
          </p:cNvGraphicFramePr>
          <p:nvPr/>
        </p:nvGraphicFramePr>
        <p:xfrm>
          <a:off x="1447800" y="1828800"/>
          <a:ext cx="2374900" cy="3962400"/>
        </p:xfrm>
        <a:graphic>
          <a:graphicData uri="http://schemas.openxmlformats.org/presentationml/2006/ole">
            <mc:AlternateContent xmlns:mc="http://schemas.openxmlformats.org/markup-compatibility/2006">
              <mc:Choice xmlns:v="urn:schemas-microsoft-com:vml" Requires="v">
                <p:oleObj name="Worksheet" r:id="rId2" imgW="1962150" imgH="3267075" progId="Excel.Sheet.8">
                  <p:embed/>
                </p:oleObj>
              </mc:Choice>
              <mc:Fallback>
                <p:oleObj name="Worksheet" r:id="rId2" imgW="1962150" imgH="3267075" progId="Excel.Sheet.8">
                  <p:embed/>
                  <p:pic>
                    <p:nvPicPr>
                      <p:cNvPr id="0" name="图片 318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23749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3860" name="Object 4"/>
          <p:cNvGraphicFramePr>
            <a:graphicFrameLocks noChangeAspect="1"/>
          </p:cNvGraphicFramePr>
          <p:nvPr/>
        </p:nvGraphicFramePr>
        <p:xfrm>
          <a:off x="5105400" y="1828800"/>
          <a:ext cx="2374900" cy="3962400"/>
        </p:xfrm>
        <a:graphic>
          <a:graphicData uri="http://schemas.openxmlformats.org/presentationml/2006/ole">
            <mc:AlternateContent xmlns:mc="http://schemas.openxmlformats.org/markup-compatibility/2006">
              <mc:Choice xmlns:v="urn:schemas-microsoft-com:vml" Requires="v">
                <p:oleObj name="Worksheet" r:id="rId4" imgW="1846580" imgH="3074670" progId="Excel.Sheet.8">
                  <p:embed/>
                </p:oleObj>
              </mc:Choice>
              <mc:Fallback>
                <p:oleObj name="Worksheet" r:id="rId4" imgW="1846580" imgH="3074670" progId="Excel.Sheet.8">
                  <p:embed/>
                  <p:pic>
                    <p:nvPicPr>
                      <p:cNvPr id="0" name="图片 318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28800"/>
                        <a:ext cx="23749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3861" name="Text Box 5"/>
          <p:cNvSpPr txBox="1">
            <a:spLocks noChangeArrowheads="1"/>
          </p:cNvSpPr>
          <p:nvPr/>
        </p:nvSpPr>
        <p:spPr bwMode="auto">
          <a:xfrm>
            <a:off x="1295400" y="1355725"/>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Original Database:</a:t>
            </a:r>
          </a:p>
        </p:txBody>
      </p:sp>
      <p:sp>
        <p:nvSpPr>
          <p:cNvPr id="1273862" name="Text Box 6"/>
          <p:cNvSpPr txBox="1">
            <a:spLocks noChangeArrowheads="1"/>
          </p:cNvSpPr>
          <p:nvPr/>
        </p:nvSpPr>
        <p:spPr bwMode="auto">
          <a:xfrm>
            <a:off x="5029200" y="10668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Projected Database for node A: </a:t>
            </a:r>
          </a:p>
        </p:txBody>
      </p:sp>
      <p:sp>
        <p:nvSpPr>
          <p:cNvPr id="1273863" name="Text Box 7"/>
          <p:cNvSpPr txBox="1">
            <a:spLocks noChangeArrowheads="1"/>
          </p:cNvSpPr>
          <p:nvPr/>
        </p:nvSpPr>
        <p:spPr bwMode="auto">
          <a:xfrm>
            <a:off x="381000" y="5943600"/>
            <a:ext cx="853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For each transaction T, projected transaction at node A is T </a:t>
            </a:r>
            <a:r>
              <a:rPr lang="en-US" altLang="zh-CN" sz="2000">
                <a:ea typeface="宋体" panose="02010600030101010101" pitchFamily="2" charset="-122"/>
                <a:sym typeface="Symbol" panose="05050102010706020507" pitchFamily="18" charset="2"/>
              </a:rPr>
              <a:t> E(A)</a:t>
            </a:r>
            <a:endParaRPr lang="en-US" altLang="zh-CN" sz="200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ea typeface="宋体" panose="02010600030101010101" pitchFamily="2" charset="-122"/>
              </a:rPr>
              <a:t>目录</a:t>
            </a:r>
            <a:endParaRPr lang="en-US" altLang="zh-CN" b="1" dirty="0">
              <a:effectLst>
                <a:outerShdw blurRad="38100" dist="38100" dir="2700000" algn="tl">
                  <a:srgbClr val="000000">
                    <a:alpha val="43137"/>
                  </a:srgbClr>
                </a:outerShdw>
              </a:effectLst>
              <a:ea typeface="宋体" panose="02010600030101010101" pitchFamily="2" charset="-122"/>
            </a:endParaRPr>
          </a:p>
        </p:txBody>
      </p:sp>
      <p:sp>
        <p:nvSpPr>
          <p:cNvPr id="1230851" name="Rectangle 3"/>
          <p:cNvSpPr>
            <a:spLocks noGrp="1" noChangeArrowheads="1"/>
          </p:cNvSpPr>
          <p:nvPr>
            <p:ph type="body" idx="1"/>
          </p:nvPr>
        </p:nvSpPr>
        <p:spPr>
          <a:xfrm>
            <a:off x="395202" y="1654732"/>
            <a:ext cx="8318500" cy="4438564"/>
          </a:xfrm>
        </p:spPr>
        <p:txBody>
          <a:bodyPr>
            <a:normAutofit/>
          </a:bodyPr>
          <a:lstStyle/>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关联分析</a:t>
            </a: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endParaRPr lang="en-US" altLang="zh-CN"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规则挖掘</a:t>
            </a:r>
            <a:endParaRPr lang="en-US" altLang="zh-CN"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err="1">
                <a:effectLst>
                  <a:outerShdw blurRad="38100" dist="38100" dir="2700000" algn="tl">
                    <a:srgbClr val="000000">
                      <a:alpha val="43137"/>
                    </a:srgbClr>
                  </a:outerShdw>
                </a:effectLst>
                <a:ea typeface="宋体" panose="02010600030101010101" pitchFamily="2" charset="-122"/>
              </a:rPr>
              <a:t>Apriori</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sz="3200" b="1" dirty="0">
                <a:effectLst>
                  <a:outerShdw blurRad="38100" dist="38100" dir="2700000" algn="tl">
                    <a:srgbClr val="000000">
                      <a:alpha val="43137"/>
                    </a:srgbClr>
                  </a:outerShdw>
                </a:effectLst>
                <a:ea typeface="宋体" panose="02010600030101010101" pitchFamily="2" charset="-122"/>
              </a:rPr>
              <a:t>FP</a:t>
            </a:r>
            <a:r>
              <a:rPr lang="zh-CN" altLang="en-US" sz="3200" b="1" dirty="0">
                <a:effectLst>
                  <a:outerShdw blurRad="38100" dist="38100" dir="2700000" algn="tl">
                    <a:srgbClr val="000000">
                      <a:alpha val="43137"/>
                    </a:srgbClr>
                  </a:outerShdw>
                </a:effectLst>
                <a:ea typeface="宋体" panose="02010600030101010101" pitchFamily="2" charset="-122"/>
              </a:rPr>
              <a:t>树</a:t>
            </a:r>
            <a:endParaRPr lang="en-US" altLang="zh-CN" sz="3200" b="1" dirty="0">
              <a:effectLst>
                <a:outerShdw blurRad="38100" dist="38100" dir="2700000" algn="tl">
                  <a:srgbClr val="000000">
                    <a:alpha val="43137"/>
                  </a:srgbClr>
                </a:outerShdw>
              </a:effectLst>
              <a:ea typeface="宋体" panose="02010600030101010101" pitchFamily="2" charset="-122"/>
            </a:endParaRPr>
          </a:p>
          <a:p>
            <a:pPr lvl="1">
              <a:lnSpc>
                <a:spcPct val="90000"/>
              </a:lnSpc>
            </a:pPr>
            <a:endParaRPr lang="en-US" altLang="zh-CN" sz="3200" b="1" dirty="0">
              <a:effectLst>
                <a:outerShdw blurRad="38100" dist="38100" dir="2700000" algn="tl">
                  <a:srgbClr val="000000">
                    <a:alpha val="43137"/>
                  </a:srgbClr>
                </a:outerShdw>
              </a:effectLst>
              <a:ea typeface="宋体" panose="02010600030101010101" pitchFamily="2" charset="-122"/>
            </a:endParaRPr>
          </a:p>
          <a:p>
            <a:pPr>
              <a:lnSpc>
                <a:spcPct val="90000"/>
              </a:lnSpc>
            </a:pPr>
            <a:r>
              <a:rPr lang="zh-CN" altLang="en-US" b="1" dirty="0">
                <a:effectLst>
                  <a:outerShdw blurRad="38100" dist="38100" dir="2700000" algn="tl">
                    <a:srgbClr val="000000">
                      <a:alpha val="43137"/>
                    </a:srgbClr>
                  </a:outerShdw>
                </a:effectLst>
                <a:ea typeface="宋体" panose="02010600030101010101" pitchFamily="2" charset="-122"/>
              </a:rPr>
              <a:t>规则评估</a:t>
            </a:r>
            <a:endParaRPr lang="en-US" altLang="zh-CN"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p:txBody>
          <a:bodyPr/>
          <a:lstStyle/>
          <a:p>
            <a:r>
              <a:rPr lang="en-US" altLang="zh-CN" dirty="0">
                <a:ea typeface="宋体" panose="02010600030101010101" pitchFamily="2" charset="-122"/>
              </a:rPr>
              <a:t>Pattern Evaluation</a:t>
            </a:r>
            <a:r>
              <a:rPr lang="zh-CN" altLang="en-US" dirty="0">
                <a:ea typeface="宋体" panose="02010600030101010101" pitchFamily="2" charset="-122"/>
              </a:rPr>
              <a:t>（评估）</a:t>
            </a:r>
            <a:endParaRPr lang="en-US" altLang="zh-CN" dirty="0">
              <a:ea typeface="宋体" panose="02010600030101010101" pitchFamily="2" charset="-122"/>
            </a:endParaRPr>
          </a:p>
        </p:txBody>
      </p:sp>
      <p:sp>
        <p:nvSpPr>
          <p:cNvPr id="1288195" name="Rectangle 3"/>
          <p:cNvSpPr>
            <a:spLocks noGrp="1" noChangeArrowheads="1"/>
          </p:cNvSpPr>
          <p:nvPr>
            <p:ph type="body" idx="1"/>
          </p:nvPr>
        </p:nvSpPr>
        <p:spPr>
          <a:xfrm>
            <a:off x="457200" y="1600200"/>
            <a:ext cx="8229600" cy="4493096"/>
          </a:xfrm>
        </p:spPr>
        <p:txBody>
          <a:bodyPr>
            <a:normAutofit/>
          </a:bodyPr>
          <a:lstStyle/>
          <a:p>
            <a:r>
              <a:rPr lang="en-US" altLang="zh-CN" dirty="0">
                <a:ea typeface="宋体" panose="02010600030101010101" pitchFamily="2" charset="-122"/>
              </a:rPr>
              <a:t>Association rule algorithms tend to produce too many rules </a:t>
            </a:r>
          </a:p>
          <a:p>
            <a:pPr lvl="1"/>
            <a:r>
              <a:rPr lang="en-US" altLang="zh-CN" dirty="0">
                <a:ea typeface="宋体" panose="02010600030101010101" pitchFamily="2" charset="-122"/>
              </a:rPr>
              <a:t>many of them are </a:t>
            </a:r>
            <a:r>
              <a:rPr lang="en-US" altLang="zh-CN" dirty="0">
                <a:solidFill>
                  <a:srgbClr val="FF0000"/>
                </a:solidFill>
                <a:ea typeface="宋体" panose="02010600030101010101" pitchFamily="2" charset="-122"/>
              </a:rPr>
              <a:t>uninteresting or redundant</a:t>
            </a:r>
          </a:p>
          <a:p>
            <a:pPr lvl="1"/>
            <a:r>
              <a:rPr lang="en-US" altLang="zh-CN" dirty="0">
                <a:ea typeface="宋体" panose="02010600030101010101" pitchFamily="2" charset="-122"/>
              </a:rPr>
              <a:t>Redundant if {A,B,C} </a:t>
            </a:r>
            <a:r>
              <a:rPr lang="en-US" altLang="zh-CN" dirty="0">
                <a:ea typeface="宋体" panose="02010600030101010101" pitchFamily="2" charset="-122"/>
                <a:sym typeface="Symbol" panose="05050102010706020507" pitchFamily="18" charset="2"/>
              </a:rPr>
              <a:t> {D} and </a:t>
            </a:r>
            <a:r>
              <a:rPr lang="en-US" altLang="zh-CN" dirty="0">
                <a:ea typeface="宋体" panose="02010600030101010101" pitchFamily="2" charset="-122"/>
              </a:rPr>
              <a:t>{A,B} </a:t>
            </a:r>
            <a:r>
              <a:rPr lang="en-US" altLang="zh-CN" dirty="0">
                <a:ea typeface="宋体" panose="02010600030101010101" pitchFamily="2" charset="-122"/>
                <a:sym typeface="Symbol" panose="05050102010706020507" pitchFamily="18" charset="2"/>
              </a:rPr>
              <a:t> {D}   </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have same support &amp; confidence</a:t>
            </a:r>
          </a:p>
          <a:p>
            <a:pPr lvl="1">
              <a:buFont typeface="Arial" panose="020B0604020202020204" pitchFamily="34" charset="0"/>
              <a:buNone/>
            </a:pP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Interestingness</a:t>
            </a:r>
            <a:r>
              <a:rPr lang="en-US" altLang="zh-CN" dirty="0">
                <a:ea typeface="宋体" panose="02010600030101010101" pitchFamily="2" charset="-122"/>
              </a:rPr>
              <a:t> measures can be used to prune/rank the derived patterns</a:t>
            </a:r>
          </a:p>
          <a:p>
            <a:endParaRPr lang="en-US" altLang="zh-CN" dirty="0">
              <a:ea typeface="宋体" panose="02010600030101010101" pitchFamily="2" charset="-122"/>
            </a:endParaRPr>
          </a:p>
          <a:p>
            <a:r>
              <a:rPr lang="en-US" altLang="zh-CN" dirty="0">
                <a:ea typeface="宋体" panose="02010600030101010101" pitchFamily="2" charset="-122"/>
              </a:rPr>
              <a:t>In the original formulation of association rules, support &amp; confidence are the only measures used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Computing Interestingness Measure</a:t>
            </a:r>
          </a:p>
        </p:txBody>
      </p:sp>
      <p:sp>
        <p:nvSpPr>
          <p:cNvPr id="1290243" name="Rectangle 3"/>
          <p:cNvSpPr>
            <a:spLocks noGrp="1" noChangeArrowheads="1"/>
          </p:cNvSpPr>
          <p:nvPr>
            <p:ph type="body" idx="1"/>
          </p:nvPr>
        </p:nvSpPr>
        <p:spPr>
          <a:xfrm>
            <a:off x="152400" y="1143000"/>
            <a:ext cx="8610600" cy="914400"/>
          </a:xfrm>
        </p:spPr>
        <p:txBody>
          <a:bodyPr>
            <a:normAutofit/>
          </a:bodyPr>
          <a:lstStyle/>
          <a:p>
            <a:pPr marL="284480" indent="-284480"/>
            <a:r>
              <a:rPr lang="en-US" altLang="zh-CN" sz="2400">
                <a:ea typeface="宋体" panose="02010600030101010101" pitchFamily="2" charset="-122"/>
              </a:rPr>
              <a:t>Given a rule X </a:t>
            </a:r>
            <a:r>
              <a:rPr lang="en-US" altLang="zh-CN" sz="2400">
                <a:ea typeface="宋体" panose="02010600030101010101" pitchFamily="2" charset="-122"/>
                <a:sym typeface="Symbol" panose="05050102010706020507" pitchFamily="18" charset="2"/>
              </a:rPr>
              <a:t> Y, i</a:t>
            </a:r>
            <a:r>
              <a:rPr lang="en-US" altLang="zh-CN" sz="2400">
                <a:ea typeface="宋体" panose="02010600030101010101" pitchFamily="2" charset="-122"/>
              </a:rPr>
              <a:t>nformation needed to compute rule interestingness can be obtained from a contingency table</a:t>
            </a:r>
          </a:p>
        </p:txBody>
      </p:sp>
      <p:graphicFrame>
        <p:nvGraphicFramePr>
          <p:cNvPr id="1290244" name="Group 4"/>
          <p:cNvGraphicFramePr>
            <a:graphicFrameLocks noGrp="1"/>
          </p:cNvGraphicFramePr>
          <p:nvPr/>
        </p:nvGraphicFramePr>
        <p:xfrm>
          <a:off x="533400" y="2595563"/>
          <a:ext cx="3581400" cy="1676400"/>
        </p:xfrm>
        <a:graphic>
          <a:graphicData uri="http://schemas.openxmlformats.org/drawingml/2006/table">
            <a:tbl>
              <a:tblPr/>
              <a:tblGrid>
                <a:gridCol w="8953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Y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X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90271" name="Text Box 31"/>
          <p:cNvSpPr txBox="1">
            <a:spLocks noChangeArrowheads="1"/>
          </p:cNvSpPr>
          <p:nvPr/>
        </p:nvSpPr>
        <p:spPr bwMode="auto">
          <a:xfrm>
            <a:off x="381000" y="2133600"/>
            <a:ext cx="5487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SzPct val="75000"/>
              <a:buFont typeface="Monotype Sorts" pitchFamily="2" charset="2"/>
              <a:buNone/>
            </a:pPr>
            <a:r>
              <a:rPr lang="en-US" altLang="zh-CN" sz="2000" b="0" dirty="0">
                <a:solidFill>
                  <a:srgbClr val="CC0000"/>
                </a:solidFill>
                <a:ea typeface="宋体" panose="02010600030101010101" pitchFamily="2" charset="-122"/>
              </a:rPr>
              <a:t>Contingency table</a:t>
            </a:r>
            <a:r>
              <a:rPr lang="en-US" altLang="zh-CN" sz="2000" b="0" dirty="0">
                <a:ea typeface="宋体" panose="02010600030101010101" pitchFamily="2" charset="-122"/>
                <a:sym typeface="Symbol" panose="05050102010706020507" pitchFamily="18" charset="2"/>
              </a:rPr>
              <a:t> for </a:t>
            </a:r>
            <a:r>
              <a:rPr lang="en-US" altLang="zh-CN" sz="2400" b="0" dirty="0">
                <a:ea typeface="宋体" panose="02010600030101010101" pitchFamily="2" charset="-122"/>
              </a:rPr>
              <a:t>X </a:t>
            </a:r>
            <a:r>
              <a:rPr lang="en-US" altLang="zh-CN" sz="2400" b="0" dirty="0">
                <a:ea typeface="宋体" panose="02010600030101010101" pitchFamily="2" charset="-122"/>
                <a:sym typeface="Symbol" panose="05050102010706020507" pitchFamily="18" charset="2"/>
              </a:rPr>
              <a:t> Y</a:t>
            </a:r>
            <a:r>
              <a:rPr lang="zh-CN" altLang="en-US" sz="2400" b="0" dirty="0">
                <a:ea typeface="宋体" panose="02010600030101010101" pitchFamily="2" charset="-122"/>
                <a:sym typeface="Symbol" panose="05050102010706020507" pitchFamily="18" charset="2"/>
              </a:rPr>
              <a:t>：</a:t>
            </a:r>
            <a:r>
              <a:rPr lang="en-US" altLang="zh-CN" sz="2400" b="0" dirty="0">
                <a:ea typeface="宋体" panose="02010600030101010101" pitchFamily="2" charset="-122"/>
                <a:sym typeface="Symbol" panose="05050102010706020507" pitchFamily="18" charset="2"/>
              </a:rPr>
              <a:t>P228,</a:t>
            </a:r>
            <a:r>
              <a:rPr lang="zh-CN" altLang="en-US" sz="2400" b="0" dirty="0">
                <a:ea typeface="宋体" panose="02010600030101010101" pitchFamily="2" charset="-122"/>
                <a:sym typeface="Symbol" panose="05050102010706020507" pitchFamily="18" charset="2"/>
              </a:rPr>
              <a:t>相依表</a:t>
            </a:r>
            <a:endParaRPr lang="en-US" altLang="zh-CN" sz="2400" b="0" dirty="0">
              <a:ea typeface="宋体" panose="02010600030101010101" pitchFamily="2" charset="-122"/>
              <a:sym typeface="Symbol" panose="05050102010706020507" pitchFamily="18" charset="2"/>
            </a:endParaRPr>
          </a:p>
        </p:txBody>
      </p:sp>
      <p:grpSp>
        <p:nvGrpSpPr>
          <p:cNvPr id="1290272" name="Group 32"/>
          <p:cNvGrpSpPr/>
          <p:nvPr/>
        </p:nvGrpSpPr>
        <p:grpSpPr bwMode="auto">
          <a:xfrm>
            <a:off x="4800600" y="2590800"/>
            <a:ext cx="4114800" cy="1552575"/>
            <a:chOff x="1152" y="3024"/>
            <a:chExt cx="2592" cy="978"/>
          </a:xfrm>
        </p:grpSpPr>
        <p:sp>
          <p:nvSpPr>
            <p:cNvPr id="1290273" name="Text Box 33"/>
            <p:cNvSpPr txBox="1">
              <a:spLocks noChangeArrowheads="1"/>
            </p:cNvSpPr>
            <p:nvPr/>
          </p:nvSpPr>
          <p:spPr bwMode="auto">
            <a:xfrm>
              <a:off x="1152" y="3024"/>
              <a:ext cx="259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f</a:t>
              </a:r>
              <a:r>
                <a:rPr lang="en-US" altLang="zh-CN" sz="2000" b="0" baseline="-25000">
                  <a:ea typeface="宋体" panose="02010600030101010101" pitchFamily="2" charset="-122"/>
                </a:rPr>
                <a:t>11</a:t>
              </a:r>
              <a:r>
                <a:rPr lang="en-US" altLang="zh-CN" sz="2400" b="0">
                  <a:ea typeface="宋体" panose="02010600030101010101" pitchFamily="2" charset="-122"/>
                </a:rPr>
                <a:t>: support of X and Y</a:t>
              </a:r>
              <a:br>
                <a:rPr lang="en-US" altLang="zh-CN" sz="2400" b="0">
                  <a:ea typeface="宋体" panose="02010600030101010101" pitchFamily="2" charset="-122"/>
                </a:rPr>
              </a:br>
              <a:r>
                <a:rPr lang="en-US" altLang="zh-CN" sz="2400" b="0">
                  <a:ea typeface="宋体" panose="02010600030101010101" pitchFamily="2" charset="-122"/>
                </a:rPr>
                <a:t>f</a:t>
              </a:r>
              <a:r>
                <a:rPr lang="en-US" altLang="zh-CN" sz="2000" b="0" baseline="-25000">
                  <a:ea typeface="宋体" panose="02010600030101010101" pitchFamily="2" charset="-122"/>
                </a:rPr>
                <a:t>10</a:t>
              </a:r>
              <a:r>
                <a:rPr lang="en-US" altLang="zh-CN" sz="2400" b="0">
                  <a:ea typeface="宋体" panose="02010600030101010101" pitchFamily="2" charset="-122"/>
                </a:rPr>
                <a:t>: support of X and Y</a:t>
              </a:r>
              <a:br>
                <a:rPr lang="en-US" altLang="zh-CN" sz="2400" b="0">
                  <a:ea typeface="宋体" panose="02010600030101010101" pitchFamily="2" charset="-122"/>
                </a:rPr>
              </a:br>
              <a:r>
                <a:rPr lang="en-US" altLang="zh-CN" sz="2400" b="0">
                  <a:ea typeface="宋体" panose="02010600030101010101" pitchFamily="2" charset="-122"/>
                </a:rPr>
                <a:t>f</a:t>
              </a:r>
              <a:r>
                <a:rPr lang="en-US" altLang="zh-CN" sz="2000" b="0" baseline="-25000">
                  <a:ea typeface="宋体" panose="02010600030101010101" pitchFamily="2" charset="-122"/>
                </a:rPr>
                <a:t>01</a:t>
              </a:r>
              <a:r>
                <a:rPr lang="en-US" altLang="zh-CN" sz="2400" b="0">
                  <a:ea typeface="宋体" panose="02010600030101010101" pitchFamily="2" charset="-122"/>
                </a:rPr>
                <a:t>: support of X and Y</a:t>
              </a:r>
              <a:br>
                <a:rPr lang="en-US" altLang="zh-CN" sz="2400" b="0">
                  <a:ea typeface="宋体" panose="02010600030101010101" pitchFamily="2" charset="-122"/>
                </a:rPr>
              </a:br>
              <a:r>
                <a:rPr lang="en-US" altLang="zh-CN" sz="2400" b="0">
                  <a:ea typeface="宋体" panose="02010600030101010101" pitchFamily="2" charset="-122"/>
                </a:rPr>
                <a:t>f</a:t>
              </a:r>
              <a:r>
                <a:rPr lang="en-US" altLang="zh-CN" sz="2000" b="0" baseline="-25000">
                  <a:ea typeface="宋体" panose="02010600030101010101" pitchFamily="2" charset="-122"/>
                </a:rPr>
                <a:t>00</a:t>
              </a:r>
              <a:r>
                <a:rPr lang="en-US" altLang="zh-CN" sz="2400" b="0">
                  <a:ea typeface="宋体" panose="02010600030101010101" pitchFamily="2" charset="-122"/>
                </a:rPr>
                <a:t>: support of X and Y</a:t>
              </a:r>
            </a:p>
          </p:txBody>
        </p:sp>
        <p:sp>
          <p:nvSpPr>
            <p:cNvPr id="1290274" name="Line 34"/>
            <p:cNvSpPr>
              <a:spLocks noChangeShapeType="1"/>
            </p:cNvSpPr>
            <p:nvPr/>
          </p:nvSpPr>
          <p:spPr bwMode="auto">
            <a:xfrm>
              <a:off x="2928" y="3312"/>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75" name="Line 35"/>
            <p:cNvSpPr>
              <a:spLocks noChangeShapeType="1"/>
            </p:cNvSpPr>
            <p:nvPr/>
          </p:nvSpPr>
          <p:spPr bwMode="auto">
            <a:xfrm>
              <a:off x="2400" y="3744"/>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76" name="Line 36"/>
            <p:cNvSpPr>
              <a:spLocks noChangeShapeType="1"/>
            </p:cNvSpPr>
            <p:nvPr/>
          </p:nvSpPr>
          <p:spPr bwMode="auto">
            <a:xfrm>
              <a:off x="2389" y="3512"/>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77" name="Line 37"/>
            <p:cNvSpPr>
              <a:spLocks noChangeShapeType="1"/>
            </p:cNvSpPr>
            <p:nvPr/>
          </p:nvSpPr>
          <p:spPr bwMode="auto">
            <a:xfrm>
              <a:off x="2928" y="3744"/>
              <a:ext cx="14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0278" name="Text Box 38"/>
          <p:cNvSpPr txBox="1">
            <a:spLocks noChangeArrowheads="1"/>
          </p:cNvSpPr>
          <p:nvPr/>
        </p:nvSpPr>
        <p:spPr bwMode="auto">
          <a:xfrm>
            <a:off x="4038600" y="4724400"/>
            <a:ext cx="4876800" cy="1382713"/>
          </a:xfrm>
          <a:prstGeom prst="rect">
            <a:avLst/>
          </a:prstGeom>
          <a:noFill/>
          <a:ln w="12700">
            <a:solidFill>
              <a:srgbClr val="FF0000"/>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solidFill>
                  <a:srgbClr val="FF0000"/>
                </a:solidFill>
                <a:ea typeface="宋体" panose="02010600030101010101" pitchFamily="2" charset="-122"/>
              </a:rPr>
              <a:t>Used to define various measures</a:t>
            </a:r>
          </a:p>
          <a:p>
            <a:pPr>
              <a:spcBef>
                <a:spcPct val="50000"/>
              </a:spcBef>
              <a:buClr>
                <a:schemeClr val="accent2"/>
              </a:buClr>
              <a:buSzPct val="75000"/>
              <a:buFont typeface="Monotype Sorts" pitchFamily="2" charset="2"/>
              <a:buChar char="u"/>
            </a:pPr>
            <a:r>
              <a:rPr lang="en-US" altLang="zh-CN" sz="2400" b="0">
                <a:ea typeface="宋体" panose="02010600030101010101" pitchFamily="2" charset="-122"/>
              </a:rPr>
              <a:t> support, confidence, lift, Gini,</a:t>
            </a:r>
            <a:br>
              <a:rPr lang="en-US" altLang="zh-CN" sz="2400" b="0">
                <a:ea typeface="宋体" panose="02010600030101010101" pitchFamily="2" charset="-122"/>
              </a:rPr>
            </a:br>
            <a:r>
              <a:rPr lang="en-US" altLang="zh-CN" sz="2400" b="0">
                <a:ea typeface="宋体" panose="02010600030101010101" pitchFamily="2" charset="-122"/>
              </a:rPr>
              <a:t>   J-measure, etc.</a:t>
            </a:r>
          </a:p>
        </p:txBody>
      </p:sp>
      <p:sp>
        <p:nvSpPr>
          <p:cNvPr id="1290279" name="Line 39"/>
          <p:cNvSpPr>
            <a:spLocks noChangeShapeType="1"/>
          </p:cNvSpPr>
          <p:nvPr/>
        </p:nvSpPr>
        <p:spPr bwMode="auto">
          <a:xfrm flipH="1" flipV="1">
            <a:off x="2743200" y="4271963"/>
            <a:ext cx="1295400" cy="762000"/>
          </a:xfrm>
          <a:prstGeom prst="line">
            <a:avLst/>
          </a:prstGeom>
          <a:noFill/>
          <a:ln w="25400">
            <a:solidFill>
              <a:srgbClr val="FF0000"/>
            </a:solidFill>
            <a:round/>
            <a:head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80" name="Line 40"/>
          <p:cNvSpPr>
            <a:spLocks noChangeShapeType="1"/>
          </p:cNvSpPr>
          <p:nvPr/>
        </p:nvSpPr>
        <p:spPr bwMode="auto">
          <a:xfrm flipH="1">
            <a:off x="2667000" y="26670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81" name="Line 41"/>
          <p:cNvSpPr>
            <a:spLocks noChangeShapeType="1"/>
          </p:cNvSpPr>
          <p:nvPr/>
        </p:nvSpPr>
        <p:spPr bwMode="auto">
          <a:xfrm>
            <a:off x="914400" y="3505200"/>
            <a:ext cx="15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Computing Interestingness Measure</a:t>
            </a:r>
          </a:p>
        </p:txBody>
      </p:sp>
      <p:sp>
        <p:nvSpPr>
          <p:cNvPr id="1290243" name="Rectangle 3"/>
          <p:cNvSpPr>
            <a:spLocks noGrp="1" noChangeArrowheads="1"/>
          </p:cNvSpPr>
          <p:nvPr>
            <p:ph type="body" idx="1"/>
          </p:nvPr>
        </p:nvSpPr>
        <p:spPr>
          <a:xfrm>
            <a:off x="152400" y="1143000"/>
            <a:ext cx="8610600" cy="5715000"/>
          </a:xfrm>
        </p:spPr>
        <p:txBody>
          <a:bodyPr>
            <a:normAutofit/>
          </a:bodyPr>
          <a:lstStyle/>
          <a:p>
            <a:pPr marL="284480" indent="-284480"/>
            <a:r>
              <a:rPr lang="en-US" altLang="zh-CN" sz="2400" dirty="0">
                <a:ea typeface="宋体" panose="02010600030101010101" pitchFamily="2" charset="-122"/>
              </a:rPr>
              <a:t>WHY?</a:t>
            </a:r>
          </a:p>
          <a:p>
            <a:pPr marL="284480" indent="-284480"/>
            <a:endParaRPr lang="en-US" altLang="zh-CN" sz="2400" dirty="0">
              <a:ea typeface="宋体" panose="02010600030101010101" pitchFamily="2" charset="-122"/>
            </a:endParaRPr>
          </a:p>
          <a:p>
            <a:pPr marL="284480" indent="-284480"/>
            <a:endParaRPr lang="en-US" altLang="zh-CN" sz="2400" dirty="0">
              <a:ea typeface="宋体" panose="02010600030101010101" pitchFamily="2" charset="-122"/>
            </a:endParaRPr>
          </a:p>
          <a:p>
            <a:pPr marL="284480" indent="-284480"/>
            <a:r>
              <a:rPr lang="en-US" altLang="zh-CN" sz="2400" dirty="0">
                <a:ea typeface="宋体" panose="02010600030101010101" pitchFamily="2" charset="-122"/>
              </a:rPr>
              <a:t>Traditional</a:t>
            </a:r>
          </a:p>
          <a:p>
            <a:pPr marL="684530" lvl="1" indent="-284480"/>
            <a:r>
              <a:rPr lang="en-US" altLang="zh-CN" sz="2000" dirty="0">
                <a:solidFill>
                  <a:srgbClr val="FF0000"/>
                </a:solidFill>
                <a:ea typeface="宋体" panose="02010600030101010101" pitchFamily="2" charset="-122"/>
              </a:rPr>
              <a:t>Confidence  (unreliable)</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title"/>
          </p:nvPr>
        </p:nvSpPr>
        <p:spPr/>
        <p:txBody>
          <a:bodyPr/>
          <a:lstStyle/>
          <a:p>
            <a:r>
              <a:rPr lang="en-US" altLang="zh-CN" dirty="0">
                <a:ea typeface="宋体" panose="02010600030101010101" pitchFamily="2" charset="-122"/>
              </a:rPr>
              <a:t>Drawback of Confidence</a:t>
            </a:r>
          </a:p>
        </p:txBody>
      </p:sp>
      <p:graphicFrame>
        <p:nvGraphicFramePr>
          <p:cNvPr id="1291267" name="Group 3"/>
          <p:cNvGraphicFramePr>
            <a:graphicFrameLocks noGrp="1"/>
          </p:cNvGraphicFramePr>
          <p:nvPr/>
        </p:nvGraphicFramePr>
        <p:xfrm>
          <a:off x="1066800" y="1219200"/>
          <a:ext cx="4038600" cy="197104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683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91294" name="Line 30"/>
          <p:cNvSpPr>
            <a:spLocks noChangeShapeType="1"/>
          </p:cNvSpPr>
          <p:nvPr/>
        </p:nvSpPr>
        <p:spPr bwMode="auto">
          <a:xfrm>
            <a:off x="3200400" y="1600200"/>
            <a:ext cx="762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1295" name="Line 31"/>
          <p:cNvSpPr>
            <a:spLocks noChangeShapeType="1"/>
          </p:cNvSpPr>
          <p:nvPr/>
        </p:nvSpPr>
        <p:spPr bwMode="auto">
          <a:xfrm>
            <a:off x="1371600" y="2438400"/>
            <a:ext cx="381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1296" name="Group 32"/>
          <p:cNvGrpSpPr/>
          <p:nvPr/>
        </p:nvGrpSpPr>
        <p:grpSpPr bwMode="auto">
          <a:xfrm>
            <a:off x="685800" y="3444876"/>
            <a:ext cx="7391400" cy="2678113"/>
            <a:chOff x="432" y="2170"/>
            <a:chExt cx="4656" cy="1687"/>
          </a:xfrm>
        </p:grpSpPr>
        <p:sp>
          <p:nvSpPr>
            <p:cNvPr id="1291297" name="Text Box 33"/>
            <p:cNvSpPr txBox="1">
              <a:spLocks noChangeArrowheads="1"/>
            </p:cNvSpPr>
            <p:nvPr/>
          </p:nvSpPr>
          <p:spPr bwMode="auto">
            <a:xfrm>
              <a:off x="432" y="2170"/>
              <a:ext cx="465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dirty="0">
                  <a:latin typeface="Tahoma" panose="020B0604030504040204" pitchFamily="34" charset="0"/>
                  <a:ea typeface="宋体" panose="02010600030101010101" pitchFamily="2" charset="-122"/>
                </a:rPr>
                <a:t>           </a:t>
              </a:r>
              <a:r>
                <a:rPr lang="en-US" altLang="zh-CN" sz="2400" b="0" dirty="0">
                  <a:solidFill>
                    <a:srgbClr val="CC3300"/>
                  </a:solidFill>
                  <a:latin typeface="Tahoma" panose="020B0604030504040204" pitchFamily="34" charset="0"/>
                  <a:ea typeface="宋体" panose="02010600030101010101" pitchFamily="2" charset="-122"/>
                </a:rPr>
                <a:t>Association Rule: Tea </a:t>
              </a:r>
              <a:r>
                <a:rPr lang="en-US" altLang="zh-CN" sz="2400" b="0" dirty="0">
                  <a:solidFill>
                    <a:srgbClr val="CC3300"/>
                  </a:solidFill>
                  <a:latin typeface="Tahoma" panose="020B0604030504040204" pitchFamily="34" charset="0"/>
                  <a:ea typeface="宋体" panose="02010600030101010101" pitchFamily="2" charset="-122"/>
                  <a:sym typeface="Symbol" panose="05050102010706020507" pitchFamily="18" charset="2"/>
                </a:rPr>
                <a:t> Coffee</a:t>
              </a:r>
              <a:br>
                <a:rPr lang="en-US" altLang="zh-CN" sz="2400" b="0" dirty="0">
                  <a:solidFill>
                    <a:srgbClr val="CC3300"/>
                  </a:solidFill>
                  <a:latin typeface="Tahoma" panose="020B0604030504040204" pitchFamily="34" charset="0"/>
                  <a:ea typeface="宋体" panose="02010600030101010101" pitchFamily="2" charset="-122"/>
                  <a:sym typeface="Symbol" panose="05050102010706020507" pitchFamily="18" charset="2"/>
                </a:rPr>
              </a:br>
              <a:endParaRPr lang="en-US" altLang="zh-CN" sz="2400" b="0" dirty="0">
                <a:solidFill>
                  <a:srgbClr val="CC3300"/>
                </a:solidFill>
                <a:latin typeface="Tahoma" panose="020B0604030504040204" pitchFamily="34" charset="0"/>
                <a:ea typeface="宋体" panose="02010600030101010101" pitchFamily="2" charset="-122"/>
              </a:endParaRPr>
            </a:p>
            <a:p>
              <a:pPr eaLnBrk="1" hangingPunct="1">
                <a:spcBef>
                  <a:spcPct val="50000"/>
                </a:spcBef>
              </a:pPr>
              <a:r>
                <a:rPr lang="en-US" altLang="zh-CN" sz="2000" b="0" dirty="0">
                  <a:latin typeface="Tahoma" panose="020B0604030504040204" pitchFamily="34" charset="0"/>
                  <a:ea typeface="宋体" panose="02010600030101010101" pitchFamily="2" charset="-122"/>
                </a:rPr>
                <a:t>Confidence= P(</a:t>
              </a:r>
              <a:r>
                <a:rPr lang="en-US" altLang="zh-CN" sz="2000" b="0" dirty="0" err="1">
                  <a:latin typeface="Tahoma" panose="020B0604030504040204" pitchFamily="34" charset="0"/>
                  <a:ea typeface="宋体" panose="02010600030101010101" pitchFamily="2" charset="-122"/>
                </a:rPr>
                <a:t>Coffee|Tea</a:t>
              </a:r>
              <a:r>
                <a:rPr lang="en-US" altLang="zh-CN" sz="2000" b="0" dirty="0">
                  <a:latin typeface="Tahoma" panose="020B0604030504040204" pitchFamily="34" charset="0"/>
                  <a:ea typeface="宋体" panose="02010600030101010101" pitchFamily="2" charset="-122"/>
                </a:rPr>
                <a:t>) = </a:t>
              </a:r>
              <a:r>
                <a:rPr lang="en-US" altLang="zh-CN" sz="2000" b="0" dirty="0">
                  <a:solidFill>
                    <a:srgbClr val="FF0000"/>
                  </a:solidFill>
                  <a:latin typeface="Tahoma" panose="020B0604030504040204" pitchFamily="34" charset="0"/>
                  <a:ea typeface="宋体" panose="02010600030101010101" pitchFamily="2" charset="-122"/>
                </a:rPr>
                <a:t>0.75</a:t>
              </a:r>
            </a:p>
            <a:p>
              <a:pPr eaLnBrk="1" hangingPunct="1">
                <a:spcBef>
                  <a:spcPct val="50000"/>
                </a:spcBef>
              </a:pPr>
              <a:r>
                <a:rPr lang="en-US" altLang="zh-CN" sz="2000" b="0" dirty="0">
                  <a:latin typeface="Tahoma" panose="020B0604030504040204" pitchFamily="34" charset="0"/>
                  <a:ea typeface="宋体" panose="02010600030101010101" pitchFamily="2" charset="-122"/>
                </a:rPr>
                <a:t>but P(Coffee) = </a:t>
              </a:r>
              <a:r>
                <a:rPr lang="en-US" altLang="zh-CN" sz="2000" b="0" dirty="0">
                  <a:solidFill>
                    <a:srgbClr val="FF0000"/>
                  </a:solidFill>
                  <a:latin typeface="Tahoma" panose="020B0604030504040204" pitchFamily="34" charset="0"/>
                  <a:ea typeface="宋体" panose="02010600030101010101" pitchFamily="2" charset="-122"/>
                </a:rPr>
                <a:t>0.9</a:t>
              </a:r>
            </a:p>
            <a:p>
              <a:pPr eaLnBrk="1" hangingPunct="1">
                <a:spcBef>
                  <a:spcPct val="50000"/>
                </a:spcBef>
                <a:buFont typeface="Symbol" panose="05050102010706020507" pitchFamily="18" charset="2"/>
                <a:buChar char="Þ"/>
              </a:pPr>
              <a:r>
                <a:rPr lang="en-US" altLang="zh-CN" sz="2000" b="0" dirty="0">
                  <a:latin typeface="Tahoma" panose="020B0604030504040204" pitchFamily="34" charset="0"/>
                  <a:ea typeface="宋体" panose="02010600030101010101" pitchFamily="2" charset="-122"/>
                  <a:sym typeface="Symbol" panose="05050102010706020507" pitchFamily="18" charset="2"/>
                </a:rPr>
                <a:t> </a:t>
              </a:r>
              <a:r>
                <a:rPr lang="en-US" altLang="zh-CN" sz="2000" b="1" dirty="0">
                  <a:solidFill>
                    <a:srgbClr val="FF0000"/>
                  </a:solidFill>
                  <a:latin typeface="Tahoma" panose="020B0604030504040204" pitchFamily="34" charset="0"/>
                  <a:ea typeface="宋体" panose="02010600030101010101" pitchFamily="2" charset="-122"/>
                  <a:sym typeface="Symbol" panose="05050102010706020507" pitchFamily="18" charset="2"/>
                </a:rPr>
                <a:t>Although confidence is high, rule is misleading</a:t>
              </a:r>
            </a:p>
            <a:p>
              <a:pPr eaLnBrk="1" hangingPunct="1">
                <a:spcBef>
                  <a:spcPct val="50000"/>
                </a:spcBef>
                <a:buFont typeface="Symbol" panose="05050102010706020507" pitchFamily="18" charset="2"/>
                <a:buChar char="Þ"/>
              </a:pPr>
              <a:r>
                <a:rPr lang="en-US" altLang="zh-CN" sz="2000" b="0" dirty="0">
                  <a:latin typeface="Tahoma" panose="020B0604030504040204" pitchFamily="34" charset="0"/>
                  <a:ea typeface="宋体" panose="02010600030101010101" pitchFamily="2" charset="-122"/>
                </a:rPr>
                <a:t> P(</a:t>
              </a:r>
              <a:r>
                <a:rPr lang="en-US" altLang="zh-CN" sz="2000" b="0" dirty="0" err="1">
                  <a:latin typeface="Tahoma" panose="020B0604030504040204" pitchFamily="34" charset="0"/>
                  <a:ea typeface="宋体" panose="02010600030101010101" pitchFamily="2" charset="-122"/>
                </a:rPr>
                <a:t>Coffee|Tea</a:t>
              </a:r>
              <a:r>
                <a:rPr lang="en-US" altLang="zh-CN" sz="2000" b="0" dirty="0">
                  <a:latin typeface="Tahoma" panose="020B0604030504040204" pitchFamily="34" charset="0"/>
                  <a:ea typeface="宋体" panose="02010600030101010101" pitchFamily="2" charset="-122"/>
                </a:rPr>
                <a:t>) = 0.9375</a:t>
              </a:r>
            </a:p>
          </p:txBody>
        </p:sp>
        <p:sp>
          <p:nvSpPr>
            <p:cNvPr id="1291298" name="Line 34"/>
            <p:cNvSpPr>
              <a:spLocks noChangeShapeType="1"/>
            </p:cNvSpPr>
            <p:nvPr/>
          </p:nvSpPr>
          <p:spPr bwMode="auto">
            <a:xfrm>
              <a:off x="1392" y="3600"/>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应用</a:t>
            </a:r>
          </a:p>
        </p:txBody>
      </p:sp>
      <p:sp>
        <p:nvSpPr>
          <p:cNvPr id="3" name="内容占位符 2"/>
          <p:cNvSpPr>
            <a:spLocks noGrp="1"/>
          </p:cNvSpPr>
          <p:nvPr>
            <p:ph idx="1"/>
          </p:nvPr>
        </p:nvSpPr>
        <p:spPr/>
        <p:txBody>
          <a:bodyPr>
            <a:normAutofit/>
          </a:bodyPr>
          <a:lstStyle/>
          <a:p>
            <a:r>
              <a:rPr lang="zh-CN" altLang="en-US" b="1" dirty="0">
                <a:effectLst>
                  <a:outerShdw blurRad="38100" dist="38100" dir="2700000" algn="tl">
                    <a:srgbClr val="000000">
                      <a:alpha val="43137"/>
                    </a:srgbClr>
                  </a:outerShdw>
                </a:effectLst>
              </a:rPr>
              <a:t>通过查看哪些商品经常在一起购买，帮助商店了解用户的</a:t>
            </a:r>
            <a:r>
              <a:rPr lang="zh-CN" altLang="en-US" b="1" dirty="0">
                <a:solidFill>
                  <a:srgbClr val="FF0000"/>
                </a:solidFill>
                <a:effectLst>
                  <a:outerShdw blurRad="38100" dist="38100" dir="2700000" algn="tl">
                    <a:srgbClr val="000000">
                      <a:alpha val="43137"/>
                    </a:srgbClr>
                  </a:outerShdw>
                </a:effectLst>
              </a:rPr>
              <a:t>购买行为</a:t>
            </a:r>
            <a:r>
              <a:rPr lang="zh-CN" altLang="en-US" b="1" dirty="0">
                <a:effectLst>
                  <a:outerShdw blurRad="38100" dist="38100" dir="2700000" algn="tl">
                    <a:srgbClr val="000000">
                      <a:alpha val="43137"/>
                    </a:srgbClr>
                  </a:outerShdw>
                </a:effectLst>
              </a:rPr>
              <a:t>。用于商品定价、市场促销、库存管理等。</a:t>
            </a:r>
            <a:endParaRPr lang="en-US" altLang="zh-CN" b="1" dirty="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从新闻网站点击流中挖掘新闻</a:t>
            </a:r>
            <a:r>
              <a:rPr lang="zh-CN" altLang="en-US" b="1" dirty="0">
                <a:solidFill>
                  <a:srgbClr val="FF0000"/>
                </a:solidFill>
                <a:effectLst>
                  <a:outerShdw blurRad="38100" dist="38100" dir="2700000" algn="tl">
                    <a:srgbClr val="000000">
                      <a:alpha val="43137"/>
                    </a:srgbClr>
                  </a:outerShdw>
                </a:effectLst>
              </a:rPr>
              <a:t>流行趋势</a:t>
            </a:r>
            <a:r>
              <a:rPr lang="zh-CN" altLang="en-US" b="1" dirty="0">
                <a:effectLst>
                  <a:outerShdw blurRad="38100" dist="38100" dir="2700000" algn="tl">
                    <a:srgbClr val="000000">
                      <a:alpha val="43137"/>
                    </a:srgbClr>
                  </a:outerShdw>
                </a:effectLst>
              </a:rPr>
              <a:t>，挖掘哪些新闻被用户关注。</a:t>
            </a:r>
          </a:p>
          <a:p>
            <a:r>
              <a:rPr lang="zh-CN" altLang="en-US" b="1" dirty="0">
                <a:effectLst>
                  <a:outerShdw blurRad="38100" dist="38100" dir="2700000" algn="tl">
                    <a:srgbClr val="000000">
                      <a:alpha val="43137"/>
                    </a:srgbClr>
                  </a:outerShdw>
                </a:effectLst>
              </a:rPr>
              <a:t>搜索引擎</a:t>
            </a:r>
            <a:r>
              <a:rPr lang="zh-CN" altLang="en-US" b="1" dirty="0">
                <a:solidFill>
                  <a:srgbClr val="FF0000"/>
                </a:solidFill>
                <a:effectLst>
                  <a:outerShdw blurRad="38100" dist="38100" dir="2700000" algn="tl">
                    <a:srgbClr val="000000">
                      <a:alpha val="43137"/>
                    </a:srgbClr>
                  </a:outerShdw>
                </a:effectLst>
              </a:rPr>
              <a:t>推荐</a:t>
            </a:r>
            <a:r>
              <a:rPr lang="zh-CN" altLang="en-US" b="1" dirty="0">
                <a:effectLst>
                  <a:outerShdw blurRad="38100" dist="38100" dir="2700000" algn="tl">
                    <a:srgbClr val="000000">
                      <a:alpha val="43137"/>
                    </a:srgbClr>
                  </a:outerShdw>
                </a:effectLst>
              </a:rPr>
              <a:t>，在用户输入查询词时推荐同相关的查询词项。</a:t>
            </a:r>
          </a:p>
          <a:p>
            <a:endParaRPr lang="zh-CN" altLang="en-US" b="1" dirty="0">
              <a:effectLst>
                <a:outerShdw blurRad="38100" dist="38100" dir="2700000" algn="tl">
                  <a:srgbClr val="000000">
                    <a:alpha val="43137"/>
                  </a:srgbClr>
                </a:outerShdw>
              </a:effectLst>
            </a:endParaRPr>
          </a:p>
          <a:p>
            <a:endParaRPr lang="zh-CN" altLang="en-US" b="1" dirty="0">
              <a:effectLst>
                <a:outerShdw blurRad="38100" dist="38100" dir="2700000" algn="tl">
                  <a:srgbClr val="000000">
                    <a:alpha val="43137"/>
                  </a:srgbClr>
                </a:outerShdw>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Grp="1" noChangeArrowheads="1"/>
          </p:cNvSpPr>
          <p:nvPr>
            <p:ph type="title"/>
          </p:nvPr>
        </p:nvSpPr>
        <p:spPr/>
        <p:txBody>
          <a:bodyPr/>
          <a:lstStyle/>
          <a:p>
            <a:r>
              <a:rPr lang="en-US" altLang="zh-CN">
                <a:ea typeface="宋体" panose="02010600030101010101" pitchFamily="2" charset="-122"/>
              </a:rPr>
              <a:t>Statistical Independence</a:t>
            </a:r>
          </a:p>
        </p:txBody>
      </p:sp>
      <p:sp>
        <p:nvSpPr>
          <p:cNvPr id="1292291" name="Rectangle 3"/>
          <p:cNvSpPr>
            <a:spLocks noGrp="1" noChangeArrowheads="1"/>
          </p:cNvSpPr>
          <p:nvPr>
            <p:ph type="body" idx="1"/>
          </p:nvPr>
        </p:nvSpPr>
        <p:spPr/>
        <p:txBody>
          <a:bodyPr>
            <a:normAutofit lnSpcReduction="10000"/>
          </a:bodyPr>
          <a:lstStyle/>
          <a:p>
            <a:r>
              <a:rPr lang="en-US" altLang="zh-CN" dirty="0">
                <a:ea typeface="宋体" panose="02010600030101010101" pitchFamily="2" charset="-122"/>
              </a:rPr>
              <a:t>Population of 1000 students</a:t>
            </a:r>
          </a:p>
          <a:p>
            <a:pPr lvl="1"/>
            <a:r>
              <a:rPr lang="en-US" altLang="zh-CN" dirty="0">
                <a:ea typeface="宋体" panose="02010600030101010101" pitchFamily="2" charset="-122"/>
              </a:rPr>
              <a:t>600 students know how to swim (S)</a:t>
            </a:r>
          </a:p>
          <a:p>
            <a:pPr lvl="1"/>
            <a:r>
              <a:rPr lang="en-US" altLang="zh-CN" dirty="0">
                <a:ea typeface="宋体" panose="02010600030101010101" pitchFamily="2" charset="-122"/>
              </a:rPr>
              <a:t>700 students know how to bike (B)</a:t>
            </a:r>
          </a:p>
          <a:p>
            <a:pPr lvl="1"/>
            <a:r>
              <a:rPr lang="en-US" altLang="zh-CN" dirty="0">
                <a:ea typeface="宋体" panose="02010600030101010101" pitchFamily="2" charset="-122"/>
              </a:rPr>
              <a:t>420 students know how to swim and bike (S,B)</a:t>
            </a:r>
          </a:p>
          <a:p>
            <a:pPr lvl="1"/>
            <a:endParaRPr lang="en-US" altLang="zh-CN" dirty="0">
              <a:ea typeface="宋体" panose="02010600030101010101" pitchFamily="2" charset="-122"/>
            </a:endParaRPr>
          </a:p>
          <a:p>
            <a:pPr lvl="1"/>
            <a:r>
              <a:rPr lang="en-US" altLang="zh-CN" dirty="0">
                <a:ea typeface="宋体" panose="02010600030101010101" pitchFamily="2" charset="-122"/>
              </a:rPr>
              <a:t>P(S</a:t>
            </a:r>
            <a:r>
              <a:rPr lang="en-US" altLang="zh-CN" dirty="0">
                <a:ea typeface="宋体" panose="02010600030101010101" pitchFamily="2" charset="-122"/>
                <a:sym typeface="Symbol" panose="05050102010706020507" pitchFamily="18" charset="2"/>
              </a:rPr>
              <a:t>B) = 420/1000 = 0.42</a:t>
            </a:r>
          </a:p>
          <a:p>
            <a:pPr lvl="1"/>
            <a:r>
              <a:rPr lang="en-US" altLang="zh-CN" dirty="0">
                <a:ea typeface="宋体" panose="02010600030101010101" pitchFamily="2" charset="-122"/>
                <a:sym typeface="Symbol" panose="05050102010706020507" pitchFamily="18" charset="2"/>
              </a:rPr>
              <a:t>P(S)  P(B) = 0.6  0.7 = 0.42</a:t>
            </a:r>
          </a:p>
          <a:p>
            <a:pPr lvl="1"/>
            <a:endParaRPr lang="en-US" altLang="zh-CN" dirty="0">
              <a:ea typeface="宋体" panose="02010600030101010101" pitchFamily="2" charset="-122"/>
              <a:sym typeface="Symbol" panose="05050102010706020507" pitchFamily="18" charset="2"/>
            </a:endParaRPr>
          </a:p>
          <a:p>
            <a:pPr lvl="1"/>
            <a:r>
              <a:rPr lang="en-US" altLang="zh-CN" b="1" dirty="0">
                <a:solidFill>
                  <a:srgbClr val="FF0000"/>
                </a:solidFill>
                <a:ea typeface="宋体" panose="02010600030101010101" pitchFamily="2" charset="-122"/>
                <a:sym typeface="Symbol" panose="05050102010706020507" pitchFamily="18" charset="2"/>
              </a:rPr>
              <a:t>P(SB) = P(S)  P(B) =&gt; Statistical independence</a:t>
            </a:r>
          </a:p>
          <a:p>
            <a:pPr lvl="1"/>
            <a:r>
              <a:rPr lang="en-US" altLang="zh-CN" b="1" dirty="0">
                <a:solidFill>
                  <a:srgbClr val="FF0000"/>
                </a:solidFill>
                <a:ea typeface="宋体" panose="02010600030101010101" pitchFamily="2" charset="-122"/>
                <a:sym typeface="Symbol" panose="05050102010706020507" pitchFamily="18" charset="2"/>
              </a:rPr>
              <a:t>P(SB) &gt; P(S)  P(B) =&gt; Positively correlated</a:t>
            </a:r>
          </a:p>
          <a:p>
            <a:pPr lvl="1"/>
            <a:r>
              <a:rPr lang="en-US" altLang="zh-CN" b="1" dirty="0">
                <a:solidFill>
                  <a:srgbClr val="FF0000"/>
                </a:solidFill>
                <a:ea typeface="宋体" panose="02010600030101010101" pitchFamily="2" charset="-122"/>
                <a:sym typeface="Symbol" panose="05050102010706020507" pitchFamily="18" charset="2"/>
              </a:rPr>
              <a:t>P(SB) &lt; P(S)  P(B) =&gt; Negatively correlated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title"/>
          </p:nvPr>
        </p:nvSpPr>
        <p:spPr/>
        <p:txBody>
          <a:bodyPr/>
          <a:lstStyle/>
          <a:p>
            <a:r>
              <a:rPr lang="en-US" altLang="zh-CN">
                <a:ea typeface="宋体" panose="02010600030101010101" pitchFamily="2" charset="-122"/>
              </a:rPr>
              <a:t>Statistical-based Measures</a:t>
            </a:r>
          </a:p>
        </p:txBody>
      </p:sp>
      <p:sp>
        <p:nvSpPr>
          <p:cNvPr id="1293315" name="Rectangle 3"/>
          <p:cNvSpPr>
            <a:spLocks noGrp="1" noChangeArrowheads="1"/>
          </p:cNvSpPr>
          <p:nvPr>
            <p:ph type="body" idx="1"/>
          </p:nvPr>
        </p:nvSpPr>
        <p:spPr/>
        <p:txBody>
          <a:bodyPr/>
          <a:lstStyle/>
          <a:p>
            <a:r>
              <a:rPr lang="en-US" altLang="zh-CN">
                <a:ea typeface="宋体" panose="02010600030101010101" pitchFamily="2" charset="-122"/>
              </a:rPr>
              <a:t>Measures that take into account statistical dependence</a:t>
            </a:r>
          </a:p>
        </p:txBody>
      </p:sp>
      <p:graphicFrame>
        <p:nvGraphicFramePr>
          <p:cNvPr id="1293316" name="Object 4"/>
          <p:cNvGraphicFramePr>
            <a:graphicFrameLocks noChangeAspect="1"/>
          </p:cNvGraphicFramePr>
          <p:nvPr/>
        </p:nvGraphicFramePr>
        <p:xfrm>
          <a:off x="685800" y="2996952"/>
          <a:ext cx="7620000" cy="3099048"/>
        </p:xfrm>
        <a:graphic>
          <a:graphicData uri="http://schemas.openxmlformats.org/presentationml/2006/ole">
            <mc:AlternateContent xmlns:mc="http://schemas.openxmlformats.org/markup-compatibility/2006">
              <mc:Choice xmlns:v="urn:schemas-microsoft-com:vml" Requires="v">
                <p:oleObj name="Equation" r:id="rId2" imgW="3098800" imgH="1549400" progId="Equation.3">
                  <p:embed/>
                </p:oleObj>
              </mc:Choice>
              <mc:Fallback>
                <p:oleObj name="Equation" r:id="rId2" imgW="3098800" imgH="1549400" progId="Equation.3">
                  <p:embed/>
                  <p:pic>
                    <p:nvPicPr>
                      <p:cNvPr id="0" name="图片 399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96952"/>
                        <a:ext cx="7620000" cy="3099048"/>
                      </a:xfrm>
                      <a:prstGeom prst="rect">
                        <a:avLst/>
                      </a:prstGeom>
                      <a:noFill/>
                      <a:ln>
                        <a:noFill/>
                      </a:ln>
                      <a:effec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Rectangle 2"/>
          <p:cNvSpPr>
            <a:spLocks noGrp="1" noChangeArrowheads="1"/>
          </p:cNvSpPr>
          <p:nvPr>
            <p:ph type="title"/>
          </p:nvPr>
        </p:nvSpPr>
        <p:spPr/>
        <p:txBody>
          <a:bodyPr/>
          <a:lstStyle/>
          <a:p>
            <a:r>
              <a:rPr lang="en-US" altLang="zh-CN">
                <a:ea typeface="宋体" panose="02010600030101010101" pitchFamily="2" charset="-122"/>
              </a:rPr>
              <a:t>Example: Lift/Interest</a:t>
            </a:r>
          </a:p>
        </p:txBody>
      </p:sp>
      <p:graphicFrame>
        <p:nvGraphicFramePr>
          <p:cNvPr id="1294339" name="Group 3"/>
          <p:cNvGraphicFramePr>
            <a:graphicFrameLocks noGrp="1"/>
          </p:cNvGraphicFramePr>
          <p:nvPr/>
        </p:nvGraphicFramePr>
        <p:xfrm>
          <a:off x="1066800" y="1219200"/>
          <a:ext cx="4038600" cy="197104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683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94366" name="Line 30"/>
          <p:cNvSpPr>
            <a:spLocks noChangeShapeType="1"/>
          </p:cNvSpPr>
          <p:nvPr/>
        </p:nvSpPr>
        <p:spPr bwMode="auto">
          <a:xfrm>
            <a:off x="3200400" y="1600200"/>
            <a:ext cx="762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4367" name="Line 31"/>
          <p:cNvSpPr>
            <a:spLocks noChangeShapeType="1"/>
          </p:cNvSpPr>
          <p:nvPr/>
        </p:nvSpPr>
        <p:spPr bwMode="auto">
          <a:xfrm>
            <a:off x="1371600" y="2438400"/>
            <a:ext cx="381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4368" name="Text Box 32"/>
          <p:cNvSpPr txBox="1">
            <a:spLocks noChangeArrowheads="1"/>
          </p:cNvSpPr>
          <p:nvPr/>
        </p:nvSpPr>
        <p:spPr bwMode="auto">
          <a:xfrm>
            <a:off x="685800" y="3444875"/>
            <a:ext cx="80772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0" dirty="0">
                <a:latin typeface="Tahoma" panose="020B0604030504040204" pitchFamily="34" charset="0"/>
                <a:ea typeface="宋体" panose="02010600030101010101" pitchFamily="2" charset="-122"/>
              </a:rPr>
              <a:t>           </a:t>
            </a:r>
            <a:r>
              <a:rPr lang="en-US" altLang="zh-CN" sz="2400" b="0" dirty="0">
                <a:solidFill>
                  <a:srgbClr val="CC3300"/>
                </a:solidFill>
                <a:latin typeface="Tahoma" panose="020B0604030504040204" pitchFamily="34" charset="0"/>
                <a:ea typeface="宋体" panose="02010600030101010101" pitchFamily="2" charset="-122"/>
              </a:rPr>
              <a:t>Association Rule: Tea </a:t>
            </a:r>
            <a:r>
              <a:rPr lang="en-US" altLang="zh-CN" sz="2400" b="0" dirty="0">
                <a:solidFill>
                  <a:srgbClr val="CC3300"/>
                </a:solidFill>
                <a:latin typeface="Tahoma" panose="020B0604030504040204" pitchFamily="34" charset="0"/>
                <a:ea typeface="宋体" panose="02010600030101010101" pitchFamily="2" charset="-122"/>
                <a:sym typeface="Symbol" panose="05050102010706020507" pitchFamily="18" charset="2"/>
              </a:rPr>
              <a:t> Coffee</a:t>
            </a:r>
            <a:br>
              <a:rPr lang="en-US" altLang="zh-CN" sz="2400" b="0" dirty="0">
                <a:solidFill>
                  <a:srgbClr val="CC3300"/>
                </a:solidFill>
                <a:latin typeface="Tahoma" panose="020B0604030504040204" pitchFamily="34" charset="0"/>
                <a:ea typeface="宋体" panose="02010600030101010101" pitchFamily="2" charset="-122"/>
                <a:sym typeface="Symbol" panose="05050102010706020507" pitchFamily="18" charset="2"/>
              </a:rPr>
            </a:br>
            <a:endParaRPr lang="en-US" altLang="zh-CN" sz="2400" b="0" dirty="0">
              <a:solidFill>
                <a:srgbClr val="CC3300"/>
              </a:solidFill>
              <a:latin typeface="Tahoma" panose="020B0604030504040204" pitchFamily="34" charset="0"/>
              <a:ea typeface="宋体" panose="02010600030101010101" pitchFamily="2" charset="-122"/>
            </a:endParaRPr>
          </a:p>
          <a:p>
            <a:pPr eaLnBrk="1" hangingPunct="1">
              <a:spcBef>
                <a:spcPct val="50000"/>
              </a:spcBef>
            </a:pPr>
            <a:r>
              <a:rPr lang="en-US" altLang="zh-CN" sz="2000" b="0" dirty="0">
                <a:latin typeface="Tahoma" panose="020B0604030504040204" pitchFamily="34" charset="0"/>
                <a:ea typeface="宋体" panose="02010600030101010101" pitchFamily="2" charset="-122"/>
              </a:rPr>
              <a:t>Confidence= P(</a:t>
            </a:r>
            <a:r>
              <a:rPr lang="en-US" altLang="zh-CN" sz="2000" b="0" dirty="0" err="1">
                <a:latin typeface="Tahoma" panose="020B0604030504040204" pitchFamily="34" charset="0"/>
                <a:ea typeface="宋体" panose="02010600030101010101" pitchFamily="2" charset="-122"/>
              </a:rPr>
              <a:t>Coffee|Tea</a:t>
            </a:r>
            <a:r>
              <a:rPr lang="en-US" altLang="zh-CN" sz="2000" b="0" dirty="0">
                <a:latin typeface="Tahoma" panose="020B0604030504040204" pitchFamily="34" charset="0"/>
                <a:ea typeface="宋体" panose="02010600030101010101" pitchFamily="2" charset="-122"/>
              </a:rPr>
              <a:t>) = </a:t>
            </a:r>
            <a:r>
              <a:rPr lang="en-US" altLang="zh-CN" sz="2000" b="0" dirty="0">
                <a:solidFill>
                  <a:srgbClr val="FF0000"/>
                </a:solidFill>
                <a:latin typeface="Tahoma" panose="020B0604030504040204" pitchFamily="34" charset="0"/>
                <a:ea typeface="宋体" panose="02010600030101010101" pitchFamily="2" charset="-122"/>
              </a:rPr>
              <a:t>0.75</a:t>
            </a:r>
          </a:p>
          <a:p>
            <a:pPr eaLnBrk="1" hangingPunct="1">
              <a:spcBef>
                <a:spcPct val="50000"/>
              </a:spcBef>
            </a:pPr>
            <a:r>
              <a:rPr lang="en-US" altLang="zh-CN" sz="2000" b="0" dirty="0">
                <a:latin typeface="Tahoma" panose="020B0604030504040204" pitchFamily="34" charset="0"/>
                <a:ea typeface="宋体" panose="02010600030101010101" pitchFamily="2" charset="-122"/>
              </a:rPr>
              <a:t>but P(Coffee) = </a:t>
            </a:r>
            <a:r>
              <a:rPr lang="en-US" altLang="zh-CN" sz="2000" b="0" dirty="0">
                <a:solidFill>
                  <a:srgbClr val="FF0000"/>
                </a:solidFill>
                <a:latin typeface="Tahoma" panose="020B0604030504040204" pitchFamily="34" charset="0"/>
                <a:ea typeface="宋体" panose="02010600030101010101" pitchFamily="2" charset="-122"/>
              </a:rPr>
              <a:t>0.9</a:t>
            </a:r>
          </a:p>
          <a:p>
            <a:pPr eaLnBrk="1" hangingPunct="1">
              <a:spcBef>
                <a:spcPct val="50000"/>
              </a:spcBef>
              <a:buFont typeface="Symbol" panose="05050102010706020507" pitchFamily="18" charset="2"/>
              <a:buChar char="Þ"/>
            </a:pPr>
            <a:r>
              <a:rPr lang="en-US" altLang="zh-CN" sz="2000" b="0" dirty="0">
                <a:latin typeface="Tahoma" panose="020B0604030504040204" pitchFamily="34" charset="0"/>
                <a:ea typeface="宋体" panose="02010600030101010101" pitchFamily="2" charset="-122"/>
                <a:sym typeface="Symbol" panose="05050102010706020507" pitchFamily="18" charset="2"/>
              </a:rPr>
              <a:t> Lift =</a:t>
            </a:r>
            <a:r>
              <a:rPr lang="en-US" altLang="zh-CN" sz="2000" b="0" dirty="0">
                <a:latin typeface="Tahoma" panose="020B0604030504040204" pitchFamily="34" charset="0"/>
                <a:ea typeface="宋体" panose="02010600030101010101" pitchFamily="2" charset="-122"/>
              </a:rPr>
              <a:t> 0.75/0.9= 0.8333 (&lt; 1, therefore is negatively associated)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altLang="zh-CN">
                <a:ea typeface="宋体" panose="02010600030101010101" pitchFamily="2" charset="-122"/>
              </a:rPr>
              <a:t>Drawback of Lift &amp; Interest</a:t>
            </a:r>
          </a:p>
        </p:txBody>
      </p:sp>
      <p:graphicFrame>
        <p:nvGraphicFramePr>
          <p:cNvPr id="1295363" name="Group 3"/>
          <p:cNvGraphicFramePr>
            <a:graphicFrameLocks noGrp="1"/>
          </p:cNvGraphicFramePr>
          <p:nvPr/>
        </p:nvGraphicFramePr>
        <p:xfrm>
          <a:off x="457200" y="1676400"/>
          <a:ext cx="3581400" cy="1584960"/>
        </p:xfrm>
        <a:graphic>
          <a:graphicData uri="http://schemas.openxmlformats.org/drawingml/2006/table">
            <a:tbl>
              <a:tblPr/>
              <a:tblGrid>
                <a:gridCol w="92075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952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95390" name="Group 30"/>
          <p:cNvGraphicFramePr>
            <a:graphicFrameLocks noGrp="1"/>
          </p:cNvGraphicFramePr>
          <p:nvPr/>
        </p:nvGraphicFramePr>
        <p:xfrm>
          <a:off x="4800600" y="1676400"/>
          <a:ext cx="3581400" cy="1588770"/>
        </p:xfrm>
        <a:graphic>
          <a:graphicData uri="http://schemas.openxmlformats.org/drawingml/2006/table">
            <a:tbl>
              <a:tblPr/>
              <a:tblGrid>
                <a:gridCol w="92075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4000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95417" name="Object 57"/>
          <p:cNvGraphicFramePr>
            <a:graphicFrameLocks noChangeAspect="1"/>
          </p:cNvGraphicFramePr>
          <p:nvPr/>
        </p:nvGraphicFramePr>
        <p:xfrm>
          <a:off x="596900" y="3657600"/>
          <a:ext cx="3071813" cy="957263"/>
        </p:xfrm>
        <a:graphic>
          <a:graphicData uri="http://schemas.openxmlformats.org/presentationml/2006/ole">
            <mc:AlternateContent xmlns:mc="http://schemas.openxmlformats.org/markup-compatibility/2006">
              <mc:Choice xmlns:v="urn:schemas-microsoft-com:vml" Requires="v">
                <p:oleObj name="Equation" r:id="rId2" imgW="2527300" imgH="787400" progId="Equation.3">
                  <p:embed/>
                </p:oleObj>
              </mc:Choice>
              <mc:Fallback>
                <p:oleObj name="Equation" r:id="rId2" imgW="2527300" imgH="787400" progId="Equation.3">
                  <p:embed/>
                  <p:pic>
                    <p:nvPicPr>
                      <p:cNvPr id="0" name="图片 410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3657600"/>
                        <a:ext cx="3071813"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5418" name="Object 58"/>
          <p:cNvGraphicFramePr>
            <a:graphicFrameLocks noChangeAspect="1"/>
          </p:cNvGraphicFramePr>
          <p:nvPr/>
        </p:nvGraphicFramePr>
        <p:xfrm>
          <a:off x="4787900" y="3733800"/>
          <a:ext cx="3381375" cy="957263"/>
        </p:xfrm>
        <a:graphic>
          <a:graphicData uri="http://schemas.openxmlformats.org/presentationml/2006/ole">
            <mc:AlternateContent xmlns:mc="http://schemas.openxmlformats.org/markup-compatibility/2006">
              <mc:Choice xmlns:v="urn:schemas-microsoft-com:vml" Requires="v">
                <p:oleObj name="Equation" r:id="rId4" imgW="2781300" imgH="787400" progId="Equation.3">
                  <p:embed/>
                </p:oleObj>
              </mc:Choice>
              <mc:Fallback>
                <p:oleObj name="Equation" r:id="rId4" imgW="2781300" imgH="787400" progId="Equation.3">
                  <p:embed/>
                  <p:pic>
                    <p:nvPicPr>
                      <p:cNvPr id="0" name="图片 410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3733800"/>
                        <a:ext cx="3381375"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5419" name="Text Box 59"/>
          <p:cNvSpPr txBox="1">
            <a:spLocks noChangeArrowheads="1"/>
          </p:cNvSpPr>
          <p:nvPr/>
        </p:nvSpPr>
        <p:spPr bwMode="auto">
          <a:xfrm>
            <a:off x="4572000" y="5105400"/>
            <a:ext cx="4419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Statistical independence:</a:t>
            </a:r>
          </a:p>
          <a:p>
            <a:pPr>
              <a:spcBef>
                <a:spcPct val="50000"/>
              </a:spcBef>
            </a:pPr>
            <a:r>
              <a:rPr lang="en-US" altLang="zh-CN" sz="2000">
                <a:ea typeface="宋体" panose="02010600030101010101" pitchFamily="2" charset="-122"/>
              </a:rPr>
              <a:t>If P(X,Y)=P(X)P(Y)  =&gt; Lift = 1</a:t>
            </a:r>
          </a:p>
        </p:txBody>
      </p:sp>
      <p:sp>
        <p:nvSpPr>
          <p:cNvPr id="1295420" name="Line 60"/>
          <p:cNvSpPr>
            <a:spLocks noChangeShapeType="1"/>
          </p:cNvSpPr>
          <p:nvPr/>
        </p:nvSpPr>
        <p:spPr bwMode="auto">
          <a:xfrm>
            <a:off x="2667000" y="17526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5421" name="Line 61"/>
          <p:cNvSpPr>
            <a:spLocks noChangeShapeType="1"/>
          </p:cNvSpPr>
          <p:nvPr/>
        </p:nvSpPr>
        <p:spPr bwMode="auto">
          <a:xfrm>
            <a:off x="838200" y="2514600"/>
            <a:ext cx="15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5422" name="Line 62"/>
          <p:cNvSpPr>
            <a:spLocks noChangeShapeType="1"/>
          </p:cNvSpPr>
          <p:nvPr/>
        </p:nvSpPr>
        <p:spPr bwMode="auto">
          <a:xfrm>
            <a:off x="7010400" y="1752600"/>
            <a:ext cx="15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5423" name="Line 63"/>
          <p:cNvSpPr>
            <a:spLocks noChangeShapeType="1"/>
          </p:cNvSpPr>
          <p:nvPr/>
        </p:nvSpPr>
        <p:spPr bwMode="auto">
          <a:xfrm>
            <a:off x="5181600" y="2514600"/>
            <a:ext cx="152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6386" name="Object 2"/>
          <p:cNvGraphicFramePr>
            <a:graphicFrameLocks noChangeAspect="1"/>
          </p:cNvGraphicFramePr>
          <p:nvPr/>
        </p:nvGraphicFramePr>
        <p:xfrm>
          <a:off x="2286000" y="79375"/>
          <a:ext cx="6781800" cy="6773863"/>
        </p:xfrm>
        <a:graphic>
          <a:graphicData uri="http://schemas.openxmlformats.org/presentationml/2006/ole">
            <mc:AlternateContent xmlns:mc="http://schemas.openxmlformats.org/markup-compatibility/2006">
              <mc:Choice xmlns:v="urn:schemas-microsoft-com:vml" Requires="v">
                <p:oleObj name="Bitmap Image" r:id="rId2" imgW="7439025" imgH="7429500" progId="Paint.Picture">
                  <p:embed/>
                </p:oleObj>
              </mc:Choice>
              <mc:Fallback>
                <p:oleObj name="Bitmap Image" r:id="rId2" imgW="7439025" imgH="7429500" progId="Paint.Picture">
                  <p:embed/>
                  <p:pic>
                    <p:nvPicPr>
                      <p:cNvPr id="0" name="图片 42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79375"/>
                        <a:ext cx="6781800" cy="677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6387" name="Text Box 3"/>
          <p:cNvSpPr txBox="1">
            <a:spLocks noChangeArrowheads="1"/>
          </p:cNvSpPr>
          <p:nvPr/>
        </p:nvSpPr>
        <p:spPr bwMode="auto">
          <a:xfrm>
            <a:off x="76200" y="377825"/>
            <a:ext cx="22098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panose="02010600030101010101" pitchFamily="2" charset="-122"/>
              </a:rPr>
              <a:t>There are lots of measures proposed in the literature</a:t>
            </a:r>
          </a:p>
          <a:p>
            <a:pPr>
              <a:spcBef>
                <a:spcPct val="50000"/>
              </a:spcBef>
            </a:pPr>
            <a:endParaRPr lang="en-US" altLang="zh-CN" sz="1600">
              <a:ea typeface="宋体" panose="02010600030101010101" pitchFamily="2" charset="-122"/>
            </a:endParaRPr>
          </a:p>
          <a:p>
            <a:pPr>
              <a:spcBef>
                <a:spcPct val="50000"/>
              </a:spcBef>
            </a:pPr>
            <a:r>
              <a:rPr lang="en-US" altLang="zh-CN" sz="1600">
                <a:ea typeface="宋体" panose="02010600030101010101" pitchFamily="2" charset="-122"/>
              </a:rPr>
              <a:t>Some measures are good for certain applications, but not for others</a:t>
            </a:r>
          </a:p>
          <a:p>
            <a:pPr>
              <a:spcBef>
                <a:spcPct val="50000"/>
              </a:spcBef>
            </a:pPr>
            <a:endParaRPr lang="en-US" altLang="zh-CN" sz="1600">
              <a:ea typeface="宋体" panose="02010600030101010101" pitchFamily="2" charset="-122"/>
            </a:endParaRPr>
          </a:p>
          <a:p>
            <a:pPr>
              <a:spcBef>
                <a:spcPct val="50000"/>
              </a:spcBef>
            </a:pPr>
            <a:r>
              <a:rPr lang="en-US" altLang="zh-CN" sz="1600">
                <a:ea typeface="宋体" panose="02010600030101010101" pitchFamily="2" charset="-122"/>
              </a:rPr>
              <a:t>What criteria should we use to determine whether a measure is good or bad?</a:t>
            </a:r>
          </a:p>
          <a:p>
            <a:pPr>
              <a:spcBef>
                <a:spcPct val="50000"/>
              </a:spcBef>
            </a:pPr>
            <a:endParaRPr lang="en-US" altLang="zh-CN" sz="1600">
              <a:ea typeface="宋体" panose="02010600030101010101" pitchFamily="2" charset="-122"/>
            </a:endParaRPr>
          </a:p>
          <a:p>
            <a:pPr>
              <a:spcBef>
                <a:spcPct val="50000"/>
              </a:spcBef>
            </a:pPr>
            <a:r>
              <a:rPr lang="en-US" altLang="zh-CN" sz="1600">
                <a:ea typeface="宋体" panose="02010600030101010101" pitchFamily="2" charset="-122"/>
              </a:rPr>
              <a:t>What about Apriori-style support based pruning? How does it affect these measures?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1026"/>
          <p:cNvSpPr>
            <a:spLocks noGrp="1" noChangeArrowheads="1"/>
          </p:cNvSpPr>
          <p:nvPr>
            <p:ph type="title"/>
          </p:nvPr>
        </p:nvSpPr>
        <p:spPr/>
        <p:txBody>
          <a:bodyPr/>
          <a:lstStyle/>
          <a:p>
            <a:r>
              <a:rPr lang="en-US" altLang="zh-CN">
                <a:ea typeface="宋体" panose="02010600030101010101" pitchFamily="2" charset="-122"/>
              </a:rPr>
              <a:t>Properties of A Good Measure</a:t>
            </a:r>
          </a:p>
        </p:txBody>
      </p:sp>
      <p:sp>
        <p:nvSpPr>
          <p:cNvPr id="1297411" name="Rectangle 1027"/>
          <p:cNvSpPr>
            <a:spLocks noGrp="1" noChangeArrowheads="1"/>
          </p:cNvSpPr>
          <p:nvPr>
            <p:ph type="body" idx="1"/>
          </p:nvPr>
        </p:nvSpPr>
        <p:spPr/>
        <p:txBody>
          <a:bodyPr>
            <a:normAutofit/>
          </a:bodyPr>
          <a:lstStyle/>
          <a:p>
            <a:r>
              <a:rPr lang="en-US" altLang="zh-CN">
                <a:solidFill>
                  <a:srgbClr val="CC3300"/>
                </a:solidFill>
                <a:ea typeface="宋体" panose="02010600030101010101" pitchFamily="2" charset="-122"/>
              </a:rPr>
              <a:t>Piatetsky-Shapiro</a:t>
            </a:r>
            <a:r>
              <a:rPr lang="en-US" altLang="zh-CN">
                <a:ea typeface="宋体" panose="02010600030101010101" pitchFamily="2" charset="-122"/>
              </a:rPr>
              <a:t>: </a:t>
            </a:r>
            <a:br>
              <a:rPr lang="en-US" altLang="zh-CN">
                <a:ea typeface="宋体" panose="02010600030101010101" pitchFamily="2" charset="-122"/>
              </a:rPr>
            </a:br>
            <a:r>
              <a:rPr lang="en-US" altLang="zh-CN">
                <a:ea typeface="宋体" panose="02010600030101010101" pitchFamily="2" charset="-122"/>
              </a:rPr>
              <a:t>3 properties a good measure M must satisfy:</a:t>
            </a:r>
          </a:p>
          <a:p>
            <a:pPr lvl="1"/>
            <a:r>
              <a:rPr lang="en-US" altLang="zh-CN">
                <a:ea typeface="宋体" panose="02010600030101010101" pitchFamily="2" charset="-122"/>
              </a:rPr>
              <a:t>M(A,B) = 0 if A and B are statistically independent</a:t>
            </a:r>
          </a:p>
          <a:p>
            <a:pPr lvl="1"/>
            <a:endParaRPr lang="en-US" altLang="zh-CN">
              <a:ea typeface="宋体" panose="02010600030101010101" pitchFamily="2" charset="-122"/>
            </a:endParaRPr>
          </a:p>
          <a:p>
            <a:pPr lvl="1"/>
            <a:r>
              <a:rPr lang="en-US" altLang="zh-CN">
                <a:ea typeface="宋体" panose="02010600030101010101" pitchFamily="2" charset="-122"/>
              </a:rPr>
              <a:t>M(A,B) increase monotonically with P(A,B) when P(A) and P(B) remain unchanged</a:t>
            </a:r>
          </a:p>
          <a:p>
            <a:pPr lvl="1"/>
            <a:endParaRPr lang="en-US" altLang="zh-CN">
              <a:ea typeface="宋体" panose="02010600030101010101" pitchFamily="2" charset="-122"/>
            </a:endParaRPr>
          </a:p>
          <a:p>
            <a:pPr lvl="1"/>
            <a:r>
              <a:rPr lang="en-US" altLang="zh-CN">
                <a:ea typeface="宋体" panose="02010600030101010101" pitchFamily="2" charset="-122"/>
              </a:rPr>
              <a:t>M(A,B) decreases monotonically with P(A) [or P(B)] when P(A,B) and P(B) [or P(A)] remain unchanged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title"/>
          </p:nvPr>
        </p:nvSpPr>
        <p:spPr>
          <a:xfrm>
            <a:off x="323528" y="116632"/>
            <a:ext cx="8229600" cy="940966"/>
          </a:xfrm>
        </p:spPr>
        <p:txBody>
          <a:bodyPr/>
          <a:lstStyle/>
          <a:p>
            <a:r>
              <a:rPr lang="en-US" altLang="zh-CN" dirty="0">
                <a:ea typeface="宋体" panose="02010600030101010101" pitchFamily="2" charset="-122"/>
              </a:rPr>
              <a:t>Comparing Different Measures</a:t>
            </a:r>
          </a:p>
        </p:txBody>
      </p:sp>
      <p:graphicFrame>
        <p:nvGraphicFramePr>
          <p:cNvPr id="1298435" name="Object 3"/>
          <p:cNvGraphicFramePr>
            <a:graphicFrameLocks noChangeAspect="1"/>
          </p:cNvGraphicFramePr>
          <p:nvPr/>
        </p:nvGraphicFramePr>
        <p:xfrm>
          <a:off x="4648200" y="1006475"/>
          <a:ext cx="3352800" cy="2679700"/>
        </p:xfrm>
        <a:graphic>
          <a:graphicData uri="http://schemas.openxmlformats.org/presentationml/2006/ole">
            <mc:AlternateContent xmlns:mc="http://schemas.openxmlformats.org/markup-compatibility/2006">
              <mc:Choice xmlns:v="urn:schemas-microsoft-com:vml" Requires="v">
                <p:oleObj name="Worksheet" r:id="rId2" imgW="3845560" imgH="3164840" progId="Excel.Sheet.8">
                  <p:embed/>
                </p:oleObj>
              </mc:Choice>
              <mc:Fallback>
                <p:oleObj name="Worksheet" r:id="rId2" imgW="3845560" imgH="3164840" progId="Excel.Sheet.8">
                  <p:embed/>
                  <p:pic>
                    <p:nvPicPr>
                      <p:cNvPr id="0" name="图片 43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006475"/>
                        <a:ext cx="335280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8436" name="Text Box 4"/>
          <p:cNvSpPr txBox="1">
            <a:spLocks noChangeArrowheads="1"/>
          </p:cNvSpPr>
          <p:nvPr/>
        </p:nvSpPr>
        <p:spPr bwMode="auto">
          <a:xfrm>
            <a:off x="1752600" y="1143000"/>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10 examples of contingency tables:</a:t>
            </a:r>
          </a:p>
        </p:txBody>
      </p:sp>
      <p:graphicFrame>
        <p:nvGraphicFramePr>
          <p:cNvPr id="1298437" name="Object 5"/>
          <p:cNvGraphicFramePr>
            <a:graphicFrameLocks noChangeAspect="1"/>
          </p:cNvGraphicFramePr>
          <p:nvPr/>
        </p:nvGraphicFramePr>
        <p:xfrm>
          <a:off x="152400" y="3810000"/>
          <a:ext cx="8839200" cy="2522538"/>
        </p:xfrm>
        <a:graphic>
          <a:graphicData uri="http://schemas.openxmlformats.org/presentationml/2006/ole">
            <mc:AlternateContent xmlns:mc="http://schemas.openxmlformats.org/markup-compatibility/2006">
              <mc:Choice xmlns:v="urn:schemas-microsoft-com:vml" Requires="v">
                <p:oleObj name="Bitmap Image" r:id="rId4" imgW="10401300" imgH="2838450" progId="Paint.Picture">
                  <p:embed/>
                </p:oleObj>
              </mc:Choice>
              <mc:Fallback>
                <p:oleObj name="Bitmap Image" r:id="rId4" imgW="10401300" imgH="2838450" progId="Paint.Picture">
                  <p:embed/>
                  <p:pic>
                    <p:nvPicPr>
                      <p:cNvPr id="0" name="图片 43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8839200"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8438" name="Text Box 6"/>
          <p:cNvSpPr txBox="1">
            <a:spLocks noChangeArrowheads="1"/>
          </p:cNvSpPr>
          <p:nvPr/>
        </p:nvSpPr>
        <p:spPr bwMode="auto">
          <a:xfrm>
            <a:off x="152400" y="30480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000" b="0">
                <a:ea typeface="宋体" panose="02010600030101010101" pitchFamily="2" charset="-122"/>
              </a:rPr>
              <a:t>Rankings of contingency tables using various measures:</a:t>
            </a:r>
          </a:p>
        </p:txBody>
      </p:sp>
      <p:sp>
        <p:nvSpPr>
          <p:cNvPr id="1298439" name="Oval 7"/>
          <p:cNvSpPr>
            <a:spLocks noChangeArrowheads="1"/>
          </p:cNvSpPr>
          <p:nvPr/>
        </p:nvSpPr>
        <p:spPr bwMode="auto">
          <a:xfrm>
            <a:off x="3733800" y="6019800"/>
            <a:ext cx="381000" cy="381000"/>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8440" name="Oval 8"/>
          <p:cNvSpPr>
            <a:spLocks noChangeArrowheads="1"/>
          </p:cNvSpPr>
          <p:nvPr/>
        </p:nvSpPr>
        <p:spPr bwMode="auto">
          <a:xfrm>
            <a:off x="5657850" y="6019800"/>
            <a:ext cx="381000" cy="381000"/>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Property under Variable Permutation</a:t>
            </a:r>
          </a:p>
        </p:txBody>
      </p:sp>
      <p:graphicFrame>
        <p:nvGraphicFramePr>
          <p:cNvPr id="1299459" name="Object 3"/>
          <p:cNvGraphicFramePr>
            <a:graphicFrameLocks noChangeAspect="1"/>
          </p:cNvGraphicFramePr>
          <p:nvPr/>
        </p:nvGraphicFramePr>
        <p:xfrm>
          <a:off x="839788" y="1543050"/>
          <a:ext cx="7248525" cy="1276350"/>
        </p:xfrm>
        <a:graphic>
          <a:graphicData uri="http://schemas.openxmlformats.org/presentationml/2006/ole">
            <mc:AlternateContent xmlns:mc="http://schemas.openxmlformats.org/markup-compatibility/2006">
              <mc:Choice xmlns:v="urn:schemas-microsoft-com:vml" Requires="v">
                <p:oleObj name="VISIO" r:id="rId2" imgW="7251065" imgH="1280795" progId="Visio.Drawing.6">
                  <p:embed/>
                </p:oleObj>
              </mc:Choice>
              <mc:Fallback>
                <p:oleObj name="VISIO" r:id="rId2" imgW="7251065" imgH="1280795" progId="Visio.Drawing.6">
                  <p:embed/>
                  <p:pic>
                    <p:nvPicPr>
                      <p:cNvPr id="0" name="图片 440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543050"/>
                        <a:ext cx="72485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9460" name="Text Box 4"/>
          <p:cNvSpPr txBox="1">
            <a:spLocks noChangeArrowheads="1"/>
          </p:cNvSpPr>
          <p:nvPr/>
        </p:nvSpPr>
        <p:spPr bwMode="auto">
          <a:xfrm>
            <a:off x="609600" y="3276600"/>
            <a:ext cx="8354888" cy="32778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Clr>
                <a:schemeClr val="accent2"/>
              </a:buClr>
              <a:buSzPct val="75000"/>
              <a:buFont typeface="Monotype Sorts" pitchFamily="2" charset="2"/>
              <a:buNone/>
            </a:pPr>
            <a:r>
              <a:rPr lang="en-US" altLang="zh-CN" sz="2400" b="0" dirty="0">
                <a:solidFill>
                  <a:srgbClr val="FF0000"/>
                </a:solidFill>
                <a:ea typeface="宋体" panose="02010600030101010101" pitchFamily="2" charset="-122"/>
              </a:rPr>
              <a:t>Does M(A,B) = M(B,A)?</a:t>
            </a:r>
          </a:p>
          <a:p>
            <a:pPr algn="ctr">
              <a:spcBef>
                <a:spcPct val="50000"/>
              </a:spcBef>
              <a:buClr>
                <a:schemeClr val="accent2"/>
              </a:buClr>
              <a:buSzPct val="75000"/>
              <a:buFont typeface="Monotype Sorts" pitchFamily="2" charset="2"/>
              <a:buNone/>
            </a:pPr>
            <a:endParaRPr lang="en-US" altLang="zh-CN" sz="1000" b="0" dirty="0">
              <a:solidFill>
                <a:srgbClr val="FF0000"/>
              </a:solidFill>
              <a:ea typeface="宋体" panose="02010600030101010101" pitchFamily="2" charset="-122"/>
            </a:endParaRPr>
          </a:p>
          <a:p>
            <a:pPr>
              <a:spcBef>
                <a:spcPct val="50000"/>
              </a:spcBef>
              <a:buClr>
                <a:schemeClr val="accent2"/>
              </a:buClr>
              <a:buSzPct val="75000"/>
              <a:buFont typeface="Monotype Sorts" pitchFamily="2" charset="2"/>
              <a:buNone/>
            </a:pPr>
            <a:r>
              <a:rPr lang="en-US" altLang="zh-CN" sz="2400" b="0" dirty="0">
                <a:ea typeface="宋体" panose="02010600030101010101" pitchFamily="2" charset="-122"/>
              </a:rPr>
              <a:t>Symmetric measures:</a:t>
            </a:r>
          </a:p>
          <a:p>
            <a:pPr lvl="1">
              <a:spcBef>
                <a:spcPct val="50000"/>
              </a:spcBef>
              <a:buClr>
                <a:schemeClr val="accent2"/>
              </a:buClr>
              <a:buSzPct val="75000"/>
              <a:buFont typeface="Monotype Sorts" pitchFamily="2" charset="2"/>
              <a:buChar char="u"/>
            </a:pPr>
            <a:r>
              <a:rPr lang="en-US" altLang="zh-CN" sz="2400" b="0" dirty="0">
                <a:ea typeface="宋体" panose="02010600030101010101" pitchFamily="2" charset="-122"/>
              </a:rPr>
              <a:t> support, lift, collective strength, cosine, </a:t>
            </a:r>
            <a:r>
              <a:rPr lang="en-US" altLang="zh-CN" sz="2400" b="0" dirty="0" err="1">
                <a:ea typeface="宋体" panose="02010600030101010101" pitchFamily="2" charset="-122"/>
              </a:rPr>
              <a:t>Jaccard</a:t>
            </a:r>
            <a:r>
              <a:rPr lang="en-US" altLang="zh-CN" sz="2400" b="0" dirty="0">
                <a:ea typeface="宋体" panose="02010600030101010101" pitchFamily="2" charset="-122"/>
              </a:rPr>
              <a:t>, </a:t>
            </a:r>
            <a:r>
              <a:rPr lang="en-US" altLang="zh-CN" sz="2400" b="0" dirty="0" err="1">
                <a:ea typeface="宋体" panose="02010600030101010101" pitchFamily="2" charset="-122"/>
              </a:rPr>
              <a:t>etc</a:t>
            </a:r>
            <a:endParaRPr lang="en-US" altLang="zh-CN" sz="2400" b="0" dirty="0">
              <a:ea typeface="宋体" panose="02010600030101010101" pitchFamily="2" charset="-122"/>
            </a:endParaRPr>
          </a:p>
          <a:p>
            <a:pPr>
              <a:spcBef>
                <a:spcPct val="50000"/>
              </a:spcBef>
              <a:buClr>
                <a:schemeClr val="accent2"/>
              </a:buClr>
              <a:buSzPct val="75000"/>
              <a:buFont typeface="Monotype Sorts" pitchFamily="2" charset="2"/>
              <a:buNone/>
            </a:pPr>
            <a:r>
              <a:rPr lang="en-US" altLang="zh-CN" sz="2400" b="0" dirty="0">
                <a:ea typeface="宋体" panose="02010600030101010101" pitchFamily="2" charset="-122"/>
              </a:rPr>
              <a:t>Asymmetric measures:</a:t>
            </a:r>
          </a:p>
          <a:p>
            <a:pPr lvl="1">
              <a:spcBef>
                <a:spcPct val="50000"/>
              </a:spcBef>
              <a:buClr>
                <a:schemeClr val="accent2"/>
              </a:buClr>
              <a:buSzPct val="75000"/>
              <a:buFont typeface="Monotype Sorts" pitchFamily="2" charset="2"/>
              <a:buChar char="u"/>
            </a:pPr>
            <a:r>
              <a:rPr lang="en-US" altLang="zh-CN" sz="2400" b="0" dirty="0">
                <a:ea typeface="宋体" panose="02010600030101010101" pitchFamily="2" charset="-122"/>
              </a:rPr>
              <a:t> confidence, conviction, Laplace, J-measure, </a:t>
            </a:r>
            <a:r>
              <a:rPr lang="en-US" altLang="zh-CN" sz="2400" b="0" dirty="0" err="1">
                <a:ea typeface="宋体" panose="02010600030101010101" pitchFamily="2" charset="-122"/>
              </a:rPr>
              <a:t>etc</a:t>
            </a:r>
            <a:endParaRPr lang="en-US" altLang="zh-CN" sz="2400" b="0" dirty="0">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Property under Row/Column Scaling</a:t>
            </a:r>
          </a:p>
        </p:txBody>
      </p:sp>
      <p:graphicFrame>
        <p:nvGraphicFramePr>
          <p:cNvPr id="1300483" name="Group 3"/>
          <p:cNvGraphicFramePr>
            <a:graphicFrameLocks noGrp="1"/>
          </p:cNvGraphicFramePr>
          <p:nvPr/>
        </p:nvGraphicFramePr>
        <p:xfrm>
          <a:off x="838200" y="1981200"/>
          <a:ext cx="3581400" cy="1676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Female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High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Low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0510" name="Group 30"/>
          <p:cNvGraphicFramePr>
            <a:graphicFrameLocks noGrp="1"/>
          </p:cNvGraphicFramePr>
          <p:nvPr/>
        </p:nvGraphicFramePr>
        <p:xfrm>
          <a:off x="4876800" y="1981200"/>
          <a:ext cx="3581400" cy="1676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Female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High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Low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42</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endParaRPr kumimoji="0"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00537" name="Text Box 57"/>
          <p:cNvSpPr txBox="1">
            <a:spLocks noChangeArrowheads="1"/>
          </p:cNvSpPr>
          <p:nvPr/>
        </p:nvSpPr>
        <p:spPr bwMode="auto">
          <a:xfrm>
            <a:off x="304800" y="1219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Grade-Gender Example (Mosteller, 1968):</a:t>
            </a:r>
          </a:p>
        </p:txBody>
      </p:sp>
      <p:sp>
        <p:nvSpPr>
          <p:cNvPr id="1300538" name="Text Box 58"/>
          <p:cNvSpPr txBox="1">
            <a:spLocks noChangeArrowheads="1"/>
          </p:cNvSpPr>
          <p:nvPr/>
        </p:nvSpPr>
        <p:spPr bwMode="auto">
          <a:xfrm>
            <a:off x="381000" y="43434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Mosteller: </a:t>
            </a:r>
            <a:br>
              <a:rPr lang="en-US" altLang="zh-CN" sz="2400" b="0">
                <a:ea typeface="宋体" panose="02010600030101010101" pitchFamily="2" charset="-122"/>
              </a:rPr>
            </a:br>
            <a:r>
              <a:rPr lang="en-US" altLang="zh-CN" sz="2400" b="0">
                <a:ea typeface="宋体" panose="02010600030101010101" pitchFamily="2" charset="-122"/>
              </a:rPr>
              <a:t>	Underlying association should be independent of</a:t>
            </a:r>
            <a:br>
              <a:rPr lang="en-US" altLang="zh-CN" sz="2400" b="0">
                <a:ea typeface="宋体" panose="02010600030101010101" pitchFamily="2" charset="-122"/>
              </a:rPr>
            </a:br>
            <a:r>
              <a:rPr lang="en-US" altLang="zh-CN" sz="2400" b="0">
                <a:ea typeface="宋体" panose="02010600030101010101" pitchFamily="2" charset="-122"/>
              </a:rPr>
              <a:t>	the relative number of male and female students</a:t>
            </a:r>
            <a:br>
              <a:rPr lang="en-US" altLang="zh-CN" sz="2400" b="0">
                <a:ea typeface="宋体" panose="02010600030101010101" pitchFamily="2" charset="-122"/>
              </a:rPr>
            </a:br>
            <a:r>
              <a:rPr lang="en-US" altLang="zh-CN" sz="2400" b="0">
                <a:ea typeface="宋体" panose="02010600030101010101" pitchFamily="2" charset="-122"/>
              </a:rPr>
              <a:t>	in the samples</a:t>
            </a:r>
          </a:p>
        </p:txBody>
      </p:sp>
      <p:sp>
        <p:nvSpPr>
          <p:cNvPr id="1300539" name="Line 59"/>
          <p:cNvSpPr>
            <a:spLocks noChangeShapeType="1"/>
          </p:cNvSpPr>
          <p:nvPr/>
        </p:nvSpPr>
        <p:spPr bwMode="auto">
          <a:xfrm>
            <a:off x="6170613" y="3729038"/>
            <a:ext cx="0" cy="384175"/>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40" name="Line 60"/>
          <p:cNvSpPr>
            <a:spLocks noChangeShapeType="1"/>
          </p:cNvSpPr>
          <p:nvPr/>
        </p:nvSpPr>
        <p:spPr bwMode="auto">
          <a:xfrm>
            <a:off x="7086600" y="3733800"/>
            <a:ext cx="0" cy="384175"/>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41" name="Text Box 61"/>
          <p:cNvSpPr txBox="1">
            <a:spLocks noChangeArrowheads="1"/>
          </p:cNvSpPr>
          <p:nvPr/>
        </p:nvSpPr>
        <p:spPr bwMode="auto">
          <a:xfrm>
            <a:off x="59436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000" b="0">
                <a:ea typeface="宋体" panose="02010600030101010101" pitchFamily="2" charset="-122"/>
              </a:rPr>
              <a:t>2x</a:t>
            </a:r>
          </a:p>
        </p:txBody>
      </p:sp>
      <p:sp>
        <p:nvSpPr>
          <p:cNvPr id="1300542" name="Text Box 62"/>
          <p:cNvSpPr txBox="1">
            <a:spLocks noChangeArrowheads="1"/>
          </p:cNvSpPr>
          <p:nvPr/>
        </p:nvSpPr>
        <p:spPr bwMode="auto">
          <a:xfrm>
            <a:off x="67818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000" b="0">
                <a:ea typeface="宋体" panose="02010600030101010101" pitchFamily="2" charset="-122"/>
              </a:rPr>
              <a:t>10x</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normAutofit/>
          </a:bodyPr>
          <a:lstStyle/>
          <a:p>
            <a:r>
              <a:rPr lang="en-US" altLang="zh-CN">
                <a:ea typeface="宋体" panose="02010600030101010101" pitchFamily="2" charset="-122"/>
              </a:rPr>
              <a:t>Property under Inversion Operation</a:t>
            </a:r>
          </a:p>
        </p:txBody>
      </p:sp>
      <p:graphicFrame>
        <p:nvGraphicFramePr>
          <p:cNvPr id="1301507" name="Object 3"/>
          <p:cNvGraphicFramePr>
            <a:graphicFrameLocks noChangeAspect="1"/>
          </p:cNvGraphicFramePr>
          <p:nvPr/>
        </p:nvGraphicFramePr>
        <p:xfrm>
          <a:off x="2316163" y="1143000"/>
          <a:ext cx="5761037" cy="5191125"/>
        </p:xfrm>
        <a:graphic>
          <a:graphicData uri="http://schemas.openxmlformats.org/presentationml/2006/ole">
            <mc:AlternateContent xmlns:mc="http://schemas.openxmlformats.org/markup-compatibility/2006">
              <mc:Choice xmlns:v="urn:schemas-microsoft-com:vml" Requires="v">
                <p:oleObj name="VISIO" r:id="rId2" imgW="5753100" imgH="5195570" progId="Visio.Drawing.6">
                  <p:embed/>
                </p:oleObj>
              </mc:Choice>
              <mc:Fallback>
                <p:oleObj name="VISIO" r:id="rId2" imgW="5753100" imgH="5195570" progId="Visio.Drawing.6">
                  <p:embed/>
                  <p:pic>
                    <p:nvPicPr>
                      <p:cNvPr id="0" name="图片 45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3" y="1143000"/>
                        <a:ext cx="576103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1508" name="Text Box 4"/>
          <p:cNvSpPr txBox="1">
            <a:spLocks noChangeArrowheads="1"/>
          </p:cNvSpPr>
          <p:nvPr/>
        </p:nvSpPr>
        <p:spPr bwMode="auto">
          <a:xfrm>
            <a:off x="639763" y="167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b="0">
                <a:ea typeface="宋体" panose="02010600030101010101" pitchFamily="2" charset="-122"/>
              </a:rPr>
              <a:t>Transaction 1</a:t>
            </a:r>
          </a:p>
        </p:txBody>
      </p:sp>
      <p:sp>
        <p:nvSpPr>
          <p:cNvPr id="1301509" name="Text Box 5"/>
          <p:cNvSpPr txBox="1">
            <a:spLocks noChangeArrowheads="1"/>
          </p:cNvSpPr>
          <p:nvPr/>
        </p:nvSpPr>
        <p:spPr bwMode="auto">
          <a:xfrm>
            <a:off x="639763" y="50292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b="0">
                <a:ea typeface="宋体" panose="02010600030101010101" pitchFamily="2" charset="-122"/>
              </a:rPr>
              <a:t>Transaction N</a:t>
            </a:r>
          </a:p>
        </p:txBody>
      </p:sp>
      <p:sp>
        <p:nvSpPr>
          <p:cNvPr id="1301510" name="Line 6"/>
          <p:cNvSpPr>
            <a:spLocks noChangeShapeType="1"/>
          </p:cNvSpPr>
          <p:nvPr/>
        </p:nvSpPr>
        <p:spPr bwMode="auto">
          <a:xfrm>
            <a:off x="1935163" y="1828800"/>
            <a:ext cx="381000" cy="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511" name="Line 7"/>
          <p:cNvSpPr>
            <a:spLocks noChangeShapeType="1"/>
          </p:cNvSpPr>
          <p:nvPr/>
        </p:nvSpPr>
        <p:spPr bwMode="auto">
          <a:xfrm>
            <a:off x="1935163" y="5181600"/>
            <a:ext cx="381000" cy="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512" name="Text Box 8"/>
          <p:cNvSpPr txBox="1">
            <a:spLocks noChangeArrowheads="1"/>
          </p:cNvSpPr>
          <p:nvPr/>
        </p:nvSpPr>
        <p:spPr bwMode="auto">
          <a:xfrm>
            <a:off x="1066800" y="2286000"/>
            <a:ext cx="5334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
              </a:lnSpc>
              <a:spcBef>
                <a:spcPct val="50000"/>
              </a:spcBef>
            </a:pPr>
            <a:r>
              <a:rPr lang="en-US" altLang="zh-CN" sz="6000">
                <a:ea typeface="宋体" panose="02010600030101010101" pitchFamily="2" charset="-122"/>
              </a:rPr>
              <a:t>.</a:t>
            </a:r>
          </a:p>
          <a:p>
            <a:pPr>
              <a:lnSpc>
                <a:spcPct val="10000"/>
              </a:lnSpc>
              <a:spcBef>
                <a:spcPct val="50000"/>
              </a:spcBef>
            </a:pPr>
            <a:r>
              <a:rPr lang="en-US" altLang="zh-CN" sz="6000">
                <a:ea typeface="宋体" panose="02010600030101010101" pitchFamily="2" charset="-122"/>
              </a:rPr>
              <a:t>.</a:t>
            </a:r>
          </a:p>
          <a:p>
            <a:pPr>
              <a:lnSpc>
                <a:spcPct val="10000"/>
              </a:lnSpc>
              <a:spcBef>
                <a:spcPct val="50000"/>
              </a:spcBef>
            </a:pPr>
            <a:r>
              <a:rPr lang="en-US" altLang="zh-CN" sz="6000">
                <a:ea typeface="宋体" panose="02010600030101010101" pitchFamily="2" charset="-122"/>
              </a:rPr>
              <a:t>.</a:t>
            </a:r>
          </a:p>
          <a:p>
            <a:pPr>
              <a:lnSpc>
                <a:spcPct val="10000"/>
              </a:lnSpc>
              <a:spcBef>
                <a:spcPct val="50000"/>
              </a:spcBef>
            </a:pPr>
            <a:r>
              <a:rPr lang="en-US" altLang="zh-CN" sz="6000">
                <a:ea typeface="宋体" panose="02010600030101010101" pitchFamily="2" charset="-122"/>
              </a:rPr>
              <a:t>.</a:t>
            </a:r>
          </a:p>
          <a:p>
            <a:pPr>
              <a:lnSpc>
                <a:spcPct val="10000"/>
              </a:lnSpc>
              <a:spcBef>
                <a:spcPct val="50000"/>
              </a:spcBef>
            </a:pPr>
            <a:r>
              <a:rPr lang="en-US" altLang="zh-CN" sz="6000">
                <a:ea typeface="宋体" panose="02010600030101010101" pitchFamily="2" charset="-122"/>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关联规则</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相关概念</a:t>
            </a:r>
          </a:p>
        </p:txBody>
      </p:sp>
      <p:sp>
        <p:nvSpPr>
          <p:cNvPr id="3" name="内容占位符 2"/>
          <p:cNvSpPr>
            <a:spLocks noGrp="1"/>
          </p:cNvSpPr>
          <p:nvPr>
            <p:ph idx="1"/>
          </p:nvPr>
        </p:nvSpPr>
        <p:spPr/>
        <p:txBody>
          <a:bodyPr>
            <a:normAutofit/>
          </a:bodyPr>
          <a:lstStyle/>
          <a:p>
            <a:r>
              <a:rPr lang="zh-CN" altLang="en-US" b="1" dirty="0">
                <a:effectLst>
                  <a:outerShdw blurRad="38100" dist="38100" dir="2700000" algn="tl">
                    <a:srgbClr val="000000">
                      <a:alpha val="43137"/>
                    </a:srgbClr>
                  </a:outerShdw>
                </a:effectLst>
              </a:rPr>
              <a:t>关联规则的支持度：</a:t>
            </a:r>
            <a:endParaRPr lang="en-US" altLang="zh-CN" b="1" dirty="0">
              <a:effectLst>
                <a:outerShdw blurRad="38100" dist="38100" dir="2700000" algn="tl">
                  <a:srgbClr val="000000">
                    <a:alpha val="43137"/>
                  </a:srgbClr>
                </a:outerShdw>
              </a:effectLst>
            </a:endParaRPr>
          </a:p>
          <a:p>
            <a:pPr>
              <a:buFont typeface="Wingdings" panose="05000000000000000000" pitchFamily="2" charset="2"/>
              <a:buChar char="u"/>
            </a:pPr>
            <a:r>
              <a:rPr lang="en-US" altLang="zh-CN" b="1" dirty="0">
                <a:solidFill>
                  <a:srgbClr val="FF0000"/>
                </a:solidFill>
                <a:effectLst>
                  <a:outerShdw blurRad="38100" dist="38100" dir="2700000" algn="tl">
                    <a:srgbClr val="000000">
                      <a:alpha val="43137"/>
                    </a:srgbClr>
                  </a:outerShdw>
                </a:effectLst>
              </a:rPr>
              <a:t>Support(A,B)=</a:t>
            </a:r>
            <a:r>
              <a:rPr lang="zh-CN" altLang="en-US" b="1" dirty="0">
                <a:solidFill>
                  <a:srgbClr val="FF0000"/>
                </a:solidFill>
                <a:effectLst>
                  <a:outerShdw blurRad="38100" dist="38100" dir="2700000" algn="tl">
                    <a:srgbClr val="000000">
                      <a:alpha val="43137"/>
                    </a:srgbClr>
                  </a:outerShdw>
                </a:effectLst>
              </a:rPr>
              <a:t>包含</a:t>
            </a:r>
            <a:r>
              <a:rPr lang="en-US" altLang="zh-CN" b="1" dirty="0">
                <a:solidFill>
                  <a:srgbClr val="FF0000"/>
                </a:solidFill>
                <a:effectLst>
                  <a:outerShdw blurRad="38100" dist="38100" dir="2700000" algn="tl">
                    <a:srgbClr val="000000">
                      <a:alpha val="43137"/>
                    </a:srgbClr>
                  </a:outerShdw>
                </a:effectLst>
              </a:rPr>
              <a:t>A</a:t>
            </a:r>
            <a:r>
              <a:rPr lang="zh-CN" altLang="en-US" b="1" dirty="0">
                <a:solidFill>
                  <a:srgbClr val="FF0000"/>
                </a:solidFill>
                <a:effectLst>
                  <a:outerShdw blurRad="38100" dist="38100" dir="2700000" algn="tl">
                    <a:srgbClr val="000000">
                      <a:alpha val="43137"/>
                    </a:srgbClr>
                  </a:outerShdw>
                </a:effectLst>
              </a:rPr>
              <a:t>和</a:t>
            </a:r>
            <a:r>
              <a:rPr lang="en-US" altLang="zh-CN" b="1" dirty="0">
                <a:solidFill>
                  <a:srgbClr val="FF0000"/>
                </a:solidFill>
                <a:effectLst>
                  <a:outerShdw blurRad="38100" dist="38100" dir="2700000" algn="tl">
                    <a:srgbClr val="000000">
                      <a:alpha val="43137"/>
                    </a:srgbClr>
                  </a:outerShdw>
                </a:effectLst>
              </a:rPr>
              <a:t>B</a:t>
            </a:r>
            <a:r>
              <a:rPr lang="zh-CN" altLang="en-US" b="1" dirty="0">
                <a:solidFill>
                  <a:srgbClr val="FF0000"/>
                </a:solidFill>
                <a:effectLst>
                  <a:outerShdw blurRad="38100" dist="38100" dir="2700000" algn="tl">
                    <a:srgbClr val="000000">
                      <a:alpha val="43137"/>
                    </a:srgbClr>
                  </a:outerShdw>
                </a:effectLst>
              </a:rPr>
              <a:t>的事务数</a:t>
            </a:r>
            <a:r>
              <a:rPr lang="en-US" altLang="zh-CN" b="1" dirty="0">
                <a:solidFill>
                  <a:srgbClr val="FF0000"/>
                </a:solidFill>
                <a:effectLst>
                  <a:outerShdw blurRad="38100" dist="38100" dir="2700000" algn="tl">
                    <a:srgbClr val="000000">
                      <a:alpha val="43137"/>
                    </a:srgbClr>
                  </a:outerShdw>
                </a:effectLst>
              </a:rPr>
              <a:t>/</a:t>
            </a:r>
            <a:r>
              <a:rPr lang="zh-CN" altLang="en-US" b="1" dirty="0">
                <a:solidFill>
                  <a:srgbClr val="FF0000"/>
                </a:solidFill>
                <a:effectLst>
                  <a:outerShdw blurRad="38100" dist="38100" dir="2700000" algn="tl">
                    <a:srgbClr val="000000">
                      <a:alpha val="43137"/>
                    </a:srgbClr>
                  </a:outerShdw>
                </a:effectLst>
              </a:rPr>
              <a:t>事务总数</a:t>
            </a:r>
          </a:p>
          <a:p>
            <a:r>
              <a:rPr lang="zh-CN" altLang="en-US" b="1" dirty="0">
                <a:effectLst>
                  <a:outerShdw blurRad="38100" dist="38100" dir="2700000" algn="tl">
                    <a:srgbClr val="000000">
                      <a:alpha val="43137"/>
                    </a:srgbClr>
                  </a:outerShdw>
                </a:effectLst>
              </a:rPr>
              <a:t>关联规则的置信度：</a:t>
            </a:r>
            <a:endParaRPr lang="en-US" altLang="zh-CN" b="1" dirty="0">
              <a:effectLst>
                <a:outerShdw blurRad="38100" dist="38100" dir="2700000" algn="tl">
                  <a:srgbClr val="000000">
                    <a:alpha val="43137"/>
                  </a:srgbClr>
                </a:outerShdw>
              </a:effectLst>
            </a:endParaRPr>
          </a:p>
          <a:p>
            <a:pPr>
              <a:buFont typeface="Wingdings" panose="05000000000000000000" pitchFamily="2" charset="2"/>
              <a:buChar char="u"/>
            </a:pPr>
            <a:r>
              <a:rPr lang="en-US" altLang="zh-CN" b="1" dirty="0">
                <a:solidFill>
                  <a:srgbClr val="FF0000"/>
                </a:solidFill>
                <a:effectLst>
                  <a:outerShdw blurRad="38100" dist="38100" dir="2700000" algn="tl">
                    <a:srgbClr val="000000">
                      <a:alpha val="43137"/>
                    </a:srgbClr>
                  </a:outerShdw>
                </a:effectLst>
              </a:rPr>
              <a:t>Confidence(A,B)= </a:t>
            </a:r>
            <a:r>
              <a:rPr lang="zh-CN" altLang="en-US" b="1" dirty="0">
                <a:solidFill>
                  <a:srgbClr val="FF0000"/>
                </a:solidFill>
                <a:effectLst>
                  <a:outerShdw blurRad="38100" dist="38100" dir="2700000" algn="tl">
                    <a:srgbClr val="000000">
                      <a:alpha val="43137"/>
                    </a:srgbClr>
                  </a:outerShdw>
                </a:effectLst>
              </a:rPr>
              <a:t>包含</a:t>
            </a:r>
            <a:r>
              <a:rPr lang="en-US" altLang="zh-CN" b="1" dirty="0">
                <a:solidFill>
                  <a:srgbClr val="FF0000"/>
                </a:solidFill>
                <a:effectLst>
                  <a:outerShdw blurRad="38100" dist="38100" dir="2700000" algn="tl">
                    <a:srgbClr val="000000">
                      <a:alpha val="43137"/>
                    </a:srgbClr>
                  </a:outerShdw>
                </a:effectLst>
              </a:rPr>
              <a:t>A</a:t>
            </a:r>
            <a:r>
              <a:rPr lang="zh-CN" altLang="en-US" b="1" dirty="0">
                <a:solidFill>
                  <a:srgbClr val="FF0000"/>
                </a:solidFill>
                <a:effectLst>
                  <a:outerShdw blurRad="38100" dist="38100" dir="2700000" algn="tl">
                    <a:srgbClr val="000000">
                      <a:alpha val="43137"/>
                    </a:srgbClr>
                  </a:outerShdw>
                </a:effectLst>
              </a:rPr>
              <a:t>和</a:t>
            </a:r>
            <a:r>
              <a:rPr lang="en-US" altLang="zh-CN" b="1" dirty="0">
                <a:solidFill>
                  <a:srgbClr val="FF0000"/>
                </a:solidFill>
                <a:effectLst>
                  <a:outerShdw blurRad="38100" dist="38100" dir="2700000" algn="tl">
                    <a:srgbClr val="000000">
                      <a:alpha val="43137"/>
                    </a:srgbClr>
                  </a:outerShdw>
                </a:effectLst>
              </a:rPr>
              <a:t>B</a:t>
            </a:r>
            <a:r>
              <a:rPr lang="zh-CN" altLang="en-US" b="1" dirty="0">
                <a:solidFill>
                  <a:srgbClr val="FF0000"/>
                </a:solidFill>
                <a:effectLst>
                  <a:outerShdw blurRad="38100" dist="38100" dir="2700000" algn="tl">
                    <a:srgbClr val="000000">
                      <a:alpha val="43137"/>
                    </a:srgbClr>
                  </a:outerShdw>
                </a:effectLst>
              </a:rPr>
              <a:t>的事务数</a:t>
            </a:r>
            <a:r>
              <a:rPr lang="en-US" altLang="zh-CN" b="1" dirty="0">
                <a:solidFill>
                  <a:srgbClr val="FF0000"/>
                </a:solidFill>
                <a:effectLst>
                  <a:outerShdw blurRad="38100" dist="38100" dir="2700000" algn="tl">
                    <a:srgbClr val="000000">
                      <a:alpha val="43137"/>
                    </a:srgbClr>
                  </a:outerShdw>
                </a:effectLst>
              </a:rPr>
              <a:t>/</a:t>
            </a:r>
            <a:r>
              <a:rPr lang="zh-CN" altLang="en-US" b="1" dirty="0">
                <a:solidFill>
                  <a:srgbClr val="FF0000"/>
                </a:solidFill>
                <a:effectLst>
                  <a:outerShdw blurRad="38100" dist="38100" dir="2700000" algn="tl">
                    <a:srgbClr val="000000">
                      <a:alpha val="43137"/>
                    </a:srgbClr>
                  </a:outerShdw>
                </a:effectLst>
              </a:rPr>
              <a:t>包含</a:t>
            </a:r>
            <a:r>
              <a:rPr lang="en-US" altLang="zh-CN" b="1" dirty="0">
                <a:solidFill>
                  <a:srgbClr val="FF0000"/>
                </a:solidFill>
                <a:effectLst>
                  <a:outerShdw blurRad="38100" dist="38100" dir="2700000" algn="tl">
                    <a:srgbClr val="000000">
                      <a:alpha val="43137"/>
                    </a:srgbClr>
                  </a:outerShdw>
                </a:effectLst>
              </a:rPr>
              <a:t>A</a:t>
            </a:r>
            <a:r>
              <a:rPr lang="zh-CN" altLang="en-US" b="1" dirty="0">
                <a:solidFill>
                  <a:srgbClr val="FF0000"/>
                </a:solidFill>
                <a:effectLst>
                  <a:outerShdw blurRad="38100" dist="38100" dir="2700000" algn="tl">
                    <a:srgbClr val="000000">
                      <a:alpha val="43137"/>
                    </a:srgbClr>
                  </a:outerShdw>
                </a:effectLst>
              </a:rPr>
              <a:t>事务数（条件概率）</a:t>
            </a:r>
          </a:p>
          <a:p>
            <a:r>
              <a:rPr lang="zh-CN" altLang="en-US" b="1" dirty="0">
                <a:effectLst>
                  <a:outerShdw blurRad="38100" dist="38100" dir="2700000" algn="tl">
                    <a:srgbClr val="000000">
                      <a:alpha val="43137"/>
                    </a:srgbClr>
                  </a:outerShdw>
                </a:effectLst>
              </a:rPr>
              <a:t>频繁项集：项集的频率大于等于最小支持度。</a:t>
            </a:r>
          </a:p>
          <a:p>
            <a:r>
              <a:rPr lang="zh-CN" altLang="en-US" b="1" dirty="0">
                <a:effectLst>
                  <a:outerShdw blurRad="38100" dist="38100" dir="2700000" algn="tl">
                    <a:srgbClr val="000000">
                      <a:alpha val="43137"/>
                    </a:srgbClr>
                  </a:outerShdw>
                </a:effectLst>
              </a:rPr>
              <a:t>强相关规则：同时满足最小支持度和最小置信度要求。</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altLang="zh-CN">
                <a:ea typeface="宋体" panose="02010600030101010101" pitchFamily="2" charset="-122"/>
              </a:rPr>
              <a:t>Example: </a:t>
            </a:r>
            <a:r>
              <a:rPr lang="en-US" altLang="zh-CN">
                <a:ea typeface="宋体" panose="02010600030101010101" pitchFamily="2" charset="-122"/>
                <a:sym typeface="Symbol" panose="05050102010706020507" pitchFamily="18" charset="2"/>
              </a:rPr>
              <a:t>-Coefficient</a:t>
            </a:r>
            <a:endParaRPr lang="en-US" altLang="zh-CN">
              <a:ea typeface="宋体" panose="02010600030101010101" pitchFamily="2" charset="-122"/>
            </a:endParaRPr>
          </a:p>
        </p:txBody>
      </p:sp>
      <p:sp>
        <p:nvSpPr>
          <p:cNvPr id="1302531" name="Rectangle 3"/>
          <p:cNvSpPr>
            <a:spLocks noGrp="1" noChangeArrowheads="1"/>
          </p:cNvSpPr>
          <p:nvPr>
            <p:ph type="body" idx="1"/>
          </p:nvPr>
        </p:nvSpPr>
        <p:spPr>
          <a:xfrm>
            <a:off x="304800" y="1066800"/>
            <a:ext cx="8424863" cy="990600"/>
          </a:xfrm>
        </p:spPr>
        <p:txBody>
          <a:bodyPr>
            <a:normAutofit/>
          </a:bodyPr>
          <a:lstStyle/>
          <a:p>
            <a:r>
              <a:rPr lang="en-US" altLang="zh-CN">
                <a:ea typeface="宋体" panose="02010600030101010101" pitchFamily="2" charset="-122"/>
                <a:sym typeface="Symbol" panose="05050102010706020507" pitchFamily="18" charset="2"/>
              </a:rPr>
              <a:t>-coefficient is analogous to correlation coefficient for continuous variables</a:t>
            </a:r>
          </a:p>
        </p:txBody>
      </p:sp>
      <p:graphicFrame>
        <p:nvGraphicFramePr>
          <p:cNvPr id="1302532" name="Group 4"/>
          <p:cNvGraphicFramePr>
            <a:graphicFrameLocks noGrp="1"/>
          </p:cNvGraphicFramePr>
          <p:nvPr/>
        </p:nvGraphicFramePr>
        <p:xfrm>
          <a:off x="533400" y="2133600"/>
          <a:ext cx="33528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2559" name="Group 31"/>
          <p:cNvGraphicFramePr>
            <a:graphicFrameLocks noGrp="1"/>
          </p:cNvGraphicFramePr>
          <p:nvPr/>
        </p:nvGraphicFramePr>
        <p:xfrm>
          <a:off x="5181600" y="2133600"/>
          <a:ext cx="33528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2586" name="Object 58"/>
          <p:cNvGraphicFramePr>
            <a:graphicFrameLocks noChangeAspect="1"/>
          </p:cNvGraphicFramePr>
          <p:nvPr/>
        </p:nvGraphicFramePr>
        <p:xfrm>
          <a:off x="309563" y="4191000"/>
          <a:ext cx="4017962" cy="1517650"/>
        </p:xfrm>
        <a:graphic>
          <a:graphicData uri="http://schemas.openxmlformats.org/presentationml/2006/ole">
            <mc:AlternateContent xmlns:mc="http://schemas.openxmlformats.org/markup-compatibility/2006">
              <mc:Choice xmlns:v="urn:schemas-microsoft-com:vml" Requires="v">
                <p:oleObj name="Equation" r:id="rId2" imgW="2959100" imgH="1117600" progId="Equation.3">
                  <p:embed/>
                </p:oleObj>
              </mc:Choice>
              <mc:Fallback>
                <p:oleObj name="Equation" r:id="rId2" imgW="2959100" imgH="1117600" progId="Equation.3">
                  <p:embed/>
                  <p:pic>
                    <p:nvPicPr>
                      <p:cNvPr id="0" name="图片 461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4191000"/>
                        <a:ext cx="4017962"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2587" name="Text Box 59"/>
          <p:cNvSpPr txBox="1">
            <a:spLocks noChangeArrowheads="1"/>
          </p:cNvSpPr>
          <p:nvPr/>
        </p:nvSpPr>
        <p:spPr bwMode="auto">
          <a:xfrm>
            <a:off x="1447800" y="58674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ea typeface="宋体" panose="02010600030101010101" pitchFamily="2" charset="-122"/>
                <a:sym typeface="Symbol" panose="05050102010706020507" pitchFamily="18" charset="2"/>
              </a:rPr>
              <a:t> Coefficient is the same for both tables</a:t>
            </a:r>
            <a:endParaRPr lang="en-US" altLang="zh-CN" sz="2400">
              <a:solidFill>
                <a:srgbClr val="FF0000"/>
              </a:solidFill>
              <a:ea typeface="宋体" panose="02010600030101010101" pitchFamily="2" charset="-122"/>
            </a:endParaRPr>
          </a:p>
        </p:txBody>
      </p:sp>
      <p:graphicFrame>
        <p:nvGraphicFramePr>
          <p:cNvPr id="1302588" name="Object 60"/>
          <p:cNvGraphicFramePr>
            <a:graphicFrameLocks noChangeAspect="1"/>
          </p:cNvGraphicFramePr>
          <p:nvPr/>
        </p:nvGraphicFramePr>
        <p:xfrm>
          <a:off x="4729163" y="4191000"/>
          <a:ext cx="4017962" cy="1517650"/>
        </p:xfrm>
        <a:graphic>
          <a:graphicData uri="http://schemas.openxmlformats.org/presentationml/2006/ole">
            <mc:AlternateContent xmlns:mc="http://schemas.openxmlformats.org/markup-compatibility/2006">
              <mc:Choice xmlns:v="urn:schemas-microsoft-com:vml" Requires="v">
                <p:oleObj name="Equation" r:id="rId4" imgW="2959100" imgH="1117600" progId="Equation.3">
                  <p:embed/>
                </p:oleObj>
              </mc:Choice>
              <mc:Fallback>
                <p:oleObj name="Equation" r:id="rId4" imgW="2959100" imgH="1117600" progId="Equation.3">
                  <p:embed/>
                  <p:pic>
                    <p:nvPicPr>
                      <p:cNvPr id="0" name="图片 461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163" y="4191000"/>
                        <a:ext cx="4017962"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2589" name="Line 61"/>
          <p:cNvSpPr>
            <a:spLocks noChangeShapeType="1"/>
          </p:cNvSpPr>
          <p:nvPr/>
        </p:nvSpPr>
        <p:spPr bwMode="auto">
          <a:xfrm>
            <a:off x="2514600" y="22098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2590" name="Line 62"/>
          <p:cNvSpPr>
            <a:spLocks noChangeShapeType="1"/>
          </p:cNvSpPr>
          <p:nvPr/>
        </p:nvSpPr>
        <p:spPr bwMode="auto">
          <a:xfrm>
            <a:off x="838200" y="29718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2591" name="Line 63"/>
          <p:cNvSpPr>
            <a:spLocks noChangeShapeType="1"/>
          </p:cNvSpPr>
          <p:nvPr/>
        </p:nvSpPr>
        <p:spPr bwMode="auto">
          <a:xfrm>
            <a:off x="7162800" y="22098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2592" name="Line 64"/>
          <p:cNvSpPr>
            <a:spLocks noChangeShapeType="1"/>
          </p:cNvSpPr>
          <p:nvPr/>
        </p:nvSpPr>
        <p:spPr bwMode="auto">
          <a:xfrm>
            <a:off x="5486400" y="2971800"/>
            <a:ext cx="228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altLang="zh-CN">
                <a:ea typeface="宋体" panose="02010600030101010101" pitchFamily="2" charset="-122"/>
              </a:rPr>
              <a:t>Property under Null Addition</a:t>
            </a:r>
          </a:p>
        </p:txBody>
      </p:sp>
      <p:graphicFrame>
        <p:nvGraphicFramePr>
          <p:cNvPr id="1303555" name="Object 3"/>
          <p:cNvGraphicFramePr>
            <a:graphicFrameLocks noChangeAspect="1"/>
          </p:cNvGraphicFramePr>
          <p:nvPr/>
        </p:nvGraphicFramePr>
        <p:xfrm>
          <a:off x="992188" y="1524000"/>
          <a:ext cx="7248525" cy="1274763"/>
        </p:xfrm>
        <a:graphic>
          <a:graphicData uri="http://schemas.openxmlformats.org/presentationml/2006/ole">
            <mc:AlternateContent xmlns:mc="http://schemas.openxmlformats.org/markup-compatibility/2006">
              <mc:Choice xmlns:v="urn:schemas-microsoft-com:vml" Requires="v">
                <p:oleObj name="VISIO" r:id="rId2" imgW="7251065" imgH="1277620" progId="Visio.Drawing.6">
                  <p:embed/>
                </p:oleObj>
              </mc:Choice>
              <mc:Fallback>
                <p:oleObj name="VISIO" r:id="rId2" imgW="7251065" imgH="1277620" progId="Visio.Drawing.6">
                  <p:embed/>
                  <p:pic>
                    <p:nvPicPr>
                      <p:cNvPr id="0" name="图片 471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524000"/>
                        <a:ext cx="724852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3556" name="Text Box 4"/>
          <p:cNvSpPr txBox="1">
            <a:spLocks noChangeArrowheads="1"/>
          </p:cNvSpPr>
          <p:nvPr/>
        </p:nvSpPr>
        <p:spPr bwMode="auto">
          <a:xfrm>
            <a:off x="609600" y="3276600"/>
            <a:ext cx="8077200" cy="21002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Invariant measures:</a:t>
            </a:r>
          </a:p>
          <a:p>
            <a:pPr lvl="1">
              <a:spcBef>
                <a:spcPct val="50000"/>
              </a:spcBef>
              <a:buClr>
                <a:schemeClr val="accent2"/>
              </a:buClr>
              <a:buSzPct val="75000"/>
              <a:buFont typeface="Monotype Sorts" pitchFamily="2" charset="2"/>
              <a:buChar char="u"/>
            </a:pPr>
            <a:r>
              <a:rPr lang="en-US" altLang="zh-CN" sz="2400" b="0">
                <a:ea typeface="宋体" panose="02010600030101010101" pitchFamily="2" charset="-122"/>
              </a:rPr>
              <a:t> support, cosine, Jaccard, etc</a:t>
            </a:r>
          </a:p>
          <a:p>
            <a:pPr>
              <a:spcBef>
                <a:spcPct val="50000"/>
              </a:spcBef>
              <a:buClr>
                <a:schemeClr val="accent2"/>
              </a:buClr>
              <a:buSzPct val="75000"/>
              <a:buFont typeface="Monotype Sorts" pitchFamily="2" charset="2"/>
              <a:buNone/>
            </a:pPr>
            <a:r>
              <a:rPr lang="en-US" altLang="zh-CN" sz="2400" b="0">
                <a:ea typeface="宋体" panose="02010600030101010101" pitchFamily="2" charset="-122"/>
              </a:rPr>
              <a:t>Non-invariant measures:</a:t>
            </a:r>
          </a:p>
          <a:p>
            <a:pPr lvl="1">
              <a:spcBef>
                <a:spcPct val="50000"/>
              </a:spcBef>
              <a:buClr>
                <a:schemeClr val="accent2"/>
              </a:buClr>
              <a:buSzPct val="75000"/>
              <a:buFont typeface="Monotype Sorts" pitchFamily="2" charset="2"/>
              <a:buChar char="u"/>
            </a:pPr>
            <a:r>
              <a:rPr lang="en-US" altLang="zh-CN" sz="2400" b="0">
                <a:ea typeface="宋体" panose="02010600030101010101" pitchFamily="2" charset="-122"/>
              </a:rPr>
              <a:t> correlation, Gini, mutual information, odds ratio, etc</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a:xfrm>
            <a:off x="228600" y="152400"/>
            <a:ext cx="8763000" cy="685800"/>
          </a:xfrm>
        </p:spPr>
        <p:txBody>
          <a:bodyPr/>
          <a:lstStyle/>
          <a:p>
            <a:r>
              <a:rPr lang="en-US" altLang="zh-CN" sz="2800">
                <a:ea typeface="宋体" panose="02010600030101010101" pitchFamily="2" charset="-122"/>
              </a:rPr>
              <a:t>Different Measures have Different Properties</a:t>
            </a:r>
          </a:p>
        </p:txBody>
      </p:sp>
      <p:graphicFrame>
        <p:nvGraphicFramePr>
          <p:cNvPr id="1304579" name="Object 3"/>
          <p:cNvGraphicFramePr>
            <a:graphicFrameLocks noChangeAspect="1"/>
          </p:cNvGraphicFramePr>
          <p:nvPr/>
        </p:nvGraphicFramePr>
        <p:xfrm>
          <a:off x="152400" y="1066800"/>
          <a:ext cx="8915400" cy="5675313"/>
        </p:xfrm>
        <a:graphic>
          <a:graphicData uri="http://schemas.openxmlformats.org/presentationml/2006/ole">
            <mc:AlternateContent xmlns:mc="http://schemas.openxmlformats.org/markup-compatibility/2006">
              <mc:Choice xmlns:v="urn:schemas-microsoft-com:vml" Requires="v">
                <p:oleObj name="Worksheet" r:id="rId2" imgW="5656580" imgH="3603625" progId="Excel.Sheet.8">
                  <p:embed/>
                </p:oleObj>
              </mc:Choice>
              <mc:Fallback>
                <p:oleObj name="Worksheet" r:id="rId2" imgW="5656580" imgH="3603625" progId="Excel.Sheet.8">
                  <p:embed/>
                  <p:pic>
                    <p:nvPicPr>
                      <p:cNvPr id="0" name="图片 481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8915400" cy="56753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altLang="zh-CN">
                <a:ea typeface="宋体" panose="02010600030101010101" pitchFamily="2" charset="-122"/>
              </a:rPr>
              <a:t>Support-based Pruning</a:t>
            </a:r>
          </a:p>
        </p:txBody>
      </p:sp>
      <p:sp>
        <p:nvSpPr>
          <p:cNvPr id="1305603" name="Rectangle 3"/>
          <p:cNvSpPr>
            <a:spLocks noGrp="1" noChangeArrowheads="1"/>
          </p:cNvSpPr>
          <p:nvPr>
            <p:ph type="body" idx="1"/>
          </p:nvPr>
        </p:nvSpPr>
        <p:spPr/>
        <p:txBody>
          <a:bodyPr>
            <a:normAutofit/>
          </a:bodyPr>
          <a:lstStyle/>
          <a:p>
            <a:r>
              <a:rPr lang="en-US" altLang="zh-CN">
                <a:ea typeface="宋体" panose="02010600030101010101" pitchFamily="2" charset="-122"/>
              </a:rPr>
              <a:t>Most of the association rule mining algorithms use support measure to prune rules and itemsets</a:t>
            </a:r>
          </a:p>
          <a:p>
            <a:endParaRPr lang="en-US" altLang="zh-CN">
              <a:ea typeface="宋体" panose="02010600030101010101" pitchFamily="2" charset="-122"/>
            </a:endParaRPr>
          </a:p>
          <a:p>
            <a:r>
              <a:rPr lang="en-US" altLang="zh-CN">
                <a:ea typeface="宋体" panose="02010600030101010101" pitchFamily="2" charset="-122"/>
              </a:rPr>
              <a:t>Study effect of support pruning on correlation of itemsets</a:t>
            </a:r>
          </a:p>
          <a:p>
            <a:pPr lvl="1"/>
            <a:r>
              <a:rPr lang="en-US" altLang="zh-CN">
                <a:ea typeface="宋体" panose="02010600030101010101" pitchFamily="2" charset="-122"/>
              </a:rPr>
              <a:t>Generate 10000 random contingency tables</a:t>
            </a:r>
          </a:p>
          <a:p>
            <a:pPr lvl="1"/>
            <a:r>
              <a:rPr lang="en-US" altLang="zh-CN">
                <a:ea typeface="宋体" panose="02010600030101010101" pitchFamily="2" charset="-122"/>
              </a:rPr>
              <a:t>Compute support and pairwise correlation for each table</a:t>
            </a:r>
          </a:p>
          <a:p>
            <a:pPr lvl="1"/>
            <a:r>
              <a:rPr lang="en-US" altLang="zh-CN">
                <a:ea typeface="宋体" panose="02010600030101010101" pitchFamily="2" charset="-122"/>
              </a:rPr>
              <a:t>Apply support-based pruning and examine the tables that are removed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graphicFrame>
        <p:nvGraphicFramePr>
          <p:cNvPr id="1306627" name="Object 3"/>
          <p:cNvGraphicFramePr>
            <a:graphicFrameLocks noChangeAspect="1"/>
          </p:cNvGraphicFramePr>
          <p:nvPr/>
        </p:nvGraphicFramePr>
        <p:xfrm>
          <a:off x="914400" y="1143000"/>
          <a:ext cx="7239000" cy="5118100"/>
        </p:xfrm>
        <a:graphic>
          <a:graphicData uri="http://schemas.openxmlformats.org/presentationml/2006/ole">
            <mc:AlternateContent xmlns:mc="http://schemas.openxmlformats.org/markup-compatibility/2006">
              <mc:Choice xmlns:v="urn:schemas-microsoft-com:vml" Requires="v">
                <p:oleObj name="Worksheet" r:id="rId2" imgW="8175625" imgH="5629910" progId="Excel.Sheet.8">
                  <p:embed/>
                </p:oleObj>
              </mc:Choice>
              <mc:Fallback>
                <p:oleObj name="Worksheet" r:id="rId2" imgW="8175625" imgH="5629910" progId="Excel.Sheet.8">
                  <p:embed/>
                  <p:pic>
                    <p:nvPicPr>
                      <p:cNvPr id="0" name="图片 49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2390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graphicFrame>
        <p:nvGraphicFramePr>
          <p:cNvPr id="1307651" name="Object 3"/>
          <p:cNvGraphicFramePr>
            <a:graphicFrameLocks noChangeAspect="1"/>
          </p:cNvGraphicFramePr>
          <p:nvPr/>
        </p:nvGraphicFramePr>
        <p:xfrm>
          <a:off x="152400" y="914400"/>
          <a:ext cx="4191000" cy="2836863"/>
        </p:xfrm>
        <a:graphic>
          <a:graphicData uri="http://schemas.openxmlformats.org/presentationml/2006/ole">
            <mc:AlternateContent xmlns:mc="http://schemas.openxmlformats.org/markup-compatibility/2006">
              <mc:Choice xmlns:v="urn:schemas-microsoft-com:vml" Requires="v">
                <p:oleObj name="Worksheet" r:id="rId2" imgW="8041640" imgH="5154930" progId="Excel.Sheet.8">
                  <p:embed/>
                </p:oleObj>
              </mc:Choice>
              <mc:Fallback>
                <p:oleObj name="Worksheet" r:id="rId2" imgW="8041640" imgH="5154930" progId="Excel.Sheet.8">
                  <p:embed/>
                  <p:pic>
                    <p:nvPicPr>
                      <p:cNvPr id="0" name="图片 50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4191000"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7652" name="Object 4"/>
          <p:cNvGraphicFramePr>
            <a:graphicFrameLocks noChangeAspect="1"/>
          </p:cNvGraphicFramePr>
          <p:nvPr/>
        </p:nvGraphicFramePr>
        <p:xfrm>
          <a:off x="4724400" y="914400"/>
          <a:ext cx="4191000" cy="2836863"/>
        </p:xfrm>
        <a:graphic>
          <a:graphicData uri="http://schemas.openxmlformats.org/presentationml/2006/ole">
            <mc:AlternateContent xmlns:mc="http://schemas.openxmlformats.org/markup-compatibility/2006">
              <mc:Choice xmlns:v="urn:schemas-microsoft-com:vml" Requires="v">
                <p:oleObj name="Worksheet" r:id="rId4" imgW="8184515" imgH="5629910" progId="Excel.Sheet.8">
                  <p:embed/>
                </p:oleObj>
              </mc:Choice>
              <mc:Fallback>
                <p:oleObj name="Worksheet" r:id="rId4" imgW="8184515" imgH="5629910" progId="Excel.Sheet.8">
                  <p:embed/>
                  <p:pic>
                    <p:nvPicPr>
                      <p:cNvPr id="0" name="图片 50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914400"/>
                        <a:ext cx="4191000"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7653" name="Object 5"/>
          <p:cNvGraphicFramePr>
            <a:graphicFrameLocks noChangeAspect="1"/>
          </p:cNvGraphicFramePr>
          <p:nvPr/>
        </p:nvGraphicFramePr>
        <p:xfrm>
          <a:off x="4724400" y="3644900"/>
          <a:ext cx="4191000" cy="2832100"/>
        </p:xfrm>
        <a:graphic>
          <a:graphicData uri="http://schemas.openxmlformats.org/presentationml/2006/ole">
            <mc:AlternateContent xmlns:mc="http://schemas.openxmlformats.org/markup-compatibility/2006">
              <mc:Choice xmlns:v="urn:schemas-microsoft-com:vml" Requires="v">
                <p:oleObj name="Worksheet" r:id="rId6" imgW="8023225" imgH="5127625" progId="Excel.Sheet.8">
                  <p:embed/>
                </p:oleObj>
              </mc:Choice>
              <mc:Fallback>
                <p:oleObj name="Worksheet" r:id="rId6" imgW="8023225" imgH="5127625" progId="Excel.Sheet.8">
                  <p:embed/>
                  <p:pic>
                    <p:nvPicPr>
                      <p:cNvPr id="0" name="图片 50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644900"/>
                        <a:ext cx="4191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7654" name="Text Box 6"/>
          <p:cNvSpPr txBox="1">
            <a:spLocks noChangeArrowheads="1"/>
          </p:cNvSpPr>
          <p:nvPr/>
        </p:nvSpPr>
        <p:spPr bwMode="auto">
          <a:xfrm>
            <a:off x="533400" y="4419600"/>
            <a:ext cx="3505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2400" b="0">
                <a:ea typeface="宋体" panose="02010600030101010101" pitchFamily="2" charset="-122"/>
              </a:rPr>
              <a:t>Support-based pruning eliminates mostly negatively correlated itemsets</a:t>
            </a:r>
          </a:p>
        </p:txBody>
      </p:sp>
      <p:sp>
        <p:nvSpPr>
          <p:cNvPr id="1307655" name="Line 7"/>
          <p:cNvSpPr>
            <a:spLocks noChangeShapeType="1"/>
          </p:cNvSpPr>
          <p:nvPr/>
        </p:nvSpPr>
        <p:spPr bwMode="auto">
          <a:xfrm flipV="1">
            <a:off x="2286000" y="1371600"/>
            <a:ext cx="0" cy="1752600"/>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7656" name="Line 8"/>
          <p:cNvSpPr>
            <a:spLocks noChangeShapeType="1"/>
          </p:cNvSpPr>
          <p:nvPr/>
        </p:nvSpPr>
        <p:spPr bwMode="auto">
          <a:xfrm flipV="1">
            <a:off x="6858000" y="1371600"/>
            <a:ext cx="0" cy="1752600"/>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7657" name="Line 9"/>
          <p:cNvSpPr>
            <a:spLocks noChangeShapeType="1"/>
          </p:cNvSpPr>
          <p:nvPr/>
        </p:nvSpPr>
        <p:spPr bwMode="auto">
          <a:xfrm flipV="1">
            <a:off x="6858000" y="4114800"/>
            <a:ext cx="0" cy="1752600"/>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sp>
        <p:nvSpPr>
          <p:cNvPr id="1308675" name="Rectangle 3"/>
          <p:cNvSpPr>
            <a:spLocks noGrp="1" noChangeArrowheads="1"/>
          </p:cNvSpPr>
          <p:nvPr>
            <p:ph type="body" idx="1"/>
          </p:nvPr>
        </p:nvSpPr>
        <p:spPr/>
        <p:txBody>
          <a:bodyPr/>
          <a:lstStyle/>
          <a:p>
            <a:r>
              <a:rPr lang="en-US" altLang="zh-CN">
                <a:ea typeface="宋体" panose="02010600030101010101" pitchFamily="2" charset="-122"/>
              </a:rPr>
              <a:t>Investigate how support-based pruning affects other measures</a:t>
            </a:r>
          </a:p>
          <a:p>
            <a:pPr>
              <a:buFont typeface="Monotype Sorts" pitchFamily="2" charset="2"/>
              <a:buNone/>
            </a:pPr>
            <a:endParaRPr lang="en-US" altLang="zh-CN">
              <a:ea typeface="宋体" panose="02010600030101010101" pitchFamily="2" charset="-122"/>
            </a:endParaRPr>
          </a:p>
          <a:p>
            <a:r>
              <a:rPr lang="en-US" altLang="zh-CN">
                <a:ea typeface="宋体" panose="02010600030101010101" pitchFamily="2" charset="-122"/>
              </a:rPr>
              <a:t>Steps:</a:t>
            </a:r>
          </a:p>
          <a:p>
            <a:pPr lvl="1"/>
            <a:r>
              <a:rPr lang="en-US" altLang="zh-CN">
                <a:ea typeface="宋体" panose="02010600030101010101" pitchFamily="2" charset="-122"/>
              </a:rPr>
              <a:t>Generate 10000 contingency tables</a:t>
            </a:r>
          </a:p>
          <a:p>
            <a:pPr lvl="1"/>
            <a:r>
              <a:rPr lang="en-US" altLang="zh-CN">
                <a:ea typeface="宋体" panose="02010600030101010101" pitchFamily="2" charset="-122"/>
              </a:rPr>
              <a:t>Rank each table according to the different measures</a:t>
            </a:r>
          </a:p>
          <a:p>
            <a:pPr lvl="1"/>
            <a:r>
              <a:rPr lang="en-US" altLang="zh-CN">
                <a:ea typeface="宋体" panose="02010600030101010101" pitchFamily="2" charset="-122"/>
              </a:rPr>
              <a:t>Compute the pair-wise correlation between the measures</a:t>
            </a:r>
          </a:p>
          <a:p>
            <a:pPr lvl="1">
              <a:buFont typeface="Arial" panose="020B0604020202020204" pitchFamily="34" charset="0"/>
              <a:buNone/>
            </a:pPr>
            <a:endParaRPr lang="en-US" altLang="zh-CN">
              <a:ea typeface="宋体" panose="02010600030101010101" pitchFamily="2" charset="-122"/>
            </a:endParaRPr>
          </a:p>
          <a:p>
            <a:pPr lvl="1"/>
            <a:endParaRPr lang="en-US" altLang="zh-CN">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pic>
        <p:nvPicPr>
          <p:cNvPr id="130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50403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9700" name="Text Box 4"/>
          <p:cNvSpPr txBox="1">
            <a:spLocks noChangeArrowheads="1"/>
          </p:cNvSpPr>
          <p:nvPr/>
        </p:nvSpPr>
        <p:spPr bwMode="auto">
          <a:xfrm>
            <a:off x="457200" y="1066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a:t>
            </a:r>
            <a:r>
              <a:rPr lang="en-US" altLang="zh-CN" sz="2400" b="0">
                <a:ea typeface="宋体" panose="02010600030101010101" pitchFamily="2" charset="-122"/>
              </a:rPr>
              <a:t>Without Support Pruning (All Pairs)</a:t>
            </a:r>
          </a:p>
        </p:txBody>
      </p:sp>
      <p:sp>
        <p:nvSpPr>
          <p:cNvPr id="1309701" name="Text Box 5"/>
          <p:cNvSpPr txBox="1">
            <a:spLocks noChangeArrowheads="1"/>
          </p:cNvSpPr>
          <p:nvPr/>
        </p:nvSpPr>
        <p:spPr bwMode="auto">
          <a:xfrm>
            <a:off x="457200" y="5257800"/>
            <a:ext cx="44196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Red cells indicate correlation between</a:t>
            </a:r>
            <a:br>
              <a:rPr lang="en-US" altLang="zh-CN" sz="1800" b="0">
                <a:ea typeface="宋体" panose="02010600030101010101" pitchFamily="2" charset="-122"/>
              </a:rPr>
            </a:br>
            <a:r>
              <a:rPr lang="en-US" altLang="zh-CN" sz="1800" b="0">
                <a:ea typeface="宋体" panose="02010600030101010101" pitchFamily="2" charset="-122"/>
              </a:rPr>
              <a:t>    the pair of measures &gt; 0.85 </a:t>
            </a:r>
          </a:p>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40.14% pairs have correlation &gt; 0.85</a:t>
            </a:r>
          </a:p>
        </p:txBody>
      </p:sp>
      <p:pic>
        <p:nvPicPr>
          <p:cNvPr id="1309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752600"/>
            <a:ext cx="40401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9703" name="Oval 7"/>
          <p:cNvSpPr>
            <a:spLocks noChangeArrowheads="1"/>
          </p:cNvSpPr>
          <p:nvPr/>
        </p:nvSpPr>
        <p:spPr bwMode="auto">
          <a:xfrm>
            <a:off x="3611563" y="2330450"/>
            <a:ext cx="228600" cy="228600"/>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9704" name="Text Box 8"/>
          <p:cNvSpPr txBox="1">
            <a:spLocks noChangeArrowheads="1"/>
          </p:cNvSpPr>
          <p:nvPr/>
        </p:nvSpPr>
        <p:spPr bwMode="auto">
          <a:xfrm>
            <a:off x="5257800" y="480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1800" b="0">
                <a:ea typeface="宋体" panose="02010600030101010101" pitchFamily="2" charset="-122"/>
              </a:rPr>
              <a:t>Scatter Plot between Correlation &amp; Jaccard Measure</a:t>
            </a:r>
          </a:p>
        </p:txBody>
      </p:sp>
      <p:sp>
        <p:nvSpPr>
          <p:cNvPr id="1309705" name="Line 9"/>
          <p:cNvSpPr>
            <a:spLocks noChangeShapeType="1"/>
          </p:cNvSpPr>
          <p:nvPr/>
        </p:nvSpPr>
        <p:spPr bwMode="auto">
          <a:xfrm>
            <a:off x="3962400" y="2438400"/>
            <a:ext cx="1143000" cy="0"/>
          </a:xfrm>
          <a:prstGeom prst="line">
            <a:avLst/>
          </a:prstGeom>
          <a:noFill/>
          <a:ln w="222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sp>
        <p:nvSpPr>
          <p:cNvPr id="1310723" name="Text Box 3"/>
          <p:cNvSpPr txBox="1">
            <a:spLocks noChangeArrowheads="1"/>
          </p:cNvSpPr>
          <p:nvPr/>
        </p:nvSpPr>
        <p:spPr bwMode="auto">
          <a:xfrm>
            <a:off x="457200" y="1066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a:t>
            </a:r>
            <a:r>
              <a:rPr lang="en-US" altLang="zh-CN" sz="2400" b="0">
                <a:ea typeface="宋体" panose="02010600030101010101" pitchFamily="2" charset="-122"/>
              </a:rPr>
              <a:t>0.5% </a:t>
            </a:r>
            <a:r>
              <a:rPr lang="en-US" altLang="zh-CN" sz="2400" b="0">
                <a:ea typeface="宋体" panose="02010600030101010101" pitchFamily="2" charset="-122"/>
                <a:sym typeface="Symbol" panose="05050102010706020507" pitchFamily="18" charset="2"/>
              </a:rPr>
              <a:t> support  50%</a:t>
            </a:r>
          </a:p>
        </p:txBody>
      </p:sp>
      <p:sp>
        <p:nvSpPr>
          <p:cNvPr id="1310724" name="Text Box 4"/>
          <p:cNvSpPr txBox="1">
            <a:spLocks noChangeArrowheads="1"/>
          </p:cNvSpPr>
          <p:nvPr/>
        </p:nvSpPr>
        <p:spPr bwMode="auto">
          <a:xfrm>
            <a:off x="457200" y="5334000"/>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61.45% pairs have correlation &gt; 0.85</a:t>
            </a:r>
          </a:p>
        </p:txBody>
      </p:sp>
      <p:pic>
        <p:nvPicPr>
          <p:cNvPr id="131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654175"/>
            <a:ext cx="50403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26" name="Oval 6"/>
          <p:cNvSpPr>
            <a:spLocks noChangeArrowheads="1"/>
          </p:cNvSpPr>
          <p:nvPr/>
        </p:nvSpPr>
        <p:spPr bwMode="auto">
          <a:xfrm>
            <a:off x="3417888" y="2678113"/>
            <a:ext cx="228600" cy="228600"/>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10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850" y="1752600"/>
            <a:ext cx="4040188"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28" name="Text Box 8"/>
          <p:cNvSpPr txBox="1">
            <a:spLocks noChangeArrowheads="1"/>
          </p:cNvSpPr>
          <p:nvPr/>
        </p:nvSpPr>
        <p:spPr bwMode="auto">
          <a:xfrm>
            <a:off x="5334000" y="469265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1800" b="0">
                <a:ea typeface="宋体" panose="02010600030101010101" pitchFamily="2" charset="-122"/>
              </a:rPr>
              <a:t>Scatter Plot between Correlation &amp; Jaccard Measure:</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8300"/>
            <a:ext cx="50403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1747" name="Rectangle 3"/>
          <p:cNvSpPr>
            <a:spLocks noGrp="1" noChangeArrowheads="1"/>
          </p:cNvSpPr>
          <p:nvPr>
            <p:ph type="title"/>
          </p:nvPr>
        </p:nvSpPr>
        <p:spPr/>
        <p:txBody>
          <a:bodyPr/>
          <a:lstStyle/>
          <a:p>
            <a:r>
              <a:rPr lang="en-US" altLang="zh-CN">
                <a:ea typeface="宋体" panose="02010600030101010101" pitchFamily="2" charset="-122"/>
              </a:rPr>
              <a:t>Effect of Support-based Pruning</a:t>
            </a:r>
          </a:p>
        </p:txBody>
      </p:sp>
      <p:sp>
        <p:nvSpPr>
          <p:cNvPr id="1311748" name="Text Box 4"/>
          <p:cNvSpPr txBox="1">
            <a:spLocks noChangeArrowheads="1"/>
          </p:cNvSpPr>
          <p:nvPr/>
        </p:nvSpPr>
        <p:spPr bwMode="auto">
          <a:xfrm>
            <a:off x="457200" y="1066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a:t>
            </a:r>
            <a:r>
              <a:rPr lang="en-US" altLang="zh-CN" sz="2400" b="0">
                <a:ea typeface="宋体" panose="02010600030101010101" pitchFamily="2" charset="-122"/>
              </a:rPr>
              <a:t>0.5% </a:t>
            </a:r>
            <a:r>
              <a:rPr lang="en-US" altLang="zh-CN" sz="2400" b="0">
                <a:ea typeface="宋体" panose="02010600030101010101" pitchFamily="2" charset="-122"/>
                <a:sym typeface="Symbol" panose="05050102010706020507" pitchFamily="18" charset="2"/>
              </a:rPr>
              <a:t> support  30%</a:t>
            </a:r>
            <a:endParaRPr lang="en-US" altLang="zh-CN" sz="2400" b="0">
              <a:ea typeface="宋体" panose="02010600030101010101" pitchFamily="2" charset="-122"/>
            </a:endParaRPr>
          </a:p>
        </p:txBody>
      </p:sp>
      <p:sp>
        <p:nvSpPr>
          <p:cNvPr id="1311749" name="Text Box 5"/>
          <p:cNvSpPr txBox="1">
            <a:spLocks noChangeArrowheads="1"/>
          </p:cNvSpPr>
          <p:nvPr/>
        </p:nvSpPr>
        <p:spPr bwMode="auto">
          <a:xfrm>
            <a:off x="457200" y="5334000"/>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Char char="u"/>
            </a:pPr>
            <a:r>
              <a:rPr lang="en-US" altLang="zh-CN" sz="1800" b="0">
                <a:ea typeface="宋体" panose="02010600030101010101" pitchFamily="2" charset="-122"/>
              </a:rPr>
              <a:t> 76.42% pairs have correlation &gt; 0.85</a:t>
            </a:r>
          </a:p>
        </p:txBody>
      </p:sp>
      <p:sp>
        <p:nvSpPr>
          <p:cNvPr id="1311750" name="Oval 6"/>
          <p:cNvSpPr>
            <a:spLocks noChangeArrowheads="1"/>
          </p:cNvSpPr>
          <p:nvPr/>
        </p:nvSpPr>
        <p:spPr bwMode="auto">
          <a:xfrm>
            <a:off x="3079750" y="3225800"/>
            <a:ext cx="228600" cy="228600"/>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117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52600"/>
            <a:ext cx="4040188"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1752" name="Text Box 8"/>
          <p:cNvSpPr txBox="1">
            <a:spLocks noChangeArrowheads="1"/>
          </p:cNvSpPr>
          <p:nvPr/>
        </p:nvSpPr>
        <p:spPr bwMode="auto">
          <a:xfrm>
            <a:off x="5334000" y="480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zh-CN" sz="1800" b="0">
                <a:ea typeface="宋体" panose="02010600030101010101" pitchFamily="2" charset="-122"/>
              </a:rPr>
              <a:t>Scatter Plot between Correlation &amp; Jaccard Measure</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69</TotalTime>
  <Words>5436</Words>
  <Application>Microsoft Macintosh PowerPoint</Application>
  <PresentationFormat>全屏显示(4:3)</PresentationFormat>
  <Paragraphs>1055</Paragraphs>
  <Slides>102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102</vt:i4>
      </vt:variant>
    </vt:vector>
  </HeadingPairs>
  <TitlesOfParts>
    <vt:vector size="123" baseType="lpstr">
      <vt:lpstr>楷体</vt:lpstr>
      <vt:lpstr>楷体_GB2312</vt:lpstr>
      <vt:lpstr>Arial</vt:lpstr>
      <vt:lpstr>Calibri</vt:lpstr>
      <vt:lpstr>Franklin Gothic Book</vt:lpstr>
      <vt:lpstr>Monotype Sorts</vt:lpstr>
      <vt:lpstr>Perpetua</vt:lpstr>
      <vt:lpstr>Symbol</vt:lpstr>
      <vt:lpstr>Tahoma</vt:lpstr>
      <vt:lpstr>Times New Roman</vt:lpstr>
      <vt:lpstr>Wingdings</vt:lpstr>
      <vt:lpstr>Wingdings 2</vt:lpstr>
      <vt:lpstr>平衡</vt:lpstr>
      <vt:lpstr>Document</vt:lpstr>
      <vt:lpstr>Equation</vt:lpstr>
      <vt:lpstr>公式</vt:lpstr>
      <vt:lpstr>VISIO</vt:lpstr>
      <vt:lpstr>Visio</vt:lpstr>
      <vt:lpstr>Worksheet</vt:lpstr>
      <vt:lpstr>工作表</vt:lpstr>
      <vt:lpstr>Bitmap Image</vt:lpstr>
      <vt:lpstr>关联分析</vt:lpstr>
      <vt:lpstr>目录</vt:lpstr>
      <vt:lpstr>目录</vt:lpstr>
      <vt:lpstr>购物篮事务</vt:lpstr>
      <vt:lpstr>什么是关联规则挖掘</vt:lpstr>
      <vt:lpstr>频繁模式挖掘的重要性</vt:lpstr>
      <vt:lpstr>关联分析应用领域</vt:lpstr>
      <vt:lpstr>应用</vt:lpstr>
      <vt:lpstr>关联规则-相关概念</vt:lpstr>
      <vt:lpstr>PowerPoint 演示文稿</vt:lpstr>
      <vt:lpstr>频繁项集 Frequent Itemset</vt:lpstr>
      <vt:lpstr>支持度</vt:lpstr>
      <vt:lpstr>关联规则 Association Rule</vt:lpstr>
      <vt:lpstr>关联规则发现</vt:lpstr>
      <vt:lpstr>关联规则发现</vt:lpstr>
      <vt:lpstr>关联规则发现</vt:lpstr>
      <vt:lpstr>候选项集生成</vt:lpstr>
      <vt:lpstr>候选项集生成</vt:lpstr>
      <vt:lpstr>频繁项集生成</vt:lpstr>
      <vt:lpstr>复杂度计算</vt:lpstr>
      <vt:lpstr>频繁项集生成策略</vt:lpstr>
      <vt:lpstr>目录</vt:lpstr>
      <vt:lpstr>频繁项集生成策略</vt:lpstr>
      <vt:lpstr>先验原理-减少候选项集</vt:lpstr>
      <vt:lpstr>先验原理——说明</vt:lpstr>
      <vt:lpstr>先验原理算法</vt:lpstr>
      <vt:lpstr>先验原理算法说明</vt:lpstr>
      <vt:lpstr>Apriori算法</vt:lpstr>
      <vt:lpstr>Apriori算法</vt:lpstr>
      <vt:lpstr>发现频繁项集</vt:lpstr>
      <vt:lpstr>Apriori算法</vt:lpstr>
      <vt:lpstr>PowerPoint 演示文稿</vt:lpstr>
      <vt:lpstr>Apriori算法不足</vt:lpstr>
      <vt:lpstr>Apriori算法举例</vt:lpstr>
      <vt:lpstr>例子-支持计数=2</vt:lpstr>
      <vt:lpstr>例子</vt:lpstr>
      <vt:lpstr>减少候选项集和事务数的比较</vt:lpstr>
      <vt:lpstr>减少候选项集和事务数的比较</vt:lpstr>
      <vt:lpstr>使用Hash树进行支持度计数</vt:lpstr>
      <vt:lpstr>关联规则发现: Hash 树</vt:lpstr>
      <vt:lpstr>关联规则发现: Hash 树</vt:lpstr>
      <vt:lpstr>关联规则发现: Hash 树</vt:lpstr>
      <vt:lpstr>事务子集操作</vt:lpstr>
      <vt:lpstr>使用hash树中的项集与事务子集 比较</vt:lpstr>
      <vt:lpstr>使用hash树中的项集与事务子集 比较</vt:lpstr>
      <vt:lpstr>使用hash树中的项集与事务子集 比较</vt:lpstr>
      <vt:lpstr>算法的计算复杂度的影响</vt:lpstr>
      <vt:lpstr>频繁项集的紧凑表示</vt:lpstr>
      <vt:lpstr>极大频繁项集 Maximal Frequent Itemset</vt:lpstr>
      <vt:lpstr>闭项集</vt:lpstr>
      <vt:lpstr>Maximal vs Closed Itemsets</vt:lpstr>
      <vt:lpstr>Maximal vs Closed Frequent Itemsets</vt:lpstr>
      <vt:lpstr>Maximal vs Closed Itemsets</vt:lpstr>
      <vt:lpstr>其他方法</vt:lpstr>
      <vt:lpstr>其他方法</vt:lpstr>
      <vt:lpstr>PowerPoint 演示文稿</vt:lpstr>
      <vt:lpstr>其他方法</vt:lpstr>
      <vt:lpstr>目录</vt:lpstr>
      <vt:lpstr>其他方法：使用FP-树挖掘频繁模式</vt:lpstr>
      <vt:lpstr>由事务数据库构造FP-树</vt:lpstr>
      <vt:lpstr>从p-条件数据库找出含p的模式</vt:lpstr>
      <vt:lpstr>PowerPoint 演示文稿</vt:lpstr>
      <vt:lpstr>从条件模式基到条件FP-树 </vt:lpstr>
      <vt:lpstr>递归: 挖掘每个条件 FP-树</vt:lpstr>
      <vt:lpstr>特殊情况: FP-树中的单个前缀路径</vt:lpstr>
      <vt:lpstr>使用FP-树挖掘频繁模式</vt:lpstr>
      <vt:lpstr>FP-tree挖掘算法</vt:lpstr>
      <vt:lpstr>FP-tree 构建</vt:lpstr>
      <vt:lpstr>FP-Tree Construction</vt:lpstr>
      <vt:lpstr>FP-growth</vt:lpstr>
      <vt:lpstr>PowerPoint 演示文稿</vt:lpstr>
      <vt:lpstr>Tree Projection</vt:lpstr>
      <vt:lpstr>Tree Projection</vt:lpstr>
      <vt:lpstr>Projected Database</vt:lpstr>
      <vt:lpstr>目录</vt:lpstr>
      <vt:lpstr>Pattern Evaluation（评估）</vt:lpstr>
      <vt:lpstr>Computing Interestingness Measure</vt:lpstr>
      <vt:lpstr>Computing Interestingness Measure</vt:lpstr>
      <vt:lpstr>Drawback of Confidence</vt:lpstr>
      <vt:lpstr>Statistical Independence</vt:lpstr>
      <vt:lpstr>Statistical-based Measures</vt:lpstr>
      <vt:lpstr>Example: Lift/Interest</vt:lpstr>
      <vt:lpstr>Drawback of Lift &amp; Interest</vt:lpstr>
      <vt:lpstr>PowerPoint 演示文稿</vt:lpstr>
      <vt:lpstr>Properties of A Good Measure</vt:lpstr>
      <vt:lpstr>Comparing Different Measures</vt:lpstr>
      <vt:lpstr>Property under Variable Permutation</vt:lpstr>
      <vt:lpstr>Property under Row/Column Scaling</vt:lpstr>
      <vt:lpstr>Property under Inversion Operation</vt:lpstr>
      <vt:lpstr>Example: -Coefficient</vt:lpstr>
      <vt:lpstr>Property under Null Addition</vt:lpstr>
      <vt:lpstr>Different Measures have Different Properties</vt:lpstr>
      <vt:lpstr>Support-based Pruning</vt:lpstr>
      <vt:lpstr>Effect of Support-based Pruning</vt:lpstr>
      <vt:lpstr>Effect of Support-based Pruning</vt:lpstr>
      <vt:lpstr>Effect of Support-based Pruning</vt:lpstr>
      <vt:lpstr>Effect of Support-based Pruning</vt:lpstr>
      <vt:lpstr>Effect of Support-based Pruning</vt:lpstr>
      <vt:lpstr>Effect of Support-based Pruning</vt:lpstr>
      <vt:lpstr>Subjective Interestingness Measure</vt:lpstr>
      <vt:lpstr>Interestingness via Unexpectedness</vt:lpstr>
      <vt:lpstr>Interestingness via Unexpectedness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数据挖掘导论——数据 ——第二次课 </dc:title>
  <dc:creator>admin</dc:creator>
  <cp:lastModifiedBy>Microsoft Office User</cp:lastModifiedBy>
  <cp:revision>327</cp:revision>
  <cp:lastPrinted>2017-10-19T10:16:00Z</cp:lastPrinted>
  <dcterms:created xsi:type="dcterms:W3CDTF">2015-05-05T08:02:00Z</dcterms:created>
  <dcterms:modified xsi:type="dcterms:W3CDTF">2022-05-15T12:53:33Z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