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8" r:id="rId53"/>
    <p:sldId id="629" r:id="rId54"/>
    <p:sldId id="630" r:id="rId55"/>
    <p:sldId id="631" r:id="rId56"/>
    <p:sldId id="632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5" r:id="rId70"/>
    <p:sldId id="646" r:id="rId71"/>
    <p:sldId id="647" r:id="rId72"/>
    <p:sldId id="648" r:id="rId73"/>
    <p:sldId id="649" r:id="rId74"/>
    <p:sldId id="650" r:id="rId75"/>
    <p:sldId id="651" r:id="rId76"/>
    <p:sldId id="652" r:id="rId77"/>
    <p:sldId id="653" r:id="rId78"/>
    <p:sldId id="654" r:id="rId79"/>
    <p:sldId id="655" r:id="rId80"/>
    <p:sldId id="656" r:id="rId81"/>
    <p:sldId id="657" r:id="rId82"/>
    <p:sldId id="658" r:id="rId83"/>
    <p:sldId id="659" r:id="rId84"/>
    <p:sldId id="660" r:id="rId85"/>
    <p:sldId id="661" r:id="rId86"/>
    <p:sldId id="662" r:id="rId87"/>
  </p:sldIdLst>
  <p:sldSz cx="9144000" cy="6858000" type="screen4x3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27C0D-5CED-48B3-AB23-33D633B4F4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2E30-A009-4B70-8060-FF4BB044A4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A8AA2-4A22-467D-B5A7-5EF8BD9A22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A8AA2-4A22-467D-B5A7-5EF8BD9A22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A8AA2-4A22-467D-B5A7-5EF8BD9A22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D797-97D3-43D7-9426-16DA9F64AD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41BB-99C1-4515-8092-738CD230A1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image" Target="../media/image43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5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10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11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14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oleObject" Target="../embeddings/oleObject16.bin"/><Relationship Id="rId3" Type="http://schemas.openxmlformats.org/officeDocument/2006/relationships/image" Target="../media/image74.png"/><Relationship Id="rId2" Type="http://schemas.openxmlformats.org/officeDocument/2006/relationships/oleObject" Target="../embeddings/oleObject15.bin"/><Relationship Id="rId1" Type="http://schemas.openxmlformats.org/officeDocument/2006/relationships/image" Target="../media/image73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2.mathworks.cn/matlabcentral/fileexchange/52905-dbscan-clustering-algorithm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0179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聚类分析</a:t>
            </a:r>
            <a:br>
              <a:rPr lang="en-US" altLang="zh-CN" b="1" dirty="0"/>
            </a:br>
            <a:r>
              <a:rPr lang="zh-CN" altLang="en-US" sz="3200" b="1" dirty="0"/>
              <a:t> 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/>
        </p:nvSpPr>
        <p:spPr>
          <a:xfrm>
            <a:off x="2051050" y="40767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zh-CN" sz="4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谭敏</a:t>
            </a:r>
            <a:r>
              <a:rPr lang="zh-CN" altLang="en-US" sz="4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博士</a:t>
            </a:r>
            <a:endParaRPr lang="zh-CN" altLang="en-US" sz="1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计算机学院</a:t>
            </a:r>
            <a:endParaRPr lang="zh-CN" altLang="en-US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 eaLnBrk="1" hangingPunct="1"/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tanmin@hdu.edu.cn</a:t>
            </a:r>
            <a:r>
              <a:rPr lang="zh-CN" altLang="en-US" sz="1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4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 eaLnBrk="1" hangingPunct="1"/>
            <a:endParaRPr lang="zh-CN" altLang="zh-CN" sz="4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80400" cy="55245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其他聚类类别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6792"/>
            <a:ext cx="8001000" cy="469319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互斥的与非互斥的（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Exclusive versus non-exclusive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互斥：一个数据对象只能属于一个簇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非互斥：一个数据对象可以属于多个簇。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模糊的与非模糊的（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Fuzzy versus non-fuzzy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在模糊聚类中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对于一个数据对象属于每一个簇，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0-1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的权值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概率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表示。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实际操作中，将数据对象指派到权值最大的簇，将模糊聚类转换为互斥聚类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80400" cy="55245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其他聚类类别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6792"/>
            <a:ext cx="8001000" cy="469319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部分的和完全的（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Partial versus complete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由于数据对象中，一些数据可能是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噪声，离群点或者“不感兴趣”的信息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，无需对这些数据进行聚类分析。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异构的和同构的（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Heterogeneous versus homogeneous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根据不同的数据集大小、形状、密度进行聚类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簇的类型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(type of cluster)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明显分离的簇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Well-separated clusters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基于中心（质心、原型）的簇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Center-based clusters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基于图（邻近）的簇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Contiguous clusters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基于密度的簇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Density-based clusters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概率属性簇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Property or Conceptual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4868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明显分离的簇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Well-Separated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28800"/>
            <a:ext cx="8001000" cy="4621188"/>
          </a:xfrm>
        </p:spPr>
        <p:txBody>
          <a:bodyPr/>
          <a:lstStyle/>
          <a:p>
            <a:pPr indent="-28575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簇中的任意数据对象与同簇中的数据对象的距离（或相似度）比不同簇中的数据对象更小（更相似）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2032379" y="39989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5625182" y="4022916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827667" y="2855913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3304812" y="5403517"/>
            <a:ext cx="218870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个明显分离的簇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4868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基于中心（原型）的簇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Center-Based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412776"/>
            <a:ext cx="8001000" cy="4837212"/>
          </a:xfrm>
        </p:spPr>
        <p:txBody>
          <a:bodyPr/>
          <a:lstStyle/>
          <a:p>
            <a:pPr indent="-28575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数据对象到其在簇的中心距离比到任意其它簇中心的距离更近（或相似度更大）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indent="-28575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若数据对象具有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连续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属性，中心点一般是质心，即簇中所有点的平均值；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indent="-28575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若数据对象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不是连续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属性（例如分类、标称等），中心点一般以簇中最具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代表性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的数据对象表示。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763688" y="3861047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3299740" y="3830662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4716016" y="3996779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5915250" y="4007336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3472902" y="5791199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个基于中心的簇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620688"/>
            <a:ext cx="8280400" cy="55245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基于图（邻近）的簇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Contiguity-Based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28800"/>
            <a:ext cx="8001000" cy="46211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基于邻近的簇。每个数据对象到其所在簇中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至少一个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数据对象的距离比到不同簇中任意数据对象的距离更小。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（连通分支）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544207" name="Group 15"/>
          <p:cNvGrpSpPr/>
          <p:nvPr/>
        </p:nvGrpSpPr>
        <p:grpSpPr bwMode="auto">
          <a:xfrm>
            <a:off x="381000" y="4140198"/>
            <a:ext cx="8223448" cy="1128183"/>
            <a:chOff x="950" y="2544"/>
            <a:chExt cx="4106" cy="533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328" y="2581"/>
              <a:ext cx="267" cy="459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07" y="2552"/>
              <a:ext cx="267" cy="457"/>
            </a:xfrm>
            <a:custGeom>
              <a:avLst/>
              <a:gdLst>
                <a:gd name="T0" fmla="*/ 432 w 432"/>
                <a:gd name="T1" fmla="*/ 0 h 744"/>
                <a:gd name="T2" fmla="*/ 264 w 432"/>
                <a:gd name="T3" fmla="*/ 12 h 744"/>
                <a:gd name="T4" fmla="*/ 228 w 432"/>
                <a:gd name="T5" fmla="*/ 36 h 744"/>
                <a:gd name="T6" fmla="*/ 168 w 432"/>
                <a:gd name="T7" fmla="*/ 180 h 744"/>
                <a:gd name="T8" fmla="*/ 180 w 432"/>
                <a:gd name="T9" fmla="*/ 324 h 744"/>
                <a:gd name="T10" fmla="*/ 300 w 432"/>
                <a:gd name="T11" fmla="*/ 504 h 744"/>
                <a:gd name="T12" fmla="*/ 300 w 432"/>
                <a:gd name="T13" fmla="*/ 708 h 744"/>
                <a:gd name="T14" fmla="*/ 252 w 432"/>
                <a:gd name="T15" fmla="*/ 720 h 744"/>
                <a:gd name="T16" fmla="*/ 0 w 432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324720" y="3998381"/>
            <a:ext cx="1518313" cy="1374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31800" y="476672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基于密度的簇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Density-Based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514817"/>
            <a:ext cx="8001000" cy="4765204"/>
          </a:xfrm>
        </p:spPr>
        <p:txBody>
          <a:bodyPr/>
          <a:lstStyle/>
          <a:p>
            <a:pPr indent="-28575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基于密度的簇是数据对象的稠密区，被低密度的区域环绕。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545228" name="Group 12"/>
          <p:cNvGrpSpPr/>
          <p:nvPr/>
        </p:nvGrpSpPr>
        <p:grpSpPr bwMode="auto">
          <a:xfrm>
            <a:off x="797986" y="2495308"/>
            <a:ext cx="7704856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4868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概念簇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Conceptual Clusters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772816"/>
            <a:ext cx="8001000" cy="4477172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共享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属性，概念簇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Shared Property or Conceptual Clusters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交集处：共同性质的数据对象。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Overlapping Circles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2641104" y="3573016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3707904" y="3573016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聚类与数据分布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1" y="2879950"/>
            <a:ext cx="3864016" cy="289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93"/>
          <p:cNvGrpSpPr/>
          <p:nvPr/>
        </p:nvGrpSpPr>
        <p:grpSpPr bwMode="auto">
          <a:xfrm>
            <a:off x="683568" y="3429000"/>
            <a:ext cx="3344863" cy="1371600"/>
            <a:chOff x="432" y="2592"/>
            <a:chExt cx="2107" cy="864"/>
          </a:xfrm>
        </p:grpSpPr>
        <p:grpSp>
          <p:nvGrpSpPr>
            <p:cNvPr id="6" name="Group 45"/>
            <p:cNvGrpSpPr/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8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Two Clusters</a:t>
              </a: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Clustering Algorithms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均值及变体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and its variants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 clustering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基于密度的聚类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Density-based clustering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基本概念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将数据划分成有意义的组或簇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聚类问题一般是解决其他问题的第一步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应用：生物学，信息检索，气候，心理学，医学，商业等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Clustering Algorithms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均值及变体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and its variants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 clustering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基于密度的聚类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Density-based clustering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基于原型的聚类技术创建数据对象的单层划分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用质心定义原型，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是数据对象（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维连续空间的对象）的均值。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中心点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使用中心点定义原型，其中，中心点是一组数据对象中最有代表性的数据对象。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K</a:t>
            </a:r>
            <a:r>
              <a:rPr lang="zh-CN" altLang="en-US" dirty="0"/>
              <a:t>均值算法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首先，选择</a:t>
            </a:r>
            <a:r>
              <a:rPr lang="en-US" altLang="zh-CN" dirty="0"/>
              <a:t>K</a:t>
            </a:r>
            <a:r>
              <a:rPr lang="zh-CN" altLang="en-US" dirty="0"/>
              <a:t>个初始质心，其中</a:t>
            </a:r>
            <a:r>
              <a:rPr lang="en-US" altLang="zh-CN" dirty="0"/>
              <a:t>K</a:t>
            </a:r>
            <a:r>
              <a:rPr lang="zh-CN" altLang="en-US" dirty="0"/>
              <a:t>是用户指定的参数，即所期望的</a:t>
            </a:r>
            <a:r>
              <a:rPr lang="zh-CN" altLang="en-US" dirty="0">
                <a:solidFill>
                  <a:srgbClr val="FF0000"/>
                </a:solidFill>
              </a:rPr>
              <a:t>簇的个数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每个点指派到最近的质心。指派到一个质心的点集为一个簇。</a:t>
            </a:r>
            <a:endParaRPr lang="en-US" altLang="zh-CN" dirty="0"/>
          </a:p>
          <a:p>
            <a:r>
              <a:rPr lang="zh-CN" altLang="en-US" dirty="0"/>
              <a:t>根据指派到簇的点，更新每个簇的质心。</a:t>
            </a:r>
            <a:endParaRPr lang="en-US" altLang="zh-CN" dirty="0"/>
          </a:p>
          <a:p>
            <a:r>
              <a:rPr lang="zh-CN" altLang="en-US" dirty="0"/>
              <a:t>重复指派和更新步骤，直到簇不发生变化，或者质心不发生变化。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80400" cy="552450"/>
          </a:xfrm>
        </p:spPr>
        <p:txBody>
          <a:bodyPr/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均值聚类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Clustering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/>
        </p:nvGraphicFramePr>
        <p:xfrm>
          <a:off x="539552" y="2132856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Bitmap Image" r:id="rId1" imgW="9784080" imgH="3177540" progId="Paint.Picture">
                  <p:embed/>
                </p:oleObj>
              </mc:Choice>
              <mc:Fallback>
                <p:oleObj name="Bitmap Image" r:id="rId1" imgW="9784080" imgH="3177540" progId="Paint.Picture">
                  <p:embed/>
                  <p:pic>
                    <p:nvPicPr>
                      <p:cNvPr id="0" name="图片 56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539552" y="2132856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/>
          <p:cNvSpPr/>
          <p:nvPr/>
        </p:nvSpPr>
        <p:spPr>
          <a:xfrm>
            <a:off x="3635896" y="2872571"/>
            <a:ext cx="4824536" cy="340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131840" y="3281281"/>
            <a:ext cx="1008112" cy="340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均值聚类问题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质心和目标函数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质心初始化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指派点到最近的质心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其他问题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均值聚类问题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质心和目标函数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质心初始化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指派点到最近的质心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其他问题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）质心和目标函数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依赖于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邻近性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度量和聚类目标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度量聚类质量的目标函数，散度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例如欧式空间：使用“距离的平方和”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可以证明：此目标函数下，质心为数据对象的均值。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评估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Sum of Squared Error (SSE)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 each point, the error is the distance to the nearest cluster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To get SSE, we square these errors and sum them.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 a data point in cluster </a:t>
            </a:r>
            <a:r>
              <a:rPr lang="en-US" altLang="zh-CN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and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is the representative point for cluster </a:t>
            </a:r>
            <a:r>
              <a:rPr lang="en-US" altLang="zh-CN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can show that 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corresponds to the center (mean) of the cluster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Given two clusters, we can choose the one with the smallest error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One easy way to reduce SSE is to increase K, the number of clusters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 good clustering with smaller K can have a lower SSE than a poor clustering with higher K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597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9752" y="2780928"/>
          <a:ext cx="2664296" cy="80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1" imgW="1511300" imgH="457200" progId="Equation.3">
                  <p:embed/>
                </p:oleObj>
              </mc:Choice>
              <mc:Fallback>
                <p:oleObj name="Equation" r:id="rId1" imgW="1511300" imgH="457200" progId="Equation.3">
                  <p:embed/>
                  <p:pic>
                    <p:nvPicPr>
                      <p:cNvPr id="0" name="图片 73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80928"/>
                        <a:ext cx="2664296" cy="80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: 圆角 4"/>
          <p:cNvSpPr/>
          <p:nvPr/>
        </p:nvSpPr>
        <p:spPr>
          <a:xfrm>
            <a:off x="3419872" y="2843498"/>
            <a:ext cx="1584176" cy="743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54192" y="2999237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个散度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均值聚类问题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质心和目标函数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质心初始化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指派点到最近的质心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其他技术改进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）质心初始化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当质心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随机初始化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均值将产生不同的聚类结果。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932040" y="2924944"/>
            <a:ext cx="3048000" cy="2587625"/>
            <a:chOff x="3216" y="2306"/>
            <a:chExt cx="1920" cy="1630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次优聚类</a:t>
              </a:r>
              <a:endPara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"/>
          <p:cNvGrpSpPr/>
          <p:nvPr/>
        </p:nvGrpSpPr>
        <p:grpSpPr bwMode="auto">
          <a:xfrm>
            <a:off x="817240" y="2924944"/>
            <a:ext cx="3043238" cy="2587625"/>
            <a:chOff x="624" y="2306"/>
            <a:chExt cx="1917" cy="1630"/>
          </a:xfrm>
        </p:grpSpPr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最优聚类</a:t>
              </a:r>
              <a:endPara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聚类分析是？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8950" y="1377228"/>
            <a:ext cx="8318500" cy="12954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同簇相似性，相关性高；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不同簇差异大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534982" name="Group 6"/>
          <p:cNvGrpSpPr/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5" name="Freeform 9"/>
            <p:cNvSpPr/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35009" name="Group 33"/>
          <p:cNvGrpSpPr/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Inter-cluster distances are maximized</a:t>
              </a:r>
              <a:endPara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间</a:t>
              </a:r>
              <a:endPara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5012" name="Group 36"/>
          <p:cNvGrpSpPr/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35016" name="Group 40"/>
          <p:cNvGrpSpPr/>
          <p:nvPr/>
        </p:nvGrpSpPr>
        <p:grpSpPr bwMode="auto">
          <a:xfrm>
            <a:off x="1295400" y="2667000"/>
            <a:ext cx="2286000" cy="1981200"/>
            <a:chOff x="816" y="1584"/>
            <a:chExt cx="1440" cy="1248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584"/>
              <a:ext cx="1248" cy="857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Intra-cluster distances are minimized</a:t>
              </a:r>
              <a:endPara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内</a:t>
              </a:r>
              <a:endPara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613" y="476672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初始质心选择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82" y="1772816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82" y="1772816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82" y="1772816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82" y="1772816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82" y="1772816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82" y="1772816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332656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初始质心选择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04664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初始质心选择（不好的情况）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583733" y="4694262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3" y="1628800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3" y="1628800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3" y="1628800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3" y="1628800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3" y="1628800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初始质心选择（不好的情况）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7275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7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7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7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7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7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10 Clusters Example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60153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6015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1544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Starting with two initial centroids in one cluster of each pair of clusters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10 Clusters Example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16025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25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Starting with two initial centroids in one cluster of each pair of clusters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10 Clusters Example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6035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603588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Starting with some pairs of clusters having three initial centroids, while other have only one.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60358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10 Clusters Example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6046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Starting with some pairs of clusters having three initial centroids, while other have only one.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6046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6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质心随机初始化的局限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常用方法：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运行多次，每次使用一组不同的随机初始质心，再选取具有最小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散度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的簇集。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算法简单，但效果可能不好。取决于数据集和簇的个数。往往只是局部最优。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其他技术改进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取一个样本，使用层次聚类，提取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个簇，使用这些簇的质心作为初始质心。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样本相对小（百，千）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相对于样本量较小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聚类分析应用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656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汇总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将算法用于仅包含簇原型的数据集。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数据压缩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由于数据对象之间高度相似，某些信息丢失可以接受，使用向量量化进行压缩，常用于图像，声音，视频等。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更有效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地发现最近邻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565702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5105400" y="1844824"/>
            <a:ext cx="3657600" cy="2474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65704" name="Text Box 1032"/>
          <p:cNvSpPr txBox="1">
            <a:spLocks noChangeArrowheads="1"/>
          </p:cNvSpPr>
          <p:nvPr/>
        </p:nvSpPr>
        <p:spPr bwMode="auto">
          <a:xfrm>
            <a:off x="5681092" y="4581128"/>
            <a:ext cx="2506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澳洲降雨量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聚类分析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001000" cy="97631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为了得到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个簇，将所有点的集合分裂成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个簇，从中选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个继续分裂，如此下去，产生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个簇。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609732" name="Object 4"/>
          <p:cNvGraphicFramePr>
            <a:graphicFrameLocks noChangeAspect="1"/>
          </p:cNvGraphicFramePr>
          <p:nvPr/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Bitmap Image" r:id="rId1" imgW="8694420" imgH="3131820" progId="Paint.Picture">
                  <p:embed/>
                </p:oleObj>
              </mc:Choice>
              <mc:Fallback>
                <p:oleObj name="Bitmap Image" r:id="rId1" imgW="8694420" imgH="313182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6" y="1484784"/>
            <a:ext cx="6700838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0764" name="Rectangle 1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均值实例 </a:t>
            </a:r>
            <a:r>
              <a:rPr lang="en-US" altLang="zh-CN" sz="2800" dirty="0">
                <a:ea typeface="宋体" panose="02010600030101010101" pitchFamily="2" charset="-122"/>
              </a:rPr>
              <a:t>Bisecting K-means Example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80400" cy="55245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均值复杂度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001000" cy="424847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空间需求：存放数据点和质心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 + K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*n)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时间复杂度：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O( m * K * I * d )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是数据对象数，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是属性数。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是收敛时迭代次数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均值聚类问题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质心和目标函数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质心初始化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指派点到最近的质心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其他问题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）指派点到最近的质心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最近如何度量？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欧式空间的点：欧式距离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文档：余弦距离，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Jaccard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距离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曼哈顿距离等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减少相似度计算，加速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均值计算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:P316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两簇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多簇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80928"/>
            <a:ext cx="2676525" cy="590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76872"/>
            <a:ext cx="1247775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284984"/>
            <a:ext cx="215265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均值聚类问题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质心和目标函数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质心初始化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指派点到最近的质心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其他问题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均值：其它问题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处理空簇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没有点被指派到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替补质心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离群点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过度影响发现的簇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先发现离群点。再聚类。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均值优缺点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优点：简单有效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不能处理</a:t>
            </a:r>
            <a:r>
              <a:rPr lang="zh-CN" altLang="en-US" dirty="0">
                <a:solidFill>
                  <a:srgbClr val="FF0000"/>
                </a:solidFill>
              </a:rPr>
              <a:t>非球形簇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不同尺寸和不同密度</a:t>
            </a:r>
            <a:r>
              <a:rPr lang="zh-CN" altLang="en-US" dirty="0"/>
              <a:t>的簇。</a:t>
            </a:r>
            <a:endParaRPr lang="en-US" altLang="zh-CN" dirty="0"/>
          </a:p>
          <a:p>
            <a:pPr lvl="1"/>
            <a:r>
              <a:rPr lang="zh-CN" altLang="en-US" dirty="0"/>
              <a:t>对包含有</a:t>
            </a:r>
            <a:r>
              <a:rPr lang="zh-CN" altLang="en-US" dirty="0">
                <a:solidFill>
                  <a:srgbClr val="FF0000"/>
                </a:solidFill>
              </a:rPr>
              <a:t>离群点</a:t>
            </a:r>
            <a:r>
              <a:rPr lang="zh-CN" altLang="en-US" dirty="0"/>
              <a:t>的数据进行聚类时，也有问题。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非球形簇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流形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525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(2 Clusters)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不同尺寸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525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(3 Clusters)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484784"/>
            <a:ext cx="7772400" cy="47652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监督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分类（有类标记）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非监督分类：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分割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segmentation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5">
              <a:lnSpc>
                <a:spcPct val="90000"/>
              </a:lnSpc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 indent="-342900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图划分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partitioning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子图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 indent="-285750"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亮度，像素等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 indent="-285750">
              <a:lnSpc>
                <a:spcPct val="90000"/>
              </a:lnSpc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聚类：一般任务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不同密度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525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(3 Clusters)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Clustering Algorithms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均值及变体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and its variants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 clustering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基于密度的聚类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Density-based clustering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层次聚类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凝聚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：从点作为个体簇开始，每一步合并两个最接近的簇。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分裂：从包含所有点的某个簇开始，每一步分裂一个簇，直到仅剩下一个单点簇。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 Clustering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嵌套簇的集合，使用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组织。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树状图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dendrogram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显示了簇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子簇的联系，簇凝聚（合并）和簇分裂的次序。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/>
        </p:nvGraphicFramePr>
        <p:xfrm>
          <a:off x="5292080" y="3762423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VISIO" r:id="rId2" imgW="3163570" imgH="3230880" progId="Visio.Drawing.6">
                  <p:embed/>
                </p:oleObj>
              </mc:Choice>
              <mc:Fallback>
                <p:oleObj name="VISIO" r:id="rId2" imgW="3163570" imgH="3230880" progId="Visio.Drawing.6">
                  <p:embed/>
                  <p:pic>
                    <p:nvPicPr>
                      <p:cNvPr id="0" name="图片 60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62423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均值不同之处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不需要实现假设有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个簇。只是采用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凝聚或分裂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的方式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对应有意义的分类信息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biological sciences (e.g., animal kingdom, phylogeny reconstruction, …)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80400" cy="100811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凝聚层次聚类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Agglomerative Clustering Algorithm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700808"/>
            <a:ext cx="8001000" cy="462379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基本凝聚层次聚类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Compute the proximity matrix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（近邻矩阵）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Let each data point be a cluster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Repeat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Merge the two closest clusters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Update the proximity matrix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Until only a single cluster remains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核心操作：如何计算两个簇的邻近度度量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2852936"/>
            <a:ext cx="39604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3549678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开始状态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每个单独数据对象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邻近度矩阵（距离）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23056" name="Group 16"/>
          <p:cNvGrpSpPr/>
          <p:nvPr/>
        </p:nvGrpSpPr>
        <p:grpSpPr bwMode="auto">
          <a:xfrm>
            <a:off x="5289724" y="2704306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 . .</a:t>
              </a:r>
              <a:endPara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6112834" y="517994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Visio" r:id="rId1" imgW="8021955" imgH="1421765" progId="Visio.Drawing.6">
                  <p:embed/>
                </p:oleObj>
              </mc:Choice>
              <mc:Fallback>
                <p:oleObj name="Visio" r:id="rId1" imgW="8021955" imgH="1421765" progId="Visio.Drawing.6">
                  <p:embed/>
                  <p:pic>
                    <p:nvPicPr>
                      <p:cNvPr id="0" name="图片 61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中间状态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经过合并步骤，形成若干簇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簇的邻近度矩阵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4068" name="Freeform 4"/>
          <p:cNvSpPr/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4069" name="Freeform 5"/>
          <p:cNvSpPr/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4070" name="Freeform 6"/>
          <p:cNvSpPr/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4071" name="Freeform 7"/>
          <p:cNvSpPr/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4072" name="Freeform 8"/>
          <p:cNvSpPr/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C5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C3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24078" name="Group 14"/>
          <p:cNvGrpSpPr/>
          <p:nvPr/>
        </p:nvGrpSpPr>
        <p:grpSpPr bwMode="auto">
          <a:xfrm>
            <a:off x="5040923" y="1978025"/>
            <a:ext cx="2895600" cy="2277759"/>
            <a:chOff x="3456" y="1440"/>
            <a:chExt cx="1872" cy="1547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757526" y="421810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Visio" r:id="rId1" imgW="7661275" imgH="3027680" progId="Visio.Drawing.6">
                  <p:embed/>
                </p:oleObj>
              </mc:Choice>
              <mc:Fallback>
                <p:oleObj name="Visio" r:id="rId1" imgW="7661275" imgH="3027680" progId="Visio.Drawing.6">
                  <p:embed/>
                  <p:pic>
                    <p:nvPicPr>
                      <p:cNvPr id="0" name="图片 62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中间状态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合并两个相近的簇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C5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 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再更新邻近度矩阵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5092" name="Freeform 4"/>
          <p:cNvSpPr/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5093" name="Freeform 5"/>
          <p:cNvSpPr/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5094" name="Freeform 6"/>
          <p:cNvSpPr/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5095" name="Freeform 7"/>
          <p:cNvSpPr/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5096" name="Freeform 8"/>
          <p:cNvSpPr/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C5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C3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25102" name="Group 14"/>
          <p:cNvGrpSpPr/>
          <p:nvPr/>
        </p:nvGrpSpPr>
        <p:grpSpPr bwMode="auto">
          <a:xfrm>
            <a:off x="5486400" y="2149475"/>
            <a:ext cx="2971800" cy="2259611"/>
            <a:chOff x="3456" y="1094"/>
            <a:chExt cx="1920" cy="1548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737196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96447" y="4802981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Visio" r:id="rId1" imgW="7661275" imgH="3465195" progId="Visio.Drawing.6">
                  <p:embed/>
                </p:oleObj>
              </mc:Choice>
              <mc:Fallback>
                <p:oleObj name="Visio" r:id="rId1" imgW="7661275" imgH="3465195" progId="Visio.Drawing.6">
                  <p:embed/>
                  <p:pic>
                    <p:nvPicPr>
                      <p:cNvPr id="0" name="图片 63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447" y="4802981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合并簇之后更新邻近度矩阵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16" name="Freeform 4"/>
          <p:cNvSpPr/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17" name="Freeform 5"/>
          <p:cNvSpPr/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18" name="Freeform 6"/>
          <p:cNvSpPr/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19" name="Freeform 7"/>
          <p:cNvSpPr/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 U C5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C3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?        ?        ?        ?    	   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?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?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?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 U C5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C1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C3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 U C5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C3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C4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411712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10100" y="4613820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Visio" r:id="rId1" imgW="7661275" imgH="3696335" progId="Visio.Drawing.6">
                  <p:embed/>
                </p:oleObj>
              </mc:Choice>
              <mc:Fallback>
                <p:oleObj name="Visio" r:id="rId1" imgW="7661275" imgH="3696335" progId="Visio.Drawing.6">
                  <p:embed/>
                  <p:pic>
                    <p:nvPicPr>
                      <p:cNvPr id="0" name="图片 64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613820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044352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相同点集的不同聚类方法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537115" name="Group 91"/>
          <p:cNvGrpSpPr/>
          <p:nvPr/>
        </p:nvGrpSpPr>
        <p:grpSpPr bwMode="auto">
          <a:xfrm>
            <a:off x="539552" y="19050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点集</a:t>
              </a:r>
              <a:endPara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118" name="Group 94"/>
          <p:cNvGrpSpPr/>
          <p:nvPr/>
        </p:nvGrpSpPr>
        <p:grpSpPr bwMode="auto">
          <a:xfrm>
            <a:off x="5187578" y="41148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/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Four Clusters</a:t>
              </a: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117" name="Group 93"/>
          <p:cNvGrpSpPr/>
          <p:nvPr/>
        </p:nvGrpSpPr>
        <p:grpSpPr bwMode="auto">
          <a:xfrm>
            <a:off x="395536" y="41148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/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Two Clusters</a:t>
              </a: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116" name="Group 92"/>
          <p:cNvGrpSpPr/>
          <p:nvPr/>
        </p:nvGrpSpPr>
        <p:grpSpPr bwMode="auto">
          <a:xfrm>
            <a:off x="5115570" y="19050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/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Six Clusters</a:t>
              </a: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如何定义簇间的邻近度（相似度）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27140" name="Group 4"/>
          <p:cNvGrpSpPr/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 . 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Similarity?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861048"/>
            <a:ext cx="5791200" cy="246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Group Average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：任意两点的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Distance Between Centroids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7168" name="Freeform 32" descr="5%"/>
          <p:cNvSpPr/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3" name="Freeform 37" descr="5%"/>
          <p:cNvSpPr/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如何定义簇间的邻近度（相似度）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28164" name="Group 4"/>
          <p:cNvGrpSpPr/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 . 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28189" name="Freeform 29" descr="5%"/>
          <p:cNvSpPr/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4" name="Freeform 34" descr="5%"/>
          <p:cNvSpPr/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MIN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Group Average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Distance Between Centroids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如何定义簇间的邻近度（相似度）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29188" name="Group 4"/>
          <p:cNvGrpSpPr/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 . 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29213" name="Freeform 29" descr="5%"/>
          <p:cNvSpPr/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18" name="Freeform 34" descr="5%"/>
          <p:cNvSpPr/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Group Average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Distance Between Centroids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如何定义簇间的邻近度（相似度）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30212" name="Group 4"/>
          <p:cNvGrpSpPr/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 . 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30237" name="Freeform 29" descr="5%"/>
          <p:cNvSpPr/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2" name="Freeform 34" descr="5%"/>
          <p:cNvSpPr/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Group Average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Distance Between Centroids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35" name="Freeform 3" descr="5%"/>
          <p:cNvSpPr/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如何定义簇间的邻近度（相似度）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31238" name="Group 6"/>
          <p:cNvGrpSpPr/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p5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 . 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.</a:t>
              </a:r>
              <a:endPara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67" name="Freeform 35" descr="5%"/>
          <p:cNvSpPr/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Proximity Matrix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Group Average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Distance Between Centroids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Cluster Similarity: MIN or Single Link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632260" name="Object 4"/>
          <p:cNvGraphicFramePr>
            <a:graphicFrameLocks noChangeAspect="1"/>
          </p:cNvGraphicFramePr>
          <p:nvPr/>
        </p:nvGraphicFramePr>
        <p:xfrm>
          <a:off x="323528" y="1992300"/>
          <a:ext cx="4246563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工作表" r:id="rId1" imgW="2565400" imgH="1536700" progId="Excel.Sheet.8">
                  <p:embed/>
                </p:oleObj>
              </mc:Choice>
              <mc:Fallback>
                <p:oleObj name="工作表" r:id="rId1" imgW="2565400" imgH="1536700" progId="Excel.Sheet.8">
                  <p:embed/>
                  <p:pic>
                    <p:nvPicPr>
                      <p:cNvPr id="0" name="图片 65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92300"/>
                        <a:ext cx="4246563" cy="299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2261" name="Group 5"/>
          <p:cNvGrpSpPr/>
          <p:nvPr/>
        </p:nvGrpSpPr>
        <p:grpSpPr bwMode="auto">
          <a:xfrm>
            <a:off x="5218113" y="2540877"/>
            <a:ext cx="2820987" cy="2562225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20688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 Clustering: MIN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1028701" y="5358523"/>
            <a:ext cx="3352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Nested Clusters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教材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P322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Dendrogram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33285" name="Group 5"/>
          <p:cNvGrpSpPr/>
          <p:nvPr/>
        </p:nvGrpSpPr>
        <p:grpSpPr bwMode="auto">
          <a:xfrm>
            <a:off x="747713" y="1773238"/>
            <a:ext cx="3055938" cy="2747963"/>
            <a:chOff x="471" y="1117"/>
            <a:chExt cx="1925" cy="1731"/>
          </a:xfrm>
        </p:grpSpPr>
        <p:sp>
          <p:nvSpPr>
            <p:cNvPr id="1633286" name="Freeform 6"/>
            <p:cNvSpPr/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287" name="Freeform 7"/>
            <p:cNvSpPr/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288" name="Freeform 8"/>
            <p:cNvSpPr/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289" name="Freeform 9"/>
            <p:cNvSpPr/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290" name="Freeform 10"/>
            <p:cNvSpPr/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291" name="Freeform 11"/>
            <p:cNvSpPr/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633298" name="Group 18"/>
          <p:cNvGrpSpPr/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/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633301" name="Group 21"/>
          <p:cNvGrpSpPr/>
          <p:nvPr/>
        </p:nvGrpSpPr>
        <p:grpSpPr bwMode="auto">
          <a:xfrm>
            <a:off x="527050" y="2489201"/>
            <a:ext cx="1735138" cy="1106488"/>
            <a:chOff x="332" y="1568"/>
            <a:chExt cx="1093" cy="697"/>
          </a:xfrm>
        </p:grpSpPr>
        <p:sp>
          <p:nvSpPr>
            <p:cNvPr id="1633302" name="Freeform 22"/>
            <p:cNvSpPr/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633304" name="Group 24"/>
          <p:cNvGrpSpPr/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/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633307" name="Group 27"/>
          <p:cNvGrpSpPr/>
          <p:nvPr/>
        </p:nvGrpSpPr>
        <p:grpSpPr bwMode="auto">
          <a:xfrm>
            <a:off x="382588" y="1951038"/>
            <a:ext cx="3795712" cy="2871788"/>
            <a:chOff x="241" y="1229"/>
            <a:chExt cx="2391" cy="1809"/>
          </a:xfrm>
        </p:grpSpPr>
        <p:sp>
          <p:nvSpPr>
            <p:cNvPr id="1633308" name="Freeform 28"/>
            <p:cNvSpPr/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633310" name="Group 30"/>
          <p:cNvGrpSpPr/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633312" name="Freeform 32"/>
            <p:cNvSpPr/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MIN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效果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34308" name="Group 4"/>
          <p:cNvGrpSpPr/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Two Clusters</a:t>
              </a:r>
              <a:endPara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22212" y="5210176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Can handle non-elliptical shapes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bldLvl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局限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/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Two Clusters</a:t>
              </a:r>
              <a:endPara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Sensitive to noise and outliers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54868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Hierarchical Clustering: MAX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Nested Clusters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Dendrogram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/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/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84" name="Freeform 8"/>
            <p:cNvSpPr/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85" name="Freeform 9"/>
            <p:cNvSpPr/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86" name="Freeform 10"/>
            <p:cNvSpPr/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87" name="Freeform 11"/>
            <p:cNvSpPr/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88" name="Freeform 12"/>
            <p:cNvSpPr/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637395" name="Group 19"/>
          <p:cNvGrpSpPr/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/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637398" name="Group 22"/>
          <p:cNvGrpSpPr/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/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637401" name="Group 25"/>
          <p:cNvGrpSpPr/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403" name="Freeform 27"/>
            <p:cNvSpPr/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7404" name="Group 28"/>
          <p:cNvGrpSpPr/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406" name="Freeform 30"/>
            <p:cNvSpPr/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7407" name="Group 31"/>
          <p:cNvGrpSpPr/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37409" name="Freeform 33"/>
            <p:cNvSpPr/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聚类的类型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8001000" cy="48372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层次与划分的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 indent="-342900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Partitional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and</a:t>
            </a:r>
            <a:r>
              <a:rPr lang="en-US" altLang="zh-CN" sz="1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划分的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将数据对象划分成不重叠的簇（子集），使得每个数据对象只在一个簇中。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zh-CN" sz="1000" b="1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层次的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簇有子簇，即允许嵌套。例：上图每层有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1,2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,4,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个簇。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层次聚类可视为划分聚类的序列，划分聚类取层次聚类的具体层。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MAX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效果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/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Two Clusters</a:t>
              </a:r>
              <a:endPara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Less susceptible to noise and outliers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bldLvl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MAX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局限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39429" name="Group 5"/>
          <p:cNvGrpSpPr/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Two Clusters</a:t>
              </a:r>
              <a:endPara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65328" y="54864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Tends to break large clusters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Biased towards globular clusters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bldLvl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640"/>
            <a:ext cx="8280400" cy="11521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Hierarchical Clustering: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Group Average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Nested Clusters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Dendrogram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/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/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80" name="Freeform 8"/>
            <p:cNvSpPr/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81" name="Freeform 9"/>
            <p:cNvSpPr/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82" name="Freeform 10"/>
            <p:cNvSpPr/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83" name="Freeform 11"/>
            <p:cNvSpPr/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84" name="Freeform 12"/>
            <p:cNvSpPr/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641491" name="Group 19"/>
          <p:cNvGrpSpPr/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/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641494" name="Group 22"/>
          <p:cNvGrpSpPr/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/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641497" name="Group 25"/>
          <p:cNvGrpSpPr/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499" name="Freeform 27"/>
            <p:cNvSpPr/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500" name="Group 28"/>
          <p:cNvGrpSpPr/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502" name="Freeform 30"/>
            <p:cNvSpPr/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503" name="Group 31"/>
          <p:cNvGrpSpPr/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641505" name="Freeform 33"/>
            <p:cNvSpPr/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聚类算法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Clustering Algorithms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均值及变体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K-means and its variants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Hierarchical clustering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基于密度的聚类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Density-based clustering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4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密度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的聚类寻找被低密度区域分离的高密度区域。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是一种简单，有效地基于密度的聚类算法。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DBSCAN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6912768" cy="4551784"/>
          </a:xfrm>
        </p:spPr>
        <p:txBody>
          <a:bodyPr>
            <a:normAutofit/>
          </a:bodyPr>
          <a:lstStyle/>
          <a:p>
            <a:pPr marL="590550" indent="-533400">
              <a:lnSpc>
                <a:spcPct val="9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密度 ：已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Eps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为半径做圆，包括的数据对象个数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90550" indent="-533400">
              <a:lnSpc>
                <a:spcPct val="90000"/>
              </a:lnSpc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核心点：稠密区域内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边界点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噪声点：稀疏区域内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DBSCAN: Core, Border, and Noise Points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DBSCAN Algorithm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移除噪声点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对剩下的点进行聚集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51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2708920"/>
            <a:ext cx="7467600" cy="331236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DBSCAN: Core, Border and Noise Points</a:t>
            </a:r>
            <a:endParaRPr lang="en-US" altLang="zh-CN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 types: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core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border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and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noise</a:t>
            </a:r>
            <a:endParaRPr lang="en-US" altLang="zh-C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Eps = 10, MinPts = 4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DBSCAN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较好的效果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653765" name="Group 2053"/>
          <p:cNvGrpSpPr/>
          <p:nvPr/>
        </p:nvGrpSpPr>
        <p:grpSpPr bwMode="auto">
          <a:xfrm>
            <a:off x="4236467" y="1069256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Clusters</a:t>
              </a:r>
              <a:endPara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84556" y="5229200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Resistant to Noise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Can handle clusters of different shapes and sizes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划分聚类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9076" name="Freeform 4"/>
          <p:cNvSpPr/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7" name="Freeform 5"/>
          <p:cNvSpPr/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8" name="Freeform 6"/>
          <p:cNvSpPr/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9" name="Freeform 7"/>
          <p:cNvSpPr/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0" name="Freeform 8"/>
          <p:cNvSpPr/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1" name="Freeform 9"/>
          <p:cNvSpPr/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2" name="Freeform 10"/>
          <p:cNvSpPr/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3" name="Freeform 11"/>
          <p:cNvSpPr/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4" name="Freeform 12"/>
          <p:cNvSpPr/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5" name="Freeform 13"/>
          <p:cNvSpPr/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6" name="Freeform 14"/>
          <p:cNvSpPr/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7" name="Freeform 15"/>
          <p:cNvSpPr/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8" name="Freeform 16"/>
          <p:cNvSpPr/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9" name="Freeform 17"/>
          <p:cNvSpPr/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0" name="Freeform 18"/>
          <p:cNvSpPr/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1" name="Freeform 19"/>
          <p:cNvSpPr/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539094" name="Group 22"/>
          <p:cNvGrpSpPr/>
          <p:nvPr/>
        </p:nvGrpSpPr>
        <p:grpSpPr bwMode="auto">
          <a:xfrm>
            <a:off x="4724400" y="1295400"/>
            <a:ext cx="3581400" cy="4913313"/>
            <a:chOff x="2976" y="816"/>
            <a:chExt cx="2256" cy="3095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0" name="VISIO" r:id="rId1" imgW="1546860" imgH="2096770" progId="Visio.Drawing.6">
                    <p:embed/>
                  </p:oleObj>
                </mc:Choice>
                <mc:Fallback>
                  <p:oleObj name="VISIO" r:id="rId1" imgW="1546860" imgH="2096770" progId="Visio.Drawing.6">
                    <p:embed/>
                    <p:pic>
                      <p:nvPicPr>
                        <p:cNvPr id="0" name="图片 54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A Partitional  Clustering</a:t>
              </a:r>
              <a:endPara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DBSCAN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不好的效果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Original Points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54789" name="Picture 5" descr="fish_clust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54791" name="Object 7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" r:id="rId2" imgW="4686300" imgH="3177540" progId="MSPhotoEd.3">
                  <p:embed/>
                </p:oleObj>
              </mc:Choice>
              <mc:Fallback>
                <p:oleObj name="" r:id="rId2" imgW="4686300" imgH="3177540" progId="MSPhotoEd.3">
                  <p:embed/>
                  <p:pic>
                    <p:nvPicPr>
                      <p:cNvPr id="0" name="图片 68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2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(MinPts=4, Eps=9.75).</a:t>
            </a:r>
            <a:r>
              <a:rPr lang="en-US" altLang="zh-CN" sz="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54794" name="Object 10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" r:id="rId4" imgW="4686300" imgH="3177540" progId="MSPhotoEd.3">
                  <p:embed/>
                </p:oleObj>
              </mc:Choice>
              <mc:Fallback>
                <p:oleObj name="" r:id="rId4" imgW="4686300" imgH="3177540" progId="MSPhotoEd.3">
                  <p:embed/>
                  <p:pic>
                    <p:nvPicPr>
                      <p:cNvPr id="0" name="图片 68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(MinPts=4, Eps=9.92)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Varying densities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High-dimensional data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bldLvl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kmeans vs. dbscan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适合数据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聚类效果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噪声处理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初级化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https://www.cnblogs.com/hdu-2010/p/4621258.html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其他聚类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谱聚类  ： Laplacian Eigenmap 的降维方式降维之后再做 K-means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高斯混合聚类  ：</a:t>
            </a:r>
            <a:r>
              <a:rPr lang="en-US" altLang="zh-CN" dirty="0">
                <a:solidFill>
                  <a:schemeClr val="tx1"/>
                </a:solidFill>
              </a:rPr>
              <a:t>GMM（k</a:t>
            </a:r>
            <a:r>
              <a:rPr lang="zh-CN" altLang="en-US" dirty="0">
                <a:solidFill>
                  <a:schemeClr val="tx1"/>
                </a:solidFill>
              </a:rPr>
              <a:t>个高斯分布的和</a:t>
            </a:r>
            <a:r>
              <a:rPr lang="en-US" altLang="zh-CN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估计最大概率分布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估计高斯分布参数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相关技术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度量学习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凸分析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Code</a:t>
            </a:r>
            <a:r>
              <a:rPr lang="zh-CN" altLang="en-US" sz="3200" dirty="0">
                <a:ea typeface="宋体" panose="02010600030101010101" pitchFamily="2" charset="-122"/>
              </a:rPr>
              <a:t>篇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6912768" cy="4551784"/>
          </a:xfrm>
        </p:spPr>
        <p:txBody>
          <a:bodyPr>
            <a:normAutofit lnSpcReduction="10000"/>
          </a:bodyPr>
          <a:lstStyle/>
          <a:p>
            <a:pPr marL="590550" indent="-533400">
              <a:lnSpc>
                <a:spcPct val="90000"/>
              </a:lnSpc>
            </a:pP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Kmeans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Matlab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390650" lvl="2" indent="-533400">
              <a:lnSpc>
                <a:spcPct val="9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idx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C]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X,k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Vlfeat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1390650" lvl="2" indent="-533400">
              <a:lnSpc>
                <a:spcPct val="90000"/>
              </a:lnSpc>
            </a:pPr>
            <a:r>
              <a:rPr lang="en-US" altLang="zh-CN" dirty="0"/>
              <a:t>[C, A] = VL_KMEANS(X, NUMCENTERS);</a:t>
            </a:r>
            <a:endParaRPr lang="en-US" altLang="zh-CN" dirty="0"/>
          </a:p>
          <a:p>
            <a:pPr marL="590550" indent="-533400">
              <a:lnSpc>
                <a:spcPct val="90000"/>
              </a:lnSpc>
            </a:pPr>
            <a:r>
              <a:rPr lang="en-US" altLang="zh-CN" sz="2800" dirty="0" err="1"/>
              <a:t>DBScan</a:t>
            </a:r>
            <a:endParaRPr lang="en-US" altLang="zh-CN" sz="2800" dirty="0"/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hlinkClick r:id="rId1"/>
              </a:rPr>
              <a:t>https://ww2.mathworks.cn/matlabcentral/fileexchange/52905-dbscan-clustering-algorithm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http://scikit-learn.org/stable/modules/generated/sklearn.cluster.DBSCAN.html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04664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层次聚类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540099" name="Object 3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6" name="VISIO" r:id="rId1" imgW="2747645" imgH="1960880" progId="Visio.Drawing.6">
                  <p:embed/>
                </p:oleObj>
              </mc:Choice>
              <mc:Fallback>
                <p:oleObj name="VISIO" r:id="rId1" imgW="2747645" imgH="1960880" progId="Visio.Drawing.6">
                  <p:embed/>
                  <p:pic>
                    <p:nvPicPr>
                      <p:cNvPr id="0" name="图片 55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0" name="Object 4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name="VISIO" r:id="rId3" imgW="2756535" imgH="1795145" progId="Visio.Drawing.6">
                  <p:embed/>
                </p:oleObj>
              </mc:Choice>
              <mc:Fallback>
                <p:oleObj name="VISIO" r:id="rId3" imgW="2756535" imgH="1795145" progId="Visio.Drawing.6">
                  <p:embed/>
                  <p:pic>
                    <p:nvPicPr>
                      <p:cNvPr id="0" name="图片 55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VISIO" r:id="rId5" imgW="1379220" imgH="1779905" progId="Visio.Drawing.6">
                  <p:embed/>
                </p:oleObj>
              </mc:Choice>
              <mc:Fallback>
                <p:oleObj name="VISIO" r:id="rId5" imgW="1379220" imgH="1779905" progId="Visio.Drawing.6">
                  <p:embed/>
                  <p:pic>
                    <p:nvPicPr>
                      <p:cNvPr id="0" name="图片 55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2" name="Object 6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VISIO" r:id="rId7" imgW="1471295" imgH="1761490" progId="Visio.Drawing.6">
                  <p:embed/>
                </p:oleObj>
              </mc:Choice>
              <mc:Fallback>
                <p:oleObj name="VISIO" r:id="rId7" imgW="1471295" imgH="1761490" progId="Visio.Drawing.6">
                  <p:embed/>
                  <p:pic>
                    <p:nvPicPr>
                      <p:cNvPr id="0" name="图片 55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Traditional Hierarchical Clustering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914400" y="5791200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Non-traditional Hierarchical Clustering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010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Non-traditional Dendrogram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Traditional Dendrogram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4301" y="8331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树状图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8380" y="8272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嵌套图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6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9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7150</Words>
  <Application>WPS 演示</Application>
  <PresentationFormat>全屏显示(4:3)</PresentationFormat>
  <Paragraphs>1001</Paragraphs>
  <Slides>84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84</vt:i4>
      </vt:variant>
    </vt:vector>
  </HeadingPairs>
  <TitlesOfParts>
    <vt:vector size="126" baseType="lpstr">
      <vt:lpstr>Arial</vt:lpstr>
      <vt:lpstr>宋体</vt:lpstr>
      <vt:lpstr>Wingdings</vt:lpstr>
      <vt:lpstr>Wingdings 2</vt:lpstr>
      <vt:lpstr>Wingdings 2</vt:lpstr>
      <vt:lpstr>Arial</vt:lpstr>
      <vt:lpstr>楷体</vt:lpstr>
      <vt:lpstr>Tahoma</vt:lpstr>
      <vt:lpstr>Times New Roman</vt:lpstr>
      <vt:lpstr>Perpetua</vt:lpstr>
      <vt:lpstr>幼圆</vt:lpstr>
      <vt:lpstr>Franklin Gothic Book</vt:lpstr>
      <vt:lpstr>微软雅黑</vt:lpstr>
      <vt:lpstr>Arial Unicode MS</vt:lpstr>
      <vt:lpstr>Calibri</vt:lpstr>
      <vt:lpstr>Monotype Sorts</vt:lpstr>
      <vt:lpstr>Wingdings</vt:lpstr>
      <vt:lpstr>Symbol</vt:lpstr>
      <vt:lpstr>楷体_GB2312</vt:lpstr>
      <vt:lpstr>新宋体</vt:lpstr>
      <vt:lpstr>Wingdings 3</vt:lpstr>
      <vt:lpstr>-apple-system</vt:lpstr>
      <vt:lpstr>Segoe Print</vt:lpstr>
      <vt:lpstr>Times New Roman</vt:lpstr>
      <vt:lpstr>Times</vt:lpstr>
      <vt:lpstr>平衡</vt:lpstr>
      <vt:lpstr>Visio.Drawing.6</vt:lpstr>
      <vt:lpstr>Visio.Drawing.6</vt:lpstr>
      <vt:lpstr>Visio.Drawing.6</vt:lpstr>
      <vt:lpstr>Visio.Drawing.6</vt:lpstr>
      <vt:lpstr>Visio.Drawing.6</vt:lpstr>
      <vt:lpstr>Excel.Sheet.8</vt:lpstr>
      <vt:lpstr>MSPhotoEd.3</vt:lpstr>
      <vt:lpstr>MSPhotoEd.3</vt:lpstr>
      <vt:lpstr>Visio.Drawing.6</vt:lpstr>
      <vt:lpstr>Visio.Drawing.6</vt:lpstr>
      <vt:lpstr>Visio.Drawing.6</vt:lpstr>
      <vt:lpstr>Visio.Drawing.6</vt:lpstr>
      <vt:lpstr>Paint.Picture</vt:lpstr>
      <vt:lpstr>Equation.3</vt:lpstr>
      <vt:lpstr>Paint.Picture</vt:lpstr>
      <vt:lpstr>Visio.Drawing.6</vt:lpstr>
      <vt:lpstr>聚类分析  </vt:lpstr>
      <vt:lpstr>聚类分析-基本概念</vt:lpstr>
      <vt:lpstr>聚类分析是？</vt:lpstr>
      <vt:lpstr>聚类分析应用</vt:lpstr>
      <vt:lpstr>比较</vt:lpstr>
      <vt:lpstr>相同点集的不同聚类方法</vt:lpstr>
      <vt:lpstr>聚类的类型</vt:lpstr>
      <vt:lpstr>划分聚类</vt:lpstr>
      <vt:lpstr>层次聚类</vt:lpstr>
      <vt:lpstr>其他聚类类别</vt:lpstr>
      <vt:lpstr>其他聚类类别</vt:lpstr>
      <vt:lpstr>簇的类型(type of cluster)</vt:lpstr>
      <vt:lpstr>明显分离的簇 Well-Separated</vt:lpstr>
      <vt:lpstr>基于中心（原型）的簇  Center-Based</vt:lpstr>
      <vt:lpstr>基于图（邻近）的簇: Contiguity-Based</vt:lpstr>
      <vt:lpstr>基于密度的簇 : Density-Based</vt:lpstr>
      <vt:lpstr>概念簇: Conceptual Clusters</vt:lpstr>
      <vt:lpstr>聚类与数据分布</vt:lpstr>
      <vt:lpstr>聚类算法 Clustering Algorithms</vt:lpstr>
      <vt:lpstr>聚类算法 Clustering Algorithms</vt:lpstr>
      <vt:lpstr>K均值</vt:lpstr>
      <vt:lpstr>基本K均值算法</vt:lpstr>
      <vt:lpstr>K均值聚类 K-means Clustering</vt:lpstr>
      <vt:lpstr>K均值聚类问题</vt:lpstr>
      <vt:lpstr>K均值聚类问题</vt:lpstr>
      <vt:lpstr>（1）质心和目标函数</vt:lpstr>
      <vt:lpstr>评估 K-means</vt:lpstr>
      <vt:lpstr>K均值聚类问题</vt:lpstr>
      <vt:lpstr>（2）质心初始化</vt:lpstr>
      <vt:lpstr>初始质心选择——迭代</vt:lpstr>
      <vt:lpstr>初始质心选择——迭代</vt:lpstr>
      <vt:lpstr>初始质心选择（不好的情况）——迭代</vt:lpstr>
      <vt:lpstr>初始质心选择（不好的情况）——迭代</vt:lpstr>
      <vt:lpstr>10 Clusters Example</vt:lpstr>
      <vt:lpstr>10 Clusters Example</vt:lpstr>
      <vt:lpstr>10 Clusters Example</vt:lpstr>
      <vt:lpstr>10 Clusters Example</vt:lpstr>
      <vt:lpstr>质心随机初始化的局限</vt:lpstr>
      <vt:lpstr>其他技术改进</vt:lpstr>
      <vt:lpstr>二分K均值</vt:lpstr>
      <vt:lpstr>二分K均值实例 Bisecting K-means Example</vt:lpstr>
      <vt:lpstr>K均值复杂度</vt:lpstr>
      <vt:lpstr>K均值聚类问题</vt:lpstr>
      <vt:lpstr>（3）指派点到最近的质心</vt:lpstr>
      <vt:lpstr>K均值聚类问题</vt:lpstr>
      <vt:lpstr>K均值：其它问题</vt:lpstr>
      <vt:lpstr>K均值优缺点</vt:lpstr>
      <vt:lpstr>非球形簇:流形</vt:lpstr>
      <vt:lpstr>不同尺寸</vt:lpstr>
      <vt:lpstr>不同密度</vt:lpstr>
      <vt:lpstr>聚类算法 Clustering Algorithms</vt:lpstr>
      <vt:lpstr>层次聚类</vt:lpstr>
      <vt:lpstr>层次聚类 Hierarchical Clustering </vt:lpstr>
      <vt:lpstr>与K均值不同之处</vt:lpstr>
      <vt:lpstr>凝聚层次聚类 Agglomerative Clustering Algorithm</vt:lpstr>
      <vt:lpstr>开始状态 </vt:lpstr>
      <vt:lpstr>中间状态1</vt:lpstr>
      <vt:lpstr>中间状态2</vt:lpstr>
      <vt:lpstr>合并簇之后更新邻近度矩阵</vt:lpstr>
      <vt:lpstr>如何定义簇间的邻近度（相似度）</vt:lpstr>
      <vt:lpstr>如何定义簇间的邻近度（相似度）</vt:lpstr>
      <vt:lpstr>如何定义簇间的邻近度（相似度）</vt:lpstr>
      <vt:lpstr>如何定义簇间的邻近度（相似度）</vt:lpstr>
      <vt:lpstr>如何定义簇间的邻近度（相似度）</vt:lpstr>
      <vt:lpstr>Cluster Similarity: MIN or Single Link </vt:lpstr>
      <vt:lpstr>Hierarchical Clustering: MIN </vt:lpstr>
      <vt:lpstr> MIN 效果</vt:lpstr>
      <vt:lpstr>MIN 局限</vt:lpstr>
      <vt:lpstr>Hierarchical Clustering: MAX</vt:lpstr>
      <vt:lpstr>MAX 效果</vt:lpstr>
      <vt:lpstr> MAX 局限</vt:lpstr>
      <vt:lpstr>Hierarchical Clustering:  Group Average</vt:lpstr>
      <vt:lpstr>聚类算法 Clustering Algorithms</vt:lpstr>
      <vt:lpstr>DBSCAN</vt:lpstr>
      <vt:lpstr>DBSCAN</vt:lpstr>
      <vt:lpstr>DBSCAN: Core, Border, and Noise Points</vt:lpstr>
      <vt:lpstr>DBSCAN Algorithm</vt:lpstr>
      <vt:lpstr>DBSCAN: Core, Border and Noise Points</vt:lpstr>
      <vt:lpstr>DBSCAN 较好的效果</vt:lpstr>
      <vt:lpstr>DBSCAN 不好的效果</vt:lpstr>
      <vt:lpstr>kmeans vs. dbscan</vt:lpstr>
      <vt:lpstr>其他聚类</vt:lpstr>
      <vt:lpstr>相关技术</vt:lpstr>
      <vt:lpstr>Code篇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数据挖掘导论——数据 ——第二次课 </dc:title>
  <dc:creator>admin</dc:creator>
  <cp:lastModifiedBy>谭敏</cp:lastModifiedBy>
  <cp:revision>323</cp:revision>
  <cp:lastPrinted>2017-10-19T10:16:00Z</cp:lastPrinted>
  <dcterms:created xsi:type="dcterms:W3CDTF">2015-05-05T08:02:00Z</dcterms:created>
  <dcterms:modified xsi:type="dcterms:W3CDTF">2020-09-16T03:41:37Z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