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8"/>
  </p:notesMasterIdLst>
  <p:sldIdLst>
    <p:sldId id="256" r:id="rId2"/>
    <p:sldId id="308" r:id="rId3"/>
    <p:sldId id="257" r:id="rId4"/>
    <p:sldId id="258" r:id="rId5"/>
    <p:sldId id="260" r:id="rId6"/>
    <p:sldId id="309" r:id="rId7"/>
    <p:sldId id="259" r:id="rId8"/>
    <p:sldId id="310" r:id="rId9"/>
    <p:sldId id="311" r:id="rId10"/>
    <p:sldId id="312" r:id="rId11"/>
    <p:sldId id="313" r:id="rId12"/>
    <p:sldId id="262" r:id="rId13"/>
    <p:sldId id="261" r:id="rId14"/>
    <p:sldId id="275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360" r:id="rId26"/>
    <p:sldId id="361" r:id="rId27"/>
    <p:sldId id="362" r:id="rId28"/>
    <p:sldId id="364" r:id="rId29"/>
    <p:sldId id="365" r:id="rId30"/>
    <p:sldId id="381" r:id="rId31"/>
    <p:sldId id="382" r:id="rId32"/>
    <p:sldId id="274" r:id="rId33"/>
    <p:sldId id="263" r:id="rId34"/>
    <p:sldId id="276" r:id="rId35"/>
    <p:sldId id="277" r:id="rId36"/>
    <p:sldId id="278" r:id="rId37"/>
    <p:sldId id="320" r:id="rId38"/>
    <p:sldId id="279" r:id="rId39"/>
    <p:sldId id="281" r:id="rId40"/>
    <p:sldId id="283" r:id="rId41"/>
    <p:sldId id="284" r:id="rId42"/>
    <p:sldId id="286" r:id="rId43"/>
    <p:sldId id="282" r:id="rId44"/>
    <p:sldId id="319" r:id="rId45"/>
    <p:sldId id="288" r:id="rId46"/>
    <p:sldId id="287" r:id="rId47"/>
    <p:sldId id="290" r:id="rId48"/>
    <p:sldId id="291" r:id="rId49"/>
    <p:sldId id="292" r:id="rId50"/>
    <p:sldId id="293" r:id="rId51"/>
    <p:sldId id="294" r:id="rId52"/>
    <p:sldId id="296" r:id="rId53"/>
    <p:sldId id="297" r:id="rId54"/>
    <p:sldId id="321" r:id="rId55"/>
    <p:sldId id="391" r:id="rId56"/>
    <p:sldId id="298" r:id="rId57"/>
    <p:sldId id="314" r:id="rId58"/>
    <p:sldId id="300" r:id="rId59"/>
    <p:sldId id="390" r:id="rId60"/>
    <p:sldId id="315" r:id="rId61"/>
    <p:sldId id="316" r:id="rId62"/>
    <p:sldId id="303" r:id="rId63"/>
    <p:sldId id="322" r:id="rId64"/>
    <p:sldId id="307" r:id="rId65"/>
    <p:sldId id="323" r:id="rId66"/>
    <p:sldId id="304" r:id="rId67"/>
    <p:sldId id="306" r:id="rId68"/>
    <p:sldId id="305" r:id="rId69"/>
    <p:sldId id="389" r:id="rId70"/>
    <p:sldId id="317" r:id="rId71"/>
    <p:sldId id="318" r:id="rId72"/>
    <p:sldId id="384" r:id="rId73"/>
    <p:sldId id="385" r:id="rId74"/>
    <p:sldId id="386" r:id="rId75"/>
    <p:sldId id="387" r:id="rId76"/>
    <p:sldId id="388" r:id="rId7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8" autoAdjust="0"/>
    <p:restoredTop sz="85320" autoAdjust="0"/>
  </p:normalViewPr>
  <p:slideViewPr>
    <p:cSldViewPr snapToGrid="0">
      <p:cViewPr varScale="1">
        <p:scale>
          <a:sx n="69" d="100"/>
          <a:sy n="69" d="100"/>
        </p:scale>
        <p:origin x="211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44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9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5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27C0D-5CED-48B3-AB23-33D633B4F493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32E30-A009-4B70-8060-FF4BB044A4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9FA9D83-C4AB-4D83-8C85-D7D25231F0D1}" type="slidenum">
              <a:rPr lang="zh-CN" altLang="en-US"/>
              <a:t>2</a:t>
            </a:fld>
            <a:endParaRPr lang="en-US" altLang="zh-CN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CBE5BB9-9D8A-4367-A2C7-7B720634B046}" type="slidenum">
              <a:rPr lang="zh-CN" altLang="en-US"/>
              <a:t>54</a:t>
            </a:fld>
            <a:endParaRPr lang="en-US" altLang="zh-CN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C32E30-A009-4B70-8060-FF4BB044A424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500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sym typeface="Wingdings" panose="05000000000000000000" pitchFamily="2" charset="2"/>
              </a:rPr>
              <a:t>C4.5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sym typeface="Wingdings" panose="05000000000000000000" pitchFamily="2" charset="2"/>
              </a:rPr>
              <a:t>使用了启发式算法，先从候选划分属性中找出信息增益高于平均水平的属性，再从中选择增益率最高的。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C32E30-A009-4B70-8060-FF4BB044A424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893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D713AAC-E188-4E29-866F-86F4C507E765}" type="slidenum">
              <a:rPr lang="zh-CN" altLang="en-US"/>
              <a:t>57</a:t>
            </a:fld>
            <a:endParaRPr lang="en-US" altLang="zh-CN"/>
          </a:p>
        </p:txBody>
      </p:sp>
      <p:sp>
        <p:nvSpPr>
          <p:cNvPr id="2" name="备注占位符 1">
            <a:extLst>
              <a:ext uri="{FF2B5EF4-FFF2-40B4-BE49-F238E27FC236}">
                <a16:creationId xmlns:a16="http://schemas.microsoft.com/office/drawing/2014/main" id="{4121D3CA-6835-4CF9-B7E6-60337897FE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5941897-EDDA-48B7-B7FF-20474BA74269}" type="slidenum">
              <a:rPr lang="zh-CN" altLang="en-US"/>
              <a:t>60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E525A85-52E0-4EF5-8B32-A18F8A774146}" type="slidenum">
              <a:rPr lang="zh-CN" altLang="en-US"/>
              <a:t>61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DE81C6F-A923-4F24-BB59-9B5F671EAA0C}" type="slidenum">
              <a:rPr lang="zh-CN" altLang="en-US"/>
              <a:t>70</a:t>
            </a:fld>
            <a:endParaRPr lang="en-US" altLang="zh-CN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DFAB1A1-C381-46DB-A96E-1A136BE4BEC3}" type="slidenum">
              <a:rPr lang="zh-CN" altLang="en-US"/>
              <a:t>71</a:t>
            </a:fld>
            <a:endParaRPr lang="en-US" altLang="zh-CN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C6DA1A1-166B-4FF8-99DB-5764870D7506}" type="slidenum">
              <a:rPr lang="zh-CN" altLang="en-US"/>
              <a:t>6</a:t>
            </a:fld>
            <a:endParaRPr lang="en-US" altLang="zh-CN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C32E30-A009-4B70-8060-FF4BB044A42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696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2B2B090-BACD-4BDB-884E-0EFA92AB134E}" type="slidenum">
              <a:rPr lang="zh-CN" altLang="en-US"/>
              <a:t>8</a:t>
            </a:fld>
            <a:endParaRPr lang="en-US" altLang="zh-CN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D634494-6517-4A8D-BF9E-1CE7ADC23327}" type="slidenum">
              <a:rPr lang="zh-CN" altLang="en-US"/>
              <a:t>9</a:t>
            </a:fld>
            <a:endParaRPr lang="en-US" altLang="zh-CN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734A870-5CED-44D8-B269-67F294E0E6F5}" type="slidenum">
              <a:rPr lang="zh-CN" altLang="en-US"/>
              <a:t>10</a:t>
            </a:fld>
            <a:endParaRPr lang="en-US" altLang="zh-CN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7348" tIns="43673" rIns="87348" bIns="43673"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C32E30-A009-4B70-8060-FF4BB044A424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145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A63D5C6-0264-43E3-BC58-B2A50B73CA02}" type="slidenum">
              <a:rPr lang="zh-CN" altLang="en-US"/>
              <a:t>37</a:t>
            </a:fld>
            <a:endParaRPr lang="en-US" altLang="zh-CN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7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2" y="1449305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2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2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2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1168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2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8318500" cy="2514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1163" y="3810000"/>
            <a:ext cx="8318500" cy="2514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7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2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3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7" y="2341477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7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9" y="4650476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1" y="4773226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9" y="66677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9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6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5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5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7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0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24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7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8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40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3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44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5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45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0.png"/><Relationship Id="rId11" Type="http://schemas.openxmlformats.org/officeDocument/2006/relationships/oleObject" Target="../embeddings/oleObject40.bin"/><Relationship Id="rId5" Type="http://schemas.openxmlformats.org/officeDocument/2006/relationships/image" Target="../media/image46.wmf"/><Relationship Id="rId10" Type="http://schemas.openxmlformats.org/officeDocument/2006/relationships/image" Target="../media/image48.emf"/><Relationship Id="rId4" Type="http://schemas.openxmlformats.org/officeDocument/2006/relationships/oleObject" Target="../embeddings/oleObject37.bin"/><Relationship Id="rId9" Type="http://schemas.openxmlformats.org/officeDocument/2006/relationships/oleObject" Target="../embeddings/oleObject39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41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54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46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tianchi.aliyun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" y="1505932"/>
            <a:ext cx="8229600" cy="1465868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0000"/>
                </a:solidFill>
              </a:rPr>
              <a:t>分类决策树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555" name="Rectangle 3"/>
          <p:cNvSpPr>
            <a:spLocks noGrp="1" noChangeArrowheads="1"/>
          </p:cNvSpPr>
          <p:nvPr/>
        </p:nvSpPr>
        <p:spPr>
          <a:xfrm>
            <a:off x="2051050" y="40767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Font typeface="Arial" panose="020B0604020202020204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Font typeface="Arial" panose="020B0604020202020204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Font typeface="Arial" panose="020B0604020202020204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Font typeface="Arial" panose="020B0604020202020204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r>
              <a:rPr lang="zh-CN" altLang="en-US" sz="40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韩婷婷 </a:t>
            </a:r>
            <a:r>
              <a:rPr lang="zh-CN" altLang="en-US" sz="1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博士</a:t>
            </a:r>
          </a:p>
          <a:p>
            <a:pPr algn="r" eaLnBrk="1" hangingPunct="1"/>
            <a:r>
              <a:rPr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计算机学院</a:t>
            </a:r>
          </a:p>
          <a:p>
            <a:pPr algn="r" eaLnBrk="1" hangingPunct="1"/>
            <a:r>
              <a:rPr lang="en-US" altLang="zh-CN" sz="2400" b="1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ttinghan@</a:t>
            </a:r>
            <a:r>
              <a:rPr lang="en-US" altLang="zh-CN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hdu.edu.cn</a:t>
            </a:r>
            <a:r>
              <a:rPr lang="zh-CN" altLang="en-US" sz="1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40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r" eaLnBrk="1" hangingPunct="1"/>
            <a:endParaRPr lang="zh-CN" altLang="zh-CN" sz="40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65A67A-3EDB-4334-BF48-956894EE8576}" type="slidenum">
              <a:rPr lang="zh-CN" altLang="en-US" sz="1200">
                <a:latin typeface="Tahoma" panose="020B0604030504040204" pitchFamily="34" charset="0"/>
              </a:rPr>
              <a:t>10</a:t>
            </a:fld>
            <a:endParaRPr lang="en-US" altLang="zh-CN" sz="1200">
              <a:latin typeface="Tahoma" panose="020B0604030504040204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Process (2): Using the Model in Prediction </a:t>
            </a:r>
          </a:p>
        </p:txBody>
      </p:sp>
      <p:grpSp>
        <p:nvGrpSpPr>
          <p:cNvPr id="15364" name="Group 3"/>
          <p:cNvGrpSpPr/>
          <p:nvPr/>
        </p:nvGrpSpPr>
        <p:grpSpPr bwMode="auto">
          <a:xfrm>
            <a:off x="4445000" y="1570038"/>
            <a:ext cx="1889125" cy="1506537"/>
            <a:chOff x="2800" y="989"/>
            <a:chExt cx="1190" cy="949"/>
          </a:xfrm>
        </p:grpSpPr>
        <p:pic>
          <p:nvPicPr>
            <p:cNvPr id="15382" name="Picture 4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0" y="989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83" name="Rectangle 5"/>
            <p:cNvSpPr>
              <a:spLocks noChangeArrowheads="1"/>
            </p:cNvSpPr>
            <p:nvPr/>
          </p:nvSpPr>
          <p:spPr bwMode="auto">
            <a:xfrm>
              <a:off x="2964" y="1384"/>
              <a:ext cx="8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Classifier</a:t>
              </a:r>
            </a:p>
          </p:txBody>
        </p:sp>
      </p:grpSp>
      <p:grpSp>
        <p:nvGrpSpPr>
          <p:cNvPr id="15365" name="Group 6"/>
          <p:cNvGrpSpPr/>
          <p:nvPr/>
        </p:nvGrpSpPr>
        <p:grpSpPr bwMode="auto">
          <a:xfrm>
            <a:off x="2157413" y="2735263"/>
            <a:ext cx="1698625" cy="1506537"/>
            <a:chOff x="1359" y="1723"/>
            <a:chExt cx="1070" cy="949"/>
          </a:xfrm>
        </p:grpSpPr>
        <p:pic>
          <p:nvPicPr>
            <p:cNvPr id="15380" name="Picture 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9" y="1723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81" name="Rectangle 8"/>
            <p:cNvSpPr>
              <a:spLocks noChangeArrowheads="1"/>
            </p:cNvSpPr>
            <p:nvPr/>
          </p:nvSpPr>
          <p:spPr bwMode="auto">
            <a:xfrm>
              <a:off x="1423" y="2032"/>
              <a:ext cx="934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Testing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Data</a:t>
              </a:r>
            </a:p>
          </p:txBody>
        </p:sp>
      </p:grpSp>
      <p:graphicFrame>
        <p:nvGraphicFramePr>
          <p:cNvPr id="15366" name="Object 1024"/>
          <p:cNvGraphicFramePr/>
          <p:nvPr/>
        </p:nvGraphicFramePr>
        <p:xfrm>
          <a:off x="457200" y="4800600"/>
          <a:ext cx="5438775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Worksheet" r:id="rId6" imgW="5438775" imgH="1765300" progId="Excel.Sheet.8">
                  <p:embed/>
                </p:oleObj>
              </mc:Choice>
              <mc:Fallback>
                <p:oleObj name="Worksheet" r:id="rId6" imgW="5438775" imgH="1765300" progId="Excel.Sheet.8">
                  <p:embed/>
                  <p:pic>
                    <p:nvPicPr>
                      <p:cNvPr id="15366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800600"/>
                        <a:ext cx="5438775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Line 10"/>
          <p:cNvSpPr>
            <a:spLocks noChangeShapeType="1"/>
          </p:cNvSpPr>
          <p:nvPr/>
        </p:nvSpPr>
        <p:spPr bwMode="auto">
          <a:xfrm flipH="1">
            <a:off x="427038" y="4071938"/>
            <a:ext cx="1644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8" name="Line 11"/>
          <p:cNvSpPr>
            <a:spLocks noChangeShapeType="1"/>
          </p:cNvSpPr>
          <p:nvPr/>
        </p:nvSpPr>
        <p:spPr bwMode="auto">
          <a:xfrm>
            <a:off x="3857625" y="4071938"/>
            <a:ext cx="2025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9" name="AutoShape 12"/>
          <p:cNvSpPr>
            <a:spLocks noChangeArrowheads="1"/>
          </p:cNvSpPr>
          <p:nvPr/>
        </p:nvSpPr>
        <p:spPr bwMode="auto">
          <a:xfrm>
            <a:off x="7793038" y="5000625"/>
            <a:ext cx="546100" cy="592138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370" name="Freeform 13"/>
          <p:cNvSpPr/>
          <p:nvPr/>
        </p:nvSpPr>
        <p:spPr bwMode="auto">
          <a:xfrm>
            <a:off x="6523038" y="2173288"/>
            <a:ext cx="941387" cy="766762"/>
          </a:xfrm>
          <a:custGeom>
            <a:avLst/>
            <a:gdLst>
              <a:gd name="T0" fmla="*/ 0 w 593"/>
              <a:gd name="T1" fmla="*/ 2147483646 h 483"/>
              <a:gd name="T2" fmla="*/ 2147483646 w 593"/>
              <a:gd name="T3" fmla="*/ 0 h 483"/>
              <a:gd name="T4" fmla="*/ 2147483646 w 593"/>
              <a:gd name="T5" fmla="*/ 2147483646 h 483"/>
              <a:gd name="T6" fmla="*/ 2147483646 w 593"/>
              <a:gd name="T7" fmla="*/ 2147483646 h 483"/>
              <a:gd name="T8" fmla="*/ 2147483646 w 593"/>
              <a:gd name="T9" fmla="*/ 2147483646 h 483"/>
              <a:gd name="T10" fmla="*/ 2147483646 w 593"/>
              <a:gd name="T11" fmla="*/ 2147483646 h 483"/>
              <a:gd name="T12" fmla="*/ 2147483646 w 593"/>
              <a:gd name="T13" fmla="*/ 2147483646 h 483"/>
              <a:gd name="T14" fmla="*/ 2147483646 w 593"/>
              <a:gd name="T15" fmla="*/ 2147483646 h 483"/>
              <a:gd name="T16" fmla="*/ 2147483646 w 593"/>
              <a:gd name="T17" fmla="*/ 2147483646 h 483"/>
              <a:gd name="T18" fmla="*/ 2147483646 w 593"/>
              <a:gd name="T19" fmla="*/ 2147483646 h 483"/>
              <a:gd name="T20" fmla="*/ 0 w 593"/>
              <a:gd name="T21" fmla="*/ 2147483646 h 48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93"/>
              <a:gd name="T34" fmla="*/ 0 h 483"/>
              <a:gd name="T35" fmla="*/ 593 w 593"/>
              <a:gd name="T36" fmla="*/ 483 h 48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93" h="483">
                <a:moveTo>
                  <a:pt x="0" y="34"/>
                </a:moveTo>
                <a:lnTo>
                  <a:pt x="200" y="0"/>
                </a:lnTo>
                <a:lnTo>
                  <a:pt x="159" y="58"/>
                </a:lnTo>
                <a:lnTo>
                  <a:pt x="515" y="306"/>
                </a:lnTo>
                <a:lnTo>
                  <a:pt x="555" y="248"/>
                </a:lnTo>
                <a:lnTo>
                  <a:pt x="592" y="448"/>
                </a:lnTo>
                <a:lnTo>
                  <a:pt x="392" y="482"/>
                </a:lnTo>
                <a:lnTo>
                  <a:pt x="433" y="424"/>
                </a:lnTo>
                <a:lnTo>
                  <a:pt x="77" y="176"/>
                </a:lnTo>
                <a:lnTo>
                  <a:pt x="37" y="234"/>
                </a:lnTo>
                <a:lnTo>
                  <a:pt x="0" y="34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5371" name="Group 14"/>
          <p:cNvGrpSpPr/>
          <p:nvPr/>
        </p:nvGrpSpPr>
        <p:grpSpPr bwMode="auto">
          <a:xfrm>
            <a:off x="6646863" y="3187700"/>
            <a:ext cx="1781175" cy="815975"/>
            <a:chOff x="4187" y="2008"/>
            <a:chExt cx="1122" cy="514"/>
          </a:xfrm>
        </p:grpSpPr>
        <p:pic>
          <p:nvPicPr>
            <p:cNvPr id="15378" name="Picture 15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7" y="2008"/>
              <a:ext cx="1122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79" name="Rectangle 16"/>
            <p:cNvSpPr>
              <a:spLocks noChangeArrowheads="1"/>
            </p:cNvSpPr>
            <p:nvPr/>
          </p:nvSpPr>
          <p:spPr bwMode="auto">
            <a:xfrm>
              <a:off x="4251" y="2180"/>
              <a:ext cx="98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Unseen Data</a:t>
              </a:r>
            </a:p>
          </p:txBody>
        </p:sp>
      </p:grpSp>
      <p:sp>
        <p:nvSpPr>
          <p:cNvPr id="15372" name="Rectangle 17"/>
          <p:cNvSpPr>
            <a:spLocks noChangeArrowheads="1"/>
          </p:cNvSpPr>
          <p:nvPr/>
        </p:nvSpPr>
        <p:spPr bwMode="auto">
          <a:xfrm>
            <a:off x="6305550" y="4262438"/>
            <a:ext cx="2454275" cy="4572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(Jeff, Professor, 4)</a:t>
            </a:r>
          </a:p>
        </p:txBody>
      </p:sp>
      <p:sp>
        <p:nvSpPr>
          <p:cNvPr id="15373" name="Line 18"/>
          <p:cNvSpPr>
            <a:spLocks noChangeShapeType="1"/>
          </p:cNvSpPr>
          <p:nvPr/>
        </p:nvSpPr>
        <p:spPr bwMode="auto">
          <a:xfrm flipH="1">
            <a:off x="6167438" y="3903663"/>
            <a:ext cx="471487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4" name="Line 19"/>
          <p:cNvSpPr>
            <a:spLocks noChangeShapeType="1"/>
          </p:cNvSpPr>
          <p:nvPr/>
        </p:nvSpPr>
        <p:spPr bwMode="auto">
          <a:xfrm>
            <a:off x="8448675" y="3903663"/>
            <a:ext cx="363538" cy="349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5" name="Freeform 20"/>
          <p:cNvSpPr/>
          <p:nvPr/>
        </p:nvSpPr>
        <p:spPr bwMode="auto">
          <a:xfrm>
            <a:off x="3360738" y="2032000"/>
            <a:ext cx="901700" cy="593725"/>
          </a:xfrm>
          <a:custGeom>
            <a:avLst/>
            <a:gdLst>
              <a:gd name="T0" fmla="*/ 2147483646 w 568"/>
              <a:gd name="T1" fmla="*/ 2147483646 h 374"/>
              <a:gd name="T2" fmla="*/ 2147483646 w 568"/>
              <a:gd name="T3" fmla="*/ 2147483646 h 374"/>
              <a:gd name="T4" fmla="*/ 2147483646 w 568"/>
              <a:gd name="T5" fmla="*/ 2147483646 h 374"/>
              <a:gd name="T6" fmla="*/ 2147483646 w 568"/>
              <a:gd name="T7" fmla="*/ 2147483646 h 374"/>
              <a:gd name="T8" fmla="*/ 2147483646 w 568"/>
              <a:gd name="T9" fmla="*/ 2147483646 h 374"/>
              <a:gd name="T10" fmla="*/ 0 w 568"/>
              <a:gd name="T11" fmla="*/ 2147483646 h 374"/>
              <a:gd name="T12" fmla="*/ 2147483646 w 568"/>
              <a:gd name="T13" fmla="*/ 2147483646 h 374"/>
              <a:gd name="T14" fmla="*/ 2147483646 w 568"/>
              <a:gd name="T15" fmla="*/ 2147483646 h 374"/>
              <a:gd name="T16" fmla="*/ 2147483646 w 568"/>
              <a:gd name="T17" fmla="*/ 2147483646 h 374"/>
              <a:gd name="T18" fmla="*/ 2147483646 w 568"/>
              <a:gd name="T19" fmla="*/ 0 h 374"/>
              <a:gd name="T20" fmla="*/ 2147483646 w 568"/>
              <a:gd name="T21" fmla="*/ 2147483646 h 37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68"/>
              <a:gd name="T34" fmla="*/ 0 h 374"/>
              <a:gd name="T35" fmla="*/ 568 w 568"/>
              <a:gd name="T36" fmla="*/ 374 h 37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68" h="374">
                <a:moveTo>
                  <a:pt x="567" y="59"/>
                </a:moveTo>
                <a:lnTo>
                  <a:pt x="503" y="220"/>
                </a:lnTo>
                <a:lnTo>
                  <a:pt x="478" y="165"/>
                </a:lnTo>
                <a:lnTo>
                  <a:pt x="138" y="318"/>
                </a:lnTo>
                <a:lnTo>
                  <a:pt x="163" y="373"/>
                </a:lnTo>
                <a:lnTo>
                  <a:pt x="0" y="314"/>
                </a:lnTo>
                <a:lnTo>
                  <a:pt x="64" y="153"/>
                </a:lnTo>
                <a:lnTo>
                  <a:pt x="89" y="208"/>
                </a:lnTo>
                <a:lnTo>
                  <a:pt x="429" y="55"/>
                </a:lnTo>
                <a:lnTo>
                  <a:pt x="404" y="0"/>
                </a:lnTo>
                <a:lnTo>
                  <a:pt x="567" y="59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5376" name="Picture 21"/>
          <p:cNvPicPr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013" y="5738813"/>
            <a:ext cx="7207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7" name="Rectangle 22"/>
          <p:cNvSpPr>
            <a:spLocks noChangeArrowheads="1"/>
          </p:cNvSpPr>
          <p:nvPr/>
        </p:nvSpPr>
        <p:spPr bwMode="auto">
          <a:xfrm>
            <a:off x="6221413" y="4959350"/>
            <a:ext cx="1525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Tenured?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203200"/>
            <a:ext cx="8343900" cy="8382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lnSpc>
                <a:spcPct val="110000"/>
              </a:lnSpc>
            </a:pPr>
            <a:r>
              <a:rPr lang="en-US" altLang="zh-CN" sz="3200" dirty="0">
                <a:solidFill>
                  <a:srgbClr val="170981"/>
                </a:solidFill>
                <a:ea typeface="宋体" panose="02010600030101010101" pitchFamily="2" charset="-122"/>
              </a:rPr>
              <a:t>Issues: Evaluating Classification Methods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78825" cy="5257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Accuracy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classifier accuracy: predicting class label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predictor accuracy: guessing value of predicted attributes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Speed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time to construct the model (training time)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time to use the model (classification/prediction time)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Robustness: handling noise and missing values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Scalability: efficiency in disk-resident databases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Interpretability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understanding and insight provided by the model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Other measures, e.g., goodness of rules, such as decision tree size or compactness of classification rules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分类 准确率 错误率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准确率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=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正确预测数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/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预测总数</a:t>
                </a:r>
                <a:endPara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0" indent="0">
                  <a:buNone/>
                </a:pP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𝟏𝟏</m:t>
                            </m:r>
                          </m:sub>
                        </m:sSub>
                        <m:r>
                          <a:rPr lang="en-US" altLang="zh-CN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1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𝟎𝟎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1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b="1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𝟏𝟏</m:t>
                            </m:r>
                          </m:sub>
                        </m:sSub>
                        <m:r>
                          <a:rPr lang="en-US" altLang="zh-CN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1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𝟎𝟎</m:t>
                            </m:r>
                          </m:sub>
                        </m:sSub>
                        <m:r>
                          <a:rPr lang="en-US" altLang="zh-CN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1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𝟎𝟏</m:t>
                            </m:r>
                          </m:sub>
                        </m:sSub>
                        <m:r>
                          <a:rPr lang="en-US" altLang="zh-CN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1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b="1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</a:t>
                </a:r>
                <a:endPara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错误率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=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错误预测数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/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预测总数</a:t>
                </a:r>
                <a:endPara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0" indent="0">
                  <a:buNone/>
                </a:pP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1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𝟎</m:t>
                            </m:r>
                            <m:r>
                              <a:rPr lang="en-US" altLang="zh-CN" b="1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1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b="1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𝟎</m:t>
                            </m:r>
                            <m:r>
                              <a:rPr lang="en-US" altLang="zh-CN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1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b="1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𝟏𝟏</m:t>
                            </m:r>
                          </m:sub>
                        </m:sSub>
                        <m:r>
                          <a:rPr lang="en-US" altLang="zh-CN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1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b="1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𝟎𝟎</m:t>
                            </m:r>
                          </m:sub>
                        </m:sSub>
                        <m:r>
                          <a:rPr lang="en-US" altLang="zh-CN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1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b="1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𝟎𝟏</m:t>
                            </m:r>
                          </m:sub>
                        </m:sSub>
                        <m:r>
                          <a:rPr lang="en-US" altLang="zh-CN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1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b="1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𝟏𝟎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</a:t>
                </a:r>
                <a:endPara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863" t="-22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Text Box 66"/>
          <p:cNvSpPr txBox="1">
            <a:spLocks noChangeArrowheads="1"/>
          </p:cNvSpPr>
          <p:nvPr/>
        </p:nvSpPr>
        <p:spPr bwMode="auto">
          <a:xfrm>
            <a:off x="406400" y="4495800"/>
            <a:ext cx="411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Calibri" panose="020F0502020204030204" pitchFamily="34" charset="0"/>
              </a:rPr>
              <a:t>混淆矩阵</a:t>
            </a:r>
            <a:r>
              <a:rPr lang="en-US" altLang="zh-CN" sz="2400" b="1" dirty="0">
                <a:latin typeface="Calibri" panose="020F0502020204030204" pitchFamily="34" charset="0"/>
              </a:rPr>
              <a:t>Confusion Matrix:</a:t>
            </a:r>
          </a:p>
        </p:txBody>
      </p:sp>
      <p:graphicFrame>
        <p:nvGraphicFramePr>
          <p:cNvPr id="5" name="Group 77"/>
          <p:cNvGraphicFramePr>
            <a:graphicFrameLocks noGrp="1"/>
          </p:cNvGraphicFramePr>
          <p:nvPr/>
        </p:nvGraphicFramePr>
        <p:xfrm>
          <a:off x="825500" y="5029200"/>
          <a:ext cx="7924800" cy="1235076"/>
        </p:xfrm>
        <a:graphic>
          <a:graphicData uri="http://schemas.openxmlformats.org/drawingml/2006/table">
            <a:tbl>
              <a:tblPr/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1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7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Actual class\Predicted 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True Positives (TP)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False Negatives (FN)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r>
                        <a:rPr kumimoji="0" lang="en-US" sz="1800" b="1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C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False Positives (FP)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r>
                        <a:rPr kumimoji="0" lang="en-US" sz="1800" b="1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True Negatives (TN)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r>
                        <a:rPr kumimoji="0" lang="en-US" sz="1800" b="1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6" name="Rectangle 4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分类技术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069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决策树分类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Decision Tree based Methods</a:t>
            </a:r>
          </a:p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基于规则分类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Rule-based Methods</a:t>
            </a:r>
          </a:p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基于推理分离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Memory based reasoning</a:t>
            </a:r>
          </a:p>
          <a:p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神经网络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Neural Networks</a:t>
            </a:r>
          </a:p>
          <a:p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朴素贝叶斯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，贝叶斯信念网络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Naïve Bayes and Bayesian Belief Networks</a:t>
            </a:r>
          </a:p>
          <a:p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支持向量机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Support Vector Machines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625756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b="1" dirty="0"/>
              <a:t>决策树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决策树（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 Tree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）是一种简单但广泛使用的分类器。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通过训练数据构建决策树，可高效对未知的数据进行分类。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决策树有两大优点：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可读性好，具有描述性，有助于人工分析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效率高，决策树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只需一次构建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，反复使用，每次预测的最大计算次数不超过决策树的深度。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842962"/>
          </a:xfrm>
        </p:spPr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决策树 实例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1</a:t>
            </a:r>
          </a:p>
        </p:txBody>
      </p:sp>
      <p:grpSp>
        <p:nvGrpSpPr>
          <p:cNvPr id="889859" name="Group 3"/>
          <p:cNvGrpSpPr/>
          <p:nvPr/>
        </p:nvGrpSpPr>
        <p:grpSpPr bwMode="auto">
          <a:xfrm>
            <a:off x="228600" y="1370013"/>
            <a:ext cx="3589338" cy="4313238"/>
            <a:chOff x="288" y="950"/>
            <a:chExt cx="2261" cy="2717"/>
          </a:xfrm>
        </p:grpSpPr>
        <p:graphicFrame>
          <p:nvGraphicFramePr>
            <p:cNvPr id="889860" name="Object 4"/>
            <p:cNvGraphicFramePr>
              <a:graphicFrameLocks noChangeAspect="1"/>
            </p:cNvGraphicFramePr>
            <p:nvPr/>
          </p:nvGraphicFramePr>
          <p:xfrm>
            <a:off x="288" y="1344"/>
            <a:ext cx="2246" cy="2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" name="Document" r:id="rId3" imgW="5403850" imgH="5779135" progId="Word.Document.8">
                    <p:embed/>
                  </p:oleObj>
                </mc:Choice>
                <mc:Fallback>
                  <p:oleObj name="Document" r:id="rId3" imgW="5403850" imgH="5779135" progId="Word.Document.8">
                    <p:embed/>
                    <p:pic>
                      <p:nvPicPr>
                        <p:cNvPr id="88986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344"/>
                          <a:ext cx="2246" cy="2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9861" name="Text Box 5"/>
            <p:cNvSpPr txBox="1">
              <a:spLocks noChangeArrowheads="1"/>
            </p:cNvSpPr>
            <p:nvPr/>
          </p:nvSpPr>
          <p:spPr bwMode="auto">
            <a:xfrm rot="19183191">
              <a:off x="669" y="950"/>
              <a:ext cx="79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categorical</a:t>
              </a:r>
              <a:endParaRPr lang="en-US" altLang="zh-CN" sz="16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89862" name="Text Box 6"/>
            <p:cNvSpPr txBox="1">
              <a:spLocks noChangeArrowheads="1"/>
            </p:cNvSpPr>
            <p:nvPr/>
          </p:nvSpPr>
          <p:spPr bwMode="auto">
            <a:xfrm rot="19183191">
              <a:off x="1101" y="950"/>
              <a:ext cx="79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categorical</a:t>
              </a:r>
              <a:endParaRPr lang="en-US" altLang="zh-CN" sz="16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89863" name="Text Box 7"/>
            <p:cNvSpPr txBox="1">
              <a:spLocks noChangeArrowheads="1"/>
            </p:cNvSpPr>
            <p:nvPr/>
          </p:nvSpPr>
          <p:spPr bwMode="auto">
            <a:xfrm rot="19183191">
              <a:off x="1628" y="950"/>
              <a:ext cx="81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continuous</a:t>
              </a:r>
              <a:endParaRPr lang="en-US" altLang="zh-CN" sz="16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89864" name="Text Box 8"/>
            <p:cNvSpPr txBox="1">
              <a:spLocks noChangeArrowheads="1"/>
            </p:cNvSpPr>
            <p:nvPr/>
          </p:nvSpPr>
          <p:spPr bwMode="auto">
            <a:xfrm rot="19183191">
              <a:off x="2110" y="1046"/>
              <a:ext cx="43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class</a:t>
              </a:r>
              <a:endParaRPr lang="en-US" altLang="zh-CN" sz="16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89865" name="Line 9"/>
          <p:cNvSpPr>
            <a:spLocks noChangeShapeType="1"/>
          </p:cNvSpPr>
          <p:nvPr/>
        </p:nvSpPr>
        <p:spPr bwMode="auto">
          <a:xfrm>
            <a:off x="6965950" y="4505325"/>
            <a:ext cx="242888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9866" name="Line 10"/>
          <p:cNvSpPr>
            <a:spLocks noChangeShapeType="1"/>
          </p:cNvSpPr>
          <p:nvPr/>
        </p:nvSpPr>
        <p:spPr bwMode="auto">
          <a:xfrm flipH="1">
            <a:off x="5835650" y="4505325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9867" name="Line 11"/>
          <p:cNvSpPr>
            <a:spLocks noChangeShapeType="1"/>
          </p:cNvSpPr>
          <p:nvPr/>
        </p:nvSpPr>
        <p:spPr bwMode="auto">
          <a:xfrm flipH="1">
            <a:off x="6481763" y="3711575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9868" name="Line 12"/>
          <p:cNvSpPr>
            <a:spLocks noChangeShapeType="1"/>
          </p:cNvSpPr>
          <p:nvPr/>
        </p:nvSpPr>
        <p:spPr bwMode="auto">
          <a:xfrm>
            <a:off x="7693025" y="3711575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9869" name="Line 13"/>
          <p:cNvSpPr>
            <a:spLocks noChangeShapeType="1"/>
          </p:cNvSpPr>
          <p:nvPr/>
        </p:nvSpPr>
        <p:spPr bwMode="auto">
          <a:xfrm>
            <a:off x="6643688" y="29845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9870" name="Line 14"/>
          <p:cNvSpPr>
            <a:spLocks noChangeShapeType="1"/>
          </p:cNvSpPr>
          <p:nvPr/>
        </p:nvSpPr>
        <p:spPr bwMode="auto">
          <a:xfrm flipH="1">
            <a:off x="5270500" y="29845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9871" name="Text Box 15"/>
          <p:cNvSpPr txBox="1">
            <a:spLocks noChangeArrowheads="1"/>
          </p:cNvSpPr>
          <p:nvPr/>
        </p:nvSpPr>
        <p:spPr bwMode="auto">
          <a:xfrm>
            <a:off x="5788025" y="2720975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1" dirty="0">
                <a:solidFill>
                  <a:srgbClr val="2D19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Refund</a:t>
            </a:r>
            <a:endParaRPr lang="en-US" altLang="zh-CN" sz="1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9872" name="Text Box 16"/>
          <p:cNvSpPr txBox="1">
            <a:spLocks noChangeArrowheads="1"/>
          </p:cNvSpPr>
          <p:nvPr/>
        </p:nvSpPr>
        <p:spPr bwMode="auto">
          <a:xfrm>
            <a:off x="6804025" y="3448050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2D19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MarSt</a:t>
            </a:r>
            <a:endParaRPr lang="en-US" altLang="zh-CN" sz="16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9873" name="Text Box 17"/>
          <p:cNvSpPr txBox="1">
            <a:spLocks noChangeArrowheads="1"/>
          </p:cNvSpPr>
          <p:nvPr/>
        </p:nvSpPr>
        <p:spPr bwMode="auto">
          <a:xfrm>
            <a:off x="6078538" y="4240213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2D19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TaxInc</a:t>
            </a:r>
            <a:endParaRPr lang="en-US" altLang="zh-CN" sz="16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9874" name="AutoShape 18"/>
          <p:cNvSpPr>
            <a:spLocks noChangeArrowheads="1"/>
          </p:cNvSpPr>
          <p:nvPr/>
        </p:nvSpPr>
        <p:spPr bwMode="auto">
          <a:xfrm>
            <a:off x="7005638" y="5029200"/>
            <a:ext cx="627062" cy="36671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9875" name="Text Box 19"/>
          <p:cNvSpPr txBox="1">
            <a:spLocks noChangeArrowheads="1"/>
          </p:cNvSpPr>
          <p:nvPr/>
        </p:nvSpPr>
        <p:spPr bwMode="auto">
          <a:xfrm>
            <a:off x="6929438" y="502920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YES</a:t>
            </a:r>
            <a:endParaRPr lang="en-US" altLang="zh-CN" sz="16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9876" name="AutoShape 20"/>
          <p:cNvSpPr>
            <a:spLocks noChangeArrowheads="1"/>
          </p:cNvSpPr>
          <p:nvPr/>
        </p:nvSpPr>
        <p:spPr bwMode="auto">
          <a:xfrm>
            <a:off x="5513388" y="5046663"/>
            <a:ext cx="654050" cy="3635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9877" name="Text Box 21"/>
          <p:cNvSpPr txBox="1">
            <a:spLocks noChangeArrowheads="1"/>
          </p:cNvSpPr>
          <p:nvPr/>
        </p:nvSpPr>
        <p:spPr bwMode="auto">
          <a:xfrm>
            <a:off x="5610225" y="50323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NO</a:t>
            </a:r>
            <a:endParaRPr lang="en-US" altLang="zh-CN" sz="16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9878" name="AutoShape 22"/>
          <p:cNvSpPr>
            <a:spLocks noChangeArrowheads="1"/>
          </p:cNvSpPr>
          <p:nvPr/>
        </p:nvSpPr>
        <p:spPr bwMode="auto">
          <a:xfrm>
            <a:off x="4948238" y="3462338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9879" name="Text Box 23"/>
          <p:cNvSpPr txBox="1">
            <a:spLocks noChangeArrowheads="1"/>
          </p:cNvSpPr>
          <p:nvPr/>
        </p:nvSpPr>
        <p:spPr bwMode="auto">
          <a:xfrm>
            <a:off x="5043488" y="34480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NO</a:t>
            </a:r>
            <a:endParaRPr lang="en-US" altLang="zh-CN" sz="1600" b="1" dirty="0">
              <a:solidFill>
                <a:srgbClr val="00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9880" name="AutoShape 24"/>
          <p:cNvSpPr>
            <a:spLocks noChangeArrowheads="1"/>
          </p:cNvSpPr>
          <p:nvPr/>
        </p:nvSpPr>
        <p:spPr bwMode="auto">
          <a:xfrm>
            <a:off x="7843838" y="4267200"/>
            <a:ext cx="685800" cy="381000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9881" name="Text Box 25"/>
          <p:cNvSpPr txBox="1">
            <a:spLocks noChangeArrowheads="1"/>
          </p:cNvSpPr>
          <p:nvPr/>
        </p:nvSpPr>
        <p:spPr bwMode="auto">
          <a:xfrm>
            <a:off x="7920038" y="42672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NO</a:t>
            </a:r>
            <a:endParaRPr lang="en-US" altLang="zh-CN" sz="16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9882" name="Text Box 26"/>
          <p:cNvSpPr txBox="1">
            <a:spLocks noChangeArrowheads="1"/>
          </p:cNvSpPr>
          <p:nvPr/>
        </p:nvSpPr>
        <p:spPr bwMode="auto">
          <a:xfrm>
            <a:off x="5060950" y="29845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Yes</a:t>
            </a:r>
            <a:endParaRPr lang="en-US" altLang="zh-CN" sz="16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9883" name="Text Box 27"/>
          <p:cNvSpPr txBox="1">
            <a:spLocks noChangeArrowheads="1"/>
          </p:cNvSpPr>
          <p:nvPr/>
        </p:nvSpPr>
        <p:spPr bwMode="auto">
          <a:xfrm>
            <a:off x="6911999" y="2984500"/>
            <a:ext cx="4571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No</a:t>
            </a:r>
            <a:endParaRPr lang="en-US" altLang="zh-CN" sz="16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9884" name="Text Box 28"/>
          <p:cNvSpPr txBox="1">
            <a:spLocks noChangeArrowheads="1"/>
          </p:cNvSpPr>
          <p:nvPr/>
        </p:nvSpPr>
        <p:spPr bwMode="auto">
          <a:xfrm>
            <a:off x="7854635" y="3749675"/>
            <a:ext cx="9845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Married</a:t>
            </a:r>
            <a:r>
              <a:rPr lang="en-US" altLang="zh-CN" sz="16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889885" name="Text Box 29"/>
          <p:cNvSpPr txBox="1">
            <a:spLocks noChangeArrowheads="1"/>
          </p:cNvSpPr>
          <p:nvPr/>
        </p:nvSpPr>
        <p:spPr bwMode="auto">
          <a:xfrm>
            <a:off x="5560822" y="3778250"/>
            <a:ext cx="17924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Single, Divorced</a:t>
            </a:r>
            <a:endParaRPr lang="en-US" altLang="zh-CN" sz="16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9886" name="Text Box 30"/>
          <p:cNvSpPr txBox="1">
            <a:spLocks noChangeArrowheads="1"/>
          </p:cNvSpPr>
          <p:nvPr/>
        </p:nvSpPr>
        <p:spPr bwMode="auto">
          <a:xfrm>
            <a:off x="5296386" y="4570413"/>
            <a:ext cx="73770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&lt; 80K</a:t>
            </a:r>
            <a:endParaRPr lang="en-US" altLang="zh-CN" sz="16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9887" name="Text Box 31"/>
          <p:cNvSpPr txBox="1">
            <a:spLocks noChangeArrowheads="1"/>
          </p:cNvSpPr>
          <p:nvPr/>
        </p:nvSpPr>
        <p:spPr bwMode="auto">
          <a:xfrm>
            <a:off x="7071211" y="4570413"/>
            <a:ext cx="73770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&gt; 80K</a:t>
            </a:r>
            <a:endParaRPr lang="en-US" altLang="zh-CN" sz="16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9888" name="Text Box 32"/>
          <p:cNvSpPr txBox="1">
            <a:spLocks noChangeArrowheads="1"/>
          </p:cNvSpPr>
          <p:nvPr/>
        </p:nvSpPr>
        <p:spPr bwMode="auto">
          <a:xfrm>
            <a:off x="6415772" y="1766888"/>
            <a:ext cx="2253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8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Splitting Attributes</a:t>
            </a:r>
          </a:p>
        </p:txBody>
      </p:sp>
      <p:sp>
        <p:nvSpPr>
          <p:cNvPr id="889889" name="Line 33"/>
          <p:cNvSpPr>
            <a:spLocks noChangeShapeType="1"/>
          </p:cNvSpPr>
          <p:nvPr/>
        </p:nvSpPr>
        <p:spPr bwMode="auto">
          <a:xfrm flipH="1">
            <a:off x="6805613" y="2147888"/>
            <a:ext cx="536575" cy="5349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9890" name="AutoShape 34"/>
          <p:cNvSpPr>
            <a:spLocks noChangeArrowheads="1"/>
          </p:cNvSpPr>
          <p:nvPr/>
        </p:nvSpPr>
        <p:spPr bwMode="auto">
          <a:xfrm>
            <a:off x="3810000" y="3810000"/>
            <a:ext cx="914400" cy="293688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9891" name="Line 35"/>
          <p:cNvSpPr>
            <a:spLocks noChangeShapeType="1"/>
          </p:cNvSpPr>
          <p:nvPr/>
        </p:nvSpPr>
        <p:spPr bwMode="auto">
          <a:xfrm>
            <a:off x="7418388" y="2147888"/>
            <a:ext cx="76200" cy="11445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9892" name="Text Box 36"/>
          <p:cNvSpPr txBox="1">
            <a:spLocks noChangeArrowheads="1"/>
          </p:cNvSpPr>
          <p:nvPr/>
        </p:nvSpPr>
        <p:spPr bwMode="auto">
          <a:xfrm>
            <a:off x="762000" y="5867400"/>
            <a:ext cx="251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Training Data</a:t>
            </a:r>
            <a:endParaRPr lang="en-US" altLang="zh-CN" sz="20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9893" name="Text Box 37"/>
          <p:cNvSpPr txBox="1">
            <a:spLocks noChangeArrowheads="1"/>
          </p:cNvSpPr>
          <p:nvPr/>
        </p:nvSpPr>
        <p:spPr bwMode="auto">
          <a:xfrm>
            <a:off x="5029200" y="5835650"/>
            <a:ext cx="3124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Model:  Decision Tree</a:t>
            </a:r>
            <a:endParaRPr lang="en-US" altLang="zh-CN" sz="20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29981" y="1584085"/>
            <a:ext cx="1246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根节点</a:t>
            </a:r>
            <a:endParaRPr lang="en-US" altLang="zh-CN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内部节点</a:t>
            </a:r>
            <a:endParaRPr lang="en-US" altLang="zh-CN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叶子节点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868536"/>
          </a:xfrm>
        </p:spPr>
        <p:txBody>
          <a:bodyPr>
            <a:norm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决策树 实例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2</a:t>
            </a:r>
          </a:p>
        </p:txBody>
      </p:sp>
      <p:graphicFrame>
        <p:nvGraphicFramePr>
          <p:cNvPr id="834563" name="Object 3"/>
          <p:cNvGraphicFramePr>
            <a:graphicFrameLocks noChangeAspect="1"/>
          </p:cNvGraphicFramePr>
          <p:nvPr/>
        </p:nvGraphicFramePr>
        <p:xfrm>
          <a:off x="457200" y="2133600"/>
          <a:ext cx="3565525" cy="368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Document" r:id="rId3" imgW="5403850" imgH="5779135" progId="Word.Document.8">
                  <p:embed/>
                </p:oleObj>
              </mc:Choice>
              <mc:Fallback>
                <p:oleObj name="Document" r:id="rId3" imgW="5403850" imgH="5779135" progId="Word.Document.8">
                  <p:embed/>
                  <p:pic>
                    <p:nvPicPr>
                      <p:cNvPr id="8345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133600"/>
                        <a:ext cx="3565525" cy="368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4564" name="Text Box 4"/>
          <p:cNvSpPr txBox="1">
            <a:spLocks noChangeArrowheads="1"/>
          </p:cNvSpPr>
          <p:nvPr/>
        </p:nvSpPr>
        <p:spPr bwMode="auto">
          <a:xfrm rot="-2416809">
            <a:off x="1061302" y="1508711"/>
            <a:ext cx="126829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categorical</a:t>
            </a:r>
            <a:endParaRPr lang="en-US" altLang="zh-CN" sz="16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4565" name="Text Box 5"/>
          <p:cNvSpPr txBox="1">
            <a:spLocks noChangeArrowheads="1"/>
          </p:cNvSpPr>
          <p:nvPr/>
        </p:nvSpPr>
        <p:spPr bwMode="auto">
          <a:xfrm rot="-2416809">
            <a:off x="1747102" y="1508711"/>
            <a:ext cx="126829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categorical</a:t>
            </a:r>
            <a:endParaRPr lang="en-US" altLang="zh-CN" sz="16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4566" name="Text Box 6"/>
          <p:cNvSpPr txBox="1">
            <a:spLocks noChangeArrowheads="1"/>
          </p:cNvSpPr>
          <p:nvPr/>
        </p:nvSpPr>
        <p:spPr bwMode="auto">
          <a:xfrm rot="-2416809">
            <a:off x="2585202" y="1508711"/>
            <a:ext cx="12891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continuous</a:t>
            </a:r>
            <a:endParaRPr lang="en-US" altLang="zh-CN" sz="16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4567" name="Text Box 7"/>
          <p:cNvSpPr txBox="1">
            <a:spLocks noChangeArrowheads="1"/>
          </p:cNvSpPr>
          <p:nvPr/>
        </p:nvSpPr>
        <p:spPr bwMode="auto">
          <a:xfrm rot="-2416809">
            <a:off x="3350061" y="1661111"/>
            <a:ext cx="6976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class</a:t>
            </a:r>
            <a:endParaRPr lang="en-US" altLang="zh-CN" sz="16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4568" name="Line 8"/>
          <p:cNvSpPr>
            <a:spLocks noChangeShapeType="1"/>
          </p:cNvSpPr>
          <p:nvPr/>
        </p:nvSpPr>
        <p:spPr bwMode="auto">
          <a:xfrm>
            <a:off x="8005763" y="3497263"/>
            <a:ext cx="242887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4569" name="Line 9"/>
          <p:cNvSpPr>
            <a:spLocks noChangeShapeType="1"/>
          </p:cNvSpPr>
          <p:nvPr/>
        </p:nvSpPr>
        <p:spPr bwMode="auto">
          <a:xfrm flipH="1">
            <a:off x="6875463" y="3497263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4570" name="Line 10"/>
          <p:cNvSpPr>
            <a:spLocks noChangeShapeType="1"/>
          </p:cNvSpPr>
          <p:nvPr/>
        </p:nvSpPr>
        <p:spPr bwMode="auto">
          <a:xfrm flipH="1">
            <a:off x="5881688" y="2733675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4571" name="Line 11"/>
          <p:cNvSpPr>
            <a:spLocks noChangeShapeType="1"/>
          </p:cNvSpPr>
          <p:nvPr/>
        </p:nvSpPr>
        <p:spPr bwMode="auto">
          <a:xfrm>
            <a:off x="7092950" y="2733675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4572" name="Line 12"/>
          <p:cNvSpPr>
            <a:spLocks noChangeShapeType="1"/>
          </p:cNvSpPr>
          <p:nvPr/>
        </p:nvSpPr>
        <p:spPr bwMode="auto">
          <a:xfrm>
            <a:off x="6043613" y="20066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4573" name="Line 13"/>
          <p:cNvSpPr>
            <a:spLocks noChangeShapeType="1"/>
          </p:cNvSpPr>
          <p:nvPr/>
        </p:nvSpPr>
        <p:spPr bwMode="auto">
          <a:xfrm flipH="1">
            <a:off x="4670425" y="20066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4574" name="Text Box 14"/>
          <p:cNvSpPr txBox="1">
            <a:spLocks noChangeArrowheads="1"/>
          </p:cNvSpPr>
          <p:nvPr/>
        </p:nvSpPr>
        <p:spPr bwMode="auto">
          <a:xfrm>
            <a:off x="5187950" y="1743075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2D19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MarSt</a:t>
            </a:r>
            <a:endParaRPr lang="en-US" altLang="zh-CN" sz="16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4575" name="Text Box 15"/>
          <p:cNvSpPr txBox="1">
            <a:spLocks noChangeArrowheads="1"/>
          </p:cNvSpPr>
          <p:nvPr/>
        </p:nvSpPr>
        <p:spPr bwMode="auto">
          <a:xfrm>
            <a:off x="6203950" y="2470150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2D19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Refund</a:t>
            </a:r>
            <a:endParaRPr lang="en-US" altLang="zh-CN" sz="16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4576" name="Text Box 16"/>
          <p:cNvSpPr txBox="1">
            <a:spLocks noChangeArrowheads="1"/>
          </p:cNvSpPr>
          <p:nvPr/>
        </p:nvSpPr>
        <p:spPr bwMode="auto">
          <a:xfrm>
            <a:off x="7118350" y="3232150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2D19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TaxInc</a:t>
            </a:r>
            <a:endParaRPr lang="en-US" altLang="zh-CN" sz="16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4577" name="AutoShape 17"/>
          <p:cNvSpPr>
            <a:spLocks noChangeArrowheads="1"/>
          </p:cNvSpPr>
          <p:nvPr/>
        </p:nvSpPr>
        <p:spPr bwMode="auto">
          <a:xfrm>
            <a:off x="8045450" y="4021138"/>
            <a:ext cx="627063" cy="366712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4578" name="Text Box 18"/>
          <p:cNvSpPr txBox="1">
            <a:spLocks noChangeArrowheads="1"/>
          </p:cNvSpPr>
          <p:nvPr/>
        </p:nvSpPr>
        <p:spPr bwMode="auto">
          <a:xfrm>
            <a:off x="7969250" y="4021138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YES</a:t>
            </a:r>
            <a:endParaRPr lang="en-US" altLang="zh-CN" sz="16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4579" name="AutoShape 19"/>
          <p:cNvSpPr>
            <a:spLocks noChangeArrowheads="1"/>
          </p:cNvSpPr>
          <p:nvPr/>
        </p:nvSpPr>
        <p:spPr bwMode="auto">
          <a:xfrm>
            <a:off x="6553200" y="4038600"/>
            <a:ext cx="654050" cy="363538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4580" name="Text Box 20"/>
          <p:cNvSpPr txBox="1">
            <a:spLocks noChangeArrowheads="1"/>
          </p:cNvSpPr>
          <p:nvPr/>
        </p:nvSpPr>
        <p:spPr bwMode="auto">
          <a:xfrm>
            <a:off x="6650038" y="4024313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NO</a:t>
            </a:r>
            <a:endParaRPr lang="en-US" altLang="zh-CN" sz="16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4581" name="AutoShape 21"/>
          <p:cNvSpPr>
            <a:spLocks noChangeArrowheads="1"/>
          </p:cNvSpPr>
          <p:nvPr/>
        </p:nvSpPr>
        <p:spPr bwMode="auto">
          <a:xfrm>
            <a:off x="4348163" y="2484438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4582" name="Text Box 22"/>
          <p:cNvSpPr txBox="1">
            <a:spLocks noChangeArrowheads="1"/>
          </p:cNvSpPr>
          <p:nvPr/>
        </p:nvSpPr>
        <p:spPr bwMode="auto">
          <a:xfrm>
            <a:off x="4443413" y="24701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NO</a:t>
            </a:r>
            <a:endParaRPr lang="en-US" altLang="zh-CN" sz="1600" b="1">
              <a:solidFill>
                <a:srgbClr val="00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834595" name="Group 35"/>
          <p:cNvGrpSpPr/>
          <p:nvPr/>
        </p:nvGrpSpPr>
        <p:grpSpPr bwMode="auto">
          <a:xfrm>
            <a:off x="5594350" y="3232150"/>
            <a:ext cx="685800" cy="381000"/>
            <a:chOff x="4927" y="2340"/>
            <a:chExt cx="432" cy="240"/>
          </a:xfrm>
        </p:grpSpPr>
        <p:sp>
          <p:nvSpPr>
            <p:cNvPr id="834583" name="AutoShape 23"/>
            <p:cNvSpPr>
              <a:spLocks noChangeArrowheads="1"/>
            </p:cNvSpPr>
            <p:nvPr/>
          </p:nvSpPr>
          <p:spPr bwMode="auto">
            <a:xfrm>
              <a:off x="4927" y="2340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34584" name="Text Box 24"/>
            <p:cNvSpPr txBox="1">
              <a:spLocks noChangeArrowheads="1"/>
            </p:cNvSpPr>
            <p:nvPr/>
          </p:nvSpPr>
          <p:spPr bwMode="auto">
            <a:xfrm>
              <a:off x="4975" y="2340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 b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NO</a:t>
              </a:r>
              <a:endParaRPr lang="en-US" altLang="zh-CN" sz="16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34585" name="Text Box 25"/>
          <p:cNvSpPr txBox="1">
            <a:spLocks noChangeArrowheads="1"/>
          </p:cNvSpPr>
          <p:nvPr/>
        </p:nvSpPr>
        <p:spPr bwMode="auto">
          <a:xfrm>
            <a:off x="5518150" y="27749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Yes</a:t>
            </a:r>
            <a:endParaRPr lang="en-US" altLang="zh-CN" sz="16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4586" name="Text Box 26"/>
          <p:cNvSpPr txBox="1">
            <a:spLocks noChangeArrowheads="1"/>
          </p:cNvSpPr>
          <p:nvPr/>
        </p:nvSpPr>
        <p:spPr bwMode="auto">
          <a:xfrm>
            <a:off x="7256487" y="2698750"/>
            <a:ext cx="4571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No</a:t>
            </a:r>
            <a:endParaRPr lang="en-US" altLang="zh-CN" sz="16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4587" name="Text Box 27"/>
          <p:cNvSpPr txBox="1">
            <a:spLocks noChangeArrowheads="1"/>
          </p:cNvSpPr>
          <p:nvPr/>
        </p:nvSpPr>
        <p:spPr bwMode="auto">
          <a:xfrm>
            <a:off x="4092260" y="1936750"/>
            <a:ext cx="9845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Married</a:t>
            </a:r>
            <a:r>
              <a:rPr lang="en-US" altLang="zh-CN" sz="16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834588" name="Text Box 28"/>
          <p:cNvSpPr txBox="1">
            <a:spLocks noChangeArrowheads="1"/>
          </p:cNvSpPr>
          <p:nvPr/>
        </p:nvSpPr>
        <p:spPr bwMode="auto">
          <a:xfrm>
            <a:off x="5746750" y="1708150"/>
            <a:ext cx="13985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Single, Divorced</a:t>
            </a:r>
            <a:endParaRPr lang="en-US" altLang="zh-CN" sz="16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4589" name="Text Box 29"/>
          <p:cNvSpPr txBox="1">
            <a:spLocks noChangeArrowheads="1"/>
          </p:cNvSpPr>
          <p:nvPr/>
        </p:nvSpPr>
        <p:spPr bwMode="auto">
          <a:xfrm>
            <a:off x="6336198" y="3562350"/>
            <a:ext cx="73770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&lt; 80K</a:t>
            </a:r>
            <a:endParaRPr lang="en-US" altLang="zh-CN" sz="16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4590" name="Text Box 30"/>
          <p:cNvSpPr txBox="1">
            <a:spLocks noChangeArrowheads="1"/>
          </p:cNvSpPr>
          <p:nvPr/>
        </p:nvSpPr>
        <p:spPr bwMode="auto">
          <a:xfrm>
            <a:off x="8111023" y="3562350"/>
            <a:ext cx="73770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&gt; 80K</a:t>
            </a:r>
            <a:endParaRPr lang="en-US" altLang="zh-CN" sz="16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4597" name="Text Box 37"/>
          <p:cNvSpPr txBox="1">
            <a:spLocks noChangeArrowheads="1"/>
          </p:cNvSpPr>
          <p:nvPr/>
        </p:nvSpPr>
        <p:spPr bwMode="auto">
          <a:xfrm>
            <a:off x="4343400" y="5029200"/>
            <a:ext cx="441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同一数据集，可以有不同的决策树</a:t>
            </a:r>
            <a:endParaRPr lang="en-US" altLang="zh-CN" sz="2000" b="1" dirty="0">
              <a:solidFill>
                <a:srgbClr val="CC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690562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决策树分类任务 （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归纳 演绎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）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aphicFrame>
        <p:nvGraphicFramePr>
          <p:cNvPr id="92160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093788" y="1143000"/>
          <a:ext cx="6951662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Visio" r:id="rId3" imgW="8506460" imgH="6339205" progId="Visio.Drawing.6">
                  <p:embed/>
                </p:oleObj>
              </mc:Choice>
              <mc:Fallback>
                <p:oleObj name="Visio" r:id="rId3" imgW="8506460" imgH="6339205" progId="Visio.Drawing.6">
                  <p:embed/>
                  <p:pic>
                    <p:nvPicPr>
                      <p:cNvPr id="9216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1143000"/>
                        <a:ext cx="6951662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04" name="Line 4"/>
          <p:cNvSpPr>
            <a:spLocks noChangeShapeType="1"/>
          </p:cNvSpPr>
          <p:nvPr/>
        </p:nvSpPr>
        <p:spPr bwMode="auto">
          <a:xfrm flipH="1" flipV="1">
            <a:off x="6019800" y="4724400"/>
            <a:ext cx="0" cy="6858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05" name="Text Box 5"/>
          <p:cNvSpPr txBox="1">
            <a:spLocks noChangeArrowheads="1"/>
          </p:cNvSpPr>
          <p:nvPr/>
        </p:nvSpPr>
        <p:spPr bwMode="auto">
          <a:xfrm>
            <a:off x="7086600" y="4114800"/>
            <a:ext cx="1219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Decision Tree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应用模型到测试数据集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pSp>
        <p:nvGrpSpPr>
          <p:cNvPr id="890883" name="Group 3"/>
          <p:cNvGrpSpPr/>
          <p:nvPr/>
        </p:nvGrpSpPr>
        <p:grpSpPr bwMode="auto">
          <a:xfrm>
            <a:off x="685800" y="2362200"/>
            <a:ext cx="4267200" cy="3298825"/>
            <a:chOff x="384" y="1584"/>
            <a:chExt cx="2451" cy="1694"/>
          </a:xfrm>
        </p:grpSpPr>
        <p:sp>
          <p:nvSpPr>
            <p:cNvPr id="890884" name="Line 4"/>
            <p:cNvSpPr>
              <a:spLocks noChangeShapeType="1"/>
            </p:cNvSpPr>
            <p:nvPr/>
          </p:nvSpPr>
          <p:spPr bwMode="auto">
            <a:xfrm>
              <a:off x="1655" y="2708"/>
              <a:ext cx="153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90885" name="Line 5"/>
            <p:cNvSpPr>
              <a:spLocks noChangeShapeType="1"/>
            </p:cNvSpPr>
            <p:nvPr/>
          </p:nvSpPr>
          <p:spPr bwMode="auto">
            <a:xfrm flipH="1">
              <a:off x="943" y="2708"/>
              <a:ext cx="204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90886" name="Line 6"/>
            <p:cNvSpPr>
              <a:spLocks noChangeShapeType="1"/>
            </p:cNvSpPr>
            <p:nvPr/>
          </p:nvSpPr>
          <p:spPr bwMode="auto">
            <a:xfrm flipH="1">
              <a:off x="1350" y="2208"/>
              <a:ext cx="254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90887" name="Line 7"/>
            <p:cNvSpPr>
              <a:spLocks noChangeShapeType="1"/>
            </p:cNvSpPr>
            <p:nvPr/>
          </p:nvSpPr>
          <p:spPr bwMode="auto">
            <a:xfrm>
              <a:off x="2113" y="2208"/>
              <a:ext cx="305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90888" name="Line 8"/>
            <p:cNvSpPr>
              <a:spLocks noChangeShapeType="1"/>
            </p:cNvSpPr>
            <p:nvPr/>
          </p:nvSpPr>
          <p:spPr bwMode="auto">
            <a:xfrm>
              <a:off x="1452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90889" name="Line 9"/>
            <p:cNvSpPr>
              <a:spLocks noChangeShapeType="1"/>
            </p:cNvSpPr>
            <p:nvPr/>
          </p:nvSpPr>
          <p:spPr bwMode="auto">
            <a:xfrm flipH="1">
              <a:off x="587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90890" name="Text Box 10"/>
            <p:cNvSpPr txBox="1">
              <a:spLocks noChangeArrowheads="1"/>
            </p:cNvSpPr>
            <p:nvPr/>
          </p:nvSpPr>
          <p:spPr bwMode="auto">
            <a:xfrm>
              <a:off x="913" y="1584"/>
              <a:ext cx="59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 b="1">
                  <a:solidFill>
                    <a:srgbClr val="2D199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Refund</a:t>
              </a:r>
              <a:endParaRPr lang="en-US" altLang="zh-CN" sz="16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0891" name="Text Box 11"/>
            <p:cNvSpPr txBox="1">
              <a:spLocks noChangeArrowheads="1"/>
            </p:cNvSpPr>
            <p:nvPr/>
          </p:nvSpPr>
          <p:spPr bwMode="auto">
            <a:xfrm>
              <a:off x="1553" y="2042"/>
              <a:ext cx="589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 b="1">
                  <a:solidFill>
                    <a:srgbClr val="2D199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MarSt</a:t>
              </a:r>
              <a:endParaRPr lang="en-US" altLang="zh-CN" sz="16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0892" name="Text Box 12"/>
            <p:cNvSpPr txBox="1">
              <a:spLocks noChangeArrowheads="1"/>
            </p:cNvSpPr>
            <p:nvPr/>
          </p:nvSpPr>
          <p:spPr bwMode="auto">
            <a:xfrm>
              <a:off x="1096" y="2541"/>
              <a:ext cx="61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 b="1">
                  <a:solidFill>
                    <a:srgbClr val="2D199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TaxInc</a:t>
              </a:r>
              <a:endParaRPr lang="en-US" altLang="zh-CN" sz="16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0893" name="AutoShape 13"/>
            <p:cNvSpPr>
              <a:spLocks noChangeArrowheads="1"/>
            </p:cNvSpPr>
            <p:nvPr/>
          </p:nvSpPr>
          <p:spPr bwMode="auto">
            <a:xfrm>
              <a:off x="1680" y="3038"/>
              <a:ext cx="395" cy="231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90894" name="Text Box 14"/>
            <p:cNvSpPr txBox="1">
              <a:spLocks noChangeArrowheads="1"/>
            </p:cNvSpPr>
            <p:nvPr/>
          </p:nvSpPr>
          <p:spPr bwMode="auto">
            <a:xfrm>
              <a:off x="1632" y="3038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 b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YES</a:t>
              </a:r>
              <a:endParaRPr lang="en-US" altLang="zh-CN" sz="16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0895" name="AutoShape 15"/>
            <p:cNvSpPr>
              <a:spLocks noChangeArrowheads="1"/>
            </p:cNvSpPr>
            <p:nvPr/>
          </p:nvSpPr>
          <p:spPr bwMode="auto">
            <a:xfrm>
              <a:off x="740" y="3049"/>
              <a:ext cx="412" cy="22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90896" name="Text Box 16"/>
            <p:cNvSpPr txBox="1">
              <a:spLocks noChangeArrowheads="1"/>
            </p:cNvSpPr>
            <p:nvPr/>
          </p:nvSpPr>
          <p:spPr bwMode="auto">
            <a:xfrm>
              <a:off x="814" y="3040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 b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NO</a:t>
              </a:r>
              <a:endParaRPr lang="en-US" altLang="zh-CN" sz="16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0897" name="AutoShape 17"/>
            <p:cNvSpPr>
              <a:spLocks noChangeArrowheads="1"/>
            </p:cNvSpPr>
            <p:nvPr/>
          </p:nvSpPr>
          <p:spPr bwMode="auto">
            <a:xfrm>
              <a:off x="384" y="2051"/>
              <a:ext cx="432" cy="21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90898" name="Text Box 18"/>
            <p:cNvSpPr txBox="1">
              <a:spLocks noChangeArrowheads="1"/>
            </p:cNvSpPr>
            <p:nvPr/>
          </p:nvSpPr>
          <p:spPr bwMode="auto">
            <a:xfrm>
              <a:off x="458" y="2042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 b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NO</a:t>
              </a:r>
              <a:endParaRPr lang="en-US" altLang="zh-CN" sz="1600" b="1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0899" name="AutoShape 19"/>
            <p:cNvSpPr>
              <a:spLocks noChangeArrowheads="1"/>
            </p:cNvSpPr>
            <p:nvPr/>
          </p:nvSpPr>
          <p:spPr bwMode="auto">
            <a:xfrm>
              <a:off x="2208" y="2558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90900" name="Text Box 20"/>
            <p:cNvSpPr txBox="1">
              <a:spLocks noChangeArrowheads="1"/>
            </p:cNvSpPr>
            <p:nvPr/>
          </p:nvSpPr>
          <p:spPr bwMode="auto">
            <a:xfrm>
              <a:off x="2270" y="2558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 b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NO</a:t>
              </a:r>
              <a:endParaRPr lang="en-US" altLang="zh-CN" sz="16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0901" name="Text Box 21"/>
            <p:cNvSpPr txBox="1">
              <a:spLocks noChangeArrowheads="1"/>
            </p:cNvSpPr>
            <p:nvPr/>
          </p:nvSpPr>
          <p:spPr bwMode="auto">
            <a:xfrm>
              <a:off x="484" y="1750"/>
              <a:ext cx="3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Yes</a:t>
              </a:r>
              <a:endParaRPr lang="en-US" altLang="zh-CN" sz="16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0902" name="Text Box 22"/>
            <p:cNvSpPr txBox="1">
              <a:spLocks noChangeArrowheads="1"/>
            </p:cNvSpPr>
            <p:nvPr/>
          </p:nvSpPr>
          <p:spPr bwMode="auto">
            <a:xfrm>
              <a:off x="1646" y="1750"/>
              <a:ext cx="263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No</a:t>
              </a:r>
              <a:endParaRPr lang="en-US" altLang="zh-CN" sz="16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0903" name="Text Box 23"/>
            <p:cNvSpPr txBox="1">
              <a:spLocks noChangeArrowheads="1"/>
            </p:cNvSpPr>
            <p:nvPr/>
          </p:nvSpPr>
          <p:spPr bwMode="auto">
            <a:xfrm>
              <a:off x="2269" y="2232"/>
              <a:ext cx="566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Married</a:t>
              </a:r>
              <a:r>
                <a:rPr lang="en-US" altLang="zh-CN" sz="1600" b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890904" name="Text Box 24"/>
            <p:cNvSpPr txBox="1">
              <a:spLocks noChangeArrowheads="1"/>
            </p:cNvSpPr>
            <p:nvPr/>
          </p:nvSpPr>
          <p:spPr bwMode="auto">
            <a:xfrm>
              <a:off x="869" y="2250"/>
              <a:ext cx="103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Single, Divorced</a:t>
              </a:r>
              <a:endParaRPr lang="en-US" altLang="zh-CN" sz="16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0905" name="Text Box 25"/>
            <p:cNvSpPr txBox="1">
              <a:spLocks noChangeArrowheads="1"/>
            </p:cNvSpPr>
            <p:nvPr/>
          </p:nvSpPr>
          <p:spPr bwMode="auto">
            <a:xfrm>
              <a:off x="644" y="2749"/>
              <a:ext cx="42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&lt; 80K</a:t>
              </a:r>
              <a:endParaRPr lang="en-US" altLang="zh-CN" sz="16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0906" name="Text Box 26"/>
            <p:cNvSpPr txBox="1">
              <a:spLocks noChangeArrowheads="1"/>
            </p:cNvSpPr>
            <p:nvPr/>
          </p:nvSpPr>
          <p:spPr bwMode="auto">
            <a:xfrm>
              <a:off x="1762" y="2749"/>
              <a:ext cx="42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&gt; 80K</a:t>
              </a:r>
              <a:endParaRPr lang="en-US" altLang="zh-CN" sz="16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890907" name="Object 27"/>
          <p:cNvGraphicFramePr>
            <a:graphicFrameLocks noChangeAspect="1"/>
          </p:cNvGraphicFramePr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Document" r:id="rId3" imgW="4651375" imgH="1576070" progId="Word.Document.8">
                  <p:embed/>
                </p:oleObj>
              </mc:Choice>
              <mc:Fallback>
                <p:oleObj name="Document" r:id="rId3" imgW="4651375" imgH="1576070" progId="Word.Document.8">
                  <p:embed/>
                  <p:pic>
                    <p:nvPicPr>
                      <p:cNvPr id="89090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08" name="Text Box 28"/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Test Data</a:t>
            </a:r>
            <a:endParaRPr lang="en-US" altLang="zh-CN" sz="20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0909" name="Text Box 29"/>
          <p:cNvSpPr txBox="1">
            <a:spLocks noChangeArrowheads="1"/>
          </p:cNvSpPr>
          <p:nvPr/>
        </p:nvSpPr>
        <p:spPr bwMode="auto">
          <a:xfrm>
            <a:off x="990600" y="1447800"/>
            <a:ext cx="3429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Start from the root of tree.</a:t>
            </a:r>
          </a:p>
        </p:txBody>
      </p:sp>
      <p:sp>
        <p:nvSpPr>
          <p:cNvPr id="890910" name="Line 30"/>
          <p:cNvSpPr>
            <a:spLocks noChangeShapeType="1"/>
          </p:cNvSpPr>
          <p:nvPr/>
        </p:nvSpPr>
        <p:spPr bwMode="auto">
          <a:xfrm>
            <a:off x="2133600" y="1828800"/>
            <a:ext cx="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1907" name="Group 3"/>
          <p:cNvGrpSpPr/>
          <p:nvPr/>
        </p:nvGrpSpPr>
        <p:grpSpPr bwMode="auto">
          <a:xfrm>
            <a:off x="685800" y="2362200"/>
            <a:ext cx="4267200" cy="3298825"/>
            <a:chOff x="384" y="1584"/>
            <a:chExt cx="2451" cy="1694"/>
          </a:xfrm>
        </p:grpSpPr>
        <p:sp>
          <p:nvSpPr>
            <p:cNvPr id="891908" name="Line 4"/>
            <p:cNvSpPr>
              <a:spLocks noChangeShapeType="1"/>
            </p:cNvSpPr>
            <p:nvPr/>
          </p:nvSpPr>
          <p:spPr bwMode="auto">
            <a:xfrm>
              <a:off x="1655" y="2708"/>
              <a:ext cx="153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909" name="Line 5"/>
            <p:cNvSpPr>
              <a:spLocks noChangeShapeType="1"/>
            </p:cNvSpPr>
            <p:nvPr/>
          </p:nvSpPr>
          <p:spPr bwMode="auto">
            <a:xfrm flipH="1">
              <a:off x="943" y="2708"/>
              <a:ext cx="204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910" name="Line 6"/>
            <p:cNvSpPr>
              <a:spLocks noChangeShapeType="1"/>
            </p:cNvSpPr>
            <p:nvPr/>
          </p:nvSpPr>
          <p:spPr bwMode="auto">
            <a:xfrm flipH="1">
              <a:off x="1350" y="2208"/>
              <a:ext cx="254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911" name="Line 7"/>
            <p:cNvSpPr>
              <a:spLocks noChangeShapeType="1"/>
            </p:cNvSpPr>
            <p:nvPr/>
          </p:nvSpPr>
          <p:spPr bwMode="auto">
            <a:xfrm>
              <a:off x="2113" y="2208"/>
              <a:ext cx="305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912" name="Line 8"/>
            <p:cNvSpPr>
              <a:spLocks noChangeShapeType="1"/>
            </p:cNvSpPr>
            <p:nvPr/>
          </p:nvSpPr>
          <p:spPr bwMode="auto">
            <a:xfrm>
              <a:off x="1452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913" name="Line 9"/>
            <p:cNvSpPr>
              <a:spLocks noChangeShapeType="1"/>
            </p:cNvSpPr>
            <p:nvPr/>
          </p:nvSpPr>
          <p:spPr bwMode="auto">
            <a:xfrm flipH="1">
              <a:off x="587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914" name="Text Box 10"/>
            <p:cNvSpPr txBox="1">
              <a:spLocks noChangeArrowheads="1"/>
            </p:cNvSpPr>
            <p:nvPr/>
          </p:nvSpPr>
          <p:spPr bwMode="auto">
            <a:xfrm>
              <a:off x="913" y="1584"/>
              <a:ext cx="59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>
                  <a:solidFill>
                    <a:srgbClr val="2D199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Refund</a:t>
              </a:r>
              <a:endParaRPr lang="en-US" altLang="zh-CN" sz="1600" b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1915" name="Text Box 11"/>
            <p:cNvSpPr txBox="1">
              <a:spLocks noChangeArrowheads="1"/>
            </p:cNvSpPr>
            <p:nvPr/>
          </p:nvSpPr>
          <p:spPr bwMode="auto">
            <a:xfrm>
              <a:off x="1553" y="2042"/>
              <a:ext cx="589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>
                  <a:solidFill>
                    <a:srgbClr val="2D199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MarSt</a:t>
              </a:r>
              <a:endParaRPr lang="en-US" altLang="zh-CN" sz="1600" b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1916" name="Text Box 12"/>
            <p:cNvSpPr txBox="1">
              <a:spLocks noChangeArrowheads="1"/>
            </p:cNvSpPr>
            <p:nvPr/>
          </p:nvSpPr>
          <p:spPr bwMode="auto">
            <a:xfrm>
              <a:off x="1096" y="2541"/>
              <a:ext cx="61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>
                  <a:solidFill>
                    <a:srgbClr val="2D199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TaxInc</a:t>
              </a:r>
              <a:endParaRPr lang="en-US" altLang="zh-CN" sz="1600" b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1917" name="AutoShape 13"/>
            <p:cNvSpPr>
              <a:spLocks noChangeArrowheads="1"/>
            </p:cNvSpPr>
            <p:nvPr/>
          </p:nvSpPr>
          <p:spPr bwMode="auto">
            <a:xfrm>
              <a:off x="1680" y="3038"/>
              <a:ext cx="395" cy="231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918" name="Text Box 14"/>
            <p:cNvSpPr txBox="1">
              <a:spLocks noChangeArrowheads="1"/>
            </p:cNvSpPr>
            <p:nvPr/>
          </p:nvSpPr>
          <p:spPr bwMode="auto">
            <a:xfrm>
              <a:off x="1632" y="3038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>
                  <a:solidFill>
                    <a:srgbClr val="8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YES</a:t>
              </a:r>
              <a:endParaRPr lang="en-US" altLang="zh-CN" sz="1600" b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1919" name="AutoShape 15"/>
            <p:cNvSpPr>
              <a:spLocks noChangeArrowheads="1"/>
            </p:cNvSpPr>
            <p:nvPr/>
          </p:nvSpPr>
          <p:spPr bwMode="auto">
            <a:xfrm>
              <a:off x="740" y="3049"/>
              <a:ext cx="412" cy="22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920" name="Text Box 16"/>
            <p:cNvSpPr txBox="1">
              <a:spLocks noChangeArrowheads="1"/>
            </p:cNvSpPr>
            <p:nvPr/>
          </p:nvSpPr>
          <p:spPr bwMode="auto">
            <a:xfrm>
              <a:off x="814" y="3040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>
                  <a:solidFill>
                    <a:srgbClr val="8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NO</a:t>
              </a:r>
              <a:endParaRPr lang="en-US" altLang="zh-CN" sz="1600" b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1921" name="AutoShape 17"/>
            <p:cNvSpPr>
              <a:spLocks noChangeArrowheads="1"/>
            </p:cNvSpPr>
            <p:nvPr/>
          </p:nvSpPr>
          <p:spPr bwMode="auto">
            <a:xfrm>
              <a:off x="384" y="2051"/>
              <a:ext cx="432" cy="21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922" name="Text Box 18"/>
            <p:cNvSpPr txBox="1">
              <a:spLocks noChangeArrowheads="1"/>
            </p:cNvSpPr>
            <p:nvPr/>
          </p:nvSpPr>
          <p:spPr bwMode="auto">
            <a:xfrm>
              <a:off x="458" y="2042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>
                  <a:solidFill>
                    <a:srgbClr val="8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NO</a:t>
              </a:r>
              <a:endParaRPr lang="en-US" altLang="zh-CN" sz="1600" b="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1923" name="AutoShape 19"/>
            <p:cNvSpPr>
              <a:spLocks noChangeArrowheads="1"/>
            </p:cNvSpPr>
            <p:nvPr/>
          </p:nvSpPr>
          <p:spPr bwMode="auto">
            <a:xfrm>
              <a:off x="2208" y="2558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924" name="Text Box 20"/>
            <p:cNvSpPr txBox="1">
              <a:spLocks noChangeArrowheads="1"/>
            </p:cNvSpPr>
            <p:nvPr/>
          </p:nvSpPr>
          <p:spPr bwMode="auto">
            <a:xfrm>
              <a:off x="2270" y="2558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>
                  <a:solidFill>
                    <a:srgbClr val="8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NO</a:t>
              </a:r>
              <a:endParaRPr lang="en-US" altLang="zh-CN" sz="1600" b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1925" name="Text Box 21"/>
            <p:cNvSpPr txBox="1">
              <a:spLocks noChangeArrowheads="1"/>
            </p:cNvSpPr>
            <p:nvPr/>
          </p:nvSpPr>
          <p:spPr bwMode="auto">
            <a:xfrm>
              <a:off x="484" y="1750"/>
              <a:ext cx="3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 b="0">
                  <a:latin typeface="Arial" panose="020B0604020202020204" pitchFamily="34" charset="0"/>
                  <a:ea typeface="宋体" panose="02010600030101010101" pitchFamily="2" charset="-122"/>
                </a:rPr>
                <a:t>Yes</a:t>
              </a:r>
              <a:endParaRPr lang="en-US" altLang="zh-CN" sz="1600" b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1926" name="Text Box 22"/>
            <p:cNvSpPr txBox="1">
              <a:spLocks noChangeArrowheads="1"/>
            </p:cNvSpPr>
            <p:nvPr/>
          </p:nvSpPr>
          <p:spPr bwMode="auto">
            <a:xfrm>
              <a:off x="1654" y="1750"/>
              <a:ext cx="2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 b="0">
                  <a:latin typeface="Arial" panose="020B0604020202020204" pitchFamily="34" charset="0"/>
                  <a:ea typeface="宋体" panose="02010600030101010101" pitchFamily="2" charset="-122"/>
                </a:rPr>
                <a:t>No</a:t>
              </a:r>
              <a:endParaRPr lang="en-US" altLang="zh-CN" sz="1600" b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1927" name="Text Box 23"/>
            <p:cNvSpPr txBox="1">
              <a:spLocks noChangeArrowheads="1"/>
            </p:cNvSpPr>
            <p:nvPr/>
          </p:nvSpPr>
          <p:spPr bwMode="auto">
            <a:xfrm>
              <a:off x="2301" y="2232"/>
              <a:ext cx="53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 b="0">
                  <a:latin typeface="Arial" panose="020B0604020202020204" pitchFamily="34" charset="0"/>
                  <a:ea typeface="宋体" panose="02010600030101010101" pitchFamily="2" charset="-122"/>
                </a:rPr>
                <a:t>Married</a:t>
              </a:r>
              <a:r>
                <a:rPr lang="en-US" altLang="zh-CN" sz="1600" b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891928" name="Text Box 24"/>
            <p:cNvSpPr txBox="1">
              <a:spLocks noChangeArrowheads="1"/>
            </p:cNvSpPr>
            <p:nvPr/>
          </p:nvSpPr>
          <p:spPr bwMode="auto">
            <a:xfrm>
              <a:off x="945" y="2250"/>
              <a:ext cx="9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 b="0">
                  <a:latin typeface="Arial" panose="020B0604020202020204" pitchFamily="34" charset="0"/>
                  <a:ea typeface="宋体" panose="02010600030101010101" pitchFamily="2" charset="-122"/>
                </a:rPr>
                <a:t>Single, Divorced</a:t>
              </a:r>
              <a:endParaRPr lang="en-US" altLang="zh-CN" sz="1600" b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1929" name="Text Box 25"/>
            <p:cNvSpPr txBox="1">
              <a:spLocks noChangeArrowheads="1"/>
            </p:cNvSpPr>
            <p:nvPr/>
          </p:nvSpPr>
          <p:spPr bwMode="auto">
            <a:xfrm>
              <a:off x="654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 b="0">
                  <a:latin typeface="Arial" panose="020B0604020202020204" pitchFamily="34" charset="0"/>
                  <a:ea typeface="宋体" panose="02010600030101010101" pitchFamily="2" charset="-122"/>
                </a:rPr>
                <a:t>&lt; 80K</a:t>
              </a:r>
              <a:endParaRPr lang="en-US" altLang="zh-CN" sz="1600" b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1930" name="Text Box 26"/>
            <p:cNvSpPr txBox="1">
              <a:spLocks noChangeArrowheads="1"/>
            </p:cNvSpPr>
            <p:nvPr/>
          </p:nvSpPr>
          <p:spPr bwMode="auto">
            <a:xfrm>
              <a:off x="1772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 b="0">
                  <a:latin typeface="Arial" panose="020B0604020202020204" pitchFamily="34" charset="0"/>
                  <a:ea typeface="宋体" panose="02010600030101010101" pitchFamily="2" charset="-122"/>
                </a:rPr>
                <a:t>&gt; 80K</a:t>
              </a:r>
              <a:endParaRPr lang="en-US" altLang="zh-CN" sz="1600" b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891931" name="Object 27"/>
          <p:cNvGraphicFramePr>
            <a:graphicFrameLocks noChangeAspect="1"/>
          </p:cNvGraphicFramePr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Document" r:id="rId3" imgW="4651375" imgH="1576070" progId="Word.Document.8">
                  <p:embed/>
                </p:oleObj>
              </mc:Choice>
              <mc:Fallback>
                <p:oleObj name="Document" r:id="rId3" imgW="4651375" imgH="1576070" progId="Word.Document.8">
                  <p:embed/>
                  <p:pic>
                    <p:nvPicPr>
                      <p:cNvPr id="89193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932" name="Text Box 28"/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Test Data</a:t>
            </a:r>
            <a:endParaRPr lang="en-US" altLang="zh-CN" sz="2000" b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1933" name="Line 29"/>
          <p:cNvSpPr>
            <a:spLocks noChangeShapeType="1"/>
          </p:cNvSpPr>
          <p:nvPr/>
        </p:nvSpPr>
        <p:spPr bwMode="auto">
          <a:xfrm flipH="1">
            <a:off x="2667000" y="1828800"/>
            <a:ext cx="2362200" cy="685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>
            <a:normAutofit fontScale="90000"/>
          </a:bodyPr>
          <a:lstStyle/>
          <a:p>
            <a:b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</a:b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应用模型到测试数据集</a:t>
            </a:r>
            <a:endParaRPr lang="zh-CN" altLang="en-US" dirty="0"/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914400" y="274638"/>
            <a:ext cx="7772400" cy="868362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B6BB45-6FAD-4354-912E-6A6F80AC1CD9}" type="slidenum">
              <a:rPr lang="zh-CN" altLang="en-US" sz="1200">
                <a:latin typeface="Tahoma" panose="020B0604030504040204" pitchFamily="34" charset="0"/>
              </a:rPr>
              <a:t>2</a:t>
            </a:fld>
            <a:endParaRPr lang="en-US" altLang="zh-CN" sz="1200">
              <a:latin typeface="Tahom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83638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有监督 </a:t>
            </a:r>
            <a:r>
              <a:rPr lang="en-US" altLang="zh-CN">
                <a:ea typeface="宋体" panose="02010600030101010101" pitchFamily="2" charset="-122"/>
              </a:rPr>
              <a:t>vs. </a:t>
            </a:r>
            <a:r>
              <a:rPr lang="zh-CN" altLang="en-US">
                <a:ea typeface="宋体" panose="02010600030101010101" pitchFamily="2" charset="-122"/>
              </a:rPr>
              <a:t>无监督学习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3058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zh-CN" altLang="en-US" b="1" dirty="0">
                <a:solidFill>
                  <a:srgbClr val="F83F24"/>
                </a:solidFill>
                <a:ea typeface="宋体" panose="02010600030101010101" pitchFamily="2" charset="-122"/>
              </a:rPr>
              <a:t>有监督学习</a:t>
            </a:r>
            <a:r>
              <a:rPr lang="en-US" altLang="zh-CN" b="1" dirty="0">
                <a:solidFill>
                  <a:srgbClr val="F83F24"/>
                </a:solidFill>
                <a:ea typeface="宋体" panose="02010600030101010101" pitchFamily="2" charset="-122"/>
              </a:rPr>
              <a:t> (</a:t>
            </a:r>
            <a:r>
              <a:rPr lang="zh-CN" altLang="en-US" b="1" dirty="0">
                <a:solidFill>
                  <a:srgbClr val="F83F24"/>
                </a:solidFill>
                <a:ea typeface="宋体" panose="02010600030101010101" pitchFamily="2" charset="-122"/>
              </a:rPr>
              <a:t>分类</a:t>
            </a:r>
            <a:r>
              <a:rPr lang="en-US" altLang="zh-CN" b="1" dirty="0">
                <a:solidFill>
                  <a:srgbClr val="F83F24"/>
                </a:solidFill>
                <a:ea typeface="宋体" panose="02010600030101010101" pitchFamily="2" charset="-122"/>
              </a:rPr>
              <a:t>)</a:t>
            </a:r>
            <a:endParaRPr lang="en-US" altLang="zh-CN" b="1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b="1" dirty="0">
                <a:ea typeface="宋体" panose="02010600030101010101" pitchFamily="2" charset="-122"/>
              </a:rPr>
              <a:t>监督：训练数据（观察，测量等）都带有标签</a:t>
            </a:r>
            <a:r>
              <a:rPr lang="en-US" altLang="zh-CN" b="1" dirty="0">
                <a:ea typeface="宋体" panose="02010600030101010101" pitchFamily="2" charset="-122"/>
              </a:rPr>
              <a:t>,</a:t>
            </a:r>
            <a:r>
              <a:rPr lang="zh-CN" altLang="en-US" b="1" dirty="0">
                <a:ea typeface="宋体" panose="02010600030101010101" pitchFamily="2" charset="-122"/>
              </a:rPr>
              <a:t>指示观察的类别</a:t>
            </a:r>
            <a:endParaRPr lang="en-US" altLang="zh-CN" b="1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b="1" dirty="0">
                <a:ea typeface="宋体" panose="02010600030101010101" pitchFamily="2" charset="-122"/>
              </a:rPr>
              <a:t>根据训练集分类新数据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b="1" dirty="0">
                <a:solidFill>
                  <a:srgbClr val="F83F24"/>
                </a:solidFill>
                <a:ea typeface="宋体" panose="02010600030101010101" pitchFamily="2" charset="-122"/>
              </a:rPr>
              <a:t>无监督学习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</a:rPr>
              <a:t>(</a:t>
            </a:r>
            <a:r>
              <a:rPr lang="zh-CN" altLang="en-US" b="1" dirty="0">
                <a:solidFill>
                  <a:srgbClr val="FF3300"/>
                </a:solidFill>
                <a:ea typeface="宋体" panose="02010600030101010101" pitchFamily="2" charset="-122"/>
              </a:rPr>
              <a:t>聚类</a:t>
            </a: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</a:rPr>
              <a:t>)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b="1" dirty="0">
                <a:ea typeface="宋体" panose="02010600030101010101" pitchFamily="2" charset="-122"/>
              </a:rPr>
              <a:t>训练集的类别（标签）未知</a:t>
            </a:r>
            <a:endParaRPr lang="en-US" altLang="zh-CN" b="1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b="1" dirty="0">
                <a:ea typeface="宋体" panose="02010600030101010101" pitchFamily="2" charset="-122"/>
              </a:rPr>
              <a:t>给定一个观察，测量等的集合，目标是建立数据中存在的数据的类或簇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74320" lvl="1" indent="-274320">
              <a:lnSpc>
                <a:spcPct val="13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zh-CN" altLang="en-US" sz="2600" b="1" dirty="0">
                <a:solidFill>
                  <a:srgbClr val="F83F24"/>
                </a:solidFill>
                <a:ea typeface="宋体" panose="02010600030101010101" pitchFamily="2" charset="-122"/>
              </a:rPr>
              <a:t>半监督</a:t>
            </a:r>
            <a:r>
              <a:rPr lang="en-US" altLang="zh-CN" sz="2600" b="1" dirty="0">
                <a:solidFill>
                  <a:srgbClr val="F83F24"/>
                </a:solidFill>
                <a:ea typeface="宋体" panose="02010600030101010101" pitchFamily="2" charset="-122"/>
              </a:rPr>
              <a:t>…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1" name="Line 3"/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2932" name="Line 4"/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2933" name="Line 5"/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2934" name="Line 6"/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2935" name="Line 7"/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2936" name="Line 8"/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2937" name="Text Box 9"/>
          <p:cNvSpPr txBox="1">
            <a:spLocks noChangeArrowheads="1"/>
          </p:cNvSpPr>
          <p:nvPr/>
        </p:nvSpPr>
        <p:spPr bwMode="auto">
          <a:xfrm>
            <a:off x="1606550" y="2362200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2D19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Refund</a:t>
            </a:r>
            <a:endParaRPr lang="en-US" altLang="zh-CN" sz="1600" b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2938" name="Text Box 10"/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2D19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MarSt</a:t>
            </a:r>
            <a:endParaRPr lang="en-US" altLang="zh-CN" sz="1600" b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2939" name="Text Box 11"/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2D19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TaxInc</a:t>
            </a:r>
            <a:endParaRPr lang="en-US" altLang="zh-CN" sz="1600" b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2940" name="AutoShape 12"/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2941" name="Text Box 13"/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YES</a:t>
            </a:r>
            <a:endParaRPr lang="en-US" altLang="zh-CN" sz="1600" b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2942" name="AutoShape 14"/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2943" name="Text Box 15"/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</a:t>
            </a:r>
            <a:endParaRPr lang="en-US" altLang="zh-CN" sz="1600" b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2944" name="AutoShape 16"/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2945" name="Text Box 17"/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</a:t>
            </a:r>
            <a:endParaRPr lang="en-US" altLang="zh-CN" sz="1600" b="0">
              <a:solidFill>
                <a:srgbClr val="00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2946" name="AutoShape 18"/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2947" name="Text Box 19"/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</a:t>
            </a:r>
            <a:endParaRPr lang="en-US" altLang="zh-CN" sz="1600" b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2948" name="Text Box 20"/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0">
                <a:latin typeface="Arial" panose="020B0604020202020204" pitchFamily="34" charset="0"/>
                <a:ea typeface="宋体" panose="02010600030101010101" pitchFamily="2" charset="-122"/>
              </a:rPr>
              <a:t>Yes</a:t>
            </a:r>
            <a:endParaRPr lang="en-US" altLang="zh-CN" sz="1600" b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2949" name="Text Box 21"/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</a:t>
            </a:r>
          </a:p>
        </p:txBody>
      </p:sp>
      <p:sp>
        <p:nvSpPr>
          <p:cNvPr id="892950" name="Text Box 22"/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0">
                <a:latin typeface="Arial" panose="020B0604020202020204" pitchFamily="34" charset="0"/>
                <a:ea typeface="宋体" panose="02010600030101010101" pitchFamily="2" charset="-122"/>
              </a:rPr>
              <a:t>Married</a:t>
            </a:r>
            <a:r>
              <a:rPr lang="en-US" altLang="zh-CN" sz="1600" b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892951" name="Text Box 23"/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0">
                <a:latin typeface="Arial" panose="020B0604020202020204" pitchFamily="34" charset="0"/>
                <a:ea typeface="宋体" panose="02010600030101010101" pitchFamily="2" charset="-122"/>
              </a:rPr>
              <a:t>Single, Divorced</a:t>
            </a:r>
            <a:endParaRPr lang="en-US" altLang="zh-CN" sz="1600" b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2952" name="Text Box 24"/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0">
                <a:latin typeface="Arial" panose="020B0604020202020204" pitchFamily="34" charset="0"/>
                <a:ea typeface="宋体" panose="02010600030101010101" pitchFamily="2" charset="-122"/>
              </a:rPr>
              <a:t>&lt; 80K</a:t>
            </a:r>
            <a:endParaRPr lang="en-US" altLang="zh-CN" sz="1600" b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2953" name="Text Box 25"/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0">
                <a:latin typeface="Arial" panose="020B0604020202020204" pitchFamily="34" charset="0"/>
                <a:ea typeface="宋体" panose="02010600030101010101" pitchFamily="2" charset="-122"/>
              </a:rPr>
              <a:t>&gt; 80K</a:t>
            </a:r>
            <a:endParaRPr lang="en-US" altLang="zh-CN" sz="1600" b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92954" name="Object 26"/>
          <p:cNvGraphicFramePr>
            <a:graphicFrameLocks noChangeAspect="1"/>
          </p:cNvGraphicFramePr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Document" r:id="rId3" imgW="4651375" imgH="1576070" progId="Word.Document.8">
                  <p:embed/>
                </p:oleObj>
              </mc:Choice>
              <mc:Fallback>
                <p:oleObj name="Document" r:id="rId3" imgW="4651375" imgH="1576070" progId="Word.Document.8">
                  <p:embed/>
                  <p:pic>
                    <p:nvPicPr>
                      <p:cNvPr id="89295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2955" name="Text Box 27"/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Test Data</a:t>
            </a:r>
            <a:endParaRPr lang="en-US" altLang="zh-CN" sz="2000" b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2956" name="Line 28"/>
          <p:cNvSpPr>
            <a:spLocks noChangeShapeType="1"/>
          </p:cNvSpPr>
          <p:nvPr/>
        </p:nvSpPr>
        <p:spPr bwMode="auto">
          <a:xfrm flipH="1">
            <a:off x="3352800" y="2362200"/>
            <a:ext cx="160020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应用模型到测试数据集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5" name="Line 3"/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3956" name="Line 4"/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3957" name="Line 5"/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3958" name="Line 6"/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3959" name="Line 7"/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3960" name="Line 8"/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3961" name="Text Box 9"/>
          <p:cNvSpPr txBox="1">
            <a:spLocks noChangeArrowheads="1"/>
          </p:cNvSpPr>
          <p:nvPr/>
        </p:nvSpPr>
        <p:spPr bwMode="auto">
          <a:xfrm>
            <a:off x="1606550" y="2362200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2D19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Refund</a:t>
            </a:r>
            <a:endParaRPr lang="en-US" altLang="zh-CN" sz="1600" b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3962" name="Text Box 10"/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2D19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MarSt</a:t>
            </a:r>
            <a:endParaRPr lang="en-US" altLang="zh-CN" sz="1600" b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3963" name="Text Box 11"/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2D19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TaxInc</a:t>
            </a:r>
            <a:endParaRPr lang="en-US" altLang="zh-CN" sz="1600" b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3964" name="AutoShape 12"/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3965" name="Text Box 13"/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YES</a:t>
            </a:r>
            <a:endParaRPr lang="en-US" altLang="zh-CN" sz="1600" b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3966" name="AutoShape 14"/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3967" name="Text Box 15"/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</a:t>
            </a:r>
            <a:endParaRPr lang="en-US" altLang="zh-CN" sz="1600" b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3968" name="AutoShape 16"/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3969" name="Text Box 17"/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</a:t>
            </a:r>
            <a:endParaRPr lang="en-US" altLang="zh-CN" sz="1600" b="0">
              <a:solidFill>
                <a:srgbClr val="00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3970" name="AutoShape 18"/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3971" name="Text Box 19"/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</a:t>
            </a:r>
            <a:endParaRPr lang="en-US" altLang="zh-CN" sz="1600" b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3972" name="Text Box 20"/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0">
                <a:latin typeface="Arial" panose="020B0604020202020204" pitchFamily="34" charset="0"/>
                <a:ea typeface="宋体" panose="02010600030101010101" pitchFamily="2" charset="-122"/>
              </a:rPr>
              <a:t>Yes</a:t>
            </a:r>
            <a:endParaRPr lang="en-US" altLang="zh-CN" sz="1600" b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3973" name="Text Box 21"/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</a:t>
            </a:r>
          </a:p>
        </p:txBody>
      </p:sp>
      <p:sp>
        <p:nvSpPr>
          <p:cNvPr id="893974" name="Text Box 22"/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0">
                <a:latin typeface="Arial" panose="020B0604020202020204" pitchFamily="34" charset="0"/>
                <a:ea typeface="宋体" panose="02010600030101010101" pitchFamily="2" charset="-122"/>
              </a:rPr>
              <a:t>Married</a:t>
            </a:r>
            <a:r>
              <a:rPr lang="en-US" altLang="zh-CN" sz="1600" b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893975" name="Text Box 23"/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0">
                <a:latin typeface="Arial" panose="020B0604020202020204" pitchFamily="34" charset="0"/>
                <a:ea typeface="宋体" panose="02010600030101010101" pitchFamily="2" charset="-122"/>
              </a:rPr>
              <a:t>Single, Divorced</a:t>
            </a:r>
            <a:endParaRPr lang="en-US" altLang="zh-CN" sz="1600" b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3976" name="Text Box 24"/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0">
                <a:latin typeface="Arial" panose="020B0604020202020204" pitchFamily="34" charset="0"/>
                <a:ea typeface="宋体" panose="02010600030101010101" pitchFamily="2" charset="-122"/>
              </a:rPr>
              <a:t>&lt; 80K</a:t>
            </a:r>
            <a:endParaRPr lang="en-US" altLang="zh-CN" sz="1600" b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3977" name="Text Box 25"/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0">
                <a:latin typeface="Arial" panose="020B0604020202020204" pitchFamily="34" charset="0"/>
                <a:ea typeface="宋体" panose="02010600030101010101" pitchFamily="2" charset="-122"/>
              </a:rPr>
              <a:t>&gt; 80K</a:t>
            </a:r>
            <a:endParaRPr lang="en-US" altLang="zh-CN" sz="1600" b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93978" name="Object 26"/>
          <p:cNvGraphicFramePr>
            <a:graphicFrameLocks noChangeAspect="1"/>
          </p:cNvGraphicFramePr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Document" r:id="rId3" imgW="4651375" imgH="1576070" progId="Word.Document.8">
                  <p:embed/>
                </p:oleObj>
              </mc:Choice>
              <mc:Fallback>
                <p:oleObj name="Document" r:id="rId3" imgW="4651375" imgH="1576070" progId="Word.Document.8">
                  <p:embed/>
                  <p:pic>
                    <p:nvPicPr>
                      <p:cNvPr id="89397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3979" name="Text Box 27"/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Test Data</a:t>
            </a:r>
            <a:endParaRPr lang="en-US" altLang="zh-CN" sz="2000" b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3980" name="Line 28"/>
          <p:cNvSpPr>
            <a:spLocks noChangeShapeType="1"/>
          </p:cNvSpPr>
          <p:nvPr/>
        </p:nvSpPr>
        <p:spPr bwMode="auto">
          <a:xfrm flipH="1">
            <a:off x="3810000" y="2057400"/>
            <a:ext cx="2057400" cy="12954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应用模型到测试数据集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应用模型到测试数据集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94979" name="Line 3"/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4980" name="Line 4"/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4981" name="Line 5"/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4982" name="Line 6"/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4983" name="Line 7"/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4984" name="Line 8"/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4985" name="Text Box 9"/>
          <p:cNvSpPr txBox="1">
            <a:spLocks noChangeArrowheads="1"/>
          </p:cNvSpPr>
          <p:nvPr/>
        </p:nvSpPr>
        <p:spPr bwMode="auto">
          <a:xfrm>
            <a:off x="1606550" y="2362200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2D19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Refund</a:t>
            </a:r>
            <a:endParaRPr lang="en-US" altLang="zh-CN" sz="1600" b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4986" name="Text Box 10"/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2D19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MarSt</a:t>
            </a:r>
            <a:endParaRPr lang="en-US" altLang="zh-CN" sz="1600" b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4987" name="Text Box 11"/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2D19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TaxInc</a:t>
            </a:r>
            <a:endParaRPr lang="en-US" altLang="zh-CN" sz="1600" b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4988" name="AutoShape 12"/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4989" name="Text Box 13"/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YES</a:t>
            </a:r>
            <a:endParaRPr lang="en-US" altLang="zh-CN" sz="1600" b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4990" name="AutoShape 14"/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4991" name="Text Box 15"/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</a:t>
            </a:r>
            <a:endParaRPr lang="en-US" altLang="zh-CN" sz="1600" b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4992" name="AutoShape 16"/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4993" name="Text Box 17"/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</a:t>
            </a:r>
            <a:endParaRPr lang="en-US" altLang="zh-CN" sz="1600" b="0">
              <a:solidFill>
                <a:srgbClr val="00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4994" name="AutoShape 18"/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4995" name="Text Box 19"/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</a:t>
            </a:r>
            <a:endParaRPr lang="en-US" altLang="zh-CN" sz="1600" b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4996" name="Text Box 20"/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0">
                <a:latin typeface="Arial" panose="020B0604020202020204" pitchFamily="34" charset="0"/>
                <a:ea typeface="宋体" panose="02010600030101010101" pitchFamily="2" charset="-122"/>
              </a:rPr>
              <a:t>Yes</a:t>
            </a:r>
            <a:endParaRPr lang="en-US" altLang="zh-CN" sz="1600" b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4997" name="Text Box 21"/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</a:t>
            </a:r>
          </a:p>
        </p:txBody>
      </p:sp>
      <p:sp>
        <p:nvSpPr>
          <p:cNvPr id="894998" name="Text Box 22"/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Married </a:t>
            </a:r>
          </a:p>
        </p:txBody>
      </p:sp>
      <p:sp>
        <p:nvSpPr>
          <p:cNvPr id="894999" name="Text Box 23"/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0">
                <a:latin typeface="Arial" panose="020B0604020202020204" pitchFamily="34" charset="0"/>
                <a:ea typeface="宋体" panose="02010600030101010101" pitchFamily="2" charset="-122"/>
              </a:rPr>
              <a:t>Single, Divorced</a:t>
            </a:r>
            <a:endParaRPr lang="en-US" altLang="zh-CN" sz="1600" b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5000" name="Text Box 24"/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0">
                <a:latin typeface="Arial" panose="020B0604020202020204" pitchFamily="34" charset="0"/>
                <a:ea typeface="宋体" panose="02010600030101010101" pitchFamily="2" charset="-122"/>
              </a:rPr>
              <a:t>&lt; 80K</a:t>
            </a:r>
            <a:endParaRPr lang="en-US" altLang="zh-CN" sz="1600" b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5001" name="Text Box 25"/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0">
                <a:latin typeface="Arial" panose="020B0604020202020204" pitchFamily="34" charset="0"/>
                <a:ea typeface="宋体" panose="02010600030101010101" pitchFamily="2" charset="-122"/>
              </a:rPr>
              <a:t>&gt; 80K</a:t>
            </a:r>
            <a:endParaRPr lang="en-US" altLang="zh-CN" sz="1600" b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95002" name="Object 26"/>
          <p:cNvGraphicFramePr>
            <a:graphicFrameLocks noChangeAspect="1"/>
          </p:cNvGraphicFramePr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Document" r:id="rId3" imgW="4651375" imgH="1576070" progId="Word.Document.8">
                  <p:embed/>
                </p:oleObj>
              </mc:Choice>
              <mc:Fallback>
                <p:oleObj name="Document" r:id="rId3" imgW="4651375" imgH="1576070" progId="Word.Document.8">
                  <p:embed/>
                  <p:pic>
                    <p:nvPicPr>
                      <p:cNvPr id="89500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5003" name="Text Box 27"/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Test Data</a:t>
            </a:r>
            <a:endParaRPr lang="en-US" altLang="zh-CN" sz="2000" b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5004" name="Line 28"/>
          <p:cNvSpPr>
            <a:spLocks noChangeShapeType="1"/>
          </p:cNvSpPr>
          <p:nvPr/>
        </p:nvSpPr>
        <p:spPr bwMode="auto">
          <a:xfrm flipH="1">
            <a:off x="4648200" y="2590800"/>
            <a:ext cx="1295400" cy="9906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3" name="Line 3"/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6004" name="Line 4"/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6005" name="Line 5"/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6006" name="Line 6"/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6007" name="Line 7"/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6008" name="Line 8"/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6009" name="Text Box 9"/>
          <p:cNvSpPr txBox="1">
            <a:spLocks noChangeArrowheads="1"/>
          </p:cNvSpPr>
          <p:nvPr/>
        </p:nvSpPr>
        <p:spPr bwMode="auto">
          <a:xfrm>
            <a:off x="1606550" y="2362200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2D19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Refund</a:t>
            </a:r>
            <a:endParaRPr lang="en-US" altLang="zh-CN" sz="1600" b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6010" name="Text Box 10"/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2D19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MarSt</a:t>
            </a:r>
            <a:endParaRPr lang="en-US" altLang="zh-CN" sz="1600" b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6011" name="Text Box 11"/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2D19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TaxInc</a:t>
            </a:r>
            <a:endParaRPr lang="en-US" altLang="zh-CN" sz="1600" b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6012" name="AutoShape 12"/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6013" name="Text Box 13"/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YES</a:t>
            </a:r>
            <a:endParaRPr lang="en-US" altLang="zh-CN" sz="1600" b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6014" name="AutoShape 14"/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6015" name="Text Box 15"/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</a:t>
            </a:r>
            <a:endParaRPr lang="en-US" altLang="zh-CN" sz="1600" b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6016" name="AutoShape 16"/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6017" name="Text Box 17"/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</a:t>
            </a:r>
            <a:endParaRPr lang="en-US" altLang="zh-CN" sz="1600" b="0">
              <a:solidFill>
                <a:srgbClr val="00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6018" name="AutoShape 18"/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6019" name="Text Box 19"/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</a:t>
            </a:r>
            <a:endParaRPr lang="en-US" altLang="zh-CN" sz="1600" b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6020" name="Text Box 20"/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0">
                <a:latin typeface="Arial" panose="020B0604020202020204" pitchFamily="34" charset="0"/>
                <a:ea typeface="宋体" panose="02010600030101010101" pitchFamily="2" charset="-122"/>
              </a:rPr>
              <a:t>Yes</a:t>
            </a:r>
            <a:endParaRPr lang="en-US" altLang="zh-CN" sz="1600" b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6021" name="Text Box 21"/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</a:t>
            </a:r>
          </a:p>
        </p:txBody>
      </p:sp>
      <p:sp>
        <p:nvSpPr>
          <p:cNvPr id="896022" name="Text Box 22"/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Married </a:t>
            </a:r>
          </a:p>
        </p:txBody>
      </p:sp>
      <p:sp>
        <p:nvSpPr>
          <p:cNvPr id="896023" name="Text Box 23"/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0">
                <a:latin typeface="Arial" panose="020B0604020202020204" pitchFamily="34" charset="0"/>
                <a:ea typeface="宋体" panose="02010600030101010101" pitchFamily="2" charset="-122"/>
              </a:rPr>
              <a:t>Single, Divorced</a:t>
            </a:r>
            <a:endParaRPr lang="en-US" altLang="zh-CN" sz="1600" b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6024" name="Text Box 24"/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0">
                <a:latin typeface="Arial" panose="020B0604020202020204" pitchFamily="34" charset="0"/>
                <a:ea typeface="宋体" panose="02010600030101010101" pitchFamily="2" charset="-122"/>
              </a:rPr>
              <a:t>&lt; 80K</a:t>
            </a:r>
            <a:endParaRPr lang="en-US" altLang="zh-CN" sz="1600" b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6025" name="Text Box 25"/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0">
                <a:latin typeface="Arial" panose="020B0604020202020204" pitchFamily="34" charset="0"/>
                <a:ea typeface="宋体" panose="02010600030101010101" pitchFamily="2" charset="-122"/>
              </a:rPr>
              <a:t>&gt; 80K</a:t>
            </a:r>
            <a:endParaRPr lang="en-US" altLang="zh-CN" sz="1600" b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96026" name="Object 26"/>
          <p:cNvGraphicFramePr>
            <a:graphicFrameLocks noChangeAspect="1"/>
          </p:cNvGraphicFramePr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Document" r:id="rId3" imgW="4651375" imgH="1576070" progId="Word.Document.8">
                  <p:embed/>
                </p:oleObj>
              </mc:Choice>
              <mc:Fallback>
                <p:oleObj name="Document" r:id="rId3" imgW="4651375" imgH="1576070" progId="Word.Document.8">
                  <p:embed/>
                  <p:pic>
                    <p:nvPicPr>
                      <p:cNvPr id="89602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6027" name="Text Box 27"/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Test Data</a:t>
            </a:r>
            <a:endParaRPr lang="en-US" altLang="zh-CN" sz="2000" b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6028" name="Line 28"/>
          <p:cNvSpPr>
            <a:spLocks noChangeShapeType="1"/>
          </p:cNvSpPr>
          <p:nvPr/>
        </p:nvSpPr>
        <p:spPr bwMode="auto">
          <a:xfrm flipH="1">
            <a:off x="4495800" y="2590800"/>
            <a:ext cx="3124200" cy="1828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6029" name="Text Box 29"/>
          <p:cNvSpPr txBox="1">
            <a:spLocks noChangeArrowheads="1"/>
          </p:cNvSpPr>
          <p:nvPr/>
        </p:nvSpPr>
        <p:spPr bwMode="auto">
          <a:xfrm>
            <a:off x="6019800" y="3581400"/>
            <a:ext cx="2667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000" b="0">
                <a:latin typeface="Arial" panose="020B0604020202020204" pitchFamily="34" charset="0"/>
                <a:ea typeface="宋体" panose="02010600030101010101" pitchFamily="2" charset="-122"/>
              </a:rPr>
              <a:t>Assign Cheat to “No”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应用模型到测试数据集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652462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决策树分类任务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aphicFrame>
        <p:nvGraphicFramePr>
          <p:cNvPr id="92262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093788" y="1143000"/>
          <a:ext cx="6951662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Visio" r:id="rId3" imgW="8506460" imgH="6339205" progId="Visio.Drawing.6">
                  <p:embed/>
                </p:oleObj>
              </mc:Choice>
              <mc:Fallback>
                <p:oleObj name="Visio" r:id="rId3" imgW="8506460" imgH="6339205" progId="Visio.Drawing.6">
                  <p:embed/>
                  <p:pic>
                    <p:nvPicPr>
                      <p:cNvPr id="9226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1143000"/>
                        <a:ext cx="6951662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28" name="Line 4"/>
          <p:cNvSpPr>
            <a:spLocks noChangeShapeType="1"/>
          </p:cNvSpPr>
          <p:nvPr/>
        </p:nvSpPr>
        <p:spPr bwMode="auto">
          <a:xfrm flipH="1">
            <a:off x="6400800" y="2362200"/>
            <a:ext cx="6858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2629" name="Text Box 5"/>
          <p:cNvSpPr txBox="1">
            <a:spLocks noChangeArrowheads="1"/>
          </p:cNvSpPr>
          <p:nvPr/>
        </p:nvSpPr>
        <p:spPr bwMode="auto">
          <a:xfrm>
            <a:off x="7086600" y="4283075"/>
            <a:ext cx="1219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Decision Tree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785" y="927497"/>
            <a:ext cx="8820150" cy="460772"/>
          </a:xfrm>
        </p:spPr>
        <p:txBody>
          <a:bodyPr>
            <a:normAutofit fontScale="90000"/>
          </a:bodyPr>
          <a:lstStyle/>
          <a:p>
            <a:pPr defTabSz="685165">
              <a:defRPr/>
            </a:pPr>
            <a:r>
              <a:rPr lang="zh-CN" altLang="en-US" dirty="0"/>
              <a:t>实例分析</a:t>
            </a:r>
            <a:endParaRPr dirty="0"/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215503" y="1593057"/>
            <a:ext cx="8604647" cy="4104085"/>
          </a:xfrm>
        </p:spPr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1</a:t>
            </a:r>
            <a:r>
              <a:rPr lang="zh-CN" altLang="en-US"/>
              <a:t>：</a:t>
            </a:r>
            <a:endParaRPr lang="en-US" altLang="zh-CN"/>
          </a:p>
          <a:p>
            <a:pPr lvl="1"/>
            <a:r>
              <a:rPr kumimoji="0" lang="zh-CN" altLang="en-US"/>
              <a:t>同学</a:t>
            </a:r>
            <a:r>
              <a:rPr kumimoji="0" lang="en-US" altLang="zh-CN"/>
              <a:t>A</a:t>
            </a:r>
            <a:r>
              <a:rPr kumimoji="0" lang="zh-CN" altLang="en-US"/>
              <a:t>是否会观看</a:t>
            </a:r>
            <a:r>
              <a:rPr kumimoji="0" lang="en-US" altLang="zh-CN"/>
              <a:t>《</a:t>
            </a:r>
            <a:r>
              <a:rPr kumimoji="0" lang="zh-CN" altLang="en-US"/>
              <a:t>冰与火之歌</a:t>
            </a:r>
            <a:r>
              <a:rPr kumimoji="0" lang="en-US" altLang="zh-CN"/>
              <a:t>》</a:t>
            </a:r>
            <a:r>
              <a:rPr kumimoji="0" lang="zh-CN" altLang="en-US"/>
              <a:t>第六季？</a:t>
            </a:r>
            <a:endParaRPr kumimoji="0" lang="en-US" altLang="zh-CN"/>
          </a:p>
        </p:txBody>
      </p:sp>
      <p:grpSp>
        <p:nvGrpSpPr>
          <p:cNvPr id="17411" name="组合 5"/>
          <p:cNvGrpSpPr/>
          <p:nvPr/>
        </p:nvGrpSpPr>
        <p:grpSpPr bwMode="auto">
          <a:xfrm>
            <a:off x="611981" y="2505075"/>
            <a:ext cx="7924800" cy="3305175"/>
            <a:chOff x="611560" y="2924944"/>
            <a:chExt cx="7925719" cy="3400056"/>
          </a:xfrm>
        </p:grpSpPr>
        <p:pic>
          <p:nvPicPr>
            <p:cNvPr id="17412" name="Picture 4" descr="C:\Users\Administrator\Downloads\32f98164cd8bfbe6884de8338fb65b1a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2924944"/>
              <a:ext cx="6053511" cy="3400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611560" y="2924944"/>
              <a:ext cx="1871880" cy="340005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</a:defRPr>
              </a:lvl9pPr>
            </a:lstStyle>
            <a:p>
              <a:pPr algn="ctr"/>
              <a:r>
                <a:rPr kumimoji="0" lang="zh-CN" altLang="en-US" sz="1500" b="1">
                  <a:solidFill>
                    <a:srgbClr val="FFFF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冰与火之歌</a:t>
              </a:r>
              <a:endParaRPr kumimoji="0" lang="en-US" altLang="zh-CN" sz="1200" b="1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/>
              <a:endParaRPr kumimoji="0" lang="en-US" altLang="zh-CN" sz="1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/>
              <a:r>
                <a:rPr kumimoji="0" lang="zh-CN" altLang="en-US" sz="1200" b="1">
                  <a:solidFill>
                    <a:srgbClr val="FFFF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原著</a:t>
              </a:r>
              <a:endParaRPr kumimoji="0" lang="en-US" altLang="zh-CN" sz="1200" b="1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/>
              <a:r>
                <a:rPr kumimoji="0" lang="zh-CN" altLang="en-US" sz="1200">
                  <a:solidFill>
                    <a:srgbClr val="FFFF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乔治</a:t>
              </a:r>
              <a:r>
                <a:rPr kumimoji="0" lang="en-US" altLang="zh-CN" sz="675">
                  <a:solidFill>
                    <a:srgbClr val="FFFF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·</a:t>
              </a:r>
              <a:r>
                <a:rPr kumimoji="0" lang="en-US" altLang="zh-CN" sz="1200">
                  <a:solidFill>
                    <a:srgbClr val="FFFF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kumimoji="0" lang="en-US" altLang="zh-CN" sz="675">
                  <a:solidFill>
                    <a:srgbClr val="FFFF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·</a:t>
              </a:r>
              <a:r>
                <a:rPr kumimoji="0" lang="en-US" altLang="zh-CN" sz="1200">
                  <a:solidFill>
                    <a:srgbClr val="FFFF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kumimoji="0" lang="en-US" altLang="zh-CN" sz="675">
                  <a:solidFill>
                    <a:srgbClr val="FFFF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·</a:t>
              </a:r>
              <a:r>
                <a:rPr kumimoji="0" lang="zh-CN" altLang="en-US" sz="1200">
                  <a:solidFill>
                    <a:srgbClr val="FFFF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马丁</a:t>
              </a:r>
              <a:endParaRPr kumimoji="0" lang="en-US" altLang="zh-CN" sz="1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/>
              <a:endParaRPr kumimoji="0" lang="en-US" altLang="zh-CN" sz="1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/>
              <a:r>
                <a:rPr kumimoji="0" lang="zh-CN" altLang="en-US" sz="1200" b="1">
                  <a:solidFill>
                    <a:srgbClr val="FFFF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导演</a:t>
              </a:r>
            </a:p>
            <a:p>
              <a:pPr algn="ctr"/>
              <a:r>
                <a:rPr kumimoji="0" lang="zh-CN" altLang="en-US" sz="1200">
                  <a:solidFill>
                    <a:srgbClr val="FFFF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戴维</a:t>
              </a:r>
              <a:r>
                <a:rPr kumimoji="0" lang="en-US" altLang="zh-CN" sz="675">
                  <a:solidFill>
                    <a:srgbClr val="FFFF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·</a:t>
              </a:r>
              <a:r>
                <a:rPr kumimoji="0" lang="zh-CN" altLang="en-US" sz="1200">
                  <a:solidFill>
                    <a:srgbClr val="FFFF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贝尼奥夫</a:t>
              </a:r>
              <a:endParaRPr kumimoji="0" lang="en-US" altLang="zh-CN" sz="1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/>
              <a:r>
                <a:rPr kumimoji="0" lang="en-US" altLang="zh-CN" sz="1200">
                  <a:solidFill>
                    <a:srgbClr val="FFFF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  <a:r>
                <a:rPr kumimoji="0" lang="en-US" altLang="zh-CN" sz="675">
                  <a:solidFill>
                    <a:srgbClr val="FFFF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·</a:t>
              </a:r>
              <a:r>
                <a:rPr kumimoji="0" lang="en-US" altLang="zh-CN" sz="1200">
                  <a:solidFill>
                    <a:srgbClr val="FFFF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kumimoji="0" lang="en-US" altLang="zh-CN" sz="675">
                  <a:solidFill>
                    <a:srgbClr val="FFFF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·</a:t>
              </a:r>
              <a:r>
                <a:rPr kumimoji="0" lang="zh-CN" altLang="en-US" sz="1200">
                  <a:solidFill>
                    <a:srgbClr val="FFFF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威斯</a:t>
              </a:r>
              <a:endParaRPr kumimoji="0" lang="en-US" altLang="zh-CN" sz="1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/>
              <a:r>
                <a:rPr kumimoji="0" lang="en-US" altLang="zh-CN" sz="1200">
                  <a:solidFill>
                    <a:srgbClr val="FFFF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Alan Taylor </a:t>
              </a:r>
            </a:p>
            <a:p>
              <a:pPr algn="ctr"/>
              <a:endParaRPr kumimoji="0" lang="en-US" altLang="zh-CN" sz="1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/>
              <a:r>
                <a:rPr kumimoji="0" lang="zh-CN" altLang="en-US" sz="1200" b="1">
                  <a:solidFill>
                    <a:srgbClr val="FFFF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发行公司</a:t>
              </a:r>
            </a:p>
            <a:p>
              <a:pPr algn="ctr"/>
              <a:r>
                <a:rPr kumimoji="0" lang="en-US" altLang="zh-CN" sz="1200">
                  <a:solidFill>
                    <a:srgbClr val="FFFF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Home Box Office (HBO)</a:t>
              </a:r>
              <a:endParaRPr kumimoji="0" lang="zh-CN" altLang="en-US" sz="1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483440" y="2924944"/>
              <a:ext cx="6053839" cy="3400056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785" y="927497"/>
            <a:ext cx="8820150" cy="460772"/>
          </a:xfrm>
        </p:spPr>
        <p:txBody>
          <a:bodyPr>
            <a:normAutofit fontScale="90000"/>
          </a:bodyPr>
          <a:lstStyle/>
          <a:p>
            <a:pPr defTabSz="685165">
              <a:defRPr/>
            </a:pPr>
            <a:r>
              <a:rPr lang="zh-CN" altLang="en-US" dirty="0"/>
              <a:t>实例分析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504" y="1593056"/>
            <a:ext cx="8712994" cy="210621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</a:pPr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lnSpc>
                <a:spcPct val="115000"/>
              </a:lnSpc>
            </a:pPr>
            <a:r>
              <a:rPr kumimoji="0" lang="zh-CN" altLang="en-US" dirty="0"/>
              <a:t>同学</a:t>
            </a:r>
            <a:r>
              <a:rPr kumimoji="0" lang="en-US" altLang="zh-CN" dirty="0"/>
              <a:t>A</a:t>
            </a:r>
            <a:r>
              <a:rPr kumimoji="0" lang="zh-CN" altLang="en-US" dirty="0"/>
              <a:t>是否会观看</a:t>
            </a:r>
            <a:r>
              <a:rPr kumimoji="0" lang="en-US" altLang="zh-CN" dirty="0"/>
              <a:t>《</a:t>
            </a:r>
            <a:r>
              <a:rPr kumimoji="0" lang="zh-CN" altLang="en-US" dirty="0"/>
              <a:t>冰与火之歌</a:t>
            </a:r>
            <a:r>
              <a:rPr kumimoji="0" lang="en-US" altLang="zh-CN" dirty="0"/>
              <a:t>》</a:t>
            </a:r>
            <a:r>
              <a:rPr kumimoji="0" lang="zh-CN" altLang="en-US" dirty="0"/>
              <a:t>第八季？</a:t>
            </a:r>
            <a:endParaRPr kumimoji="0" lang="en-US" altLang="zh-CN" dirty="0"/>
          </a:p>
          <a:p>
            <a:pPr lvl="1">
              <a:lnSpc>
                <a:spcPct val="115000"/>
              </a:lnSpc>
            </a:pPr>
            <a:r>
              <a:rPr kumimoji="0" lang="zh-CN" altLang="en-US" dirty="0"/>
              <a:t>判断依据：</a:t>
            </a:r>
            <a:endParaRPr kumimoji="0" lang="en-US" altLang="zh-CN" dirty="0"/>
          </a:p>
          <a:p>
            <a:pPr lvl="2">
              <a:lnSpc>
                <a:spcPct val="115000"/>
              </a:lnSpc>
            </a:pPr>
            <a:r>
              <a:rPr kumimoji="0" lang="en-US" altLang="zh-CN" dirty="0"/>
              <a:t>1</a:t>
            </a:r>
            <a:r>
              <a:rPr kumimoji="0" lang="zh-CN" altLang="en-US" dirty="0"/>
              <a:t>）是否观看前</a:t>
            </a:r>
            <a:r>
              <a:rPr kumimoji="0" lang="en-US" altLang="zh-CN" dirty="0"/>
              <a:t>7</a:t>
            </a:r>
            <a:r>
              <a:rPr kumimoji="0" lang="zh-CN" altLang="en-US" dirty="0"/>
              <a:t>季？</a:t>
            </a:r>
            <a:endParaRPr kumimoji="0" lang="en-US" altLang="zh-CN" dirty="0"/>
          </a:p>
          <a:p>
            <a:pPr lvl="2">
              <a:lnSpc>
                <a:spcPct val="115000"/>
              </a:lnSpc>
            </a:pPr>
            <a:r>
              <a:rPr kumimoji="0" lang="en-US" altLang="zh-CN" dirty="0"/>
              <a:t>2</a:t>
            </a:r>
            <a:r>
              <a:rPr kumimoji="0" lang="zh-CN" altLang="en-US" dirty="0"/>
              <a:t>）是否喜欢前</a:t>
            </a:r>
            <a:r>
              <a:rPr kumimoji="0" lang="en-US" altLang="zh-CN" dirty="0"/>
              <a:t>7</a:t>
            </a:r>
            <a:r>
              <a:rPr kumimoji="0" lang="zh-CN" altLang="en-US" dirty="0"/>
              <a:t>季？</a:t>
            </a:r>
          </a:p>
        </p:txBody>
      </p:sp>
      <p:pic>
        <p:nvPicPr>
          <p:cNvPr id="2050" name="Picture 2" descr="F:\素材\图像\d6b72fdc825a854466ca9e5ed70720f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554" y="1916906"/>
            <a:ext cx="1410890" cy="1881188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49" name="组合 2048"/>
          <p:cNvGrpSpPr/>
          <p:nvPr/>
        </p:nvGrpSpPr>
        <p:grpSpPr bwMode="auto">
          <a:xfrm>
            <a:off x="1953816" y="3798094"/>
            <a:ext cx="4533900" cy="1782366"/>
            <a:chOff x="1496901" y="3933056"/>
            <a:chExt cx="4533596" cy="2376264"/>
          </a:xfrm>
        </p:grpSpPr>
        <p:sp>
          <p:nvSpPr>
            <p:cNvPr id="4" name="椭圆 3"/>
            <p:cNvSpPr/>
            <p:nvPr/>
          </p:nvSpPr>
          <p:spPr>
            <a:xfrm>
              <a:off x="3024370" y="3933056"/>
              <a:ext cx="2159649" cy="647639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</a:defRPr>
              </a:lvl9pPr>
            </a:lstStyle>
            <a:p>
              <a:pPr algn="ctr"/>
              <a:r>
                <a:rPr kumimoji="0" lang="zh-CN" altLang="en-US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观看前</a:t>
              </a:r>
              <a:r>
                <a:rPr kumimoji="0" lang="en-US" altLang="zh-CN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7</a:t>
              </a:r>
              <a:r>
                <a:rPr kumimoji="0" lang="zh-CN" altLang="en-US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季？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2098126" y="4796575"/>
              <a:ext cx="1219118" cy="649227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</a:defRPr>
              </a:lvl9pPr>
            </a:lstStyle>
            <a:p>
              <a:pPr algn="ctr"/>
              <a:r>
                <a:rPr kumimoji="0" lang="zh-CN" altLang="en-US">
                  <a:latin typeface="Times New Roman" panose="02020603050405020304" pitchFamily="18" charset="0"/>
                  <a:ea typeface="黑体" panose="02010609060101010101" pitchFamily="49" charset="-122"/>
                </a:rPr>
                <a:t>喜欢？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4811379" y="4796575"/>
              <a:ext cx="1219118" cy="649227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不看</a:t>
              </a:r>
            </a:p>
          </p:txBody>
        </p:sp>
        <p:cxnSp>
          <p:nvCxnSpPr>
            <p:cNvPr id="8" name="直接箭头连接符 7"/>
            <p:cNvCxnSpPr>
              <a:stCxn id="4" idx="4"/>
              <a:endCxn id="6" idx="0"/>
            </p:cNvCxnSpPr>
            <p:nvPr/>
          </p:nvCxnSpPr>
          <p:spPr>
            <a:xfrm flipH="1">
              <a:off x="2707685" y="4580695"/>
              <a:ext cx="1396510" cy="21588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4" idx="4"/>
              <a:endCxn id="7" idx="0"/>
            </p:cNvCxnSpPr>
            <p:nvPr/>
          </p:nvCxnSpPr>
          <p:spPr>
            <a:xfrm>
              <a:off x="4104195" y="4580695"/>
              <a:ext cx="1316743" cy="21588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42" name="TextBox 12"/>
            <p:cNvSpPr txBox="1">
              <a:spLocks noChangeArrowheads="1"/>
            </p:cNvSpPr>
            <p:nvPr/>
          </p:nvSpPr>
          <p:spPr bwMode="auto">
            <a:xfrm>
              <a:off x="3284518" y="4643844"/>
              <a:ext cx="351354" cy="492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</a:defRPr>
              </a:lvl9pPr>
            </a:lstStyle>
            <a:p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0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43" name="TextBox 14"/>
            <p:cNvSpPr txBox="1">
              <a:spLocks noChangeArrowheads="1"/>
            </p:cNvSpPr>
            <p:nvPr/>
          </p:nvSpPr>
          <p:spPr bwMode="auto">
            <a:xfrm>
              <a:off x="4380081" y="4612487"/>
              <a:ext cx="351354" cy="492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</a:defRPr>
              </a:lvl9pPr>
            </a:lstStyle>
            <a:p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kumimoji="0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496901" y="5661681"/>
              <a:ext cx="916720" cy="647639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看</a:t>
              </a:r>
            </a:p>
          </p:txBody>
        </p:sp>
        <p:sp>
          <p:nvSpPr>
            <p:cNvPr id="17" name="椭圆 16"/>
            <p:cNvSpPr/>
            <p:nvPr/>
          </p:nvSpPr>
          <p:spPr>
            <a:xfrm>
              <a:off x="3001750" y="5661681"/>
              <a:ext cx="916720" cy="647639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不看</a:t>
              </a:r>
            </a:p>
          </p:txBody>
        </p:sp>
        <p:cxnSp>
          <p:nvCxnSpPr>
            <p:cNvPr id="18" name="直接箭头连接符 17"/>
            <p:cNvCxnSpPr>
              <a:stCxn id="6" idx="4"/>
              <a:endCxn id="16" idx="0"/>
            </p:cNvCxnSpPr>
            <p:nvPr/>
          </p:nvCxnSpPr>
          <p:spPr>
            <a:xfrm flipH="1">
              <a:off x="1955261" y="5445801"/>
              <a:ext cx="752425" cy="21588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6" idx="4"/>
              <a:endCxn id="17" idx="0"/>
            </p:cNvCxnSpPr>
            <p:nvPr/>
          </p:nvCxnSpPr>
          <p:spPr>
            <a:xfrm>
              <a:off x="2707685" y="5445801"/>
              <a:ext cx="752425" cy="21588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48" name="TextBox 19"/>
            <p:cNvSpPr txBox="1">
              <a:spLocks noChangeArrowheads="1"/>
            </p:cNvSpPr>
            <p:nvPr/>
          </p:nvSpPr>
          <p:spPr bwMode="auto">
            <a:xfrm>
              <a:off x="2285937" y="5476582"/>
              <a:ext cx="351354" cy="492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</a:defRPr>
              </a:lvl9pPr>
            </a:lstStyle>
            <a:p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0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49" name="TextBox 20"/>
            <p:cNvSpPr txBox="1">
              <a:spLocks noChangeArrowheads="1"/>
            </p:cNvSpPr>
            <p:nvPr/>
          </p:nvSpPr>
          <p:spPr bwMode="auto">
            <a:xfrm>
              <a:off x="2826442" y="5475611"/>
              <a:ext cx="351354" cy="492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</a:defRPr>
              </a:lvl9pPr>
            </a:lstStyle>
            <a:p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kumimoji="0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785" y="927497"/>
            <a:ext cx="8820150" cy="460772"/>
          </a:xfrm>
        </p:spPr>
        <p:txBody>
          <a:bodyPr>
            <a:normAutofit fontScale="90000"/>
          </a:bodyPr>
          <a:lstStyle/>
          <a:p>
            <a:pPr defTabSz="685165">
              <a:defRPr/>
            </a:pPr>
            <a:r>
              <a:rPr lang="zh-CN" altLang="en-US" dirty="0"/>
              <a:t>实例分析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504" y="1593056"/>
            <a:ext cx="8712994" cy="25384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</a:pPr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lnSpc>
                <a:spcPct val="115000"/>
              </a:lnSpc>
            </a:pPr>
            <a:r>
              <a:rPr kumimoji="0" lang="zh-CN" altLang="en-US" dirty="0"/>
              <a:t>同学</a:t>
            </a:r>
            <a:r>
              <a:rPr kumimoji="0" lang="en-US" altLang="zh-CN" dirty="0"/>
              <a:t>A</a:t>
            </a:r>
            <a:r>
              <a:rPr kumimoji="0" lang="zh-CN" altLang="en-US" dirty="0"/>
              <a:t>是否会观看</a:t>
            </a:r>
            <a:r>
              <a:rPr kumimoji="0" lang="en-US" altLang="zh-CN" dirty="0"/>
              <a:t>《</a:t>
            </a:r>
            <a:r>
              <a:rPr kumimoji="0" lang="zh-CN" altLang="en-US" dirty="0"/>
              <a:t>冰与火之歌</a:t>
            </a:r>
            <a:r>
              <a:rPr kumimoji="0" lang="en-US" altLang="zh-CN" dirty="0"/>
              <a:t>》</a:t>
            </a:r>
            <a:r>
              <a:rPr kumimoji="0" lang="zh-CN" altLang="en-US" dirty="0"/>
              <a:t>第八季？</a:t>
            </a:r>
            <a:endParaRPr kumimoji="0" lang="en-US" altLang="zh-CN" dirty="0"/>
          </a:p>
          <a:p>
            <a:pPr lvl="1">
              <a:lnSpc>
                <a:spcPct val="115000"/>
              </a:lnSpc>
            </a:pPr>
            <a:r>
              <a:rPr kumimoji="0" lang="zh-CN" altLang="en-US" dirty="0"/>
              <a:t>判断依据：</a:t>
            </a:r>
            <a:endParaRPr kumimoji="0" lang="en-US" altLang="zh-CN" dirty="0"/>
          </a:p>
          <a:p>
            <a:pPr lvl="2">
              <a:lnSpc>
                <a:spcPct val="115000"/>
              </a:lnSpc>
            </a:pPr>
            <a:r>
              <a:rPr kumimoji="0" lang="en-US" altLang="zh-CN" dirty="0"/>
              <a:t>1</a:t>
            </a:r>
            <a:r>
              <a:rPr kumimoji="0" lang="zh-CN" altLang="en-US" dirty="0"/>
              <a:t>）是否观看前</a:t>
            </a:r>
            <a:r>
              <a:rPr kumimoji="0" lang="en-US" altLang="zh-CN" dirty="0"/>
              <a:t>7</a:t>
            </a:r>
            <a:r>
              <a:rPr kumimoji="0" lang="zh-CN" altLang="en-US" dirty="0"/>
              <a:t>季？</a:t>
            </a:r>
            <a:endParaRPr kumimoji="0" lang="en-US" altLang="zh-CN" dirty="0"/>
          </a:p>
          <a:p>
            <a:pPr lvl="2">
              <a:lnSpc>
                <a:spcPct val="115000"/>
              </a:lnSpc>
            </a:pPr>
            <a:r>
              <a:rPr kumimoji="0" lang="en-US" altLang="zh-CN" dirty="0"/>
              <a:t>2</a:t>
            </a:r>
            <a:r>
              <a:rPr kumimoji="0" lang="zh-CN" altLang="en-US" dirty="0"/>
              <a:t>）是否对前</a:t>
            </a:r>
            <a:r>
              <a:rPr kumimoji="0" lang="en-US" altLang="zh-CN" dirty="0"/>
              <a:t>7</a:t>
            </a:r>
            <a:r>
              <a:rPr kumimoji="0" lang="zh-CN" altLang="en-US" dirty="0"/>
              <a:t>季好评？</a:t>
            </a:r>
            <a:endParaRPr kumimoji="0" lang="en-US" altLang="zh-CN" dirty="0"/>
          </a:p>
          <a:p>
            <a:pPr lvl="1">
              <a:lnSpc>
                <a:spcPct val="115000"/>
              </a:lnSpc>
            </a:pPr>
            <a:r>
              <a:rPr kumimoji="0" lang="zh-CN" altLang="en-US" dirty="0"/>
              <a:t>训练数据集（通过调查得到）</a:t>
            </a:r>
            <a:endParaRPr kumimoji="0"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062302"/>
              </p:ext>
            </p:extLst>
          </p:nvPr>
        </p:nvGraphicFramePr>
        <p:xfrm>
          <a:off x="870347" y="4185047"/>
          <a:ext cx="7633097" cy="1457324"/>
        </p:xfrm>
        <a:graphic>
          <a:graphicData uri="http://schemas.openxmlformats.org/drawingml/2006/table">
            <a:tbl>
              <a:tblPr/>
              <a:tblGrid>
                <a:gridCol w="1908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7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8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85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331">
                <a:tc>
                  <a:txBody>
                    <a:bodyPr/>
                    <a:lstStyle>
                      <a:lvl1pPr defTabSz="913130">
                        <a:lnSpc>
                          <a:spcPct val="125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1pPr>
                      <a:lvl2pPr marL="742950" indent="-285750" defTabSz="913130">
                        <a:lnSpc>
                          <a:spcPct val="125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2pPr>
                      <a:lvl3pPr marL="1143000" indent="-228600" defTabSz="913130">
                        <a:lnSpc>
                          <a:spcPct val="125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3pPr>
                      <a:lvl4pPr marL="1600200" indent="-228600" defTabSz="913130">
                        <a:lnSpc>
                          <a:spcPct val="125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4pPr>
                      <a:lvl5pPr marL="2057400" indent="-228600" defTabSz="913130">
                        <a:lnSpc>
                          <a:spcPct val="125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5pPr>
                      <a:lvl6pPr marL="2514600" indent="-228600" defTabSz="913130" fontAlgn="base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6pPr>
                      <a:lvl7pPr marL="2971800" indent="-228600" defTabSz="913130" fontAlgn="base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7pPr>
                      <a:lvl8pPr marL="3429000" indent="-228600" defTabSz="913130" fontAlgn="base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8pPr>
                      <a:lvl9pPr marL="3886200" indent="-228600" defTabSz="913130" fontAlgn="base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9pPr>
                    </a:lstStyle>
                    <a:p>
                      <a:pPr marL="0" marR="0" lvl="0" indent="0" algn="ctr" defTabSz="91313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人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>
                      <a:lvl1pPr defTabSz="913130">
                        <a:lnSpc>
                          <a:spcPct val="125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1pPr>
                      <a:lvl2pPr marL="742950" indent="-285750" defTabSz="913130">
                        <a:lnSpc>
                          <a:spcPct val="125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2pPr>
                      <a:lvl3pPr marL="1143000" indent="-228600" defTabSz="913130">
                        <a:lnSpc>
                          <a:spcPct val="125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3pPr>
                      <a:lvl4pPr marL="1600200" indent="-228600" defTabSz="913130">
                        <a:lnSpc>
                          <a:spcPct val="125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4pPr>
                      <a:lvl5pPr marL="2057400" indent="-228600" defTabSz="913130">
                        <a:lnSpc>
                          <a:spcPct val="125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5pPr>
                      <a:lvl6pPr marL="2514600" indent="-228600" defTabSz="913130" fontAlgn="base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6pPr>
                      <a:lvl7pPr marL="2971800" indent="-228600" defTabSz="913130" fontAlgn="base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7pPr>
                      <a:lvl8pPr marL="3429000" indent="-228600" defTabSz="913130" fontAlgn="base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8pPr>
                      <a:lvl9pPr marL="3886200" indent="-228600" defTabSz="913130" fontAlgn="base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9pPr>
                    </a:lstStyle>
                    <a:p>
                      <a:pPr marL="0" marR="0" lvl="0" indent="0" algn="ctr" defTabSz="91313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观看前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季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>
                      <a:lvl1pPr defTabSz="913130">
                        <a:lnSpc>
                          <a:spcPct val="125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1pPr>
                      <a:lvl2pPr marL="742950" indent="-285750" defTabSz="913130">
                        <a:lnSpc>
                          <a:spcPct val="125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2pPr>
                      <a:lvl3pPr marL="1143000" indent="-228600" defTabSz="913130">
                        <a:lnSpc>
                          <a:spcPct val="125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3pPr>
                      <a:lvl4pPr marL="1600200" indent="-228600" defTabSz="913130">
                        <a:lnSpc>
                          <a:spcPct val="125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4pPr>
                      <a:lvl5pPr marL="2057400" indent="-228600" defTabSz="913130">
                        <a:lnSpc>
                          <a:spcPct val="125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5pPr>
                      <a:lvl6pPr marL="2514600" indent="-228600" defTabSz="913130" fontAlgn="base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6pPr>
                      <a:lvl7pPr marL="2971800" indent="-228600" defTabSz="913130" fontAlgn="base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7pPr>
                      <a:lvl8pPr marL="3429000" indent="-228600" defTabSz="913130" fontAlgn="base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8pPr>
                      <a:lvl9pPr marL="3886200" indent="-228600" defTabSz="913130" fontAlgn="base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9pPr>
                    </a:lstStyle>
                    <a:p>
                      <a:pPr marL="0" marR="0" lvl="0" indent="0" algn="ctr" defTabSz="91313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好评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>
                      <a:lvl1pPr defTabSz="913130">
                        <a:lnSpc>
                          <a:spcPct val="125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1pPr>
                      <a:lvl2pPr marL="742950" indent="-285750" defTabSz="913130">
                        <a:lnSpc>
                          <a:spcPct val="125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2pPr>
                      <a:lvl3pPr marL="1143000" indent="-228600" defTabSz="913130">
                        <a:lnSpc>
                          <a:spcPct val="125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3pPr>
                      <a:lvl4pPr marL="1600200" indent="-228600" defTabSz="913130">
                        <a:lnSpc>
                          <a:spcPct val="125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4pPr>
                      <a:lvl5pPr marL="2057400" indent="-228600" defTabSz="913130">
                        <a:lnSpc>
                          <a:spcPct val="125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5pPr>
                      <a:lvl6pPr marL="2514600" indent="-228600" defTabSz="913130" fontAlgn="base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6pPr>
                      <a:lvl7pPr marL="2971800" indent="-228600" defTabSz="913130" fontAlgn="base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7pPr>
                      <a:lvl8pPr marL="3429000" indent="-228600" defTabSz="913130" fontAlgn="base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8pPr>
                      <a:lvl9pPr marL="3886200" indent="-228600" defTabSz="913130" fontAlgn="base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9pPr>
                    </a:lstStyle>
                    <a:p>
                      <a:pPr marL="0" marR="0" lvl="0" indent="0" algn="ctr" defTabSz="91313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是否看第八季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331">
                <a:tc>
                  <a:txBody>
                    <a:bodyPr/>
                    <a:lstStyle>
                      <a:lvl1pPr defTabSz="913130">
                        <a:lnSpc>
                          <a:spcPct val="125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1pPr>
                      <a:lvl2pPr marL="742950" indent="-285750" defTabSz="913130">
                        <a:lnSpc>
                          <a:spcPct val="125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2pPr>
                      <a:lvl3pPr marL="1143000" indent="-228600" defTabSz="913130">
                        <a:lnSpc>
                          <a:spcPct val="125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3pPr>
                      <a:lvl4pPr marL="1600200" indent="-228600" defTabSz="913130">
                        <a:lnSpc>
                          <a:spcPct val="125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4pPr>
                      <a:lvl5pPr marL="2057400" indent="-228600" defTabSz="913130">
                        <a:lnSpc>
                          <a:spcPct val="125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5pPr>
                      <a:lvl6pPr marL="2514600" indent="-228600" defTabSz="913130" fontAlgn="base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6pPr>
                      <a:lvl7pPr marL="2971800" indent="-228600" defTabSz="913130" fontAlgn="base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7pPr>
                      <a:lvl8pPr marL="3429000" indent="-228600" defTabSz="913130" fontAlgn="base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8pPr>
                      <a:lvl9pPr marL="3886200" indent="-228600" defTabSz="913130" fontAlgn="base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9pPr>
                    </a:lstStyle>
                    <a:p>
                      <a:pPr marL="0" marR="0" lvl="0" indent="0" algn="ctr" defTabSz="91313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同学</a:t>
                      </a: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 defTabSz="913130">
                        <a:lnSpc>
                          <a:spcPct val="125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1pPr>
                      <a:lvl2pPr marL="742950" indent="-285750" defTabSz="913130">
                        <a:lnSpc>
                          <a:spcPct val="125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2pPr>
                      <a:lvl3pPr marL="1143000" indent="-228600" defTabSz="913130">
                        <a:lnSpc>
                          <a:spcPct val="125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3pPr>
                      <a:lvl4pPr marL="1600200" indent="-228600" defTabSz="913130">
                        <a:lnSpc>
                          <a:spcPct val="125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4pPr>
                      <a:lvl5pPr marL="2057400" indent="-228600" defTabSz="913130">
                        <a:lnSpc>
                          <a:spcPct val="125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5pPr>
                      <a:lvl6pPr marL="2514600" indent="-228600" defTabSz="913130" fontAlgn="base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6pPr>
                      <a:lvl7pPr marL="2971800" indent="-228600" defTabSz="913130" fontAlgn="base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7pPr>
                      <a:lvl8pPr marL="3429000" indent="-228600" defTabSz="913130" fontAlgn="base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8pPr>
                      <a:lvl9pPr marL="3886200" indent="-228600" defTabSz="913130" fontAlgn="base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9pPr>
                    </a:lstStyle>
                    <a:p>
                      <a:pPr marL="0" marR="0" lvl="0" indent="0" algn="ctr" defTabSz="91313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是（</a:t>
                      </a: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）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 defTabSz="913130">
                        <a:lnSpc>
                          <a:spcPct val="125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1pPr>
                      <a:lvl2pPr marL="742950" indent="-285750" defTabSz="913130">
                        <a:lnSpc>
                          <a:spcPct val="125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2pPr>
                      <a:lvl3pPr marL="1143000" indent="-228600" defTabSz="913130">
                        <a:lnSpc>
                          <a:spcPct val="125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3pPr>
                      <a:lvl4pPr marL="1600200" indent="-228600" defTabSz="913130">
                        <a:lnSpc>
                          <a:spcPct val="125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4pPr>
                      <a:lvl5pPr marL="2057400" indent="-228600" defTabSz="913130">
                        <a:lnSpc>
                          <a:spcPct val="125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5pPr>
                      <a:lvl6pPr marL="2514600" indent="-228600" defTabSz="913130" fontAlgn="base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6pPr>
                      <a:lvl7pPr marL="2971800" indent="-228600" defTabSz="913130" fontAlgn="base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7pPr>
                      <a:lvl8pPr marL="3429000" indent="-228600" defTabSz="913130" fontAlgn="base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8pPr>
                      <a:lvl9pPr marL="3886200" indent="-228600" defTabSz="913130" fontAlgn="base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9pPr>
                    </a:lstStyle>
                    <a:p>
                      <a:pPr marL="0" marR="0" lvl="0" indent="0" algn="ctr" defTabSz="91313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是（</a:t>
                      </a: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）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 defTabSz="913130">
                        <a:lnSpc>
                          <a:spcPct val="125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1pPr>
                      <a:lvl2pPr marL="742950" indent="-285750" defTabSz="913130">
                        <a:lnSpc>
                          <a:spcPct val="125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2pPr>
                      <a:lvl3pPr marL="1143000" indent="-228600" defTabSz="913130">
                        <a:lnSpc>
                          <a:spcPct val="125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3pPr>
                      <a:lvl4pPr marL="1600200" indent="-228600" defTabSz="913130">
                        <a:lnSpc>
                          <a:spcPct val="125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4pPr>
                      <a:lvl5pPr marL="2057400" indent="-228600" defTabSz="913130">
                        <a:lnSpc>
                          <a:spcPct val="125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5pPr>
                      <a:lvl6pPr marL="2514600" indent="-228600" defTabSz="913130" fontAlgn="base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6pPr>
                      <a:lvl7pPr marL="2971800" indent="-228600" defTabSz="913130" fontAlgn="base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7pPr>
                      <a:lvl8pPr marL="3429000" indent="-228600" defTabSz="913130" fontAlgn="base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8pPr>
                      <a:lvl9pPr marL="3886200" indent="-228600" defTabSz="913130" fontAlgn="base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9pPr>
                    </a:lstStyle>
                    <a:p>
                      <a:pPr marL="0" marR="0" lvl="0" indent="0" algn="ctr" defTabSz="91313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是（</a:t>
                      </a: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）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331">
                <a:tc>
                  <a:txBody>
                    <a:bodyPr/>
                    <a:lstStyle>
                      <a:lvl1pPr defTabSz="913130">
                        <a:lnSpc>
                          <a:spcPct val="125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1pPr>
                      <a:lvl2pPr marL="742950" indent="-285750" defTabSz="913130">
                        <a:lnSpc>
                          <a:spcPct val="125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2pPr>
                      <a:lvl3pPr marL="1143000" indent="-228600" defTabSz="913130">
                        <a:lnSpc>
                          <a:spcPct val="125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3pPr>
                      <a:lvl4pPr marL="1600200" indent="-228600" defTabSz="913130">
                        <a:lnSpc>
                          <a:spcPct val="125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4pPr>
                      <a:lvl5pPr marL="2057400" indent="-228600" defTabSz="913130">
                        <a:lnSpc>
                          <a:spcPct val="125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5pPr>
                      <a:lvl6pPr marL="2514600" indent="-228600" defTabSz="913130" fontAlgn="base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6pPr>
                      <a:lvl7pPr marL="2971800" indent="-228600" defTabSz="913130" fontAlgn="base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7pPr>
                      <a:lvl8pPr marL="3429000" indent="-228600" defTabSz="913130" fontAlgn="base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8pPr>
                      <a:lvl9pPr marL="3886200" indent="-228600" defTabSz="913130" fontAlgn="base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9pPr>
                    </a:lstStyle>
                    <a:p>
                      <a:pPr marL="0" marR="0" lvl="0" indent="0" algn="ctr" defTabSz="91313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同学</a:t>
                      </a: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defTabSz="913130">
                        <a:lnSpc>
                          <a:spcPct val="125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1pPr>
                      <a:lvl2pPr marL="742950" indent="-285750" defTabSz="913130">
                        <a:lnSpc>
                          <a:spcPct val="125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2pPr>
                      <a:lvl3pPr marL="1143000" indent="-228600" defTabSz="913130">
                        <a:lnSpc>
                          <a:spcPct val="125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3pPr>
                      <a:lvl4pPr marL="1600200" indent="-228600" defTabSz="913130">
                        <a:lnSpc>
                          <a:spcPct val="125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4pPr>
                      <a:lvl5pPr marL="2057400" indent="-228600" defTabSz="913130">
                        <a:lnSpc>
                          <a:spcPct val="125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5pPr>
                      <a:lvl6pPr marL="2514600" indent="-228600" defTabSz="913130" fontAlgn="base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6pPr>
                      <a:lvl7pPr marL="2971800" indent="-228600" defTabSz="913130" fontAlgn="base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7pPr>
                      <a:lvl8pPr marL="3429000" indent="-228600" defTabSz="913130" fontAlgn="base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8pPr>
                      <a:lvl9pPr marL="3886200" indent="-228600" defTabSz="913130" fontAlgn="base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9pPr>
                    </a:lstStyle>
                    <a:p>
                      <a:pPr marL="0" marR="0" lvl="0" indent="0" algn="ctr" defTabSz="91313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否（</a:t>
                      </a: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）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defTabSz="913130">
                        <a:lnSpc>
                          <a:spcPct val="125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1pPr>
                      <a:lvl2pPr marL="742950" indent="-285750" defTabSz="913130">
                        <a:lnSpc>
                          <a:spcPct val="125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2pPr>
                      <a:lvl3pPr marL="1143000" indent="-228600" defTabSz="913130">
                        <a:lnSpc>
                          <a:spcPct val="125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3pPr>
                      <a:lvl4pPr marL="1600200" indent="-228600" defTabSz="913130">
                        <a:lnSpc>
                          <a:spcPct val="125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4pPr>
                      <a:lvl5pPr marL="2057400" indent="-228600" defTabSz="913130">
                        <a:lnSpc>
                          <a:spcPct val="125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5pPr>
                      <a:lvl6pPr marL="2514600" indent="-228600" defTabSz="913130" fontAlgn="base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6pPr>
                      <a:lvl7pPr marL="2971800" indent="-228600" defTabSz="913130" fontAlgn="base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7pPr>
                      <a:lvl8pPr marL="3429000" indent="-228600" defTabSz="913130" fontAlgn="base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8pPr>
                      <a:lvl9pPr marL="3886200" indent="-228600" defTabSz="913130" fontAlgn="base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9pPr>
                    </a:lstStyle>
                    <a:p>
                      <a:pPr marL="0" marR="0" lvl="0" indent="0" algn="ctr" defTabSz="91313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否（</a:t>
                      </a: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）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defTabSz="913130">
                        <a:lnSpc>
                          <a:spcPct val="125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1pPr>
                      <a:lvl2pPr marL="742950" indent="-285750" defTabSz="913130">
                        <a:lnSpc>
                          <a:spcPct val="125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2pPr>
                      <a:lvl3pPr marL="1143000" indent="-228600" defTabSz="913130">
                        <a:lnSpc>
                          <a:spcPct val="125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3pPr>
                      <a:lvl4pPr marL="1600200" indent="-228600" defTabSz="913130">
                        <a:lnSpc>
                          <a:spcPct val="125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4pPr>
                      <a:lvl5pPr marL="2057400" indent="-228600" defTabSz="913130">
                        <a:lnSpc>
                          <a:spcPct val="125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5pPr>
                      <a:lvl6pPr marL="2514600" indent="-228600" defTabSz="913130" fontAlgn="base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6pPr>
                      <a:lvl7pPr marL="2971800" indent="-228600" defTabSz="913130" fontAlgn="base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7pPr>
                      <a:lvl8pPr marL="3429000" indent="-228600" defTabSz="913130" fontAlgn="base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8pPr>
                      <a:lvl9pPr marL="3886200" indent="-228600" defTabSz="913130" fontAlgn="base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9pPr>
                    </a:lstStyle>
                    <a:p>
                      <a:pPr marL="0" marR="0" lvl="0" indent="0" algn="ctr" defTabSz="91313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否（</a:t>
                      </a: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）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331">
                <a:tc>
                  <a:txBody>
                    <a:bodyPr/>
                    <a:lstStyle>
                      <a:lvl1pPr defTabSz="913130">
                        <a:lnSpc>
                          <a:spcPct val="125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1pPr>
                      <a:lvl2pPr marL="742950" indent="-285750" defTabSz="913130">
                        <a:lnSpc>
                          <a:spcPct val="125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2pPr>
                      <a:lvl3pPr marL="1143000" indent="-228600" defTabSz="913130">
                        <a:lnSpc>
                          <a:spcPct val="125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3pPr>
                      <a:lvl4pPr marL="1600200" indent="-228600" defTabSz="913130">
                        <a:lnSpc>
                          <a:spcPct val="125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4pPr>
                      <a:lvl5pPr marL="2057400" indent="-228600" defTabSz="913130">
                        <a:lnSpc>
                          <a:spcPct val="125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5pPr>
                      <a:lvl6pPr marL="2514600" indent="-228600" defTabSz="913130" fontAlgn="base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6pPr>
                      <a:lvl7pPr marL="2971800" indent="-228600" defTabSz="913130" fontAlgn="base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7pPr>
                      <a:lvl8pPr marL="3429000" indent="-228600" defTabSz="913130" fontAlgn="base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8pPr>
                      <a:lvl9pPr marL="3886200" indent="-228600" defTabSz="913130" fontAlgn="base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9pPr>
                    </a:lstStyle>
                    <a:p>
                      <a:pPr marL="0" marR="0" lvl="0" indent="0" algn="ctr" defTabSz="91313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  <a:endParaRPr kumimoji="0" lang="zh-CN" alt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 defTabSz="913130">
                        <a:lnSpc>
                          <a:spcPct val="125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1pPr>
                      <a:lvl2pPr marL="742950" indent="-285750" defTabSz="913130">
                        <a:lnSpc>
                          <a:spcPct val="125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2pPr>
                      <a:lvl3pPr marL="1143000" indent="-228600" defTabSz="913130">
                        <a:lnSpc>
                          <a:spcPct val="125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3pPr>
                      <a:lvl4pPr marL="1600200" indent="-228600" defTabSz="913130">
                        <a:lnSpc>
                          <a:spcPct val="125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4pPr>
                      <a:lvl5pPr marL="2057400" indent="-228600" defTabSz="913130">
                        <a:lnSpc>
                          <a:spcPct val="125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5pPr>
                      <a:lvl6pPr marL="2514600" indent="-228600" defTabSz="913130" fontAlgn="base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6pPr>
                      <a:lvl7pPr marL="2971800" indent="-228600" defTabSz="913130" fontAlgn="base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7pPr>
                      <a:lvl8pPr marL="3429000" indent="-228600" defTabSz="913130" fontAlgn="base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8pPr>
                      <a:lvl9pPr marL="3886200" indent="-228600" defTabSz="913130" fontAlgn="base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9pPr>
                    </a:lstStyle>
                    <a:p>
                      <a:pPr marL="0" marR="0" lvl="0" indent="0" algn="ctr" defTabSz="91313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  <a:endParaRPr kumimoji="0" lang="zh-CN" alt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 defTabSz="913130">
                        <a:lnSpc>
                          <a:spcPct val="125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1pPr>
                      <a:lvl2pPr marL="742950" indent="-285750" defTabSz="913130">
                        <a:lnSpc>
                          <a:spcPct val="125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2pPr>
                      <a:lvl3pPr marL="1143000" indent="-228600" defTabSz="913130">
                        <a:lnSpc>
                          <a:spcPct val="125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3pPr>
                      <a:lvl4pPr marL="1600200" indent="-228600" defTabSz="913130">
                        <a:lnSpc>
                          <a:spcPct val="125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4pPr>
                      <a:lvl5pPr marL="2057400" indent="-228600" defTabSz="913130">
                        <a:lnSpc>
                          <a:spcPct val="125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5pPr>
                      <a:lvl6pPr marL="2514600" indent="-228600" defTabSz="913130" fontAlgn="base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6pPr>
                      <a:lvl7pPr marL="2971800" indent="-228600" defTabSz="913130" fontAlgn="base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7pPr>
                      <a:lvl8pPr marL="3429000" indent="-228600" defTabSz="913130" fontAlgn="base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8pPr>
                      <a:lvl9pPr marL="3886200" indent="-228600" defTabSz="913130" fontAlgn="base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9pPr>
                    </a:lstStyle>
                    <a:p>
                      <a:pPr marL="0" marR="0" lvl="0" indent="0" algn="ctr" defTabSz="91313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  <a:endParaRPr kumimoji="0" lang="zh-CN" alt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 defTabSz="913130">
                        <a:lnSpc>
                          <a:spcPct val="125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1pPr>
                      <a:lvl2pPr marL="742950" indent="-285750" defTabSz="913130">
                        <a:lnSpc>
                          <a:spcPct val="125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2pPr>
                      <a:lvl3pPr marL="1143000" indent="-228600" defTabSz="913130">
                        <a:lnSpc>
                          <a:spcPct val="125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3pPr>
                      <a:lvl4pPr marL="1600200" indent="-228600" defTabSz="913130">
                        <a:lnSpc>
                          <a:spcPct val="125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4pPr>
                      <a:lvl5pPr marL="2057400" indent="-228600" defTabSz="913130">
                        <a:lnSpc>
                          <a:spcPct val="125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5pPr>
                      <a:lvl6pPr marL="2514600" indent="-228600" defTabSz="913130" fontAlgn="base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6pPr>
                      <a:lvl7pPr marL="2971800" indent="-228600" defTabSz="913130" fontAlgn="base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7pPr>
                      <a:lvl8pPr marL="3429000" indent="-228600" defTabSz="913130" fontAlgn="base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8pPr>
                      <a:lvl9pPr marL="3886200" indent="-228600" defTabSz="913130" fontAlgn="base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defRPr>
                      </a:lvl9pPr>
                    </a:lstStyle>
                    <a:p>
                      <a:pPr marL="0" marR="0" lvl="0" indent="0" algn="ctr" defTabSz="91313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  <a:endParaRPr kumimoji="0" lang="zh-CN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2" name="Picture 2" descr="F:\素材\图像\d6b72fdc825a854466ca9e5ed70720f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554" y="1916907"/>
            <a:ext cx="1410890" cy="2012156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2" descr="C:\Users\Fei\Desktop\三生三世十里桃花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3912"/>
            <a:ext cx="9144000" cy="517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685165">
              <a:defRPr/>
            </a:pPr>
            <a:r>
              <a:rPr dirty="0">
                <a:ln w="3810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练习</a:t>
            </a:r>
            <a:r>
              <a:rPr lang="en-US" altLang="zh-CN" dirty="0">
                <a:ln w="3810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1</a:t>
            </a:r>
            <a:r>
              <a:rPr dirty="0">
                <a:ln w="3810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：在一起？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785" y="927497"/>
            <a:ext cx="8820150" cy="460772"/>
          </a:xfrm>
        </p:spPr>
        <p:txBody>
          <a:bodyPr>
            <a:normAutofit fontScale="90000"/>
          </a:bodyPr>
          <a:lstStyle/>
          <a:p>
            <a:pPr defTabSz="685165">
              <a:defRPr/>
            </a:pPr>
            <a:r>
              <a:rPr lang="zh-CN" altLang="en-US" dirty="0"/>
              <a:t>实例分析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504" y="1593056"/>
            <a:ext cx="8712994" cy="2124075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</a:pPr>
            <a:r>
              <a:rPr lang="zh-CN" altLang="en-US"/>
              <a:t>练习</a:t>
            </a:r>
            <a:r>
              <a:rPr lang="en-US" altLang="zh-CN"/>
              <a:t>1</a:t>
            </a:r>
            <a:r>
              <a:rPr lang="zh-CN" altLang="en-US"/>
              <a:t>：</a:t>
            </a:r>
            <a:endParaRPr lang="en-US" altLang="zh-CN"/>
          </a:p>
          <a:p>
            <a:pPr lvl="1">
              <a:lnSpc>
                <a:spcPct val="115000"/>
              </a:lnSpc>
            </a:pPr>
            <a:r>
              <a:rPr kumimoji="0" lang="zh-CN" altLang="en-US"/>
              <a:t>在一起？</a:t>
            </a:r>
          </a:p>
          <a:p>
            <a:pPr lvl="1">
              <a:lnSpc>
                <a:spcPct val="115000"/>
              </a:lnSpc>
            </a:pPr>
            <a:r>
              <a:rPr kumimoji="0" lang="zh-CN" altLang="en-US"/>
              <a:t>判断依据：</a:t>
            </a:r>
            <a:endParaRPr kumimoji="0" lang="en-US" altLang="zh-CN"/>
          </a:p>
          <a:p>
            <a:pPr lvl="2">
              <a:lnSpc>
                <a:spcPct val="115000"/>
              </a:lnSpc>
            </a:pPr>
            <a:r>
              <a:rPr kumimoji="0" lang="en-US" altLang="zh-CN"/>
              <a:t>1</a:t>
            </a:r>
            <a:r>
              <a:rPr kumimoji="0" lang="zh-CN" altLang="en-US"/>
              <a:t>）门当户对</a:t>
            </a:r>
            <a:endParaRPr kumimoji="0" lang="en-US" altLang="zh-CN"/>
          </a:p>
          <a:p>
            <a:pPr lvl="2">
              <a:lnSpc>
                <a:spcPct val="115000"/>
              </a:lnSpc>
            </a:pPr>
            <a:r>
              <a:rPr kumimoji="0" lang="en-US" altLang="zh-CN"/>
              <a:t>2</a:t>
            </a:r>
            <a:r>
              <a:rPr kumimoji="0" lang="zh-CN" altLang="en-US"/>
              <a:t>）情投意合</a:t>
            </a:r>
          </a:p>
        </p:txBody>
      </p:sp>
      <p:pic>
        <p:nvPicPr>
          <p:cNvPr id="22531" name="Picture 2" descr="F:\素材\情投意合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766" y="1606154"/>
            <a:ext cx="3527822" cy="4236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椭圆 8"/>
          <p:cNvSpPr/>
          <p:nvPr/>
        </p:nvSpPr>
        <p:spPr>
          <a:xfrm>
            <a:off x="1834754" y="3717131"/>
            <a:ext cx="2159794" cy="485775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kumimoji="0" lang="zh-CN" altLang="en-US" sz="1350">
                <a:latin typeface="Times New Roman" panose="02020603050405020304" pitchFamily="18" charset="0"/>
                <a:ea typeface="黑体" panose="02010609060101010101" pitchFamily="49" charset="-122"/>
              </a:rPr>
              <a:t>门当户对？</a:t>
            </a:r>
          </a:p>
        </p:txBody>
      </p:sp>
      <p:sp>
        <p:nvSpPr>
          <p:cNvPr id="10" name="椭圆 9"/>
          <p:cNvSpPr/>
          <p:nvPr/>
        </p:nvSpPr>
        <p:spPr>
          <a:xfrm>
            <a:off x="707232" y="4364831"/>
            <a:ext cx="1622822" cy="485775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35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情投意合？</a:t>
            </a:r>
          </a:p>
        </p:txBody>
      </p:sp>
      <p:sp>
        <p:nvSpPr>
          <p:cNvPr id="11" name="椭圆 10"/>
          <p:cNvSpPr/>
          <p:nvPr/>
        </p:nvSpPr>
        <p:spPr>
          <a:xfrm>
            <a:off x="3621881" y="4364831"/>
            <a:ext cx="1219200" cy="485775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kumimoji="0" lang="zh-CN" altLang="en-US" sz="1350">
                <a:latin typeface="Times New Roman" panose="02020603050405020304" pitchFamily="18" charset="0"/>
                <a:ea typeface="黑体" panose="02010609060101010101" pitchFamily="49" charset="-122"/>
              </a:rPr>
              <a:t>不结</a:t>
            </a:r>
          </a:p>
        </p:txBody>
      </p:sp>
      <p:cxnSp>
        <p:nvCxnSpPr>
          <p:cNvPr id="12" name="直接箭头连接符 11"/>
          <p:cNvCxnSpPr>
            <a:stCxn id="9" idx="4"/>
            <a:endCxn id="10" idx="0"/>
          </p:cNvCxnSpPr>
          <p:nvPr/>
        </p:nvCxnSpPr>
        <p:spPr>
          <a:xfrm flipH="1">
            <a:off x="1519237" y="4202906"/>
            <a:ext cx="1395413" cy="16192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4"/>
            <a:endCxn id="11" idx="0"/>
          </p:cNvCxnSpPr>
          <p:nvPr/>
        </p:nvCxnSpPr>
        <p:spPr>
          <a:xfrm>
            <a:off x="2914651" y="4202906"/>
            <a:ext cx="1316831" cy="16192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095500" y="4250531"/>
            <a:ext cx="3097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9pPr>
          </a:lstStyle>
          <a:p>
            <a:r>
              <a:rPr kumimoji="0" lang="en-US" altLang="zh-CN" sz="135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0"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190875" y="4226719"/>
            <a:ext cx="3097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9pPr>
          </a:lstStyle>
          <a:p>
            <a:r>
              <a:rPr kumimoji="0" lang="en-US" altLang="zh-CN" sz="135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kumimoji="0"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08373" y="5013722"/>
            <a:ext cx="915590" cy="485775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kumimoji="0" lang="zh-CN" altLang="en-US" sz="1350">
                <a:latin typeface="Times New Roman" panose="02020603050405020304" pitchFamily="18" charset="0"/>
                <a:ea typeface="黑体" panose="02010609060101010101" pitchFamily="49" charset="-122"/>
              </a:rPr>
              <a:t>结婚</a:t>
            </a:r>
          </a:p>
        </p:txBody>
      </p:sp>
      <p:sp>
        <p:nvSpPr>
          <p:cNvPr id="17" name="椭圆 16"/>
          <p:cNvSpPr/>
          <p:nvPr/>
        </p:nvSpPr>
        <p:spPr>
          <a:xfrm>
            <a:off x="1813323" y="5013722"/>
            <a:ext cx="915590" cy="485775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kumimoji="0" lang="zh-CN" altLang="en-US" sz="1350">
                <a:latin typeface="Times New Roman" panose="02020603050405020304" pitchFamily="18" charset="0"/>
                <a:ea typeface="黑体" panose="02010609060101010101" pitchFamily="49" charset="-122"/>
              </a:rPr>
              <a:t>不结</a:t>
            </a:r>
          </a:p>
        </p:txBody>
      </p:sp>
      <p:cxnSp>
        <p:nvCxnSpPr>
          <p:cNvPr id="18" name="直接箭头连接符 17"/>
          <p:cNvCxnSpPr>
            <a:stCxn id="10" idx="4"/>
            <a:endCxn id="16" idx="0"/>
          </p:cNvCxnSpPr>
          <p:nvPr/>
        </p:nvCxnSpPr>
        <p:spPr>
          <a:xfrm flipH="1">
            <a:off x="765573" y="4850606"/>
            <a:ext cx="753665" cy="16311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0" idx="4"/>
            <a:endCxn id="17" idx="0"/>
          </p:cNvCxnSpPr>
          <p:nvPr/>
        </p:nvCxnSpPr>
        <p:spPr>
          <a:xfrm>
            <a:off x="1519238" y="4850606"/>
            <a:ext cx="752475" cy="16311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096566" y="4874419"/>
            <a:ext cx="3097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9pPr>
          </a:lstStyle>
          <a:p>
            <a:r>
              <a:rPr kumimoji="0" lang="en-US" altLang="zh-CN" sz="135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0"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637110" y="4874419"/>
            <a:ext cx="3097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9pPr>
          </a:lstStyle>
          <a:p>
            <a:r>
              <a:rPr kumimoji="0" lang="en-US" altLang="zh-CN" sz="135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kumimoji="0"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4" grpId="0"/>
      <p:bldP spid="15" grpId="0"/>
      <p:bldP spid="16" grpId="0" animBg="1"/>
      <p:bldP spid="17" grpId="0" animBg="1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分类：基本概念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分类任务的输入数据是记录的集合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每条记录用元组表示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x,y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是属性集合，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是特殊的属性，指出了该条记录的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标号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，也称分类属性或者目标属性。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类标号必须是离散属性。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785" y="927497"/>
            <a:ext cx="8820150" cy="460772"/>
          </a:xfrm>
        </p:spPr>
        <p:txBody>
          <a:bodyPr>
            <a:normAutofit fontScale="90000"/>
          </a:bodyPr>
          <a:lstStyle/>
          <a:p>
            <a:pPr defTabSz="685165">
              <a:defRPr/>
            </a:pPr>
            <a:r>
              <a:rPr kumimoji="1" dirty="0"/>
              <a:t>练习</a:t>
            </a:r>
            <a:r>
              <a:rPr kumimoji="1" lang="en-US" altLang="zh-CN" dirty="0"/>
              <a:t>1</a:t>
            </a:r>
            <a:r>
              <a:rPr kumimoji="1" dirty="0"/>
              <a:t> 答案示例</a:t>
            </a:r>
            <a:r>
              <a:rPr kumimoji="1" lang="en-US" altLang="zh-CN" dirty="0"/>
              <a:t>1</a:t>
            </a:r>
            <a:endParaRPr kumimoji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88" y="1528762"/>
            <a:ext cx="5680472" cy="431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泛化能力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785" y="927497"/>
            <a:ext cx="8820150" cy="460772"/>
          </a:xfrm>
        </p:spPr>
        <p:txBody>
          <a:bodyPr>
            <a:normAutofit fontScale="90000"/>
          </a:bodyPr>
          <a:lstStyle/>
          <a:p>
            <a:pPr defTabSz="685165">
              <a:defRPr/>
            </a:pPr>
            <a:r>
              <a:rPr kumimoji="1" dirty="0"/>
              <a:t>练习</a:t>
            </a:r>
            <a:r>
              <a:rPr kumimoji="1" lang="en-US" altLang="zh-CN" dirty="0"/>
              <a:t>1</a:t>
            </a:r>
            <a:r>
              <a:rPr kumimoji="1" dirty="0"/>
              <a:t> 答案示例</a:t>
            </a:r>
            <a:r>
              <a:rPr kumimoji="1" lang="en-US" altLang="zh-CN" dirty="0"/>
              <a:t>2</a:t>
            </a:r>
            <a:endParaRPr kumimoji="1" dirty="0"/>
          </a:p>
        </p:txBody>
      </p:sp>
      <p:sp>
        <p:nvSpPr>
          <p:cNvPr id="2457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24579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454" y="1554956"/>
            <a:ext cx="4231481" cy="431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内容占位符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4" y="1528762"/>
            <a:ext cx="3800475" cy="431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如何建立决策树？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Induction</a:t>
            </a:r>
          </a:p>
        </p:txBody>
      </p:sp>
      <p:sp>
        <p:nvSpPr>
          <p:cNvPr id="89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算法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Hunt’s Algorithm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（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基础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）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2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贪心策略，局部最优决策，构造次最优决策树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1"/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1"/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CART</a:t>
            </a:r>
          </a:p>
          <a:p>
            <a:pPr lvl="1"/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1"/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ID3, C4.5</a:t>
            </a:r>
          </a:p>
          <a:p>
            <a:pPr lvl="1"/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SLIQ,SPRINT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Hunt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Hunt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算法是一种采用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局部最优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策略的决策树构建算法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是许多决策树算法的基础，包括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ID3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C4.5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CART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等。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该算法的具体执行步骤如下：</a:t>
            </a:r>
          </a:p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Hunt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算法中，通过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将训练记录相继划分成较纯的子集，以递归方式建立决策树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 </a:t>
            </a:r>
            <a:r>
              <a:rPr lang="en-US" altLang="zh-CN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Dt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是与结点 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相关联的训练记录集，而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={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2,⋯,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yc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是类标号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Hunt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算法的递归定义如下： </a:t>
            </a:r>
            <a:b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Hunt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(1)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如果 </a:t>
            </a:r>
            <a:r>
              <a:rPr lang="en-US" altLang="zh-CN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Dt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中所有记录都属于同一个类，则 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是叶结点，用 </a:t>
            </a:r>
            <a:r>
              <a:rPr lang="en-US" altLang="zh-CN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yt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标记。 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b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(2)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如果 </a:t>
            </a:r>
            <a:r>
              <a:rPr lang="en-US" altLang="zh-CN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Dt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中包含属于多个类的记录，则选择一个属性测试条件（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 test condition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），将记录划分成较小的子集。对于测试条件的每个输出，创建一个子女结点，并根据测试结果将 </a:t>
            </a:r>
            <a:r>
              <a:rPr lang="en-US" altLang="zh-CN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Dt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中的记录分布到子女结点中。然后，对于每个子女结点，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递归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地调用该算法。</a:t>
            </a:r>
          </a:p>
          <a:p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274638"/>
            <a:ext cx="8275637" cy="715962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Hunt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4541837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Let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</a:t>
            </a:r>
            <a:r>
              <a:rPr lang="en-US" altLang="zh-CN" sz="2000" b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be the set of training records that reach a node t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General Procedure: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If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</a:t>
            </a:r>
            <a:r>
              <a:rPr lang="en-US" altLang="zh-CN" sz="2000" b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contains records that belong the same class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y</a:t>
            </a:r>
            <a:r>
              <a:rPr lang="en-US" altLang="zh-CN" sz="2000" b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, then t is a leaf node labeled as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y</a:t>
            </a:r>
            <a:r>
              <a:rPr lang="en-US" altLang="zh-CN" sz="2000" b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</a:t>
            </a:r>
            <a:endParaRPr lang="en-US" altLang="zh-CN" sz="20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If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</a:t>
            </a:r>
            <a:r>
              <a:rPr lang="en-US" altLang="zh-CN" sz="2000" b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is an empty set, then t is a leaf node labeled by the default class,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y</a:t>
            </a:r>
            <a:r>
              <a:rPr lang="en-US" altLang="zh-CN" sz="2000" b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</a:t>
            </a:r>
            <a:endParaRPr lang="en-US" altLang="zh-CN" sz="20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If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</a:t>
            </a:r>
            <a:r>
              <a:rPr lang="en-US" altLang="zh-CN" sz="2000" b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contains records that belong to more than one class, use an attribute test to split the data into smaller subsets. Recursively apply the procedure to each subset.</a:t>
            </a:r>
          </a:p>
        </p:txBody>
      </p:sp>
      <p:graphicFrame>
        <p:nvGraphicFramePr>
          <p:cNvPr id="901125" name="Object 5"/>
          <p:cNvGraphicFramePr>
            <a:graphicFrameLocks noChangeAspect="1"/>
          </p:cNvGraphicFramePr>
          <p:nvPr/>
        </p:nvGraphicFramePr>
        <p:xfrm>
          <a:off x="5665788" y="1143000"/>
          <a:ext cx="3021012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Document" r:id="rId3" imgW="5408930" imgH="5770880" progId="Word.Document.8">
                  <p:embed/>
                </p:oleObj>
              </mc:Choice>
              <mc:Fallback>
                <p:oleObj name="Document" r:id="rId3" imgW="5408930" imgH="5770880" progId="Word.Document.8">
                  <p:embed/>
                  <p:pic>
                    <p:nvPicPr>
                      <p:cNvPr id="9011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5788" y="1143000"/>
                        <a:ext cx="3021012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31" name="Oval 11"/>
          <p:cNvSpPr>
            <a:spLocks noChangeArrowheads="1"/>
          </p:cNvSpPr>
          <p:nvPr/>
        </p:nvSpPr>
        <p:spPr bwMode="auto">
          <a:xfrm>
            <a:off x="6019800" y="4800600"/>
            <a:ext cx="14478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1132" name="Line 12"/>
          <p:cNvSpPr>
            <a:spLocks noChangeShapeType="1"/>
          </p:cNvSpPr>
          <p:nvPr/>
        </p:nvSpPr>
        <p:spPr bwMode="auto">
          <a:xfrm flipH="1">
            <a:off x="5715000" y="5562600"/>
            <a:ext cx="990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1133" name="Line 13"/>
          <p:cNvSpPr>
            <a:spLocks noChangeShapeType="1"/>
          </p:cNvSpPr>
          <p:nvPr/>
        </p:nvSpPr>
        <p:spPr bwMode="auto">
          <a:xfrm>
            <a:off x="6858000" y="5562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1134" name="Line 14"/>
          <p:cNvSpPr>
            <a:spLocks noChangeShapeType="1"/>
          </p:cNvSpPr>
          <p:nvPr/>
        </p:nvSpPr>
        <p:spPr bwMode="auto">
          <a:xfrm>
            <a:off x="7010400" y="5562600"/>
            <a:ext cx="990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1135" name="Line 15"/>
          <p:cNvSpPr>
            <a:spLocks noChangeShapeType="1"/>
          </p:cNvSpPr>
          <p:nvPr/>
        </p:nvSpPr>
        <p:spPr bwMode="auto">
          <a:xfrm flipH="1">
            <a:off x="6705600" y="44196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1136" name="Text Box 16"/>
          <p:cNvSpPr txBox="1">
            <a:spLocks noChangeArrowheads="1"/>
          </p:cNvSpPr>
          <p:nvPr/>
        </p:nvSpPr>
        <p:spPr bwMode="auto">
          <a:xfrm>
            <a:off x="6934200" y="4267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</a:t>
            </a:r>
            <a:r>
              <a:rPr lang="en-US" altLang="zh-CN" sz="2000" b="1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</a:t>
            </a:r>
          </a:p>
        </p:txBody>
      </p:sp>
      <p:sp>
        <p:nvSpPr>
          <p:cNvPr id="901137" name="Text Box 17"/>
          <p:cNvSpPr txBox="1">
            <a:spLocks noChangeArrowheads="1"/>
          </p:cNvSpPr>
          <p:nvPr/>
        </p:nvSpPr>
        <p:spPr bwMode="auto">
          <a:xfrm>
            <a:off x="6553200" y="4953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9" name="Rectangle 3"/>
          <p:cNvSpPr>
            <a:spLocks noChangeArrowheads="1"/>
          </p:cNvSpPr>
          <p:nvPr/>
        </p:nvSpPr>
        <p:spPr bwMode="auto">
          <a:xfrm>
            <a:off x="304800" y="1447800"/>
            <a:ext cx="576263" cy="414338"/>
          </a:xfrm>
          <a:prstGeom prst="rect">
            <a:avLst/>
          </a:prstGeom>
          <a:solidFill>
            <a:srgbClr val="FFFFFF"/>
          </a:solidFill>
          <a:ln w="25400">
            <a:solidFill>
              <a:srgbClr val="3366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Don’t </a:t>
            </a:r>
          </a:p>
          <a:p>
            <a:pPr algn="ctr"/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Cheat</a:t>
            </a:r>
            <a:endParaRPr lang="en-US" altLang="zh-CN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00100" name="Group 4"/>
          <p:cNvGrpSpPr/>
          <p:nvPr/>
        </p:nvGrpSpPr>
        <p:grpSpPr bwMode="auto">
          <a:xfrm>
            <a:off x="990600" y="1143000"/>
            <a:ext cx="2168525" cy="1262063"/>
            <a:chOff x="624" y="720"/>
            <a:chExt cx="1366" cy="795"/>
          </a:xfrm>
        </p:grpSpPr>
        <p:grpSp>
          <p:nvGrpSpPr>
            <p:cNvPr id="900101" name="Group 5"/>
            <p:cNvGrpSpPr/>
            <p:nvPr/>
          </p:nvGrpSpPr>
          <p:grpSpPr bwMode="auto">
            <a:xfrm>
              <a:off x="864" y="720"/>
              <a:ext cx="1126" cy="795"/>
              <a:chOff x="480" y="2640"/>
              <a:chExt cx="1126" cy="795"/>
            </a:xfrm>
          </p:grpSpPr>
          <p:sp>
            <p:nvSpPr>
              <p:cNvPr id="900102" name="Oval 6"/>
              <p:cNvSpPr>
                <a:spLocks noChangeArrowheads="1"/>
              </p:cNvSpPr>
              <p:nvPr/>
            </p:nvSpPr>
            <p:spPr bwMode="auto">
              <a:xfrm>
                <a:off x="807" y="2640"/>
                <a:ext cx="436" cy="272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3366F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600" b="1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Refund</a:t>
                </a:r>
                <a:endParaRPr lang="en-US" altLang="zh-CN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00103" name="Line 7"/>
              <p:cNvSpPr>
                <a:spLocks noChangeShapeType="1"/>
              </p:cNvSpPr>
              <p:nvPr/>
            </p:nvSpPr>
            <p:spPr bwMode="auto">
              <a:xfrm flipH="1">
                <a:off x="661" y="2912"/>
                <a:ext cx="364" cy="224"/>
              </a:xfrm>
              <a:prstGeom prst="line">
                <a:avLst/>
              </a:prstGeom>
              <a:noFill/>
              <a:ln w="25400">
                <a:solidFill>
                  <a:srgbClr val="3366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00104" name="Line 8"/>
              <p:cNvSpPr>
                <a:spLocks noChangeShapeType="1"/>
              </p:cNvSpPr>
              <p:nvPr/>
            </p:nvSpPr>
            <p:spPr bwMode="auto">
              <a:xfrm>
                <a:off x="1025" y="2912"/>
                <a:ext cx="363" cy="224"/>
              </a:xfrm>
              <a:prstGeom prst="line">
                <a:avLst/>
              </a:prstGeom>
              <a:noFill/>
              <a:ln w="25400">
                <a:solidFill>
                  <a:srgbClr val="3366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00105" name="Rectangle 9"/>
              <p:cNvSpPr>
                <a:spLocks noChangeArrowheads="1"/>
              </p:cNvSpPr>
              <p:nvPr/>
            </p:nvSpPr>
            <p:spPr bwMode="auto">
              <a:xfrm>
                <a:off x="480" y="3136"/>
                <a:ext cx="363" cy="299"/>
              </a:xfrm>
              <a:prstGeom prst="rect">
                <a:avLst/>
              </a:prstGeom>
              <a:solidFill>
                <a:srgbClr val="FFFFFF"/>
              </a:solidFill>
              <a:ln w="50800" cmpd="thickThin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Don’t </a:t>
                </a:r>
              </a:p>
              <a:p>
                <a:pPr algn="ctr"/>
                <a:r>
                  <a:rPr lang="en-US" altLang="zh-CN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Cheat</a:t>
                </a:r>
                <a:endParaRPr lang="en-US" altLang="zh-CN" sz="1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00106" name="Rectangle 10"/>
              <p:cNvSpPr>
                <a:spLocks noChangeArrowheads="1"/>
              </p:cNvSpPr>
              <p:nvPr/>
            </p:nvSpPr>
            <p:spPr bwMode="auto">
              <a:xfrm>
                <a:off x="1243" y="3136"/>
                <a:ext cx="363" cy="261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3366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Don’t </a:t>
                </a:r>
              </a:p>
              <a:p>
                <a:pPr algn="ctr"/>
                <a:r>
                  <a:rPr lang="en-US" altLang="zh-CN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Cheat</a:t>
                </a:r>
                <a:endParaRPr lang="en-US" altLang="zh-CN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00107" name="Text Box 11"/>
              <p:cNvSpPr txBox="1">
                <a:spLocks noChangeArrowheads="1"/>
              </p:cNvSpPr>
              <p:nvPr/>
            </p:nvSpPr>
            <p:spPr bwMode="auto">
              <a:xfrm>
                <a:off x="556" y="2849"/>
                <a:ext cx="33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rgbClr val="0066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anose="02010600030101010101" pitchFamily="2" charset="-122"/>
                  </a:rPr>
                  <a:t>Yes</a:t>
                </a:r>
                <a:endParaRPr lang="en-US" altLang="zh-CN" sz="1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00108" name="Text Box 12"/>
              <p:cNvSpPr txBox="1">
                <a:spLocks noChangeArrowheads="1"/>
              </p:cNvSpPr>
              <p:nvPr/>
            </p:nvSpPr>
            <p:spPr bwMode="auto">
              <a:xfrm>
                <a:off x="1262" y="2849"/>
                <a:ext cx="26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rgbClr val="0066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anose="02010600030101010101" pitchFamily="2" charset="-122"/>
                  </a:rPr>
                  <a:t>No</a:t>
                </a:r>
                <a:endParaRPr lang="en-US" altLang="zh-CN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00109" name="Line 13"/>
            <p:cNvSpPr>
              <a:spLocks noChangeShapeType="1"/>
            </p:cNvSpPr>
            <p:nvPr/>
          </p:nvSpPr>
          <p:spPr bwMode="auto">
            <a:xfrm flipV="1">
              <a:off x="624" y="1056"/>
              <a:ext cx="240" cy="0"/>
            </a:xfrm>
            <a:prstGeom prst="line">
              <a:avLst/>
            </a:prstGeom>
            <a:noFill/>
            <a:ln w="76200" cmpd="tri">
              <a:solidFill>
                <a:srgbClr val="CC3300"/>
              </a:solidFill>
              <a:round/>
              <a:tailEnd type="arrow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00110" name="Group 14"/>
          <p:cNvGrpSpPr/>
          <p:nvPr/>
        </p:nvGrpSpPr>
        <p:grpSpPr bwMode="auto">
          <a:xfrm>
            <a:off x="2667000" y="3048000"/>
            <a:ext cx="3413126" cy="3294063"/>
            <a:chOff x="1536" y="1920"/>
            <a:chExt cx="2150" cy="2075"/>
          </a:xfrm>
        </p:grpSpPr>
        <p:grpSp>
          <p:nvGrpSpPr>
            <p:cNvPr id="900111" name="Group 15"/>
            <p:cNvGrpSpPr/>
            <p:nvPr/>
          </p:nvGrpSpPr>
          <p:grpSpPr bwMode="auto">
            <a:xfrm>
              <a:off x="1791" y="1920"/>
              <a:ext cx="1895" cy="2075"/>
              <a:chOff x="3807" y="1824"/>
              <a:chExt cx="1895" cy="2075"/>
            </a:xfrm>
          </p:grpSpPr>
          <p:sp>
            <p:nvSpPr>
              <p:cNvPr id="900112" name="Oval 16"/>
              <p:cNvSpPr>
                <a:spLocks noChangeArrowheads="1"/>
              </p:cNvSpPr>
              <p:nvPr/>
            </p:nvSpPr>
            <p:spPr bwMode="auto">
              <a:xfrm>
                <a:off x="4311" y="1824"/>
                <a:ext cx="437" cy="28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6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Refund</a:t>
                </a:r>
                <a:endPara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00113" name="Line 17"/>
              <p:cNvSpPr>
                <a:spLocks noChangeShapeType="1"/>
              </p:cNvSpPr>
              <p:nvPr/>
            </p:nvSpPr>
            <p:spPr bwMode="auto">
              <a:xfrm flipH="1">
                <a:off x="4166" y="2107"/>
                <a:ext cx="364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00114" name="Line 18"/>
              <p:cNvSpPr>
                <a:spLocks noChangeShapeType="1"/>
              </p:cNvSpPr>
              <p:nvPr/>
            </p:nvSpPr>
            <p:spPr bwMode="auto">
              <a:xfrm>
                <a:off x="4530" y="2107"/>
                <a:ext cx="363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00115" name="Rectangle 19"/>
              <p:cNvSpPr>
                <a:spLocks noChangeArrowheads="1"/>
              </p:cNvSpPr>
              <p:nvPr/>
            </p:nvSpPr>
            <p:spPr bwMode="auto">
              <a:xfrm>
                <a:off x="3984" y="2331"/>
                <a:ext cx="364" cy="298"/>
              </a:xfrm>
              <a:prstGeom prst="rect">
                <a:avLst/>
              </a:prstGeom>
              <a:solidFill>
                <a:srgbClr val="FFFFFF"/>
              </a:solidFill>
              <a:ln w="50800" cmpd="thickThin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Don’t </a:t>
                </a:r>
              </a:p>
              <a:p>
                <a:pPr algn="ctr"/>
                <a:r>
                  <a:rPr lang="en-US" altLang="zh-CN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Cheat</a:t>
                </a:r>
                <a:endParaRPr lang="en-US" altLang="zh-CN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00116" name="Text Box 20"/>
              <p:cNvSpPr txBox="1">
                <a:spLocks noChangeArrowheads="1"/>
              </p:cNvSpPr>
              <p:nvPr/>
            </p:nvSpPr>
            <p:spPr bwMode="auto">
              <a:xfrm>
                <a:off x="4060" y="2042"/>
                <a:ext cx="33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anose="02010600030101010101" pitchFamily="2" charset="-122"/>
                  </a:rPr>
                  <a:t>Yes</a:t>
                </a:r>
                <a:endParaRPr lang="en-US" altLang="zh-CN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00117" name="Text Box 21"/>
              <p:cNvSpPr txBox="1">
                <a:spLocks noChangeArrowheads="1"/>
              </p:cNvSpPr>
              <p:nvPr/>
            </p:nvSpPr>
            <p:spPr bwMode="auto">
              <a:xfrm>
                <a:off x="4767" y="2042"/>
                <a:ext cx="26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anose="02010600030101010101" pitchFamily="2" charset="-122"/>
                  </a:rPr>
                  <a:t>No</a:t>
                </a:r>
                <a:endParaRPr lang="en-US" altLang="zh-CN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00118" name="Oval 22"/>
              <p:cNvSpPr>
                <a:spLocks noChangeArrowheads="1"/>
              </p:cNvSpPr>
              <p:nvPr/>
            </p:nvSpPr>
            <p:spPr bwMode="auto">
              <a:xfrm>
                <a:off x="4639" y="2331"/>
                <a:ext cx="545" cy="37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6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Marital</a:t>
                </a:r>
              </a:p>
              <a:p>
                <a:pPr algn="ctr"/>
                <a:r>
                  <a:rPr lang="en-US" altLang="zh-CN" sz="16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Status</a:t>
                </a:r>
                <a:endParaRPr lang="en-US" altLang="zh-CN" sz="1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00119" name="Line 23"/>
              <p:cNvSpPr>
                <a:spLocks noChangeShapeType="1"/>
              </p:cNvSpPr>
              <p:nvPr/>
            </p:nvSpPr>
            <p:spPr bwMode="auto">
              <a:xfrm flipH="1">
                <a:off x="4464" y="2704"/>
                <a:ext cx="465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00120" name="Line 24"/>
              <p:cNvSpPr>
                <a:spLocks noChangeShapeType="1"/>
              </p:cNvSpPr>
              <p:nvPr/>
            </p:nvSpPr>
            <p:spPr bwMode="auto">
              <a:xfrm>
                <a:off x="4929" y="2704"/>
                <a:ext cx="400" cy="2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00121" name="Rectangle 25"/>
              <p:cNvSpPr>
                <a:spLocks noChangeArrowheads="1"/>
              </p:cNvSpPr>
              <p:nvPr/>
            </p:nvSpPr>
            <p:spPr bwMode="auto">
              <a:xfrm>
                <a:off x="5148" y="2965"/>
                <a:ext cx="363" cy="299"/>
              </a:xfrm>
              <a:prstGeom prst="rect">
                <a:avLst/>
              </a:prstGeom>
              <a:solidFill>
                <a:srgbClr val="FFFFFF"/>
              </a:solidFill>
              <a:ln w="50800" cmpd="thickThin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Don’t </a:t>
                </a:r>
              </a:p>
              <a:p>
                <a:pPr algn="ctr"/>
                <a:r>
                  <a:rPr lang="en-US" altLang="zh-CN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Cheat</a:t>
                </a:r>
                <a:endParaRPr lang="en-US" altLang="zh-CN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00122" name="Rectangle 26"/>
              <p:cNvSpPr>
                <a:spLocks noChangeArrowheads="1"/>
              </p:cNvSpPr>
              <p:nvPr/>
            </p:nvSpPr>
            <p:spPr bwMode="auto">
              <a:xfrm>
                <a:off x="4704" y="3600"/>
                <a:ext cx="364" cy="262"/>
              </a:xfrm>
              <a:prstGeom prst="rect">
                <a:avLst/>
              </a:prstGeom>
              <a:solidFill>
                <a:srgbClr val="FFFFFF"/>
              </a:solidFill>
              <a:ln w="50800" cmpd="thickThin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6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Cheat</a:t>
                </a:r>
                <a:endParaRPr lang="en-US" altLang="zh-CN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00123" name="Text Box 27"/>
              <p:cNvSpPr txBox="1">
                <a:spLocks noChangeArrowheads="1"/>
              </p:cNvSpPr>
              <p:nvPr/>
            </p:nvSpPr>
            <p:spPr bwMode="auto">
              <a:xfrm>
                <a:off x="4006" y="2580"/>
                <a:ext cx="706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anose="02010600030101010101" pitchFamily="2" charset="-122"/>
                  </a:rPr>
                  <a:t>Single,</a:t>
                </a:r>
              </a:p>
              <a:p>
                <a:pPr algn="ctr"/>
                <a:r>
                  <a:rPr lang="en-US" altLang="zh-CN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anose="02010600030101010101" pitchFamily="2" charset="-122"/>
                  </a:rPr>
                  <a:t>Divorced</a:t>
                </a:r>
                <a:endParaRPr lang="en-US" altLang="zh-CN" sz="1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endParaRPr>
              </a:p>
            </p:txBody>
          </p:sp>
          <p:sp>
            <p:nvSpPr>
              <p:cNvPr id="900124" name="Text Box 28"/>
              <p:cNvSpPr txBox="1">
                <a:spLocks noChangeArrowheads="1"/>
              </p:cNvSpPr>
              <p:nvPr/>
            </p:nvSpPr>
            <p:spPr bwMode="auto">
              <a:xfrm>
                <a:off x="5070" y="2668"/>
                <a:ext cx="63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anose="02010600030101010101" pitchFamily="2" charset="-122"/>
                  </a:rPr>
                  <a:t>Married</a:t>
                </a:r>
                <a:endParaRPr lang="en-US" altLang="zh-CN" sz="1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endParaRPr>
              </a:p>
            </p:txBody>
          </p:sp>
          <p:sp>
            <p:nvSpPr>
              <p:cNvPr id="900125" name="Oval 29"/>
              <p:cNvSpPr>
                <a:spLocks noChangeArrowheads="1"/>
              </p:cNvSpPr>
              <p:nvPr/>
            </p:nvSpPr>
            <p:spPr bwMode="auto">
              <a:xfrm>
                <a:off x="4080" y="2976"/>
                <a:ext cx="768" cy="384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3366F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600" b="1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Taxable</a:t>
                </a:r>
              </a:p>
              <a:p>
                <a:pPr algn="ctr"/>
                <a:r>
                  <a:rPr lang="en-US" altLang="zh-CN" sz="1600" b="1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Income</a:t>
                </a:r>
                <a:endParaRPr lang="en-US" altLang="zh-CN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00126" name="Rectangle 30"/>
              <p:cNvSpPr>
                <a:spLocks noChangeArrowheads="1"/>
              </p:cNvSpPr>
              <p:nvPr/>
            </p:nvSpPr>
            <p:spPr bwMode="auto">
              <a:xfrm>
                <a:off x="3840" y="3600"/>
                <a:ext cx="363" cy="299"/>
              </a:xfrm>
              <a:prstGeom prst="rect">
                <a:avLst/>
              </a:prstGeom>
              <a:solidFill>
                <a:srgbClr val="FFFFFF"/>
              </a:solidFill>
              <a:ln w="50800" cmpd="thickThin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Don’t </a:t>
                </a:r>
              </a:p>
              <a:p>
                <a:pPr algn="ctr"/>
                <a:r>
                  <a:rPr lang="en-US" altLang="zh-CN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Cheat</a:t>
                </a:r>
                <a:endParaRPr lang="en-US" altLang="zh-CN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00127" name="Line 31"/>
              <p:cNvSpPr>
                <a:spLocks noChangeShapeType="1"/>
              </p:cNvSpPr>
              <p:nvPr/>
            </p:nvSpPr>
            <p:spPr bwMode="auto">
              <a:xfrm flipH="1">
                <a:off x="4032" y="3360"/>
                <a:ext cx="432" cy="240"/>
              </a:xfrm>
              <a:prstGeom prst="line">
                <a:avLst/>
              </a:prstGeom>
              <a:noFill/>
              <a:ln w="25400">
                <a:solidFill>
                  <a:srgbClr val="3366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00128" name="Line 32"/>
              <p:cNvSpPr>
                <a:spLocks noChangeShapeType="1"/>
              </p:cNvSpPr>
              <p:nvPr/>
            </p:nvSpPr>
            <p:spPr bwMode="auto">
              <a:xfrm>
                <a:off x="4464" y="3360"/>
                <a:ext cx="432" cy="240"/>
              </a:xfrm>
              <a:prstGeom prst="line">
                <a:avLst/>
              </a:prstGeom>
              <a:noFill/>
              <a:ln w="25400">
                <a:solidFill>
                  <a:srgbClr val="3366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00129" name="Text Box 33"/>
              <p:cNvSpPr txBox="1">
                <a:spLocks noChangeArrowheads="1"/>
              </p:cNvSpPr>
              <p:nvPr/>
            </p:nvSpPr>
            <p:spPr bwMode="auto">
              <a:xfrm>
                <a:off x="3807" y="3340"/>
                <a:ext cx="48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rgbClr val="0066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anose="02010600030101010101" pitchFamily="2" charset="-122"/>
                  </a:rPr>
                  <a:t>&lt; 80K</a:t>
                </a:r>
                <a:endParaRPr lang="en-US" altLang="zh-CN" sz="1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endParaRPr>
              </a:p>
            </p:txBody>
          </p:sp>
          <p:sp>
            <p:nvSpPr>
              <p:cNvPr id="900130" name="Text Box 34"/>
              <p:cNvSpPr txBox="1">
                <a:spLocks noChangeArrowheads="1"/>
              </p:cNvSpPr>
              <p:nvPr/>
            </p:nvSpPr>
            <p:spPr bwMode="auto">
              <a:xfrm>
                <a:off x="4666" y="3340"/>
                <a:ext cx="55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rgbClr val="0066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anose="02010600030101010101" pitchFamily="2" charset="-122"/>
                  </a:rPr>
                  <a:t>&gt;= 80K</a:t>
                </a:r>
                <a:endParaRPr lang="en-US" altLang="zh-CN" sz="1800" b="1">
                  <a:solidFill>
                    <a:srgbClr val="0066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00131" name="Line 35"/>
            <p:cNvSpPr>
              <a:spLocks noChangeShapeType="1"/>
            </p:cNvSpPr>
            <p:nvPr/>
          </p:nvSpPr>
          <p:spPr bwMode="auto">
            <a:xfrm rot="-2664477">
              <a:off x="1536" y="2400"/>
              <a:ext cx="192" cy="192"/>
            </a:xfrm>
            <a:prstGeom prst="line">
              <a:avLst/>
            </a:prstGeom>
            <a:noFill/>
            <a:ln w="76200" cmpd="tri">
              <a:solidFill>
                <a:srgbClr val="CC3300"/>
              </a:solidFill>
              <a:round/>
              <a:tailEnd type="arrow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00132" name="Group 36"/>
          <p:cNvGrpSpPr/>
          <p:nvPr/>
        </p:nvGrpSpPr>
        <p:grpSpPr bwMode="auto">
          <a:xfrm>
            <a:off x="76200" y="2789238"/>
            <a:ext cx="2741613" cy="2620962"/>
            <a:chOff x="48" y="1757"/>
            <a:chExt cx="1727" cy="1651"/>
          </a:xfrm>
        </p:grpSpPr>
        <p:grpSp>
          <p:nvGrpSpPr>
            <p:cNvPr id="900133" name="Group 37"/>
            <p:cNvGrpSpPr/>
            <p:nvPr/>
          </p:nvGrpSpPr>
          <p:grpSpPr bwMode="auto">
            <a:xfrm>
              <a:off x="48" y="1968"/>
              <a:ext cx="1727" cy="1440"/>
              <a:chOff x="2016" y="1824"/>
              <a:chExt cx="1727" cy="1440"/>
            </a:xfrm>
          </p:grpSpPr>
          <p:grpSp>
            <p:nvGrpSpPr>
              <p:cNvPr id="900134" name="Group 38"/>
              <p:cNvGrpSpPr/>
              <p:nvPr/>
            </p:nvGrpSpPr>
            <p:grpSpPr bwMode="auto">
              <a:xfrm>
                <a:off x="2016" y="1824"/>
                <a:ext cx="1527" cy="1440"/>
                <a:chOff x="2016" y="1968"/>
                <a:chExt cx="1527" cy="1440"/>
              </a:xfrm>
            </p:grpSpPr>
            <p:sp>
              <p:nvSpPr>
                <p:cNvPr id="900135" name="Oval 39"/>
                <p:cNvSpPr>
                  <a:spLocks noChangeArrowheads="1"/>
                </p:cNvSpPr>
                <p:nvPr/>
              </p:nvSpPr>
              <p:spPr bwMode="auto">
                <a:xfrm>
                  <a:off x="2343" y="1968"/>
                  <a:ext cx="437" cy="28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16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Refund</a:t>
                  </a:r>
                  <a:endParaRPr lang="en-US" altLang="zh-CN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00136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2198" y="2251"/>
                  <a:ext cx="364" cy="2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00137" name="Line 41"/>
                <p:cNvSpPr>
                  <a:spLocks noChangeShapeType="1"/>
                </p:cNvSpPr>
                <p:nvPr/>
              </p:nvSpPr>
              <p:spPr bwMode="auto">
                <a:xfrm>
                  <a:off x="2562" y="2251"/>
                  <a:ext cx="363" cy="2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00138" name="Rectangle 42"/>
                <p:cNvSpPr>
                  <a:spLocks noChangeArrowheads="1"/>
                </p:cNvSpPr>
                <p:nvPr/>
              </p:nvSpPr>
              <p:spPr bwMode="auto">
                <a:xfrm>
                  <a:off x="2016" y="2475"/>
                  <a:ext cx="364" cy="298"/>
                </a:xfrm>
                <a:prstGeom prst="rect">
                  <a:avLst/>
                </a:prstGeom>
                <a:solidFill>
                  <a:srgbClr val="FFFFFF"/>
                </a:solidFill>
                <a:ln w="50800" cmpd="thickThin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Don’t </a:t>
                  </a:r>
                </a:p>
                <a:p>
                  <a:pPr algn="ctr"/>
                  <a:r>
                    <a:rPr lang="en-US" altLang="zh-CN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Cheat</a:t>
                  </a:r>
                  <a:endParaRPr lang="en-US" altLang="zh-CN" sz="24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00139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092" y="2186"/>
                  <a:ext cx="337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panose="02010600030101010101" pitchFamily="2" charset="-122"/>
                    </a:rPr>
                    <a:t>Yes</a:t>
                  </a:r>
                  <a:endParaRPr lang="en-US" altLang="zh-CN" sz="24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00140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2799" y="2186"/>
                  <a:ext cx="262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panose="02010600030101010101" pitchFamily="2" charset="-122"/>
                    </a:rPr>
                    <a:t>No</a:t>
                  </a:r>
                  <a:endParaRPr lang="en-US" altLang="zh-CN" sz="24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00141" name="Oval 45"/>
                <p:cNvSpPr>
                  <a:spLocks noChangeArrowheads="1"/>
                </p:cNvSpPr>
                <p:nvPr/>
              </p:nvSpPr>
              <p:spPr bwMode="auto">
                <a:xfrm>
                  <a:off x="2671" y="2475"/>
                  <a:ext cx="545" cy="373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3366FF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1600" b="1">
                      <a:solidFill>
                        <a:srgbClr val="0033CC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Marital</a:t>
                  </a:r>
                </a:p>
                <a:p>
                  <a:pPr algn="ctr"/>
                  <a:r>
                    <a:rPr lang="en-US" altLang="zh-CN" sz="1600" b="1">
                      <a:solidFill>
                        <a:srgbClr val="0033CC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Status</a:t>
                  </a:r>
                  <a:endParaRPr lang="en-US" altLang="zh-CN" sz="1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00142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2525" y="2848"/>
                  <a:ext cx="436" cy="261"/>
                </a:xfrm>
                <a:prstGeom prst="line">
                  <a:avLst/>
                </a:prstGeom>
                <a:noFill/>
                <a:ln w="25400">
                  <a:solidFill>
                    <a:srgbClr val="3366FF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00143" name="Line 47"/>
                <p:cNvSpPr>
                  <a:spLocks noChangeShapeType="1"/>
                </p:cNvSpPr>
                <p:nvPr/>
              </p:nvSpPr>
              <p:spPr bwMode="auto">
                <a:xfrm>
                  <a:off x="2961" y="2848"/>
                  <a:ext cx="400" cy="261"/>
                </a:xfrm>
                <a:prstGeom prst="line">
                  <a:avLst/>
                </a:prstGeom>
                <a:noFill/>
                <a:ln w="25400">
                  <a:solidFill>
                    <a:srgbClr val="3366FF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00144" name="Rectangle 48"/>
                <p:cNvSpPr>
                  <a:spLocks noChangeArrowheads="1"/>
                </p:cNvSpPr>
                <p:nvPr/>
              </p:nvSpPr>
              <p:spPr bwMode="auto">
                <a:xfrm>
                  <a:off x="3180" y="3109"/>
                  <a:ext cx="363" cy="299"/>
                </a:xfrm>
                <a:prstGeom prst="rect">
                  <a:avLst/>
                </a:prstGeom>
                <a:solidFill>
                  <a:srgbClr val="FFFFFF"/>
                </a:solidFill>
                <a:ln w="50800" cmpd="thickThin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Don’t </a:t>
                  </a:r>
                </a:p>
                <a:p>
                  <a:pPr algn="ctr"/>
                  <a:r>
                    <a:rPr lang="en-US" altLang="zh-CN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Cheat</a:t>
                  </a:r>
                  <a:endParaRPr lang="en-US" altLang="zh-CN" sz="24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00145" name="Rectangle 49"/>
                <p:cNvSpPr>
                  <a:spLocks noChangeArrowheads="1"/>
                </p:cNvSpPr>
                <p:nvPr/>
              </p:nvSpPr>
              <p:spPr bwMode="auto">
                <a:xfrm>
                  <a:off x="2343" y="3109"/>
                  <a:ext cx="364" cy="26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3366FF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16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Cheat</a:t>
                  </a:r>
                  <a:endParaRPr lang="en-US" altLang="zh-CN" sz="24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00146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2038" y="2724"/>
                  <a:ext cx="706" cy="4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b="1">
                      <a:solidFill>
                        <a:srgbClr val="0066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panose="02010600030101010101" pitchFamily="2" charset="-122"/>
                    </a:rPr>
                    <a:t>Single,</a:t>
                  </a:r>
                </a:p>
                <a:p>
                  <a:pPr algn="ctr"/>
                  <a:r>
                    <a:rPr lang="en-US" altLang="zh-CN" b="1">
                      <a:solidFill>
                        <a:srgbClr val="0066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panose="02010600030101010101" pitchFamily="2" charset="-122"/>
                    </a:rPr>
                    <a:t>Divorced</a:t>
                  </a:r>
                  <a:endParaRPr lang="en-US" altLang="zh-CN" sz="1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900147" name="Text Box 51"/>
              <p:cNvSpPr txBox="1">
                <a:spLocks noChangeArrowheads="1"/>
              </p:cNvSpPr>
              <p:nvPr/>
            </p:nvSpPr>
            <p:spPr bwMode="auto">
              <a:xfrm>
                <a:off x="3111" y="2668"/>
                <a:ext cx="63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rgbClr val="0066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anose="02010600030101010101" pitchFamily="2" charset="-122"/>
                  </a:rPr>
                  <a:t>Married</a:t>
                </a:r>
                <a:endParaRPr lang="en-US" altLang="zh-CN" sz="1800" b="1">
                  <a:solidFill>
                    <a:srgbClr val="0066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00148" name="Line 52"/>
            <p:cNvSpPr>
              <a:spLocks noChangeShapeType="1"/>
            </p:cNvSpPr>
            <p:nvPr/>
          </p:nvSpPr>
          <p:spPr bwMode="auto">
            <a:xfrm rot="-2664477" flipH="1" flipV="1">
              <a:off x="727" y="1757"/>
              <a:ext cx="402" cy="26"/>
            </a:xfrm>
            <a:prstGeom prst="line">
              <a:avLst/>
            </a:prstGeom>
            <a:noFill/>
            <a:ln w="76200" cmpd="tri">
              <a:solidFill>
                <a:srgbClr val="CC3300"/>
              </a:solidFill>
              <a:round/>
              <a:tailEnd type="arrow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900149" name="Object 53"/>
          <p:cNvGraphicFramePr>
            <a:graphicFrameLocks noChangeAspect="1"/>
          </p:cNvGraphicFramePr>
          <p:nvPr/>
        </p:nvGraphicFramePr>
        <p:xfrm>
          <a:off x="5562600" y="228600"/>
          <a:ext cx="3413125" cy="368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Document" r:id="rId4" imgW="5405755" imgH="5782310" progId="Word.Document.8">
                  <p:embed/>
                </p:oleObj>
              </mc:Choice>
              <mc:Fallback>
                <p:oleObj name="Document" r:id="rId4" imgW="5405755" imgH="5782310" progId="Word.Document.8">
                  <p:embed/>
                  <p:pic>
                    <p:nvPicPr>
                      <p:cNvPr id="900149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274"/>
                      <a:stretch>
                        <a:fillRect/>
                      </a:stretch>
                    </p:blipFill>
                    <p:spPr bwMode="auto">
                      <a:xfrm>
                        <a:off x="5562600" y="228600"/>
                        <a:ext cx="3413125" cy="368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4042047" y="3244334"/>
            <a:ext cx="1059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C4.5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0099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8FCDBD-1675-4C35-8AC1-D0C72F655377}" type="slidenum">
              <a:rPr lang="zh-CN" altLang="en-US" sz="1200">
                <a:latin typeface="Tahoma" panose="020B0604030504040204" pitchFamily="34" charset="0"/>
              </a:rPr>
              <a:t>37</a:t>
            </a:fld>
            <a:endParaRPr lang="en-US" altLang="zh-CN" sz="1200">
              <a:latin typeface="Tahoma" panose="020B0604030504040204" pitchFamily="34" charset="0"/>
            </a:endParaRPr>
          </a:p>
        </p:txBody>
      </p:sp>
      <p:sp>
        <p:nvSpPr>
          <p:cNvPr id="2355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60960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>
                <a:solidFill>
                  <a:srgbClr val="170981"/>
                </a:solidFill>
                <a:ea typeface="宋体" panose="02010600030101010101" pitchFamily="2" charset="-122"/>
              </a:rPr>
              <a:t>决策树归纳的算法</a:t>
            </a:r>
          </a:p>
        </p:txBody>
      </p:sp>
      <p:sp>
        <p:nvSpPr>
          <p:cNvPr id="2355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1320800"/>
            <a:ext cx="7708900" cy="4818755"/>
          </a:xfrm>
          <a:noFill/>
        </p:spPr>
        <p:txBody>
          <a:bodyPr wrap="square" rtlCol="0">
            <a:spAutoFit/>
          </a:bodyPr>
          <a:lstStyle/>
          <a:p>
            <a:pPr marL="0">
              <a:lnSpc>
                <a:spcPct val="150000"/>
              </a:lnSpc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基本算法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贪心算法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lvl="1">
              <a:lnSpc>
                <a:spcPct val="150000"/>
              </a:lnSpc>
            </a:pPr>
            <a:r>
              <a:rPr lang="zh-CN" altLang="en-US" sz="2800" dirty="0"/>
              <a:t>树构建：自顶向下递归地分治方式</a:t>
            </a:r>
            <a:endParaRPr lang="en-US" altLang="zh-CN" sz="2800" dirty="0"/>
          </a:p>
          <a:p>
            <a:pPr marL="457200" lvl="1">
              <a:lnSpc>
                <a:spcPct val="150000"/>
              </a:lnSpc>
            </a:pPr>
            <a:r>
              <a:rPr lang="zh-CN" altLang="en-US" sz="2800" dirty="0"/>
              <a:t>开始，所有的训练样本位于根节点</a:t>
            </a:r>
          </a:p>
          <a:p>
            <a:pPr marL="914400" lvl="2">
              <a:lnSpc>
                <a:spcPct val="150000"/>
              </a:lnSpc>
            </a:pPr>
            <a:r>
              <a:rPr lang="zh-CN" altLang="en-US" sz="2800" dirty="0"/>
              <a:t>属性是分类属性</a:t>
            </a:r>
            <a:r>
              <a:rPr lang="en-US" altLang="zh-CN" sz="2800" dirty="0"/>
              <a:t>(</a:t>
            </a:r>
            <a:r>
              <a:rPr lang="zh-CN" altLang="en-US" sz="2800" dirty="0"/>
              <a:t>若是连续值</a:t>
            </a:r>
            <a:r>
              <a:rPr lang="en-US" altLang="zh-CN" sz="2800" dirty="0"/>
              <a:t>,</a:t>
            </a:r>
            <a:r>
              <a:rPr lang="zh-CN" altLang="en-US" sz="2800" dirty="0"/>
              <a:t>事先离散化</a:t>
            </a:r>
            <a:r>
              <a:rPr lang="en-US" altLang="zh-CN" sz="2800" dirty="0"/>
              <a:t>)</a:t>
            </a:r>
          </a:p>
          <a:p>
            <a:pPr marL="457200" lvl="1">
              <a:lnSpc>
                <a:spcPct val="150000"/>
              </a:lnSpc>
            </a:pPr>
            <a:r>
              <a:rPr lang="zh-CN" altLang="en-US" sz="2800" dirty="0"/>
              <a:t>基于选择的属性，样本被递归地分割</a:t>
            </a:r>
            <a:endParaRPr lang="en-US" altLang="zh-CN" sz="2800" dirty="0"/>
          </a:p>
          <a:p>
            <a:pPr marL="457200" lvl="1">
              <a:lnSpc>
                <a:spcPct val="150000"/>
              </a:lnSpc>
            </a:pPr>
            <a:r>
              <a:rPr lang="zh-CN" altLang="en-US" sz="2800" dirty="0"/>
              <a:t>基于启发式</a:t>
            </a:r>
            <a:r>
              <a:rPr lang="en-US" altLang="zh-CN" sz="2800" dirty="0"/>
              <a:t>/</a:t>
            </a:r>
            <a:r>
              <a:rPr lang="zh-CN" altLang="en-US" sz="2800" dirty="0"/>
              <a:t>统计量来选择测试属性</a:t>
            </a:r>
            <a:r>
              <a:rPr lang="en-US" altLang="zh-CN" sz="2800" dirty="0"/>
              <a:t> (</a:t>
            </a:r>
            <a:r>
              <a:rPr lang="zh-CN" altLang="en-US" sz="2800" dirty="0"/>
              <a:t>例如 信息增益</a:t>
            </a:r>
            <a:r>
              <a:rPr lang="en-US" altLang="zh-CN" sz="2800" dirty="0"/>
              <a:t>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300" y="114300"/>
            <a:ext cx="7772400" cy="884238"/>
          </a:xfrm>
        </p:spPr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决策树归纳的设计问题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9000" y="1028700"/>
            <a:ext cx="7137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如何分裂训练记录？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决策树增长过程的每个递归步骤，都必须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选择一个属性测试条件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，将记录划分成较小的子集。为了实现这个步骤，算法必须提供为不同类型的属性指定测试条件的方法，并且提供评估每种测试条件的客观度量。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如何停止分裂过程？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需要有结束条件，终止决策树的生长过程。一个策略是：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分裂结点，直到所有的记录都属于同一个类，或者所有的记录都具有相同的属性值；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表示属性测试条件的方法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9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二元属性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标称属性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序数属性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连续属性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分类任务是通过学习得到一个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目标函数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，将属性集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，映射到一个预先定义好的类标号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  <a:p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目标函数也称分类模型，用于以下目的：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描述性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建模，解释工具，区分不同类中的对象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预测性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建模，预测未知记录的类标号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610600" cy="1028700"/>
          </a:xfrm>
        </p:spPr>
        <p:txBody>
          <a:bodyPr anchor="ctr">
            <a:norm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对于标称属性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3733800"/>
          </a:xfrm>
        </p:spPr>
        <p:txBody>
          <a:bodyPr/>
          <a:lstStyle/>
          <a:p>
            <a:pPr marL="342900" indent="-342900"/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Multi-way split: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Use as many partitions as distinct values. </a:t>
            </a:r>
          </a:p>
          <a:p>
            <a:pPr marL="342900" indent="-342900"/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342900" indent="-342900"/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342900" indent="-342900"/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342900" indent="-342900"/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Binary split: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Divides values into two subsets. </a:t>
            </a:r>
            <a:b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</a:b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		      Need to find optimal partitioning.</a:t>
            </a:r>
            <a:endParaRPr lang="en-US" altLang="zh-C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pSp>
        <p:nvGrpSpPr>
          <p:cNvPr id="813060" name="Group 4"/>
          <p:cNvGrpSpPr/>
          <p:nvPr/>
        </p:nvGrpSpPr>
        <p:grpSpPr bwMode="auto">
          <a:xfrm>
            <a:off x="2881314" y="2133600"/>
            <a:ext cx="2568576" cy="946150"/>
            <a:chOff x="1815" y="1680"/>
            <a:chExt cx="1618" cy="596"/>
          </a:xfrm>
        </p:grpSpPr>
        <p:sp>
          <p:nvSpPr>
            <p:cNvPr id="813061" name="Oval 5"/>
            <p:cNvSpPr>
              <a:spLocks noChangeArrowheads="1"/>
            </p:cNvSpPr>
            <p:nvPr/>
          </p:nvSpPr>
          <p:spPr bwMode="auto">
            <a:xfrm>
              <a:off x="2352" y="1680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CarType</a:t>
              </a:r>
              <a:endParaRPr lang="en-US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3062" name="Line 6"/>
            <p:cNvSpPr>
              <a:spLocks noChangeShapeType="1"/>
            </p:cNvSpPr>
            <p:nvPr/>
          </p:nvSpPr>
          <p:spPr bwMode="auto">
            <a:xfrm flipH="1">
              <a:off x="2064" y="1968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3063" name="Line 7"/>
            <p:cNvSpPr>
              <a:spLocks noChangeShapeType="1"/>
            </p:cNvSpPr>
            <p:nvPr/>
          </p:nvSpPr>
          <p:spPr bwMode="auto">
            <a:xfrm>
              <a:off x="2640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3064" name="Line 8"/>
            <p:cNvSpPr>
              <a:spLocks noChangeShapeType="1"/>
            </p:cNvSpPr>
            <p:nvPr/>
          </p:nvSpPr>
          <p:spPr bwMode="auto">
            <a:xfrm>
              <a:off x="2640" y="1968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3065" name="Text Box 9"/>
            <p:cNvSpPr txBox="1">
              <a:spLocks noChangeArrowheads="1"/>
            </p:cNvSpPr>
            <p:nvPr/>
          </p:nvSpPr>
          <p:spPr bwMode="auto">
            <a:xfrm>
              <a:off x="1815" y="1871"/>
              <a:ext cx="51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Family</a:t>
              </a:r>
            </a:p>
          </p:txBody>
        </p:sp>
        <p:sp>
          <p:nvSpPr>
            <p:cNvPr id="813066" name="Text Box 10"/>
            <p:cNvSpPr txBox="1">
              <a:spLocks noChangeArrowheads="1"/>
            </p:cNvSpPr>
            <p:nvPr/>
          </p:nvSpPr>
          <p:spPr bwMode="auto">
            <a:xfrm>
              <a:off x="2196" y="2063"/>
              <a:ext cx="51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Sports</a:t>
              </a:r>
            </a:p>
          </p:txBody>
        </p:sp>
        <p:sp>
          <p:nvSpPr>
            <p:cNvPr id="813067" name="Text Box 11"/>
            <p:cNvSpPr txBox="1">
              <a:spLocks noChangeArrowheads="1"/>
            </p:cNvSpPr>
            <p:nvPr/>
          </p:nvSpPr>
          <p:spPr bwMode="auto">
            <a:xfrm>
              <a:off x="2923" y="1871"/>
              <a:ext cx="51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Luxury</a:t>
              </a:r>
            </a:p>
          </p:txBody>
        </p:sp>
      </p:grpSp>
      <p:grpSp>
        <p:nvGrpSpPr>
          <p:cNvPr id="813068" name="Group 12"/>
          <p:cNvGrpSpPr/>
          <p:nvPr/>
        </p:nvGrpSpPr>
        <p:grpSpPr bwMode="auto">
          <a:xfrm>
            <a:off x="6166395" y="4876800"/>
            <a:ext cx="2886076" cy="914400"/>
            <a:chOff x="3502" y="3216"/>
            <a:chExt cx="1818" cy="576"/>
          </a:xfrm>
        </p:grpSpPr>
        <p:sp>
          <p:nvSpPr>
            <p:cNvPr id="813069" name="Oval 13"/>
            <p:cNvSpPr>
              <a:spLocks noChangeArrowheads="1"/>
            </p:cNvSpPr>
            <p:nvPr/>
          </p:nvSpPr>
          <p:spPr bwMode="auto">
            <a:xfrm>
              <a:off x="4186" y="3216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CarType</a:t>
              </a:r>
              <a:endParaRPr lang="en-US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3070" name="Line 14"/>
            <p:cNvSpPr>
              <a:spLocks noChangeShapeType="1"/>
            </p:cNvSpPr>
            <p:nvPr/>
          </p:nvSpPr>
          <p:spPr bwMode="auto">
            <a:xfrm flipH="1">
              <a:off x="3946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3071" name="Line 15"/>
            <p:cNvSpPr>
              <a:spLocks noChangeShapeType="1"/>
            </p:cNvSpPr>
            <p:nvPr/>
          </p:nvSpPr>
          <p:spPr bwMode="auto">
            <a:xfrm>
              <a:off x="4474" y="3504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3072" name="Text Box 16"/>
            <p:cNvSpPr txBox="1">
              <a:spLocks noChangeArrowheads="1"/>
            </p:cNvSpPr>
            <p:nvPr/>
          </p:nvSpPr>
          <p:spPr bwMode="auto">
            <a:xfrm>
              <a:off x="3502" y="3359"/>
              <a:ext cx="70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{Family, </a:t>
              </a:r>
              <a:br>
                <a:rPr lang="en-US" altLang="zh-CN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</a:br>
              <a:r>
                <a:rPr lang="en-US" altLang="zh-CN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Luxury}</a:t>
              </a:r>
            </a:p>
          </p:txBody>
        </p:sp>
        <p:sp>
          <p:nvSpPr>
            <p:cNvPr id="813073" name="Text Box 17"/>
            <p:cNvSpPr txBox="1">
              <a:spLocks noChangeArrowheads="1"/>
            </p:cNvSpPr>
            <p:nvPr/>
          </p:nvSpPr>
          <p:spPr bwMode="auto">
            <a:xfrm>
              <a:off x="4679" y="3455"/>
              <a:ext cx="64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{Sports}</a:t>
              </a:r>
            </a:p>
          </p:txBody>
        </p:sp>
      </p:grpSp>
      <p:grpSp>
        <p:nvGrpSpPr>
          <p:cNvPr id="813074" name="Group 18"/>
          <p:cNvGrpSpPr/>
          <p:nvPr/>
        </p:nvGrpSpPr>
        <p:grpSpPr bwMode="auto">
          <a:xfrm>
            <a:off x="76201" y="4876800"/>
            <a:ext cx="2954338" cy="914400"/>
            <a:chOff x="768" y="3216"/>
            <a:chExt cx="1861" cy="576"/>
          </a:xfrm>
        </p:grpSpPr>
        <p:sp>
          <p:nvSpPr>
            <p:cNvPr id="813075" name="Oval 19"/>
            <p:cNvSpPr>
              <a:spLocks noChangeArrowheads="1"/>
            </p:cNvSpPr>
            <p:nvPr/>
          </p:nvSpPr>
          <p:spPr bwMode="auto">
            <a:xfrm>
              <a:off x="1494" y="3216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CarType</a:t>
              </a:r>
              <a:endParaRPr lang="en-US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3076" name="Line 20"/>
            <p:cNvSpPr>
              <a:spLocks noChangeShapeType="1"/>
            </p:cNvSpPr>
            <p:nvPr/>
          </p:nvSpPr>
          <p:spPr bwMode="auto">
            <a:xfrm flipH="1">
              <a:off x="1254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3077" name="Line 21"/>
            <p:cNvSpPr>
              <a:spLocks noChangeShapeType="1"/>
            </p:cNvSpPr>
            <p:nvPr/>
          </p:nvSpPr>
          <p:spPr bwMode="auto">
            <a:xfrm>
              <a:off x="1782" y="3504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3078" name="Text Box 22"/>
            <p:cNvSpPr txBox="1">
              <a:spLocks noChangeArrowheads="1"/>
            </p:cNvSpPr>
            <p:nvPr/>
          </p:nvSpPr>
          <p:spPr bwMode="auto">
            <a:xfrm>
              <a:off x="768" y="3360"/>
              <a:ext cx="59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{Sports, Luxury}</a:t>
              </a:r>
            </a:p>
          </p:txBody>
        </p:sp>
        <p:sp>
          <p:nvSpPr>
            <p:cNvPr id="813079" name="Text Box 23"/>
            <p:cNvSpPr txBox="1">
              <a:spLocks noChangeArrowheads="1"/>
            </p:cNvSpPr>
            <p:nvPr/>
          </p:nvSpPr>
          <p:spPr bwMode="auto">
            <a:xfrm>
              <a:off x="1988" y="3455"/>
              <a:ext cx="64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{Family}</a:t>
              </a:r>
            </a:p>
          </p:txBody>
        </p:sp>
      </p:grpSp>
      <p:grpSp>
        <p:nvGrpSpPr>
          <p:cNvPr id="25" name="Group 12">
            <a:extLst>
              <a:ext uri="{FF2B5EF4-FFF2-40B4-BE49-F238E27FC236}">
                <a16:creationId xmlns:a16="http://schemas.microsoft.com/office/drawing/2014/main" id="{F0044718-AED0-4336-A1B0-5316F146E150}"/>
              </a:ext>
            </a:extLst>
          </p:cNvPr>
          <p:cNvGrpSpPr/>
          <p:nvPr/>
        </p:nvGrpSpPr>
        <p:grpSpPr bwMode="auto">
          <a:xfrm>
            <a:off x="3315420" y="4876800"/>
            <a:ext cx="2727328" cy="914400"/>
            <a:chOff x="3591" y="3216"/>
            <a:chExt cx="1718" cy="576"/>
          </a:xfrm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C8B9BC6A-E827-4468-A7F7-2135AD66E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6" y="3216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CarType</a:t>
              </a:r>
              <a:endParaRPr lang="en-US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Line 14">
              <a:extLst>
                <a:ext uri="{FF2B5EF4-FFF2-40B4-BE49-F238E27FC236}">
                  <a16:creationId xmlns:a16="http://schemas.microsoft.com/office/drawing/2014/main" id="{46249FB5-7E0A-43A2-9B89-6C568597E8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6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Line 15">
              <a:extLst>
                <a:ext uri="{FF2B5EF4-FFF2-40B4-BE49-F238E27FC236}">
                  <a16:creationId xmlns:a16="http://schemas.microsoft.com/office/drawing/2014/main" id="{54176122-1ADE-4D90-B3CB-01D79CA8C2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4" y="3504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 Box 16">
              <a:extLst>
                <a:ext uri="{FF2B5EF4-FFF2-40B4-BE49-F238E27FC236}">
                  <a16:creationId xmlns:a16="http://schemas.microsoft.com/office/drawing/2014/main" id="{1EDF62F3-6DE3-4AD4-97BD-ADA7D5E997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1" y="3359"/>
              <a:ext cx="52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{Sport, </a:t>
              </a:r>
              <a:br>
                <a:rPr lang="en-US" altLang="zh-CN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</a:br>
              <a:r>
                <a:rPr lang="en-US" altLang="zh-CN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Family</a:t>
              </a:r>
            </a:p>
          </p:txBody>
        </p:sp>
        <p:sp>
          <p:nvSpPr>
            <p:cNvPr id="30" name="Text Box 17">
              <a:extLst>
                <a:ext uri="{FF2B5EF4-FFF2-40B4-BE49-F238E27FC236}">
                  <a16:creationId xmlns:a16="http://schemas.microsoft.com/office/drawing/2014/main" id="{A68049EE-24FB-40D8-8C77-8E4EBF5D11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9" y="3455"/>
              <a:ext cx="62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{Luxury}</a:t>
              </a: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CAB341E4-06B7-43FE-A90F-D651812A0628}"/>
              </a:ext>
            </a:extLst>
          </p:cNvPr>
          <p:cNvSpPr txBox="1"/>
          <p:nvPr/>
        </p:nvSpPr>
        <p:spPr>
          <a:xfrm>
            <a:off x="814497" y="6023006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哪一种划分最优？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38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381000" y="1213944"/>
            <a:ext cx="8382000" cy="5257800"/>
          </a:xfrm>
          <a:noFill/>
        </p:spPr>
        <p:txBody>
          <a:bodyPr/>
          <a:lstStyle/>
          <a:p>
            <a:pPr marL="342900" indent="-342900"/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Multi-way split: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Use as many partitions as distinct values. </a:t>
            </a:r>
          </a:p>
          <a:p>
            <a:pPr marL="342900" indent="-342900"/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342900" indent="-342900"/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4"/>
            <a:endParaRPr lang="en-US" altLang="zh-CN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342900" indent="-342900"/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Binary split: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Divides values into two subsets. </a:t>
            </a:r>
            <a:b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</a:b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		      Need to find optimal partitioning.</a:t>
            </a:r>
          </a:p>
          <a:p>
            <a:pPr marL="342900" indent="-342900"/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342900" indent="-342900"/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342900" indent="-342900"/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36635" name="Rectangle 27"/>
          <p:cNvSpPr>
            <a:spLocks noGrp="1" noChangeArrowheads="1"/>
          </p:cNvSpPr>
          <p:nvPr>
            <p:ph type="title"/>
          </p:nvPr>
        </p:nvSpPr>
        <p:spPr>
          <a:xfrm>
            <a:off x="381000" y="223838"/>
            <a:ext cx="8183563" cy="1008062"/>
          </a:xfrm>
        </p:spPr>
        <p:txBody>
          <a:bodyPr anchor="ctr">
            <a:norm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对于序数属性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pSp>
        <p:nvGrpSpPr>
          <p:cNvPr id="836634" name="Group 26"/>
          <p:cNvGrpSpPr/>
          <p:nvPr/>
        </p:nvGrpSpPr>
        <p:grpSpPr bwMode="auto">
          <a:xfrm>
            <a:off x="2963863" y="2057400"/>
            <a:ext cx="2465388" cy="946150"/>
            <a:chOff x="1848" y="1248"/>
            <a:chExt cx="1553" cy="596"/>
          </a:xfrm>
        </p:grpSpPr>
        <p:sp>
          <p:nvSpPr>
            <p:cNvPr id="836613" name="Oval 5"/>
            <p:cNvSpPr>
              <a:spLocks noChangeArrowheads="1"/>
            </p:cNvSpPr>
            <p:nvPr/>
          </p:nvSpPr>
          <p:spPr bwMode="auto">
            <a:xfrm>
              <a:off x="2352" y="1248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Size</a:t>
              </a:r>
              <a:endParaRPr lang="en-US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36614" name="Line 6"/>
            <p:cNvSpPr>
              <a:spLocks noChangeShapeType="1"/>
            </p:cNvSpPr>
            <p:nvPr/>
          </p:nvSpPr>
          <p:spPr bwMode="auto">
            <a:xfrm flipH="1">
              <a:off x="2064" y="1536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36615" name="Line 7"/>
            <p:cNvSpPr>
              <a:spLocks noChangeShapeType="1"/>
            </p:cNvSpPr>
            <p:nvPr/>
          </p:nvSpPr>
          <p:spPr bwMode="auto">
            <a:xfrm>
              <a:off x="2640" y="153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36616" name="Line 8"/>
            <p:cNvSpPr>
              <a:spLocks noChangeShapeType="1"/>
            </p:cNvSpPr>
            <p:nvPr/>
          </p:nvSpPr>
          <p:spPr bwMode="auto">
            <a:xfrm>
              <a:off x="2640" y="1536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36617" name="Text Box 9"/>
            <p:cNvSpPr txBox="1">
              <a:spLocks noChangeArrowheads="1"/>
            </p:cNvSpPr>
            <p:nvPr/>
          </p:nvSpPr>
          <p:spPr bwMode="auto">
            <a:xfrm>
              <a:off x="1848" y="1439"/>
              <a:ext cx="44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Small</a:t>
              </a:r>
            </a:p>
          </p:txBody>
        </p:sp>
        <p:sp>
          <p:nvSpPr>
            <p:cNvPr id="836618" name="Text Box 10"/>
            <p:cNvSpPr txBox="1">
              <a:spLocks noChangeArrowheads="1"/>
            </p:cNvSpPr>
            <p:nvPr/>
          </p:nvSpPr>
          <p:spPr bwMode="auto">
            <a:xfrm>
              <a:off x="2197" y="1631"/>
              <a:ext cx="51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Medium</a:t>
              </a:r>
            </a:p>
          </p:txBody>
        </p:sp>
        <p:sp>
          <p:nvSpPr>
            <p:cNvPr id="836619" name="Text Box 11"/>
            <p:cNvSpPr txBox="1">
              <a:spLocks noChangeArrowheads="1"/>
            </p:cNvSpPr>
            <p:nvPr/>
          </p:nvSpPr>
          <p:spPr bwMode="auto">
            <a:xfrm>
              <a:off x="2958" y="1440"/>
              <a:ext cx="4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Large</a:t>
              </a:r>
            </a:p>
          </p:txBody>
        </p:sp>
      </p:grpSp>
      <p:grpSp>
        <p:nvGrpSpPr>
          <p:cNvPr id="836620" name="Group 12"/>
          <p:cNvGrpSpPr/>
          <p:nvPr/>
        </p:nvGrpSpPr>
        <p:grpSpPr bwMode="auto">
          <a:xfrm>
            <a:off x="5545138" y="4403834"/>
            <a:ext cx="2836863" cy="914400"/>
            <a:chOff x="3502" y="3216"/>
            <a:chExt cx="1787" cy="576"/>
          </a:xfrm>
        </p:grpSpPr>
        <p:sp>
          <p:nvSpPr>
            <p:cNvPr id="836621" name="Oval 13"/>
            <p:cNvSpPr>
              <a:spLocks noChangeArrowheads="1"/>
            </p:cNvSpPr>
            <p:nvPr/>
          </p:nvSpPr>
          <p:spPr bwMode="auto">
            <a:xfrm>
              <a:off x="4186" y="3216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Size</a:t>
              </a:r>
              <a:endParaRPr lang="en-US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36622" name="Line 14"/>
            <p:cNvSpPr>
              <a:spLocks noChangeShapeType="1"/>
            </p:cNvSpPr>
            <p:nvPr/>
          </p:nvSpPr>
          <p:spPr bwMode="auto">
            <a:xfrm flipH="1">
              <a:off x="3946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36623" name="Line 15"/>
            <p:cNvSpPr>
              <a:spLocks noChangeShapeType="1"/>
            </p:cNvSpPr>
            <p:nvPr/>
          </p:nvSpPr>
          <p:spPr bwMode="auto">
            <a:xfrm>
              <a:off x="4474" y="3504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36624" name="Text Box 16"/>
            <p:cNvSpPr txBox="1">
              <a:spLocks noChangeArrowheads="1"/>
            </p:cNvSpPr>
            <p:nvPr/>
          </p:nvSpPr>
          <p:spPr bwMode="auto">
            <a:xfrm>
              <a:off x="3502" y="3359"/>
              <a:ext cx="70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{Medium, </a:t>
              </a:r>
              <a:br>
                <a:rPr lang="en-US" altLang="zh-CN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</a:br>
              <a:r>
                <a:rPr lang="en-US" altLang="zh-CN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Large}</a:t>
              </a:r>
            </a:p>
          </p:txBody>
        </p:sp>
        <p:sp>
          <p:nvSpPr>
            <p:cNvPr id="836625" name="Text Box 17"/>
            <p:cNvSpPr txBox="1">
              <a:spLocks noChangeArrowheads="1"/>
            </p:cNvSpPr>
            <p:nvPr/>
          </p:nvSpPr>
          <p:spPr bwMode="auto">
            <a:xfrm>
              <a:off x="4713" y="3455"/>
              <a:ext cx="57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{Small}</a:t>
              </a:r>
            </a:p>
          </p:txBody>
        </p:sp>
      </p:grpSp>
      <p:grpSp>
        <p:nvGrpSpPr>
          <p:cNvPr id="836626" name="Group 18"/>
          <p:cNvGrpSpPr/>
          <p:nvPr/>
        </p:nvGrpSpPr>
        <p:grpSpPr bwMode="auto">
          <a:xfrm>
            <a:off x="762000" y="4403834"/>
            <a:ext cx="3032284" cy="914400"/>
            <a:chOff x="768" y="3216"/>
            <a:chExt cx="1815" cy="576"/>
          </a:xfrm>
        </p:grpSpPr>
        <p:sp>
          <p:nvSpPr>
            <p:cNvPr id="836627" name="Oval 19"/>
            <p:cNvSpPr>
              <a:spLocks noChangeArrowheads="1"/>
            </p:cNvSpPr>
            <p:nvPr/>
          </p:nvSpPr>
          <p:spPr bwMode="auto">
            <a:xfrm>
              <a:off x="1494" y="3216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Size</a:t>
              </a:r>
              <a:endParaRPr lang="en-US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36628" name="Line 20"/>
            <p:cNvSpPr>
              <a:spLocks noChangeShapeType="1"/>
            </p:cNvSpPr>
            <p:nvPr/>
          </p:nvSpPr>
          <p:spPr bwMode="auto">
            <a:xfrm flipH="1">
              <a:off x="1254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36629" name="Line 21"/>
            <p:cNvSpPr>
              <a:spLocks noChangeShapeType="1"/>
            </p:cNvSpPr>
            <p:nvPr/>
          </p:nvSpPr>
          <p:spPr bwMode="auto">
            <a:xfrm>
              <a:off x="1782" y="3504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36630" name="Text Box 22"/>
            <p:cNvSpPr txBox="1">
              <a:spLocks noChangeArrowheads="1"/>
            </p:cNvSpPr>
            <p:nvPr/>
          </p:nvSpPr>
          <p:spPr bwMode="auto">
            <a:xfrm>
              <a:off x="768" y="3360"/>
              <a:ext cx="59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{Small, Medium}</a:t>
              </a:r>
            </a:p>
          </p:txBody>
        </p:sp>
        <p:sp>
          <p:nvSpPr>
            <p:cNvPr id="836631" name="Text Box 23"/>
            <p:cNvSpPr txBox="1">
              <a:spLocks noChangeArrowheads="1"/>
            </p:cNvSpPr>
            <p:nvPr/>
          </p:nvSpPr>
          <p:spPr bwMode="auto">
            <a:xfrm>
              <a:off x="2036" y="3455"/>
              <a:ext cx="54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{Large}</a:t>
              </a:r>
            </a:p>
          </p:txBody>
        </p:sp>
      </p:grpSp>
      <p:sp>
        <p:nvSpPr>
          <p:cNvPr id="836632" name="Text Box 24"/>
          <p:cNvSpPr txBox="1">
            <a:spLocks noChangeArrowheads="1"/>
          </p:cNvSpPr>
          <p:nvPr/>
        </p:nvSpPr>
        <p:spPr bwMode="auto">
          <a:xfrm>
            <a:off x="4248041" y="4554002"/>
            <a:ext cx="6463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OR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D890AC7-A171-4772-9BD3-E3A4D6B12681}"/>
              </a:ext>
            </a:extLst>
          </p:cNvPr>
          <p:cNvSpPr txBox="1"/>
          <p:nvPr/>
        </p:nvSpPr>
        <p:spPr>
          <a:xfrm>
            <a:off x="677862" y="5634123"/>
            <a:ext cx="59531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不能违背序数属性的有序性，哪一种划分最优？</a:t>
            </a: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279400"/>
            <a:ext cx="8534400" cy="1028700"/>
          </a:xfrm>
        </p:spPr>
        <p:txBody>
          <a:bodyPr anchor="ctr">
            <a:norm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对于连续属性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aphicFrame>
        <p:nvGraphicFramePr>
          <p:cNvPr id="903172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9336882"/>
              </p:ext>
            </p:extLst>
          </p:nvPr>
        </p:nvGraphicFramePr>
        <p:xfrm>
          <a:off x="738188" y="1746250"/>
          <a:ext cx="7608887" cy="328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Visio" r:id="rId3" imgW="8621395" imgH="3726815" progId="Visio.Drawing.6">
                  <p:embed/>
                </p:oleObj>
              </mc:Choice>
              <mc:Fallback>
                <p:oleObj name="Visio" r:id="rId3" imgW="8621395" imgH="3726815" progId="Visio.Drawing.6">
                  <p:embed/>
                  <p:pic>
                    <p:nvPicPr>
                      <p:cNvPr id="9031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1746250"/>
                        <a:ext cx="7608887" cy="328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412C4ABD-BE30-4767-BA50-DF32953825E7}"/>
              </a:ext>
            </a:extLst>
          </p:cNvPr>
          <p:cNvSpPr txBox="1"/>
          <p:nvPr/>
        </p:nvSpPr>
        <p:spPr>
          <a:xfrm>
            <a:off x="951131" y="5360854"/>
            <a:ext cx="51763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需要考虑所有可能的划分点（二元划分）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连续区间（多路划分）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sym typeface="Wingdings" panose="05000000000000000000" pitchFamily="2" charset="2"/>
              </a:rPr>
              <a:t>选择最佳划分点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7559" y="274638"/>
            <a:ext cx="8119241" cy="1143000"/>
          </a:xfrm>
        </p:spPr>
        <p:txBody>
          <a:bodyPr anchor="ctr"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选择最佳划分的度量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67559" y="1447800"/>
            <a:ext cx="8119241" cy="4572000"/>
          </a:xfrm>
        </p:spPr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有很多度量方法可以进行划分，一般用划分前和划分后的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类分布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加以定义。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选择最佳划分的度量一般是根据</a:t>
            </a:r>
            <a:r>
              <a:rPr lang="zh-CN" alt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划分后子女节点不纯性的程度</a:t>
            </a:r>
            <a:endParaRPr lang="en-US" altLang="zh-CN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不纯的程度程度越低，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类分布越倾斜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0,1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），具有零不纯性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0.5,0.5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）最高不纯性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41362"/>
          </a:xfrm>
        </p:spPr>
        <p:txBody>
          <a:bodyPr/>
          <a:lstStyle/>
          <a:p>
            <a:pPr algn="ctr" eaLnBrk="1" hangingPunct="1"/>
            <a:r>
              <a:rPr lang="zh-CN" altLang="en-US" sz="3200" dirty="0">
                <a:solidFill>
                  <a:srgbClr val="170981"/>
                </a:solidFill>
                <a:ea typeface="宋体" panose="02010600030101010101" pitchFamily="2" charset="-122"/>
              </a:rPr>
              <a:t>属性选择度量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2966" y="1168400"/>
            <a:ext cx="8671034" cy="5334000"/>
          </a:xfrm>
        </p:spPr>
        <p:txBody>
          <a:bodyPr/>
          <a:lstStyle/>
          <a:p>
            <a:r>
              <a:rPr lang="zh-CN" altLang="en-US" b="1" dirty="0">
                <a:ea typeface="宋体" panose="02010600030101010101" pitchFamily="2" charset="-122"/>
              </a:rPr>
              <a:t>属性选择度量</a:t>
            </a:r>
          </a:p>
          <a:p>
            <a:pPr lvl="1"/>
            <a:r>
              <a:rPr lang="zh-CN" altLang="en-US" b="1" dirty="0">
                <a:ea typeface="宋体" panose="02010600030101010101" pitchFamily="2" charset="-122"/>
              </a:rPr>
              <a:t>分裂规则，决定给定节点上的元组如何分裂</a:t>
            </a:r>
          </a:p>
          <a:p>
            <a:pPr lvl="1"/>
            <a:r>
              <a:rPr lang="zh-CN" altLang="en-US" b="1" dirty="0">
                <a:ea typeface="宋体" panose="02010600030101010101" pitchFamily="2" charset="-122"/>
              </a:rPr>
              <a:t>具有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最好度量得分</a:t>
            </a:r>
            <a:r>
              <a:rPr lang="zh-CN" altLang="en-US" b="1" dirty="0">
                <a:ea typeface="宋体" panose="02010600030101010101" pitchFamily="2" charset="-122"/>
              </a:rPr>
              <a:t>的属性选定为分裂属性</a:t>
            </a:r>
          </a:p>
          <a:p>
            <a:r>
              <a:rPr lang="zh-CN" altLang="en-US" b="1" dirty="0">
                <a:ea typeface="宋体" panose="02010600030101010101" pitchFamily="2" charset="-122"/>
              </a:rPr>
              <a:t>三种度量</a:t>
            </a:r>
          </a:p>
          <a:p>
            <a:pPr lvl="1"/>
            <a:r>
              <a:rPr lang="zh-CN" altLang="en-US" b="1" dirty="0">
                <a:ea typeface="宋体" panose="02010600030101010101" pitchFamily="2" charset="-122"/>
              </a:rPr>
              <a:t>信息增益（</a:t>
            </a:r>
            <a:r>
              <a:rPr lang="en-US" altLang="zh-CN" b="1" dirty="0">
                <a:ea typeface="宋体" panose="02010600030101010101" pitchFamily="2" charset="-122"/>
              </a:rPr>
              <a:t>ID3</a:t>
            </a:r>
            <a:r>
              <a:rPr lang="zh-CN" altLang="en-US" b="1" dirty="0">
                <a:ea typeface="宋体" panose="02010600030101010101" pitchFamily="2" charset="-122"/>
              </a:rPr>
              <a:t>）、增益率</a:t>
            </a:r>
            <a:r>
              <a:rPr lang="en-US" altLang="zh-CN" b="1" dirty="0">
                <a:ea typeface="宋体" panose="02010600030101010101" pitchFamily="2" charset="-122"/>
              </a:rPr>
              <a:t>(C4.5)</a:t>
            </a:r>
            <a:r>
              <a:rPr lang="zh-CN" altLang="en-US" b="1" dirty="0">
                <a:ea typeface="宋体" panose="02010600030101010101" pitchFamily="2" charset="-122"/>
              </a:rPr>
              <a:t>、</a:t>
            </a:r>
            <a:r>
              <a:rPr lang="en-US" altLang="zh-CN" b="1" dirty="0">
                <a:ea typeface="宋体" panose="02010600030101010101" pitchFamily="2" charset="-122"/>
              </a:rPr>
              <a:t>Gini</a:t>
            </a:r>
            <a:r>
              <a:rPr lang="zh-CN" altLang="en-US" b="1" dirty="0">
                <a:ea typeface="宋体" panose="02010600030101010101" pitchFamily="2" charset="-122"/>
              </a:rPr>
              <a:t>指标</a:t>
            </a:r>
            <a:r>
              <a:rPr lang="en-US" altLang="zh-CN" b="1" dirty="0">
                <a:ea typeface="宋体" panose="02010600030101010101" pitchFamily="2" charset="-122"/>
              </a:rPr>
              <a:t>(CART)</a:t>
            </a:r>
            <a:endParaRPr lang="zh-CN" altLang="en-US" b="1" dirty="0">
              <a:ea typeface="宋体" panose="02010600030101010101" pitchFamily="2" charset="-122"/>
            </a:endParaRPr>
          </a:p>
          <a:p>
            <a:r>
              <a:rPr lang="zh-CN" altLang="en-US" b="1" dirty="0">
                <a:ea typeface="宋体" panose="02010600030101010101" pitchFamily="2" charset="-122"/>
              </a:rPr>
              <a:t>数学符号</a:t>
            </a:r>
          </a:p>
          <a:p>
            <a:pPr lvl="1"/>
            <a:r>
              <a:rPr lang="en-US" altLang="zh-CN" b="1" dirty="0">
                <a:ea typeface="宋体" panose="02010600030101010101" pitchFamily="2" charset="-122"/>
              </a:rPr>
              <a:t>D</a:t>
            </a:r>
            <a:r>
              <a:rPr lang="zh-CN" altLang="en-US" b="1" dirty="0">
                <a:ea typeface="宋体" panose="02010600030101010101" pitchFamily="2" charset="-122"/>
              </a:rPr>
              <a:t>为元组的训练集，元组属于</a:t>
            </a:r>
            <a:r>
              <a:rPr lang="en-US" altLang="zh-CN" b="1" dirty="0">
                <a:ea typeface="宋体" panose="02010600030101010101" pitchFamily="2" charset="-122"/>
              </a:rPr>
              <a:t>m</a:t>
            </a:r>
            <a:r>
              <a:rPr lang="zh-CN" altLang="en-US" b="1" dirty="0">
                <a:ea typeface="宋体" panose="02010600030101010101" pitchFamily="2" charset="-122"/>
              </a:rPr>
              <a:t>个不同的类</a:t>
            </a:r>
            <a:r>
              <a:rPr lang="en-US" altLang="zh-CN" b="1" dirty="0">
                <a:ea typeface="宋体" panose="02010600030101010101" pitchFamily="2" charset="-122"/>
              </a:rPr>
              <a:t>C</a:t>
            </a:r>
            <a:r>
              <a:rPr lang="en-US" altLang="zh-CN" b="1" baseline="-25000" dirty="0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(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=1,,,m)</a:t>
            </a:r>
          </a:p>
          <a:p>
            <a:pPr lvl="1"/>
            <a:r>
              <a:rPr lang="en-US" altLang="zh-CN" b="1" dirty="0" err="1">
                <a:ea typeface="宋体" panose="02010600030101010101" pitchFamily="2" charset="-122"/>
              </a:rPr>
              <a:t>C</a:t>
            </a:r>
            <a:r>
              <a:rPr lang="en-US" altLang="zh-CN" b="1" baseline="-25000" dirty="0" err="1">
                <a:ea typeface="宋体" panose="02010600030101010101" pitchFamily="2" charset="-122"/>
              </a:rPr>
              <a:t>i,D</a:t>
            </a:r>
            <a:r>
              <a:rPr lang="zh-CN" altLang="en-US" b="1" dirty="0">
                <a:ea typeface="宋体" panose="02010600030101010101" pitchFamily="2" charset="-122"/>
              </a:rPr>
              <a:t>是</a:t>
            </a:r>
            <a:r>
              <a:rPr lang="en-US" altLang="zh-CN" b="1" dirty="0">
                <a:ea typeface="宋体" panose="02010600030101010101" pitchFamily="2" charset="-122"/>
              </a:rPr>
              <a:t>D</a:t>
            </a:r>
            <a:r>
              <a:rPr lang="zh-CN" altLang="en-US" b="1" dirty="0">
                <a:ea typeface="宋体" panose="02010600030101010101" pitchFamily="2" charset="-122"/>
              </a:rPr>
              <a:t>中的</a:t>
            </a:r>
            <a:r>
              <a:rPr lang="en-US" altLang="zh-CN" b="1" dirty="0">
                <a:ea typeface="宋体" panose="02010600030101010101" pitchFamily="2" charset="-122"/>
              </a:rPr>
              <a:t>C</a:t>
            </a:r>
            <a:r>
              <a:rPr lang="en-US" altLang="zh-CN" b="1" baseline="-25000" dirty="0">
                <a:ea typeface="宋体" panose="02010600030101010101" pitchFamily="2" charset="-122"/>
              </a:rPr>
              <a:t>i</a:t>
            </a:r>
            <a:r>
              <a:rPr lang="zh-CN" altLang="en-US" b="1" dirty="0">
                <a:ea typeface="宋体" panose="02010600030101010101" pitchFamily="2" charset="-122"/>
              </a:rPr>
              <a:t>类的元组集合</a:t>
            </a:r>
          </a:p>
          <a:p>
            <a:pPr lvl="1"/>
            <a:r>
              <a:rPr lang="en-US" altLang="zh-CN" b="1" dirty="0">
                <a:ea typeface="宋体" panose="02010600030101010101" pitchFamily="2" charset="-122"/>
              </a:rPr>
              <a:t>|</a:t>
            </a:r>
            <a:r>
              <a:rPr lang="en-US" altLang="zh-CN" b="1" dirty="0" err="1">
                <a:ea typeface="宋体" panose="02010600030101010101" pitchFamily="2" charset="-122"/>
              </a:rPr>
              <a:t>C</a:t>
            </a:r>
            <a:r>
              <a:rPr lang="en-US" altLang="zh-CN" b="1" baseline="-25000" dirty="0" err="1">
                <a:ea typeface="宋体" panose="02010600030101010101" pitchFamily="2" charset="-122"/>
              </a:rPr>
              <a:t>i,D</a:t>
            </a:r>
            <a:r>
              <a:rPr lang="en-US" altLang="zh-CN" b="1" dirty="0">
                <a:ea typeface="宋体" panose="02010600030101010101" pitchFamily="2" charset="-122"/>
              </a:rPr>
              <a:t>|</a:t>
            </a:r>
            <a:r>
              <a:rPr lang="zh-CN" altLang="en-US" b="1" dirty="0">
                <a:ea typeface="宋体" panose="02010600030101010101" pitchFamily="2" charset="-122"/>
              </a:rPr>
              <a:t>和</a:t>
            </a:r>
            <a:r>
              <a:rPr lang="en-US" altLang="zh-CN" b="1" dirty="0">
                <a:ea typeface="宋体" panose="02010600030101010101" pitchFamily="2" charset="-122"/>
              </a:rPr>
              <a:t>|D|</a:t>
            </a:r>
            <a:r>
              <a:rPr lang="zh-CN" altLang="en-US" b="1" dirty="0">
                <a:ea typeface="宋体" panose="02010600030101010101" pitchFamily="2" charset="-122"/>
              </a:rPr>
              <a:t>分别表示各自的元组个数</a:t>
            </a:r>
          </a:p>
          <a:p>
            <a:pPr lvl="1"/>
            <a:endParaRPr lang="zh-CN" altLang="en-US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20110" y="274638"/>
            <a:ext cx="8066690" cy="1143000"/>
          </a:xfrm>
        </p:spPr>
        <p:txBody>
          <a:bodyPr anchor="ctr"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节点不纯性度量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Impurity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22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20110" y="1447800"/>
                <a:ext cx="8066690" cy="45720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rPr>
                  <a:t>p(</a:t>
                </a:r>
                <a:r>
                  <a:rPr lang="en-US" altLang="zh-CN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rPr>
                  <a:t>i|t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rPr>
                  <a:t>)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rPr>
                  <a:t>，给定结点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rPr>
                  <a:t>t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rPr>
                  <a:t>中属于类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rPr>
                  <a:t>i(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rPr>
                  <a:t>共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rPr>
                  <a:t>c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rPr>
                  <a:t>个分类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rPr>
                  <a:t>)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rPr>
                  <a:t>的记录所占的比例</a:t>
                </a:r>
                <a:endPara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endParaRPr>
              </a:p>
              <a:p>
                <a:endPara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endParaRPr>
              </a:p>
              <a:p>
                <a:r>
                  <a:rPr lang="zh-CN" altLang="en-US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rPr>
                  <a:t>基尼系数 </a:t>
                </a:r>
                <a:r>
                  <a:rPr lang="en-US" altLang="zh-CN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rPr>
                  <a:t>Gini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rPr>
                  <a:t> Index — </a:t>
                </a:r>
                <a:r>
                  <a:rPr lang="en-US" altLang="zh-CN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rPr>
                  <a:t>CART</a:t>
                </a:r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宋体" charset="-122"/>
                      </a:rPr>
                      <m:t>𝟏</m:t>
                    </m:r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宋体" charset="-122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宋体" charset="-122"/>
                          </a:rPr>
                          <m:t>𝒊</m:t>
                        </m:r>
                        <m:r>
                          <a:rPr lang="en-US" altLang="zh-CN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宋体" charset="-122"/>
                          </a:rPr>
                          <m:t>=</m:t>
                        </m:r>
                        <m:r>
                          <a:rPr lang="en-US" altLang="zh-CN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宋体" charset="-122"/>
                          </a:rPr>
                          <m:t>𝟎</m:t>
                        </m:r>
                      </m:sub>
                      <m:sup>
                        <m:r>
                          <a:rPr lang="en-US" altLang="zh-CN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宋体" charset="-122"/>
                          </a:rPr>
                          <m:t>𝒄</m:t>
                        </m:r>
                        <m:r>
                          <a:rPr lang="en-US" altLang="zh-CN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宋体" charset="-122"/>
                          </a:rPr>
                          <m:t>−</m:t>
                        </m:r>
                        <m:r>
                          <a:rPr lang="en-US" altLang="zh-CN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宋体" charset="-122"/>
                          </a:rPr>
                          <m:t>𝟏</m:t>
                        </m:r>
                      </m:sup>
                      <m:e>
                        <m:sSup>
                          <m:sSupPr>
                            <m:ctrlPr>
                              <a:rPr lang="en-US" altLang="zh-CN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pPr>
                          <m:e>
                            <m:r>
                              <a:rPr lang="zh-CN" altLang="en-US" b="1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  <a:ea typeface="宋体" charset="-122"/>
                              </a:rPr>
                              <m:t>（</m:t>
                            </m:r>
                            <m:r>
                              <a:rPr lang="en-US" altLang="zh-CN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  <a:ea typeface="宋体" charset="-122"/>
                              </a:rPr>
                              <m:t>𝒑</m:t>
                            </m:r>
                            <m:r>
                              <a:rPr lang="en-US" altLang="zh-CN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  <a:ea typeface="宋体" charset="-122"/>
                              </a:rPr>
                              <m:t>(</m:t>
                            </m:r>
                            <m:r>
                              <a:rPr lang="en-US" altLang="zh-CN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  <a:ea typeface="宋体" charset="-122"/>
                              </a:rPr>
                              <m:t>𝒊</m:t>
                            </m:r>
                            <m:r>
                              <a:rPr lang="en-US" altLang="zh-CN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  <a:ea typeface="宋体" charset="-122"/>
                              </a:rPr>
                              <m:t>|</m:t>
                            </m:r>
                            <m:r>
                              <a:rPr lang="en-US" altLang="zh-CN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  <a:ea typeface="宋体" charset="-122"/>
                              </a:rPr>
                              <m:t>𝒕</m:t>
                            </m:r>
                            <m:r>
                              <a:rPr lang="en-US" altLang="zh-CN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  <a:ea typeface="宋体" charset="-122"/>
                              </a:rPr>
                              <m:t>)</m:t>
                            </m:r>
                            <m:r>
                              <a:rPr lang="zh-CN" altLang="en-US" b="1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  <a:ea typeface="宋体" charset="-122"/>
                              </a:rPr>
                              <m:t>）</m:t>
                            </m:r>
                          </m:e>
                          <m:sup>
                            <m:r>
                              <a:rPr lang="en-US" altLang="zh-CN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  <a:ea typeface="宋体" charset="-122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endParaRPr>
              </a:p>
              <a:p>
                <a:endPara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endParaRPr>
              </a:p>
              <a:p>
                <a:r>
                  <a:rPr lang="zh-CN" altLang="en-US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rPr>
                  <a:t>信息熵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rPr>
                  <a:t>Entropy — </a:t>
                </a:r>
                <a:r>
                  <a:rPr lang="en-US" altLang="zh-CN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rPr>
                  <a:t>ID3</a:t>
                </a:r>
              </a:p>
              <a:p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rPr>
                  <a:t>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宋体" charset="-122"/>
                          </a:rPr>
                          <m:t>𝒊</m:t>
                        </m:r>
                        <m:r>
                          <a:rPr lang="en-US" altLang="zh-CN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宋体" charset="-122"/>
                          </a:rPr>
                          <m:t>=</m:t>
                        </m:r>
                        <m:r>
                          <a:rPr lang="en-US" altLang="zh-CN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宋体" charset="-122"/>
                          </a:rPr>
                          <m:t>𝟎</m:t>
                        </m:r>
                      </m:sub>
                      <m:sup>
                        <m:r>
                          <a:rPr lang="en-US" altLang="zh-CN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宋体" charset="-122"/>
                          </a:rPr>
                          <m:t>𝒄</m:t>
                        </m:r>
                        <m:r>
                          <a:rPr lang="en-US" altLang="zh-CN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宋体" charset="-122"/>
                          </a:rPr>
                          <m:t>−</m:t>
                        </m:r>
                        <m:r>
                          <a:rPr lang="en-US" altLang="zh-CN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宋体" charset="-122"/>
                          </a:rPr>
                          <m:t>𝟏</m:t>
                        </m:r>
                      </m:sup>
                      <m:e>
                        <m:r>
                          <a:rPr lang="en-US" altLang="zh-CN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宋体" charset="-122"/>
                          </a:rPr>
                          <m:t>𝒑</m:t>
                        </m:r>
                        <m:r>
                          <a:rPr lang="en-US" altLang="zh-CN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宋体" charset="-122"/>
                          </a:rPr>
                          <m:t>(</m:t>
                        </m:r>
                        <m:r>
                          <a:rPr lang="en-US" altLang="zh-CN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宋体" charset="-122"/>
                          </a:rPr>
                          <m:t>𝒊</m:t>
                        </m:r>
                        <m:r>
                          <a:rPr lang="en-US" altLang="zh-CN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宋体" charset="-122"/>
                          </a:rPr>
                          <m:t>|</m:t>
                        </m:r>
                        <m:r>
                          <a:rPr lang="en-US" altLang="zh-CN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宋体" charset="-122"/>
                          </a:rPr>
                          <m:t>𝒕</m:t>
                        </m:r>
                        <m:r>
                          <a:rPr lang="en-US" altLang="zh-CN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宋体" charset="-122"/>
                          </a:rPr>
                          <m:t>)</m:t>
                        </m:r>
                        <m:sSub>
                          <m:sSubPr>
                            <m:ctrlPr>
                              <a:rPr lang="en-US" altLang="zh-CN" b="1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  <a:ea typeface="宋体" charset="-122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altLang="zh-CN" b="1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  <a:ea typeface="宋体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宋体" charset="-122"/>
                          </a:rPr>
                          <m:t>𝒑</m:t>
                        </m:r>
                        <m:r>
                          <a:rPr lang="en-US" altLang="zh-CN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宋体" charset="-122"/>
                          </a:rPr>
                          <m:t>(</m:t>
                        </m:r>
                        <m:r>
                          <a:rPr lang="en-US" altLang="zh-CN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宋体" charset="-122"/>
                          </a:rPr>
                          <m:t>𝒊</m:t>
                        </m:r>
                        <m:r>
                          <a:rPr lang="en-US" altLang="zh-CN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宋体" charset="-122"/>
                          </a:rPr>
                          <m:t>|</m:t>
                        </m:r>
                        <m:r>
                          <a:rPr lang="en-US" altLang="zh-CN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宋体" charset="-122"/>
                          </a:rPr>
                          <m:t>𝒕</m:t>
                        </m:r>
                        <m:r>
                          <a:rPr lang="en-US" altLang="zh-CN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宋体" charset="-122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rPr>
                  <a:t> </a:t>
                </a:r>
              </a:p>
              <a:p>
                <a:endPara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endParaRPr>
              </a:p>
              <a:p>
                <a:r>
                  <a:rPr lang="zh-CN" altLang="en-US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rPr>
                  <a:t>误分类错误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rPr>
                  <a:t>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rPr>
                  <a:t>Misclassification error</a:t>
                </a:r>
              </a:p>
              <a:p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rPr>
                  <a:t>1-max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rPr>
                  <a:t>i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rPr>
                  <a:t>(p(</a:t>
                </a:r>
                <a:r>
                  <a:rPr lang="en-US" altLang="zh-CN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rPr>
                  <a:t>i|t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rPr>
                  <a:t>))</a:t>
                </a:r>
              </a:p>
            </p:txBody>
          </p:sp>
        </mc:Choice>
        <mc:Fallback>
          <p:sp>
            <p:nvSpPr>
              <p:cNvPr id="8622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0110" y="1447800"/>
                <a:ext cx="8066690" cy="4572000"/>
              </a:xfrm>
              <a:blipFill>
                <a:blip r:embed="rId2"/>
                <a:stretch>
                  <a:fillRect l="-680" t="-2667" b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7559" y="274638"/>
            <a:ext cx="8119241" cy="1143000"/>
          </a:xfrm>
        </p:spPr>
        <p:txBody>
          <a:bodyPr anchor="ctr"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）基尼系数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越小，纯度越高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257299" y="1536700"/>
          <a:ext cx="2457561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6" name="Document" r:id="rId3" imgW="3284220" imgH="1970405" progId="Word.Document.8">
                  <p:embed/>
                </p:oleObj>
              </mc:Choice>
              <mc:Fallback>
                <p:oleObj name="Document" r:id="rId3" imgW="3284220" imgH="1970405" progId="Word.Document.8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299" y="1536700"/>
                        <a:ext cx="2457561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470400" y="1549400"/>
          <a:ext cx="211264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7" name="Document" r:id="rId5" imgW="3284220" imgH="1970405" progId="Word.Document.8">
                  <p:embed/>
                </p:oleObj>
              </mc:Choice>
              <mc:Fallback>
                <p:oleObj name="Document" r:id="rId5" imgW="3284220" imgH="1970405" progId="Word.Document.8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1549400"/>
                        <a:ext cx="211264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346200" y="3568700"/>
          <a:ext cx="2324100" cy="1369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8" name="Document" r:id="rId7" imgW="3284220" imgH="1970405" progId="Word.Document.8">
                  <p:embed/>
                </p:oleObj>
              </mc:Choice>
              <mc:Fallback>
                <p:oleObj name="Document" r:id="rId7" imgW="3284220" imgH="1970405" progId="Word.Document.8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3568700"/>
                        <a:ext cx="2324100" cy="13691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533899" y="3581400"/>
          <a:ext cx="20695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9" name="Document" r:id="rId9" imgW="3284220" imgH="1970405" progId="Word.Document.8">
                  <p:embed/>
                </p:oleObj>
              </mc:Choice>
              <mc:Fallback>
                <p:oleObj name="Document" r:id="rId9" imgW="3284220" imgH="1970405" progId="Word.Document.8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899" y="3581400"/>
                        <a:ext cx="206952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基尼系数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-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计算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aphicFrame>
        <p:nvGraphicFramePr>
          <p:cNvPr id="860165" name="Object 5"/>
          <p:cNvGraphicFramePr>
            <a:graphicFrameLocks noChangeAspect="1"/>
          </p:cNvGraphicFramePr>
          <p:nvPr/>
        </p:nvGraphicFramePr>
        <p:xfrm>
          <a:off x="457200" y="2339975"/>
          <a:ext cx="2362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0" name="Document" r:id="rId3" imgW="3238500" imgH="1357630" progId="Word.Document.8">
                  <p:embed/>
                </p:oleObj>
              </mc:Choice>
              <mc:Fallback>
                <p:oleObj name="Document" r:id="rId3" imgW="3238500" imgH="1357630" progId="Word.Document.8">
                  <p:embed/>
                  <p:pic>
                    <p:nvPicPr>
                      <p:cNvPr id="8601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339975"/>
                        <a:ext cx="2362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66" name="Object 6"/>
          <p:cNvGraphicFramePr>
            <a:graphicFrameLocks noChangeAspect="1"/>
          </p:cNvGraphicFramePr>
          <p:nvPr/>
        </p:nvGraphicFramePr>
        <p:xfrm>
          <a:off x="533400" y="5181600"/>
          <a:ext cx="2286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name="Document" r:id="rId5" imgW="3238500" imgH="1382395" progId="Word.Document.8">
                  <p:embed/>
                </p:oleObj>
              </mc:Choice>
              <mc:Fallback>
                <p:oleObj name="Document" r:id="rId5" imgW="3238500" imgH="1382395" progId="Word.Document.8">
                  <p:embed/>
                  <p:pic>
                    <p:nvPicPr>
                      <p:cNvPr id="8601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181600"/>
                        <a:ext cx="2286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68" name="Object 8"/>
          <p:cNvGraphicFramePr>
            <a:graphicFrameLocks noChangeAspect="1"/>
          </p:cNvGraphicFramePr>
          <p:nvPr/>
        </p:nvGraphicFramePr>
        <p:xfrm>
          <a:off x="533400" y="3817938"/>
          <a:ext cx="22860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2" name="Document" r:id="rId7" imgW="3238500" imgH="1357630" progId="Word.Document.8">
                  <p:embed/>
                </p:oleObj>
              </mc:Choice>
              <mc:Fallback>
                <p:oleObj name="Document" r:id="rId7" imgW="3238500" imgH="1357630" progId="Word.Document.8">
                  <p:embed/>
                  <p:pic>
                    <p:nvPicPr>
                      <p:cNvPr id="86016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17938"/>
                        <a:ext cx="22860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170" name="Text Box 10"/>
          <p:cNvSpPr txBox="1">
            <a:spLocks noChangeArrowheads="1"/>
          </p:cNvSpPr>
          <p:nvPr/>
        </p:nvSpPr>
        <p:spPr bwMode="auto">
          <a:xfrm>
            <a:off x="3048000" y="2339975"/>
            <a:ext cx="51816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P(C1) = 0/6 = 0     P(C2) = 6/6 = 1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Gini = 1 – P(C1)</a:t>
            </a:r>
            <a:r>
              <a:rPr lang="en-US" altLang="zh-CN" sz="2000" b="1"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2 </a:t>
            </a:r>
            <a:r>
              <a:rPr lang="en-US" altLang="zh-CN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– P(C2)</a:t>
            </a:r>
            <a:r>
              <a:rPr lang="en-US" altLang="zh-CN" sz="2000" b="1"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= 1 – 0 – 1 = 0 </a:t>
            </a:r>
          </a:p>
        </p:txBody>
      </p:sp>
      <p:graphicFrame>
        <p:nvGraphicFramePr>
          <p:cNvPr id="860171" name="Object 11"/>
          <p:cNvGraphicFramePr>
            <a:graphicFrameLocks noChangeAspect="1"/>
          </p:cNvGraphicFramePr>
          <p:nvPr/>
        </p:nvGraphicFramePr>
        <p:xfrm>
          <a:off x="2590800" y="1435100"/>
          <a:ext cx="3352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3" name="Equation" r:id="rId9" imgW="1612900" imgH="355600" progId="Equation.3">
                  <p:embed/>
                </p:oleObj>
              </mc:Choice>
              <mc:Fallback>
                <p:oleObj name="Equation" r:id="rId9" imgW="1612900" imgH="355600" progId="Equation.3">
                  <p:embed/>
                  <p:pic>
                    <p:nvPicPr>
                      <p:cNvPr id="86017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435100"/>
                        <a:ext cx="3352800" cy="7366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172" name="Text Box 12"/>
          <p:cNvSpPr txBox="1">
            <a:spLocks noChangeArrowheads="1"/>
          </p:cNvSpPr>
          <p:nvPr/>
        </p:nvSpPr>
        <p:spPr bwMode="auto">
          <a:xfrm>
            <a:off x="3124200" y="3817938"/>
            <a:ext cx="5181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P(C1) = 1/6          P(C2) = 5/6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Gini = 1 – (1/6)</a:t>
            </a:r>
            <a:r>
              <a:rPr lang="en-US" altLang="zh-CN" sz="2000" b="1"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2 </a:t>
            </a:r>
            <a:r>
              <a:rPr lang="en-US" altLang="zh-CN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– (5/6)</a:t>
            </a:r>
            <a:r>
              <a:rPr lang="en-US" altLang="zh-CN" sz="2000" b="1"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= 0.278</a:t>
            </a:r>
          </a:p>
        </p:txBody>
      </p:sp>
      <p:sp>
        <p:nvSpPr>
          <p:cNvPr id="860173" name="Text Box 13"/>
          <p:cNvSpPr txBox="1">
            <a:spLocks noChangeArrowheads="1"/>
          </p:cNvSpPr>
          <p:nvPr/>
        </p:nvSpPr>
        <p:spPr bwMode="auto">
          <a:xfrm>
            <a:off x="3124200" y="5105400"/>
            <a:ext cx="5181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P(C1) = 2/6          P(C2) = 4/6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Gini = 1 – (2/6)</a:t>
            </a:r>
            <a:r>
              <a:rPr lang="en-US" altLang="zh-CN" sz="2000" b="1"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2 </a:t>
            </a:r>
            <a:r>
              <a:rPr lang="en-US" altLang="zh-CN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– (4/6)</a:t>
            </a:r>
            <a:r>
              <a:rPr lang="en-US" altLang="zh-CN" sz="2000" b="1"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= 0.444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482600"/>
            <a:ext cx="8280400" cy="53340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基于基尼系数分裂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17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143000"/>
            <a:ext cx="8382000" cy="4438650"/>
          </a:xfrm>
        </p:spPr>
        <p:txBody>
          <a:bodyPr/>
          <a:lstStyle/>
          <a:p>
            <a:pPr marL="342900" indent="-342900"/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CART, SLIQ, SPRINT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–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使用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342900" indent="-342900"/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当结点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分裂成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k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个 部分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partitions (children),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分裂后的基尼系数为：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342900" indent="-342900"/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342900" indent="-342900"/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342900" indent="-342900">
              <a:buFont typeface="Monotype Sorts" pitchFamily="2" charset="2"/>
              <a:buNone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	</a:t>
            </a:r>
          </a:p>
          <a:p>
            <a:pPr marL="342900" indent="-342900">
              <a:buFont typeface="Monotype Sorts" pitchFamily="2" charset="2"/>
              <a:buNone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aphicFrame>
        <p:nvGraphicFramePr>
          <p:cNvPr id="817156" name="Object 4"/>
          <p:cNvGraphicFramePr>
            <a:graphicFrameLocks noChangeAspect="1"/>
          </p:cNvGraphicFramePr>
          <p:nvPr/>
        </p:nvGraphicFramePr>
        <p:xfrm>
          <a:off x="952500" y="2755900"/>
          <a:ext cx="38862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Equation" r:id="rId3" imgW="1511300" imgH="431800" progId="Equation.3">
                  <p:embed/>
                </p:oleObj>
              </mc:Choice>
              <mc:Fallback>
                <p:oleObj name="Equation" r:id="rId3" imgW="1511300" imgH="431800" progId="Equation.3">
                  <p:embed/>
                  <p:pic>
                    <p:nvPicPr>
                      <p:cNvPr id="8171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2755900"/>
                        <a:ext cx="3886200" cy="11049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990600"/>
          </a:xfrm>
        </p:spPr>
        <p:txBody>
          <a:bodyPr anchor="ctr">
            <a:norm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二元属性：计算基尼系数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911363" name="Rectangle 3"/>
          <p:cNvSpPr>
            <a:spLocks noChangeArrowheads="1"/>
          </p:cNvSpPr>
          <p:nvPr/>
        </p:nvSpPr>
        <p:spPr bwMode="auto">
          <a:xfrm>
            <a:off x="304800" y="1143001"/>
            <a:ext cx="81788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分裂为两个部分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911364" name="Oval 4"/>
          <p:cNvSpPr>
            <a:spLocks noChangeArrowheads="1"/>
          </p:cNvSpPr>
          <p:nvPr/>
        </p:nvSpPr>
        <p:spPr bwMode="auto">
          <a:xfrm>
            <a:off x="3657600" y="2862263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B?</a:t>
            </a:r>
            <a:endParaRPr lang="en-US" altLang="zh-CN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1365" name="Line 5"/>
          <p:cNvSpPr>
            <a:spLocks noChangeShapeType="1"/>
          </p:cNvSpPr>
          <p:nvPr/>
        </p:nvSpPr>
        <p:spPr bwMode="auto">
          <a:xfrm flipH="1">
            <a:off x="3082925" y="3319463"/>
            <a:ext cx="1108075" cy="725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1366" name="Line 6"/>
          <p:cNvSpPr>
            <a:spLocks noChangeShapeType="1"/>
          </p:cNvSpPr>
          <p:nvPr/>
        </p:nvSpPr>
        <p:spPr bwMode="auto">
          <a:xfrm>
            <a:off x="4191000" y="3319463"/>
            <a:ext cx="1184275" cy="725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1367" name="Text Box 7"/>
          <p:cNvSpPr txBox="1">
            <a:spLocks noChangeArrowheads="1"/>
          </p:cNvSpPr>
          <p:nvPr/>
        </p:nvSpPr>
        <p:spPr bwMode="auto">
          <a:xfrm>
            <a:off x="2820673" y="3434041"/>
            <a:ext cx="5181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Yes</a:t>
            </a:r>
          </a:p>
        </p:txBody>
      </p:sp>
      <p:sp>
        <p:nvSpPr>
          <p:cNvPr id="911368" name="Text Box 8"/>
          <p:cNvSpPr txBox="1">
            <a:spLocks noChangeArrowheads="1"/>
          </p:cNvSpPr>
          <p:nvPr/>
        </p:nvSpPr>
        <p:spPr bwMode="auto">
          <a:xfrm>
            <a:off x="5299075" y="3435350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No</a:t>
            </a:r>
          </a:p>
        </p:txBody>
      </p:sp>
      <p:sp>
        <p:nvSpPr>
          <p:cNvPr id="911369" name="Rectangle 9"/>
          <p:cNvSpPr>
            <a:spLocks noChangeArrowheads="1"/>
          </p:cNvSpPr>
          <p:nvPr/>
        </p:nvSpPr>
        <p:spPr bwMode="auto">
          <a:xfrm>
            <a:off x="2667000" y="4044950"/>
            <a:ext cx="936625" cy="3413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Node N1</a:t>
            </a:r>
          </a:p>
        </p:txBody>
      </p:sp>
      <p:sp>
        <p:nvSpPr>
          <p:cNvPr id="911370" name="Rectangle 10"/>
          <p:cNvSpPr>
            <a:spLocks noChangeArrowheads="1"/>
          </p:cNvSpPr>
          <p:nvPr/>
        </p:nvSpPr>
        <p:spPr bwMode="auto">
          <a:xfrm>
            <a:off x="4854575" y="4044950"/>
            <a:ext cx="936625" cy="3413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Node N2</a:t>
            </a:r>
          </a:p>
        </p:txBody>
      </p:sp>
      <p:graphicFrame>
        <p:nvGraphicFramePr>
          <p:cNvPr id="911371" name="Object 11"/>
          <p:cNvGraphicFramePr>
            <a:graphicFrameLocks noChangeAspect="1"/>
          </p:cNvGraphicFramePr>
          <p:nvPr/>
        </p:nvGraphicFramePr>
        <p:xfrm>
          <a:off x="609600" y="1790701"/>
          <a:ext cx="19812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Document" r:id="rId3" imgW="3177540" imgH="3054350" progId="Word.Document.8">
                  <p:embed/>
                </p:oleObj>
              </mc:Choice>
              <mc:Fallback>
                <p:oleObj name="Document" r:id="rId3" imgW="3177540" imgH="3054350" progId="Word.Document.8">
                  <p:embed/>
                  <p:pic>
                    <p:nvPicPr>
                      <p:cNvPr id="91137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90701"/>
                        <a:ext cx="1981200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372" name="Object 12"/>
          <p:cNvGraphicFramePr>
            <a:graphicFrameLocks noChangeAspect="1"/>
          </p:cNvGraphicFramePr>
          <p:nvPr/>
        </p:nvGraphicFramePr>
        <p:xfrm>
          <a:off x="3276600" y="4648200"/>
          <a:ext cx="190500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Document" r:id="rId5" imgW="3266440" imgH="2578735" progId="Word.Document.8">
                  <p:embed/>
                </p:oleObj>
              </mc:Choice>
              <mc:Fallback>
                <p:oleObj name="Document" r:id="rId5" imgW="3266440" imgH="2578735" progId="Word.Document.8">
                  <p:embed/>
                  <p:pic>
                    <p:nvPicPr>
                      <p:cNvPr id="91137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648200"/>
                        <a:ext cx="190500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373" name="Text Box 13"/>
          <p:cNvSpPr txBox="1">
            <a:spLocks noChangeArrowheads="1"/>
          </p:cNvSpPr>
          <p:nvPr/>
        </p:nvSpPr>
        <p:spPr bwMode="auto">
          <a:xfrm>
            <a:off x="128586" y="4149565"/>
            <a:ext cx="3363913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Gini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(N1) </a:t>
            </a:r>
            <a:b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</a:b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= 1 – (4/7)</a:t>
            </a:r>
            <a:r>
              <a:rPr lang="en-US" altLang="zh-CN" sz="20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2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– (3/7)</a:t>
            </a:r>
            <a:r>
              <a:rPr lang="en-US" altLang="zh-CN" sz="20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b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</a:b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= 0.4898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Gini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(N2) </a:t>
            </a:r>
            <a:b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</a:b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= 1 – (2/5)</a:t>
            </a:r>
            <a:r>
              <a:rPr lang="en-US" altLang="zh-CN" sz="20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2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– (3/5)</a:t>
            </a:r>
            <a:r>
              <a:rPr lang="en-US" altLang="zh-CN" sz="20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b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</a:b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= 0.48</a:t>
            </a:r>
          </a:p>
        </p:txBody>
      </p:sp>
      <p:sp>
        <p:nvSpPr>
          <p:cNvPr id="911374" name="Text Box 14"/>
          <p:cNvSpPr txBox="1">
            <a:spLocks noChangeArrowheads="1"/>
          </p:cNvSpPr>
          <p:nvPr/>
        </p:nvSpPr>
        <p:spPr bwMode="auto">
          <a:xfrm>
            <a:off x="5943600" y="4648200"/>
            <a:ext cx="29337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Gini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(Children) </a:t>
            </a:r>
            <a:b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</a:b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=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7/12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* 0.4898 + </a:t>
            </a:r>
            <a:b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</a:b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5/12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* 0.48</a:t>
            </a:r>
            <a:b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</a:b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= 0.4857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分类适用情况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适合预测和描述二元数据集，或者标称类型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对于序数分类（例如身高：很高、高、正常、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）；子类和超类关系等，一般不太有效。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因为分类技术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不考虑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隐含在目标类中的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序关系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190500"/>
            <a:ext cx="8458200" cy="660400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分类属性：计算基尼系数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aphicFrame>
        <p:nvGraphicFramePr>
          <p:cNvPr id="819204" name="Object 4"/>
          <p:cNvGraphicFramePr>
            <a:graphicFrameLocks noChangeAspect="1"/>
          </p:cNvGraphicFramePr>
          <p:nvPr/>
        </p:nvGraphicFramePr>
        <p:xfrm>
          <a:off x="3886199" y="2514600"/>
          <a:ext cx="2609850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3" name="Document" r:id="rId3" imgW="5848985" imgH="4004945" progId="Word.Document.8">
                  <p:embed/>
                </p:oleObj>
              </mc:Choice>
              <mc:Fallback>
                <p:oleObj name="Document" r:id="rId3" imgW="5848985" imgH="4004945" progId="Word.Document.8">
                  <p:embed/>
                  <p:pic>
                    <p:nvPicPr>
                      <p:cNvPr id="8192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199" y="2514600"/>
                        <a:ext cx="2609850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05" name="Object 5"/>
          <p:cNvGraphicFramePr>
            <a:graphicFrameLocks noChangeAspect="1"/>
          </p:cNvGraphicFramePr>
          <p:nvPr/>
        </p:nvGraphicFramePr>
        <p:xfrm>
          <a:off x="6381749" y="2514600"/>
          <a:ext cx="2609850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" name="Document" r:id="rId5" imgW="5848985" imgH="4004945" progId="Word.Document.8">
                  <p:embed/>
                </p:oleObj>
              </mc:Choice>
              <mc:Fallback>
                <p:oleObj name="Document" r:id="rId5" imgW="5848985" imgH="4004945" progId="Word.Document.8">
                  <p:embed/>
                  <p:pic>
                    <p:nvPicPr>
                      <p:cNvPr id="8192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49" y="2514600"/>
                        <a:ext cx="2609850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06" name="Object 6"/>
          <p:cNvGraphicFramePr>
            <a:graphicFrameLocks noChangeAspect="1"/>
          </p:cNvGraphicFramePr>
          <p:nvPr/>
        </p:nvGraphicFramePr>
        <p:xfrm>
          <a:off x="304799" y="2514600"/>
          <a:ext cx="297352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5" name="Document" r:id="rId7" imgW="6212840" imgH="3201035" progId="Word.Document.8">
                  <p:embed/>
                </p:oleObj>
              </mc:Choice>
              <mc:Fallback>
                <p:oleObj name="Document" r:id="rId7" imgW="6212840" imgH="3201035" progId="Word.Document.8">
                  <p:embed/>
                  <p:pic>
                    <p:nvPicPr>
                      <p:cNvPr id="8192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799" y="2514600"/>
                        <a:ext cx="297352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07" name="Line 7"/>
          <p:cNvSpPr>
            <a:spLocks noChangeShapeType="1"/>
          </p:cNvSpPr>
          <p:nvPr/>
        </p:nvSpPr>
        <p:spPr bwMode="auto">
          <a:xfrm flipH="1">
            <a:off x="3581399" y="1676400"/>
            <a:ext cx="1588" cy="2438400"/>
          </a:xfrm>
          <a:prstGeom prst="line">
            <a:avLst/>
          </a:prstGeom>
          <a:noFill/>
          <a:ln w="38100">
            <a:solidFill>
              <a:schemeClr val="tx2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208" name="Text Box 8"/>
          <p:cNvSpPr txBox="1">
            <a:spLocks noChangeArrowheads="1"/>
          </p:cNvSpPr>
          <p:nvPr/>
        </p:nvSpPr>
        <p:spPr bwMode="auto">
          <a:xfrm>
            <a:off x="915987" y="1573213"/>
            <a:ext cx="18549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Multi-way split</a:t>
            </a:r>
          </a:p>
        </p:txBody>
      </p:sp>
      <p:sp>
        <p:nvSpPr>
          <p:cNvPr id="819209" name="Text Box 9"/>
          <p:cNvSpPr txBox="1">
            <a:spLocks noChangeArrowheads="1"/>
          </p:cNvSpPr>
          <p:nvPr/>
        </p:nvSpPr>
        <p:spPr bwMode="auto">
          <a:xfrm>
            <a:off x="4611178" y="1573213"/>
            <a:ext cx="335540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Two-way split </a:t>
            </a:r>
          </a:p>
          <a:p>
            <a:pPr algn="ctr"/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(find best partition of values)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>
            <a:normAutofit fontScale="90000"/>
          </a:bodyPr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连续属性：计算基尼系数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977900"/>
            <a:ext cx="8178800" cy="1524000"/>
          </a:xfrm>
          <a:noFill/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排序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穷举，候选划分点；计算基尼系数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选择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最小的基尼系数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对应的划分点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pSp>
        <p:nvGrpSpPr>
          <p:cNvPr id="821258" name="Group 10"/>
          <p:cNvGrpSpPr/>
          <p:nvPr/>
        </p:nvGrpSpPr>
        <p:grpSpPr bwMode="auto">
          <a:xfrm>
            <a:off x="76200" y="2774950"/>
            <a:ext cx="9182100" cy="2622550"/>
            <a:chOff x="144" y="2360"/>
            <a:chExt cx="5784" cy="1652"/>
          </a:xfrm>
        </p:grpSpPr>
        <p:graphicFrame>
          <p:nvGraphicFramePr>
            <p:cNvPr id="821252" name="Object 4"/>
            <p:cNvGraphicFramePr>
              <a:graphicFrameLocks noChangeAspect="1"/>
            </p:cNvGraphicFramePr>
            <p:nvPr/>
          </p:nvGraphicFramePr>
          <p:xfrm>
            <a:off x="956" y="2360"/>
            <a:ext cx="4972" cy="16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9" name="Document" r:id="rId3" imgW="10585450" imgH="3558540" progId="Word.Document.8">
                    <p:embed/>
                  </p:oleObj>
                </mc:Choice>
                <mc:Fallback>
                  <p:oleObj name="Document" r:id="rId3" imgW="10585450" imgH="3558540" progId="Word.Document.8">
                    <p:embed/>
                    <p:pic>
                      <p:nvPicPr>
                        <p:cNvPr id="82125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6" y="2360"/>
                          <a:ext cx="4972" cy="16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253" name="Line 5"/>
            <p:cNvSpPr>
              <a:spLocks noChangeShapeType="1"/>
            </p:cNvSpPr>
            <p:nvPr/>
          </p:nvSpPr>
          <p:spPr bwMode="auto">
            <a:xfrm>
              <a:off x="1152" y="2880"/>
              <a:ext cx="192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821254" name="Group 6"/>
            <p:cNvGrpSpPr/>
            <p:nvPr/>
          </p:nvGrpSpPr>
          <p:grpSpPr bwMode="auto">
            <a:xfrm>
              <a:off x="144" y="2928"/>
              <a:ext cx="1200" cy="213"/>
              <a:chOff x="144" y="2832"/>
              <a:chExt cx="1200" cy="213"/>
            </a:xfrm>
          </p:grpSpPr>
          <p:sp>
            <p:nvSpPr>
              <p:cNvPr id="821255" name="Text Box 7"/>
              <p:cNvSpPr txBox="1">
                <a:spLocks noChangeArrowheads="1"/>
              </p:cNvSpPr>
              <p:nvPr/>
            </p:nvSpPr>
            <p:spPr bwMode="auto">
              <a:xfrm>
                <a:off x="144" y="2832"/>
                <a:ext cx="1015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9271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917575" defTabSz="9271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031875" defTabSz="9271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defTabSz="9271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defTabSz="9271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defTabSz="9271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defTabSz="9271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defTabSz="9271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defTabSz="9271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None/>
                </a:pPr>
                <a:r>
                  <a:rPr kumimoji="1" lang="en-US" altLang="zh-CN" sz="16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</a:rPr>
                  <a:t>Split Positions</a:t>
                </a:r>
              </a:p>
            </p:txBody>
          </p:sp>
          <p:sp>
            <p:nvSpPr>
              <p:cNvPr id="821256" name="Line 8"/>
              <p:cNvSpPr>
                <a:spLocks noChangeShapeType="1"/>
              </p:cNvSpPr>
              <p:nvPr/>
            </p:nvSpPr>
            <p:spPr bwMode="auto">
              <a:xfrm>
                <a:off x="1152" y="29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21257" name="Text Box 9"/>
            <p:cNvSpPr txBox="1">
              <a:spLocks noChangeArrowheads="1"/>
            </p:cNvSpPr>
            <p:nvPr/>
          </p:nvSpPr>
          <p:spPr bwMode="auto">
            <a:xfrm>
              <a:off x="144" y="2736"/>
              <a:ext cx="10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Sorted Values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690562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）信息熵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越小，纯度越高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aphicFrame>
        <p:nvGraphicFramePr>
          <p:cNvPr id="863235" name="Object 3"/>
          <p:cNvGraphicFramePr>
            <a:graphicFrameLocks noChangeAspect="1"/>
          </p:cNvGraphicFramePr>
          <p:nvPr/>
        </p:nvGraphicFramePr>
        <p:xfrm>
          <a:off x="304800" y="2339975"/>
          <a:ext cx="2362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0" name="Document" r:id="rId3" imgW="3238500" imgH="1357630" progId="Word.Document.8">
                  <p:embed/>
                </p:oleObj>
              </mc:Choice>
              <mc:Fallback>
                <p:oleObj name="Document" r:id="rId3" imgW="3238500" imgH="1357630" progId="Word.Document.8">
                  <p:embed/>
                  <p:pic>
                    <p:nvPicPr>
                      <p:cNvPr id="8632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339975"/>
                        <a:ext cx="2362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3236" name="Object 4"/>
          <p:cNvGraphicFramePr>
            <a:graphicFrameLocks noChangeAspect="1"/>
          </p:cNvGraphicFramePr>
          <p:nvPr/>
        </p:nvGraphicFramePr>
        <p:xfrm>
          <a:off x="381000" y="5181600"/>
          <a:ext cx="2286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1" name="Document" r:id="rId5" imgW="3238500" imgH="1382395" progId="Word.Document.8">
                  <p:embed/>
                </p:oleObj>
              </mc:Choice>
              <mc:Fallback>
                <p:oleObj name="Document" r:id="rId5" imgW="3238500" imgH="1382395" progId="Word.Document.8">
                  <p:embed/>
                  <p:pic>
                    <p:nvPicPr>
                      <p:cNvPr id="8632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181600"/>
                        <a:ext cx="2286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3237" name="Object 5"/>
          <p:cNvGraphicFramePr>
            <a:graphicFrameLocks noChangeAspect="1"/>
          </p:cNvGraphicFramePr>
          <p:nvPr/>
        </p:nvGraphicFramePr>
        <p:xfrm>
          <a:off x="381000" y="3817938"/>
          <a:ext cx="22860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2" name="Document" r:id="rId7" imgW="3238500" imgH="1357630" progId="Word.Document.8">
                  <p:embed/>
                </p:oleObj>
              </mc:Choice>
              <mc:Fallback>
                <p:oleObj name="Document" r:id="rId7" imgW="3238500" imgH="1357630" progId="Word.Document.8">
                  <p:embed/>
                  <p:pic>
                    <p:nvPicPr>
                      <p:cNvPr id="8632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17938"/>
                        <a:ext cx="22860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3238" name="Text Box 6"/>
          <p:cNvSpPr txBox="1">
            <a:spLocks noChangeArrowheads="1"/>
          </p:cNvSpPr>
          <p:nvPr/>
        </p:nvSpPr>
        <p:spPr bwMode="auto">
          <a:xfrm>
            <a:off x="2755900" y="2339975"/>
            <a:ext cx="626110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P(C1) = 0/6 = 0     P(C2) = 6/6 = 1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Entropy = 0 </a:t>
            </a:r>
          </a:p>
        </p:txBody>
      </p:sp>
      <p:sp>
        <p:nvSpPr>
          <p:cNvPr id="863240" name="Text Box 8"/>
          <p:cNvSpPr txBox="1">
            <a:spLocks noChangeArrowheads="1"/>
          </p:cNvSpPr>
          <p:nvPr/>
        </p:nvSpPr>
        <p:spPr bwMode="auto">
          <a:xfrm>
            <a:off x="2755900" y="3733800"/>
            <a:ext cx="63881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P(C1) = 1/6          P(C2) = 5/6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Entropy = – (1/6) log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(1/6)</a:t>
            </a:r>
            <a:r>
              <a:rPr lang="en-US" altLang="zh-CN" sz="20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– (5/6) log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(5/6) = 0.65</a:t>
            </a:r>
          </a:p>
        </p:txBody>
      </p:sp>
      <p:sp>
        <p:nvSpPr>
          <p:cNvPr id="863241" name="Text Box 9"/>
          <p:cNvSpPr txBox="1">
            <a:spLocks noChangeArrowheads="1"/>
          </p:cNvSpPr>
          <p:nvPr/>
        </p:nvSpPr>
        <p:spPr bwMode="auto">
          <a:xfrm>
            <a:off x="2755900" y="5105400"/>
            <a:ext cx="63881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P(C1) = 2/6          P(C2) = 4/6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Entropy = – (2/6) log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(2/6)</a:t>
            </a:r>
            <a:r>
              <a:rPr lang="en-US" altLang="zh-CN" sz="20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– (4/6) log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(4/6) = 0.92</a:t>
            </a:r>
          </a:p>
        </p:txBody>
      </p:sp>
      <p:graphicFrame>
        <p:nvGraphicFramePr>
          <p:cNvPr id="863242" name="Object 10"/>
          <p:cNvGraphicFramePr>
            <a:graphicFrameLocks noChangeAspect="1"/>
          </p:cNvGraphicFramePr>
          <p:nvPr/>
        </p:nvGraphicFramePr>
        <p:xfrm>
          <a:off x="1758950" y="1219200"/>
          <a:ext cx="594518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3" name="Equation" r:id="rId9" imgW="4267200" imgH="444500" progId="Equation.3">
                  <p:embed/>
                </p:oleObj>
              </mc:Choice>
              <mc:Fallback>
                <p:oleObj name="Equation" r:id="rId9" imgW="4267200" imgH="444500" progId="Equation.3">
                  <p:embed/>
                  <p:pic>
                    <p:nvPicPr>
                      <p:cNvPr id="86324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1219200"/>
                        <a:ext cx="5945188" cy="6159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52095"/>
            <a:ext cx="8280400" cy="53340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信息增益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23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143000"/>
            <a:ext cx="8382000" cy="4953000"/>
          </a:xfrm>
        </p:spPr>
        <p:txBody>
          <a:bodyPr>
            <a:normAutofit/>
          </a:bodyPr>
          <a:lstStyle/>
          <a:p>
            <a:pPr marL="342900" indent="-342900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Information Gain: </a:t>
            </a:r>
          </a:p>
          <a:p>
            <a:pPr marL="742950" lvl="1" indent="-285750"/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1146175" lvl="2" indent="-228600">
              <a:buFont typeface="Wingdings" panose="05000000000000000000" pitchFamily="2" charset="2"/>
              <a:buNone/>
            </a:pP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1146175" lvl="2" indent="-228600">
              <a:buFont typeface="Wingdings" panose="05000000000000000000" pitchFamily="2" charset="2"/>
              <a:buNone/>
            </a:pP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1146175" lvl="2" indent="-228600">
              <a:buFont typeface="Wingdings" panose="05000000000000000000" pitchFamily="2" charset="2"/>
              <a:buNone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		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父结点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分裂为：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k 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部分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partitions;</a:t>
            </a:r>
          </a:p>
          <a:p>
            <a:pPr marL="1146175" lvl="2" indent="-228600">
              <a:buFont typeface="Wingdings" panose="05000000000000000000" pitchFamily="2" charset="2"/>
              <a:buNone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		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</a:t>
            </a:r>
            <a:r>
              <a:rPr lang="en-US" altLang="zh-CN" sz="2000" b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：第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i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分裂部分的个数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1146175" lvl="2" indent="-228600">
              <a:buFont typeface="Wingdings" panose="05000000000000000000" pitchFamily="2" charset="2"/>
              <a:buNone/>
            </a:pP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742950" lvl="1" indent="-285750"/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最大 信息增益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maximizes GAIN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，</a:t>
            </a:r>
            <a:r>
              <a:rPr lang="zh-CN" altLang="en-US" b="1" dirty="0"/>
              <a:t>选择具有最高信息增益的属性：减少样本不确定性程度能力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aphicFrame>
        <p:nvGraphicFramePr>
          <p:cNvPr id="823300" name="Object 4"/>
          <p:cNvGraphicFramePr>
            <a:graphicFrameLocks noChangeAspect="1"/>
          </p:cNvGraphicFramePr>
          <p:nvPr/>
        </p:nvGraphicFramePr>
        <p:xfrm>
          <a:off x="1752600" y="1676400"/>
          <a:ext cx="6189663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Equation" r:id="rId3" imgW="5041900" imgH="787400" progId="Equation.3">
                  <p:embed/>
                </p:oleObj>
              </mc:Choice>
              <mc:Fallback>
                <p:oleObj name="Equation" r:id="rId3" imgW="5041900" imgH="787400" progId="Equation.3">
                  <p:embed/>
                  <p:pic>
                    <p:nvPicPr>
                      <p:cNvPr id="8233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676400"/>
                        <a:ext cx="6189663" cy="96678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BDEA7A-49A1-41BC-8AC0-79BD38599718}" type="slidenum">
              <a:rPr lang="zh-CN" altLang="en-US" sz="1200">
                <a:latin typeface="Tahoma" panose="020B0604030504040204" pitchFamily="34" charset="0"/>
              </a:rPr>
              <a:t>54</a:t>
            </a:fld>
            <a:endParaRPr lang="en-US" altLang="zh-CN" sz="1200">
              <a:latin typeface="Tahoma" panose="020B0604030504040204" pitchFamily="34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838200"/>
            <a:ext cx="4152900" cy="160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zh-CN" sz="2000" dirty="0">
                <a:solidFill>
                  <a:srgbClr val="121328"/>
                </a:solidFill>
                <a:ea typeface="宋体" panose="02010600030101010101" pitchFamily="2" charset="-122"/>
              </a:rPr>
              <a:t>Class P: </a:t>
            </a:r>
            <a:r>
              <a:rPr lang="zh-CN" altLang="en-US" sz="2000" dirty="0">
                <a:solidFill>
                  <a:srgbClr val="121328"/>
                </a:solidFill>
                <a:ea typeface="宋体" panose="02010600030101010101" pitchFamily="2" charset="-122"/>
              </a:rPr>
              <a:t>买电脑 </a:t>
            </a:r>
            <a:r>
              <a:rPr lang="en-US" altLang="zh-CN" sz="2000" dirty="0">
                <a:solidFill>
                  <a:srgbClr val="121328"/>
                </a:solidFill>
                <a:ea typeface="宋体" panose="02010600030101010101" pitchFamily="2" charset="-122"/>
              </a:rPr>
              <a:t>= “yes”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zh-CN" sz="2000" dirty="0">
                <a:solidFill>
                  <a:srgbClr val="121328"/>
                </a:solidFill>
                <a:ea typeface="宋体" panose="02010600030101010101" pitchFamily="2" charset="-122"/>
              </a:rPr>
              <a:t>Class N: </a:t>
            </a:r>
            <a:r>
              <a:rPr lang="zh-CN" altLang="en-US" sz="2000" dirty="0">
                <a:solidFill>
                  <a:srgbClr val="121328"/>
                </a:solidFill>
                <a:ea typeface="宋体" panose="02010600030101010101" pitchFamily="2" charset="-122"/>
              </a:rPr>
              <a:t>买电脑</a:t>
            </a:r>
            <a:r>
              <a:rPr lang="en-US" altLang="zh-CN" sz="2000" dirty="0">
                <a:solidFill>
                  <a:srgbClr val="121328"/>
                </a:solidFill>
                <a:ea typeface="宋体" panose="02010600030101010101" pitchFamily="2" charset="-122"/>
              </a:rPr>
              <a:t> = “no”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graphicFrame>
        <p:nvGraphicFramePr>
          <p:cNvPr id="29700" name="Object 7"/>
          <p:cNvGraphicFramePr>
            <a:graphicFrameLocks noChangeAspect="1"/>
          </p:cNvGraphicFramePr>
          <p:nvPr/>
        </p:nvGraphicFramePr>
        <p:xfrm>
          <a:off x="5257800" y="4267200"/>
          <a:ext cx="35941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8" name="Equation" r:id="rId4" imgW="3594100" imgH="1193800" progId="Equation.3">
                  <p:embed/>
                </p:oleObj>
              </mc:Choice>
              <mc:Fallback>
                <p:oleObj name="Equation" r:id="rId4" imgW="3594100" imgH="1193800" progId="Equation.3">
                  <p:embed/>
                  <p:pic>
                    <p:nvPicPr>
                      <p:cNvPr id="2970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267200"/>
                        <a:ext cx="35941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01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314" y="838200"/>
            <a:ext cx="5105400" cy="242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9702" name="Object 8"/>
          <p:cNvGraphicFramePr>
            <a:graphicFrameLocks noChangeAspect="1"/>
          </p:cNvGraphicFramePr>
          <p:nvPr/>
        </p:nvGraphicFramePr>
        <p:xfrm>
          <a:off x="5307239" y="3276600"/>
          <a:ext cx="38258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9" name="公式" r:id="rId7" imgW="54864000" imgH="10972800" progId="Equation.3">
                  <p:embed/>
                </p:oleObj>
              </mc:Choice>
              <mc:Fallback>
                <p:oleObj name="公式" r:id="rId7" imgW="54864000" imgH="10972800" progId="Equation.3">
                  <p:embed/>
                  <p:pic>
                    <p:nvPicPr>
                      <p:cNvPr id="2970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7239" y="3276600"/>
                        <a:ext cx="382587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9"/>
          <p:cNvGraphicFramePr/>
          <p:nvPr/>
        </p:nvGraphicFramePr>
        <p:xfrm>
          <a:off x="152400" y="1676400"/>
          <a:ext cx="49530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0" name="工作表" r:id="rId9" imgW="4178935" imgH="4008120" progId="Excel.Sheet.8">
                  <p:embed/>
                </p:oleObj>
              </mc:Choice>
              <mc:Fallback>
                <p:oleObj name="工作表" r:id="rId9" imgW="4178935" imgH="4008120" progId="Excel.Sheet.8">
                  <p:embed/>
                  <p:pic>
                    <p:nvPicPr>
                      <p:cNvPr id="29703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676400"/>
                        <a:ext cx="4953000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11"/>
          <p:cNvGraphicFramePr>
            <a:graphicFrameLocks noChangeAspect="1"/>
          </p:cNvGraphicFramePr>
          <p:nvPr/>
        </p:nvGraphicFramePr>
        <p:xfrm>
          <a:off x="4038600" y="228600"/>
          <a:ext cx="48768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1" name="公式" r:id="rId11" imgW="2145665" imgH="317500" progId="Equation.3">
                  <p:embed/>
                </p:oleObj>
              </mc:Choice>
              <mc:Fallback>
                <p:oleObj name="公式" r:id="rId11" imgW="2145665" imgH="317500" progId="Equation.3">
                  <p:embed/>
                  <p:pic>
                    <p:nvPicPr>
                      <p:cNvPr id="29704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28600"/>
                        <a:ext cx="487680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90500"/>
            <a:ext cx="2438400" cy="6096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zh-CN" altLang="en-US" dirty="0">
                <a:ea typeface="宋体" panose="02010600030101010101" pitchFamily="2" charset="-122"/>
              </a:rPr>
              <a:t>信息增益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B9B6D-691D-44BB-9AFE-798443D0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哪棵树子节点纯性最高？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5DE975-5C3C-453D-B35F-790D01948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10" y="1531975"/>
            <a:ext cx="7574580" cy="510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657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774700"/>
          </a:xfrm>
        </p:spPr>
        <p:txBody>
          <a:bodyPr>
            <a:norm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增益率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382000" cy="55626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Gain Ratio: </a:t>
            </a:r>
            <a:r>
              <a:rPr lang="zh-CN" altLang="en-US" sz="2400" dirty="0"/>
              <a:t>具有最大增益率的属性选为分裂属性</a:t>
            </a:r>
            <a:endParaRPr lang="en-US" altLang="zh-CN" sz="2400" dirty="0"/>
          </a:p>
          <a:p>
            <a:pPr marL="274320" lvl="1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zh-CN" altLang="en-US" b="0" i="0" dirty="0">
                <a:solidFill>
                  <a:srgbClr val="FF0000"/>
                </a:solidFill>
                <a:effectLst/>
                <a:latin typeface="MicrosoftYaHei"/>
              </a:rPr>
              <a:t>用增益率， 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TimesNewRomanPSMT"/>
              </a:rPr>
              <a:t>K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MicrosoftYaHei"/>
              </a:rPr>
              <a:t>越大， </a:t>
            </a:r>
            <a:r>
              <a:rPr lang="en-US" altLang="zh-CN" b="0" i="0" dirty="0" err="1">
                <a:solidFill>
                  <a:srgbClr val="FF0000"/>
                </a:solidFill>
                <a:effectLst/>
                <a:latin typeface="TimesNewRomanPSMT"/>
              </a:rPr>
              <a:t>SplitINFO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MicrosoftYaHei"/>
              </a:rPr>
              <a:t>越大，增益率被平衡</a:t>
            </a:r>
            <a:r>
              <a:rPr lang="zh-CN" altLang="en-US" sz="2000" dirty="0"/>
              <a:t> </a:t>
            </a:r>
            <a:br>
              <a:rPr lang="zh-CN" altLang="en-US" sz="2000" dirty="0"/>
            </a:br>
            <a:r>
              <a:rPr lang="zh-CN" altLang="en-US" sz="3200" dirty="0"/>
              <a:t> </a:t>
            </a:r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742950" lvl="1" indent="-285750">
              <a:lnSpc>
                <a:spcPct val="90000"/>
              </a:lnSpc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742950" lvl="1" indent="-285750">
              <a:lnSpc>
                <a:spcPct val="90000"/>
              </a:lnSpc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1146175" lvl="2" indent="-22860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742950" lvl="1" indent="-285750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ID3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缺点：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分裂个数多，每个叶节点比较小，纯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742950" lvl="1" indent="-285750"/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sym typeface="Wingdings" panose="05000000000000000000" pitchFamily="2" charset="2"/>
              </a:rPr>
              <a:t>信息增益对</a:t>
            </a:r>
            <a:r>
              <a:rPr lang="zh-CN" alt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sym typeface="Wingdings" panose="05000000000000000000" pitchFamily="2" charset="2"/>
              </a:rPr>
              <a:t>可取值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sym typeface="Wingdings" panose="05000000000000000000" pitchFamily="2" charset="2"/>
              </a:rPr>
              <a:t>数目</a:t>
            </a:r>
            <a:r>
              <a:rPr lang="zh-CN" alt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sym typeface="Wingdings" panose="05000000000000000000" pitchFamily="2" charset="2"/>
              </a:rPr>
              <a:t>较多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sym typeface="Wingdings" panose="05000000000000000000" pitchFamily="2" charset="2"/>
              </a:rPr>
              <a:t>的属性有所偏好。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742950" lvl="1" indent="-285750"/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742950" lvl="1" indent="-285750">
              <a:lnSpc>
                <a:spcPct val="90000"/>
              </a:lnSpc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C4.5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—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克服信息增益的不足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742950" lvl="1" indent="-285750">
              <a:lnSpc>
                <a:spcPct val="90000"/>
              </a:lnSpc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sym typeface="Wingdings" panose="05000000000000000000" pitchFamily="2" charset="2"/>
              </a:rPr>
              <a:t>对可取值数目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sym typeface="Wingdings" panose="05000000000000000000" pitchFamily="2" charset="2"/>
              </a:rPr>
              <a:t>较少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sym typeface="Wingdings" panose="05000000000000000000" pitchFamily="2" charset="2"/>
              </a:rPr>
              <a:t>的属性有所偏好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90000"/>
              </a:lnSpc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aphicFrame>
        <p:nvGraphicFramePr>
          <p:cNvPr id="8243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899227"/>
              </p:ext>
            </p:extLst>
          </p:nvPr>
        </p:nvGraphicFramePr>
        <p:xfrm>
          <a:off x="364274" y="2154043"/>
          <a:ext cx="4114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name="Equation" r:id="rId4" imgW="3340100" imgH="800100" progId="Equation.3">
                  <p:embed/>
                </p:oleObj>
              </mc:Choice>
              <mc:Fallback>
                <p:oleObj name="Equation" r:id="rId4" imgW="3340100" imgH="800100" progId="Equation.3">
                  <p:embed/>
                  <p:pic>
                    <p:nvPicPr>
                      <p:cNvPr id="8243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274" y="2154043"/>
                        <a:ext cx="4114800" cy="9271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43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330888"/>
              </p:ext>
            </p:extLst>
          </p:nvPr>
        </p:nvGraphicFramePr>
        <p:xfrm>
          <a:off x="4555274" y="2154043"/>
          <a:ext cx="419417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name="Equation" r:id="rId6" imgW="2959100" imgH="723900" progId="Equation.DSMT4">
                  <p:embed/>
                </p:oleObj>
              </mc:Choice>
              <mc:Fallback>
                <p:oleObj name="Equation" r:id="rId6" imgW="2959100" imgH="723900" progId="Equation.DSMT4">
                  <p:embed/>
                  <p:pic>
                    <p:nvPicPr>
                      <p:cNvPr id="8243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5274" y="2154043"/>
                        <a:ext cx="4194175" cy="93503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394A57-DFBD-41AE-8635-750EE84E8E2F}" type="slidenum">
              <a:rPr lang="zh-CN" altLang="en-US" sz="1200">
                <a:latin typeface="Tahoma" panose="020B0604030504040204" pitchFamily="34" charset="0"/>
              </a:rPr>
              <a:t>57</a:t>
            </a:fld>
            <a:endParaRPr lang="en-US" altLang="zh-CN" sz="1200">
              <a:latin typeface="Tahoma" panose="020B0604030504040204" pitchFamily="34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558800" y="304800"/>
            <a:ext cx="8585200" cy="685800"/>
          </a:xfrm>
          <a:noFill/>
        </p:spPr>
        <p:txBody>
          <a:bodyPr lIns="92075" tIns="46038" rIns="92075" bIns="46038" anchor="ctr">
            <a:normAutofit/>
          </a:bodyPr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比较属性选择度量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384300"/>
            <a:ext cx="8534400" cy="5105400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dirty="0">
                <a:ea typeface="宋体" panose="02010600030101010101" pitchFamily="2" charset="-122"/>
              </a:rPr>
              <a:t>通常三种度量获得较好的结果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600" b="1" dirty="0">
                <a:ea typeface="宋体" panose="02010600030101010101" pitchFamily="2" charset="-122"/>
              </a:rPr>
              <a:t>信息增益</a:t>
            </a:r>
            <a:r>
              <a:rPr lang="en-US" altLang="zh-CN" sz="2600" b="1" dirty="0">
                <a:ea typeface="宋体" panose="02010600030101010101" pitchFamily="2" charset="-122"/>
              </a:rPr>
              <a:t>Information gain</a:t>
            </a:r>
            <a:r>
              <a:rPr lang="en-US" altLang="zh-CN" sz="2600" dirty="0">
                <a:ea typeface="宋体" panose="02010600030101010101" pitchFamily="2" charset="-122"/>
              </a:rPr>
              <a:t>: 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2600" dirty="0">
                <a:ea typeface="宋体" panose="02010600030101010101" pitchFamily="2" charset="-122"/>
              </a:rPr>
              <a:t>偏向于多值属性</a:t>
            </a:r>
            <a:endParaRPr lang="en-US" altLang="zh-CN" sz="26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600" b="1" dirty="0">
                <a:ea typeface="宋体" panose="02010600030101010101" pitchFamily="2" charset="-122"/>
              </a:rPr>
              <a:t>增益率</a:t>
            </a:r>
            <a:r>
              <a:rPr lang="en-US" altLang="zh-CN" sz="2600" b="1" dirty="0">
                <a:ea typeface="宋体" panose="02010600030101010101" pitchFamily="2" charset="-122"/>
              </a:rPr>
              <a:t>Gain ratio</a:t>
            </a:r>
            <a:r>
              <a:rPr lang="en-US" altLang="zh-CN" sz="2600" dirty="0">
                <a:ea typeface="宋体" panose="02010600030101010101" pitchFamily="2" charset="-122"/>
              </a:rPr>
              <a:t>: 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2600" dirty="0">
                <a:ea typeface="宋体" panose="02010600030101010101" pitchFamily="2" charset="-122"/>
              </a:rPr>
              <a:t>倾向于不平衡的分裂，其中一个子集比其他小得多</a:t>
            </a:r>
            <a:endParaRPr lang="en-US" altLang="zh-CN" sz="26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sz="2600" b="1" dirty="0">
                <a:ea typeface="宋体" panose="02010600030101010101" pitchFamily="2" charset="-122"/>
              </a:rPr>
              <a:t>Gini index</a:t>
            </a:r>
            <a:r>
              <a:rPr lang="en-US" altLang="zh-CN" sz="2600" dirty="0">
                <a:ea typeface="宋体" panose="02010600030101010101" pitchFamily="2" charset="-122"/>
              </a:rPr>
              <a:t>: 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2600" dirty="0">
                <a:ea typeface="宋体" panose="02010600030101010101" pitchFamily="2" charset="-122"/>
              </a:rPr>
              <a:t>偏向于多值属性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2600" dirty="0">
                <a:ea typeface="宋体" panose="02010600030101010101" pitchFamily="2" charset="-122"/>
              </a:rPr>
              <a:t>当类数目较大时，计算困难</a:t>
            </a:r>
            <a:endParaRPr lang="en-US" altLang="zh-CN" sz="2600" dirty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110000"/>
              </a:lnSpc>
            </a:pPr>
            <a:r>
              <a:rPr lang="zh-CN" altLang="en-US" sz="2600" dirty="0">
                <a:ea typeface="宋体" panose="02010600030101010101" pitchFamily="2" charset="-122"/>
              </a:rPr>
              <a:t>倾向于导致大小相等的分区和纯度</a:t>
            </a:r>
            <a:endParaRPr lang="en-US" altLang="zh-CN" sz="2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基于分类错误的划分原则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304800" y="2339975"/>
          <a:ext cx="2362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6" name="Document" r:id="rId3" imgW="3238500" imgH="1357630" progId="Word.Document.8">
                  <p:embed/>
                </p:oleObj>
              </mc:Choice>
              <mc:Fallback>
                <p:oleObj name="Document" r:id="rId3" imgW="3238500" imgH="1357630" progId="Word.Document.8">
                  <p:embed/>
                  <p:pic>
                    <p:nvPicPr>
                      <p:cNvPr id="450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339975"/>
                        <a:ext cx="2362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381000" y="5181600"/>
          <a:ext cx="2286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7" name="Document" r:id="rId5" imgW="3238500" imgH="1382395" progId="Word.Document.8">
                  <p:embed/>
                </p:oleObj>
              </mc:Choice>
              <mc:Fallback>
                <p:oleObj name="Document" r:id="rId5" imgW="3238500" imgH="1382395" progId="Word.Document.8">
                  <p:embed/>
                  <p:pic>
                    <p:nvPicPr>
                      <p:cNvPr id="450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181600"/>
                        <a:ext cx="2286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381000" y="3817938"/>
          <a:ext cx="22860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8" name="Document" r:id="rId7" imgW="3238500" imgH="1357630" progId="Word.Document.8">
                  <p:embed/>
                </p:oleObj>
              </mc:Choice>
              <mc:Fallback>
                <p:oleObj name="Document" r:id="rId7" imgW="3238500" imgH="1357630" progId="Word.Document.8">
                  <p:embed/>
                  <p:pic>
                    <p:nvPicPr>
                      <p:cNvPr id="450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17938"/>
                        <a:ext cx="22860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2895600" y="2339975"/>
            <a:ext cx="5943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P(C1) = 0/6 = 0     P(C2) = 6/6 = 1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Error = 1 – max (0, 1) = 1 – 1 = 0 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2971800" y="3733800"/>
            <a:ext cx="51054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P(C1) = 1/6          P(C2) = 5/6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Error = 1 – max (1/6, 5/6) = 1 – 5/6 = 1/6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2971800" y="5105400"/>
            <a:ext cx="6172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P(C1) = 2/6          P(C2) = 4/6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Error = 1 – max (2/6, 4/6) = 1 – 4/6 = 1/3</a:t>
            </a:r>
          </a:p>
        </p:txBody>
      </p:sp>
      <p:graphicFrame>
        <p:nvGraphicFramePr>
          <p:cNvPr id="45065" name="Object 10"/>
          <p:cNvGraphicFramePr>
            <a:graphicFrameLocks noChangeAspect="1"/>
          </p:cNvGraphicFramePr>
          <p:nvPr/>
        </p:nvGraphicFramePr>
        <p:xfrm>
          <a:off x="1727200" y="1498600"/>
          <a:ext cx="49530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9" name="Equation" r:id="rId9" imgW="3073400" imgH="406400" progId="Equation.3">
                  <p:embed/>
                </p:oleObj>
              </mc:Choice>
              <mc:Fallback>
                <p:oleObj name="Equation" r:id="rId9" imgW="3073400" imgH="406400" progId="Equation.3">
                  <p:embed/>
                  <p:pic>
                    <p:nvPicPr>
                      <p:cNvPr id="4506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1498600"/>
                        <a:ext cx="4953000" cy="6508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2AFDE69-4C2B-4CD7-B43F-9E2DDA553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86" y="1369356"/>
            <a:ext cx="7329428" cy="5071627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2C5476E5-8A0C-4CE9-B9B0-3336139992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 anchor="ctr"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纯性度量之间的比较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102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324600"/>
            <a:ext cx="19050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13A927-A41C-45F4-8921-EF0999B6A672}" type="slidenum">
              <a:rPr lang="zh-CN" altLang="en-US" sz="1200">
                <a:latin typeface="Tahoma" panose="020B0604030504040204" pitchFamily="34" charset="0"/>
              </a:rPr>
              <a:t>6</a:t>
            </a:fld>
            <a:endParaRPr lang="en-US" altLang="zh-CN" sz="1200">
              <a:latin typeface="Tahoma" panose="020B060403050404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305800" cy="5029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分类</a:t>
            </a:r>
            <a:endParaRPr lang="zh-CN" altLang="en-US" sz="20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b="1" dirty="0">
                <a:ea typeface="宋体" panose="02010600030101010101" pitchFamily="2" charset="-122"/>
              </a:rPr>
              <a:t>预测分类的类标签</a:t>
            </a:r>
            <a:r>
              <a:rPr lang="en-US" altLang="zh-CN" sz="2400" b="1" dirty="0"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ea typeface="宋体" panose="02010600030101010101" pitchFamily="2" charset="-122"/>
              </a:rPr>
              <a:t>离散、无序</a:t>
            </a:r>
            <a:r>
              <a:rPr lang="en-US" altLang="zh-CN" sz="2400" b="1" dirty="0">
                <a:ea typeface="宋体" panose="02010600030101010101" pitchFamily="2" charset="-122"/>
              </a:rPr>
              <a:t>)</a:t>
            </a:r>
          </a:p>
          <a:p>
            <a:pPr lvl="1" eaLnBrk="1" hangingPunct="1"/>
            <a:r>
              <a:rPr lang="zh-CN" altLang="en-US" sz="2400" b="1" dirty="0">
                <a:ea typeface="宋体" panose="02010600030101010101" pitchFamily="2" charset="-122"/>
              </a:rPr>
              <a:t>基于训练数据和类标签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ea typeface="宋体" panose="02010600030101010101" pitchFamily="2" charset="-122"/>
              </a:rPr>
              <a:t>构造一个模型，并分类新数据</a:t>
            </a:r>
          </a:p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数值预测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  </a:t>
            </a:r>
          </a:p>
          <a:p>
            <a:pPr lvl="1" eaLnBrk="1" hangingPunct="1"/>
            <a:r>
              <a:rPr lang="zh-CN" altLang="en-US" sz="2400" b="1" dirty="0">
                <a:ea typeface="宋体" panose="02010600030101010101" pitchFamily="2" charset="-122"/>
              </a:rPr>
              <a:t>建连续值函数</a:t>
            </a:r>
            <a:r>
              <a:rPr lang="en-US" altLang="zh-CN" sz="2400" b="1" dirty="0">
                <a:ea typeface="宋体" panose="02010600030101010101" pitchFamily="2" charset="-122"/>
              </a:rPr>
              <a:t>/</a:t>
            </a:r>
            <a:r>
              <a:rPr lang="zh-CN" altLang="en-US" sz="2400" b="1" dirty="0">
                <a:ea typeface="宋体" panose="02010600030101010101" pitchFamily="2" charset="-122"/>
              </a:rPr>
              <a:t>模型</a:t>
            </a:r>
            <a:r>
              <a:rPr lang="en-US" altLang="zh-CN" sz="2400" b="1" dirty="0">
                <a:ea typeface="宋体" panose="02010600030101010101" pitchFamily="2" charset="-122"/>
              </a:rPr>
              <a:t>, </a:t>
            </a:r>
            <a:r>
              <a:rPr lang="zh-CN" altLang="en-US" sz="2400" b="1" dirty="0">
                <a:ea typeface="宋体" panose="02010600030101010101" pitchFamily="2" charset="-122"/>
              </a:rPr>
              <a:t>预测未知</a:t>
            </a:r>
            <a:r>
              <a:rPr lang="en-US" altLang="zh-CN" sz="2400" b="1" dirty="0">
                <a:ea typeface="宋体" panose="02010600030101010101" pitchFamily="2" charset="-122"/>
              </a:rPr>
              <a:t>/</a:t>
            </a:r>
            <a:r>
              <a:rPr lang="zh-CN" altLang="en-US" sz="2400" b="1" dirty="0">
                <a:ea typeface="宋体" panose="02010600030101010101" pitchFamily="2" charset="-122"/>
              </a:rPr>
              <a:t>缺失值 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sz="2400" b="1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400" b="1" dirty="0">
                <a:ea typeface="宋体" panose="02010600030101010101" pitchFamily="2" charset="-122"/>
              </a:rPr>
              <a:t>分类典型应用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b="1" dirty="0">
                <a:ea typeface="宋体" panose="02010600030101010101" pitchFamily="2" charset="-122"/>
              </a:rPr>
              <a:t>信用卡</a:t>
            </a:r>
            <a:r>
              <a:rPr lang="en-US" altLang="zh-CN" sz="2400" b="1" dirty="0">
                <a:ea typeface="宋体" panose="02010600030101010101" pitchFamily="2" charset="-122"/>
              </a:rPr>
              <a:t>/</a:t>
            </a:r>
            <a:r>
              <a:rPr lang="zh-CN" altLang="en-US" sz="2400" b="1" dirty="0">
                <a:ea typeface="宋体" panose="02010600030101010101" pitchFamily="2" charset="-122"/>
              </a:rPr>
              <a:t>贷款审批</a:t>
            </a:r>
            <a:r>
              <a:rPr lang="en-US" altLang="zh-CN" sz="2400" b="1" dirty="0">
                <a:ea typeface="宋体" panose="02010600030101010101" pitchFamily="2" charset="-122"/>
              </a:rPr>
              <a:t>:</a:t>
            </a:r>
          </a:p>
          <a:p>
            <a:pPr lvl="1" eaLnBrk="1" hangingPunct="1">
              <a:buClr>
                <a:srgbClr val="0000CC"/>
              </a:buClr>
            </a:pPr>
            <a:r>
              <a:rPr lang="zh-CN" altLang="en-US" sz="2400" b="1" dirty="0">
                <a:ea typeface="宋体" panose="02010600030101010101" pitchFamily="2" charset="-122"/>
              </a:rPr>
              <a:t>医疗诊断</a:t>
            </a:r>
            <a:r>
              <a:rPr lang="en-US" altLang="zh-CN" sz="2400" b="1" dirty="0">
                <a:ea typeface="宋体" panose="02010600030101010101" pitchFamily="2" charset="-122"/>
              </a:rPr>
              <a:t>:</a:t>
            </a:r>
            <a:r>
              <a:rPr lang="zh-CN" altLang="en-US" sz="2400" b="1" dirty="0">
                <a:ea typeface="宋体" panose="02010600030101010101" pitchFamily="2" charset="-122"/>
              </a:rPr>
              <a:t>肿瘤是癌或良性？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lvl="1" eaLnBrk="1" hangingPunct="1">
              <a:buClr>
                <a:srgbClr val="0000CC"/>
              </a:buClr>
            </a:pPr>
            <a:r>
              <a:rPr lang="zh-CN" altLang="en-US" sz="2400" b="1" dirty="0">
                <a:ea typeface="宋体" panose="02010600030101010101" pitchFamily="2" charset="-122"/>
              </a:rPr>
              <a:t>欺诈检测</a:t>
            </a:r>
            <a:r>
              <a:rPr lang="en-US" altLang="zh-CN" sz="2400" b="1" dirty="0">
                <a:ea typeface="宋体" panose="02010600030101010101" pitchFamily="2" charset="-122"/>
              </a:rPr>
              <a:t>: </a:t>
            </a:r>
            <a:r>
              <a:rPr lang="zh-CN" altLang="en-US" sz="2400" b="1" dirty="0">
                <a:ea typeface="宋体" panose="02010600030101010101" pitchFamily="2" charset="-122"/>
              </a:rPr>
              <a:t>交易欺诈</a:t>
            </a:r>
            <a:r>
              <a:rPr lang="en-US" altLang="zh-CN" sz="2400" b="1" dirty="0">
                <a:ea typeface="宋体" panose="02010600030101010101" pitchFamily="2" charset="-122"/>
              </a:rPr>
              <a:t>?</a:t>
            </a:r>
          </a:p>
          <a:p>
            <a:pPr lvl="1" eaLnBrk="1" hangingPunct="1">
              <a:buClr>
                <a:srgbClr val="0000CC"/>
              </a:buClr>
            </a:pPr>
            <a:r>
              <a:rPr lang="zh-CN" altLang="en-US" sz="2400" b="1" dirty="0">
                <a:ea typeface="宋体" panose="02010600030101010101" pitchFamily="2" charset="-122"/>
              </a:rPr>
              <a:t>网页分类：这是哪一类？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lvl="1" eaLnBrk="1" hangingPunct="1">
              <a:buClr>
                <a:srgbClr val="0000CC"/>
              </a:buClr>
            </a:pP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>
          <a:xfrm>
            <a:off x="508000" y="197429"/>
            <a:ext cx="7785100" cy="742950"/>
          </a:xfrm>
          <a:noFill/>
        </p:spPr>
        <p:txBody>
          <a:bodyPr lIns="92075" tIns="46038" rIns="92075" bIns="46038" anchor="ctr">
            <a:norm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概念区分：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分类</a:t>
            </a:r>
            <a:r>
              <a:rPr lang="en-US" altLang="zh-CN" dirty="0">
                <a:ea typeface="宋体" panose="02010600030101010101" pitchFamily="2" charset="-122"/>
              </a:rPr>
              <a:t>vs.</a:t>
            </a:r>
            <a:r>
              <a:rPr lang="zh-CN" altLang="en-US" dirty="0">
                <a:ea typeface="宋体" panose="02010600030101010101" pitchFamily="2" charset="-122"/>
              </a:rPr>
              <a:t>数值预测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F493DB-F2EC-4652-A08F-BEA216A3BB30}" type="slidenum">
              <a:rPr lang="zh-CN" altLang="en-US" sz="1200">
                <a:latin typeface="Tahoma" panose="020B0604030504040204" pitchFamily="34" charset="0"/>
              </a:rPr>
              <a:t>60</a:t>
            </a:fld>
            <a:endParaRPr lang="en-US" altLang="zh-CN" sz="1200">
              <a:latin typeface="Tahoma" panose="020B0604030504040204" pitchFamily="34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558800" y="241300"/>
            <a:ext cx="6235700" cy="533400"/>
          </a:xfrm>
          <a:noFill/>
        </p:spPr>
        <p:txBody>
          <a:bodyPr lIns="92075" tIns="46038" rIns="92075" bIns="46038" anchor="ctr">
            <a:normAutofit fontScale="90000"/>
          </a:bodyPr>
          <a:lstStyle/>
          <a:p>
            <a:pPr eaLnBrk="1" hangingPunct="1"/>
            <a:r>
              <a:rPr lang="zh-CN" altLang="en-US" sz="3200" b="1" dirty="0">
                <a:ea typeface="宋体" panose="02010600030101010101" pitchFamily="2" charset="-122"/>
              </a:rPr>
              <a:t>其他属性选择度量</a:t>
            </a:r>
            <a:endParaRPr lang="zh-CN" altLang="en-US" sz="2800" b="1" dirty="0">
              <a:ea typeface="宋体" panose="02010600030101010101" pitchFamily="2" charset="-122"/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458200" cy="5562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altLang="zh-CN" sz="2400" u="sng">
                <a:ea typeface="宋体" panose="02010600030101010101" pitchFamily="2" charset="-122"/>
              </a:rPr>
              <a:t>CHAID</a:t>
            </a:r>
            <a:r>
              <a:rPr lang="en-US" altLang="zh-CN" sz="2400">
                <a:ea typeface="宋体" panose="02010600030101010101" pitchFamily="2" charset="-122"/>
              </a:rPr>
              <a:t>: 一种流行的决策树算法, </a:t>
            </a:r>
            <a:r>
              <a:rPr lang="zh-CN" altLang="en-US" sz="2400">
                <a:ea typeface="宋体" panose="02010600030101010101" pitchFamily="2" charset="-122"/>
              </a:rPr>
              <a:t>基于独立 </a:t>
            </a:r>
            <a:r>
              <a:rPr lang="el-GR" altLang="zh-CN" sz="2400"/>
              <a:t>χ</a:t>
            </a:r>
            <a:r>
              <a:rPr lang="en-US" altLang="zh-CN" sz="2400" baseline="30000">
                <a:ea typeface="宋体" panose="02010600030101010101" pitchFamily="2" charset="-122"/>
              </a:rPr>
              <a:t>2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zh-CN" altLang="en-US" sz="2400">
                <a:ea typeface="宋体" panose="02010600030101010101" pitchFamily="2" charset="-122"/>
              </a:rPr>
              <a:t>检验的选择度量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400" u="sng">
                <a:ea typeface="宋体" panose="02010600030101010101" pitchFamily="2" charset="-122"/>
              </a:rPr>
              <a:t>C-SEP</a:t>
            </a:r>
            <a:r>
              <a:rPr lang="en-US" altLang="zh-CN" sz="2400">
                <a:ea typeface="宋体" panose="02010600030101010101" pitchFamily="2" charset="-122"/>
              </a:rPr>
              <a:t>: </a:t>
            </a:r>
            <a:r>
              <a:rPr lang="zh-CN" altLang="en-US" sz="2400">
                <a:ea typeface="宋体" panose="02010600030101010101" pitchFamily="2" charset="-122"/>
              </a:rPr>
              <a:t>某些情况下比信息增益</a:t>
            </a:r>
            <a:r>
              <a:rPr lang="en-US" altLang="zh-CN" sz="2400">
                <a:ea typeface="宋体" panose="02010600030101010101" pitchFamily="2" charset="-122"/>
              </a:rPr>
              <a:t>gini</a:t>
            </a:r>
            <a:r>
              <a:rPr lang="zh-CN" altLang="en-US" sz="2400">
                <a:ea typeface="宋体" panose="02010600030101010101" pitchFamily="2" charset="-122"/>
              </a:rPr>
              <a:t>指标更好</a:t>
            </a:r>
            <a:endParaRPr lang="en-US" altLang="zh-CN" sz="2400"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400" u="sng">
                <a:ea typeface="宋体" panose="02010600030101010101" pitchFamily="2" charset="-122"/>
              </a:rPr>
              <a:t>G-statistic</a:t>
            </a:r>
            <a:r>
              <a:rPr lang="en-US" altLang="zh-CN" sz="2400">
                <a:ea typeface="宋体" panose="02010600030101010101" pitchFamily="2" charset="-122"/>
              </a:rPr>
              <a:t>: </a:t>
            </a:r>
            <a:r>
              <a:rPr lang="zh-CN" altLang="en-US" sz="2400">
                <a:ea typeface="宋体" panose="02010600030101010101" pitchFamily="2" charset="-122"/>
              </a:rPr>
              <a:t>非常近似于 </a:t>
            </a:r>
            <a:r>
              <a:rPr lang="el-GR" altLang="zh-CN" sz="2400"/>
              <a:t>χ</a:t>
            </a:r>
            <a:r>
              <a:rPr lang="en-US" altLang="zh-CN" sz="2400" baseline="30000">
                <a:ea typeface="宋体" panose="02010600030101010101" pitchFamily="2" charset="-122"/>
              </a:rPr>
              <a:t>2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zh-CN" altLang="en-US" sz="2400">
                <a:ea typeface="宋体" panose="02010600030101010101" pitchFamily="2" charset="-122"/>
              </a:rPr>
              <a:t>分布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400" u="sng">
                <a:ea typeface="宋体" panose="02010600030101010101" pitchFamily="2" charset="-122"/>
              </a:rPr>
              <a:t>MDL (</a:t>
            </a:r>
            <a:r>
              <a:rPr lang="zh-CN" altLang="en-US" sz="2400" u="sng">
                <a:ea typeface="宋体" panose="02010600030101010101" pitchFamily="2" charset="-122"/>
              </a:rPr>
              <a:t>最小描述长度</a:t>
            </a:r>
            <a:r>
              <a:rPr lang="en-US" altLang="zh-CN" sz="2400" u="sng">
                <a:ea typeface="宋体" panose="02010600030101010101" pitchFamily="2" charset="-122"/>
              </a:rPr>
              <a:t>) </a:t>
            </a:r>
            <a:r>
              <a:rPr lang="en-US" altLang="zh-CN" sz="2400">
                <a:ea typeface="宋体" panose="02010600030101010101" pitchFamily="2" charset="-122"/>
              </a:rPr>
              <a:t>(i.e., </a:t>
            </a:r>
            <a:r>
              <a:rPr lang="zh-CN" altLang="en-US" sz="2400">
                <a:ea typeface="宋体" panose="02010600030101010101" pitchFamily="2" charset="-122"/>
              </a:rPr>
              <a:t>首选最简单的解</a:t>
            </a:r>
            <a:r>
              <a:rPr lang="en-US" altLang="zh-CN" sz="2400">
                <a:ea typeface="宋体" panose="02010600030101010101" pitchFamily="2" charset="-122"/>
              </a:rPr>
              <a:t>): 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>
                <a:ea typeface="宋体" panose="02010600030101010101" pitchFamily="2" charset="-122"/>
              </a:rPr>
              <a:t>最佳树为需要最小二进位的树</a:t>
            </a:r>
            <a:r>
              <a:rPr lang="en-US" altLang="zh-CN" sz="2400">
                <a:ea typeface="宋体" panose="02010600030101010101" pitchFamily="2" charset="-122"/>
              </a:rPr>
              <a:t> (1) </a:t>
            </a:r>
            <a:r>
              <a:rPr lang="zh-CN" altLang="en-US" sz="2400">
                <a:ea typeface="宋体" panose="02010600030101010101" pitchFamily="2" charset="-122"/>
              </a:rPr>
              <a:t>编码树</a:t>
            </a:r>
            <a:r>
              <a:rPr lang="en-US" altLang="zh-CN" sz="2400">
                <a:ea typeface="宋体" panose="02010600030101010101" pitchFamily="2" charset="-122"/>
              </a:rPr>
              <a:t>, (2) </a:t>
            </a:r>
            <a:r>
              <a:rPr lang="zh-CN" altLang="en-US" sz="2400">
                <a:ea typeface="宋体" panose="02010600030101010101" pitchFamily="2" charset="-122"/>
              </a:rPr>
              <a:t>编码树的异常</a:t>
            </a:r>
            <a:endParaRPr lang="en-US" altLang="zh-CN" sz="2400"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400">
                <a:ea typeface="宋体" panose="02010600030101010101" pitchFamily="2" charset="-122"/>
              </a:rPr>
              <a:t>多元划分</a:t>
            </a:r>
            <a:r>
              <a:rPr lang="en-US" altLang="zh-CN" sz="2400">
                <a:ea typeface="宋体" panose="02010600030101010101" pitchFamily="2" charset="-122"/>
              </a:rPr>
              <a:t> (</a:t>
            </a:r>
            <a:r>
              <a:rPr lang="zh-CN" altLang="en-US" sz="2400">
                <a:ea typeface="宋体" panose="02010600030101010101" pitchFamily="2" charset="-122"/>
              </a:rPr>
              <a:t>基于多变量组合来划分</a:t>
            </a:r>
            <a:r>
              <a:rPr lang="en-US" altLang="zh-CN" sz="2400">
                <a:ea typeface="宋体" panose="02010600030101010101" pitchFamily="2" charset="-122"/>
              </a:rPr>
              <a:t>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 u="sng">
                <a:ea typeface="宋体" panose="02010600030101010101" pitchFamily="2" charset="-122"/>
              </a:rPr>
              <a:t>CART</a:t>
            </a:r>
            <a:r>
              <a:rPr lang="en-US" altLang="zh-CN" sz="2400">
                <a:ea typeface="宋体" panose="02010600030101010101" pitchFamily="2" charset="-122"/>
              </a:rPr>
              <a:t>: </a:t>
            </a:r>
            <a:r>
              <a:rPr lang="zh-CN" altLang="en-US" sz="2400">
                <a:ea typeface="宋体" panose="02010600030101010101" pitchFamily="2" charset="-122"/>
              </a:rPr>
              <a:t>基于属性的线性组合来发现多元划分</a:t>
            </a:r>
            <a:endParaRPr lang="en-US" altLang="zh-CN" sz="2400"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400">
                <a:ea typeface="宋体" panose="02010600030101010101" pitchFamily="2" charset="-122"/>
              </a:rPr>
              <a:t>哪一个是最好的</a:t>
            </a:r>
            <a:r>
              <a:rPr lang="en-US" altLang="zh-CN" sz="2400">
                <a:ea typeface="宋体" panose="02010600030101010101" pitchFamily="2" charset="-122"/>
              </a:rPr>
              <a:t>?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zh-CN" altLang="en-US" sz="2400">
                <a:ea typeface="宋体" panose="02010600030101010101" pitchFamily="2" charset="-122"/>
              </a:rPr>
              <a:t>大部分可以获得较好结果</a:t>
            </a:r>
            <a:r>
              <a:rPr lang="en-US" altLang="zh-CN" sz="2400">
                <a:ea typeface="宋体" panose="02010600030101010101" pitchFamily="2" charset="-122"/>
              </a:rPr>
              <a:t>, </a:t>
            </a:r>
            <a:r>
              <a:rPr lang="zh-CN" altLang="en-US" sz="2400">
                <a:ea typeface="宋体" panose="02010600030101010101" pitchFamily="2" charset="-122"/>
              </a:rPr>
              <a:t>没有一个显著地优于其他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E470C9-234A-4A9A-92C6-C458FCFF355E}" type="slidenum">
              <a:rPr lang="zh-CN" altLang="en-US" sz="1200">
                <a:latin typeface="Tahoma" panose="020B0604030504040204" pitchFamily="34" charset="0"/>
              </a:rPr>
              <a:t>61</a:t>
            </a:fld>
            <a:endParaRPr lang="en-US" altLang="zh-CN" sz="1200">
              <a:latin typeface="Tahoma" panose="020B0604030504040204" pitchFamily="34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5100"/>
            <a:ext cx="6019800" cy="685800"/>
          </a:xfrm>
          <a:noFill/>
        </p:spPr>
        <p:txBody>
          <a:bodyPr lIns="92075" tIns="46038" rIns="92075" bIns="46038" anchor="ctr">
            <a:normAutofit fontScale="90000"/>
          </a:bodyPr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过拟合与树剪枝</a:t>
            </a:r>
            <a:endParaRPr lang="en-US" altLang="zh-CN" sz="3200">
              <a:ea typeface="宋体" panose="02010600030101010101" pitchFamily="2" charset="-122"/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458200" cy="5715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zh-CN" altLang="en-US" sz="2400" b="1" u="sng" dirty="0">
                <a:ea typeface="宋体" panose="02010600030101010101" pitchFamily="2" charset="-122"/>
              </a:rPr>
              <a:t>过拟合</a:t>
            </a:r>
            <a:r>
              <a:rPr lang="en-US" altLang="zh-CN" sz="2400" b="1" u="sng" dirty="0">
                <a:ea typeface="宋体" panose="02010600030101010101" pitchFamily="2" charset="-122"/>
              </a:rPr>
              <a:t>Overfitting</a:t>
            </a:r>
            <a:r>
              <a:rPr lang="en-US" altLang="zh-CN" sz="2400" b="1" dirty="0">
                <a:ea typeface="宋体" panose="02010600030101010101" pitchFamily="2" charset="-122"/>
              </a:rPr>
              <a:t>:  </a:t>
            </a:r>
            <a:r>
              <a:rPr lang="zh-CN" altLang="en-US" sz="2400" b="1" dirty="0">
                <a:ea typeface="宋体" panose="02010600030101010101" pitchFamily="2" charset="-122"/>
              </a:rPr>
              <a:t>一棵归纳的树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ea typeface="宋体" panose="02010600030101010101" pitchFamily="2" charset="-122"/>
              </a:rPr>
              <a:t>可能过分拟合训练数据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b="1" dirty="0">
                <a:ea typeface="宋体" panose="02010600030101010101" pitchFamily="2" charset="-122"/>
              </a:rPr>
              <a:t>分枝太多</a:t>
            </a:r>
            <a:r>
              <a:rPr lang="en-US" altLang="zh-CN" sz="2400" b="1" dirty="0">
                <a:ea typeface="宋体" panose="02010600030101010101" pitchFamily="2" charset="-122"/>
              </a:rPr>
              <a:t>,</a:t>
            </a:r>
            <a:r>
              <a:rPr lang="zh-CN" altLang="en-US" sz="2400" b="1" dirty="0">
                <a:ea typeface="宋体" panose="02010600030101010101" pitchFamily="2" charset="-122"/>
              </a:rPr>
              <a:t>某些反映训练数据中的异常，噪音</a:t>
            </a:r>
            <a:r>
              <a:rPr lang="en-US" altLang="zh-CN" sz="2400" b="1" dirty="0">
                <a:ea typeface="宋体" panose="02010600030101010101" pitchFamily="2" charset="-122"/>
              </a:rPr>
              <a:t>/</a:t>
            </a:r>
            <a:r>
              <a:rPr lang="zh-CN" altLang="en-US" sz="2400" b="1" dirty="0">
                <a:ea typeface="宋体" panose="02010600030101010101" pitchFamily="2" charset="-122"/>
              </a:rPr>
              <a:t>孤立点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b="1" dirty="0">
                <a:ea typeface="宋体" panose="02010600030101010101" pitchFamily="2" charset="-122"/>
              </a:rPr>
              <a:t>对未参与训练的样本的低精度预测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400" b="1" dirty="0">
                <a:ea typeface="宋体" panose="02010600030101010101" pitchFamily="2" charset="-122"/>
              </a:rPr>
              <a:t>两种处理方法 </a:t>
            </a:r>
          </a:p>
          <a:p>
            <a:pPr lvl="1" eaLnBrk="1" hangingPunct="1"/>
            <a:r>
              <a:rPr lang="zh-CN" altLang="en-US" sz="2400" b="1" u="sng" dirty="0">
                <a:solidFill>
                  <a:srgbClr val="FF0000"/>
                </a:solidFill>
                <a:ea typeface="宋体" panose="02010600030101010101" pitchFamily="2" charset="-122"/>
              </a:rPr>
              <a:t>先剪枝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prepruning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b="1" dirty="0">
                <a:ea typeface="宋体" panose="02010600030101010101" pitchFamily="2" charset="-122"/>
              </a:rPr>
              <a:t>: </a:t>
            </a:r>
            <a:r>
              <a:rPr lang="zh-CN" altLang="en-US" sz="2400" b="1" dirty="0">
                <a:ea typeface="宋体" panose="02010600030101010101" pitchFamily="2" charset="-122"/>
              </a:rPr>
              <a:t>提前终止树构造 </a:t>
            </a:r>
          </a:p>
          <a:p>
            <a:pPr lvl="2" eaLnBrk="1" hangingPunct="1"/>
            <a:r>
              <a:rPr lang="zh-CN" altLang="en-US" b="1" dirty="0">
                <a:ea typeface="宋体" panose="02010600030101010101" pitchFamily="2" charset="-122"/>
              </a:rPr>
              <a:t>如果对一个节点的分裂会产生低于给定的阈值的度量，划分停止</a:t>
            </a:r>
          </a:p>
          <a:p>
            <a:pPr lvl="2" eaLnBrk="1" hangingPunct="1"/>
            <a:r>
              <a:rPr lang="zh-CN" altLang="en-US" b="1" dirty="0">
                <a:ea typeface="宋体" panose="02010600030101010101" pitchFamily="2" charset="-122"/>
              </a:rPr>
              <a:t>选择一个合适的阈值很难</a:t>
            </a:r>
            <a:endParaRPr lang="en-US" altLang="zh-CN" b="1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b="1" u="sng" dirty="0">
                <a:solidFill>
                  <a:srgbClr val="FF0000"/>
                </a:solidFill>
                <a:ea typeface="宋体" panose="02010600030101010101" pitchFamily="2" charset="-122"/>
              </a:rPr>
              <a:t>后剪枝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postpruning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b="1" dirty="0">
                <a:ea typeface="宋体" panose="02010600030101010101" pitchFamily="2" charset="-122"/>
              </a:rPr>
              <a:t>: </a:t>
            </a:r>
            <a:r>
              <a:rPr lang="zh-CN" altLang="en-US" sz="2400" b="1" dirty="0">
                <a:ea typeface="宋体" panose="02010600030101010101" pitchFamily="2" charset="-122"/>
              </a:rPr>
              <a:t>从完全生长的树中剪去树枝得到一个逐步修剪树</a:t>
            </a:r>
          </a:p>
          <a:p>
            <a:pPr lvl="2" eaLnBrk="1" hangingPunct="1"/>
            <a:r>
              <a:rPr lang="zh-CN" altLang="en-US" sz="2000" b="1" dirty="0">
                <a:ea typeface="宋体" panose="02010600030101010101" pitchFamily="2" charset="-122"/>
              </a:rPr>
              <a:t>例如，最小化代价复杂度（树节点个数和错误率的函数）</a:t>
            </a:r>
          </a:p>
          <a:p>
            <a:pPr lvl="2" eaLnBrk="1" hangingPunct="1"/>
            <a:r>
              <a:rPr lang="zh-CN" altLang="en-US" b="1" dirty="0">
                <a:ea typeface="宋体" panose="02010600030101010101" pitchFamily="2" charset="-122"/>
              </a:rPr>
              <a:t>使用不同于训练集的数据来确定哪一个是 “</a:t>
            </a:r>
            <a:r>
              <a:rPr lang="en-US" altLang="zh-CN" b="1" dirty="0">
                <a:ea typeface="宋体" panose="02010600030101010101" pitchFamily="2" charset="-122"/>
              </a:rPr>
              <a:t>best pruned tree”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剪枝处理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用于应对过拟合的问题，减少模型复杂性。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预剪枝：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prepruning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，在决策树生成的过程中，对每个结点在划分前先进行估计，若当前结点的划分不能带来决策树泛化性能提升，则停止划分并将该结点置为叶结点。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后剪枝：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postpruning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，先从训练集生成一颗完整的决策树，再自底向上对非叶结点考察，若将该结点对应的子树替换为叶结点，能提升决策树的范化能力，则将该子树替换为叶结点。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839192"/>
            <a:ext cx="7150100" cy="591615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5003800" cy="800100"/>
          </a:xfrm>
        </p:spPr>
        <p:txBody>
          <a:bodyPr>
            <a:norm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剪枝处理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3100" y="76200"/>
            <a:ext cx="2133600" cy="66040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预剪枝</a:t>
            </a:r>
            <a:endParaRPr lang="zh-CN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679680"/>
            <a:ext cx="8851900" cy="615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876300"/>
            <a:ext cx="8910073" cy="5814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213100" y="76200"/>
            <a:ext cx="2133600" cy="66040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预剪枝</a:t>
            </a:r>
            <a:endParaRPr lang="zh-CN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剪枝处理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预剪枝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00100" y="1600200"/>
            <a:ext cx="7772400" cy="4572000"/>
          </a:xfrm>
        </p:spPr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预剪枝使得决策树的很多分支都没有展开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降低了过拟合的风险，显著减少了决策树的训练时间和测试时间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预剪枝基于贪心算法，禁止某些分支展开，带来了欠拟合的风险。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93762"/>
          </a:xfrm>
        </p:spPr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剪枝处理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后剪枝</a:t>
            </a:r>
            <a:endParaRPr lang="zh-CN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5" y="1447800"/>
            <a:ext cx="9002653" cy="500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剪枝处理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后剪枝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87400" y="1663700"/>
            <a:ext cx="7772400" cy="4572000"/>
          </a:xfrm>
        </p:spPr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后剪枝比预剪枝保留了更多的分支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后剪枝的欠拟合风险很小，泛化性能优于预剪枝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训练开销大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总结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9C078DD-B674-41F7-9058-D44211E90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82" y="1573088"/>
            <a:ext cx="7349436" cy="447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60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152861"/>
              </p:ext>
            </p:extLst>
          </p:nvPr>
        </p:nvGraphicFramePr>
        <p:xfrm>
          <a:off x="558781" y="683172"/>
          <a:ext cx="8026438" cy="598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isio" r:id="rId4" imgW="8506460" imgH="6339205" progId="Visio.Drawing.6">
                  <p:embed/>
                </p:oleObj>
              </mc:Choice>
              <mc:Fallback>
                <p:oleObj name="Visio" r:id="rId4" imgW="8506460" imgH="6339205" progId="Visio.Drawing.6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781" y="683172"/>
                        <a:ext cx="8026438" cy="598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194F5F-48CA-4C83-942D-8DED178019DA}" type="slidenum">
              <a:rPr lang="zh-CN" altLang="en-US" sz="1200">
                <a:latin typeface="Tahoma" panose="020B0604030504040204" pitchFamily="34" charset="0"/>
              </a:rPr>
              <a:t>70</a:t>
            </a:fld>
            <a:endParaRPr lang="en-US" altLang="zh-CN" sz="1200">
              <a:latin typeface="Tahoma" panose="020B0604030504040204" pitchFamily="34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177800"/>
            <a:ext cx="6477000" cy="60483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 sz="3200" b="1" dirty="0">
                <a:ea typeface="宋体" panose="02010600030101010101" pitchFamily="2" charset="-122"/>
              </a:rPr>
              <a:t>决策树归纳的增强</a:t>
            </a:r>
            <a:endParaRPr lang="en-US" altLang="zh-CN" sz="3200" b="1" dirty="0">
              <a:ea typeface="宋体" panose="02010600030101010101" pitchFamily="2" charset="-122"/>
            </a:endParaRPr>
          </a:p>
        </p:txBody>
      </p:sp>
      <p:sp>
        <p:nvSpPr>
          <p:cNvPr id="46084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534400" cy="5638800"/>
          </a:xfrm>
          <a:prstGeom prst="flowChartProcess">
            <a:avLst/>
          </a:prstGeo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zh-CN" altLang="en-US" b="1" dirty="0">
                <a:ea typeface="宋体" panose="02010600030101010101" pitchFamily="2" charset="-122"/>
              </a:rPr>
              <a:t>允许连续值属性</a:t>
            </a:r>
            <a:endParaRPr lang="en-US" altLang="zh-CN" b="1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zh-CN" altLang="en-US" b="1" dirty="0">
                <a:ea typeface="宋体" panose="02010600030101010101" pitchFamily="2" charset="-122"/>
              </a:rPr>
              <a:t>动态地定义新的离散值属性，其把连续值属性分成离散的区间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zh-CN" altLang="en-US" b="1" dirty="0">
                <a:ea typeface="宋体" panose="02010600030101010101" pitchFamily="2" charset="-122"/>
              </a:rPr>
              <a:t>处理缺失属性值</a:t>
            </a:r>
            <a:endParaRPr lang="en-US" altLang="zh-CN" b="1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zh-CN" altLang="en-US" b="1" dirty="0">
                <a:ea typeface="宋体" panose="02010600030101010101" pitchFamily="2" charset="-122"/>
              </a:rPr>
              <a:t>分配属性的最常见值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zh-CN" altLang="en-US" b="1" dirty="0">
                <a:ea typeface="宋体" panose="02010600030101010101" pitchFamily="2" charset="-122"/>
              </a:rPr>
              <a:t>为每一个可能的值分配概率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zh-CN" altLang="en-US" b="1" dirty="0">
                <a:ea typeface="宋体" panose="02010600030101010101" pitchFamily="2" charset="-122"/>
              </a:rPr>
              <a:t>属性构造</a:t>
            </a:r>
            <a:endParaRPr lang="en-US" altLang="zh-CN" b="1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zh-CN" altLang="en-US" b="1" dirty="0">
                <a:ea typeface="宋体" panose="02010600030101010101" pitchFamily="2" charset="-122"/>
              </a:rPr>
              <a:t>基于现有的稀少出现的属性创建新的属性，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zh-CN" altLang="en-US" b="1" dirty="0">
                <a:ea typeface="宋体" panose="02010600030101010101" pitchFamily="2" charset="-122"/>
              </a:rPr>
              <a:t>这减少了分散，重复和复制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46085" name="AutoShape 4"/>
          <p:cNvSpPr>
            <a:spLocks noChangeArrowheads="1"/>
          </p:cNvSpPr>
          <p:nvPr/>
        </p:nvSpPr>
        <p:spPr bwMode="auto">
          <a:xfrm>
            <a:off x="1905000" y="3352800"/>
            <a:ext cx="76200" cy="76200"/>
          </a:xfrm>
          <a:prstGeom prst="flowChartInternalStorag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086" name="Line 5"/>
          <p:cNvSpPr>
            <a:spLocks noChangeShapeType="1"/>
          </p:cNvSpPr>
          <p:nvPr/>
        </p:nvSpPr>
        <p:spPr bwMode="auto">
          <a:xfrm>
            <a:off x="990600" y="3581400"/>
            <a:ext cx="7086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112436-07B9-4AA6-94DD-589443E4CC4C}" type="slidenum">
              <a:rPr lang="zh-CN" altLang="en-US" sz="1200">
                <a:latin typeface="Tahoma" panose="020B0604030504040204" pitchFamily="34" charset="0"/>
              </a:rPr>
              <a:t>71</a:t>
            </a:fld>
            <a:endParaRPr lang="en-US" altLang="zh-CN" sz="1200">
              <a:latin typeface="Tahoma" panose="020B0604030504040204" pitchFamily="34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4590"/>
            <a:ext cx="6781800" cy="609600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大型数据库中分类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0038" y="762000"/>
            <a:ext cx="8691562" cy="5791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zh-CN" altLang="en-US" b="1" dirty="0">
                <a:ea typeface="宋体" panose="02010600030101010101" pitchFamily="2" charset="-122"/>
              </a:rPr>
              <a:t>分类</a:t>
            </a:r>
            <a:r>
              <a:rPr lang="en-US" altLang="zh-CN" b="1" dirty="0">
                <a:ea typeface="宋体" panose="02010600030101010101" pitchFamily="2" charset="-122"/>
              </a:rPr>
              <a:t>—</a:t>
            </a:r>
            <a:r>
              <a:rPr lang="zh-CN" altLang="en-US" b="1" dirty="0">
                <a:ea typeface="宋体" panose="02010600030101010101" pitchFamily="2" charset="-122"/>
              </a:rPr>
              <a:t>被统计学和机器学习研究人员广泛地研究一个经典问题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b="1" dirty="0">
                <a:ea typeface="宋体" panose="02010600030101010101" pitchFamily="2" charset="-122"/>
              </a:rPr>
              <a:t>可伸缩性</a:t>
            </a:r>
            <a:r>
              <a:rPr lang="en-US" altLang="zh-CN" b="1" dirty="0">
                <a:ea typeface="宋体" panose="02010600030101010101" pitchFamily="2" charset="-122"/>
              </a:rPr>
              <a:t>:</a:t>
            </a:r>
            <a:r>
              <a:rPr lang="zh-CN" altLang="en-US" b="1" dirty="0">
                <a:ea typeface="宋体" panose="02010600030101010101" pitchFamily="2" charset="-122"/>
              </a:rPr>
              <a:t>以合理的速度分类由带有数百个属性的百万个样本组成的数据集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b="1" dirty="0">
                <a:ea typeface="宋体" panose="02010600030101010101" pitchFamily="2" charset="-122"/>
              </a:rPr>
              <a:t>为什么决策树归纳受欢迎？</a:t>
            </a:r>
            <a:endParaRPr lang="en-US" altLang="zh-CN" b="1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b="1" dirty="0">
                <a:ea typeface="宋体" panose="02010600030101010101" pitchFamily="2" charset="-122"/>
              </a:rPr>
              <a:t>相对快的训练速度 </a:t>
            </a:r>
            <a:r>
              <a:rPr lang="en-US" altLang="zh-CN" b="1" dirty="0">
                <a:ea typeface="宋体" panose="02010600030101010101" pitchFamily="2" charset="-122"/>
              </a:rPr>
              <a:t>(</a:t>
            </a:r>
            <a:r>
              <a:rPr lang="zh-CN" altLang="en-US" b="1" dirty="0">
                <a:ea typeface="宋体" panose="02010600030101010101" pitchFamily="2" charset="-122"/>
              </a:rPr>
              <a:t>与其他分类方法相比</a:t>
            </a:r>
            <a:r>
              <a:rPr lang="en-US" altLang="zh-CN" b="1" dirty="0">
                <a:ea typeface="宋体" panose="02010600030101010101" pitchFamily="2" charset="-122"/>
              </a:rPr>
              <a:t>)</a:t>
            </a:r>
          </a:p>
          <a:p>
            <a:pPr lvl="1" eaLnBrk="1" hangingPunct="1"/>
            <a:r>
              <a:rPr lang="zh-CN" altLang="en-US" b="1" dirty="0">
                <a:ea typeface="宋体" panose="02010600030101010101" pitchFamily="2" charset="-122"/>
              </a:rPr>
              <a:t>转换为简单、易于理解的分类规则</a:t>
            </a:r>
            <a:endParaRPr lang="en-US" altLang="zh-CN" b="1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b="1" dirty="0">
                <a:ea typeface="宋体" panose="02010600030101010101" pitchFamily="2" charset="-122"/>
              </a:rPr>
              <a:t>可用 </a:t>
            </a:r>
            <a:r>
              <a:rPr lang="en-US" altLang="zh-CN" b="1" dirty="0">
                <a:ea typeface="宋体" panose="02010600030101010101" pitchFamily="2" charset="-122"/>
              </a:rPr>
              <a:t>SQL</a:t>
            </a:r>
            <a:r>
              <a:rPr lang="zh-CN" altLang="en-US" b="1" dirty="0">
                <a:ea typeface="宋体" panose="02010600030101010101" pitchFamily="2" charset="-122"/>
              </a:rPr>
              <a:t>查询来访问数据库</a:t>
            </a:r>
            <a:endParaRPr lang="en-US" altLang="zh-CN" b="1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b="1" dirty="0">
                <a:ea typeface="宋体" panose="02010600030101010101" pitchFamily="2" charset="-122"/>
              </a:rPr>
              <a:t>与其它方法可比的分类精度</a:t>
            </a:r>
          </a:p>
          <a:p>
            <a:pPr eaLnBrk="1" hangingPunct="1"/>
            <a:r>
              <a:rPr lang="en-US" altLang="zh-CN" b="1" dirty="0" err="1">
                <a:solidFill>
                  <a:srgbClr val="FF3300"/>
                </a:solidFill>
                <a:ea typeface="宋体" panose="02010600030101010101" pitchFamily="2" charset="-122"/>
              </a:rPr>
              <a:t>RainForest</a:t>
            </a: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ea typeface="宋体" panose="02010600030101010101" pitchFamily="2" charset="-122"/>
              </a:rPr>
              <a:t>(VLDB’98 — </a:t>
            </a:r>
            <a:r>
              <a:rPr lang="en-US" altLang="zh-CN" b="1" dirty="0" err="1">
                <a:ea typeface="宋体" panose="02010600030101010101" pitchFamily="2" charset="-122"/>
              </a:rPr>
              <a:t>Gehrke</a:t>
            </a:r>
            <a:r>
              <a:rPr lang="en-US" altLang="zh-CN" b="1" dirty="0">
                <a:ea typeface="宋体" panose="02010600030101010101" pitchFamily="2" charset="-122"/>
              </a:rPr>
              <a:t>, Ramakrishnan &amp; </a:t>
            </a:r>
            <a:r>
              <a:rPr lang="en-US" altLang="zh-CN" b="1" dirty="0" err="1">
                <a:ea typeface="宋体" panose="02010600030101010101" pitchFamily="2" charset="-122"/>
              </a:rPr>
              <a:t>Ganti</a:t>
            </a:r>
            <a:r>
              <a:rPr lang="en-US" altLang="zh-CN" b="1" dirty="0">
                <a:ea typeface="宋体" panose="02010600030101010101" pitchFamily="2" charset="-122"/>
              </a:rPr>
              <a:t>)</a:t>
            </a:r>
          </a:p>
          <a:p>
            <a:pPr lvl="1" eaLnBrk="1" hangingPunct="1"/>
            <a:r>
              <a:rPr lang="en-US" altLang="zh-CN" b="1" dirty="0">
                <a:ea typeface="宋体" panose="02010600030101010101" pitchFamily="2" charset="-122"/>
              </a:rPr>
              <a:t>Builds an AVC-list (attribute, value, class label)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项目备选</a:t>
            </a:r>
            <a:r>
              <a:rPr lang="en-US" altLang="zh-CN" dirty="0"/>
              <a:t>-</a:t>
            </a:r>
            <a:r>
              <a:rPr lang="zh-CN" altLang="en-US" dirty="0"/>
              <a:t>回归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某地区房价预测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口碑店铺人气预测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某职业薪水预测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项目备选</a:t>
            </a:r>
            <a:r>
              <a:rPr lang="en-US" altLang="zh-CN" dirty="0"/>
              <a:t>-</a:t>
            </a:r>
            <a:r>
              <a:rPr lang="zh-CN" altLang="en-US" dirty="0"/>
              <a:t>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基于反馈数据的物体分类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时尚风格分类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项目备选</a:t>
            </a:r>
            <a:r>
              <a:rPr lang="en-US" altLang="zh-CN" dirty="0"/>
              <a:t>-</a:t>
            </a:r>
            <a:r>
              <a:rPr lang="zh-CN" altLang="en-US" dirty="0"/>
              <a:t>推荐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1066800" y="160020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个性化就业推荐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个性化美食推荐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影视推荐</a:t>
            </a:r>
            <a:endParaRPr lang="en-US" altLang="zh-CN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项目备选</a:t>
            </a:r>
            <a:r>
              <a:rPr lang="en-US" altLang="zh-CN" dirty="0"/>
              <a:t>-</a:t>
            </a:r>
            <a:r>
              <a:rPr lang="zh-CN" altLang="en-US" dirty="0"/>
              <a:t>聚类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店铺层次化类目构建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项目备选</a:t>
            </a:r>
            <a:r>
              <a:rPr lang="en-US" altLang="zh-CN" dirty="0"/>
              <a:t>-</a:t>
            </a:r>
            <a:r>
              <a:rPr lang="zh-CN" altLang="en-US" dirty="0"/>
              <a:t>竞赛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天池大数据</a:t>
            </a:r>
            <a:endParaRPr lang="en-US" altLang="zh-CN" dirty="0"/>
          </a:p>
          <a:p>
            <a:pPr lvl="2"/>
            <a:r>
              <a:rPr lang="en-US" altLang="zh-CN" dirty="0">
                <a:hlinkClick r:id="rId2"/>
              </a:rPr>
              <a:t>https://tianchi.aliyun.com/</a:t>
            </a:r>
            <a:endParaRPr lang="en-US" altLang="zh-CN" dirty="0"/>
          </a:p>
          <a:p>
            <a:pPr lvl="2"/>
            <a:endParaRPr lang="en-US" altLang="zh-CN" dirty="0"/>
          </a:p>
          <a:p>
            <a:r>
              <a:rPr lang="en-US" altLang="zh-CN" dirty="0"/>
              <a:t>KAGGLE</a:t>
            </a:r>
            <a:r>
              <a:rPr lang="zh-CN" altLang="en-US" dirty="0"/>
              <a:t>竞赛</a:t>
            </a:r>
            <a:endParaRPr lang="en-US" altLang="zh-CN" dirty="0"/>
          </a:p>
          <a:p>
            <a:pPr lvl="2"/>
            <a:r>
              <a:rPr lang="en-US" altLang="zh-CN" dirty="0"/>
              <a:t>https://www.baidu.com/link?url=1J3pA8fXRY33rFJCcyFyPbEEKZHjrnBwokxBNr22mPwVokQPqB_Gg6a5Z2puJUlT&amp;wd=&amp;eqid=fb5285c90000f29d000000025ac43d74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919E0E-B606-4458-930C-5918040BC7CD}" type="slidenum">
              <a:rPr lang="zh-CN" altLang="en-US" sz="1200">
                <a:latin typeface="Tahoma" panose="020B0604030504040204" pitchFamily="34" charset="0"/>
              </a:rPr>
              <a:t>8</a:t>
            </a:fld>
            <a:endParaRPr lang="en-US" altLang="zh-CN" sz="1200">
              <a:latin typeface="Tahoma" panose="020B060403050404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0713"/>
            <a:ext cx="8001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分类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zh-CN" altLang="en-US" dirty="0">
                <a:ea typeface="宋体" panose="02010600030101010101" pitchFamily="2" charset="-122"/>
              </a:rPr>
              <a:t>一个两步的过程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686800" cy="5562600"/>
          </a:xfrm>
        </p:spPr>
        <p:txBody>
          <a:bodyPr/>
          <a:lstStyle/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模型构建（学习阶段）</a:t>
            </a:r>
            <a:r>
              <a:rPr lang="en-US" altLang="zh-CN" sz="2400" b="1" dirty="0">
                <a:ea typeface="宋体" panose="02010600030101010101" pitchFamily="2" charset="-122"/>
              </a:rPr>
              <a:t>:</a:t>
            </a:r>
            <a:r>
              <a:rPr lang="zh-CN" altLang="en-US" sz="2400" b="1" dirty="0">
                <a:ea typeface="宋体" panose="02010600030101010101" pitchFamily="2" charset="-122"/>
              </a:rPr>
              <a:t>描述一组预先定义的类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b="1" dirty="0">
                <a:ea typeface="宋体" panose="02010600030101010101" pitchFamily="2" charset="-122"/>
              </a:rPr>
              <a:t>假定每个元组</a:t>
            </a:r>
            <a:r>
              <a:rPr lang="en-US" altLang="zh-CN" sz="2400" b="1" dirty="0">
                <a:ea typeface="宋体" panose="02010600030101010101" pitchFamily="2" charset="-122"/>
              </a:rPr>
              <a:t>/</a:t>
            </a:r>
            <a:r>
              <a:rPr lang="zh-CN" altLang="en-US" sz="2400" b="1" dirty="0">
                <a:ea typeface="宋体" panose="02010600030101010101" pitchFamily="2" charset="-122"/>
              </a:rPr>
              <a:t>样本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ea typeface="宋体" panose="02010600030101010101" pitchFamily="2" charset="-122"/>
              </a:rPr>
              <a:t>属于一个类</a:t>
            </a:r>
            <a:r>
              <a:rPr lang="en-US" altLang="zh-CN" sz="2400" b="1" dirty="0">
                <a:ea typeface="宋体" panose="02010600030101010101" pitchFamily="2" charset="-122"/>
              </a:rPr>
              <a:t>, </a:t>
            </a:r>
            <a:r>
              <a:rPr lang="zh-CN" altLang="en-US" sz="2400" b="1" dirty="0">
                <a:ea typeface="宋体" panose="02010600030101010101" pitchFamily="2" charset="-122"/>
              </a:rPr>
              <a:t>由</a:t>
            </a:r>
            <a:r>
              <a:rPr lang="zh-CN" altLang="en-US" sz="2400" b="1" u="sng" dirty="0">
                <a:ea typeface="宋体" panose="02010600030101010101" pitchFamily="2" charset="-122"/>
              </a:rPr>
              <a:t>类标签属性</a:t>
            </a:r>
            <a:r>
              <a:rPr lang="zh-CN" altLang="en-US" sz="2400" b="1" dirty="0">
                <a:ea typeface="宋体" panose="02010600030101010101" pitchFamily="2" charset="-122"/>
              </a:rPr>
              <a:t>设定</a:t>
            </a:r>
            <a:endParaRPr lang="en-US" altLang="zh-CN" sz="2400" b="1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b="1" dirty="0">
                <a:ea typeface="宋体" panose="02010600030101010101" pitchFamily="2" charset="-122"/>
              </a:rPr>
              <a:t>用于构建模型的元组集合称为训练集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training set</a:t>
            </a:r>
          </a:p>
          <a:p>
            <a:pPr lvl="1" eaLnBrk="1" hangingPunct="1"/>
            <a:r>
              <a:rPr lang="zh-CN" altLang="en-US" sz="2400" b="1" dirty="0">
                <a:ea typeface="宋体" panose="02010600030101010101" pitchFamily="2" charset="-122"/>
              </a:rPr>
              <a:t>模型可以表示为分类规则</a:t>
            </a:r>
            <a:r>
              <a:rPr lang="en-US" altLang="zh-CN" sz="2400" b="1" dirty="0">
                <a:ea typeface="宋体" panose="02010600030101010101" pitchFamily="2" charset="-122"/>
              </a:rPr>
              <a:t>,</a:t>
            </a:r>
            <a:r>
              <a:rPr lang="zh-CN" altLang="en-US" sz="2400" b="1" dirty="0">
                <a:ea typeface="宋体" panose="02010600030101010101" pitchFamily="2" charset="-122"/>
              </a:rPr>
              <a:t>决策树</a:t>
            </a:r>
            <a:r>
              <a:rPr lang="en-US" altLang="zh-CN" sz="2400" b="1" dirty="0">
                <a:ea typeface="宋体" panose="02010600030101010101" pitchFamily="2" charset="-122"/>
              </a:rPr>
              <a:t>, </a:t>
            </a:r>
            <a:r>
              <a:rPr lang="zh-CN" altLang="en-US" sz="2400" b="1" dirty="0">
                <a:ea typeface="宋体" panose="02010600030101010101" pitchFamily="2" charset="-122"/>
              </a:rPr>
              <a:t>数学公式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模型使用（分类阶段）</a:t>
            </a:r>
            <a:r>
              <a:rPr lang="en-US" altLang="zh-CN" sz="2400" b="1" dirty="0">
                <a:ea typeface="宋体" panose="02010600030101010101" pitchFamily="2" charset="-122"/>
              </a:rPr>
              <a:t>: </a:t>
            </a:r>
            <a:r>
              <a:rPr lang="zh-CN" altLang="en-US" sz="2400" b="1" dirty="0">
                <a:ea typeface="宋体" panose="02010600030101010101" pitchFamily="2" charset="-122"/>
              </a:rPr>
              <a:t>分类将来</a:t>
            </a:r>
            <a:r>
              <a:rPr lang="en-US" altLang="zh-CN" sz="2400" b="1" dirty="0">
                <a:ea typeface="宋体" panose="02010600030101010101" pitchFamily="2" charset="-122"/>
              </a:rPr>
              <a:t>/</a:t>
            </a:r>
            <a:r>
              <a:rPr lang="zh-CN" altLang="en-US" sz="2400" b="1" dirty="0">
                <a:ea typeface="宋体" panose="02010600030101010101" pitchFamily="2" charset="-122"/>
              </a:rPr>
              <a:t>未知对象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估计模型的准确率</a:t>
            </a:r>
          </a:p>
          <a:p>
            <a:pPr lvl="2" eaLnBrk="1" hangingPunct="1"/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测试集：</a:t>
            </a:r>
            <a:r>
              <a:rPr lang="zh-CN" altLang="en-US" b="1" dirty="0">
                <a:ea typeface="宋体" panose="02010600030101010101" pitchFamily="2" charset="-122"/>
              </a:rPr>
              <a:t>独立于训练集的样本</a:t>
            </a:r>
            <a:r>
              <a:rPr lang="en-US" altLang="zh-CN" b="1" dirty="0">
                <a:ea typeface="宋体" panose="02010600030101010101" pitchFamily="2" charset="-122"/>
              </a:rPr>
              <a:t> (</a:t>
            </a:r>
            <a:r>
              <a:rPr lang="zh-CN" altLang="en-US" b="1" dirty="0">
                <a:ea typeface="宋体" panose="02010600030101010101" pitchFamily="2" charset="-122"/>
              </a:rPr>
              <a:t>避免过分拟合</a:t>
            </a:r>
            <a:r>
              <a:rPr lang="en-US" altLang="zh-CN" b="1" dirty="0">
                <a:ea typeface="宋体" panose="02010600030101010101" pitchFamily="2" charset="-122"/>
              </a:rPr>
              <a:t>overfitting) </a:t>
            </a:r>
          </a:p>
          <a:p>
            <a:pPr lvl="2" eaLnBrk="1" hangingPunct="1"/>
            <a:r>
              <a:rPr lang="zh-CN" altLang="en-US" b="1" dirty="0">
                <a:ea typeface="宋体" panose="02010600030101010101" pitchFamily="2" charset="-122"/>
              </a:rPr>
              <a:t>比较测试样本的已知标签</a:t>
            </a:r>
            <a:r>
              <a:rPr lang="en-US" altLang="zh-CN" b="1" dirty="0">
                <a:ea typeface="宋体" panose="02010600030101010101" pitchFamily="2" charset="-122"/>
              </a:rPr>
              <a:t>/</a:t>
            </a:r>
            <a:r>
              <a:rPr lang="zh-CN" altLang="en-US" b="1" dirty="0">
                <a:ea typeface="宋体" panose="02010600030101010101" pitchFamily="2" charset="-122"/>
              </a:rPr>
              <a:t>由模型预测（得到）标签</a:t>
            </a:r>
          </a:p>
          <a:p>
            <a:pPr lvl="2" eaLnBrk="1" hangingPunct="1"/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准确率：</a:t>
            </a:r>
            <a:r>
              <a:rPr lang="zh-CN" altLang="en-US" b="1" dirty="0">
                <a:ea typeface="宋体" panose="02010600030101010101" pitchFamily="2" charset="-122"/>
              </a:rPr>
              <a:t>测试样本集中模型正确预测</a:t>
            </a:r>
            <a:r>
              <a:rPr lang="en-US" altLang="zh-CN" b="1" dirty="0">
                <a:ea typeface="宋体" panose="02010600030101010101" pitchFamily="2" charset="-122"/>
              </a:rPr>
              <a:t>/</a:t>
            </a:r>
            <a:r>
              <a:rPr lang="zh-CN" altLang="en-US" b="1" dirty="0">
                <a:ea typeface="宋体" panose="02010600030101010101" pitchFamily="2" charset="-122"/>
              </a:rPr>
              <a:t>分类的样本的比率</a:t>
            </a:r>
            <a:endParaRPr lang="en-US" altLang="zh-CN" b="1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b="1" dirty="0">
                <a:ea typeface="宋体" panose="02010600030101010101" pitchFamily="2" charset="-122"/>
              </a:rPr>
              <a:t>如果准确率合适</a:t>
            </a:r>
            <a:r>
              <a:rPr lang="en-US" altLang="zh-CN" sz="2400" b="1" dirty="0">
                <a:ea typeface="宋体" panose="02010600030101010101" pitchFamily="2" charset="-122"/>
              </a:rPr>
              <a:t>,</a:t>
            </a:r>
            <a:r>
              <a:rPr lang="zh-CN" altLang="en-US" sz="2400" b="1" dirty="0">
                <a:ea typeface="宋体" panose="02010600030101010101" pitchFamily="2" charset="-122"/>
              </a:rPr>
              <a:t>使用模型来分类标签为未知的样本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237378-4B47-452B-AE5E-A3A1728F9449}" type="slidenum">
              <a:rPr lang="zh-CN" altLang="en-US" sz="1200">
                <a:latin typeface="Tahoma" panose="020B0604030504040204" pitchFamily="34" charset="0"/>
              </a:rPr>
              <a:t>9</a:t>
            </a:fld>
            <a:endParaRPr lang="en-US" altLang="zh-CN" sz="1200">
              <a:latin typeface="Tahoma" panose="020B060403050404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Process (1): </a:t>
            </a:r>
            <a:r>
              <a:rPr lang="zh-CN" altLang="en-US">
                <a:ea typeface="宋体" panose="02010600030101010101" pitchFamily="2" charset="-122"/>
              </a:rPr>
              <a:t>模型构建</a:t>
            </a:r>
          </a:p>
        </p:txBody>
      </p:sp>
      <p:grpSp>
        <p:nvGrpSpPr>
          <p:cNvPr id="13316" name="Group 3"/>
          <p:cNvGrpSpPr/>
          <p:nvPr/>
        </p:nvGrpSpPr>
        <p:grpSpPr bwMode="auto">
          <a:xfrm>
            <a:off x="2036763" y="1774825"/>
            <a:ext cx="1698625" cy="1506538"/>
            <a:chOff x="1283" y="1118"/>
            <a:chExt cx="1070" cy="949"/>
          </a:xfrm>
        </p:grpSpPr>
        <p:pic>
          <p:nvPicPr>
            <p:cNvPr id="13329" name="Picture 4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30" name="Rectangle 5"/>
            <p:cNvSpPr>
              <a:spLocks noChangeArrowheads="1"/>
            </p:cNvSpPr>
            <p:nvPr/>
          </p:nvSpPr>
          <p:spPr bwMode="auto">
            <a:xfrm>
              <a:off x="1347" y="1427"/>
              <a:ext cx="934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Training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Data</a:t>
              </a:r>
            </a:p>
          </p:txBody>
        </p:sp>
      </p:grpSp>
      <p:graphicFrame>
        <p:nvGraphicFramePr>
          <p:cNvPr id="13317" name="Object 0"/>
          <p:cNvGraphicFramePr/>
          <p:nvPr/>
        </p:nvGraphicFramePr>
        <p:xfrm>
          <a:off x="288925" y="3825875"/>
          <a:ext cx="5437188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Worksheet" r:id="rId5" imgW="5437505" imgH="2495550" progId="Excel.Sheet.8">
                  <p:embed/>
                </p:oleObj>
              </mc:Choice>
              <mc:Fallback>
                <p:oleObj name="Worksheet" r:id="rId5" imgW="5437505" imgH="2495550" progId="Excel.Sheet.8">
                  <p:embed/>
                  <p:pic>
                    <p:nvPicPr>
                      <p:cNvPr id="13317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" y="3825875"/>
                        <a:ext cx="5437188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Line 7"/>
          <p:cNvSpPr>
            <a:spLocks noChangeShapeType="1"/>
          </p:cNvSpPr>
          <p:nvPr/>
        </p:nvSpPr>
        <p:spPr bwMode="auto">
          <a:xfrm flipH="1">
            <a:off x="306388" y="3111500"/>
            <a:ext cx="1644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9" name="Line 8"/>
          <p:cNvSpPr>
            <a:spLocks noChangeShapeType="1"/>
          </p:cNvSpPr>
          <p:nvPr/>
        </p:nvSpPr>
        <p:spPr bwMode="auto">
          <a:xfrm>
            <a:off x="3736975" y="3111500"/>
            <a:ext cx="2025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6481763" y="1622425"/>
            <a:ext cx="1870075" cy="8350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Classification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Algorithms</a:t>
            </a:r>
          </a:p>
        </p:txBody>
      </p:sp>
      <p:sp>
        <p:nvSpPr>
          <p:cNvPr id="13321" name="AutoShape 10"/>
          <p:cNvSpPr>
            <a:spLocks noChangeArrowheads="1"/>
          </p:cNvSpPr>
          <p:nvPr/>
        </p:nvSpPr>
        <p:spPr bwMode="auto">
          <a:xfrm rot="-1140000">
            <a:off x="4235450" y="2074863"/>
            <a:ext cx="1657350" cy="484187"/>
          </a:xfrm>
          <a:prstGeom prst="rightArrow">
            <a:avLst>
              <a:gd name="adj1" fmla="val 50000"/>
              <a:gd name="adj2" fmla="val 85606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322" name="Rectangle 11"/>
          <p:cNvSpPr>
            <a:spLocks noChangeArrowheads="1"/>
          </p:cNvSpPr>
          <p:nvPr/>
        </p:nvSpPr>
        <p:spPr bwMode="auto">
          <a:xfrm>
            <a:off x="5948363" y="5311775"/>
            <a:ext cx="3008312" cy="120015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IF rank = ‘professor’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OR years &gt; 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THEN tenured = ‘yes’ </a:t>
            </a:r>
          </a:p>
        </p:txBody>
      </p:sp>
      <p:grpSp>
        <p:nvGrpSpPr>
          <p:cNvPr id="13323" name="Group 12"/>
          <p:cNvGrpSpPr/>
          <p:nvPr/>
        </p:nvGrpSpPr>
        <p:grpSpPr bwMode="auto">
          <a:xfrm>
            <a:off x="6478588" y="3216275"/>
            <a:ext cx="1889125" cy="1506538"/>
            <a:chOff x="4081" y="2026"/>
            <a:chExt cx="1190" cy="949"/>
          </a:xfrm>
        </p:grpSpPr>
        <p:pic>
          <p:nvPicPr>
            <p:cNvPr id="13327" name="Picture 13"/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" y="2026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8" name="Rectangle 14"/>
            <p:cNvSpPr>
              <a:spLocks noChangeArrowheads="1"/>
            </p:cNvSpPr>
            <p:nvPr/>
          </p:nvSpPr>
          <p:spPr bwMode="auto">
            <a:xfrm>
              <a:off x="4245" y="2306"/>
              <a:ext cx="851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Classifier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(Model)</a:t>
              </a:r>
            </a:p>
          </p:txBody>
        </p:sp>
      </p:grpSp>
      <p:sp>
        <p:nvSpPr>
          <p:cNvPr id="13324" name="Line 15"/>
          <p:cNvSpPr>
            <a:spLocks noChangeShapeType="1"/>
          </p:cNvSpPr>
          <p:nvPr/>
        </p:nvSpPr>
        <p:spPr bwMode="auto">
          <a:xfrm flipH="1">
            <a:off x="5946775" y="4621213"/>
            <a:ext cx="531813" cy="714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5" name="Line 16"/>
          <p:cNvSpPr>
            <a:spLocks noChangeShapeType="1"/>
          </p:cNvSpPr>
          <p:nvPr/>
        </p:nvSpPr>
        <p:spPr bwMode="auto">
          <a:xfrm>
            <a:off x="8369300" y="4543425"/>
            <a:ext cx="577850" cy="790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6" name="AutoShape 17"/>
          <p:cNvSpPr>
            <a:spLocks noChangeArrowheads="1"/>
          </p:cNvSpPr>
          <p:nvPr/>
        </p:nvSpPr>
        <p:spPr bwMode="auto">
          <a:xfrm>
            <a:off x="7143750" y="2576513"/>
            <a:ext cx="546100" cy="592137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6978</TotalTime>
  <Words>3650</Words>
  <Application>Microsoft Office PowerPoint</Application>
  <PresentationFormat>全屏显示(4:3)</PresentationFormat>
  <Paragraphs>679</Paragraphs>
  <Slides>76</Slides>
  <Notes>17</Notes>
  <HiddenSlides>15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76</vt:i4>
      </vt:variant>
    </vt:vector>
  </HeadingPairs>
  <TitlesOfParts>
    <vt:vector size="99" baseType="lpstr">
      <vt:lpstr>MicrosoftYaHei</vt:lpstr>
      <vt:lpstr>Monotype Sorts</vt:lpstr>
      <vt:lpstr>TimesNewRomanPSMT</vt:lpstr>
      <vt:lpstr>楷体</vt:lpstr>
      <vt:lpstr>Arial</vt:lpstr>
      <vt:lpstr>Calibri</vt:lpstr>
      <vt:lpstr>Cambria</vt:lpstr>
      <vt:lpstr>Cambria Math</vt:lpstr>
      <vt:lpstr>Franklin Gothic Book</vt:lpstr>
      <vt:lpstr>Marlett</vt:lpstr>
      <vt:lpstr>Perpetua</vt:lpstr>
      <vt:lpstr>Tahoma</vt:lpstr>
      <vt:lpstr>Times New Roman</vt:lpstr>
      <vt:lpstr>Wingdings</vt:lpstr>
      <vt:lpstr>Wingdings 2</vt:lpstr>
      <vt:lpstr>平衡</vt:lpstr>
      <vt:lpstr>Worksheet</vt:lpstr>
      <vt:lpstr>Document</vt:lpstr>
      <vt:lpstr>Visio</vt:lpstr>
      <vt:lpstr>Equation</vt:lpstr>
      <vt:lpstr>公式</vt:lpstr>
      <vt:lpstr>工作表</vt:lpstr>
      <vt:lpstr>MathType 6.0 Equation</vt:lpstr>
      <vt:lpstr>分类决策树</vt:lpstr>
      <vt:lpstr>有监督 vs. 无监督学习</vt:lpstr>
      <vt:lpstr>分类：基本概念</vt:lpstr>
      <vt:lpstr>定义</vt:lpstr>
      <vt:lpstr>分类适用情况</vt:lpstr>
      <vt:lpstr>概念区分： 分类vs.数值预测</vt:lpstr>
      <vt:lpstr>PowerPoint 演示文稿</vt:lpstr>
      <vt:lpstr>分类: 一个两步的过程</vt:lpstr>
      <vt:lpstr>Process (1): 模型构建</vt:lpstr>
      <vt:lpstr>Process (2): Using the Model in Prediction </vt:lpstr>
      <vt:lpstr>Issues: Evaluating Classification Methods</vt:lpstr>
      <vt:lpstr>分类 准确率 错误率</vt:lpstr>
      <vt:lpstr>分类技术</vt:lpstr>
      <vt:lpstr>决策树</vt:lpstr>
      <vt:lpstr>决策树 实例1</vt:lpstr>
      <vt:lpstr>决策树 实例2</vt:lpstr>
      <vt:lpstr>决策树分类任务 （归纳 演绎）</vt:lpstr>
      <vt:lpstr>应用模型到测试数据集</vt:lpstr>
      <vt:lpstr> 应用模型到测试数据集</vt:lpstr>
      <vt:lpstr>应用模型到测试数据集</vt:lpstr>
      <vt:lpstr>应用模型到测试数据集</vt:lpstr>
      <vt:lpstr>应用模型到测试数据集</vt:lpstr>
      <vt:lpstr>应用模型到测试数据集</vt:lpstr>
      <vt:lpstr>决策树分类任务</vt:lpstr>
      <vt:lpstr>实例分析</vt:lpstr>
      <vt:lpstr>实例分析</vt:lpstr>
      <vt:lpstr>实例分析</vt:lpstr>
      <vt:lpstr>练习1：在一起？</vt:lpstr>
      <vt:lpstr>实例分析</vt:lpstr>
      <vt:lpstr>练习1 答案示例1</vt:lpstr>
      <vt:lpstr>练习1 答案示例2</vt:lpstr>
      <vt:lpstr>如何建立决策树？ Induction</vt:lpstr>
      <vt:lpstr>Hunt</vt:lpstr>
      <vt:lpstr>Hunt</vt:lpstr>
      <vt:lpstr>Hunt</vt:lpstr>
      <vt:lpstr>PowerPoint 演示文稿</vt:lpstr>
      <vt:lpstr>决策树归纳的算法</vt:lpstr>
      <vt:lpstr>决策树归纳的设计问题</vt:lpstr>
      <vt:lpstr>表示属性测试条件的方法</vt:lpstr>
      <vt:lpstr>对于标称属性</vt:lpstr>
      <vt:lpstr>对于序数属性</vt:lpstr>
      <vt:lpstr>对于连续属性</vt:lpstr>
      <vt:lpstr>选择最佳划分的度量</vt:lpstr>
      <vt:lpstr>属性选择度量</vt:lpstr>
      <vt:lpstr>节点不纯性度量 Impurity</vt:lpstr>
      <vt:lpstr>（1）基尼系数-越小，纯度越高</vt:lpstr>
      <vt:lpstr>基尼系数-计算</vt:lpstr>
      <vt:lpstr>基于基尼系数分裂</vt:lpstr>
      <vt:lpstr>二元属性：计算基尼系数</vt:lpstr>
      <vt:lpstr>分类属性：计算基尼系数</vt:lpstr>
      <vt:lpstr>连续属性：计算基尼系数</vt:lpstr>
      <vt:lpstr>（2）信息熵-越小，纯度越高</vt:lpstr>
      <vt:lpstr>信息增益</vt:lpstr>
      <vt:lpstr>信息增益</vt:lpstr>
      <vt:lpstr>哪棵树子节点纯性最高？</vt:lpstr>
      <vt:lpstr>增益率</vt:lpstr>
      <vt:lpstr>比较属性选择度量</vt:lpstr>
      <vt:lpstr>基于分类错误的划分原则</vt:lpstr>
      <vt:lpstr>纯性度量之间的比较</vt:lpstr>
      <vt:lpstr>其他属性选择度量</vt:lpstr>
      <vt:lpstr>过拟合与树剪枝</vt:lpstr>
      <vt:lpstr>剪枝处理</vt:lpstr>
      <vt:lpstr>剪枝处理</vt:lpstr>
      <vt:lpstr>预剪枝</vt:lpstr>
      <vt:lpstr>预剪枝</vt:lpstr>
      <vt:lpstr>剪枝处理—预剪枝</vt:lpstr>
      <vt:lpstr>剪枝处理—后剪枝</vt:lpstr>
      <vt:lpstr>剪枝处理—后剪枝</vt:lpstr>
      <vt:lpstr>总结</vt:lpstr>
      <vt:lpstr>决策树归纳的增强</vt:lpstr>
      <vt:lpstr>大型数据库中分类</vt:lpstr>
      <vt:lpstr>项目备选-回归</vt:lpstr>
      <vt:lpstr>项目备选-分类</vt:lpstr>
      <vt:lpstr>项目备选-推荐</vt:lpstr>
      <vt:lpstr>项目备选-聚类</vt:lpstr>
      <vt:lpstr>项目备选-竞赛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数据挖掘导论——数据 ——第二次课 </dc:title>
  <dc:creator>admin</dc:creator>
  <cp:lastModifiedBy>谢 文龙</cp:lastModifiedBy>
  <cp:revision>227</cp:revision>
  <dcterms:created xsi:type="dcterms:W3CDTF">2015-05-05T08:02:00Z</dcterms:created>
  <dcterms:modified xsi:type="dcterms:W3CDTF">2022-03-07T09:50:19Z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