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ctrTitle"/>
          </p:nvPr>
        </p:nvSpPr>
        <p:spPr/>
        <p:txBody>
          <a:bodyPr/>
          <a:p>
            <a:r>
              <a:rPr lang="zh-CN" altLang="en-US">
                <a:latin typeface="宋体" panose="02010600030101010101" pitchFamily="2" charset="-122"/>
                <a:ea typeface="宋体" panose="02010600030101010101" pitchFamily="2" charset="-122"/>
                <a:cs typeface="宋体" panose="02010600030101010101" pitchFamily="2" charset="-122"/>
              </a:rPr>
              <a:t>第三部分 中国中等收入转型难度与方法</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副标题 2"/>
          <p:cNvSpPr>
            <a:spLocks noGrp="1"/>
          </p:cNvSpPr>
          <p:nvPr>
            <p:ph type="subTitle" idx="1"/>
          </p:nvPr>
        </p:nvSpPr>
        <p:spPr>
          <a:xfrm>
            <a:off x="7035800" y="6439535"/>
            <a:ext cx="5156200" cy="418465"/>
          </a:xfrm>
        </p:spPr>
        <p:txBody>
          <a:bodyPr>
            <a:normAutofit fontScale="80000"/>
          </a:bodyPr>
          <a:p>
            <a:r>
              <a:rPr lang="zh-CN" altLang="en-US"/>
              <a:t>第七组</a:t>
            </a:r>
            <a:r>
              <a:rPr lang="en-US" altLang="zh-CN"/>
              <a:t> </a:t>
            </a:r>
            <a:r>
              <a:rPr lang="zh-CN" altLang="en-US"/>
              <a:t>周思远、杨宇轩、张孜远</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title"/>
          </p:nvPr>
        </p:nvSpPr>
        <p:spPr/>
        <p:txBody>
          <a:bodyPr>
            <a:normAutofit/>
          </a:bodyPr>
          <a:p>
            <a:r>
              <a:rPr lang="zh-CN" altLang="en-US" sz="3555" b="1">
                <a:latin typeface="宋体" panose="02010600030101010101" pitchFamily="2" charset="-122"/>
                <a:ea typeface="宋体" panose="02010600030101010101" pitchFamily="2" charset="-122"/>
                <a:cs typeface="宋体" panose="02010600030101010101" pitchFamily="2" charset="-122"/>
              </a:rPr>
              <a:t>三、农业农村发展不充分是中等跨越的重大风险</a:t>
            </a:r>
            <a:endParaRPr lang="zh-CN" altLang="en-US"/>
          </a:p>
        </p:txBody>
      </p:sp>
      <p:sp>
        <p:nvSpPr>
          <p:cNvPr id="3" name="内容占位符 2"/>
          <p:cNvSpPr>
            <a:spLocks noGrp="1"/>
          </p:cNvSpPr>
          <p:nvPr>
            <p:ph idx="1"/>
          </p:nvPr>
        </p:nvSpPr>
        <p:spPr>
          <a:xfrm>
            <a:off x="838835" y="1348740"/>
            <a:ext cx="10515600" cy="5262880"/>
          </a:xfrm>
        </p:spPr>
        <p:txBody>
          <a:bodyPr>
            <a:normAutofit/>
          </a:bodyPr>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马晓河：</a:t>
            </a:r>
            <a:r>
              <a:rPr lang="zh-CN" altLang="en-US" sz="3200">
                <a:latin typeface="宋体" panose="02010600030101010101" pitchFamily="2" charset="-122"/>
                <a:ea typeface="宋体" panose="02010600030101010101" pitchFamily="2" charset="-122"/>
                <a:cs typeface="宋体" panose="02010600030101010101" pitchFamily="2" charset="-122"/>
              </a:rPr>
              <a:t>“中等收入陷阱”实质上是一个经济体进入中等收入阶段的结构转型问题。</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在经济实际运行中，经济增长动力来源既有规模因素，比如投资、消费和净出口三大需求规模都以相同速度增长了，由此带来了经济增长，同时也有结构变动因素</a:t>
            </a:r>
            <a:r>
              <a:rPr lang="zh-CN" altLang="en-US" sz="3200">
                <a:latin typeface="宋体" panose="02010600030101010101" pitchFamily="2" charset="-122"/>
                <a:ea typeface="宋体" panose="02010600030101010101" pitchFamily="2" charset="-122"/>
                <a:cs typeface="宋体" panose="02010600030101010101" pitchFamily="2" charset="-122"/>
              </a:rPr>
              <a:t>，比如，从中高收入阶段向高收入阶段跨越过程中，在需求侧表现为，在临近高收入阶段门槛时期，消费对经济增长的贡献率开始提高，投资对经济增长的贡献率开始下降；在供给侧表现为，支撑经济增长的产业结构由以工业为主转向以服务业为主，制造业结构由劳动密集型产业为主转向以资本技术型产业为主。长期经济增长主要是靠结构变动获得。</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0" y="6858000"/>
            <a:ext cx="12192635" cy="368300"/>
          </a:xfrm>
          <a:prstGeom prst="rect">
            <a:avLst/>
          </a:prstGeom>
          <a:noFill/>
        </p:spPr>
        <p:txBody>
          <a:bodyPr wrap="square" rtlCol="0">
            <a:spAutoFit/>
          </a:bodyPr>
          <a:p>
            <a:r>
              <a:rPr lang="zh-CN" altLang="en-US"/>
              <a:t>主持人：您认为，跨越“中等收入陷阱”必须实现结构转型，两者之间的关系肯定是非常复杂的，请您简要谈谈。</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838200" y="1252855"/>
            <a:ext cx="10515600" cy="4351338"/>
          </a:xfrm>
        </p:spPr>
        <p:txBody>
          <a:bodyPr/>
          <a:p>
            <a:pPr marL="0" indent="0">
              <a:buNone/>
            </a:pP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a:latin typeface="宋体" panose="02010600030101010101" pitchFamily="2" charset="-122"/>
                <a:ea typeface="宋体" panose="02010600030101010101" pitchFamily="2" charset="-122"/>
                <a:cs typeface="宋体" panose="02010600030101010101" pitchFamily="2" charset="-122"/>
              </a:rPr>
              <a:t>再看社会结构。</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社会结构不同对经济结构和经济增长的影响力也不同。</a:t>
            </a:r>
            <a:r>
              <a:rPr lang="zh-CN" altLang="en-US" sz="3200">
                <a:latin typeface="宋体" panose="02010600030101010101" pitchFamily="2" charset="-122"/>
                <a:ea typeface="宋体" panose="02010600030101010101" pitchFamily="2" charset="-122"/>
                <a:cs typeface="宋体" panose="02010600030101010101" pitchFamily="2" charset="-122"/>
              </a:rPr>
              <a:t>例如，一个以农村人口为主的传统社会结构，工业和服务业比重不会太高，经济增长也不会太快。相比之下，一个以城市人口为主的现代市民化社会结构，工业特别是服务业比重会很高，经济增长也较快。向高收入跨越过程中，人口会大量向城市集聚，由此带来市民化社会的形成，中产阶层迅速成长带来了橄榄型社会的形成。</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那么，这些转型如果成功，将会跨越“中等收入陷阱”，进入发达的高收入国家行列。</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2081530" y="1663700"/>
            <a:ext cx="9854565" cy="5240655"/>
          </a:xfrm>
        </p:spPr>
        <p:txBody>
          <a:bodyPr>
            <a:normAutofit fontScale="90000" lnSpcReduction="10000"/>
          </a:bodyPr>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马晓河：</a:t>
            </a:r>
            <a:r>
              <a:rPr lang="zh-CN" altLang="en-US" sz="3200">
                <a:latin typeface="宋体" panose="02010600030101010101" pitchFamily="2" charset="-122"/>
                <a:ea typeface="宋体" panose="02010600030101010101" pitchFamily="2" charset="-122"/>
                <a:cs typeface="宋体" panose="02010600030101010101" pitchFamily="2" charset="-122"/>
              </a:rPr>
              <a:t>中国现在面临的转型困境有，从国际环境来看，欧美发达国家中高端产业对我们造成“挤压”，发展中国家中低端产业对我们形成了“供给替代”，中国的出口导向增长模式遇到了空前的挑战。</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a:latin typeface="宋体" panose="02010600030101010101" pitchFamily="2" charset="-122"/>
                <a:ea typeface="宋体" panose="02010600030101010101" pitchFamily="2" charset="-122"/>
                <a:cs typeface="宋体" panose="02010600030101010101" pitchFamily="2" charset="-122"/>
              </a:rPr>
              <a:t>面对挑战，我们有两条战略途径可供选择，</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一个是调整国内需求结构，</a:t>
            </a:r>
            <a:r>
              <a:rPr lang="zh-CN" altLang="en-US" sz="3200">
                <a:latin typeface="宋体" panose="02010600030101010101" pitchFamily="2" charset="-122"/>
                <a:ea typeface="宋体" panose="02010600030101010101" pitchFamily="2" charset="-122"/>
                <a:cs typeface="宋体" panose="02010600030101010101" pitchFamily="2" charset="-122"/>
              </a:rPr>
              <a:t>培育有潜在活力的国内消费市场，实现从外需导向型向内需导向型的转换。</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二是调整产业结构，</a:t>
            </a:r>
            <a:r>
              <a:rPr lang="zh-CN" altLang="en-US" sz="3200">
                <a:latin typeface="宋体" panose="02010600030101010101" pitchFamily="2" charset="-122"/>
                <a:ea typeface="宋体" panose="02010600030101010101" pitchFamily="2" charset="-122"/>
                <a:cs typeface="宋体" panose="02010600030101010101" pitchFamily="2" charset="-122"/>
              </a:rPr>
              <a:t>推进产业结构从中低端迈向中高端，实现产业发展高端化，提高我们在国际市场上的竞争力。</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依靠技术引进和跟踪模仿是难以实现产业高端化的，产业高端化只能通过自主创新获得。提高原始创新和前沿性技术产生，还要依靠体制和政策引导。</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0" y="0"/>
            <a:ext cx="7343775" cy="1568450"/>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rPr>
              <a:t>主持人：</a:t>
            </a:r>
            <a:endParaRPr lang="zh-CN" altLang="en-US" sz="3200">
              <a:latin typeface="宋体" panose="02010600030101010101" pitchFamily="2" charset="-122"/>
              <a:ea typeface="宋体" panose="02010600030101010101" pitchFamily="2" charset="-122"/>
              <a:cs typeface="宋体" panose="02010600030101010101" pitchFamily="2" charset="-122"/>
            </a:endParaRPr>
          </a:p>
          <a:p>
            <a:r>
              <a:rPr lang="zh-CN" altLang="en-US" sz="3200">
                <a:latin typeface="宋体" panose="02010600030101010101" pitchFamily="2" charset="-122"/>
                <a:ea typeface="宋体" panose="02010600030101010101" pitchFamily="2" charset="-122"/>
                <a:cs typeface="宋体" panose="02010600030101010101" pitchFamily="2" charset="-122"/>
              </a:rPr>
              <a:t> </a:t>
            </a: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a:latin typeface="宋体" panose="02010600030101010101" pitchFamily="2" charset="-122"/>
                <a:ea typeface="宋体" panose="02010600030101010101" pitchFamily="2" charset="-122"/>
                <a:cs typeface="宋体" panose="02010600030101010101" pitchFamily="2" charset="-122"/>
              </a:rPr>
              <a:t>从我国现状分析，经济结构转型有什么样的特点，要通过什么路径来实现？</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pic>
        <p:nvPicPr>
          <p:cNvPr id="4" name="内容占位符 3"/>
          <p:cNvPicPr>
            <a:picLocks noChangeAspect="1"/>
          </p:cNvPicPr>
          <p:nvPr>
            <p:ph idx="1"/>
          </p:nvPr>
        </p:nvPicPr>
        <p:blipFill>
          <a:blip r:embed="rId1"/>
          <a:srcRect l="918"/>
          <a:stretch>
            <a:fillRect/>
          </a:stretch>
        </p:blipFill>
        <p:spPr>
          <a:xfrm>
            <a:off x="7107555" y="1253490"/>
            <a:ext cx="4387215" cy="4351655"/>
          </a:xfrm>
          <a:prstGeom prst="rect">
            <a:avLst/>
          </a:prstGeom>
        </p:spPr>
      </p:pic>
      <p:sp>
        <p:nvSpPr>
          <p:cNvPr id="3" name="文本框 2"/>
          <p:cNvSpPr txBox="1"/>
          <p:nvPr/>
        </p:nvSpPr>
        <p:spPr>
          <a:xfrm>
            <a:off x="0" y="6858000"/>
            <a:ext cx="12191365" cy="645160"/>
          </a:xfrm>
          <a:prstGeom prst="rect">
            <a:avLst/>
          </a:prstGeom>
          <a:noFill/>
        </p:spPr>
        <p:txBody>
          <a:bodyPr wrap="square" rtlCol="0">
            <a:spAutoFit/>
          </a:bodyPr>
          <a:p>
            <a:r>
              <a:rPr lang="zh-CN" altLang="en-US"/>
              <a:t>主持人：您提到在结构转型过程中，农业农村发展都占据关键位置，农业农村发展不充分是我国实现中等收入跨越的重大风险，为什么？</a:t>
            </a:r>
            <a:endParaRPr lang="zh-CN" altLang="en-US"/>
          </a:p>
        </p:txBody>
      </p:sp>
      <p:sp>
        <p:nvSpPr>
          <p:cNvPr id="5" name="内容占位符 2"/>
          <p:cNvSpPr>
            <a:spLocks noGrp="1"/>
          </p:cNvSpPr>
          <p:nvPr/>
        </p:nvSpPr>
        <p:spPr>
          <a:xfrm>
            <a:off x="456565" y="802005"/>
            <a:ext cx="6508750" cy="620585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sz="3200">
                <a:effectLst/>
                <a:latin typeface="宋体" panose="02010600030101010101" pitchFamily="2" charset="-122"/>
                <a:ea typeface="宋体" panose="02010600030101010101" pitchFamily="2" charset="-122"/>
                <a:cs typeface="宋体" panose="02010600030101010101" pitchFamily="2" charset="-122"/>
              </a:rPr>
              <a:t>在实现中等跨越中，</a:t>
            </a:r>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经济结构转型升级急需扩大农村内需</a:t>
            </a:r>
            <a:r>
              <a:rPr sz="3200">
                <a:effectLst/>
                <a:latin typeface="宋体" panose="02010600030101010101" pitchFamily="2" charset="-122"/>
                <a:ea typeface="宋体" panose="02010600030101010101" pitchFamily="2" charset="-122"/>
                <a:cs typeface="宋体" panose="02010600030101010101" pitchFamily="2" charset="-122"/>
              </a:rPr>
              <a:t>，需要加快农业现代化；</a:t>
            </a:r>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社会结构转型</a:t>
            </a:r>
            <a:r>
              <a:rPr sz="3200">
                <a:effectLst/>
                <a:latin typeface="宋体" panose="02010600030101010101" pitchFamily="2" charset="-122"/>
                <a:ea typeface="宋体" panose="02010600030101010101" pitchFamily="2" charset="-122"/>
                <a:cs typeface="宋体" panose="02010600030101010101" pitchFamily="2" charset="-122"/>
              </a:rPr>
              <a:t>中，建立市民化社会需要推进人口城镇化，橄榄型社会结构形成也需要农村低收入群体成长为中等收入群体；迈向高收入国家行列，农民也要走共同富裕道路，也应在</a:t>
            </a:r>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做大蛋糕的同时公平分享发展成果，</a:t>
            </a:r>
            <a:r>
              <a:rPr sz="3200">
                <a:effectLst/>
                <a:latin typeface="宋体" panose="02010600030101010101" pitchFamily="2" charset="-122"/>
                <a:ea typeface="宋体" panose="02010600030101010101" pitchFamily="2" charset="-122"/>
                <a:cs typeface="宋体" panose="02010600030101010101" pitchFamily="2" charset="-122"/>
              </a:rPr>
              <a:t>同城镇居民一样，享受由政府提供的现代基础设施和公共服务。</a:t>
            </a:r>
            <a:endParaRPr sz="3200">
              <a:effectLst/>
              <a:latin typeface="宋体" panose="02010600030101010101" pitchFamily="2" charset="-122"/>
              <a:ea typeface="宋体" panose="02010600030101010101" pitchFamily="2" charset="-122"/>
              <a:cs typeface="宋体" panose="02010600030101010101" pitchFamily="2" charset="-122"/>
            </a:endParaRPr>
          </a:p>
          <a:p>
            <a:pPr marL="0" indent="0">
              <a:buNone/>
            </a:pPr>
            <a:r>
              <a:rPr sz="3200">
                <a:effectLst/>
                <a:latin typeface="宋体" panose="02010600030101010101" pitchFamily="2" charset="-122"/>
                <a:ea typeface="宋体" panose="02010600030101010101" pitchFamily="2" charset="-122"/>
                <a:cs typeface="宋体" panose="02010600030101010101" pitchFamily="2" charset="-122"/>
              </a:rPr>
              <a:t> </a:t>
            </a:r>
            <a:r>
              <a:rPr lang="en-US" sz="3200">
                <a:effectLst/>
                <a:latin typeface="宋体" panose="02010600030101010101" pitchFamily="2" charset="-122"/>
                <a:ea typeface="宋体" panose="02010600030101010101" pitchFamily="2" charset="-122"/>
                <a:cs typeface="宋体" panose="02010600030101010101" pitchFamily="2" charset="-122"/>
              </a:rPr>
              <a:t>   </a:t>
            </a:r>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所以说，既要从跨越“中等收入陷阱”的战略高度，重视农业农村的现代化建设问题，也要从迈上高收入国家行列的政策和体制保障举措上，解决城乡发展不平衡、农业农村发展不充分的问题。</a:t>
            </a:r>
            <a:endPar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488315" y="1511300"/>
            <a:ext cx="11215370" cy="5202555"/>
          </a:xfrm>
        </p:spPr>
        <p:txBody>
          <a:bodyPr>
            <a:normAutofit fontScale="90000" lnSpcReduction="10000"/>
          </a:bodyPr>
          <a:p>
            <a:pPr marL="0" indent="0">
              <a:buNone/>
            </a:pP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马晓河：</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第一，农业处于半现代化状态，</a:t>
            </a:r>
            <a:r>
              <a:rPr lang="zh-CN" altLang="en-US" sz="3200">
                <a:latin typeface="宋体" panose="02010600030101010101" pitchFamily="2" charset="-122"/>
                <a:ea typeface="宋体" panose="02010600030101010101" pitchFamily="2" charset="-122"/>
                <a:cs typeface="宋体" panose="02010600030101010101" pitchFamily="2" charset="-122"/>
              </a:rPr>
              <a:t>有可能会拖全面现代化的后腿。</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第二，我们的基础设施与公共服务结构性矛盾突出。</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第三，就是城乡居民收入差距过大。</a:t>
            </a:r>
            <a:endParaRPr lang="zh-CN" altLang="en-US"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在我看来，第三点才是导致中国中等收入转型的难度所在！！！</a:t>
            </a:r>
            <a:endParaRPr lang="zh-CN" altLang="en-US"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32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36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（身体是革命的本钱固然没错，</a:t>
            </a:r>
            <a:endParaRPr lang="zh-CN" altLang="en-US" sz="36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6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6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钱多不要紧，但没有钱要命</a:t>
            </a:r>
            <a:r>
              <a:rPr lang="en-US" altLang="zh-CN" sz="36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3600" b="1">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36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a:p>
            <a:pPr marL="0" indent="0" algn="ctr">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endPar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 name="标题 3"/>
          <p:cNvSpPr>
            <a:spLocks noGrp="1"/>
          </p:cNvSpPr>
          <p:nvPr>
            <p:ph type="title"/>
          </p:nvPr>
        </p:nvSpPr>
        <p:spPr/>
        <p:txBody>
          <a:bodyPr>
            <a:normAutofit/>
          </a:bodyPr>
          <a:p>
            <a:r>
              <a:rPr lang="zh-CN" altLang="en-US" sz="3555" b="1">
                <a:latin typeface="宋体" panose="02010600030101010101" pitchFamily="2" charset="-122"/>
                <a:ea typeface="宋体" panose="02010600030101010101" pitchFamily="2" charset="-122"/>
                <a:cs typeface="宋体" panose="02010600030101010101" pitchFamily="2" charset="-122"/>
              </a:rPr>
              <a:t>四、公共资源使用上要注重建制度、提能力</a:t>
            </a:r>
            <a:endParaRPr lang="zh-CN" altLang="en-US" sz="3555"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title"/>
          </p:nvPr>
        </p:nvSpPr>
        <p:spPr/>
        <p:txBody>
          <a:bodyPr/>
          <a:p>
            <a:r>
              <a:rPr lang="zh-CN" altLang="en-US" sz="3555" b="1">
                <a:latin typeface="宋体" panose="02010600030101010101" pitchFamily="2" charset="-122"/>
                <a:ea typeface="宋体" panose="02010600030101010101" pitchFamily="2" charset="-122"/>
                <a:cs typeface="宋体" panose="02010600030101010101" pitchFamily="2" charset="-122"/>
              </a:rPr>
              <a:t>个人想法：</a:t>
            </a:r>
            <a:endParaRPr lang="zh-CN" altLang="en-US"/>
          </a:p>
        </p:txBody>
      </p:sp>
      <p:sp>
        <p:nvSpPr>
          <p:cNvPr id="3" name="内容占位符 2"/>
          <p:cNvSpPr>
            <a:spLocks noGrp="1"/>
          </p:cNvSpPr>
          <p:nvPr>
            <p:ph idx="1"/>
          </p:nvPr>
        </p:nvSpPr>
        <p:spPr/>
        <p:txBody>
          <a:bodyPr/>
          <a:p>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加强和健全对低收入人口的社会保障制度</a:t>
            </a:r>
            <a:r>
              <a:rPr sz="3200">
                <a:effectLst/>
                <a:latin typeface="宋体" panose="02010600030101010101" pitchFamily="2" charset="-122"/>
                <a:ea typeface="宋体" panose="02010600030101010101" pitchFamily="2" charset="-122"/>
                <a:cs typeface="宋体" panose="02010600030101010101" pitchFamily="2" charset="-122"/>
              </a:rPr>
              <a:t>；注重对农民技能、能力等的提升和培训，</a:t>
            </a:r>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缩小群体之间的能力差距</a:t>
            </a:r>
            <a:r>
              <a:rPr sz="3200">
                <a:effectLst/>
                <a:latin typeface="宋体" panose="02010600030101010101" pitchFamily="2" charset="-122"/>
                <a:ea typeface="宋体" panose="02010600030101010101" pitchFamily="2" charset="-122"/>
                <a:cs typeface="宋体" panose="02010600030101010101" pitchFamily="2" charset="-122"/>
              </a:rPr>
              <a:t>。</a:t>
            </a:r>
            <a:endParaRPr sz="320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sz="3200">
              <a:effectLst/>
              <a:latin typeface="宋体" panose="02010600030101010101" pitchFamily="2" charset="-122"/>
              <a:ea typeface="宋体" panose="02010600030101010101" pitchFamily="2" charset="-122"/>
              <a:cs typeface="宋体" panose="02010600030101010101" pitchFamily="2" charset="-122"/>
            </a:endParaRPr>
          </a:p>
          <a:p>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当前要完善农村养老保障体系</a:t>
            </a:r>
            <a:r>
              <a:rPr sz="3200">
                <a:effectLst/>
                <a:latin typeface="宋体" panose="02010600030101010101" pitchFamily="2" charset="-122"/>
                <a:ea typeface="宋体" panose="02010600030101010101" pitchFamily="2" charset="-122"/>
                <a:cs typeface="宋体" panose="02010600030101010101" pitchFamily="2" charset="-122"/>
              </a:rPr>
              <a:t>。日韩是强制建立养老保障，城乡没有差别，全国统一的。此外，还要</a:t>
            </a:r>
            <a:r>
              <a:rPr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高度重视农村低收入群体问题</a:t>
            </a:r>
            <a:r>
              <a:rPr sz="3200">
                <a:effectLst/>
                <a:latin typeface="宋体" panose="02010600030101010101" pitchFamily="2" charset="-122"/>
                <a:ea typeface="宋体" panose="02010600030101010101" pitchFamily="2" charset="-122"/>
                <a:cs typeface="宋体" panose="02010600030101010101" pitchFamily="2" charset="-122"/>
              </a:rPr>
              <a:t>，建议设立农村低收入群体收入十年倍增计划，促进他们成长为中等收入群体。</a:t>
            </a:r>
            <a:endParaRPr sz="3200">
              <a:effectLst/>
              <a:latin typeface="宋体" panose="02010600030101010101" pitchFamily="2" charset="-122"/>
              <a:ea typeface="宋体" panose="02010600030101010101" pitchFamily="2" charset="-122"/>
              <a:cs typeface="宋体" panose="02010600030101010101" pitchFamily="2" charset="-122"/>
            </a:endParaRPr>
          </a:p>
          <a:p>
            <a:r>
              <a:rPr lang="en-US" altLang="zh-CN" sz="3200">
                <a:effectLst/>
                <a:latin typeface="宋体" panose="02010600030101010101" pitchFamily="2" charset="-122"/>
                <a:ea typeface="宋体" panose="02010600030101010101" pitchFamily="2" charset="-122"/>
                <a:cs typeface="宋体" panose="02010600030101010101" pitchFamily="2" charset="-122"/>
              </a:rPr>
              <a:t>......</a:t>
            </a:r>
            <a:endParaRPr lang="en-US" altLang="zh-CN" sz="320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title"/>
          </p:nvPr>
        </p:nvSpPr>
        <p:spPr/>
        <p:txBody>
          <a:bodyPr/>
          <a:p>
            <a:r>
              <a:rPr lang="zh-CN" altLang="en-US"/>
              <a:t>概述</a:t>
            </a:r>
            <a:endParaRPr lang="zh-CN" altLang="en-US"/>
          </a:p>
        </p:txBody>
      </p:sp>
      <p:pic>
        <p:nvPicPr>
          <p:cNvPr id="4" name="内容占位符 3"/>
          <p:cNvPicPr>
            <a:picLocks noChangeAspect="1"/>
          </p:cNvPicPr>
          <p:nvPr>
            <p:ph idx="1"/>
            <p:custDataLst>
              <p:tags r:id="rId1"/>
            </p:custDataLst>
          </p:nvPr>
        </p:nvPicPr>
        <p:blipFill>
          <a:blip r:embed="rId2"/>
          <a:srcRect l="12462" t="8862"/>
          <a:stretch>
            <a:fillRect/>
          </a:stretch>
        </p:blipFill>
        <p:spPr>
          <a:xfrm>
            <a:off x="2429510" y="1310005"/>
            <a:ext cx="7332980" cy="42379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title"/>
          </p:nvPr>
        </p:nvSpPr>
        <p:spPr>
          <a:xfrm>
            <a:off x="838200" y="2766060"/>
            <a:ext cx="10515600" cy="1325563"/>
          </a:xfrm>
        </p:spPr>
        <p:txBody>
          <a:bodyPr>
            <a:noAutofit/>
          </a:bodyPr>
          <a:p>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a:latin typeface="宋体" panose="02010600030101010101" pitchFamily="2" charset="-122"/>
                <a:ea typeface="宋体" panose="02010600030101010101" pitchFamily="2" charset="-122"/>
                <a:cs typeface="宋体" panose="02010600030101010101" pitchFamily="2" charset="-122"/>
              </a:rPr>
              <a:t>2021年，我们国家沉着应对百年变局和世纪疫情，实现“十四五”良好开局，经济发展和疫情防控保持全球领先地位。与此同时，进入新发展阶段，我国发展内外环境深刻变化，面临许多重大理论和实践问题。当年一些拉美国家落入“中等收入陷阱”，长期不能自拔的前车之鉴需要正视。</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关于中国能否跨越“中等收入陷阱”，习近平总书记曾指出，对中国而言，“中等收入陷阱”过是肯定要过去的，关键是什么时候迈过去、迈过去以后如何更好向前发展。</a:t>
            </a:r>
            <a:r>
              <a:rPr lang="zh-CN" altLang="en-US" sz="3200">
                <a:latin typeface="宋体" panose="02010600030101010101" pitchFamily="2" charset="-122"/>
                <a:ea typeface="宋体" panose="02010600030101010101" pitchFamily="2" charset="-122"/>
                <a:cs typeface="宋体" panose="02010600030101010101" pitchFamily="2" charset="-122"/>
              </a:rPr>
              <a:t>实现中等跨越，应重点关注哪些方面？与农业农村农民有着怎样的密切联系？“十四五”时期是极为关键的时期，应该怎样发力？我们就此对话中国宏观经济研究院研究员马晓河。</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title"/>
          </p:nvPr>
        </p:nvSpPr>
        <p:spPr/>
        <p:txBody>
          <a:bodyPr>
            <a:normAutofit/>
          </a:bodyPr>
          <a:p>
            <a:r>
              <a:rPr lang="zh-CN" altLang="en-US" sz="3555" b="1">
                <a:latin typeface="宋体" panose="02010600030101010101" pitchFamily="2" charset="-122"/>
                <a:ea typeface="宋体" panose="02010600030101010101" pitchFamily="2" charset="-122"/>
                <a:cs typeface="宋体" panose="02010600030101010101" pitchFamily="2" charset="-122"/>
              </a:rPr>
              <a:t>一、向高收入国家行列迈进</a:t>
            </a:r>
            <a:br>
              <a:rPr lang="zh-CN" altLang="en-US" sz="3555" b="1">
                <a:latin typeface="宋体" panose="02010600030101010101" pitchFamily="2" charset="-122"/>
                <a:ea typeface="宋体" panose="02010600030101010101" pitchFamily="2" charset="-122"/>
                <a:cs typeface="宋体" panose="02010600030101010101" pitchFamily="2" charset="-122"/>
              </a:rPr>
            </a:br>
            <a:r>
              <a:rPr lang="en-US" altLang="zh-CN" sz="3555" b="1">
                <a:latin typeface="宋体" panose="02010600030101010101" pitchFamily="2" charset="-122"/>
                <a:ea typeface="宋体" panose="02010600030101010101" pitchFamily="2" charset="-122"/>
                <a:cs typeface="宋体" panose="02010600030101010101" pitchFamily="2" charset="-122"/>
              </a:rPr>
              <a:t>	</a:t>
            </a:r>
            <a:r>
              <a:rPr lang="zh-CN" altLang="en-US" sz="3555" b="1">
                <a:latin typeface="宋体" panose="02010600030101010101" pitchFamily="2" charset="-122"/>
                <a:ea typeface="宋体" panose="02010600030101010101" pitchFamily="2" charset="-122"/>
                <a:cs typeface="宋体" panose="02010600030101010101" pitchFamily="2" charset="-122"/>
              </a:rPr>
              <a:t>面临“惊险一跳”</a:t>
            </a:r>
            <a:endParaRPr lang="zh-CN" altLang="en-US" sz="3555" b="1">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719455" y="1691005"/>
            <a:ext cx="5605780" cy="5166995"/>
          </a:xfrm>
        </p:spPr>
        <p:txBody>
          <a:bodyPr>
            <a:normAutofit/>
          </a:bodyPr>
          <a:p>
            <a:pPr marL="0" indent="0">
              <a:buNone/>
            </a:pP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马晓河</a:t>
            </a:r>
            <a:r>
              <a:rPr lang="zh-CN" altLang="en-US" sz="3200">
                <a:latin typeface="宋体" panose="02010600030101010101" pitchFamily="2" charset="-122"/>
                <a:ea typeface="宋体" panose="02010600030101010101" pitchFamily="2" charset="-122"/>
                <a:cs typeface="宋体" panose="02010600030101010101" pitchFamily="2" charset="-122"/>
              </a:rPr>
              <a:t>：1998年中国进入下中等收入国家行列，至今在中等收入阶段经历了23年。</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经过12年高速增长，于2010年迈入上中等收入国家行列，此后又经过10年快速增长，2020年人均GNI（国民总收入）已经达到10610美元，按世界银行标准，我国正处于中高等收入阶段中间靠右临近高收入区域。</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6325235" y="2108200"/>
            <a:ext cx="5170170" cy="3592830"/>
          </a:xfrm>
          <a:prstGeom prst="rect">
            <a:avLst/>
          </a:prstGeom>
        </p:spPr>
      </p:pic>
      <p:sp>
        <p:nvSpPr>
          <p:cNvPr id="5" name="文本框 4"/>
          <p:cNvSpPr txBox="1"/>
          <p:nvPr/>
        </p:nvSpPr>
        <p:spPr>
          <a:xfrm>
            <a:off x="0" y="6858000"/>
            <a:ext cx="12192000" cy="368300"/>
          </a:xfrm>
          <a:prstGeom prst="rect">
            <a:avLst/>
          </a:prstGeom>
          <a:noFill/>
        </p:spPr>
        <p:txBody>
          <a:bodyPr wrap="square" rtlCol="0">
            <a:spAutoFit/>
          </a:bodyPr>
          <a:p>
            <a:r>
              <a:rPr lang="zh-CN" altLang="en-US"/>
              <a:t>主持人：您认为，当前我国处于向高收入国家行列迈进的最后“惊险一跳”时期，为什么说是“惊险一跳”？</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548640" y="2096135"/>
            <a:ext cx="11095355" cy="2665730"/>
          </a:xfrm>
        </p:spPr>
        <p:txBody>
          <a:bodyPr>
            <a:normAutofit fontScale="90000"/>
          </a:bodyPr>
          <a:p>
            <a:pPr marL="0" indent="0">
              <a:buNone/>
            </a:pP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我国在2020年人均GNI是10610美元，距高收入国家门槛值是16.7％至16.8％，正好跨进了20％的区间，这是一个机遇与风险并存的阶段，所以我说“惊险一跳”。这时候我们面临三大问题需要解决，第一是经济结构转型，第二是社会结构转型，第三是体制结构转型，三大结构转型以后，我们会稳定跨向高收入阶段。</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2" name="标题 1"/>
          <p:cNvSpPr>
            <a:spLocks noGrp="1"/>
          </p:cNvSpPr>
          <p:nvPr>
            <p:ph type="title"/>
          </p:nvPr>
        </p:nvSpPr>
        <p:spPr/>
        <p:txBody>
          <a:bodyPr>
            <a:normAutofit/>
          </a:bodyPr>
          <a:p>
            <a:pPr algn="l">
              <a:buClrTx/>
              <a:buSzTx/>
              <a:buFontTx/>
            </a:pPr>
            <a:r>
              <a:rPr lang="zh-CN" altLang="en-US" sz="3555" b="1">
                <a:latin typeface="宋体" panose="02010600030101010101" pitchFamily="2" charset="-122"/>
                <a:ea typeface="宋体" panose="02010600030101010101" pitchFamily="2" charset="-122"/>
                <a:cs typeface="宋体" panose="02010600030101010101" pitchFamily="2" charset="-122"/>
              </a:rPr>
              <a:t>二、除人均GNI外</a:t>
            </a:r>
            <a:br>
              <a:rPr lang="zh-CN" altLang="en-US" sz="3555" b="1">
                <a:latin typeface="宋体" panose="02010600030101010101" pitchFamily="2" charset="-122"/>
                <a:ea typeface="宋体" panose="02010600030101010101" pitchFamily="2" charset="-122"/>
                <a:cs typeface="宋体" panose="02010600030101010101" pitchFamily="2" charset="-122"/>
              </a:rPr>
            </a:br>
            <a:r>
              <a:rPr lang="en-US" altLang="zh-CN" sz="3555" b="1">
                <a:latin typeface="宋体" panose="02010600030101010101" pitchFamily="2" charset="-122"/>
                <a:ea typeface="宋体" panose="02010600030101010101" pitchFamily="2" charset="-122"/>
                <a:cs typeface="宋体" panose="02010600030101010101" pitchFamily="2" charset="-122"/>
              </a:rPr>
              <a:t>    </a:t>
            </a:r>
            <a:r>
              <a:rPr lang="zh-CN" altLang="en-US" sz="3555" b="1">
                <a:latin typeface="宋体" panose="02010600030101010101" pitchFamily="2" charset="-122"/>
                <a:ea typeface="宋体" panose="02010600030101010101" pitchFamily="2" charset="-122"/>
                <a:cs typeface="宋体" panose="02010600030101010101" pitchFamily="2" charset="-122"/>
              </a:rPr>
              <a:t>两个70％和两个60％是重要指标</a:t>
            </a:r>
            <a:endParaRPr lang="zh-CN" altLang="en-US" sz="3555" b="1">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idx="1"/>
          </p:nvPr>
        </p:nvSpPr>
        <p:spPr>
          <a:xfrm>
            <a:off x="838200" y="1691005"/>
            <a:ext cx="5354320" cy="5419725"/>
          </a:xfrm>
        </p:spPr>
        <p:txBody>
          <a:bodyPr>
            <a:normAutofit lnSpcReduction="20000"/>
          </a:bodyPr>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马晓河：</a:t>
            </a:r>
            <a:r>
              <a:rPr lang="zh-CN" altLang="en-US" sz="3200">
                <a:latin typeface="宋体" panose="02010600030101010101" pitchFamily="2" charset="-122"/>
                <a:ea typeface="宋体" panose="02010600030101010101" pitchFamily="2" charset="-122"/>
                <a:cs typeface="宋体" panose="02010600030101010101" pitchFamily="2" charset="-122"/>
              </a:rPr>
              <a:t>实际上，“中等收入陷阱”是描述一个经济体进入中等收入阶段后出现的一系列矛盾特征变化，这些变化带有客观性、共同性特点，是一种具有特殊性的普遍规律。</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3200">
                <a:latin typeface="宋体" panose="02010600030101010101" pitchFamily="2" charset="-122"/>
                <a:ea typeface="宋体" panose="02010600030101010101" pitchFamily="2" charset="-122"/>
                <a:cs typeface="宋体" panose="02010600030101010101" pitchFamily="2" charset="-122"/>
              </a:rPr>
              <a:t> </a:t>
            </a: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我国在最后的跨越时期，出现了一些与低收入阶段和中低收入阶段不同的现象特征，而这些现象特征与世界银行所描述的“中等收入陷阱”吻合。</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6192520" y="1691005"/>
            <a:ext cx="5013960" cy="4686300"/>
          </a:xfrm>
          <a:prstGeom prst="rect">
            <a:avLst/>
          </a:prstGeom>
        </p:spPr>
      </p:pic>
      <p:sp>
        <p:nvSpPr>
          <p:cNvPr id="5" name="文本框 4"/>
          <p:cNvSpPr txBox="1"/>
          <p:nvPr/>
        </p:nvSpPr>
        <p:spPr>
          <a:xfrm>
            <a:off x="0" y="6858000"/>
            <a:ext cx="12192000" cy="922020"/>
          </a:xfrm>
          <a:prstGeom prst="rect">
            <a:avLst/>
          </a:prstGeom>
          <a:noFill/>
        </p:spPr>
        <p:txBody>
          <a:bodyPr wrap="square" rtlCol="0">
            <a:spAutoFit/>
          </a:bodyPr>
          <a:p>
            <a:r>
              <a:rPr lang="zh-CN" altLang="en-US"/>
              <a:t>主持人：对于“中等收入陷阱”这个概念，一直以来不乏争议。有人认为是伪命题，有人认为中国并不会面临“中等收入陷阱”困境，对此您怎么看？</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838200" y="1253490"/>
            <a:ext cx="10515600" cy="4351338"/>
          </a:xfrm>
        </p:spPr>
        <p:txBody>
          <a:bodyPr/>
          <a:p>
            <a:pPr marL="0" indent="0">
              <a:buNone/>
            </a:pP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第一个特征是，经济增长受到边际效益递减率的全面影响，</a:t>
            </a:r>
            <a:r>
              <a:rPr lang="zh-CN" altLang="en-US" sz="3200">
                <a:latin typeface="宋体" panose="02010600030101010101" pitchFamily="2" charset="-122"/>
                <a:ea typeface="宋体" panose="02010600030101010101" pitchFamily="2" charset="-122"/>
                <a:cs typeface="宋体" panose="02010600030101010101" pitchFamily="2" charset="-122"/>
              </a:rPr>
              <a:t>在经历了30多年的经济持续高速增长之后，以2010年为转折点，中国经济增长转入下行通道。</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第二个特征是，推动经济增长的动力结构亟待转换，</a:t>
            </a:r>
            <a:r>
              <a:rPr lang="zh-CN" altLang="en-US" sz="3200">
                <a:latin typeface="宋体" panose="02010600030101010101" pitchFamily="2" charset="-122"/>
                <a:ea typeface="宋体" panose="02010600030101010101" pitchFamily="2" charset="-122"/>
                <a:cs typeface="宋体" panose="02010600030101010101" pitchFamily="2" charset="-122"/>
              </a:rPr>
              <a:t>中高收入阶段中，以投资打头、出口导向、劳动密集型产业为主导的发展方式开始失灵，新的发展方式对经济增长尚未形成足够支撑力。</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第三个特征是，矛盾长期积累后阻力会加大，</a:t>
            </a:r>
            <a:r>
              <a:rPr lang="zh-CN" altLang="en-US" sz="3200">
                <a:latin typeface="宋体" panose="02010600030101010101" pitchFamily="2" charset="-122"/>
                <a:ea typeface="宋体" panose="02010600030101010101" pitchFamily="2" charset="-122"/>
                <a:cs typeface="宋体" panose="02010600030101010101" pitchFamily="2" charset="-122"/>
              </a:rPr>
              <a:t>面对多个方面的矛盾带来的系统性风险，原有体制和政策安排在应对上显得力所不及，经济社会向前发展需要基础性制度供给。</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838200" y="2506345"/>
            <a:ext cx="10515600" cy="4351338"/>
          </a:xfrm>
        </p:spPr>
        <p:txBody>
          <a:bodyPr/>
          <a:p>
            <a:pPr marL="0" indent="0">
              <a:buNone/>
            </a:pPr>
            <a:r>
              <a:rPr lang="en-US" altLang="zh-CN"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马晓河：</a:t>
            </a:r>
            <a:r>
              <a:rPr lang="zh-CN" altLang="en-US" sz="3200">
                <a:latin typeface="宋体" panose="02010600030101010101" pitchFamily="2" charset="-122"/>
                <a:ea typeface="宋体" panose="02010600030101010101" pitchFamily="2" charset="-122"/>
                <a:cs typeface="宋体" panose="02010600030101010101" pitchFamily="2" charset="-122"/>
              </a:rPr>
              <a:t>衡量谁是中等收入国家、谁是高收入国家，世界银行制定了定量标准。比如2019年，世界银行把人均GNI在4046至12535美元范围的划入中高收入国家，把人均GNI在12536美元及以上者划为高收入国家。</a:t>
            </a:r>
            <a:endParaRPr lang="zh-CN" altLang="en-US" sz="32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3200">
                <a:latin typeface="宋体" panose="02010600030101010101" pitchFamily="2" charset="-122"/>
                <a:ea typeface="宋体" panose="02010600030101010101" pitchFamily="2" charset="-122"/>
                <a:cs typeface="宋体" panose="02010600030101010101" pitchFamily="2" charset="-122"/>
              </a:rPr>
              <a:t> </a:t>
            </a: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人均GNI是衡量一国经济社会发展水平是否进入到高收入国家行列的一个重要标志性指标。</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215515" y="567055"/>
            <a:ext cx="7760335" cy="1568450"/>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rPr>
              <a:t>主持人：</a:t>
            </a:r>
            <a:endParaRPr lang="zh-CN" altLang="en-US" sz="3200">
              <a:latin typeface="宋体" panose="02010600030101010101" pitchFamily="2" charset="-122"/>
              <a:ea typeface="宋体" panose="02010600030101010101" pitchFamily="2" charset="-122"/>
              <a:cs typeface="宋体" panose="02010600030101010101" pitchFamily="2" charset="-122"/>
            </a:endParaRPr>
          </a:p>
          <a:p>
            <a:r>
              <a:rPr lang="zh-CN" altLang="en-US" sz="3200">
                <a:latin typeface="宋体" panose="02010600030101010101" pitchFamily="2" charset="-122"/>
                <a:ea typeface="宋体" panose="02010600030101010101" pitchFamily="2" charset="-122"/>
                <a:cs typeface="宋体" panose="02010600030101010101" pitchFamily="2" charset="-122"/>
              </a:rPr>
              <a:t> </a:t>
            </a: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a:latin typeface="宋体" panose="02010600030101010101" pitchFamily="2" charset="-122"/>
                <a:ea typeface="宋体" panose="02010600030101010101" pitchFamily="2" charset="-122"/>
                <a:cs typeface="宋体" panose="02010600030101010101" pitchFamily="2" charset="-122"/>
              </a:rPr>
              <a:t>怎么样才算是实现中等跨越并迈向高收入阶段？具体衡量指标是什么？</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p:sp>
        <p:nvSpPr>
          <p:cNvPr id="3" name="内容占位符 2"/>
          <p:cNvSpPr>
            <a:spLocks noGrp="1"/>
          </p:cNvSpPr>
          <p:nvPr>
            <p:ph idx="1"/>
          </p:nvPr>
        </p:nvSpPr>
        <p:spPr>
          <a:xfrm>
            <a:off x="838200" y="1253490"/>
            <a:ext cx="10515600" cy="4351338"/>
          </a:xfrm>
        </p:spPr>
        <p:txBody>
          <a:bodyPr/>
          <a:p>
            <a:pPr marL="0" indent="0">
              <a:buNone/>
            </a:pP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sz="3200">
                <a:latin typeface="宋体" panose="02010600030101010101" pitchFamily="2" charset="-122"/>
                <a:ea typeface="宋体" panose="02010600030101010101" pitchFamily="2" charset="-122"/>
                <a:cs typeface="宋体" panose="02010600030101010101" pitchFamily="2" charset="-122"/>
              </a:rPr>
              <a:t>除了人均GNI这个众所周知的指标外，与此紧密相关的几个结构变量也要达到一定水准，这是可以寻找和总结出国际经验值的。</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具体而言就是，经济体的最终消费率应达到70％以上、城市化率70％以上，服务业比重达60％。</a:t>
            </a:r>
            <a:r>
              <a:rPr lang="zh-CN" altLang="en-US" sz="3200">
                <a:latin typeface="宋体" panose="02010600030101010101" pitchFamily="2" charset="-122"/>
                <a:ea typeface="宋体" panose="02010600030101010101" pitchFamily="2" charset="-122"/>
                <a:cs typeface="宋体" panose="02010600030101010101" pitchFamily="2" charset="-122"/>
              </a:rPr>
              <a:t>另外影响消费、创新、社会进步的中产阶级也应达到一个相应比例，以美国、日本、韩国的经验看，进入发达的高收入国家，中产阶级的自我认同度应达到60％。达到了“两个70％和两个60％”，</a:t>
            </a:r>
            <a:r>
              <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代表该经济体具备跨越能力，经济、社会和制度形态都发生了标志性的结构性变化。</a:t>
            </a:r>
            <a:endParaRPr lang="zh-CN" altLang="en-US" sz="3200" b="1">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896,&quot;width&quot;:88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3083</Words>
  <Application>WPS 演示</Application>
  <PresentationFormat>宽屏</PresentationFormat>
  <Paragraphs>75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Calibri</vt:lpstr>
      <vt:lpstr>Arial Unicode MS</vt:lpstr>
      <vt:lpstr>Office 主题</vt:lpstr>
      <vt:lpstr>第三部分 中国中等收入转型难度与方法</vt:lpstr>
      <vt:lpstr>概述</vt:lpstr>
      <vt:lpstr>	2021年，我们国家沉着应对百年变局和世纪疫情，实现“十四五”良好开局，经济发展和疫情防控保持全球领先地位。与此同时，进入新发展阶段，我国发展内外环境深刻变化，面临许多重大理论和实践问题。当年一些拉美国家落入“中等收入陷阱”，长期不能自拔的前车之鉴需要正视。关于中国能否跨越“中等收入陷阱”，习近平总书记曾指出，对中国而言，“中等收入陷阱”过是肯定要过去的，关键是什么时候迈过去、迈过去以后如何更好向前发展。实现中等跨越，应重点关注哪些方面？与农业农村农民有着怎样的密切联系？“十四五”时期是极为关键的时期，应该怎样发力？我们就此对话中国宏观经济研究院研究员马晓河。</vt:lpstr>
      <vt:lpstr>一、向高收入国家行列迈进 	面临“惊险一跳”</vt:lpstr>
      <vt:lpstr>PowerPoint 演示文稿</vt:lpstr>
      <vt:lpstr>二、除人均GNI外     两个70％和两个60％是重要指标</vt:lpstr>
      <vt:lpstr>PowerPoint 演示文稿</vt:lpstr>
      <vt:lpstr>PowerPoint 演示文稿</vt:lpstr>
      <vt:lpstr>PowerPoint 演示文稿</vt:lpstr>
      <vt:lpstr>三、农业农村发展不充分是中等跨越的重大风险</vt:lpstr>
      <vt:lpstr>PowerPoint 演示文稿</vt:lpstr>
      <vt:lpstr>PowerPoint 演示文稿</vt:lpstr>
      <vt:lpstr>PowerPoint 演示文稿</vt:lpstr>
      <vt:lpstr>三、农业农村发展不充分是中等跨越的重大风险</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张红容</dc:creator>
  <cp:lastModifiedBy>猪猪鱼</cp:lastModifiedBy>
  <cp:revision>13</cp:revision>
  <dcterms:created xsi:type="dcterms:W3CDTF">2022-04-23T14:46:00Z</dcterms:created>
  <dcterms:modified xsi:type="dcterms:W3CDTF">2022-04-24T08:21:13Z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BABB7CC9CE11474E89A6B1B2D0E17B80</vt:lpwstr>
  </property>
  <property fmtid="{D5CDD505-2E9C-101B-9397-08002B2CF9AE}" pid="3" name="KSOProductBuildVer">
    <vt:lpwstr>2052-11.1.0.11636</vt:lpwstr>
  </property>
  <property fmtid="{D5CDD505-2E9C-101B-9397-08002B2CF9AE}" pid="4" name="commondata">
    <vt:lpwstr>eyJoZGlkIjoiOWQ5OWZhNDY0MzJmYmU2OGU0NGRlNzc0ZWQ2OTNjY2UifQ==</vt:lpwstr>
  </property>
</Properties>
</file>