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67" r:id="rId3"/>
    <p:sldId id="268" r:id="rId4"/>
    <p:sldId id="257" r:id="rId5"/>
    <p:sldId id="261" r:id="rId6"/>
    <p:sldId id="259" r:id="rId7"/>
    <p:sldId id="262" r:id="rId8"/>
    <p:sldId id="263" r:id="rId9"/>
    <p:sldId id="264" r:id="rId10"/>
    <p:sldId id="260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>
      <p:cViewPr varScale="1">
        <p:scale>
          <a:sx n="78" d="100"/>
          <a:sy n="78" d="100"/>
        </p:scale>
        <p:origin x="23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597" y="3886200"/>
            <a:ext cx="3352804" cy="2430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1" y="457202"/>
            <a:ext cx="5187952" cy="1731963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5" y="2565400"/>
            <a:ext cx="5181601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652001" y="6273800"/>
            <a:ext cx="16256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81CB235-3B67-431C-A995-A0C032EFD8F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112006" y="6273800"/>
            <a:ext cx="2540001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5" y="6273800"/>
            <a:ext cx="1020231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295400"/>
            <a:ext cx="5550453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6096000" y="2301243"/>
            <a:ext cx="5283200" cy="60959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86253">
                <a:srgbClr val="0060C0"/>
              </a:gs>
              <a:gs pos="74590">
                <a:srgbClr val="0063C0"/>
              </a:gs>
              <a:gs pos="59985">
                <a:srgbClr val="0067C0"/>
              </a:gs>
              <a:gs pos="44191">
                <a:srgbClr val="006BC0"/>
              </a:gs>
              <a:gs pos="35030">
                <a:srgbClr val="006EC0"/>
              </a:gs>
              <a:gs pos="16668">
                <a:srgbClr val="13ABD2"/>
              </a:gs>
              <a:gs pos="9000">
                <a:srgbClr val="21D6E0"/>
              </a:gs>
              <a:gs pos="27000">
                <a:srgbClr val="0070C0"/>
              </a:gs>
              <a:gs pos="100000">
                <a:srgbClr val="005CBF"/>
              </a:gs>
            </a:gsLst>
            <a:lin ang="5400000" scaled="0"/>
            <a:tileRect r="-100000" b="-10000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B0F0">
                <a:alpha val="97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64805" y="6431082"/>
            <a:ext cx="1727201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A4001D"/>
                </a:solidFill>
                <a:latin typeface="+mn-lt"/>
              </a:rPr>
              <a:t>HUANG Xiaoxi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52400"/>
            <a:ext cx="10871201" cy="6096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6" y="381000"/>
            <a:ext cx="2819399" cy="5867400"/>
          </a:xfrm>
        </p:spPr>
        <p:txBody>
          <a:bodyPr vert="eaVert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1" y="381000"/>
            <a:ext cx="8255000" cy="5867400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0" y="73856"/>
            <a:ext cx="9956800" cy="611945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0"/>
            <a:ext cx="9956800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1" y="914400"/>
            <a:ext cx="9144000" cy="5334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9088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1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9956800" cy="5334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1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9956800" cy="609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4978400"/>
          </a:xfrm>
        </p:spPr>
        <p:txBody>
          <a:bodyPr/>
          <a:lstStyle>
            <a:lvl1pPr>
              <a:defRPr sz="3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 sz="2800"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>
              <a:defRPr sz="2800"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>
              <a:defRPr sz="2400"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 sz="2400"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064001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"/>
            <a:ext cx="10160000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40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3200" b="1" cap="all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+mn-ea"/>
                <a:ea typeface="+mn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963"/>
            <a:ext cx="9956800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56003" y="62484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16000" y="0"/>
            <a:ext cx="9956800" cy="7620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9956800" cy="7620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1905002"/>
            <a:ext cx="4011084" cy="1162051"/>
          </a:xfrm>
        </p:spPr>
        <p:txBody>
          <a:bodyPr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1" y="273055"/>
            <a:ext cx="6815665" cy="5853113"/>
          </a:xfrm>
        </p:spPr>
        <p:txBody>
          <a:bodyPr/>
          <a:lstStyle>
            <a:lvl1pPr>
              <a:defRPr sz="3200">
                <a:latin typeface="+mn-ea"/>
                <a:ea typeface="+mn-ea"/>
              </a:defRPr>
            </a:lvl1pPr>
            <a:lvl2pPr>
              <a:defRPr sz="28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3124203"/>
            <a:ext cx="4011084" cy="3001964"/>
          </a:xfrm>
        </p:spPr>
        <p:txBody>
          <a:bodyPr/>
          <a:lstStyle>
            <a:lvl1pPr marL="0" indent="0">
              <a:buNone/>
              <a:defRPr sz="1400">
                <a:latin typeface="+mn-ea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46"/>
          <p:cNvSpPr>
            <a:spLocks noChangeArrowheads="1"/>
          </p:cNvSpPr>
          <p:nvPr/>
        </p:nvSpPr>
        <p:spPr bwMode="gray">
          <a:xfrm>
            <a:off x="0" y="0"/>
            <a:ext cx="12192000" cy="8382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76000">
                <a:schemeClr val="bg1"/>
              </a:gs>
              <a:gs pos="100000">
                <a:srgbClr val="D1C39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2486"/>
            <a:ext cx="10160000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914400"/>
            <a:ext cx="11175999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27893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fld id="{881CB235-3B67-431C-A995-A0C032EFD8F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1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401" y="62738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B7B24209-AEDA-47E0-8271-F772E691F37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51" y="74379"/>
            <a:ext cx="961140" cy="720855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07614"/>
            <a:ext cx="851176" cy="654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华文新魏" panose="020108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32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8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8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4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3(</a:t>
            </a:r>
            <a:r>
              <a:rPr lang="zh-CN" altLang="en-US" dirty="0"/>
              <a:t>自顶向下分析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黄孝喜</a:t>
            </a:r>
          </a:p>
        </p:txBody>
      </p:sp>
    </p:spTree>
    <p:extLst>
      <p:ext uri="{BB962C8B-B14F-4D97-AF65-F5344CB8AC3E}">
        <p14:creationId xmlns:p14="http://schemas.microsoft.com/office/powerpoint/2010/main" val="2869639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4. </a:t>
            </a:r>
            <a:r>
              <a:rPr lang="zh-CN" altLang="en-US" dirty="0">
                <a:latin typeface="Times New Roman" panose="02020603050405020304" pitchFamily="18" charset="0"/>
              </a:rPr>
              <a:t>文法</a:t>
            </a:r>
            <a:r>
              <a:rPr lang="en-US" altLang="zh-CN" dirty="0">
                <a:latin typeface="Times New Roman" panose="02020603050405020304" pitchFamily="18" charset="0"/>
              </a:rPr>
              <a:t>G[A]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</a:rPr>
              <a:t>A→aABe</a:t>
            </a:r>
            <a:r>
              <a:rPr lang="en-US" altLang="zh-CN" dirty="0">
                <a:latin typeface="Times New Roman" panose="02020603050405020304" pitchFamily="18" charset="0"/>
              </a:rPr>
              <a:t> | a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</a:rPr>
              <a:t>B→Bb</a:t>
            </a:r>
            <a:r>
              <a:rPr lang="en-US" altLang="zh-CN" dirty="0">
                <a:latin typeface="Times New Roman" panose="02020603050405020304" pitchFamily="18" charset="0"/>
              </a:rPr>
              <a:t> | d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</a:rPr>
              <a:t>改写文法。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</a:rPr>
              <a:t>判断改写后文法是否是</a:t>
            </a:r>
            <a:r>
              <a:rPr lang="en-US" altLang="zh-CN" dirty="0">
                <a:latin typeface="Times New Roman" panose="02020603050405020304" pitchFamily="18" charset="0"/>
              </a:rPr>
              <a:t>LL(1)</a:t>
            </a:r>
            <a:r>
              <a:rPr lang="zh-CN" altLang="en-US" dirty="0">
                <a:latin typeface="Times New Roman" panose="02020603050405020304" pitchFamily="18" charset="0"/>
              </a:rPr>
              <a:t>的，如果是，构造预测分析表。</a:t>
            </a:r>
          </a:p>
          <a:p>
            <a:endParaRPr lang="zh-CN" altLang="en-US" dirty="0">
              <a:latin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48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/>
                <a:ea typeface="宋体"/>
              </a:rPr>
              <a:t>(1)</a:t>
            </a:r>
            <a:r>
              <a:rPr lang="zh-CN" altLang="zh-CN" kern="100" dirty="0">
                <a:latin typeface="Times New Roman"/>
                <a:ea typeface="宋体"/>
              </a:rPr>
              <a:t>改写文法</a:t>
            </a:r>
            <a:endParaRPr lang="zh-CN" altLang="zh-CN" sz="2400" kern="100" dirty="0">
              <a:latin typeface="Times New Roman"/>
              <a:ea typeface="宋体"/>
            </a:endParaRPr>
          </a:p>
          <a:p>
            <a:pPr lvl="1" algn="just">
              <a:spcAft>
                <a:spcPts val="0"/>
              </a:spcAft>
            </a:pPr>
            <a:r>
              <a:rPr lang="en-US" altLang="zh-CN" kern="100" dirty="0">
                <a:latin typeface="Times New Roman"/>
                <a:ea typeface="宋体"/>
              </a:rPr>
              <a:t>A</a:t>
            </a:r>
            <a:r>
              <a:rPr lang="zh-CN" altLang="zh-CN" kern="100" dirty="0">
                <a:latin typeface="Times New Roman"/>
                <a:ea typeface="宋体"/>
              </a:rPr>
              <a:t>→</a:t>
            </a:r>
            <a:r>
              <a:rPr lang="en-US" altLang="zh-CN" kern="100" dirty="0" err="1">
                <a:latin typeface="Times New Roman"/>
                <a:ea typeface="宋体"/>
              </a:rPr>
              <a:t>aA</a:t>
            </a:r>
            <a:r>
              <a:rPr lang="en-US" altLang="zh-CN" kern="100" dirty="0">
                <a:latin typeface="Times New Roman"/>
                <a:ea typeface="宋体"/>
              </a:rPr>
              <a:t>’ </a:t>
            </a:r>
            <a:endParaRPr lang="zh-CN" altLang="zh-CN" sz="2000" kern="100" dirty="0">
              <a:latin typeface="Times New Roman"/>
              <a:ea typeface="宋体"/>
            </a:endParaRPr>
          </a:p>
          <a:p>
            <a:pPr lvl="1" algn="just">
              <a:spcAft>
                <a:spcPts val="0"/>
              </a:spcAft>
            </a:pPr>
            <a:r>
              <a:rPr lang="en-US" altLang="zh-CN" kern="100" dirty="0">
                <a:latin typeface="Times New Roman"/>
                <a:ea typeface="宋体"/>
              </a:rPr>
              <a:t>A’</a:t>
            </a:r>
            <a:r>
              <a:rPr lang="zh-CN" altLang="zh-CN" kern="100" dirty="0">
                <a:latin typeface="Times New Roman"/>
                <a:ea typeface="宋体"/>
              </a:rPr>
              <a:t>→</a:t>
            </a:r>
            <a:r>
              <a:rPr lang="en-US" altLang="zh-CN" kern="100" dirty="0" err="1">
                <a:latin typeface="Times New Roman"/>
                <a:ea typeface="宋体"/>
              </a:rPr>
              <a:t>ABe</a:t>
            </a:r>
            <a:r>
              <a:rPr lang="en-US" altLang="zh-CN" kern="100" dirty="0">
                <a:latin typeface="Times New Roman"/>
                <a:ea typeface="宋体"/>
              </a:rPr>
              <a:t> | </a:t>
            </a:r>
            <a:r>
              <a:rPr lang="zh-CN" altLang="zh-CN" kern="100" dirty="0">
                <a:latin typeface="Times New Roman"/>
                <a:ea typeface="宋体"/>
              </a:rPr>
              <a:t>ε</a:t>
            </a:r>
            <a:endParaRPr lang="zh-CN" altLang="zh-CN" sz="2000" kern="100" dirty="0">
              <a:latin typeface="Times New Roman"/>
              <a:ea typeface="宋体"/>
            </a:endParaRPr>
          </a:p>
          <a:p>
            <a:pPr lvl="1" algn="just">
              <a:spcAft>
                <a:spcPts val="0"/>
              </a:spcAft>
            </a:pPr>
            <a:r>
              <a:rPr lang="en-US" altLang="zh-CN" kern="100" dirty="0">
                <a:latin typeface="Times New Roman"/>
                <a:ea typeface="宋体"/>
              </a:rPr>
              <a:t>B</a:t>
            </a:r>
            <a:r>
              <a:rPr lang="zh-CN" altLang="zh-CN" kern="100" dirty="0">
                <a:latin typeface="Times New Roman"/>
                <a:ea typeface="宋体"/>
              </a:rPr>
              <a:t>→</a:t>
            </a:r>
            <a:r>
              <a:rPr lang="en-US" altLang="zh-CN" kern="100" dirty="0">
                <a:latin typeface="Times New Roman"/>
                <a:ea typeface="宋体"/>
              </a:rPr>
              <a:t> dB’</a:t>
            </a:r>
            <a:endParaRPr lang="zh-CN" altLang="zh-CN" sz="2000" kern="100" dirty="0">
              <a:latin typeface="Times New Roman"/>
              <a:ea typeface="宋体"/>
            </a:endParaRPr>
          </a:p>
          <a:p>
            <a:pPr lvl="1" algn="just">
              <a:spcAft>
                <a:spcPts val="0"/>
              </a:spcAft>
            </a:pPr>
            <a:r>
              <a:rPr lang="en-US" altLang="zh-CN" kern="100" dirty="0">
                <a:latin typeface="Times New Roman"/>
                <a:ea typeface="宋体"/>
              </a:rPr>
              <a:t>B’</a:t>
            </a:r>
            <a:r>
              <a:rPr lang="zh-CN" altLang="zh-CN" kern="100" dirty="0">
                <a:latin typeface="Times New Roman"/>
                <a:ea typeface="宋体"/>
              </a:rPr>
              <a:t>→</a:t>
            </a:r>
            <a:r>
              <a:rPr lang="en-US" altLang="zh-CN" kern="100" dirty="0" err="1">
                <a:latin typeface="Times New Roman"/>
                <a:ea typeface="宋体"/>
              </a:rPr>
              <a:t>bB</a:t>
            </a:r>
            <a:r>
              <a:rPr lang="en-US" altLang="zh-CN" kern="100" dirty="0">
                <a:latin typeface="Times New Roman"/>
                <a:ea typeface="宋体"/>
              </a:rPr>
              <a:t>’ | </a:t>
            </a:r>
            <a:r>
              <a:rPr lang="zh-CN" altLang="zh-CN" kern="100" dirty="0">
                <a:latin typeface="Times New Roman"/>
                <a:ea typeface="宋体"/>
              </a:rPr>
              <a:t>ε</a:t>
            </a:r>
            <a:endParaRPr lang="zh-CN" altLang="zh-CN" sz="2000" kern="100" dirty="0">
              <a:latin typeface="Times New Roman"/>
              <a:ea typeface="宋体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599504"/>
              </p:ext>
            </p:extLst>
          </p:nvPr>
        </p:nvGraphicFramePr>
        <p:xfrm>
          <a:off x="2423592" y="4221088"/>
          <a:ext cx="5411470" cy="1524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非终结符号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FOLLOW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    d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A’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     d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B’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ε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305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314023"/>
              </p:ext>
            </p:extLst>
          </p:nvPr>
        </p:nvGraphicFramePr>
        <p:xfrm>
          <a:off x="2567608" y="1628800"/>
          <a:ext cx="6840760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9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aA’ 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A’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A’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A’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→ε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A’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→ε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dB’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B’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B’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bB’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B’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→ε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448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charset="0"/>
                <a:ea typeface="Times New Roman" charset="0"/>
                <a:cs typeface="Times New Roman" charset="0"/>
              </a:rPr>
              <a:t>5. </a:t>
            </a:r>
            <a:r>
              <a:rPr lang="zh-CN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考虑简化了的</a:t>
            </a:r>
            <a:r>
              <a:rPr lang="en-US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zh-CN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语言声明语句的文法</a:t>
            </a:r>
            <a:r>
              <a:rPr lang="en-US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G[&lt;declaration&gt;]</a:t>
            </a:r>
            <a:r>
              <a:rPr lang="zh-CN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，其中</a:t>
            </a:r>
            <a:r>
              <a:rPr lang="en-US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&lt;  &gt;</a:t>
            </a:r>
            <a:r>
              <a:rPr lang="zh-CN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括起来的表示非终结符号，其他符号都是终结符号（注意：</a:t>
            </a:r>
            <a:r>
              <a:rPr lang="en-US" altLang="zh-CN" sz="2400" kern="100" dirty="0" err="1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zh-CN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，</a:t>
            </a:r>
            <a:r>
              <a:rPr lang="en-US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float</a:t>
            </a:r>
            <a:r>
              <a:rPr lang="zh-CN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，</a:t>
            </a:r>
            <a:r>
              <a:rPr lang="en-US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id</a:t>
            </a:r>
            <a:r>
              <a:rPr lang="zh-CN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均为一个终结符号）。</a:t>
            </a:r>
            <a:endParaRPr lang="zh-CN" altLang="zh-CN" sz="16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	D</a:t>
            </a:r>
            <a:r>
              <a:rPr lang="zh-CN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T V</a:t>
            </a:r>
            <a:endParaRPr lang="zh-CN" altLang="zh-CN" sz="16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	T</a:t>
            </a:r>
            <a:r>
              <a:rPr lang="zh-CN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sz="2400" b="1" i="1" kern="100" dirty="0" err="1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 | </a:t>
            </a:r>
            <a:r>
              <a:rPr lang="en-US" altLang="zh-CN" sz="2400" b="1" i="1" kern="100" dirty="0">
                <a:latin typeface="Times New Roman" charset="0"/>
                <a:ea typeface="Times New Roman" charset="0"/>
                <a:cs typeface="Times New Roman" charset="0"/>
              </a:rPr>
              <a:t>float</a:t>
            </a:r>
            <a:endParaRPr lang="zh-CN" altLang="zh-CN" sz="16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	V </a:t>
            </a:r>
            <a:r>
              <a:rPr lang="zh-CN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→ </a:t>
            </a:r>
            <a:r>
              <a:rPr lang="en-US" altLang="zh-CN" sz="2400" b="1" i="1" kern="100" dirty="0">
                <a:latin typeface="Times New Roman" charset="0"/>
                <a:ea typeface="Times New Roman" charset="0"/>
                <a:cs typeface="Times New Roman" charset="0"/>
              </a:rPr>
              <a:t>id</a:t>
            </a:r>
            <a:r>
              <a:rPr lang="en-US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, V| </a:t>
            </a:r>
            <a:r>
              <a:rPr lang="en-US" altLang="zh-CN" sz="2400" b="1" i="1" kern="100" dirty="0">
                <a:latin typeface="Times New Roman" charset="0"/>
                <a:ea typeface="Times New Roman" charset="0"/>
                <a:cs typeface="Times New Roman" charset="0"/>
              </a:rPr>
              <a:t>id</a:t>
            </a:r>
            <a:endParaRPr lang="zh-CN" altLang="zh-CN" sz="16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 algn="just">
              <a:spcAft>
                <a:spcPts val="0"/>
              </a:spcAft>
              <a:buFont typeface="+mj-lt"/>
              <a:buAutoNum type="arabicParenBoth"/>
            </a:pPr>
            <a:r>
              <a:rPr lang="zh-CN" altLang="zh-CN" sz="2000" kern="100" dirty="0">
                <a:latin typeface="Times New Roman" charset="0"/>
                <a:ea typeface="Times New Roman" charset="0"/>
                <a:cs typeface="Times New Roman" charset="0"/>
              </a:rPr>
              <a:t>在该文法中提取左公共因子。</a:t>
            </a:r>
            <a:endParaRPr lang="zh-CN" altLang="zh-CN" sz="12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 algn="just">
              <a:spcAft>
                <a:spcPts val="0"/>
              </a:spcAft>
              <a:buFont typeface="+mj-lt"/>
              <a:buAutoNum type="arabicParenBoth"/>
            </a:pPr>
            <a:r>
              <a:rPr lang="zh-CN" altLang="zh-CN" sz="2000" kern="100" dirty="0">
                <a:latin typeface="Times New Roman" charset="0"/>
                <a:ea typeface="Times New Roman" charset="0"/>
                <a:cs typeface="Times New Roman" charset="0"/>
              </a:rPr>
              <a:t>为改造后文法的非终结符号构造</a:t>
            </a:r>
            <a:r>
              <a:rPr lang="en-US" altLang="zh-CN" sz="2000" kern="100" dirty="0">
                <a:latin typeface="Times New Roman" charset="0"/>
                <a:ea typeface="Times New Roman" charset="0"/>
                <a:cs typeface="Times New Roman" charset="0"/>
              </a:rPr>
              <a:t>FIRST</a:t>
            </a:r>
            <a:r>
              <a:rPr lang="zh-CN" altLang="zh-CN" sz="2000" kern="100" dirty="0">
                <a:latin typeface="Times New Roman" charset="0"/>
                <a:ea typeface="Times New Roman" charset="0"/>
                <a:cs typeface="Times New Roman" charset="0"/>
              </a:rPr>
              <a:t>集和</a:t>
            </a:r>
            <a:r>
              <a:rPr lang="en-US" altLang="zh-CN" sz="2000" kern="100" dirty="0">
                <a:latin typeface="Times New Roman" charset="0"/>
                <a:ea typeface="Times New Roman" charset="0"/>
                <a:cs typeface="Times New Roman" charset="0"/>
              </a:rPr>
              <a:t>FOLLOW</a:t>
            </a:r>
            <a:r>
              <a:rPr lang="zh-CN" altLang="zh-CN" sz="2000" kern="100" dirty="0">
                <a:latin typeface="Times New Roman" charset="0"/>
                <a:ea typeface="Times New Roman" charset="0"/>
                <a:cs typeface="Times New Roman" charset="0"/>
              </a:rPr>
              <a:t>集</a:t>
            </a:r>
            <a:endParaRPr lang="zh-CN" altLang="zh-CN" sz="12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 algn="just">
              <a:spcAft>
                <a:spcPts val="0"/>
              </a:spcAft>
              <a:buFont typeface="+mj-lt"/>
              <a:buAutoNum type="arabicParenBoth"/>
            </a:pPr>
            <a:r>
              <a:rPr lang="zh-CN" altLang="zh-CN" sz="2000" kern="100" dirty="0">
                <a:latin typeface="Times New Roman" charset="0"/>
                <a:ea typeface="Times New Roman" charset="0"/>
                <a:cs typeface="Times New Roman" charset="0"/>
              </a:rPr>
              <a:t>说明改造后的文法是</a:t>
            </a:r>
            <a:r>
              <a:rPr lang="en-US" altLang="zh-CN" sz="2000" kern="100" dirty="0">
                <a:latin typeface="Times New Roman" charset="0"/>
                <a:ea typeface="Times New Roman" charset="0"/>
                <a:cs typeface="Times New Roman" charset="0"/>
              </a:rPr>
              <a:t>LL(1)</a:t>
            </a:r>
            <a:r>
              <a:rPr lang="zh-CN" altLang="zh-CN" sz="2000" kern="100" dirty="0">
                <a:latin typeface="Times New Roman" charset="0"/>
                <a:ea typeface="Times New Roman" charset="0"/>
                <a:cs typeface="Times New Roman" charset="0"/>
              </a:rPr>
              <a:t>文法</a:t>
            </a:r>
            <a:endParaRPr lang="zh-CN" altLang="zh-CN" sz="12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 algn="just">
              <a:spcAft>
                <a:spcPts val="0"/>
              </a:spcAft>
              <a:buFont typeface="+mj-lt"/>
              <a:buAutoNum type="arabicParenBoth"/>
            </a:pPr>
            <a:r>
              <a:rPr lang="zh-CN" altLang="zh-CN" sz="2000" kern="100" dirty="0">
                <a:latin typeface="Times New Roman" charset="0"/>
                <a:ea typeface="Times New Roman" charset="0"/>
                <a:cs typeface="Times New Roman" charset="0"/>
              </a:rPr>
              <a:t>为改造后的文法构造</a:t>
            </a:r>
            <a:r>
              <a:rPr lang="en-US" altLang="zh-CN" sz="2000" kern="100" dirty="0">
                <a:latin typeface="Times New Roman" charset="0"/>
                <a:ea typeface="Times New Roman" charset="0"/>
                <a:cs typeface="Times New Roman" charset="0"/>
              </a:rPr>
              <a:t>LL(1)</a:t>
            </a:r>
            <a:r>
              <a:rPr lang="zh-CN" altLang="zh-CN" sz="2000" kern="100" dirty="0">
                <a:latin typeface="Times New Roman" charset="0"/>
                <a:ea typeface="Times New Roman" charset="0"/>
                <a:cs typeface="Times New Roman" charset="0"/>
              </a:rPr>
              <a:t>分析表</a:t>
            </a:r>
            <a:endParaRPr lang="zh-CN" altLang="zh-CN" sz="12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 algn="just">
              <a:spcAft>
                <a:spcPts val="0"/>
              </a:spcAft>
              <a:buFont typeface="+mj-lt"/>
              <a:buAutoNum type="arabicParenBoth"/>
            </a:pPr>
            <a:r>
              <a:rPr lang="zh-CN" altLang="zh-CN" sz="2000" kern="100" dirty="0">
                <a:latin typeface="Times New Roman" charset="0"/>
                <a:ea typeface="Times New Roman" charset="0"/>
                <a:cs typeface="Times New Roman" charset="0"/>
              </a:rPr>
              <a:t>给出输入串 </a:t>
            </a:r>
            <a:r>
              <a:rPr lang="en-US" altLang="zh-CN" sz="2000" b="1" i="1" kern="100" dirty="0">
                <a:latin typeface="Times New Roman" charset="0"/>
                <a:ea typeface="Times New Roman" charset="0"/>
                <a:cs typeface="Times New Roman" charset="0"/>
              </a:rPr>
              <a:t>float</a:t>
            </a:r>
            <a:r>
              <a:rPr lang="en-US" altLang="zh-CN" sz="2000" i="1" kern="100" dirty="0">
                <a:latin typeface="Times New Roman" charset="0"/>
                <a:ea typeface="Times New Roman" charset="0"/>
                <a:cs typeface="Times New Roman" charset="0"/>
              </a:rPr>
              <a:t>  x, y </a:t>
            </a:r>
            <a:r>
              <a:rPr lang="zh-CN" altLang="zh-CN" sz="2000" kern="100" dirty="0">
                <a:latin typeface="Times New Roman" charset="0"/>
                <a:ea typeface="Times New Roman" charset="0"/>
                <a:cs typeface="Times New Roman" charset="0"/>
              </a:rPr>
              <a:t>所对应的</a:t>
            </a:r>
            <a:r>
              <a:rPr lang="en-US" altLang="zh-CN" sz="2000" kern="100" dirty="0">
                <a:latin typeface="Times New Roman" charset="0"/>
                <a:ea typeface="Times New Roman" charset="0"/>
                <a:cs typeface="Times New Roman" charset="0"/>
              </a:rPr>
              <a:t>LL(1)</a:t>
            </a:r>
            <a:r>
              <a:rPr lang="zh-CN" altLang="zh-CN" sz="2000" kern="100" dirty="0">
                <a:latin typeface="Times New Roman" charset="0"/>
                <a:ea typeface="Times New Roman" charset="0"/>
                <a:cs typeface="Times New Roman" charset="0"/>
              </a:rPr>
              <a:t>分析过程。</a:t>
            </a:r>
            <a:endParaRPr lang="zh-CN" altLang="zh-CN" sz="12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282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66192"/>
          </a:xfrm>
        </p:spPr>
        <p:txBody>
          <a:bodyPr/>
          <a:lstStyle/>
          <a:p>
            <a:r>
              <a:rPr kumimoji="1" lang="en-US" altLang="zh-CN" dirty="0"/>
              <a:t>(1)</a:t>
            </a:r>
            <a:r>
              <a:rPr kumimoji="1" lang="zh-CN" altLang="en-US" dirty="0"/>
              <a:t>提取左公共因子</a:t>
            </a:r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63552" y="1700808"/>
            <a:ext cx="2310825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V</a:t>
            </a:r>
            <a:r>
              <a:rPr lang="zh-CN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→ </a:t>
            </a:r>
            <a:r>
              <a:rPr lang="en-US" altLang="zh-CN" sz="3200" b="1" i="1" kern="100" dirty="0">
                <a:latin typeface="Times New Roman" charset="0"/>
                <a:ea typeface="Times New Roman" charset="0"/>
                <a:cs typeface="Times New Roman" charset="0"/>
              </a:rPr>
              <a:t>id</a:t>
            </a:r>
            <a:r>
              <a:rPr lang="en-US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, V| </a:t>
            </a:r>
            <a:r>
              <a:rPr lang="en-US" altLang="zh-CN" sz="3200" b="1" i="1" kern="100" dirty="0">
                <a:latin typeface="Times New Roman" charset="0"/>
                <a:ea typeface="Times New Roman" charset="0"/>
                <a:cs typeface="Times New Roman" charset="0"/>
              </a:rPr>
              <a:t>id</a:t>
            </a:r>
          </a:p>
        </p:txBody>
      </p:sp>
      <p:sp>
        <p:nvSpPr>
          <p:cNvPr id="5" name="矩形 4"/>
          <p:cNvSpPr/>
          <p:nvPr/>
        </p:nvSpPr>
        <p:spPr>
          <a:xfrm>
            <a:off x="2040345" y="3529930"/>
            <a:ext cx="5387175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V</a:t>
            </a:r>
            <a:r>
              <a:rPr lang="zh-CN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→ </a:t>
            </a:r>
            <a:r>
              <a:rPr lang="en-US" altLang="zh-CN" sz="3200" b="1" i="1" kern="100" dirty="0">
                <a:latin typeface="Times New Roman" charset="0"/>
                <a:ea typeface="Times New Roman" charset="0"/>
                <a:cs typeface="Times New Roman" charset="0"/>
              </a:rPr>
              <a:t>id</a:t>
            </a:r>
            <a:r>
              <a:rPr lang="zh-CN" altLang="en-US" sz="3200" b="1" i="1" kern="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V</a:t>
            </a:r>
            <a:r>
              <a:rPr lang="en-US" altLang="zh-CN" sz="32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</a:t>
            </a:r>
            <a:endParaRPr lang="en-US" altLang="zh-CN" sz="3200" i="1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V</a:t>
            </a:r>
            <a:r>
              <a:rPr lang="en-US" altLang="zh-CN" sz="32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</a:t>
            </a:r>
            <a:r>
              <a:rPr lang="zh-CN" altLang="en-US" sz="3200" i="1" kern="100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, V </a:t>
            </a:r>
            <a:r>
              <a:rPr lang="zh-CN" altLang="en-US" sz="3200" kern="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|</a:t>
            </a:r>
            <a:r>
              <a:rPr lang="zh-CN" altLang="en-US" sz="3200" kern="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zh-CN" sz="3200" dirty="0">
                <a:latin typeface="Times New Roman" charset="0"/>
                <a:ea typeface="Times New Roman" charset="0"/>
                <a:cs typeface="Times New Roman" charset="0"/>
              </a:rPr>
              <a:t>ε</a:t>
            </a:r>
            <a:endParaRPr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581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926232"/>
          </a:xfrm>
        </p:spPr>
        <p:txBody>
          <a:bodyPr/>
          <a:lstStyle/>
          <a:p>
            <a:r>
              <a:rPr kumimoji="1" lang="en-US" altLang="zh-CN" dirty="0"/>
              <a:t>(2)FIRST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FOLLOW</a:t>
            </a: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14400" y="1556792"/>
            <a:ext cx="7632848" cy="20621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zh-CN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zh-CN" altLang="en-US" sz="3200" kern="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T V </a:t>
            </a:r>
            <a:endParaRPr lang="zh-CN" altLang="zh-CN" sz="20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r>
              <a:rPr lang="en-US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zh-CN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zh-CN" altLang="en-US" sz="3200" kern="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b="1" i="1" kern="100" dirty="0" err="1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 | </a:t>
            </a:r>
            <a:r>
              <a:rPr lang="en-US" altLang="zh-CN" sz="3200" b="1" i="1" kern="100" dirty="0">
                <a:latin typeface="Times New Roman" charset="0"/>
                <a:ea typeface="Times New Roman" charset="0"/>
                <a:cs typeface="Times New Roman" charset="0"/>
              </a:rPr>
              <a:t>float</a:t>
            </a:r>
            <a:endParaRPr lang="zh-CN" altLang="zh-CN" sz="20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V</a:t>
            </a:r>
            <a:r>
              <a:rPr lang="zh-CN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→ </a:t>
            </a:r>
            <a:r>
              <a:rPr lang="en-US" altLang="zh-CN" sz="3200" b="1" i="1" kern="100" dirty="0">
                <a:latin typeface="Times New Roman" charset="0"/>
                <a:ea typeface="Times New Roman" charset="0"/>
                <a:cs typeface="Times New Roman" charset="0"/>
              </a:rPr>
              <a:t>id</a:t>
            </a:r>
            <a:r>
              <a:rPr lang="zh-CN" altLang="en-US" sz="3200" b="1" i="1" kern="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b="1" kern="100" dirty="0">
                <a:latin typeface="Times New Roman" charset="0"/>
                <a:ea typeface="Times New Roman" charset="0"/>
                <a:cs typeface="Times New Roman" charset="0"/>
              </a:rPr>
              <a:t>V</a:t>
            </a:r>
            <a:r>
              <a:rPr lang="en-US" altLang="zh-CN" sz="32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</a:t>
            </a:r>
            <a:endParaRPr lang="en-US" altLang="zh-CN" sz="3200" i="1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V</a:t>
            </a:r>
            <a:r>
              <a:rPr lang="en-US" altLang="zh-CN" sz="32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</a:t>
            </a:r>
            <a:r>
              <a:rPr lang="zh-CN" altLang="en-US" sz="3200" i="1" kern="100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, V|</a:t>
            </a:r>
            <a:r>
              <a:rPr lang="zh-CN" altLang="en-US" sz="3200" kern="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zh-CN" sz="3200" dirty="0">
                <a:latin typeface="Times New Roman" charset="0"/>
                <a:ea typeface="Times New Roman" charset="0"/>
                <a:cs typeface="Times New Roman" charset="0"/>
              </a:rPr>
              <a:t>ε</a:t>
            </a:r>
            <a:endParaRPr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967669"/>
              </p:ext>
            </p:extLst>
          </p:nvPr>
        </p:nvGraphicFramePr>
        <p:xfrm>
          <a:off x="767408" y="393305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非终结符号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FIRST</a:t>
                      </a:r>
                      <a:endParaRPr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FOLLOW</a:t>
                      </a:r>
                      <a:endParaRPr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</a:t>
                      </a:r>
                      <a:endParaRPr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</a:t>
                      </a:r>
                      <a:r>
                        <a:rPr lang="zh-CN" altLang="en-US" baseline="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   </a:t>
                      </a:r>
                      <a:r>
                        <a:rPr lang="en-US" altLang="zh-CN" baseline="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float</a:t>
                      </a:r>
                      <a:endParaRPr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</a:t>
                      </a:r>
                      <a:endParaRPr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</a:t>
                      </a:r>
                      <a:endParaRPr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</a:t>
                      </a:r>
                      <a:r>
                        <a:rPr lang="zh-CN" altLang="en-US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    </a:t>
                      </a:r>
                      <a:r>
                        <a:rPr lang="en-US" altLang="zh-CN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float</a:t>
                      </a:r>
                      <a:endParaRPr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id</a:t>
                      </a:r>
                      <a:endParaRPr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</a:t>
                      </a:r>
                      <a:endParaRPr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id</a:t>
                      </a:r>
                      <a:endParaRPr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</a:t>
                      </a:r>
                      <a:endParaRPr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</a:t>
                      </a:r>
                      <a:r>
                        <a:rPr lang="zh-CN" altLang="en-US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</a:t>
                      </a:r>
                      <a:r>
                        <a:rPr lang="zh-CN" altLang="en-US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   </a:t>
                      </a:r>
                      <a:r>
                        <a:rPr lang="zh-CN" altLang="zh-CN" sz="18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ε</a:t>
                      </a:r>
                      <a:r>
                        <a:rPr lang="zh-CN" altLang="en-US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</a:t>
                      </a:r>
                      <a:endParaRPr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159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926232"/>
          </a:xfrm>
        </p:spPr>
        <p:txBody>
          <a:bodyPr/>
          <a:lstStyle/>
          <a:p>
            <a:r>
              <a:rPr kumimoji="1" lang="en-US" altLang="zh-CN" dirty="0"/>
              <a:t>(3)</a:t>
            </a:r>
            <a:r>
              <a:rPr kumimoji="1" lang="zh-CN" altLang="en-US" dirty="0"/>
              <a:t>判断</a:t>
            </a:r>
            <a:r>
              <a:rPr kumimoji="1" lang="en-US" altLang="zh-CN" dirty="0"/>
              <a:t>LL(1)</a:t>
            </a:r>
            <a:r>
              <a:rPr kumimoji="1" lang="zh-CN" altLang="en-US" dirty="0"/>
              <a:t>文法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90458" y="2843932"/>
            <a:ext cx="10958169" cy="3046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SELECT(D</a:t>
            </a:r>
            <a:r>
              <a:rPr lang="zh-CN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zh-CN" altLang="en-US" sz="3200" kern="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T V)</a:t>
            </a:r>
            <a:r>
              <a:rPr lang="zh-CN" altLang="en-US" sz="3200" kern="100" dirty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zh-CN" altLang="en-US" sz="3200" kern="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{</a:t>
            </a:r>
            <a:r>
              <a:rPr lang="en-US" altLang="zh-CN" sz="3200" kern="100" dirty="0" err="1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sz="3200" kern="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float}</a:t>
            </a:r>
            <a:endParaRPr lang="zh-CN" altLang="zh-CN" sz="20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r>
              <a:rPr lang="en-US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SELECT(T</a:t>
            </a:r>
            <a:r>
              <a:rPr lang="zh-CN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zh-CN" altLang="en-US" sz="3200" kern="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b="1" i="1" kern="100" dirty="0" err="1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 )</a:t>
            </a:r>
            <a:r>
              <a:rPr lang="zh-CN" altLang="en-US" sz="3200" kern="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zh-CN" altLang="en-US" sz="3200" kern="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{</a:t>
            </a:r>
            <a:r>
              <a:rPr lang="en-US" altLang="zh-CN" sz="3200" kern="100" dirty="0" err="1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}</a:t>
            </a:r>
          </a:p>
          <a:p>
            <a:pPr algn="just"/>
            <a:r>
              <a:rPr lang="en-US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SELECT(T</a:t>
            </a:r>
            <a:r>
              <a:rPr lang="zh-CN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zh-CN" altLang="en-US" sz="3200" kern="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b="1" i="1" kern="100" dirty="0">
                <a:latin typeface="Times New Roman" charset="0"/>
                <a:ea typeface="Times New Roman" charset="0"/>
                <a:cs typeface="Times New Roman" charset="0"/>
              </a:rPr>
              <a:t>float</a:t>
            </a:r>
            <a:r>
              <a:rPr lang="en-US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 )</a:t>
            </a:r>
            <a:r>
              <a:rPr lang="zh-CN" altLang="en-US" sz="3200" kern="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zh-CN" altLang="en-US" sz="3200" kern="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{float}</a:t>
            </a:r>
            <a:endParaRPr lang="zh-CN" altLang="zh-CN" sz="32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SELECT(V </a:t>
            </a:r>
            <a:r>
              <a:rPr lang="zh-CN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→ </a:t>
            </a:r>
            <a:r>
              <a:rPr lang="en-US" altLang="zh-CN" sz="3200" b="1" i="1" kern="100" dirty="0">
                <a:latin typeface="Times New Roman" charset="0"/>
                <a:ea typeface="Times New Roman" charset="0"/>
                <a:cs typeface="Times New Roman" charset="0"/>
              </a:rPr>
              <a:t>id</a:t>
            </a:r>
            <a:r>
              <a:rPr lang="zh-CN" altLang="en-US" sz="3200" b="1" i="1" kern="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b="1" kern="100" dirty="0">
                <a:latin typeface="Times New Roman" charset="0"/>
                <a:ea typeface="Times New Roman" charset="0"/>
                <a:cs typeface="Times New Roman" charset="0"/>
              </a:rPr>
              <a:t>V</a:t>
            </a:r>
            <a:r>
              <a:rPr lang="en-US" altLang="zh-CN" sz="32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</a:t>
            </a:r>
            <a:r>
              <a:rPr lang="en-US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)={id}</a:t>
            </a:r>
          </a:p>
          <a:p>
            <a:r>
              <a:rPr lang="en-US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SELECT (V</a:t>
            </a:r>
            <a:r>
              <a:rPr lang="en-US" altLang="zh-CN" sz="32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</a:t>
            </a:r>
            <a:r>
              <a:rPr lang="zh-CN" altLang="en-US" sz="3200" i="1" kern="100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, V)</a:t>
            </a:r>
            <a:r>
              <a:rPr lang="zh-CN" altLang="en-US" sz="3200" kern="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={,}</a:t>
            </a:r>
          </a:p>
          <a:p>
            <a:r>
              <a:rPr lang="en-US" altLang="zh-CN" sz="3200" kern="100" dirty="0">
                <a:latin typeface="Times New Roman" charset="0"/>
                <a:ea typeface="Times New Roman" charset="0"/>
                <a:cs typeface="Times New Roman" charset="0"/>
              </a:rPr>
              <a:t>SELECT(V</a:t>
            </a:r>
            <a:r>
              <a:rPr lang="en-US" altLang="zh-CN" sz="32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</a:t>
            </a:r>
            <a:r>
              <a:rPr lang="zh-CN" altLang="en-US" sz="3200" i="1" kern="100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zh-CN" altLang="en-US" sz="3200" kern="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zh-CN" sz="3200" dirty="0">
                <a:latin typeface="Times New Roman" charset="0"/>
                <a:ea typeface="Times New Roman" charset="0"/>
                <a:cs typeface="Times New Roman" charset="0"/>
              </a:rPr>
              <a:t>ε</a:t>
            </a:r>
            <a:r>
              <a:rPr lang="zh-CN" altLang="en-US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zh-CN" altLang="en-US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zh-CN" altLang="en-US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{$}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419471"/>
              </p:ext>
            </p:extLst>
          </p:nvPr>
        </p:nvGraphicFramePr>
        <p:xfrm>
          <a:off x="5051884" y="908720"/>
          <a:ext cx="66967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9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非终结符号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FIRST</a:t>
                      </a:r>
                      <a:endParaRPr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FOLLOW</a:t>
                      </a:r>
                      <a:endParaRPr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</a:t>
                      </a:r>
                      <a:endParaRPr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</a:t>
                      </a:r>
                      <a:r>
                        <a:rPr lang="zh-CN" altLang="en-US" baseline="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   </a:t>
                      </a:r>
                      <a:r>
                        <a:rPr lang="en-US" altLang="zh-CN" baseline="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float</a:t>
                      </a:r>
                      <a:endParaRPr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</a:t>
                      </a:r>
                      <a:endParaRPr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</a:t>
                      </a:r>
                      <a:endParaRPr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</a:t>
                      </a:r>
                      <a:r>
                        <a:rPr lang="zh-CN" altLang="en-US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    </a:t>
                      </a:r>
                      <a:r>
                        <a:rPr lang="en-US" altLang="zh-CN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float</a:t>
                      </a:r>
                      <a:endParaRPr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id</a:t>
                      </a:r>
                      <a:endParaRPr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</a:t>
                      </a:r>
                      <a:endParaRPr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id</a:t>
                      </a:r>
                      <a:endParaRPr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</a:t>
                      </a:r>
                      <a:endParaRPr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</a:t>
                      </a:r>
                      <a:r>
                        <a:rPr lang="zh-CN" altLang="en-US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</a:t>
                      </a:r>
                      <a:r>
                        <a:rPr lang="zh-CN" altLang="en-US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   </a:t>
                      </a:r>
                      <a:r>
                        <a:rPr lang="zh-CN" altLang="zh-CN" sz="18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ε</a:t>
                      </a:r>
                      <a:r>
                        <a:rPr lang="zh-CN" altLang="en-US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</a:t>
                      </a:r>
                      <a:endParaRPr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73733" y="5977779"/>
            <a:ext cx="11644534" cy="64633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rgbClr val="FF0000"/>
                </a:solidFill>
              </a:rPr>
              <a:t>相同左部的产生式</a:t>
            </a:r>
            <a:r>
              <a:rPr kumimoji="1" lang="en-US" altLang="zh-CN" sz="3600" dirty="0">
                <a:solidFill>
                  <a:srgbClr val="FF0000"/>
                </a:solidFill>
              </a:rPr>
              <a:t>SELECT</a:t>
            </a:r>
            <a:r>
              <a:rPr kumimoji="1" lang="zh-CN" altLang="en-US" sz="3600" dirty="0">
                <a:solidFill>
                  <a:srgbClr val="FF0000"/>
                </a:solidFill>
              </a:rPr>
              <a:t>集都没有交集，因而是</a:t>
            </a:r>
            <a:r>
              <a:rPr kumimoji="1" lang="en-US" altLang="zh-CN" sz="3600" dirty="0">
                <a:solidFill>
                  <a:srgbClr val="FF0000"/>
                </a:solidFill>
              </a:rPr>
              <a:t>LL(1)</a:t>
            </a:r>
            <a:r>
              <a:rPr kumimoji="1" lang="zh-CN" altLang="en-US" sz="3600" dirty="0">
                <a:solidFill>
                  <a:srgbClr val="FF0000"/>
                </a:solidFill>
              </a:rPr>
              <a:t>文法</a:t>
            </a:r>
          </a:p>
        </p:txBody>
      </p:sp>
    </p:spTree>
    <p:extLst>
      <p:ext uri="{BB962C8B-B14F-4D97-AF65-F5344CB8AC3E}">
        <p14:creationId xmlns:p14="http://schemas.microsoft.com/office/powerpoint/2010/main" val="1305113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926232"/>
          </a:xfrm>
        </p:spPr>
        <p:txBody>
          <a:bodyPr/>
          <a:lstStyle/>
          <a:p>
            <a:r>
              <a:rPr kumimoji="1" lang="en-US" altLang="zh-CN" dirty="0"/>
              <a:t>(4)LL(1)</a:t>
            </a:r>
            <a:r>
              <a:rPr kumimoji="1" lang="zh-CN" altLang="en-US" dirty="0"/>
              <a:t>预测分析表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4367808" y="48638"/>
            <a:ext cx="7776863" cy="23083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SELECT(D</a:t>
            </a:r>
            <a:r>
              <a:rPr lang="zh-CN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zh-CN" altLang="en-US" sz="2400" kern="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T V)</a:t>
            </a:r>
            <a:r>
              <a:rPr lang="zh-CN" altLang="en-US" sz="2400" kern="100" dirty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zh-CN" altLang="en-US" sz="2400" kern="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{int,</a:t>
            </a:r>
            <a:r>
              <a:rPr lang="zh-CN" altLang="en-US" sz="2400" kern="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float}</a:t>
            </a:r>
            <a:endParaRPr lang="zh-CN" altLang="zh-CN" sz="16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r>
              <a:rPr lang="en-US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SELECT(T</a:t>
            </a:r>
            <a:r>
              <a:rPr lang="zh-CN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zh-CN" altLang="en-US" sz="2400" kern="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i="1" kern="100" dirty="0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 )</a:t>
            </a:r>
            <a:r>
              <a:rPr lang="zh-CN" altLang="en-US" sz="2400" kern="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zh-CN" altLang="en-US" sz="2400" kern="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{int}</a:t>
            </a:r>
          </a:p>
          <a:p>
            <a:pPr algn="just"/>
            <a:r>
              <a:rPr lang="en-US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SELECT(T</a:t>
            </a:r>
            <a:r>
              <a:rPr lang="zh-CN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zh-CN" altLang="en-US" sz="2400" kern="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i="1" kern="100" dirty="0">
                <a:latin typeface="Times New Roman" charset="0"/>
                <a:ea typeface="Times New Roman" charset="0"/>
                <a:cs typeface="Times New Roman" charset="0"/>
              </a:rPr>
              <a:t>float</a:t>
            </a:r>
            <a:r>
              <a:rPr lang="en-US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 )</a:t>
            </a:r>
            <a:r>
              <a:rPr lang="zh-CN" altLang="en-US" sz="2400" kern="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zh-CN" altLang="en-US" sz="2400" kern="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{float}</a:t>
            </a:r>
            <a:endParaRPr lang="zh-CN" altLang="zh-CN" sz="24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SELECT(V </a:t>
            </a:r>
            <a:r>
              <a:rPr lang="zh-CN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→ </a:t>
            </a:r>
            <a:r>
              <a:rPr lang="en-US" altLang="zh-CN" sz="2400" b="1" i="1" kern="100" dirty="0">
                <a:latin typeface="Times New Roman" charset="0"/>
                <a:ea typeface="Times New Roman" charset="0"/>
                <a:cs typeface="Times New Roman" charset="0"/>
              </a:rPr>
              <a:t>id</a:t>
            </a:r>
            <a:r>
              <a:rPr lang="zh-CN" altLang="en-US" sz="2400" b="1" i="1" kern="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kern="100" dirty="0">
                <a:latin typeface="Times New Roman" charset="0"/>
                <a:ea typeface="Times New Roman" charset="0"/>
                <a:cs typeface="Times New Roman" charset="0"/>
              </a:rPr>
              <a:t>V</a:t>
            </a:r>
            <a:r>
              <a:rPr lang="en-US" altLang="zh-CN" sz="24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</a:t>
            </a:r>
            <a:r>
              <a:rPr lang="en-US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)={id}</a:t>
            </a:r>
          </a:p>
          <a:p>
            <a:r>
              <a:rPr lang="en-US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SELECT (V</a:t>
            </a:r>
            <a:r>
              <a:rPr lang="en-US" altLang="zh-CN" sz="24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</a:t>
            </a:r>
            <a:r>
              <a:rPr lang="zh-CN" altLang="en-US" sz="2400" i="1" kern="100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, V)</a:t>
            </a:r>
            <a:r>
              <a:rPr lang="zh-CN" altLang="en-US" sz="2400" kern="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={,}</a:t>
            </a:r>
          </a:p>
          <a:p>
            <a:r>
              <a:rPr lang="en-US" altLang="zh-CN" sz="2400" kern="100" dirty="0">
                <a:latin typeface="Times New Roman" charset="0"/>
                <a:ea typeface="Times New Roman" charset="0"/>
                <a:cs typeface="Times New Roman" charset="0"/>
              </a:rPr>
              <a:t>SELECT(V</a:t>
            </a:r>
            <a:r>
              <a:rPr lang="en-US" altLang="zh-CN" sz="24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</a:t>
            </a:r>
            <a:r>
              <a:rPr lang="zh-CN" altLang="en-US" sz="2400" i="1" kern="100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zh-CN" altLang="en-US" sz="2400" kern="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zh-CN" sz="2400" dirty="0">
                <a:latin typeface="Times New Roman" charset="0"/>
                <a:ea typeface="Times New Roman" charset="0"/>
                <a:cs typeface="Times New Roman" charset="0"/>
              </a:rPr>
              <a:t>ε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{$}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448770"/>
              </p:ext>
            </p:extLst>
          </p:nvPr>
        </p:nvGraphicFramePr>
        <p:xfrm>
          <a:off x="1199457" y="2833775"/>
          <a:ext cx="66247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33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831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,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311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</a:t>
                      </a:r>
                      <a:endParaRPr lang="zh-CN" altLang="en-US" sz="1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</a:t>
                      </a:r>
                      <a:r>
                        <a:rPr lang="zh-CN" altLang="zh-CN" sz="18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→</a:t>
                      </a:r>
                      <a:r>
                        <a:rPr lang="zh-CN" altLang="en-US" sz="18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8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 V</a:t>
                      </a:r>
                      <a:endParaRPr lang="zh-CN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</a:t>
                      </a:r>
                      <a:r>
                        <a:rPr lang="zh-CN" altLang="zh-CN" sz="18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→</a:t>
                      </a:r>
                      <a:r>
                        <a:rPr lang="zh-CN" altLang="en-US" sz="18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8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 V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311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</a:t>
                      </a:r>
                      <a:endParaRPr lang="zh-CN" altLang="en-US" sz="1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</a:t>
                      </a:r>
                      <a:r>
                        <a:rPr lang="zh-CN" altLang="zh-CN" sz="18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→</a:t>
                      </a:r>
                      <a:r>
                        <a:rPr lang="zh-CN" altLang="en-US" sz="18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800" b="1" i="1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</a:t>
                      </a:r>
                      <a:r>
                        <a:rPr lang="zh-CN" altLang="zh-CN" sz="18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→</a:t>
                      </a:r>
                      <a:r>
                        <a:rPr lang="zh-CN" altLang="en-US" sz="18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800" b="1" i="1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float</a:t>
                      </a:r>
                      <a:r>
                        <a:rPr lang="en-US" altLang="zh-CN" sz="18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311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</a:t>
                      </a:r>
                      <a:endParaRPr lang="zh-CN" altLang="en-US" sz="1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 </a:t>
                      </a:r>
                      <a:r>
                        <a:rPr lang="zh-CN" altLang="zh-CN" sz="18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→ </a:t>
                      </a:r>
                      <a:r>
                        <a:rPr lang="en-US" altLang="zh-CN" sz="1800" b="1" i="1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id</a:t>
                      </a:r>
                      <a:r>
                        <a:rPr lang="zh-CN" altLang="en-US" sz="1800" b="1" i="1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800" b="1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</a:t>
                      </a:r>
                      <a:r>
                        <a:rPr lang="en-US" altLang="zh-CN" sz="1800" dirty="0">
                          <a:solidFill>
                            <a:srgbClr val="000099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  <a:sym typeface="Symbol" pitchFamily="18" charset="2"/>
                        </a:rPr>
                        <a:t>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311">
                <a:tc>
                  <a:txBody>
                    <a:bodyPr/>
                    <a:lstStyle/>
                    <a:p>
                      <a:r>
                        <a:rPr lang="en-US" altLang="zh-CN" sz="18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</a:t>
                      </a:r>
                      <a:r>
                        <a:rPr lang="en-US" altLang="zh-CN" sz="1800" dirty="0">
                          <a:solidFill>
                            <a:srgbClr val="000099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  <a:sym typeface="Symbol" pitchFamily="18" charset="2"/>
                        </a:rPr>
                        <a:t></a:t>
                      </a:r>
                      <a:endParaRPr lang="zh-CN" altLang="en-US" sz="18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</a:t>
                      </a:r>
                      <a:r>
                        <a:rPr lang="en-US" altLang="zh-CN" sz="1800" dirty="0">
                          <a:solidFill>
                            <a:srgbClr val="000099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  <a:sym typeface="Symbol" pitchFamily="18" charset="2"/>
                        </a:rPr>
                        <a:t></a:t>
                      </a:r>
                      <a:r>
                        <a:rPr lang="zh-CN" altLang="en-US" sz="1800" i="1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→</a:t>
                      </a:r>
                      <a:r>
                        <a:rPr lang="en-US" altLang="zh-CN" sz="18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V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</a:t>
                      </a:r>
                      <a:r>
                        <a:rPr lang="en-US" altLang="zh-CN" sz="1800" dirty="0">
                          <a:solidFill>
                            <a:srgbClr val="000099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  <a:sym typeface="Symbol" pitchFamily="18" charset="2"/>
                        </a:rPr>
                        <a:t></a:t>
                      </a:r>
                      <a:r>
                        <a:rPr lang="zh-CN" altLang="en-US" sz="1800" i="1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→</a:t>
                      </a:r>
                      <a:r>
                        <a:rPr lang="zh-CN" altLang="en-US" sz="18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zh-CN" altLang="zh-CN" sz="18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ε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870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66192"/>
          </a:xfrm>
        </p:spPr>
        <p:txBody>
          <a:bodyPr/>
          <a:lstStyle/>
          <a:p>
            <a:pPr marL="342900" lvl="1" indent="-342900">
              <a:buClr>
                <a:srgbClr val="CC0000"/>
              </a:buClr>
            </a:pPr>
            <a:r>
              <a:rPr lang="zh-CN" altLang="en-US" sz="2000" kern="100" dirty="0">
                <a:latin typeface="Times New Roman" charset="0"/>
                <a:ea typeface="Times New Roman" charset="0"/>
                <a:cs typeface="Times New Roman" charset="0"/>
              </a:rPr>
              <a:t>（</a:t>
            </a:r>
            <a:r>
              <a:rPr lang="en-US" altLang="zh-CN" sz="2000" kern="100" dirty="0">
                <a:latin typeface="Times New Roman" charset="0"/>
                <a:ea typeface="Times New Roman" charset="0"/>
                <a:cs typeface="Times New Roman" charset="0"/>
              </a:rPr>
              <a:t>5</a:t>
            </a:r>
            <a:r>
              <a:rPr lang="zh-CN" altLang="en-US" sz="2000" kern="100" dirty="0">
                <a:latin typeface="Times New Roman" charset="0"/>
                <a:ea typeface="Times New Roman" charset="0"/>
                <a:cs typeface="Times New Roman" charset="0"/>
              </a:rPr>
              <a:t>）</a:t>
            </a:r>
            <a:r>
              <a:rPr lang="zh-CN" altLang="zh-CN" sz="2000" kern="100" dirty="0">
                <a:latin typeface="Times New Roman" charset="0"/>
                <a:ea typeface="Times New Roman" charset="0"/>
                <a:cs typeface="Times New Roman" charset="0"/>
              </a:rPr>
              <a:t>给出输入串 </a:t>
            </a:r>
            <a:r>
              <a:rPr lang="en-US" altLang="zh-CN" sz="2000" b="1" i="1" kern="100" dirty="0">
                <a:latin typeface="Times New Roman" charset="0"/>
                <a:ea typeface="Times New Roman" charset="0"/>
                <a:cs typeface="Times New Roman" charset="0"/>
              </a:rPr>
              <a:t>float</a:t>
            </a:r>
            <a:r>
              <a:rPr lang="en-US" altLang="zh-CN" sz="2000" i="1" kern="100" dirty="0">
                <a:latin typeface="Times New Roman" charset="0"/>
                <a:ea typeface="Times New Roman" charset="0"/>
                <a:cs typeface="Times New Roman" charset="0"/>
              </a:rPr>
              <a:t>  x, y</a:t>
            </a:r>
            <a:r>
              <a:rPr lang="zh-CN" altLang="zh-CN" sz="2000" kern="100" dirty="0">
                <a:latin typeface="Times New Roman" charset="0"/>
                <a:ea typeface="Times New Roman" charset="0"/>
                <a:cs typeface="Times New Roman" charset="0"/>
              </a:rPr>
              <a:t>所对应的</a:t>
            </a:r>
            <a:r>
              <a:rPr lang="en-US" altLang="zh-CN" sz="2000" kern="100" dirty="0">
                <a:latin typeface="Times New Roman" charset="0"/>
                <a:ea typeface="Times New Roman" charset="0"/>
                <a:cs typeface="Times New Roman" charset="0"/>
              </a:rPr>
              <a:t>LL(1)</a:t>
            </a:r>
            <a:r>
              <a:rPr lang="zh-CN" altLang="zh-CN" sz="2000" kern="100" dirty="0">
                <a:latin typeface="Times New Roman" charset="0"/>
                <a:ea typeface="Times New Roman" charset="0"/>
                <a:cs typeface="Times New Roman" charset="0"/>
              </a:rPr>
              <a:t>分析过程。</a:t>
            </a:r>
            <a:endParaRPr lang="zh-CN" altLang="zh-CN" sz="12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718372"/>
              </p:ext>
            </p:extLst>
          </p:nvPr>
        </p:nvGraphicFramePr>
        <p:xfrm>
          <a:off x="1631504" y="1546883"/>
          <a:ext cx="7488832" cy="45886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栈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输出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lang="zh-CN" alt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x,</a:t>
                      </a:r>
                      <a:r>
                        <a:rPr lang="zh-CN" alt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zh-CN" alt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lang="zh-CN" alt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x,</a:t>
                      </a:r>
                      <a:r>
                        <a:rPr lang="zh-CN" alt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y$</a:t>
                      </a:r>
                      <a:endParaRPr lang="zh-CN" alt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0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  </a:t>
                      </a:r>
                      <a:r>
                        <a:rPr lang="en-US" altLang="zh-CN" sz="20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</a:t>
                      </a:r>
                      <a:r>
                        <a:rPr lang="zh-CN" altLang="zh-CN" sz="20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→</a:t>
                      </a:r>
                      <a:r>
                        <a:rPr lang="zh-CN" altLang="en-US" sz="20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0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 V</a:t>
                      </a:r>
                      <a:endParaRPr lang="zh-CN" altLang="en-US" sz="20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zh-CN" altLang="en-US" sz="2000" kern="1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lang="zh-CN" alt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x,</a:t>
                      </a:r>
                      <a:r>
                        <a:rPr lang="zh-CN" alt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y$</a:t>
                      </a:r>
                      <a:endParaRPr lang="zh-CN" alt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</a:t>
                      </a:r>
                      <a:r>
                        <a:rPr lang="zh-CN" altLang="en-US" sz="20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zh-CN" altLang="zh-CN" sz="20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→</a:t>
                      </a:r>
                      <a:r>
                        <a:rPr lang="zh-CN" altLang="en-US" sz="20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000" b="1" i="1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float</a:t>
                      </a:r>
                      <a:r>
                        <a:rPr lang="en-US" altLang="zh-CN" sz="20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x,</a:t>
                      </a:r>
                      <a:r>
                        <a:rPr lang="zh-CN" alt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V’</a:t>
                      </a:r>
                      <a:r>
                        <a:rPr lang="zh-CN" alt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x,</a:t>
                      </a:r>
                      <a:r>
                        <a:rPr lang="zh-CN" alt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i="1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</a:t>
                      </a:r>
                      <a:r>
                        <a:rPr lang="zh-CN" altLang="zh-CN" sz="20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→ </a:t>
                      </a:r>
                      <a:r>
                        <a:rPr lang="en-US" altLang="zh-CN" sz="2000" b="1" i="1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id</a:t>
                      </a:r>
                      <a:r>
                        <a:rPr lang="zh-CN" altLang="en-US" sz="2000" b="1" i="1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000" b="1" i="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</a:t>
                      </a:r>
                      <a:r>
                        <a:rPr lang="en-US" altLang="zh-CN" sz="2000" dirty="0">
                          <a:solidFill>
                            <a:srgbClr val="000099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  <a:sym typeface="Symbol" pitchFamily="18" charset="2"/>
                        </a:rPr>
                        <a:t></a:t>
                      </a:r>
                      <a:endParaRPr lang="zh-CN" altLang="en-US" sz="20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2000" kern="1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zh-CN" altLang="en-US" sz="2000" kern="1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2000" kern="1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endParaRPr lang="zh-CN" alt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</a:t>
                      </a:r>
                      <a:r>
                        <a:rPr lang="en-US" altLang="zh-CN" sz="2000" dirty="0">
                          <a:solidFill>
                            <a:srgbClr val="000099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  <a:sym typeface="Symbol" pitchFamily="18" charset="2"/>
                        </a:rPr>
                        <a:t></a:t>
                      </a:r>
                      <a:r>
                        <a:rPr lang="zh-CN" altLang="en-US" sz="2000" i="1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→</a:t>
                      </a:r>
                      <a:r>
                        <a:rPr lang="en-US" altLang="zh-CN" sz="20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V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V’</a:t>
                      </a:r>
                      <a:r>
                        <a:rPr lang="zh-CN" alt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sz="20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$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i="1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</a:t>
                      </a:r>
                      <a:r>
                        <a:rPr lang="zh-CN" altLang="zh-CN" sz="16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→ </a:t>
                      </a:r>
                      <a:r>
                        <a:rPr lang="en-US" altLang="zh-CN" sz="1600" b="1" i="1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id</a:t>
                      </a:r>
                      <a:r>
                        <a:rPr lang="zh-CN" altLang="en-US" sz="1600" b="1" i="1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600" b="1" i="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</a:t>
                      </a:r>
                      <a:r>
                        <a:rPr lang="en-US" altLang="zh-CN" sz="1600" dirty="0">
                          <a:solidFill>
                            <a:srgbClr val="000099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  <a:sym typeface="Symbol" pitchFamily="18" charset="2"/>
                        </a:rPr>
                        <a:t></a:t>
                      </a:r>
                      <a:endParaRPr lang="zh-CN" altLang="en-US" sz="16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V’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0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   </a:t>
                      </a:r>
                      <a:r>
                        <a:rPr lang="en-US" altLang="zh-CN" sz="20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</a:t>
                      </a:r>
                      <a:r>
                        <a:rPr lang="en-US" altLang="zh-CN" sz="2000" i="1" kern="100" dirty="0" err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var_list</a:t>
                      </a:r>
                      <a:r>
                        <a:rPr lang="en-US" altLang="zh-CN" sz="2000" dirty="0">
                          <a:solidFill>
                            <a:srgbClr val="000099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  <a:sym typeface="Symbol" pitchFamily="18" charset="2"/>
                        </a:rPr>
                        <a:t></a:t>
                      </a:r>
                      <a:r>
                        <a:rPr lang="en-US" altLang="zh-CN" sz="20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&gt;</a:t>
                      </a:r>
                      <a:r>
                        <a:rPr lang="zh-CN" altLang="en-US" sz="2000" i="1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→</a:t>
                      </a:r>
                      <a:r>
                        <a:rPr lang="zh-CN" altLang="en-US" sz="2000" kern="1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zh-CN" altLang="zh-CN" sz="20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ε</a:t>
                      </a:r>
                      <a:endParaRPr lang="zh-CN" altLang="en-US" sz="20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9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9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38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zh-CN" dirty="0"/>
              <a:t>试消除下列文法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G[E]</a:t>
            </a:r>
            <a:r>
              <a:rPr lang="zh-CN" altLang="zh-CN" dirty="0"/>
              <a:t>中存在的左递归</a:t>
            </a:r>
          </a:p>
          <a:p>
            <a:pPr marL="0" indent="0">
              <a:buNone/>
            </a:pPr>
            <a:r>
              <a:rPr lang="en-US" altLang="zh-CN" dirty="0"/>
              <a:t>	  	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ET+ | ET- | T</a:t>
            </a:r>
            <a:endParaRPr lang="zh-CN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		T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TF* | TF/ | F</a:t>
            </a:r>
            <a:endParaRPr lang="zh-CN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		F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(E) |</a:t>
            </a:r>
            <a:r>
              <a:rPr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i="1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zh-CN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114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7368" y="1124744"/>
            <a:ext cx="3673376" cy="638200"/>
          </a:xfrm>
        </p:spPr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ET+|ET-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|T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     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5447928" y="836712"/>
            <a:ext cx="4536504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kumimoji="1"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kumimoji="1" lang="zh-CN" altLang="en-US" kern="0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kumimoji="1"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TE</a:t>
            </a:r>
            <a:r>
              <a:rPr lang="en-US" altLang="zh-CN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</a:t>
            </a:r>
            <a:endParaRPr kumimoji="1" lang="en-US" altLang="zh-CN" kern="0" dirty="0">
              <a:latin typeface="+mn-lt"/>
              <a:ea typeface="Times New Roman" charset="0"/>
              <a:cs typeface="Times New Roman" charset="0"/>
            </a:endParaRPr>
          </a:p>
          <a:p>
            <a:r>
              <a:rPr kumimoji="1"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altLang="zh-CN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 </a:t>
            </a:r>
            <a:r>
              <a:rPr kumimoji="1" lang="zh-CN" altLang="en-US" kern="0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kumimoji="1"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T+E</a:t>
            </a:r>
            <a:r>
              <a:rPr lang="en-US" altLang="zh-CN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 </a:t>
            </a:r>
            <a:r>
              <a:rPr kumimoji="1"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|T-E</a:t>
            </a:r>
            <a:r>
              <a:rPr lang="en-US" altLang="zh-CN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 </a:t>
            </a:r>
            <a:r>
              <a:rPr kumimoji="1"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|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ε </a:t>
            </a:r>
            <a:r>
              <a:rPr kumimoji="1" lang="zh-CN" altLang="en-US" kern="0" dirty="0">
                <a:latin typeface="Times New Roman" charset="0"/>
                <a:ea typeface="Times New Roman" charset="0"/>
                <a:cs typeface="Times New Roman" charset="0"/>
              </a:rPr>
              <a:t>       </a:t>
            </a:r>
          </a:p>
        </p:txBody>
      </p:sp>
      <p:sp>
        <p:nvSpPr>
          <p:cNvPr id="5" name="右箭头 4"/>
          <p:cNvSpPr/>
          <p:nvPr/>
        </p:nvSpPr>
        <p:spPr bwMode="auto">
          <a:xfrm>
            <a:off x="3791744" y="1144862"/>
            <a:ext cx="1656184" cy="46311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内容占位符 1"/>
          <p:cNvSpPr txBox="1">
            <a:spLocks/>
          </p:cNvSpPr>
          <p:nvPr/>
        </p:nvSpPr>
        <p:spPr bwMode="auto">
          <a:xfrm>
            <a:off x="407368" y="4307131"/>
            <a:ext cx="3673376" cy="6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kumimoji="1"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kumimoji="1" lang="zh-CN" altLang="en-US" kern="0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kumimoji="1"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TF</a:t>
            </a:r>
            <a:r>
              <a:rPr kumimoji="1" lang="zh-CN" altLang="en-US" kern="0" dirty="0">
                <a:latin typeface="Times New Roman" charset="0"/>
                <a:ea typeface="Times New Roman" charset="0"/>
                <a:cs typeface="Times New Roman" charset="0"/>
              </a:rPr>
              <a:t>*</a:t>
            </a:r>
            <a:r>
              <a:rPr kumimoji="1"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|TF/</a:t>
            </a:r>
            <a:r>
              <a:rPr kumimoji="1" lang="zh-CN" altLang="en-US" kern="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|F</a:t>
            </a:r>
            <a:r>
              <a:rPr kumimoji="1" lang="zh-CN" altLang="en-US" kern="0" dirty="0">
                <a:latin typeface="Times New Roman" charset="0"/>
                <a:ea typeface="Times New Roman" charset="0"/>
                <a:cs typeface="Times New Roman" charset="0"/>
              </a:rPr>
              <a:t>       </a:t>
            </a:r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5447928" y="4045718"/>
            <a:ext cx="4536504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kumimoji="1"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kumimoji="1" lang="zh-CN" altLang="en-US" kern="0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kumimoji="1"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FT</a:t>
            </a:r>
            <a:r>
              <a:rPr lang="en-US" altLang="zh-CN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</a:t>
            </a:r>
            <a:endParaRPr kumimoji="1" lang="en-US" altLang="zh-CN" kern="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altLang="zh-CN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 </a:t>
            </a:r>
            <a:r>
              <a:rPr kumimoji="1" lang="zh-CN" altLang="en-US" kern="0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kumimoji="1"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kumimoji="1" lang="zh-CN" altLang="en-US" kern="0" dirty="0">
                <a:latin typeface="Times New Roman" charset="0"/>
                <a:ea typeface="Times New Roman" charset="0"/>
                <a:cs typeface="Times New Roman" charset="0"/>
              </a:rPr>
              <a:t>*</a:t>
            </a:r>
            <a:r>
              <a:rPr kumimoji="1"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altLang="zh-CN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</a:t>
            </a:r>
            <a:r>
              <a:rPr kumimoji="1"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|F/T</a:t>
            </a:r>
            <a:r>
              <a:rPr lang="en-US" altLang="zh-CN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</a:t>
            </a:r>
            <a:r>
              <a:rPr kumimoji="1" lang="zh-CN" altLang="en-US" kern="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|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ε </a:t>
            </a:r>
            <a:r>
              <a:rPr kumimoji="1" lang="zh-CN" altLang="en-US" kern="0" dirty="0">
                <a:latin typeface="Times New Roman" charset="0"/>
                <a:ea typeface="Times New Roman" charset="0"/>
                <a:cs typeface="Times New Roman" charset="0"/>
              </a:rPr>
              <a:t>       </a:t>
            </a:r>
          </a:p>
        </p:txBody>
      </p:sp>
      <p:sp>
        <p:nvSpPr>
          <p:cNvPr id="8" name="右箭头 7"/>
          <p:cNvSpPr/>
          <p:nvPr/>
        </p:nvSpPr>
        <p:spPr bwMode="auto">
          <a:xfrm>
            <a:off x="3647728" y="4416566"/>
            <a:ext cx="1656184" cy="46311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 bwMode="auto">
          <a:xfrm>
            <a:off x="1595984" y="2062918"/>
            <a:ext cx="3168352" cy="203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kumimoji="1"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kumimoji="1" lang="zh-CN" altLang="en-US" kern="0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kumimoji="1"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TE</a:t>
            </a:r>
            <a:r>
              <a:rPr lang="en-US" altLang="zh-CN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</a:t>
            </a:r>
            <a:endParaRPr kumimoji="1" lang="en-US" altLang="zh-CN" kern="0" dirty="0">
              <a:latin typeface="+mn-lt"/>
              <a:ea typeface="Times New Roman" charset="0"/>
              <a:cs typeface="Times New Roman" charset="0"/>
            </a:endParaRPr>
          </a:p>
          <a:p>
            <a:r>
              <a:rPr kumimoji="1"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altLang="zh-CN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 </a:t>
            </a:r>
            <a:r>
              <a:rPr kumimoji="1" lang="zh-CN" altLang="en-US" kern="0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kumimoji="1"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TE</a:t>
            </a:r>
            <a:r>
              <a:rPr lang="en-US" altLang="zh-CN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 </a:t>
            </a:r>
            <a:r>
              <a:rPr kumimoji="1"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|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ε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altLang="zh-CN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</a:t>
            </a:r>
            <a:r>
              <a:rPr kumimoji="1"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zh-CN" altLang="en-US" kern="0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kumimoji="1"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+E</a:t>
            </a:r>
            <a:r>
              <a:rPr lang="en-US" altLang="zh-CN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 </a:t>
            </a:r>
            <a:r>
              <a:rPr kumimoji="1"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|-E</a:t>
            </a:r>
            <a:r>
              <a:rPr lang="en-US" altLang="zh-CN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zh-CN" altLang="en-US" kern="0" dirty="0">
                <a:latin typeface="Times New Roman" charset="0"/>
                <a:ea typeface="Times New Roman" charset="0"/>
                <a:cs typeface="Times New Roman" charset="0"/>
              </a:rPr>
              <a:t>       </a:t>
            </a:r>
          </a:p>
        </p:txBody>
      </p:sp>
      <p:sp>
        <p:nvSpPr>
          <p:cNvPr id="10" name="虚尾箭头 9"/>
          <p:cNvSpPr/>
          <p:nvPr/>
        </p:nvSpPr>
        <p:spPr bwMode="auto">
          <a:xfrm rot="9917339">
            <a:off x="4403812" y="2215615"/>
            <a:ext cx="2592288" cy="716591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Lucida Sans" pitchFamily="-65" charset="0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 bwMode="auto">
          <a:xfrm>
            <a:off x="1186962" y="5030066"/>
            <a:ext cx="3168352" cy="1827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kumimoji="1"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kumimoji="1" lang="zh-CN" altLang="en-US" kern="0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kumimoji="1"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FT</a:t>
            </a:r>
            <a:r>
              <a:rPr lang="en-US" altLang="zh-CN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</a:t>
            </a:r>
            <a:endParaRPr kumimoji="1" lang="en-US" altLang="zh-CN" kern="0" dirty="0">
              <a:latin typeface="+mn-lt"/>
              <a:ea typeface="Times New Roman" charset="0"/>
              <a:cs typeface="Times New Roman" charset="0"/>
            </a:endParaRPr>
          </a:p>
          <a:p>
            <a:r>
              <a:rPr kumimoji="1"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altLang="zh-CN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 </a:t>
            </a:r>
            <a:r>
              <a:rPr kumimoji="1" lang="zh-CN" altLang="en-US" kern="0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kumimoji="1"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FT</a:t>
            </a:r>
            <a:r>
              <a:rPr lang="en-US" altLang="zh-CN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 </a:t>
            </a:r>
            <a:r>
              <a:rPr kumimoji="1"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|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ε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altLang="zh-CN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</a:t>
            </a:r>
            <a:r>
              <a:rPr kumimoji="1"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zh-CN" altLang="en-US" kern="0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kumimoji="1"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*T</a:t>
            </a:r>
            <a:r>
              <a:rPr lang="en-US" altLang="zh-CN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 </a:t>
            </a:r>
            <a:r>
              <a:rPr kumimoji="1"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|/T</a:t>
            </a:r>
            <a:r>
              <a:rPr lang="en-US" altLang="zh-CN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</a:t>
            </a:r>
            <a:r>
              <a:rPr lang="zh-CN" altLang="zh-CN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zh-CN" altLang="en-US" kern="0" dirty="0">
                <a:latin typeface="Times New Roman" charset="0"/>
                <a:ea typeface="Times New Roman" charset="0"/>
                <a:cs typeface="Times New Roman" charset="0"/>
              </a:rPr>
              <a:t>       </a:t>
            </a:r>
          </a:p>
        </p:txBody>
      </p:sp>
      <p:sp>
        <p:nvSpPr>
          <p:cNvPr id="12" name="虚尾箭头 11"/>
          <p:cNvSpPr/>
          <p:nvPr/>
        </p:nvSpPr>
        <p:spPr bwMode="auto">
          <a:xfrm rot="9917339">
            <a:off x="4151784" y="5584810"/>
            <a:ext cx="2592288" cy="716591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71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</a:rPr>
              <a:t>文法</a:t>
            </a:r>
            <a:r>
              <a:rPr lang="en-US" altLang="zh-CN" dirty="0">
                <a:latin typeface="Times New Roman" panose="02020603050405020304" pitchFamily="18" charset="0"/>
              </a:rPr>
              <a:t>G[S]: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en-US" altLang="zh-CN" dirty="0"/>
              <a:t>→</a:t>
            </a:r>
            <a:r>
              <a:rPr lang="en-US" altLang="zh-CN" dirty="0">
                <a:latin typeface="Times New Roman" panose="02020603050405020304" pitchFamily="18" charset="0"/>
              </a:rPr>
              <a:t>MH | a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</a:rPr>
              <a:t>H</a:t>
            </a:r>
            <a:r>
              <a:rPr lang="en-US" altLang="zh-CN" dirty="0" err="1"/>
              <a:t>→</a:t>
            </a:r>
            <a:r>
              <a:rPr lang="en-US" altLang="zh-CN" dirty="0" err="1">
                <a:latin typeface="Times New Roman" panose="02020603050405020304" pitchFamily="18" charset="0"/>
              </a:rPr>
              <a:t>LSo</a:t>
            </a:r>
            <a:r>
              <a:rPr lang="en-US" altLang="zh-CN" dirty="0">
                <a:latin typeface="Times New Roman" panose="02020603050405020304" pitchFamily="18" charset="0"/>
              </a:rPr>
              <a:t> |</a:t>
            </a:r>
            <a:r>
              <a:rPr lang="el-GR" altLang="zh-CN" dirty="0">
                <a:latin typeface="Times New Roman" panose="02020603050405020304" pitchFamily="18" charset="0"/>
              </a:rPr>
              <a:t>ε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 err="1"/>
              <a:t>→</a:t>
            </a:r>
            <a:r>
              <a:rPr lang="en-US" altLang="zh-CN" dirty="0" err="1">
                <a:latin typeface="Times New Roman" panose="02020603050405020304" pitchFamily="18" charset="0"/>
              </a:rPr>
              <a:t>dML</a:t>
            </a:r>
            <a:r>
              <a:rPr lang="en-US" altLang="zh-CN" dirty="0">
                <a:latin typeface="Times New Roman" panose="02020603050405020304" pitchFamily="18" charset="0"/>
              </a:rPr>
              <a:t> | </a:t>
            </a:r>
            <a:r>
              <a:rPr lang="el-GR" altLang="zh-CN" dirty="0">
                <a:latin typeface="Times New Roman" panose="02020603050405020304" pitchFamily="18" charset="0"/>
              </a:rPr>
              <a:t>ε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</a:rPr>
              <a:t>L</a:t>
            </a:r>
            <a:r>
              <a:rPr lang="en-US" altLang="zh-CN" dirty="0" err="1"/>
              <a:t>→</a:t>
            </a:r>
            <a:r>
              <a:rPr lang="en-US" altLang="zh-CN" dirty="0" err="1">
                <a:latin typeface="Times New Roman" panose="02020603050405020304" pitchFamily="18" charset="0"/>
              </a:rPr>
              <a:t>eHf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en-US" altLang="zh-CN" dirty="0"/>
              <a:t>→</a:t>
            </a:r>
            <a:r>
              <a:rPr lang="en-US" altLang="zh-CN" dirty="0">
                <a:latin typeface="Times New Roman" panose="02020603050405020304" pitchFamily="18" charset="0"/>
              </a:rPr>
              <a:t>K | </a:t>
            </a:r>
            <a:r>
              <a:rPr lang="en-US" altLang="zh-CN" dirty="0" err="1">
                <a:latin typeface="Times New Roman" panose="02020603050405020304" pitchFamily="18" charset="0"/>
              </a:rPr>
              <a:t>bLM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求非终结符号的</a:t>
            </a:r>
            <a:r>
              <a:rPr lang="en-US" altLang="zh-CN" dirty="0">
                <a:latin typeface="Times New Roman" panose="02020603050405020304" pitchFamily="18" charset="0"/>
              </a:rPr>
              <a:t>FIRST</a:t>
            </a:r>
            <a:r>
              <a:rPr lang="zh-CN" altLang="en-US" dirty="0">
                <a:latin typeface="Times New Roman" panose="02020603050405020304" pitchFamily="18" charset="0"/>
              </a:rPr>
              <a:t>集与</a:t>
            </a:r>
            <a:r>
              <a:rPr lang="en-US" altLang="zh-CN" dirty="0">
                <a:latin typeface="Times New Roman" panose="02020603050405020304" pitchFamily="18" charset="0"/>
              </a:rPr>
              <a:t>FOLLOW</a:t>
            </a:r>
            <a:r>
              <a:rPr lang="zh-CN" altLang="en-US" dirty="0">
                <a:latin typeface="Times New Roman" panose="02020603050405020304" pitchFamily="18" charset="0"/>
              </a:rPr>
              <a:t>集。</a:t>
            </a:r>
          </a:p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54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178938"/>
              </p:ext>
            </p:extLst>
          </p:nvPr>
        </p:nvGraphicFramePr>
        <p:xfrm>
          <a:off x="2639616" y="2060848"/>
          <a:ext cx="6912768" cy="2560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非终结符号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FOLLOW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{a, b, d, e, </a:t>
                      </a: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{$, o}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{e,</a:t>
                      </a: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{f, $, o}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{d,</a:t>
                      </a: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{e, $, o}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{e}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{a, b, d, e, o, $}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{b,d,</a:t>
                      </a:r>
                      <a:r>
                        <a:rPr lang="zh-C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{e, $, o}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209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</a:rPr>
              <a:t>文法</a:t>
            </a:r>
            <a:r>
              <a:rPr lang="en-US" altLang="zh-CN" dirty="0">
                <a:latin typeface="Times New Roman" panose="02020603050405020304" pitchFamily="18" charset="0"/>
              </a:rPr>
              <a:t>G[S]: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</a:rPr>
              <a:t>S→a</a:t>
            </a:r>
            <a:r>
              <a:rPr lang="en-US" altLang="zh-CN" dirty="0">
                <a:latin typeface="Times New Roman" panose="02020603050405020304" pitchFamily="18" charset="0"/>
              </a:rPr>
              <a:t> | ^ | (T)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</a:rPr>
              <a:t>T→T,S | S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</a:rPr>
              <a:t>改写文法（消除左递归或左公共因子）。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</a:rPr>
              <a:t>判断改写后文法是否是</a:t>
            </a:r>
            <a:r>
              <a:rPr lang="en-US" altLang="zh-CN" dirty="0">
                <a:latin typeface="Times New Roman" panose="02020603050405020304" pitchFamily="18" charset="0"/>
              </a:rPr>
              <a:t>LL(1)</a:t>
            </a:r>
            <a:r>
              <a:rPr lang="zh-CN" altLang="en-US" dirty="0">
                <a:latin typeface="Times New Roman" panose="02020603050405020304" pitchFamily="18" charset="0"/>
              </a:rPr>
              <a:t>的，如果是，构造预测分析表。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</a:t>
            </a:r>
            <a:r>
              <a:rPr lang="zh-CN" altLang="en-US" dirty="0">
                <a:latin typeface="Times New Roman" panose="02020603050405020304" pitchFamily="18" charset="0"/>
              </a:rPr>
              <a:t>给出输入串</a:t>
            </a:r>
            <a:r>
              <a:rPr lang="en-US" altLang="zh-CN" dirty="0">
                <a:latin typeface="Times New Roman" panose="02020603050405020304" pitchFamily="18" charset="0"/>
              </a:rPr>
              <a:t>(a, a)</a:t>
            </a:r>
            <a:r>
              <a:rPr lang="zh-CN" altLang="en-US" dirty="0">
                <a:latin typeface="Times New Roman" panose="02020603050405020304" pitchFamily="18" charset="0"/>
              </a:rPr>
              <a:t>的分析过程。</a:t>
            </a:r>
          </a:p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15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/>
                <a:ea typeface="宋体"/>
              </a:rPr>
              <a:t>(1)</a:t>
            </a:r>
            <a:r>
              <a:rPr lang="zh-CN" altLang="zh-CN" kern="100" dirty="0">
                <a:latin typeface="Times New Roman"/>
                <a:ea typeface="宋体"/>
              </a:rPr>
              <a:t>改写：</a:t>
            </a:r>
            <a:endParaRPr lang="zh-CN" altLang="zh-CN" sz="2400" kern="100" dirty="0">
              <a:latin typeface="Times New Roman"/>
              <a:ea typeface="宋体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kern="100" dirty="0">
                <a:latin typeface="Times New Roman"/>
                <a:ea typeface="宋体"/>
              </a:rPr>
              <a:t>	S</a:t>
            </a:r>
            <a:r>
              <a:rPr lang="zh-CN" altLang="zh-CN" kern="100" dirty="0">
                <a:latin typeface="Times New Roman"/>
                <a:ea typeface="宋体"/>
              </a:rPr>
              <a:t>→</a:t>
            </a:r>
            <a:r>
              <a:rPr lang="en-US" altLang="zh-CN" kern="100" dirty="0">
                <a:latin typeface="Times New Roman"/>
                <a:ea typeface="宋体"/>
              </a:rPr>
              <a:t>a | ^ |(T)</a:t>
            </a:r>
            <a:endParaRPr lang="zh-CN" altLang="zh-CN" sz="2400" kern="100" dirty="0">
              <a:latin typeface="Times New Roman"/>
              <a:ea typeface="宋体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kern="100" dirty="0">
                <a:latin typeface="Times New Roman"/>
                <a:ea typeface="宋体"/>
              </a:rPr>
              <a:t>	T</a:t>
            </a:r>
            <a:r>
              <a:rPr lang="zh-CN" altLang="zh-CN" kern="100" dirty="0">
                <a:latin typeface="Times New Roman"/>
                <a:ea typeface="宋体"/>
              </a:rPr>
              <a:t>→</a:t>
            </a:r>
            <a:r>
              <a:rPr lang="en-US" altLang="zh-CN" kern="100" dirty="0">
                <a:latin typeface="Times New Roman"/>
                <a:ea typeface="宋体"/>
              </a:rPr>
              <a:t>ST’ </a:t>
            </a:r>
            <a:endParaRPr lang="zh-CN" altLang="zh-CN" sz="2400" kern="100" dirty="0">
              <a:latin typeface="Times New Roman"/>
              <a:ea typeface="宋体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kern="100" dirty="0">
                <a:latin typeface="Times New Roman"/>
                <a:ea typeface="宋体"/>
              </a:rPr>
              <a:t>	T’</a:t>
            </a:r>
            <a:r>
              <a:rPr lang="zh-CN" altLang="zh-CN" kern="100" dirty="0">
                <a:latin typeface="Times New Roman"/>
                <a:ea typeface="宋体"/>
              </a:rPr>
              <a:t>→</a:t>
            </a:r>
            <a:r>
              <a:rPr lang="en-US" altLang="zh-CN" kern="100" dirty="0">
                <a:latin typeface="Times New Roman"/>
                <a:ea typeface="宋体"/>
              </a:rPr>
              <a:t>,ST’| </a:t>
            </a:r>
            <a:r>
              <a:rPr lang="zh-CN" altLang="zh-CN" kern="100" dirty="0">
                <a:latin typeface="Times New Roman"/>
                <a:ea typeface="宋体"/>
              </a:rPr>
              <a:t>ε</a:t>
            </a:r>
            <a:endParaRPr lang="zh-CN" altLang="zh-CN" sz="2400" kern="100" dirty="0">
              <a:latin typeface="Times New Roman"/>
              <a:ea typeface="宋体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588768"/>
              </p:ext>
            </p:extLst>
          </p:nvPr>
        </p:nvGraphicFramePr>
        <p:xfrm>
          <a:off x="2207568" y="3573016"/>
          <a:ext cx="7488832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非终结符号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FOLLOW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  ^   (}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$  </a:t>
                      </a: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) }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  ^   (}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) }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T’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)  }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96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/>
                <a:ea typeface="宋体"/>
              </a:rPr>
              <a:t>SELECT(S</a:t>
            </a:r>
            <a:r>
              <a:rPr lang="zh-CN" altLang="zh-CN" kern="100" dirty="0">
                <a:latin typeface="Times New Roman"/>
                <a:ea typeface="宋体"/>
              </a:rPr>
              <a:t>→</a:t>
            </a:r>
            <a:r>
              <a:rPr lang="en-US" altLang="zh-CN" kern="100" dirty="0">
                <a:latin typeface="Times New Roman"/>
                <a:ea typeface="宋体"/>
              </a:rPr>
              <a:t>a) = {a}</a:t>
            </a:r>
            <a:endParaRPr lang="zh-CN" altLang="zh-CN" sz="2400" kern="100" dirty="0">
              <a:latin typeface="Times New Roman"/>
              <a:ea typeface="宋体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/>
                <a:ea typeface="宋体"/>
              </a:rPr>
              <a:t>SELECT(S</a:t>
            </a:r>
            <a:r>
              <a:rPr lang="zh-CN" altLang="zh-CN" kern="100" dirty="0">
                <a:latin typeface="Times New Roman"/>
                <a:ea typeface="宋体"/>
              </a:rPr>
              <a:t>→</a:t>
            </a:r>
            <a:r>
              <a:rPr lang="en-US" altLang="zh-CN" kern="100" dirty="0">
                <a:latin typeface="Times New Roman"/>
                <a:ea typeface="宋体"/>
              </a:rPr>
              <a:t>^) ={^}</a:t>
            </a:r>
            <a:endParaRPr lang="zh-CN" altLang="zh-CN" sz="2400" kern="100" dirty="0">
              <a:latin typeface="Times New Roman"/>
              <a:ea typeface="宋体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/>
                <a:ea typeface="宋体"/>
              </a:rPr>
              <a:t>SELECT(S</a:t>
            </a:r>
            <a:r>
              <a:rPr lang="zh-CN" altLang="zh-CN" kern="100" dirty="0">
                <a:latin typeface="Times New Roman"/>
                <a:ea typeface="宋体"/>
              </a:rPr>
              <a:t>→</a:t>
            </a:r>
            <a:r>
              <a:rPr lang="en-US" altLang="zh-CN" kern="100" dirty="0">
                <a:latin typeface="Times New Roman"/>
                <a:ea typeface="宋体"/>
              </a:rPr>
              <a:t>(T) )={ ( }</a:t>
            </a:r>
            <a:endParaRPr lang="zh-CN" altLang="zh-CN" sz="2400" kern="100" dirty="0">
              <a:latin typeface="Times New Roman"/>
              <a:ea typeface="宋体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/>
                <a:ea typeface="宋体"/>
              </a:rPr>
              <a:t>SELECT(T</a:t>
            </a:r>
            <a:r>
              <a:rPr lang="zh-CN" altLang="zh-CN" kern="100" dirty="0">
                <a:latin typeface="Times New Roman"/>
                <a:ea typeface="宋体"/>
              </a:rPr>
              <a:t>→</a:t>
            </a:r>
            <a:r>
              <a:rPr lang="en-US" altLang="zh-CN" kern="100" dirty="0">
                <a:latin typeface="Times New Roman"/>
                <a:ea typeface="宋体"/>
              </a:rPr>
              <a:t>ST’) = {a  ^   ( }</a:t>
            </a:r>
            <a:endParaRPr lang="zh-CN" altLang="zh-CN" sz="2400" kern="100" dirty="0">
              <a:latin typeface="Times New Roman"/>
              <a:ea typeface="宋体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/>
                <a:ea typeface="宋体"/>
              </a:rPr>
              <a:t>SELECT(T’</a:t>
            </a:r>
            <a:r>
              <a:rPr lang="zh-CN" altLang="zh-CN" kern="100" dirty="0">
                <a:latin typeface="Times New Roman"/>
                <a:ea typeface="宋体"/>
              </a:rPr>
              <a:t>→</a:t>
            </a:r>
            <a:r>
              <a:rPr lang="en-US" altLang="zh-CN" kern="100" dirty="0">
                <a:latin typeface="Times New Roman"/>
                <a:ea typeface="宋体"/>
              </a:rPr>
              <a:t>,ST’)={,}</a:t>
            </a:r>
            <a:endParaRPr lang="zh-CN" altLang="zh-CN" sz="2400" kern="100" dirty="0">
              <a:latin typeface="Times New Roman"/>
              <a:ea typeface="宋体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/>
                <a:ea typeface="宋体"/>
              </a:rPr>
              <a:t>SELECT(T’</a:t>
            </a:r>
            <a:r>
              <a:rPr lang="zh-CN" altLang="zh-CN" kern="100" dirty="0">
                <a:latin typeface="Times New Roman"/>
                <a:ea typeface="宋体"/>
              </a:rPr>
              <a:t>→ε</a:t>
            </a:r>
            <a:r>
              <a:rPr lang="en-US" altLang="zh-CN" kern="100" dirty="0">
                <a:latin typeface="Times New Roman"/>
                <a:ea typeface="宋体"/>
              </a:rPr>
              <a:t>) = { ) }</a:t>
            </a:r>
            <a:endParaRPr lang="zh-CN" altLang="zh-CN" sz="2400" kern="100" dirty="0">
              <a:latin typeface="Times New Roman"/>
              <a:ea typeface="宋体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/>
                <a:ea typeface="宋体"/>
              </a:rPr>
              <a:t> </a:t>
            </a:r>
            <a:r>
              <a:rPr lang="zh-CN" altLang="zh-CN" kern="100" dirty="0">
                <a:latin typeface="Times New Roman"/>
                <a:ea typeface="宋体"/>
              </a:rPr>
              <a:t>是</a:t>
            </a:r>
            <a:r>
              <a:rPr lang="en-US" altLang="zh-CN" kern="100" dirty="0">
                <a:latin typeface="Times New Roman"/>
                <a:ea typeface="宋体"/>
              </a:rPr>
              <a:t>LL(1)</a:t>
            </a:r>
            <a:endParaRPr lang="zh-CN" altLang="zh-CN" sz="2400" kern="100" dirty="0">
              <a:latin typeface="Times New Roman"/>
              <a:ea typeface="宋体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1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预测分析表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817360"/>
              </p:ext>
            </p:extLst>
          </p:nvPr>
        </p:nvGraphicFramePr>
        <p:xfrm>
          <a:off x="3071664" y="1081658"/>
          <a:ext cx="7848872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9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ST’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ST’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ST’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T’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T’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,ST’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T’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→ε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484479"/>
              </p:ext>
            </p:extLst>
          </p:nvPr>
        </p:nvGraphicFramePr>
        <p:xfrm>
          <a:off x="3575720" y="2541240"/>
          <a:ext cx="5256584" cy="4056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栈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输出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a,a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)$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$)T(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(a,a)$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$)T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a,a)$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$)T’S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a,a)$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ST’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$)T’a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a,a)$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$)T’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,a)$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$)T’S,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,a)$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T’</a:t>
                      </a:r>
                      <a:r>
                        <a:rPr lang="zh-CN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,ST’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$)T’S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a)$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$)T’a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a)$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$)T’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)$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)$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T’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→ε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9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23547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3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主题3</Template>
  <TotalTime>886</TotalTime>
  <Words>1117</Words>
  <Application>Microsoft Office PowerPoint</Application>
  <PresentationFormat>宽屏</PresentationFormat>
  <Paragraphs>309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ＭＳ Ｐゴシック</vt:lpstr>
      <vt:lpstr>华文新魏</vt:lpstr>
      <vt:lpstr>宋体</vt:lpstr>
      <vt:lpstr>Calibri</vt:lpstr>
      <vt:lpstr>Lucida Sans</vt:lpstr>
      <vt:lpstr>Symbol</vt:lpstr>
      <vt:lpstr>Times</vt:lpstr>
      <vt:lpstr>Times New Roman</vt:lpstr>
      <vt:lpstr>主题3</vt:lpstr>
      <vt:lpstr>作业3(自顶向下分析)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作业3(自顶向下分析) 答案</dc:title>
  <dc:creator>HUANG Xiaoxi</dc:creator>
  <cp:lastModifiedBy>Xiaoxi Huang</cp:lastModifiedBy>
  <cp:revision>27</cp:revision>
  <cp:lastPrinted>2017-11-20T05:34:11Z</cp:lastPrinted>
  <dcterms:created xsi:type="dcterms:W3CDTF">2014-04-03T05:39:09Z</dcterms:created>
  <dcterms:modified xsi:type="dcterms:W3CDTF">2020-04-15T16:14:01Z</dcterms:modified>
</cp:coreProperties>
</file>