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767"/>
  </p:normalViewPr>
  <p:slideViewPr>
    <p:cSldViewPr>
      <p:cViewPr varScale="1">
        <p:scale>
          <a:sx n="78" d="100"/>
          <a:sy n="78" d="100"/>
        </p:scale>
        <p:origin x="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C3CC-A506-D64B-90A0-8A4642AC3C70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99E-83AB-3348-8C8E-E23B474CA0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3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200401"/>
            <a:ext cx="3429000" cy="349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838200"/>
            <a:ext cx="51590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42508"/>
            <a:ext cx="109474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8595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556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81CB235-3B67-431C-A995-A0C032EFD8F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1" y="46157"/>
            <a:ext cx="70058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20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6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4(</a:t>
            </a:r>
            <a:r>
              <a:rPr lang="zh-CN" altLang="en-US" dirty="0"/>
              <a:t>自底向上分析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1958" y="2492896"/>
            <a:ext cx="6480047" cy="648072"/>
          </a:xfrm>
        </p:spPr>
        <p:txBody>
          <a:bodyPr/>
          <a:lstStyle/>
          <a:p>
            <a:r>
              <a:rPr lang="zh-CN" altLang="en-US" dirty="0"/>
              <a:t>黄孝喜</a:t>
            </a:r>
          </a:p>
        </p:txBody>
      </p:sp>
    </p:spTree>
    <p:extLst>
      <p:ext uri="{BB962C8B-B14F-4D97-AF65-F5344CB8AC3E}">
        <p14:creationId xmlns:p14="http://schemas.microsoft.com/office/powerpoint/2010/main" val="286963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zh-CN" altLang="hr-HR" dirty="0">
                <a:latin typeface="Times New Roman" charset="0"/>
                <a:ea typeface="Times New Roman" charset="0"/>
                <a:cs typeface="Times New Roman" charset="0"/>
              </a:rPr>
              <a:t>若有定义二进制数的文法，</a:t>
            </a: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G[S’]</a:t>
            </a:r>
          </a:p>
          <a:p>
            <a:pPr marL="0" indent="0">
              <a:buNone/>
            </a:pP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		S</a:t>
            </a:r>
            <a:r>
              <a:rPr lang="en-US" altLang="zh-CN" dirty="0">
                <a:sym typeface="Symbol" pitchFamily="18" charset="2"/>
              </a:rPr>
              <a:t></a:t>
            </a: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→S</a:t>
            </a:r>
          </a:p>
          <a:p>
            <a:pPr marL="0" indent="0">
              <a:buNone/>
            </a:pP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		S→L.L | L</a:t>
            </a:r>
          </a:p>
          <a:p>
            <a:pPr marL="0" indent="0">
              <a:buNone/>
            </a:pP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		L→LB | B</a:t>
            </a:r>
          </a:p>
          <a:p>
            <a:pPr marL="0" indent="0">
              <a:buNone/>
            </a:pPr>
            <a:r>
              <a:rPr lang="hr-HR" altLang="zh-CN" dirty="0">
                <a:latin typeface="Times New Roman" charset="0"/>
                <a:ea typeface="Times New Roman" charset="0"/>
                <a:cs typeface="Times New Roman" charset="0"/>
              </a:rPr>
              <a:t>		B→0 | 1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证明该文法是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文法，但不是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文法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(2)	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构造其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分析表。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(3)	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给出输入串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101.1$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的分析过程。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7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求解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项目规范族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357647" y="886068"/>
            <a:ext cx="1512168" cy="304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·S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·L.L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·L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·LB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·B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·0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2141829" y="1501546"/>
            <a:ext cx="1512168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L·.L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L·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L·B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·0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134747" y="886068"/>
            <a:ext cx="151216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335360" y="4005064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B·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335360" y="4902259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0·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35360" y="5805264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1·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871066" y="882128"/>
            <a:ext cx="1512168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L.·L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·LB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·B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·0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134747" y="4005063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LB·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637772" y="880070"/>
            <a:ext cx="1512168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L.L·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L·B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·0</a:t>
            </a: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 bwMode="auto">
          <a:xfrm>
            <a:off x="9249461" y="23040"/>
            <a:ext cx="1959107" cy="3167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(0) 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0" dirty="0">
                <a:latin typeface="Times New Roman" panose="02020603050405020304" pitchFamily="18" charset="0"/>
              </a:rPr>
              <a:t>→ S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(1) S→L.L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(2) S→L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(3) L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</a:t>
            </a:r>
            <a:r>
              <a:rPr lang="en-US" altLang="zh-CN" sz="2400" kern="0" dirty="0">
                <a:latin typeface="Times New Roman" panose="02020603050405020304" pitchFamily="18" charset="0"/>
              </a:rPr>
              <a:t>LB</a:t>
            </a:r>
            <a:endParaRPr lang="el-GR" altLang="zh-CN" sz="2400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(4) L→B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(5) B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0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(6)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endParaRPr lang="el-GR" altLang="zh-CN" sz="2400" kern="0" dirty="0">
              <a:latin typeface="Times New Roman" panose="02020603050405020304" pitchFamily="18" charset="0"/>
            </a:endParaRPr>
          </a:p>
          <a:p>
            <a:pPr marL="0" indent="0">
              <a:buFont typeface="Times" charset="0"/>
              <a:buNone/>
            </a:pPr>
            <a:endParaRPr lang="zh-CN" altLang="en-US" sz="2800" kern="0" dirty="0"/>
          </a:p>
        </p:txBody>
      </p:sp>
      <p:sp>
        <p:nvSpPr>
          <p:cNvPr id="19" name="TextBox 67"/>
          <p:cNvSpPr txBox="1"/>
          <p:nvPr/>
        </p:nvSpPr>
        <p:spPr>
          <a:xfrm>
            <a:off x="5159896" y="5416241"/>
            <a:ext cx="44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FOLLOW(S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=FOLOW(S)={$}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FOLLOW(L)={.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$}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FOLLOW(B)={.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$}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67669" y="3507166"/>
            <a:ext cx="1308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S)=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,L)=I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,B)=I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,0)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,1)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21" name="矩形 20"/>
          <p:cNvSpPr/>
          <p:nvPr/>
        </p:nvSpPr>
        <p:spPr>
          <a:xfrm>
            <a:off x="3980007" y="335072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go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函数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75808" y="3507166"/>
            <a:ext cx="1295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.)=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,B)=I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,0)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,1)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861708" y="3507165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L)=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,B)=I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,0)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,1)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355633" y="3492338"/>
            <a:ext cx="1295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,B)=I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,0)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go(I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,1)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71066" y="5013176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1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1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有冲突，但</a:t>
            </a:r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FOLLOW(S)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不包含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，可用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策略解决</a:t>
            </a:r>
            <a:endParaRPr kumimoji="1" lang="zh-CN" altLang="en-US" sz="1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2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038018"/>
              </p:ext>
            </p:extLst>
          </p:nvPr>
        </p:nvGraphicFramePr>
        <p:xfrm>
          <a:off x="304801" y="980340"/>
          <a:ext cx="6408711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896200" y="980340"/>
            <a:ext cx="1959107" cy="3167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(0) 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0" dirty="0">
                <a:latin typeface="Times New Roman" panose="02020603050405020304" pitchFamily="18" charset="0"/>
              </a:rPr>
              <a:t>→ S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(1) S→L.L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(2) S→L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(3) L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</a:t>
            </a:r>
            <a:r>
              <a:rPr lang="en-US" altLang="zh-CN" sz="2400" kern="0" dirty="0">
                <a:latin typeface="Times New Roman" panose="02020603050405020304" pitchFamily="18" charset="0"/>
              </a:rPr>
              <a:t>LB</a:t>
            </a:r>
            <a:endParaRPr lang="el-GR" altLang="zh-CN" sz="2400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(4) L→B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(5) B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0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(6)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</a:rPr>
              <a:t>→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endParaRPr lang="el-GR" altLang="zh-CN" sz="2400" kern="0" dirty="0">
              <a:latin typeface="Times New Roman" panose="02020603050405020304" pitchFamily="18" charset="0"/>
            </a:endParaRPr>
          </a:p>
          <a:p>
            <a:pPr marL="0" indent="0">
              <a:buFont typeface="Times" charset="0"/>
              <a:buNone/>
            </a:pPr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5888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101.1</a:t>
            </a:r>
            <a:r>
              <a:rPr lang="en-US" altLang="zh-CN" dirty="0">
                <a:latin typeface="Times New Roman" panose="02020603050405020304" pitchFamily="18" charset="0"/>
              </a:rPr>
              <a:t>$</a:t>
            </a:r>
            <a:r>
              <a:rPr lang="zh-CN" altLang="en-US" dirty="0">
                <a:latin typeface="Times New Roman" panose="02020603050405020304" pitchFamily="18" charset="0"/>
              </a:rPr>
              <a:t>分析过程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75564"/>
              </p:ext>
            </p:extLst>
          </p:nvPr>
        </p:nvGraphicFramePr>
        <p:xfrm>
          <a:off x="119336" y="761960"/>
          <a:ext cx="6840539" cy="5852160"/>
        </p:xfrm>
        <a:graphic>
          <a:graphicData uri="http://schemas.openxmlformats.org/drawingml/2006/table">
            <a:tbl>
              <a:tblPr firstRow="1" bandRow="1"/>
              <a:tblGrid>
                <a:gridCol w="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76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输入串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动作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转移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华文新魏"/>
                          <a:cs typeface="Times New Roman" pitchFamily="18" charset="0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华文新魏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zh-CN" alt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29420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6314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73537"/>
              </p:ext>
            </p:extLst>
          </p:nvPr>
        </p:nvGraphicFramePr>
        <p:xfrm>
          <a:off x="7320136" y="764704"/>
          <a:ext cx="4680520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46584"/>
            <a:ext cx="11379200" cy="567876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zh-CN" dirty="0"/>
              <a:t>设有如下文法</a:t>
            </a:r>
            <a:r>
              <a:rPr lang="en-US" altLang="zh-CN" dirty="0"/>
              <a:t>G</a:t>
            </a:r>
            <a:r>
              <a:rPr lang="en-US" altLang="zh-CN" dirty="0">
                <a:sym typeface="Symbol" pitchFamily="18" charset="2"/>
              </a:rPr>
              <a:t></a:t>
            </a:r>
            <a:r>
              <a:rPr lang="en-US" altLang="zh-CN" dirty="0"/>
              <a:t>[S</a:t>
            </a:r>
            <a:r>
              <a:rPr lang="en-US" altLang="zh-CN" dirty="0">
                <a:sym typeface="Symbol" pitchFamily="18" charset="2"/>
              </a:rPr>
              <a:t></a:t>
            </a:r>
            <a:r>
              <a:rPr lang="en-US" altLang="zh-CN" dirty="0"/>
              <a:t>]:</a:t>
            </a:r>
            <a:endParaRPr lang="zh-CN" altLang="zh-CN" dirty="0"/>
          </a:p>
          <a:p>
            <a:pPr marL="0" indent="1071563">
              <a:buNone/>
            </a:pPr>
            <a:r>
              <a:rPr lang="en-US" altLang="zh-CN" sz="2400" dirty="0"/>
              <a:t>[0] 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zh-CN" altLang="zh-CN" sz="2400" dirty="0"/>
              <a:t>→</a:t>
            </a:r>
            <a:r>
              <a:rPr lang="en-US" altLang="zh-CN" sz="2400" dirty="0"/>
              <a:t>S  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[1] S</a:t>
            </a:r>
            <a:r>
              <a:rPr lang="zh-CN" altLang="zh-CN" sz="2400" dirty="0"/>
              <a:t>→</a:t>
            </a:r>
            <a:r>
              <a:rPr lang="en-US" altLang="zh-CN" sz="2400" dirty="0" err="1"/>
              <a:t>aAD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[2] S</a:t>
            </a:r>
            <a:r>
              <a:rPr lang="zh-CN" altLang="zh-CN" sz="2400" dirty="0"/>
              <a:t>→</a:t>
            </a:r>
            <a:r>
              <a:rPr lang="en-US" altLang="zh-CN" sz="2400" dirty="0" err="1"/>
              <a:t>aBe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[3] S</a:t>
            </a:r>
            <a:r>
              <a:rPr lang="zh-CN" altLang="zh-CN" sz="2400" dirty="0"/>
              <a:t>→</a:t>
            </a:r>
            <a:r>
              <a:rPr lang="en-US" altLang="zh-CN" sz="2400" dirty="0" err="1"/>
              <a:t>bBS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[4] S</a:t>
            </a:r>
            <a:r>
              <a:rPr lang="zh-CN" altLang="zh-CN" sz="2400" dirty="0"/>
              <a:t>→</a:t>
            </a:r>
            <a:r>
              <a:rPr lang="en-US" altLang="zh-CN" sz="2400" dirty="0" err="1"/>
              <a:t>bAe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[5] A</a:t>
            </a:r>
            <a:r>
              <a:rPr lang="zh-CN" altLang="zh-CN" sz="2400" dirty="0"/>
              <a:t>→</a:t>
            </a:r>
            <a:r>
              <a:rPr lang="en-US" altLang="zh-CN" sz="2400" dirty="0"/>
              <a:t>g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[6] B</a:t>
            </a:r>
            <a:r>
              <a:rPr lang="zh-CN" altLang="zh-CN" sz="2400" dirty="0"/>
              <a:t>→</a:t>
            </a:r>
            <a:r>
              <a:rPr lang="en-US" altLang="zh-CN" sz="2400" dirty="0"/>
              <a:t>g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[7] D</a:t>
            </a:r>
            <a:r>
              <a:rPr lang="zh-CN" altLang="zh-CN" sz="2400" dirty="0"/>
              <a:t>→</a:t>
            </a:r>
            <a:r>
              <a:rPr lang="en-US" altLang="zh-CN" sz="2400" dirty="0"/>
              <a:t>d</a:t>
            </a:r>
            <a:endParaRPr lang="zh-CN" altLang="zh-CN" sz="2400" dirty="0"/>
          </a:p>
          <a:p>
            <a:pPr marL="0" indent="1071563">
              <a:buNone/>
            </a:pPr>
            <a:r>
              <a:rPr lang="en-US" altLang="zh-CN" sz="2400" dirty="0"/>
              <a:t>[8] D</a:t>
            </a:r>
            <a:r>
              <a:rPr lang="zh-CN" altLang="zh-CN" sz="2400" dirty="0"/>
              <a:t>→ε</a:t>
            </a:r>
            <a:endParaRPr lang="zh-CN" altLang="zh-CN" dirty="0"/>
          </a:p>
          <a:p>
            <a:r>
              <a:rPr lang="zh-CN" altLang="zh-CN" dirty="0"/>
              <a:t>试构造该文法的</a:t>
            </a:r>
            <a:r>
              <a:rPr lang="en-US" altLang="zh-CN" dirty="0"/>
              <a:t>LR(1)</a:t>
            </a:r>
            <a:r>
              <a:rPr lang="zh-CN" altLang="zh-CN" dirty="0"/>
              <a:t>项目集规范族（包括项目集及状态图）。 该文法是</a:t>
            </a:r>
            <a:r>
              <a:rPr lang="en-US" altLang="zh-CN" dirty="0"/>
              <a:t>LALR(1)</a:t>
            </a:r>
            <a:r>
              <a:rPr lang="zh-CN" altLang="zh-CN" dirty="0"/>
              <a:t>文法吗？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94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项目集规范族</a:t>
            </a:r>
          </a:p>
        </p:txBody>
      </p:sp>
      <p:sp>
        <p:nvSpPr>
          <p:cNvPr id="4" name="矩形 3"/>
          <p:cNvSpPr/>
          <p:nvPr/>
        </p:nvSpPr>
        <p:spPr>
          <a:xfrm>
            <a:off x="406154" y="1124744"/>
            <a:ext cx="1801414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 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aAD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bBS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bAe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528" y="1050304"/>
            <a:ext cx="1224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aAD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aBe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bBS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bAe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→ε</a:t>
            </a:r>
          </a:p>
        </p:txBody>
      </p:sp>
      <p:sp>
        <p:nvSpPr>
          <p:cNvPr id="6" name="矩形 5"/>
          <p:cNvSpPr/>
          <p:nvPr/>
        </p:nvSpPr>
        <p:spPr>
          <a:xfrm>
            <a:off x="3356658" y="780717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S·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 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6540" y="1590988"/>
            <a:ext cx="1585391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a·AD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a·Be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·g,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d/$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·g,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8" name="矩形 7"/>
          <p:cNvSpPr/>
          <p:nvPr/>
        </p:nvSpPr>
        <p:spPr>
          <a:xfrm>
            <a:off x="406153" y="3535848"/>
            <a:ext cx="1801415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b·BS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b·Ae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·g,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·g,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a/b</a:t>
            </a:r>
          </a:p>
        </p:txBody>
      </p:sp>
      <p:sp>
        <p:nvSpPr>
          <p:cNvPr id="9" name="矩形 8"/>
          <p:cNvSpPr/>
          <p:nvPr/>
        </p:nvSpPr>
        <p:spPr>
          <a:xfrm>
            <a:off x="6312024" y="778438"/>
            <a:ext cx="158539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aA·D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·d,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2024" y="3143127"/>
            <a:ext cx="1585391" cy="6463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aB·e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sp>
        <p:nvSpPr>
          <p:cNvPr id="11" name="矩形 10"/>
          <p:cNvSpPr/>
          <p:nvPr/>
        </p:nvSpPr>
        <p:spPr>
          <a:xfrm>
            <a:off x="6312024" y="2060848"/>
            <a:ext cx="1585391" cy="923330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d/$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12" name="矩形 11"/>
          <p:cNvSpPr/>
          <p:nvPr/>
        </p:nvSpPr>
        <p:spPr>
          <a:xfrm>
            <a:off x="3356658" y="3400495"/>
            <a:ext cx="1632180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bB·S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aAD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bBS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bAe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4780" y="5510932"/>
            <a:ext cx="1640545" cy="6463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bA·e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sp>
        <p:nvSpPr>
          <p:cNvPr id="14" name="矩形 13"/>
          <p:cNvSpPr/>
          <p:nvPr/>
        </p:nvSpPr>
        <p:spPr>
          <a:xfrm>
            <a:off x="406153" y="5373216"/>
            <a:ext cx="1801415" cy="923330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a/b</a:t>
            </a:r>
          </a:p>
        </p:txBody>
      </p:sp>
      <p:sp>
        <p:nvSpPr>
          <p:cNvPr id="15" name="矩形 14"/>
          <p:cNvSpPr/>
          <p:nvPr/>
        </p:nvSpPr>
        <p:spPr>
          <a:xfrm>
            <a:off x="8866789" y="890354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aAD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73349" y="1698190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11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sp>
        <p:nvSpPr>
          <p:cNvPr id="17" name="矩形 16"/>
          <p:cNvSpPr/>
          <p:nvPr/>
        </p:nvSpPr>
        <p:spPr>
          <a:xfrm>
            <a:off x="8919165" y="3143126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sp>
        <p:nvSpPr>
          <p:cNvPr id="18" name="矩形 17"/>
          <p:cNvSpPr/>
          <p:nvPr/>
        </p:nvSpPr>
        <p:spPr>
          <a:xfrm>
            <a:off x="6311901" y="3985156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13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bBS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7559" y="5510932"/>
            <a:ext cx="15853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14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bAe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cxnSp>
        <p:nvCxnSpPr>
          <p:cNvPr id="21" name="直线箭头连接符 20"/>
          <p:cNvCxnSpPr>
            <a:stCxn id="4" idx="3"/>
            <a:endCxn id="6" idx="1"/>
          </p:cNvCxnSpPr>
          <p:nvPr/>
        </p:nvCxnSpPr>
        <p:spPr bwMode="auto">
          <a:xfrm flipV="1">
            <a:off x="2207568" y="1103883"/>
            <a:ext cx="1149090" cy="89802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4" idx="3"/>
            <a:endCxn id="7" idx="1"/>
          </p:cNvCxnSpPr>
          <p:nvPr/>
        </p:nvCxnSpPr>
        <p:spPr bwMode="auto">
          <a:xfrm>
            <a:off x="2207568" y="2001907"/>
            <a:ext cx="1158972" cy="32774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直线箭头连接符 24"/>
          <p:cNvCxnSpPr>
            <a:stCxn id="4" idx="2"/>
            <a:endCxn id="8" idx="0"/>
          </p:cNvCxnSpPr>
          <p:nvPr/>
        </p:nvCxnSpPr>
        <p:spPr bwMode="auto">
          <a:xfrm>
            <a:off x="1306861" y="2879070"/>
            <a:ext cx="0" cy="65677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线箭头连接符 26"/>
          <p:cNvCxnSpPr>
            <a:stCxn id="7" idx="3"/>
            <a:endCxn id="9" idx="1"/>
          </p:cNvCxnSpPr>
          <p:nvPr/>
        </p:nvCxnSpPr>
        <p:spPr bwMode="auto">
          <a:xfrm flipV="1">
            <a:off x="4951931" y="1378603"/>
            <a:ext cx="1360093" cy="95104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>
            <a:stCxn id="7" idx="3"/>
            <a:endCxn id="10" idx="1"/>
          </p:cNvCxnSpPr>
          <p:nvPr/>
        </p:nvCxnSpPr>
        <p:spPr bwMode="auto">
          <a:xfrm>
            <a:off x="4951931" y="2329652"/>
            <a:ext cx="1360093" cy="113664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线箭头连接符 30"/>
          <p:cNvCxnSpPr>
            <a:stCxn id="7" idx="3"/>
            <a:endCxn id="11" idx="1"/>
          </p:cNvCxnSpPr>
          <p:nvPr/>
        </p:nvCxnSpPr>
        <p:spPr bwMode="auto">
          <a:xfrm>
            <a:off x="4951931" y="2329652"/>
            <a:ext cx="1360093" cy="19286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>
            <a:stCxn id="8" idx="3"/>
            <a:endCxn id="12" idx="1"/>
          </p:cNvCxnSpPr>
          <p:nvPr/>
        </p:nvCxnSpPr>
        <p:spPr bwMode="auto">
          <a:xfrm>
            <a:off x="2207568" y="4274512"/>
            <a:ext cx="1149090" cy="314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线箭头连接符 34"/>
          <p:cNvCxnSpPr>
            <a:stCxn id="9" idx="3"/>
            <a:endCxn id="15" idx="1"/>
          </p:cNvCxnSpPr>
          <p:nvPr/>
        </p:nvCxnSpPr>
        <p:spPr bwMode="auto">
          <a:xfrm flipV="1">
            <a:off x="7897415" y="1213520"/>
            <a:ext cx="969374" cy="16508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线箭头连接符 36"/>
          <p:cNvCxnSpPr>
            <a:stCxn id="9" idx="3"/>
            <a:endCxn id="16" idx="1"/>
          </p:cNvCxnSpPr>
          <p:nvPr/>
        </p:nvCxnSpPr>
        <p:spPr bwMode="auto">
          <a:xfrm>
            <a:off x="7897415" y="1378603"/>
            <a:ext cx="975934" cy="64275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线箭头连接符 38"/>
          <p:cNvCxnSpPr>
            <a:stCxn id="10" idx="3"/>
            <a:endCxn id="17" idx="1"/>
          </p:cNvCxnSpPr>
          <p:nvPr/>
        </p:nvCxnSpPr>
        <p:spPr bwMode="auto">
          <a:xfrm flipV="1">
            <a:off x="7897415" y="3466292"/>
            <a:ext cx="1021750" cy="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>
            <a:stCxn id="12" idx="3"/>
            <a:endCxn id="18" idx="1"/>
          </p:cNvCxnSpPr>
          <p:nvPr/>
        </p:nvCxnSpPr>
        <p:spPr bwMode="auto">
          <a:xfrm>
            <a:off x="4988838" y="4277658"/>
            <a:ext cx="1323063" cy="3066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线箭头连接符 44"/>
          <p:cNvCxnSpPr>
            <a:stCxn id="13" idx="3"/>
            <a:endCxn id="19" idx="1"/>
          </p:cNvCxnSpPr>
          <p:nvPr/>
        </p:nvCxnSpPr>
        <p:spPr bwMode="auto">
          <a:xfrm>
            <a:off x="4975325" y="5834098"/>
            <a:ext cx="1202234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线箭头连接符 46"/>
          <p:cNvCxnSpPr>
            <a:stCxn id="8" idx="2"/>
            <a:endCxn id="14" idx="0"/>
          </p:cNvCxnSpPr>
          <p:nvPr/>
        </p:nvCxnSpPr>
        <p:spPr bwMode="auto">
          <a:xfrm>
            <a:off x="1306861" y="5013176"/>
            <a:ext cx="0" cy="36004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线箭头连接符 48"/>
          <p:cNvCxnSpPr>
            <a:stCxn id="8" idx="3"/>
            <a:endCxn id="13" idx="1"/>
          </p:cNvCxnSpPr>
          <p:nvPr/>
        </p:nvCxnSpPr>
        <p:spPr bwMode="auto">
          <a:xfrm>
            <a:off x="2207568" y="4274512"/>
            <a:ext cx="1127212" cy="155958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线箭头连接符 50"/>
          <p:cNvCxnSpPr>
            <a:stCxn id="12" idx="0"/>
            <a:endCxn id="7" idx="2"/>
          </p:cNvCxnSpPr>
          <p:nvPr/>
        </p:nvCxnSpPr>
        <p:spPr bwMode="auto">
          <a:xfrm flipH="1" flipV="1">
            <a:off x="4159236" y="3068316"/>
            <a:ext cx="13512" cy="3321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直线箭头连接符 52"/>
          <p:cNvCxnSpPr>
            <a:stCxn id="12" idx="3"/>
            <a:endCxn id="10" idx="1"/>
          </p:cNvCxnSpPr>
          <p:nvPr/>
        </p:nvCxnSpPr>
        <p:spPr bwMode="auto">
          <a:xfrm flipV="1">
            <a:off x="4988838" y="3466293"/>
            <a:ext cx="1323186" cy="8113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1" name="直线箭头连接符 120"/>
          <p:cNvCxnSpPr/>
          <p:nvPr/>
        </p:nvCxnSpPr>
        <p:spPr bwMode="auto">
          <a:xfrm flipH="1">
            <a:off x="2207568" y="3867468"/>
            <a:ext cx="114909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2" name="文本框 121"/>
          <p:cNvSpPr txBox="1"/>
          <p:nvPr/>
        </p:nvSpPr>
        <p:spPr>
          <a:xfrm>
            <a:off x="2639616" y="11247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S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855640" y="19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25010" y="2996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343472" y="50038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g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639616" y="3535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2711624" y="39957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783632" y="4869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217481" y="30115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663952" y="140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591944" y="206084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g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03912" y="27716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570276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591944" y="399577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S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447928" y="5507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e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328248" y="9714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D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328248" y="1772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d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472264" y="3140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e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112224" y="3861048"/>
            <a:ext cx="396044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所有项目集都不存在冲突，所以该文法是一个</a:t>
            </a:r>
            <a:r>
              <a:rPr kumimoji="1" lang="en-US" altLang="zh-CN" sz="2400" b="1" dirty="0"/>
              <a:t>LR(1)</a:t>
            </a:r>
            <a:r>
              <a:rPr kumimoji="1" lang="zh-CN" altLang="en-US" sz="2400" b="1" dirty="0"/>
              <a:t>文法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8093124" y="4750112"/>
            <a:ext cx="3835524" cy="163121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是同心集，合并后变为</a:t>
            </a:r>
            <a:endParaRPr kumimoji="1"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d/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/$</a:t>
            </a: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g·,</a:t>
            </a:r>
            <a:r>
              <a: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a/</a:t>
            </a:r>
            <a:r>
              <a:rPr kumimoji="1" lang="en-US" altLang="zh-CN" sz="2000" b="1" dirty="0" err="1">
                <a:latin typeface="Times New Roman" charset="0"/>
                <a:ea typeface="Times New Roman" charset="0"/>
                <a:cs typeface="Times New Roman" charset="0"/>
              </a:rPr>
              <a:t>b/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kumimoji="1" lang="en-US" altLang="zh-CN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存在归约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归约冲突，所以不是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LALR(1)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21094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" indent="-2540" algn="just">
              <a:spcAft>
                <a:spcPts val="0"/>
              </a:spcAft>
            </a:pPr>
            <a:r>
              <a:rPr lang="en-US" altLang="zh-CN" kern="100" dirty="0">
                <a:latin typeface="Times New Roman" charset="0"/>
                <a:ea typeface="宋体" charset="-122"/>
              </a:rPr>
              <a:t>1. 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拓广文法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G[S’]: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[1] 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→ S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[2] S → S(S)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400" kern="100" dirty="0">
                <a:latin typeface="Times New Roman" charset="0"/>
                <a:ea typeface="宋体" charset="-122"/>
              </a:rPr>
              <a:t>     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[3] S → a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kern="100" dirty="0">
                <a:latin typeface="Times New Roman" charset="0"/>
                <a:ea typeface="宋体" charset="-122"/>
              </a:rPr>
              <a:t>①计算该文法的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LR(0)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项目集规范族，构造识别器所有规范句型活前缀的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DFA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。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en-US" kern="100" dirty="0">
                <a:latin typeface="Times New Roman" charset="0"/>
                <a:ea typeface="宋体" charset="-122"/>
              </a:rPr>
              <a:t>②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该文法是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LR(0)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文法吗？ 请说明理由。</a:t>
            </a:r>
            <a:endParaRPr lang="en-US" altLang="zh-CN" sz="2000" kern="100" dirty="0">
              <a:latin typeface="Times New Roman" charset="0"/>
              <a:ea typeface="宋体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en-US" kern="100" dirty="0">
                <a:latin typeface="Times New Roman" charset="0"/>
                <a:ea typeface="宋体" charset="-122"/>
              </a:rPr>
              <a:t>③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构造该文法的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SLR(1)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分析表。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en-US" kern="100" dirty="0">
                <a:latin typeface="Times New Roman" charset="0"/>
                <a:ea typeface="宋体" charset="-122"/>
              </a:rPr>
              <a:t>④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给出识别句子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a(a(a))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的自底向上分析过程。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1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Times New Roman" charset="0"/>
                <a:ea typeface="宋体" charset="-122"/>
              </a:rPr>
              <a:t>①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计算该文法的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LR(0)</a:t>
            </a:r>
            <a:r>
              <a:rPr lang="zh-CN" altLang="zh-CN" kern="100" dirty="0">
                <a:latin typeface="Times New Roman" charset="0"/>
                <a:ea typeface="宋体" charset="-122"/>
              </a:rPr>
              <a:t>项目集规范</a:t>
            </a:r>
            <a:r>
              <a:rPr lang="zh-CN" altLang="en-US" kern="100" dirty="0">
                <a:latin typeface="Times New Roman" charset="0"/>
                <a:ea typeface="宋体" charset="-122"/>
              </a:rPr>
              <a:t>，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DFA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6040" y="1749400"/>
            <a:ext cx="1656184" cy="184424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0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→ ·S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·S(S)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·a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86919" y="1080005"/>
            <a:ext cx="1656184" cy="1368152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→ S·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S·(S)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81596" y="3200302"/>
            <a:ext cx="1656184" cy="121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a·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 bwMode="auto">
          <a:xfrm flipV="1">
            <a:off x="3992224" y="1764081"/>
            <a:ext cx="1094695" cy="90744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线箭头连接符 11"/>
          <p:cNvCxnSpPr>
            <a:stCxn id="4" idx="3"/>
            <a:endCxn id="6" idx="1"/>
          </p:cNvCxnSpPr>
          <p:nvPr/>
        </p:nvCxnSpPr>
        <p:spPr bwMode="auto">
          <a:xfrm>
            <a:off x="3992224" y="2671521"/>
            <a:ext cx="1189372" cy="113752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903483" y="841960"/>
            <a:ext cx="1656184" cy="184424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3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S(·S)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·S(S)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·a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903483" y="3363469"/>
            <a:ext cx="1656184" cy="1340186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4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S(S·)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S·(S)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535816" y="3477091"/>
            <a:ext cx="1656184" cy="110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5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S(S)·</a:t>
            </a:r>
          </a:p>
        </p:txBody>
      </p:sp>
      <p:cxnSp>
        <p:nvCxnSpPr>
          <p:cNvPr id="19" name="直线箭头连接符 18"/>
          <p:cNvCxnSpPr>
            <a:stCxn id="5" idx="3"/>
            <a:endCxn id="15" idx="1"/>
          </p:cNvCxnSpPr>
          <p:nvPr/>
        </p:nvCxnSpPr>
        <p:spPr bwMode="auto">
          <a:xfrm>
            <a:off x="6743103" y="1764081"/>
            <a:ext cx="11603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stCxn id="15" idx="1"/>
            <a:endCxn id="6" idx="3"/>
          </p:cNvCxnSpPr>
          <p:nvPr/>
        </p:nvCxnSpPr>
        <p:spPr bwMode="auto">
          <a:xfrm flipH="1">
            <a:off x="6837780" y="1764081"/>
            <a:ext cx="1065703" cy="204496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线箭头连接符 30"/>
          <p:cNvCxnSpPr>
            <a:stCxn id="16" idx="3"/>
            <a:endCxn id="17" idx="1"/>
          </p:cNvCxnSpPr>
          <p:nvPr/>
        </p:nvCxnSpPr>
        <p:spPr bwMode="auto">
          <a:xfrm flipV="1">
            <a:off x="9559667" y="4031832"/>
            <a:ext cx="976149" cy="173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/>
          <p:nvPr/>
        </p:nvCxnSpPr>
        <p:spPr bwMode="auto">
          <a:xfrm>
            <a:off x="8255271" y="2671521"/>
            <a:ext cx="0" cy="69875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4438847" y="1721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94154" y="2884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78200" y="28909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4821" y="270018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79664" y="12994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8" name="直线箭头连接符 47"/>
          <p:cNvCxnSpPr/>
          <p:nvPr/>
        </p:nvCxnSpPr>
        <p:spPr bwMode="auto">
          <a:xfrm flipV="1">
            <a:off x="9047359" y="2671521"/>
            <a:ext cx="0" cy="69875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9056145" y="28309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58043" y="3573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6349" y="3845043"/>
            <a:ext cx="4331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②虽然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里存在形式上的移进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归约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接受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冲突，但是仔细查看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分析表构成方法，可以看到接受的动作其实只有在输入符号是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的时候才是有效的，所以，可以认为这里的冲突在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里还是可以解决的，这点更新后的课件上已经修改过。</a:t>
            </a:r>
          </a:p>
        </p:txBody>
      </p:sp>
    </p:spTree>
    <p:extLst>
      <p:ext uri="{BB962C8B-B14F-4D97-AF65-F5344CB8AC3E}">
        <p14:creationId xmlns:p14="http://schemas.microsoft.com/office/powerpoint/2010/main" val="21359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③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</a:p>
        </p:txBody>
      </p:sp>
      <p:graphicFrame>
        <p:nvGraphicFramePr>
          <p:cNvPr id="4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58855"/>
              </p:ext>
            </p:extLst>
          </p:nvPr>
        </p:nvGraphicFramePr>
        <p:xfrm>
          <a:off x="838201" y="1340768"/>
          <a:ext cx="5372039" cy="3291696"/>
        </p:xfrm>
        <a:graphic>
          <a:graphicData uri="http://schemas.openxmlformats.org/drawingml/2006/table">
            <a:tbl>
              <a:tblPr/>
              <a:tblGrid>
                <a:gridCol w="74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96200" y="1245647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en-US" altLang="zh-CN" sz="3600" kern="100" dirty="0">
                <a:latin typeface="Times New Roman" charset="0"/>
              </a:rPr>
              <a:t>[1] S</a:t>
            </a:r>
            <a:r>
              <a:rPr lang="en-US" altLang="zh-CN" sz="3600" dirty="0">
                <a:sym typeface="Symbol" pitchFamily="18" charset="2"/>
              </a:rPr>
              <a:t></a:t>
            </a:r>
            <a:r>
              <a:rPr lang="en-US" altLang="zh-CN" sz="3600" kern="100" dirty="0">
                <a:latin typeface="Times New Roman" charset="0"/>
              </a:rPr>
              <a:t>→ S</a:t>
            </a:r>
            <a:endParaRPr lang="zh-CN" altLang="zh-CN" sz="3600" kern="100" dirty="0">
              <a:latin typeface="Times New Roman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3600" kern="100" dirty="0">
                <a:latin typeface="Times New Roman" charset="0"/>
              </a:rPr>
              <a:t>[2] S → S(S)</a:t>
            </a:r>
            <a:endParaRPr lang="zh-CN" altLang="zh-CN" sz="3600" kern="100" dirty="0">
              <a:latin typeface="Times New Roman" charset="0"/>
            </a:endParaRPr>
          </a:p>
          <a:p>
            <a:pPr algn="just"/>
            <a:r>
              <a:rPr lang="en-US" altLang="zh-CN" sz="3600" kern="100" dirty="0">
                <a:latin typeface="Times New Roman" charset="0"/>
              </a:rPr>
              <a:t>[3] S → a</a:t>
            </a:r>
            <a:endParaRPr lang="zh-CN" altLang="zh-CN" sz="3600" kern="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④   </a:t>
            </a:r>
            <a:r>
              <a:rPr kumimoji="1" lang="en-US" altLang="zh-CN" dirty="0"/>
              <a:t>a(a(a))</a:t>
            </a:r>
            <a:r>
              <a:rPr kumimoji="1" lang="zh-CN" altLang="en-US" dirty="0"/>
              <a:t>的分析过程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473"/>
              </p:ext>
            </p:extLst>
          </p:nvPr>
        </p:nvGraphicFramePr>
        <p:xfrm>
          <a:off x="119336" y="833968"/>
          <a:ext cx="6840537" cy="5547360"/>
        </p:xfrm>
        <a:graphic>
          <a:graphicData uri="http://schemas.openxmlformats.org/drawingml/2006/table">
            <a:tbl>
              <a:tblPr firstRow="1" bandRow="1"/>
              <a:tblGrid>
                <a:gridCol w="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输入串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a(a(a))$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(a(a))$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(a(a))$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a(a))$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acc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84185"/>
              </p:ext>
            </p:extLst>
          </p:nvPr>
        </p:nvGraphicFramePr>
        <p:xfrm>
          <a:off x="7536160" y="822409"/>
          <a:ext cx="3528391" cy="3291696"/>
        </p:xfrm>
        <a:graphic>
          <a:graphicData uri="http://schemas.openxmlformats.org/drawingml/2006/table">
            <a:tbl>
              <a:tblPr/>
              <a:tblGrid>
                <a:gridCol w="46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400" y="1196752"/>
            <a:ext cx="104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</a:rPr>
              <a:t>2. </a:t>
            </a:r>
            <a:r>
              <a:rPr lang="zh-CN" altLang="zh-CN" sz="3600" kern="100" dirty="0">
                <a:latin typeface="Times New Roman" charset="0"/>
              </a:rPr>
              <a:t>证明如下拓广文法</a:t>
            </a:r>
            <a:r>
              <a:rPr lang="en-US" altLang="zh-CN" sz="3600" kern="100" dirty="0">
                <a:latin typeface="Times New Roman" charset="0"/>
              </a:rPr>
              <a:t>G[S</a:t>
            </a:r>
            <a:r>
              <a:rPr lang="en-US" altLang="zh-CN" sz="3600" dirty="0">
                <a:sym typeface="Symbol" pitchFamily="18" charset="2"/>
              </a:rPr>
              <a:t></a:t>
            </a:r>
            <a:r>
              <a:rPr lang="en-US" altLang="zh-CN" sz="3600" kern="100" dirty="0">
                <a:latin typeface="Times New Roman" charset="0"/>
              </a:rPr>
              <a:t>]</a:t>
            </a:r>
            <a:r>
              <a:rPr lang="zh-CN" altLang="zh-CN" sz="3600" kern="100" dirty="0">
                <a:latin typeface="Times New Roman" charset="0"/>
              </a:rPr>
              <a:t>不是</a:t>
            </a:r>
            <a:r>
              <a:rPr lang="en-US" altLang="zh-CN" sz="3600" kern="100" dirty="0">
                <a:latin typeface="Times New Roman" charset="0"/>
              </a:rPr>
              <a:t>LR(0)</a:t>
            </a:r>
            <a:r>
              <a:rPr lang="zh-CN" altLang="zh-CN" sz="3600" kern="100" dirty="0">
                <a:latin typeface="Times New Roman" charset="0"/>
              </a:rPr>
              <a:t>，但是</a:t>
            </a:r>
            <a:r>
              <a:rPr lang="en-US" altLang="zh-CN" sz="3600" kern="100" dirty="0">
                <a:latin typeface="Times New Roman" charset="0"/>
              </a:rPr>
              <a:t>SLR(1)</a:t>
            </a:r>
            <a:r>
              <a:rPr lang="zh-CN" altLang="zh-CN" sz="3600" kern="100" dirty="0">
                <a:latin typeface="Times New Roman" charset="0"/>
              </a:rPr>
              <a:t>文法</a:t>
            </a:r>
            <a:r>
              <a:rPr lang="en-US" altLang="zh-CN" sz="3600" kern="100" dirty="0">
                <a:latin typeface="Times New Roman" charset="0"/>
              </a:rPr>
              <a:t>:</a:t>
            </a:r>
            <a:endParaRPr lang="zh-CN" altLang="zh-CN" sz="2800" kern="100" dirty="0">
              <a:latin typeface="Times New Roman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</a:rPr>
              <a:t>	</a:t>
            </a:r>
            <a:r>
              <a:rPr lang="zh-CN" altLang="zh-CN" sz="3600" kern="100" dirty="0">
                <a:latin typeface="Times New Roman" charset="0"/>
              </a:rPr>
              <a:t>（</a:t>
            </a:r>
            <a:r>
              <a:rPr lang="en-US" altLang="zh-CN" sz="3600" kern="100" dirty="0">
                <a:latin typeface="Times New Roman" charset="0"/>
              </a:rPr>
              <a:t>0</a:t>
            </a:r>
            <a:r>
              <a:rPr lang="zh-CN" altLang="zh-CN" sz="3600" kern="100" dirty="0">
                <a:latin typeface="Times New Roman" charset="0"/>
              </a:rPr>
              <a:t>）</a:t>
            </a:r>
            <a:r>
              <a:rPr lang="en-US" altLang="zh-CN" sz="3600" kern="100" dirty="0">
                <a:latin typeface="Times New Roman" charset="0"/>
              </a:rPr>
              <a:t>S</a:t>
            </a:r>
            <a:r>
              <a:rPr lang="en-US" altLang="zh-CN" sz="3600" dirty="0">
                <a:sym typeface="Symbol" pitchFamily="18" charset="2"/>
              </a:rPr>
              <a:t></a:t>
            </a:r>
            <a:r>
              <a:rPr lang="en-US" altLang="zh-CN" sz="3600" kern="100" dirty="0">
                <a:latin typeface="Times New Roman" charset="0"/>
              </a:rPr>
              <a:t>→ S</a:t>
            </a:r>
            <a:endParaRPr lang="zh-CN" altLang="zh-CN" sz="2800" kern="100" dirty="0">
              <a:latin typeface="Times New Roman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</a:rPr>
              <a:t>	</a:t>
            </a:r>
            <a:r>
              <a:rPr lang="zh-CN" altLang="zh-CN" sz="3600" kern="100" dirty="0">
                <a:latin typeface="Times New Roman" charset="0"/>
              </a:rPr>
              <a:t>（</a:t>
            </a:r>
            <a:r>
              <a:rPr lang="en-US" altLang="zh-CN" sz="3600" kern="100" dirty="0">
                <a:latin typeface="Times New Roman" charset="0"/>
              </a:rPr>
              <a:t>1</a:t>
            </a:r>
            <a:r>
              <a:rPr lang="zh-CN" altLang="zh-CN" sz="3600" kern="100" dirty="0">
                <a:latin typeface="Times New Roman" charset="0"/>
              </a:rPr>
              <a:t>）</a:t>
            </a:r>
            <a:r>
              <a:rPr lang="en-US" altLang="zh-CN" sz="3600" kern="100" dirty="0">
                <a:latin typeface="Times New Roman" charset="0"/>
              </a:rPr>
              <a:t>S → A </a:t>
            </a:r>
            <a:endParaRPr lang="zh-CN" altLang="zh-CN" sz="2800" kern="100" dirty="0">
              <a:latin typeface="Times New Roman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</a:rPr>
              <a:t>	</a:t>
            </a:r>
            <a:r>
              <a:rPr lang="zh-CN" altLang="zh-CN" sz="3600" kern="100" dirty="0">
                <a:latin typeface="Times New Roman" charset="0"/>
              </a:rPr>
              <a:t>（</a:t>
            </a:r>
            <a:r>
              <a:rPr lang="en-US" altLang="zh-CN" sz="3600" kern="100" dirty="0">
                <a:latin typeface="Times New Roman" charset="0"/>
              </a:rPr>
              <a:t>2</a:t>
            </a:r>
            <a:r>
              <a:rPr lang="zh-CN" altLang="zh-CN" sz="3600" kern="100" dirty="0">
                <a:latin typeface="Times New Roman" charset="0"/>
              </a:rPr>
              <a:t>）</a:t>
            </a:r>
            <a:r>
              <a:rPr lang="en-US" altLang="zh-CN" sz="3600" kern="100" dirty="0">
                <a:latin typeface="Times New Roman" charset="0"/>
              </a:rPr>
              <a:t>A → Ab | </a:t>
            </a:r>
            <a:r>
              <a:rPr lang="en-US" altLang="zh-CN" sz="3600" kern="100" dirty="0" err="1">
                <a:latin typeface="Times New Roman" charset="0"/>
              </a:rPr>
              <a:t>bBa</a:t>
            </a:r>
            <a:endParaRPr lang="zh-CN" altLang="zh-CN" sz="2800" kern="100" dirty="0">
              <a:latin typeface="Times New Roman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</a:rPr>
              <a:t>	</a:t>
            </a:r>
            <a:r>
              <a:rPr lang="zh-CN" altLang="zh-CN" sz="3600" kern="100" dirty="0">
                <a:latin typeface="Times New Roman" charset="0"/>
              </a:rPr>
              <a:t>（</a:t>
            </a:r>
            <a:r>
              <a:rPr lang="en-US" altLang="zh-CN" sz="3600" kern="100" dirty="0">
                <a:latin typeface="Times New Roman" charset="0"/>
              </a:rPr>
              <a:t>3</a:t>
            </a:r>
            <a:r>
              <a:rPr lang="zh-CN" altLang="zh-CN" sz="3600" kern="100" dirty="0">
                <a:latin typeface="Times New Roman" charset="0"/>
              </a:rPr>
              <a:t>）</a:t>
            </a:r>
            <a:r>
              <a:rPr lang="en-US" altLang="zh-CN" sz="3600" kern="100" dirty="0">
                <a:latin typeface="Times New Roman" charset="0"/>
              </a:rPr>
              <a:t>B → </a:t>
            </a:r>
            <a:r>
              <a:rPr lang="en-US" altLang="zh-CN" sz="3600" kern="100" dirty="0" err="1">
                <a:latin typeface="Times New Roman" charset="0"/>
              </a:rPr>
              <a:t>aAc</a:t>
            </a:r>
            <a:r>
              <a:rPr lang="en-US" altLang="zh-CN" sz="3600" kern="100" dirty="0">
                <a:latin typeface="Times New Roman" charset="0"/>
              </a:rPr>
              <a:t> | a | </a:t>
            </a:r>
            <a:r>
              <a:rPr lang="en-US" altLang="zh-CN" sz="3600" kern="100" dirty="0" err="1">
                <a:latin typeface="Times New Roman" charset="0"/>
              </a:rPr>
              <a:t>aAb</a:t>
            </a:r>
            <a:endParaRPr lang="zh-CN" altLang="zh-CN" sz="2800" kern="100" dirty="0"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charset="0"/>
              </a:rPr>
              <a:t>给出对应的</a:t>
            </a:r>
            <a:r>
              <a:rPr lang="en-US" altLang="zh-CN" sz="3600" kern="100" dirty="0">
                <a:latin typeface="Times New Roman" charset="0"/>
              </a:rPr>
              <a:t>SLR(1)</a:t>
            </a:r>
            <a:r>
              <a:rPr lang="zh-CN" altLang="zh-CN" sz="3600" kern="100" dirty="0">
                <a:latin typeface="Times New Roman" charset="0"/>
              </a:rPr>
              <a:t>分析表。</a:t>
            </a:r>
            <a:endParaRPr lang="zh-CN" altLang="zh-CN" sz="2800" kern="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610" y="1826822"/>
            <a:ext cx="1656184" cy="2345311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0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S</a:t>
            </a:r>
            <a:r>
              <a:rPr lang="en-US" altLang="zh-CN" sz="2400" b="1" dirty="0">
                <a:sym typeface="Symbol" pitchFamily="18" charset="2"/>
              </a:rPr>
              <a:t></a:t>
            </a:r>
            <a:r>
              <a:rPr lang="en-US" altLang="zh-CN" sz="2400" b="1" kern="100" dirty="0">
                <a:latin typeface="Times New Roman" charset="0"/>
                <a:ea typeface="宋体" charset="-122"/>
              </a:rPr>
              <a:t>→ ·S</a:t>
            </a:r>
            <a:endParaRPr lang="zh-CN" altLang="zh-CN" sz="2400" b="1" kern="1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S → ·A</a:t>
            </a:r>
            <a:endParaRPr lang="zh-CN" altLang="zh-CN" sz="2400" b="1" kern="100" dirty="0">
              <a:solidFill>
                <a:schemeClr val="accent2"/>
              </a:solidFill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A → ·Ab</a:t>
            </a: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A → 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charset="0"/>
                <a:ea typeface="宋体" charset="-122"/>
              </a:rPr>
              <a:t>bBa</a:t>
            </a:r>
            <a:endParaRPr lang="en-US" altLang="zh-CN" sz="2400" b="1" kern="100" dirty="0">
              <a:solidFill>
                <a:schemeClr val="accent2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22759" y="2518916"/>
            <a:ext cx="16561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→ S·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22759" y="782609"/>
            <a:ext cx="1656184" cy="1369029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S → A·</a:t>
            </a:r>
            <a:endParaRPr lang="zh-CN" altLang="zh-CN" sz="2400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A·b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22759" y="3638453"/>
            <a:ext cx="1656184" cy="2345311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3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A → </a:t>
            </a:r>
            <a:r>
              <a:rPr lang="en-US" altLang="zh-CN" sz="2400" b="1" kern="100" dirty="0" err="1">
                <a:latin typeface="Times New Roman" charset="0"/>
                <a:ea typeface="宋体" charset="-122"/>
              </a:rPr>
              <a:t>b·Ba</a:t>
            </a:r>
            <a:endParaRPr lang="en-US" altLang="zh-CN" sz="2400" b="1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charset="0"/>
                <a:ea typeface="宋体" charset="-122"/>
              </a:rPr>
              <a:t>aAc</a:t>
            </a:r>
            <a:endParaRPr lang="en-US" altLang="zh-CN" sz="2400" b="1" kern="100" dirty="0">
              <a:solidFill>
                <a:schemeClr val="accent2"/>
              </a:solidFill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·a</a:t>
            </a: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charset="0"/>
                <a:ea typeface="宋体" charset="-122"/>
              </a:rPr>
              <a:t>aAb</a:t>
            </a:r>
            <a:endParaRPr lang="en-US" altLang="zh-CN" sz="2400" b="1" kern="100" dirty="0">
              <a:solidFill>
                <a:schemeClr val="accent2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35960" y="989564"/>
            <a:ext cx="1656184" cy="9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4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Ab·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35960" y="2196947"/>
            <a:ext cx="1656184" cy="98625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5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bB·a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07968" y="3500395"/>
            <a:ext cx="1656184" cy="262142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6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 err="1">
                <a:latin typeface="Times New Roman" charset="0"/>
                <a:ea typeface="宋体" charset="-122"/>
              </a:rPr>
              <a:t>a·Ac</a:t>
            </a:r>
            <a:endParaRPr lang="en-US" altLang="zh-CN" sz="2400" b="1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>
                <a:latin typeface="Times New Roman" charset="0"/>
                <a:ea typeface="宋体" charset="-122"/>
              </a:rPr>
              <a:t>a·</a:t>
            </a: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 err="1">
                <a:latin typeface="Times New Roman" charset="0"/>
                <a:ea typeface="宋体" charset="-122"/>
              </a:rPr>
              <a:t>a·Ab</a:t>
            </a:r>
            <a:endParaRPr lang="en-US" altLang="zh-CN" sz="2400" b="1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A → ·Ab</a:t>
            </a: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A → 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charset="0"/>
                <a:ea typeface="宋体" charset="-122"/>
              </a:rPr>
              <a:t>bBa</a:t>
            </a:r>
            <a:endParaRPr lang="en-US" altLang="zh-CN" sz="2400" b="1" kern="100" dirty="0">
              <a:solidFill>
                <a:schemeClr val="accent2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84232" y="3929011"/>
            <a:ext cx="1656184" cy="1764196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8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aA·c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aA·b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A·b</a:t>
            </a:r>
            <a:endParaRPr lang="en-US" altLang="zh-CN" sz="2400" kern="100" dirty="0">
              <a:latin typeface="Times New Roman" charset="0"/>
              <a:ea typeface="宋体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397404" y="3566980"/>
            <a:ext cx="1656184" cy="904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9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aAc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·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416480" y="4797152"/>
            <a:ext cx="1656184" cy="140415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10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aAb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·</a:t>
            </a: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Ab·</a:t>
            </a:r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 bwMode="auto">
          <a:xfrm flipV="1">
            <a:off x="2014794" y="2986968"/>
            <a:ext cx="907965" cy="1251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stCxn id="4" idx="3"/>
            <a:endCxn id="6" idx="1"/>
          </p:cNvCxnSpPr>
          <p:nvPr/>
        </p:nvCxnSpPr>
        <p:spPr bwMode="auto">
          <a:xfrm flipV="1">
            <a:off x="2014794" y="1467124"/>
            <a:ext cx="907965" cy="153235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4" idx="3"/>
            <a:endCxn id="7" idx="1"/>
          </p:cNvCxnSpPr>
          <p:nvPr/>
        </p:nvCxnSpPr>
        <p:spPr bwMode="auto">
          <a:xfrm>
            <a:off x="2014794" y="2999478"/>
            <a:ext cx="907965" cy="181163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stCxn id="6" idx="3"/>
            <a:endCxn id="8" idx="1"/>
          </p:cNvCxnSpPr>
          <p:nvPr/>
        </p:nvCxnSpPr>
        <p:spPr bwMode="auto">
          <a:xfrm flipV="1">
            <a:off x="4578943" y="1467123"/>
            <a:ext cx="1157017" cy="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7" idx="3"/>
            <a:endCxn id="9" idx="1"/>
          </p:cNvCxnSpPr>
          <p:nvPr/>
        </p:nvCxnSpPr>
        <p:spPr bwMode="auto">
          <a:xfrm flipV="1">
            <a:off x="4578943" y="2690073"/>
            <a:ext cx="1157017" cy="212103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直线箭头连接符 24"/>
          <p:cNvCxnSpPr>
            <a:stCxn id="7" idx="3"/>
            <a:endCxn id="10" idx="1"/>
          </p:cNvCxnSpPr>
          <p:nvPr/>
        </p:nvCxnSpPr>
        <p:spPr bwMode="auto">
          <a:xfrm>
            <a:off x="4578943" y="4811109"/>
            <a:ext cx="1229025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线箭头连接符 26"/>
          <p:cNvCxnSpPr>
            <a:stCxn id="10" idx="3"/>
            <a:endCxn id="11" idx="1"/>
          </p:cNvCxnSpPr>
          <p:nvPr/>
        </p:nvCxnSpPr>
        <p:spPr bwMode="auto">
          <a:xfrm>
            <a:off x="7464152" y="4811109"/>
            <a:ext cx="7200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>
            <a:stCxn id="11" idx="3"/>
            <a:endCxn id="12" idx="1"/>
          </p:cNvCxnSpPr>
          <p:nvPr/>
        </p:nvCxnSpPr>
        <p:spPr bwMode="auto">
          <a:xfrm flipV="1">
            <a:off x="9840416" y="4019264"/>
            <a:ext cx="556988" cy="79184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073788" y="2196154"/>
            <a:ext cx="1656184" cy="986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7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A → </a:t>
            </a:r>
            <a:r>
              <a:rPr lang="en-US" altLang="zh-CN" sz="2400" kern="100" dirty="0" err="1">
                <a:latin typeface="Times New Roman" charset="0"/>
                <a:ea typeface="宋体" charset="-122"/>
              </a:rPr>
              <a:t>bBa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·</a:t>
            </a:r>
          </a:p>
        </p:txBody>
      </p:sp>
      <p:cxnSp>
        <p:nvCxnSpPr>
          <p:cNvPr id="42" name="直线箭头连接符 41"/>
          <p:cNvCxnSpPr>
            <a:stCxn id="9" idx="3"/>
            <a:endCxn id="38" idx="1"/>
          </p:cNvCxnSpPr>
          <p:nvPr/>
        </p:nvCxnSpPr>
        <p:spPr bwMode="auto">
          <a:xfrm flipV="1">
            <a:off x="7392144" y="2689280"/>
            <a:ext cx="681644" cy="79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肘形连接符 43"/>
          <p:cNvCxnSpPr>
            <a:stCxn id="10" idx="2"/>
            <a:endCxn id="7" idx="2"/>
          </p:cNvCxnSpPr>
          <p:nvPr/>
        </p:nvCxnSpPr>
        <p:spPr bwMode="auto">
          <a:xfrm rot="5400000" flipH="1">
            <a:off x="5124426" y="4610190"/>
            <a:ext cx="138059" cy="2885209"/>
          </a:xfrm>
          <a:prstGeom prst="bentConnector3">
            <a:avLst>
              <a:gd name="adj1" fmla="val -165581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>
            <a:stCxn id="11" idx="3"/>
            <a:endCxn id="13" idx="1"/>
          </p:cNvCxnSpPr>
          <p:nvPr/>
        </p:nvCxnSpPr>
        <p:spPr bwMode="auto">
          <a:xfrm>
            <a:off x="9840416" y="4811109"/>
            <a:ext cx="576064" cy="6881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0" name="文本框 99"/>
          <p:cNvSpPr txBox="1"/>
          <p:nvPr/>
        </p:nvSpPr>
        <p:spPr>
          <a:xfrm>
            <a:off x="2207568" y="1826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23592" y="26369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S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20756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5880" y="112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43872" y="32129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00926" y="23342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159896" y="4293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662025" y="4437112"/>
            <a:ext cx="3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90014" y="3933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c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990014" y="5301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59896" y="6021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000715" y="747861"/>
            <a:ext cx="4055919" cy="138499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存在移进</a:t>
            </a:r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归约冲突</a:t>
            </a:r>
            <a:endParaRPr kumimoji="1"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存在归约</a:t>
            </a:r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归约冲突</a:t>
            </a:r>
            <a:endParaRPr kumimoji="1"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故不是</a:t>
            </a:r>
            <a:r>
              <a:rPr kumimoji="1"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5" name="标题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项目集及识别活前缀</a:t>
            </a:r>
            <a:r>
              <a:rPr kumimoji="1" lang="en-US" altLang="zh-CN" dirty="0"/>
              <a:t>DFA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1" y="42508"/>
            <a:ext cx="10586391" cy="722196"/>
          </a:xfrm>
        </p:spPr>
        <p:txBody>
          <a:bodyPr/>
          <a:lstStyle/>
          <a:p>
            <a:r>
              <a:rPr kumimoji="1" lang="zh-CN" altLang="en-US" dirty="0"/>
              <a:t>冲突解决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407368" y="1052736"/>
            <a:ext cx="23189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[0]S</a:t>
            </a:r>
            <a:r>
              <a:rPr lang="en-US" altLang="zh-CN" sz="2800" kern="0" dirty="0">
                <a:sym typeface="Symbol" pitchFamily="18" charset="2"/>
              </a:rPr>
              <a:t></a:t>
            </a:r>
            <a:r>
              <a:rPr lang="en-US" altLang="zh-CN" sz="2800" kern="100" dirty="0">
                <a:latin typeface="Times New Roman" charset="0"/>
              </a:rPr>
              <a:t>→ S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[1]S → A 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[2]A → Ab 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[3]A</a:t>
            </a:r>
            <a:r>
              <a:rPr lang="zh-CN" altLang="en-US" sz="2800" kern="100" dirty="0">
                <a:latin typeface="Times New Roman" charset="0"/>
              </a:rPr>
              <a:t>→</a:t>
            </a:r>
            <a:r>
              <a:rPr lang="en-US" altLang="zh-CN" sz="2800" kern="100" dirty="0">
                <a:latin typeface="Times New Roman" charset="0"/>
              </a:rPr>
              <a:t> </a:t>
            </a:r>
            <a:r>
              <a:rPr lang="en-US" altLang="zh-CN" sz="2800" kern="100" dirty="0" err="1">
                <a:latin typeface="Times New Roman" charset="0"/>
              </a:rPr>
              <a:t>bBa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[4]B → </a:t>
            </a:r>
            <a:r>
              <a:rPr lang="en-US" altLang="zh-CN" sz="2800" kern="100" dirty="0" err="1">
                <a:latin typeface="Times New Roman" charset="0"/>
              </a:rPr>
              <a:t>aAc</a:t>
            </a:r>
            <a:r>
              <a:rPr lang="en-US" altLang="zh-CN" sz="2800" kern="100" dirty="0">
                <a:latin typeface="Times New Roman" charset="0"/>
              </a:rPr>
              <a:t> 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[5]B</a:t>
            </a:r>
            <a:r>
              <a:rPr lang="zh-CN" altLang="en-US" sz="2800" kern="100" dirty="0">
                <a:latin typeface="Times New Roman" charset="0"/>
              </a:rPr>
              <a:t> →</a:t>
            </a:r>
            <a:r>
              <a:rPr lang="en-US" altLang="zh-CN" sz="2800" kern="100" dirty="0">
                <a:latin typeface="Times New Roman" charset="0"/>
              </a:rPr>
              <a:t> a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[6]B</a:t>
            </a:r>
            <a:r>
              <a:rPr lang="zh-CN" altLang="en-US" sz="2800" kern="100" dirty="0">
                <a:latin typeface="Times New Roman" charset="0"/>
              </a:rPr>
              <a:t> →</a:t>
            </a:r>
            <a:r>
              <a:rPr lang="en-US" altLang="zh-CN" sz="2800" kern="100" dirty="0">
                <a:latin typeface="Times New Roman" charset="0"/>
              </a:rPr>
              <a:t> </a:t>
            </a:r>
            <a:r>
              <a:rPr lang="en-US" altLang="zh-CN" sz="2800" kern="100" dirty="0" err="1">
                <a:latin typeface="Times New Roman" charset="0"/>
              </a:rPr>
              <a:t>aAb</a:t>
            </a:r>
            <a:endParaRPr lang="zh-CN" altLang="zh-CN" sz="2000" kern="100" dirty="0">
              <a:latin typeface="Times New Roman" charset="0"/>
            </a:endParaRPr>
          </a:p>
          <a:p>
            <a:pPr marL="0" indent="0">
              <a:buFont typeface="Times" charset="0"/>
              <a:buNone/>
            </a:pPr>
            <a:endParaRPr kumimoji="1" lang="zh-CN" altLang="en-US" sz="2800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3143672" y="1052736"/>
            <a:ext cx="34275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FOLLOW(S)={$}</a:t>
            </a:r>
          </a:p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FOLLOW(A)={$,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b,c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FOLLOW(B)={a}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87688" y="2815880"/>
            <a:ext cx="1656184" cy="1369029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S → A·</a:t>
            </a:r>
            <a:endParaRPr lang="zh-CN" altLang="zh-CN" sz="2400" kern="100" dirty="0">
              <a:solidFill>
                <a:srgbClr val="FF0000"/>
              </a:solidFill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A → 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A·b</a:t>
            </a:r>
            <a:endParaRPr lang="en-US" altLang="zh-CN" sz="2400" kern="100" dirty="0">
              <a:solidFill>
                <a:srgbClr val="FF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15980" y="2755214"/>
            <a:ext cx="1656184" cy="262142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6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  <a:endParaRPr lang="en-US" altLang="zh-CN" sz="2400" kern="100" baseline="-250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 err="1">
                <a:latin typeface="Times New Roman" charset="0"/>
                <a:ea typeface="宋体" charset="-122"/>
              </a:rPr>
              <a:t>a·Ac</a:t>
            </a:r>
            <a:endParaRPr lang="en-US" altLang="zh-CN" sz="2400" b="1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a·</a:t>
            </a:r>
          </a:p>
          <a:p>
            <a:pPr algn="just">
              <a:buNone/>
            </a:pPr>
            <a:r>
              <a:rPr lang="en-US" altLang="zh-CN" sz="2400" b="1" kern="100" dirty="0">
                <a:latin typeface="Times New Roman" charset="0"/>
                <a:ea typeface="宋体" charset="-122"/>
              </a:rPr>
              <a:t>B</a:t>
            </a:r>
            <a:r>
              <a:rPr lang="zh-CN" altLang="en-US" sz="2400" b="1" kern="100" dirty="0">
                <a:latin typeface="Times New Roman" charset="0"/>
                <a:ea typeface="宋体" charset="-122"/>
              </a:rPr>
              <a:t> → </a:t>
            </a:r>
            <a:r>
              <a:rPr lang="en-US" altLang="zh-CN" sz="2400" b="1" kern="100" dirty="0" err="1">
                <a:latin typeface="Times New Roman" charset="0"/>
                <a:ea typeface="宋体" charset="-122"/>
              </a:rPr>
              <a:t>a·Ab</a:t>
            </a:r>
            <a:endParaRPr lang="en-US" altLang="zh-CN" sz="2400" b="1" kern="100" dirty="0">
              <a:latin typeface="Times New Roman" charset="0"/>
              <a:ea typeface="宋体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charset="0"/>
                <a:ea typeface="宋体" charset="-122"/>
              </a:rPr>
              <a:t>A → ·Ab</a:t>
            </a:r>
          </a:p>
          <a:p>
            <a:pPr algn="just"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A → ·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bBa</a:t>
            </a:r>
            <a:endParaRPr lang="en-US" altLang="zh-CN" sz="2400" b="1" kern="100" dirty="0">
              <a:solidFill>
                <a:srgbClr val="FF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16280" y="2815880"/>
            <a:ext cx="1656184" cy="140415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宋体" charset="-122"/>
              </a:rPr>
              <a:t>I</a:t>
            </a:r>
            <a:r>
              <a:rPr lang="en-US" altLang="zh-CN" sz="2400" kern="100" baseline="-25000" dirty="0">
                <a:latin typeface="Times New Roman" charset="0"/>
                <a:ea typeface="宋体" charset="-122"/>
              </a:rPr>
              <a:t>10</a:t>
            </a:r>
            <a:r>
              <a:rPr lang="en-US" altLang="zh-CN" sz="2400" kern="100" dirty="0">
                <a:latin typeface="Times New Roman" charset="0"/>
                <a:ea typeface="宋体" charset="-122"/>
              </a:rPr>
              <a:t>:</a:t>
            </a: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→ 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aAb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·</a:t>
            </a: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A → Ab·</a:t>
            </a:r>
          </a:p>
        </p:txBody>
      </p:sp>
      <p:sp>
        <p:nvSpPr>
          <p:cNvPr id="10" name="矩形 9"/>
          <p:cNvSpPr/>
          <p:nvPr/>
        </p:nvSpPr>
        <p:spPr>
          <a:xfrm>
            <a:off x="6744072" y="1206624"/>
            <a:ext cx="5040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均可以通过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集来解决冲突</a:t>
            </a:r>
          </a:p>
        </p:txBody>
      </p:sp>
    </p:spTree>
    <p:extLst>
      <p:ext uri="{BB962C8B-B14F-4D97-AF65-F5344CB8AC3E}">
        <p14:creationId xmlns:p14="http://schemas.microsoft.com/office/powerpoint/2010/main" val="17280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799883"/>
              </p:ext>
            </p:extLst>
          </p:nvPr>
        </p:nvGraphicFramePr>
        <p:xfrm>
          <a:off x="47329" y="764704"/>
          <a:ext cx="6408711" cy="594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 bwMode="auto">
          <a:xfrm>
            <a:off x="8256240" y="1340768"/>
            <a:ext cx="23189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[0]S</a:t>
            </a:r>
            <a:r>
              <a:rPr lang="en-US" altLang="zh-CN" sz="2800" kern="0" dirty="0">
                <a:sym typeface="Symbol" pitchFamily="18" charset="2"/>
              </a:rPr>
              <a:t></a:t>
            </a:r>
            <a:r>
              <a:rPr lang="en-US" altLang="zh-CN" sz="2800" kern="100" dirty="0">
                <a:latin typeface="Times New Roman" charset="0"/>
              </a:rPr>
              <a:t>→ S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[1]S → A 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[2]A → Ab 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[3]A</a:t>
            </a:r>
            <a:r>
              <a:rPr lang="zh-CN" altLang="en-US" sz="2800" kern="100" dirty="0">
                <a:latin typeface="Times New Roman" charset="0"/>
              </a:rPr>
              <a:t>→</a:t>
            </a:r>
            <a:r>
              <a:rPr lang="en-US" altLang="zh-CN" sz="2800" kern="100" dirty="0">
                <a:latin typeface="Times New Roman" charset="0"/>
              </a:rPr>
              <a:t> </a:t>
            </a:r>
            <a:r>
              <a:rPr lang="en-US" altLang="zh-CN" sz="2800" kern="100" dirty="0" err="1">
                <a:latin typeface="Times New Roman" charset="0"/>
              </a:rPr>
              <a:t>bBa</a:t>
            </a:r>
            <a:endParaRPr lang="zh-CN" altLang="zh-CN" sz="2000" kern="100" dirty="0">
              <a:latin typeface="Times New Roman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[4]B → </a:t>
            </a:r>
            <a:r>
              <a:rPr lang="en-US" altLang="zh-CN" sz="2800" kern="100" dirty="0" err="1">
                <a:latin typeface="Times New Roman" charset="0"/>
              </a:rPr>
              <a:t>aAc</a:t>
            </a:r>
            <a:r>
              <a:rPr lang="en-US" altLang="zh-CN" sz="2800" kern="100" dirty="0">
                <a:latin typeface="Times New Roman" charset="0"/>
              </a:rPr>
              <a:t> 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[5]B</a:t>
            </a:r>
            <a:r>
              <a:rPr lang="zh-CN" altLang="en-US" sz="2800" kern="100" dirty="0">
                <a:latin typeface="Times New Roman" charset="0"/>
              </a:rPr>
              <a:t> →</a:t>
            </a:r>
            <a:r>
              <a:rPr lang="en-US" altLang="zh-CN" sz="2800" kern="100" dirty="0">
                <a:latin typeface="Times New Roman" charset="0"/>
              </a:rPr>
              <a:t> a</a:t>
            </a: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charset="0"/>
              </a:rPr>
              <a:t>[6]B</a:t>
            </a:r>
            <a:r>
              <a:rPr lang="zh-CN" altLang="en-US" sz="2800" kern="100" dirty="0">
                <a:latin typeface="Times New Roman" charset="0"/>
              </a:rPr>
              <a:t> →</a:t>
            </a:r>
            <a:r>
              <a:rPr lang="en-US" altLang="zh-CN" sz="2800" kern="100" dirty="0">
                <a:latin typeface="Times New Roman" charset="0"/>
              </a:rPr>
              <a:t> </a:t>
            </a:r>
            <a:r>
              <a:rPr lang="en-US" altLang="zh-CN" sz="2800" kern="100" dirty="0" err="1">
                <a:latin typeface="Times New Roman" charset="0"/>
              </a:rPr>
              <a:t>aAb</a:t>
            </a:r>
            <a:endParaRPr lang="zh-CN" altLang="zh-CN" sz="2000" kern="100" dirty="0">
              <a:latin typeface="Times New Roman" charset="0"/>
            </a:endParaRPr>
          </a:p>
          <a:p>
            <a:pPr marL="0" indent="0">
              <a:buFont typeface="Times" charset="0"/>
              <a:buNone/>
            </a:pPr>
            <a:endParaRPr kumimoji="1"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0143146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 语法制导翻译2017</Template>
  <TotalTime>3243</TotalTime>
  <Words>2020</Words>
  <Application>Microsoft Office PowerPoint</Application>
  <PresentationFormat>宽屏</PresentationFormat>
  <Paragraphs>649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ＭＳ Ｐゴシック</vt:lpstr>
      <vt:lpstr>DengXian</vt:lpstr>
      <vt:lpstr>华文新魏</vt:lpstr>
      <vt:lpstr>宋体</vt:lpstr>
      <vt:lpstr>Calibri</vt:lpstr>
      <vt:lpstr>Lucida Sans</vt:lpstr>
      <vt:lpstr>Symbol</vt:lpstr>
      <vt:lpstr>Times</vt:lpstr>
      <vt:lpstr>Times New Roman</vt:lpstr>
      <vt:lpstr>Wingdings</vt:lpstr>
      <vt:lpstr>主题6</vt:lpstr>
      <vt:lpstr>作业4(自底向上分析)</vt:lpstr>
      <vt:lpstr>PowerPoint 演示文稿</vt:lpstr>
      <vt:lpstr>①计算该文法的LR(0)项目集规范，DFA</vt:lpstr>
      <vt:lpstr>③SLR(1)分析表</vt:lpstr>
      <vt:lpstr>④   a(a(a))的分析过程</vt:lpstr>
      <vt:lpstr>PowerPoint 演示文稿</vt:lpstr>
      <vt:lpstr>构造LR(0)项目集及识别活前缀DFA</vt:lpstr>
      <vt:lpstr>冲突解决</vt:lpstr>
      <vt:lpstr>SLR(1)分析表</vt:lpstr>
      <vt:lpstr>PowerPoint 演示文稿</vt:lpstr>
      <vt:lpstr>求解LR(0)项目规范族</vt:lpstr>
      <vt:lpstr>SLR(1)分析表</vt:lpstr>
      <vt:lpstr>101.1$分析过程</vt:lpstr>
      <vt:lpstr>PowerPoint 演示文稿</vt:lpstr>
      <vt:lpstr>构造LR(1)项目集规范族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作业3(自顶向下分析) 答案</dc:title>
  <dc:creator>HUANG Xiaoxi</dc:creator>
  <cp:lastModifiedBy>Xiaoxi Huang</cp:lastModifiedBy>
  <cp:revision>63</cp:revision>
  <cp:lastPrinted>2017-12-03T10:59:59Z</cp:lastPrinted>
  <dcterms:created xsi:type="dcterms:W3CDTF">2014-04-03T05:39:09Z</dcterms:created>
  <dcterms:modified xsi:type="dcterms:W3CDTF">2020-04-29T15:05:02Z</dcterms:modified>
</cp:coreProperties>
</file>