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2" r:id="rId5"/>
    <p:sldId id="285" r:id="rId6"/>
    <p:sldId id="265" r:id="rId7"/>
    <p:sldId id="281" r:id="rId8"/>
    <p:sldId id="266" r:id="rId9"/>
    <p:sldId id="287" r:id="rId10"/>
    <p:sldId id="289" r:id="rId11"/>
    <p:sldId id="288" r:id="rId12"/>
    <p:sldId id="290" r:id="rId13"/>
    <p:sldId id="272" r:id="rId14"/>
    <p:sldId id="284" r:id="rId15"/>
    <p:sldId id="283" r:id="rId16"/>
    <p:sldId id="278" r:id="rId17"/>
    <p:sldId id="282" r:id="rId1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07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 autoAdjust="0"/>
    <p:restoredTop sz="95796" autoAdjust="0"/>
  </p:normalViewPr>
  <p:slideViewPr>
    <p:cSldViewPr>
      <p:cViewPr varScale="1">
        <p:scale>
          <a:sx n="100" d="100"/>
          <a:sy n="100" d="100"/>
        </p:scale>
        <p:origin x="-12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33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0208-9934-48D1-BD6A-3C68C976D929}" type="datetimeFigureOut">
              <a:rPr lang="zh-CN" altLang="en-US" smtClean="0"/>
              <a:pPr/>
              <a:t>2012-6-21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82C25-0562-4EC8-B2E6-03C8A77934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 smtClean="0">
                <a:latin typeface="Arial" pitchFamily="34" charset="0"/>
              </a:defRPr>
            </a:lvl1pPr>
          </a:lstStyle>
          <a:p>
            <a:pPr>
              <a:defRPr/>
            </a:pPr>
            <a:fld id="{D4038B60-CC9C-41DF-980C-B42C78C62827}" type="datetimeFigureOut">
              <a:rPr lang="zh-CN" altLang="en-US"/>
              <a:pPr>
                <a:defRPr/>
              </a:pPr>
              <a:t>2012-6-21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 smtClean="0">
                <a:latin typeface="Arial" pitchFamily="34" charset="0"/>
              </a:defRPr>
            </a:lvl1pPr>
          </a:lstStyle>
          <a:p>
            <a:pPr>
              <a:defRPr/>
            </a:pPr>
            <a:fld id="{1DA7496E-34BE-4096-9C1B-B38A79C765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2781CAC-91E9-4879-BB47-DA164A2C9680}" type="slidenum">
              <a:rPr lang="zh-CN" altLang="en-US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3845C72-F971-45A8-8D99-A8072806DDC5}" type="slidenum">
              <a:rPr lang="zh-CN" altLang="en-US" sz="1200" b="0" i="0"/>
              <a:pPr algn="r"/>
              <a:t>17</a:t>
            </a:fld>
            <a:endParaRPr lang="en-US" altLang="zh-CN" sz="1200" b="0" i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EFE054-36B9-4737-A3FA-1020DAA5D12F}" type="datetimeFigureOut">
              <a:rPr lang="zh-CN" altLang="en-US" smtClean="0"/>
              <a:pPr>
                <a:defRPr/>
              </a:pPr>
              <a:t>2012-6-21</a:t>
            </a:fld>
            <a:endParaRPr lang="fr-FR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6E2B7-C007-47C4-9D40-727AF6C86BF5}" type="slidenum">
              <a:rPr lang="zh-CN" altLang="fr-FR" smtClean="0"/>
              <a:pPr>
                <a:defRPr/>
              </a:pPr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EFE054-36B9-4737-A3FA-1020DAA5D12F}" type="datetimeFigureOut">
              <a:rPr lang="zh-CN" altLang="en-US" smtClean="0"/>
              <a:pPr>
                <a:defRPr/>
              </a:pPr>
              <a:t>2012-6-21</a:t>
            </a:fld>
            <a:endParaRPr lang="fr-FR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6E2B7-C007-47C4-9D40-727AF6C86BF5}" type="slidenum">
              <a:rPr lang="zh-CN" altLang="fr-FR" smtClean="0"/>
              <a:pPr>
                <a:defRPr/>
              </a:pPr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EFE054-36B9-4737-A3FA-1020DAA5D12F}" type="datetimeFigureOut">
              <a:rPr lang="zh-CN" altLang="en-US" smtClean="0"/>
              <a:pPr>
                <a:defRPr/>
              </a:pPr>
              <a:t>2012-6-21</a:t>
            </a:fld>
            <a:endParaRPr lang="fr-FR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6E2B7-C007-47C4-9D40-727AF6C86BF5}" type="slidenum">
              <a:rPr lang="zh-CN" altLang="fr-FR" smtClean="0"/>
              <a:pPr>
                <a:defRPr/>
              </a:pPr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EFE054-36B9-4737-A3FA-1020DAA5D12F}" type="datetimeFigureOut">
              <a:rPr lang="zh-CN" altLang="en-US" smtClean="0"/>
              <a:pPr>
                <a:defRPr/>
              </a:pPr>
              <a:t>2012-6-21</a:t>
            </a:fld>
            <a:endParaRPr lang="fr-FR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6E2B7-C007-47C4-9D40-727AF6C86BF5}" type="slidenum">
              <a:rPr lang="zh-CN" altLang="fr-FR" smtClean="0"/>
              <a:pPr>
                <a:defRPr/>
              </a:pPr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EFE054-36B9-4737-A3FA-1020DAA5D12F}" type="datetimeFigureOut">
              <a:rPr lang="zh-CN" altLang="en-US" smtClean="0"/>
              <a:pPr>
                <a:defRPr/>
              </a:pPr>
              <a:t>2012-6-21</a:t>
            </a:fld>
            <a:endParaRPr lang="fr-FR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6E2B7-C007-47C4-9D40-727AF6C86BF5}" type="slidenum">
              <a:rPr lang="zh-CN" altLang="fr-FR" smtClean="0"/>
              <a:pPr>
                <a:defRPr/>
              </a:pPr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EFE054-36B9-4737-A3FA-1020DAA5D12F}" type="datetimeFigureOut">
              <a:rPr lang="zh-CN" altLang="en-US" smtClean="0"/>
              <a:pPr>
                <a:defRPr/>
              </a:pPr>
              <a:t>2012-6-21</a:t>
            </a:fld>
            <a:endParaRPr lang="fr-FR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6E2B7-C007-47C4-9D40-727AF6C86BF5}" type="slidenum">
              <a:rPr lang="zh-CN" altLang="fr-FR" smtClean="0"/>
              <a:pPr>
                <a:defRPr/>
              </a:pPr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EFE054-36B9-4737-A3FA-1020DAA5D12F}" type="datetimeFigureOut">
              <a:rPr lang="zh-CN" altLang="en-US" smtClean="0"/>
              <a:pPr>
                <a:defRPr/>
              </a:pPr>
              <a:t>2012-6-21</a:t>
            </a:fld>
            <a:endParaRPr lang="fr-FR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6E2B7-C007-47C4-9D40-727AF6C86BF5}" type="slidenum">
              <a:rPr lang="zh-CN" altLang="fr-FR" smtClean="0"/>
              <a:pPr>
                <a:defRPr/>
              </a:pPr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EFE054-36B9-4737-A3FA-1020DAA5D12F}" type="datetimeFigureOut">
              <a:rPr lang="zh-CN" altLang="en-US" smtClean="0"/>
              <a:pPr>
                <a:defRPr/>
              </a:pPr>
              <a:t>2012-6-21</a:t>
            </a:fld>
            <a:endParaRPr lang="fr-FR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6E2B7-C007-47C4-9D40-727AF6C86BF5}" type="slidenum">
              <a:rPr lang="zh-CN" altLang="fr-FR" smtClean="0"/>
              <a:pPr>
                <a:defRPr/>
              </a:pPr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EFE054-36B9-4737-A3FA-1020DAA5D12F}" type="datetimeFigureOut">
              <a:rPr lang="zh-CN" altLang="en-US" smtClean="0"/>
              <a:pPr>
                <a:defRPr/>
              </a:pPr>
              <a:t>2012-6-21</a:t>
            </a:fld>
            <a:endParaRPr lang="fr-FR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6E2B7-C007-47C4-9D40-727AF6C86BF5}" type="slidenum">
              <a:rPr lang="zh-CN" altLang="fr-FR" smtClean="0"/>
              <a:pPr>
                <a:defRPr/>
              </a:pPr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EFE054-36B9-4737-A3FA-1020DAA5D12F}" type="datetimeFigureOut">
              <a:rPr lang="zh-CN" altLang="en-US" smtClean="0"/>
              <a:pPr>
                <a:defRPr/>
              </a:pPr>
              <a:t>2012-6-21</a:t>
            </a:fld>
            <a:endParaRPr lang="fr-FR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6E2B7-C007-47C4-9D40-727AF6C86BF5}" type="slidenum">
              <a:rPr lang="zh-CN" altLang="fr-FR" smtClean="0"/>
              <a:pPr>
                <a:defRPr/>
              </a:pPr>
              <a:t>‹#›</a:t>
            </a:fld>
            <a:endParaRPr lang="fr-FR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EFE054-36B9-4737-A3FA-1020DAA5D12F}" type="datetimeFigureOut">
              <a:rPr lang="zh-CN" altLang="en-US" smtClean="0"/>
              <a:pPr>
                <a:defRPr/>
              </a:pPr>
              <a:t>2012-6-21</a:t>
            </a:fld>
            <a:endParaRPr lang="fr-FR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F5D6E2B7-C007-47C4-9D40-727AF6C86BF5}" type="slidenum">
              <a:rPr lang="zh-CN" altLang="fr-FR" smtClean="0"/>
              <a:pPr>
                <a:defRPr/>
              </a:pPr>
              <a:t>‹#›</a:t>
            </a:fld>
            <a:endParaRPr lang="fr-FR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AEFE054-36B9-4737-A3FA-1020DAA5D12F}" type="datetimeFigureOut">
              <a:rPr lang="zh-CN" altLang="en-US" smtClean="0"/>
              <a:pPr>
                <a:defRPr/>
              </a:pPr>
              <a:t>2012-6-21</a:t>
            </a:fld>
            <a:endParaRPr lang="fr-FR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5D6E2B7-C007-47C4-9D40-727AF6C86BF5}" type="slidenum">
              <a:rPr lang="zh-CN" altLang="fr-FR" smtClean="0"/>
              <a:pPr>
                <a:defRPr/>
              </a:pPr>
              <a:t>‹#›</a:t>
            </a:fld>
            <a:endParaRPr lang="fr-FR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3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772400" cy="1470025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600" b="1" dirty="0" smtClean="0">
                <a:effectLst/>
                <a:latin typeface="华文楷体" pitchFamily="2" charset="-122"/>
                <a:ea typeface="华文楷体" pitchFamily="2" charset="-122"/>
              </a:rPr>
              <a:t>基于高压水射流的</a:t>
            </a:r>
            <a:r>
              <a:rPr lang="en-US" altLang="zh-CN" sz="3600" b="1" dirty="0" smtClean="0">
                <a:effectLst/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3600" b="1" dirty="0" smtClean="0">
                <a:effectLst/>
                <a:latin typeface="华文楷体" pitchFamily="2" charset="-122"/>
                <a:ea typeface="华文楷体" pitchFamily="2" charset="-122"/>
              </a:rPr>
            </a:br>
            <a:r>
              <a:rPr lang="zh-CN" altLang="en-US" sz="3600" b="1" dirty="0" smtClean="0">
                <a:effectLst/>
                <a:latin typeface="华文楷体" pitchFamily="2" charset="-122"/>
                <a:ea typeface="华文楷体" pitchFamily="2" charset="-122"/>
              </a:rPr>
              <a:t>储罐油泥清理机器人液压系统的研究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214810" y="4429132"/>
            <a:ext cx="4713288" cy="914400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指导教师：苗德华 教授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algn="l" eaLnBrk="1" hangingPunct="1"/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邓三鹏 副教授</a:t>
            </a:r>
          </a:p>
          <a:p>
            <a:pPr algn="l" eaLnBrk="1" hangingPunct="1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报   告  人：徐  凤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357290" y="1000108"/>
            <a:ext cx="655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i="0" dirty="0">
                <a:latin typeface="华文楷体" pitchFamily="2" charset="-122"/>
                <a:ea typeface="华文楷体" pitchFamily="2" charset="-122"/>
              </a:rPr>
              <a:t>机械工程</a:t>
            </a:r>
            <a:r>
              <a:rPr lang="zh-CN" altLang="en-US" sz="3200" i="0" dirty="0" smtClean="0">
                <a:latin typeface="华文楷体" pitchFamily="2" charset="-122"/>
                <a:ea typeface="华文楷体" pitchFamily="2" charset="-122"/>
              </a:rPr>
              <a:t>学院</a:t>
            </a:r>
            <a:r>
              <a:rPr lang="en-US" altLang="zh-CN" sz="3200" i="0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sz="3200" i="0" dirty="0" smtClean="0">
                <a:latin typeface="华文楷体" pitchFamily="2" charset="-122"/>
                <a:ea typeface="华文楷体" pitchFamily="2" charset="-122"/>
              </a:rPr>
              <a:t>级</a:t>
            </a:r>
            <a:r>
              <a:rPr lang="zh-CN" altLang="en-US" sz="3200" i="0" dirty="0">
                <a:latin typeface="华文楷体" pitchFamily="2" charset="-122"/>
                <a:ea typeface="华文楷体" pitchFamily="2" charset="-122"/>
              </a:rPr>
              <a:t>研究生中期考核</a:t>
            </a: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Documents and Settings\xia\Application Data\Tencent\Users\494057875\QQ\WinTemp\RichOle\A_K6Y)1$GBDXLZZ37NK4A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4000528" cy="247360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357158" y="4786322"/>
            <a:ext cx="38576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sz="2000" i="0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 入口直径为</a:t>
            </a:r>
            <a:r>
              <a:rPr lang="en-US" altLang="zh-CN" sz="2000" i="0" dirty="0" smtClean="0">
                <a:latin typeface="华文楷体" pitchFamily="2" charset="-122"/>
                <a:ea typeface="华文楷体" pitchFamily="2" charset="-122"/>
              </a:rPr>
              <a:t>1.5mm</a:t>
            </a:r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的喷嘴内部压强分布图</a:t>
            </a:r>
          </a:p>
        </p:txBody>
      </p:sp>
      <p:pic>
        <p:nvPicPr>
          <p:cNvPr id="39938" name="Picture 2" descr="C:\Documents and Settings\xia\Application Data\Tencent\Users\494057875\QQ\WinTemp\RichOle\}(@`}M{{(L`X9HWGJ01}E(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643050"/>
            <a:ext cx="3643339" cy="2444623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4786314" y="4786322"/>
            <a:ext cx="38576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sz="2000" i="0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 入口直径为</a:t>
            </a:r>
            <a:r>
              <a:rPr lang="en-US" altLang="zh-CN" sz="2000" i="0" dirty="0" smtClean="0">
                <a:latin typeface="华文楷体" pitchFamily="2" charset="-122"/>
                <a:ea typeface="华文楷体" pitchFamily="2" charset="-122"/>
              </a:rPr>
              <a:t>0.9mm</a:t>
            </a:r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的喷嘴内部压强分布图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Documents and Settings\xia\Application Data\Tencent\Users\494057875\QQ\WinTemp\RichOle\$DM46X%)0`B`P2P$8~~Z6Q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4071966" cy="2543696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642910" y="4929198"/>
            <a:ext cx="3643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sz="2000" i="0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 入口直径为</a:t>
            </a:r>
            <a:r>
              <a:rPr lang="en-US" altLang="zh-CN" sz="2000" i="0" dirty="0" smtClean="0">
                <a:latin typeface="华文楷体" pitchFamily="2" charset="-122"/>
                <a:ea typeface="华文楷体" pitchFamily="2" charset="-122"/>
              </a:rPr>
              <a:t>1.5mm</a:t>
            </a:r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的喷嘴内部速度场分布图</a:t>
            </a:r>
          </a:p>
        </p:txBody>
      </p:sp>
      <p:pic>
        <p:nvPicPr>
          <p:cNvPr id="40961" name="Picture 1" descr="C:\Documents and Settings\xia\Application Data\Tencent\Users\494057875\QQ\WinTemp\RichOle\S2~{BG89({P%LYF`NRZH6]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643050"/>
            <a:ext cx="3610649" cy="2384391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5000628" y="4929198"/>
            <a:ext cx="3643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sz="2000" i="0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 入口直径为</a:t>
            </a:r>
            <a:r>
              <a:rPr lang="en-US" altLang="zh-CN" sz="2000" i="0" dirty="0" smtClean="0">
                <a:latin typeface="华文楷体" pitchFamily="2" charset="-122"/>
                <a:ea typeface="华文楷体" pitchFamily="2" charset="-122"/>
              </a:rPr>
              <a:t>0.9mm</a:t>
            </a:r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的喷嘴内部速度场分布图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0166" y="5429264"/>
            <a:ext cx="6643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sz="2000" i="0" dirty="0" smtClean="0">
                <a:latin typeface="华文楷体" pitchFamily="2" charset="-122"/>
                <a:ea typeface="华文楷体" pitchFamily="2" charset="-122"/>
              </a:rPr>
              <a:t>7 </a:t>
            </a:r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不同入口直径的喷嘴的出口速度曲线分布图</a:t>
            </a:r>
            <a:endParaRPr lang="zh-CN" altLang="en-US" sz="2000" dirty="0"/>
          </a:p>
        </p:txBody>
      </p:sp>
      <p:pic>
        <p:nvPicPr>
          <p:cNvPr id="5" name="Picture 2" descr="C:\Documents and Settings\xia\Application Data\Tencent\Users\494057875\QQ\WinTemp\RichOle\IQZIY1TXVC`0)D9GHAGUCZ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000108"/>
            <a:ext cx="4857752" cy="4055623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357290" y="1000108"/>
            <a:ext cx="655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i="0" dirty="0" smtClean="0">
                <a:latin typeface="华文楷体" pitchFamily="2" charset="-122"/>
                <a:ea typeface="华文楷体" pitchFamily="2" charset="-122"/>
              </a:rPr>
              <a:t>课题正在进行部分</a:t>
            </a:r>
            <a:endParaRPr lang="zh-CN" altLang="en-US" sz="3200" i="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8728" y="2571744"/>
            <a:ext cx="6643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i="0" dirty="0" smtClean="0">
                <a:latin typeface="华文楷体" pitchFamily="2" charset="-122"/>
                <a:ea typeface="华文楷体" pitchFamily="2" charset="-122"/>
              </a:rPr>
              <a:t>仿真冲击角对清洗效果的影响。</a:t>
            </a:r>
            <a:endParaRPr lang="zh-CN" altLang="en-US" sz="2400" i="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fr-FR" smtClean="0">
                <a:solidFill>
                  <a:schemeClr val="bg1"/>
                </a:solidFill>
              </a:rPr>
              <a:t>科研进展成果</a:t>
            </a:r>
          </a:p>
        </p:txBody>
      </p:sp>
      <p:sp>
        <p:nvSpPr>
          <p:cNvPr id="46084" name="AutoShape 104"/>
          <p:cNvSpPr>
            <a:spLocks noChangeArrowheads="1"/>
          </p:cNvSpPr>
          <p:nvPr/>
        </p:nvSpPr>
        <p:spPr bwMode="gray">
          <a:xfrm>
            <a:off x="1116013" y="2152650"/>
            <a:ext cx="2163762" cy="2857500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 b="0" i="0"/>
          </a:p>
        </p:txBody>
      </p:sp>
      <p:sp>
        <p:nvSpPr>
          <p:cNvPr id="46085" name="AutoShape 105"/>
          <p:cNvSpPr>
            <a:spLocks noChangeArrowheads="1"/>
          </p:cNvSpPr>
          <p:nvPr/>
        </p:nvSpPr>
        <p:spPr bwMode="gray">
          <a:xfrm>
            <a:off x="1149350" y="2160588"/>
            <a:ext cx="2098675" cy="2803525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 b="0" i="0"/>
          </a:p>
        </p:txBody>
      </p:sp>
      <p:sp>
        <p:nvSpPr>
          <p:cNvPr id="46086" name="AutoShape 106"/>
          <p:cNvSpPr>
            <a:spLocks noChangeArrowheads="1"/>
          </p:cNvSpPr>
          <p:nvPr/>
        </p:nvSpPr>
        <p:spPr bwMode="gray">
          <a:xfrm>
            <a:off x="1166813" y="4224338"/>
            <a:ext cx="2070100" cy="7096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9BCFF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 b="0" i="0"/>
          </a:p>
        </p:txBody>
      </p:sp>
      <p:sp>
        <p:nvSpPr>
          <p:cNvPr id="46087" name="AutoShape 107"/>
          <p:cNvSpPr>
            <a:spLocks noChangeArrowheads="1"/>
          </p:cNvSpPr>
          <p:nvPr/>
        </p:nvSpPr>
        <p:spPr bwMode="gray">
          <a:xfrm>
            <a:off x="1166813" y="2182813"/>
            <a:ext cx="2070100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EE0F7"/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 b="0" i="0"/>
          </a:p>
        </p:txBody>
      </p:sp>
      <p:sp>
        <p:nvSpPr>
          <p:cNvPr id="46088" name="AutoShape 108"/>
          <p:cNvSpPr>
            <a:spLocks noChangeArrowheads="1"/>
          </p:cNvSpPr>
          <p:nvPr/>
        </p:nvSpPr>
        <p:spPr bwMode="gray">
          <a:xfrm>
            <a:off x="1122363" y="5010150"/>
            <a:ext cx="2163762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729EB4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 b="0" i="0"/>
          </a:p>
        </p:txBody>
      </p:sp>
      <p:sp>
        <p:nvSpPr>
          <p:cNvPr id="46089" name="AutoShape 109"/>
          <p:cNvSpPr>
            <a:spLocks noChangeArrowheads="1"/>
          </p:cNvSpPr>
          <p:nvPr/>
        </p:nvSpPr>
        <p:spPr bwMode="gray">
          <a:xfrm>
            <a:off x="1166813" y="5033963"/>
            <a:ext cx="2070100" cy="773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 b="0" i="0"/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1862138" y="1849438"/>
            <a:ext cx="641350" cy="622300"/>
            <a:chOff x="1291" y="587"/>
            <a:chExt cx="666" cy="647"/>
          </a:xfrm>
        </p:grpSpPr>
        <p:sp>
          <p:nvSpPr>
            <p:cNvPr id="46091" name="Oval 111"/>
            <p:cNvSpPr>
              <a:spLocks noChangeArrowheads="1"/>
            </p:cNvSpPr>
            <p:nvPr/>
          </p:nvSpPr>
          <p:spPr bwMode="gray">
            <a:xfrm>
              <a:off x="1291" y="666"/>
              <a:ext cx="666" cy="5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zh-CN" altLang="en-US" sz="1800" b="0" i="0"/>
            </a:p>
          </p:txBody>
        </p:sp>
        <p:sp>
          <p:nvSpPr>
            <p:cNvPr id="46092" name="Oval 112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CN" altLang="en-US" sz="1800" b="0" i="0"/>
            </a:p>
          </p:txBody>
        </p:sp>
        <p:sp>
          <p:nvSpPr>
            <p:cNvPr id="46093" name="Oval 113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CN" altLang="en-US" sz="1800" b="0" i="0"/>
            </a:p>
          </p:txBody>
        </p:sp>
        <p:sp>
          <p:nvSpPr>
            <p:cNvPr id="46094" name="Oval 114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CN" altLang="en-US" sz="1800" b="0" i="0"/>
            </a:p>
          </p:txBody>
        </p:sp>
        <p:sp>
          <p:nvSpPr>
            <p:cNvPr id="46095" name="Oval 115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CN" altLang="en-US" sz="1800" b="0" i="0"/>
            </a:p>
          </p:txBody>
        </p:sp>
      </p:grpSp>
      <p:sp>
        <p:nvSpPr>
          <p:cNvPr id="46096" name="Text Box 116"/>
          <p:cNvSpPr txBox="1">
            <a:spLocks noChangeArrowheads="1"/>
          </p:cNvSpPr>
          <p:nvPr/>
        </p:nvSpPr>
        <p:spPr bwMode="gray">
          <a:xfrm>
            <a:off x="1998663" y="193675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0" i="0">
                <a:solidFill>
                  <a:srgbClr val="000000"/>
                </a:solidFill>
              </a:rPr>
              <a:t>1</a:t>
            </a:r>
            <a:endParaRPr lang="en-US" altLang="zh-CN" sz="1800" b="0" i="0"/>
          </a:p>
        </p:txBody>
      </p:sp>
      <p:sp>
        <p:nvSpPr>
          <p:cNvPr id="46097" name="Text Box 117"/>
          <p:cNvSpPr txBox="1">
            <a:spLocks noChangeArrowheads="1"/>
          </p:cNvSpPr>
          <p:nvPr/>
        </p:nvSpPr>
        <p:spPr bwMode="gray">
          <a:xfrm>
            <a:off x="1214438" y="2349500"/>
            <a:ext cx="21336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0" i="0" dirty="0" smtClean="0">
                <a:latin typeface="楷体_GB2312" pitchFamily="49" charset="-122"/>
                <a:ea typeface="楷体_GB2312" pitchFamily="49" charset="-122"/>
              </a:rPr>
              <a:t>已完成小论文</a:t>
            </a:r>
            <a:r>
              <a:rPr lang="zh-CN" altLang="en-US" sz="2400" b="0" i="0" dirty="0"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zh-CN" altLang="en-US" sz="2400" b="0" i="0" dirty="0" smtClean="0">
                <a:latin typeface="楷体_GB2312" pitchFamily="49" charset="-122"/>
                <a:ea typeface="楷体_GB2312" pitchFamily="49" charset="-122"/>
              </a:rPr>
              <a:t>篇（待投）：以机器人为载体的高压水射流切割技术</a:t>
            </a:r>
            <a:endParaRPr lang="zh-CN" altLang="en-US" sz="2400" b="0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099" name="AutoShape 119"/>
          <p:cNvSpPr>
            <a:spLocks noChangeArrowheads="1"/>
          </p:cNvSpPr>
          <p:nvPr/>
        </p:nvSpPr>
        <p:spPr bwMode="gray">
          <a:xfrm>
            <a:off x="3505200" y="2139950"/>
            <a:ext cx="2163763" cy="2857500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34B034"/>
              </a:gs>
              <a:gs pos="100000">
                <a:srgbClr val="3F8B4A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 b="0" i="0"/>
          </a:p>
        </p:txBody>
      </p:sp>
      <p:sp>
        <p:nvSpPr>
          <p:cNvPr id="46100" name="AutoShape 120"/>
          <p:cNvSpPr>
            <a:spLocks noChangeArrowheads="1"/>
          </p:cNvSpPr>
          <p:nvPr/>
        </p:nvSpPr>
        <p:spPr bwMode="gray">
          <a:xfrm>
            <a:off x="3538538" y="2147888"/>
            <a:ext cx="2098675" cy="2803525"/>
          </a:xfrm>
          <a:prstGeom prst="roundRect">
            <a:avLst>
              <a:gd name="adj" fmla="val 16667"/>
            </a:avLst>
          </a:prstGeom>
          <a:solidFill>
            <a:srgbClr val="73E77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 b="0" i="0"/>
          </a:p>
        </p:txBody>
      </p:sp>
      <p:sp>
        <p:nvSpPr>
          <p:cNvPr id="46101" name="AutoShape 121"/>
          <p:cNvSpPr>
            <a:spLocks noChangeArrowheads="1"/>
          </p:cNvSpPr>
          <p:nvPr/>
        </p:nvSpPr>
        <p:spPr bwMode="gray">
          <a:xfrm>
            <a:off x="3556000" y="4211638"/>
            <a:ext cx="2070100" cy="7096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/>
              </a:gs>
              <a:gs pos="100000">
                <a:srgbClr val="B3F2B9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 b="0" i="0"/>
          </a:p>
        </p:txBody>
      </p:sp>
      <p:sp>
        <p:nvSpPr>
          <p:cNvPr id="46102" name="AutoShape 122"/>
          <p:cNvSpPr>
            <a:spLocks noChangeArrowheads="1"/>
          </p:cNvSpPr>
          <p:nvPr/>
        </p:nvSpPr>
        <p:spPr bwMode="gray">
          <a:xfrm>
            <a:off x="3556000" y="2170113"/>
            <a:ext cx="2070100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0F7D4"/>
              </a:gs>
              <a:gs pos="100000">
                <a:srgbClr val="73E77E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 b="0" i="0"/>
          </a:p>
        </p:txBody>
      </p:sp>
      <p:sp>
        <p:nvSpPr>
          <p:cNvPr id="46103" name="Oval 123"/>
          <p:cNvSpPr>
            <a:spLocks noChangeArrowheads="1"/>
          </p:cNvSpPr>
          <p:nvPr/>
        </p:nvSpPr>
        <p:spPr bwMode="gray">
          <a:xfrm>
            <a:off x="4251325" y="1912938"/>
            <a:ext cx="641350" cy="481012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zh-CN" altLang="en-US" sz="1800" b="0" i="0"/>
          </a:p>
        </p:txBody>
      </p:sp>
      <p:sp>
        <p:nvSpPr>
          <p:cNvPr id="46104" name="Oval 124"/>
          <p:cNvSpPr>
            <a:spLocks noChangeArrowheads="1"/>
          </p:cNvSpPr>
          <p:nvPr/>
        </p:nvSpPr>
        <p:spPr bwMode="gray">
          <a:xfrm>
            <a:off x="4256088" y="1836738"/>
            <a:ext cx="622300" cy="622300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 sz="1800" b="0" i="0"/>
          </a:p>
        </p:txBody>
      </p:sp>
      <p:sp>
        <p:nvSpPr>
          <p:cNvPr id="46105" name="Oval 125"/>
          <p:cNvSpPr>
            <a:spLocks noChangeArrowheads="1"/>
          </p:cNvSpPr>
          <p:nvPr/>
        </p:nvSpPr>
        <p:spPr bwMode="gray">
          <a:xfrm>
            <a:off x="4264025" y="1839913"/>
            <a:ext cx="608013" cy="608012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 sz="1800" b="0" i="0"/>
          </a:p>
        </p:txBody>
      </p:sp>
      <p:sp>
        <p:nvSpPr>
          <p:cNvPr id="46106" name="Oval 126"/>
          <p:cNvSpPr>
            <a:spLocks noChangeArrowheads="1"/>
          </p:cNvSpPr>
          <p:nvPr/>
        </p:nvSpPr>
        <p:spPr bwMode="gray">
          <a:xfrm>
            <a:off x="4270375" y="1846263"/>
            <a:ext cx="577850" cy="566737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 sz="1800" b="0" i="0"/>
          </a:p>
        </p:txBody>
      </p:sp>
      <p:sp>
        <p:nvSpPr>
          <p:cNvPr id="46107" name="Oval 127"/>
          <p:cNvSpPr>
            <a:spLocks noChangeArrowheads="1"/>
          </p:cNvSpPr>
          <p:nvPr/>
        </p:nvSpPr>
        <p:spPr bwMode="gray">
          <a:xfrm>
            <a:off x="4305300" y="1862138"/>
            <a:ext cx="512763" cy="4603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 sz="1800" b="0" i="0"/>
          </a:p>
        </p:txBody>
      </p:sp>
      <p:sp>
        <p:nvSpPr>
          <p:cNvPr id="46108" name="Text Box 128"/>
          <p:cNvSpPr txBox="1">
            <a:spLocks noChangeArrowheads="1"/>
          </p:cNvSpPr>
          <p:nvPr/>
        </p:nvSpPr>
        <p:spPr bwMode="gray">
          <a:xfrm>
            <a:off x="4387850" y="192405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0" i="0">
                <a:solidFill>
                  <a:srgbClr val="000000"/>
                </a:solidFill>
              </a:rPr>
              <a:t>2</a:t>
            </a:r>
            <a:endParaRPr lang="en-US" altLang="zh-CN" sz="1800" b="0" i="0"/>
          </a:p>
        </p:txBody>
      </p:sp>
      <p:sp>
        <p:nvSpPr>
          <p:cNvPr id="46109" name="Text Box 129"/>
          <p:cNvSpPr txBox="1">
            <a:spLocks noChangeArrowheads="1"/>
          </p:cNvSpPr>
          <p:nvPr/>
        </p:nvSpPr>
        <p:spPr bwMode="gray">
          <a:xfrm>
            <a:off x="3779838" y="2420938"/>
            <a:ext cx="1782762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0" i="0" dirty="0">
                <a:latin typeface="楷体_GB2312" pitchFamily="49" charset="-122"/>
                <a:ea typeface="楷体_GB2312" pitchFamily="49" charset="-122"/>
              </a:rPr>
              <a:t>协助申报实用新型专利一项</a:t>
            </a:r>
            <a:r>
              <a:rPr lang="zh-CN" altLang="en-US" sz="2400" b="0" i="0" dirty="0" smtClean="0">
                <a:latin typeface="楷体_GB2312" pitchFamily="49" charset="-122"/>
                <a:ea typeface="楷体_GB2312" pitchFamily="49" charset="-122"/>
              </a:rPr>
              <a:t>：消防机器人</a:t>
            </a:r>
            <a:endParaRPr lang="en-US" altLang="zh-CN" sz="2400" b="0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110" name="AutoShape 130"/>
          <p:cNvSpPr>
            <a:spLocks noChangeArrowheads="1"/>
          </p:cNvSpPr>
          <p:nvPr/>
        </p:nvSpPr>
        <p:spPr bwMode="gray">
          <a:xfrm>
            <a:off x="3508375" y="4997450"/>
            <a:ext cx="2163763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58A4AE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 b="0" i="0"/>
          </a:p>
        </p:txBody>
      </p:sp>
      <p:sp>
        <p:nvSpPr>
          <p:cNvPr id="46111" name="AutoShape 131"/>
          <p:cNvSpPr>
            <a:spLocks noChangeArrowheads="1"/>
          </p:cNvSpPr>
          <p:nvPr/>
        </p:nvSpPr>
        <p:spPr bwMode="gray">
          <a:xfrm>
            <a:off x="3552825" y="5021263"/>
            <a:ext cx="2070100" cy="773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2B2BB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 b="0" i="0"/>
          </a:p>
        </p:txBody>
      </p:sp>
      <p:sp>
        <p:nvSpPr>
          <p:cNvPr id="46113" name="AutoShape 133"/>
          <p:cNvSpPr>
            <a:spLocks noChangeArrowheads="1"/>
          </p:cNvSpPr>
          <p:nvPr/>
        </p:nvSpPr>
        <p:spPr bwMode="gray">
          <a:xfrm>
            <a:off x="5867400" y="2139950"/>
            <a:ext cx="2163763" cy="2857500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B59F43"/>
              </a:gs>
              <a:gs pos="100000">
                <a:srgbClr val="8F8849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 b="0" i="0"/>
          </a:p>
        </p:txBody>
      </p:sp>
      <p:sp>
        <p:nvSpPr>
          <p:cNvPr id="46114" name="AutoShape 134"/>
          <p:cNvSpPr>
            <a:spLocks noChangeArrowheads="1"/>
          </p:cNvSpPr>
          <p:nvPr/>
        </p:nvSpPr>
        <p:spPr bwMode="gray">
          <a:xfrm>
            <a:off x="5900738" y="2147888"/>
            <a:ext cx="2098675" cy="2803525"/>
          </a:xfrm>
          <a:prstGeom prst="roundRect">
            <a:avLst>
              <a:gd name="adj" fmla="val 16667"/>
            </a:avLst>
          </a:prstGeom>
          <a:solidFill>
            <a:srgbClr val="E9E06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 b="0" i="0"/>
          </a:p>
        </p:txBody>
      </p:sp>
      <p:sp>
        <p:nvSpPr>
          <p:cNvPr id="46115" name="AutoShape 135"/>
          <p:cNvSpPr>
            <a:spLocks noChangeArrowheads="1"/>
          </p:cNvSpPr>
          <p:nvPr/>
        </p:nvSpPr>
        <p:spPr bwMode="gray">
          <a:xfrm>
            <a:off x="5918200" y="4211638"/>
            <a:ext cx="2070100" cy="7096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/>
              </a:gs>
              <a:gs pos="100000">
                <a:srgbClr val="F2EDA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 b="0" i="0"/>
          </a:p>
        </p:txBody>
      </p:sp>
      <p:sp>
        <p:nvSpPr>
          <p:cNvPr id="46116" name="AutoShape 136"/>
          <p:cNvSpPr>
            <a:spLocks noChangeArrowheads="1"/>
          </p:cNvSpPr>
          <p:nvPr/>
        </p:nvSpPr>
        <p:spPr bwMode="gray">
          <a:xfrm>
            <a:off x="5918200" y="2170113"/>
            <a:ext cx="2070100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5CC"/>
              </a:gs>
              <a:gs pos="100000">
                <a:srgbClr val="E9E065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 b="0" i="0"/>
          </a:p>
        </p:txBody>
      </p:sp>
      <p:grpSp>
        <p:nvGrpSpPr>
          <p:cNvPr id="3" name="Group 137"/>
          <p:cNvGrpSpPr>
            <a:grpSpLocks/>
          </p:cNvGrpSpPr>
          <p:nvPr/>
        </p:nvGrpSpPr>
        <p:grpSpPr bwMode="auto">
          <a:xfrm>
            <a:off x="6613525" y="1836738"/>
            <a:ext cx="641350" cy="622300"/>
            <a:chOff x="1291" y="587"/>
            <a:chExt cx="666" cy="647"/>
          </a:xfrm>
        </p:grpSpPr>
        <p:sp>
          <p:nvSpPr>
            <p:cNvPr id="46118" name="Oval 138"/>
            <p:cNvSpPr>
              <a:spLocks noChangeArrowheads="1"/>
            </p:cNvSpPr>
            <p:nvPr/>
          </p:nvSpPr>
          <p:spPr bwMode="gray">
            <a:xfrm>
              <a:off x="1291" y="666"/>
              <a:ext cx="666" cy="5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zh-CN" altLang="en-US" sz="1800" b="0" i="0"/>
            </a:p>
          </p:txBody>
        </p:sp>
        <p:sp>
          <p:nvSpPr>
            <p:cNvPr id="46119" name="Oval 139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CN" altLang="en-US" sz="1800" b="0" i="0"/>
            </a:p>
          </p:txBody>
        </p:sp>
        <p:sp>
          <p:nvSpPr>
            <p:cNvPr id="46120" name="Oval 140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CN" altLang="en-US" sz="1800" b="0" i="0"/>
            </a:p>
          </p:txBody>
        </p:sp>
        <p:sp>
          <p:nvSpPr>
            <p:cNvPr id="46121" name="Oval 141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CN" altLang="en-US" sz="1800" b="0" i="0"/>
            </a:p>
          </p:txBody>
        </p:sp>
        <p:sp>
          <p:nvSpPr>
            <p:cNvPr id="46122" name="Oval 142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CN" altLang="en-US" sz="1800" b="0" i="0"/>
            </a:p>
          </p:txBody>
        </p:sp>
      </p:grpSp>
      <p:sp>
        <p:nvSpPr>
          <p:cNvPr id="46123" name="Text Box 143"/>
          <p:cNvSpPr txBox="1">
            <a:spLocks noChangeArrowheads="1"/>
          </p:cNvSpPr>
          <p:nvPr/>
        </p:nvSpPr>
        <p:spPr bwMode="gray">
          <a:xfrm>
            <a:off x="6750050" y="192405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0" i="0">
                <a:solidFill>
                  <a:srgbClr val="000000"/>
                </a:solidFill>
              </a:rPr>
              <a:t>3</a:t>
            </a:r>
            <a:endParaRPr lang="en-US" altLang="zh-CN" sz="1800" b="0" i="0"/>
          </a:p>
        </p:txBody>
      </p:sp>
      <p:sp>
        <p:nvSpPr>
          <p:cNvPr id="46124" name="Text Box 144"/>
          <p:cNvSpPr txBox="1">
            <a:spLocks noChangeArrowheads="1"/>
          </p:cNvSpPr>
          <p:nvPr/>
        </p:nvSpPr>
        <p:spPr bwMode="gray">
          <a:xfrm>
            <a:off x="5943600" y="2420938"/>
            <a:ext cx="20574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0" i="0" dirty="0" smtClean="0">
                <a:latin typeface="楷体_GB2312" pitchFamily="49" charset="-122"/>
                <a:ea typeface="楷体_GB2312" pitchFamily="49" charset="-122"/>
              </a:rPr>
              <a:t>正在进行第二</a:t>
            </a:r>
            <a:r>
              <a:rPr lang="zh-CN" altLang="en-US" sz="2400" b="0" i="0" dirty="0">
                <a:latin typeface="楷体_GB2312" pitchFamily="49" charset="-122"/>
                <a:ea typeface="楷体_GB2312" pitchFamily="49" charset="-122"/>
              </a:rPr>
              <a:t>篇小论文</a:t>
            </a:r>
            <a:r>
              <a:rPr lang="zh-CN" altLang="en-US" sz="2400" b="0" i="0" dirty="0" smtClean="0">
                <a:latin typeface="楷体_GB2312" pitchFamily="49" charset="-122"/>
                <a:ea typeface="楷体_GB2312" pitchFamily="49" charset="-122"/>
              </a:rPr>
              <a:t>撰写：一种储油罐清洗机器人行走控制系统的方法研究</a:t>
            </a:r>
            <a:endParaRPr lang="en-US" altLang="zh-CN" sz="2400" b="0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125" name="AutoShape 145"/>
          <p:cNvSpPr>
            <a:spLocks noChangeArrowheads="1"/>
          </p:cNvSpPr>
          <p:nvPr/>
        </p:nvSpPr>
        <p:spPr bwMode="gray">
          <a:xfrm>
            <a:off x="5861050" y="4997450"/>
            <a:ext cx="2163763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6F9DB7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 b="0" i="0"/>
          </a:p>
        </p:txBody>
      </p:sp>
      <p:sp>
        <p:nvSpPr>
          <p:cNvPr id="46126" name="AutoShape 146"/>
          <p:cNvSpPr>
            <a:spLocks noChangeArrowheads="1"/>
          </p:cNvSpPr>
          <p:nvPr/>
        </p:nvSpPr>
        <p:spPr bwMode="gray">
          <a:xfrm>
            <a:off x="5905500" y="5021263"/>
            <a:ext cx="2070100" cy="773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8BAA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 b="0" i="0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1214414" y="785794"/>
            <a:ext cx="655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i="0" dirty="0" smtClean="0">
                <a:latin typeface="华文楷体" pitchFamily="2" charset="-122"/>
                <a:ea typeface="华文楷体" pitchFamily="2" charset="-122"/>
              </a:rPr>
              <a:t>科研进展成果</a:t>
            </a:r>
            <a:endParaRPr lang="zh-CN" altLang="en-US" sz="3200" i="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fr-FR" dirty="0" smtClean="0">
                <a:solidFill>
                  <a:schemeClr val="bg1"/>
                </a:solidFill>
              </a:rPr>
              <a:t>数据整理与分析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857224" y="1928802"/>
            <a:ext cx="7097740" cy="186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274320">
              <a:lnSpc>
                <a:spcPts val="3500"/>
              </a:lnSpc>
              <a:spcBef>
                <a:spcPct val="35000"/>
              </a:spcBef>
              <a:buClr>
                <a:schemeClr val="accent3"/>
              </a:buClr>
              <a:buSzPct val="95000"/>
            </a:pPr>
            <a:r>
              <a:rPr lang="zh-CN" altLang="en-US" sz="2400" i="0" dirty="0" smtClean="0">
                <a:latin typeface="华文楷体" pitchFamily="2" charset="-122"/>
                <a:ea typeface="华文楷体" pitchFamily="2" charset="-122"/>
              </a:rPr>
              <a:t>液压控制系统的研究和驱动元件的选型。对保证机器人运动的液压马达、液压缸等执行元件，换向阀、压力控制阀等控制元件进行合理选型，确定参数的最佳匹配。</a:t>
            </a:r>
            <a:endParaRPr lang="zh-CN" altLang="fr-FR" sz="2400" i="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14414" y="785794"/>
            <a:ext cx="655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i="0" dirty="0" smtClean="0">
                <a:latin typeface="华文楷体" pitchFamily="2" charset="-122"/>
                <a:ea typeface="华文楷体" pitchFamily="2" charset="-122"/>
              </a:rPr>
              <a:t>课题待完成部分</a:t>
            </a:r>
            <a:endParaRPr lang="zh-CN" altLang="en-US" sz="3200" i="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fr-FR" dirty="0" smtClean="0">
                <a:solidFill>
                  <a:schemeClr val="bg1"/>
                </a:solidFill>
              </a:rPr>
              <a:t>下阶段研究计划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500166" y="1571612"/>
            <a:ext cx="6991016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74320" indent="-274320">
              <a:spcBef>
                <a:spcPct val="35000"/>
              </a:spcBef>
              <a:buClr>
                <a:schemeClr val="accent3"/>
              </a:buClr>
              <a:buSzPct val="95000"/>
            </a:pPr>
            <a:r>
              <a:rPr lang="zh-CN" altLang="en-US" sz="2400" i="0" dirty="0" smtClean="0">
                <a:latin typeface="华文楷体" pitchFamily="2" charset="-122"/>
                <a:ea typeface="华文楷体" pitchFamily="2" charset="-122"/>
              </a:rPr>
              <a:t>确定液压马达液压控制方式与液压泵液压控制方式</a:t>
            </a:r>
            <a:endParaRPr lang="en-US" altLang="zh-CN" sz="2400" i="0" dirty="0" smtClean="0">
              <a:latin typeface="华文楷体" pitchFamily="2" charset="-122"/>
              <a:ea typeface="华文楷体" pitchFamily="2" charset="-122"/>
            </a:endParaRPr>
          </a:p>
          <a:p>
            <a:pPr marL="274320" indent="-274320">
              <a:spcBef>
                <a:spcPct val="35000"/>
              </a:spcBef>
              <a:buClr>
                <a:schemeClr val="accent3"/>
              </a:buClr>
              <a:buSzPct val="95000"/>
            </a:pPr>
            <a:r>
              <a:rPr lang="zh-CN" altLang="en-US" sz="2400" i="0" dirty="0" smtClean="0">
                <a:latin typeface="华文楷体" pitchFamily="2" charset="-122"/>
                <a:ea typeface="华文楷体" pitchFamily="2" charset="-122"/>
              </a:rPr>
              <a:t>绘制液压回路原理图</a:t>
            </a:r>
            <a:endParaRPr lang="zh-CN" altLang="en-US" sz="2600" i="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500166" y="2928934"/>
            <a:ext cx="6643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5000"/>
              </a:spcBef>
              <a:buClr>
                <a:schemeClr val="accent3"/>
              </a:buClr>
              <a:buSzPct val="95000"/>
            </a:pPr>
            <a:r>
              <a:rPr lang="zh-CN" altLang="en-US" sz="2400" i="0" dirty="0" smtClean="0">
                <a:latin typeface="华文楷体" pitchFamily="2" charset="-122"/>
                <a:ea typeface="华文楷体" pitchFamily="2" charset="-122"/>
              </a:rPr>
              <a:t>通过理论推导建立液压元件或系统的数学模型</a:t>
            </a:r>
            <a:endParaRPr lang="zh-CN" altLang="en-US" sz="2600" i="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571604" y="3857628"/>
            <a:ext cx="55451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accent3"/>
              </a:buClr>
              <a:buSzPct val="95000"/>
            </a:pPr>
            <a:r>
              <a:rPr lang="zh-CN" altLang="en-US" sz="2400" i="0" dirty="0" smtClean="0">
                <a:latin typeface="华文楷体" pitchFamily="2" charset="-122"/>
                <a:ea typeface="华文楷体" pitchFamily="2" charset="-122"/>
              </a:rPr>
              <a:t>仿真实验确定参数的最佳匹配</a:t>
            </a:r>
            <a:endParaRPr lang="zh-CN" altLang="en-US" sz="2400" i="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643042" y="4714884"/>
            <a:ext cx="48244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74320" indent="-274320">
              <a:spcBef>
                <a:spcPct val="35000"/>
              </a:spcBef>
              <a:buClr>
                <a:schemeClr val="accent3"/>
              </a:buClr>
              <a:buSzPct val="95000"/>
            </a:pPr>
            <a:r>
              <a:rPr lang="zh-CN" altLang="en-US" sz="2400" i="0" dirty="0">
                <a:latin typeface="华文楷体" pitchFamily="2" charset="-122"/>
                <a:ea typeface="华文楷体" pitchFamily="2" charset="-122"/>
              </a:rPr>
              <a:t>整理思路，完成大论文撰写</a:t>
            </a: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000100" y="1643050"/>
            <a:ext cx="311150" cy="355600"/>
            <a:chOff x="982" y="214"/>
            <a:chExt cx="759" cy="872"/>
          </a:xfrm>
        </p:grpSpPr>
        <p:sp>
          <p:nvSpPr>
            <p:cNvPr id="47112" name="Freeform 8"/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rect l="0" t="0" r="r" b="b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Freeform 9"/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rect l="0" t="0" r="r" b="b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Freeform 10"/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rect l="0" t="0" r="r" b="b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Freeform 11"/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rect l="0" t="0" r="r" b="b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Freeform 12"/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rect l="0" t="0" r="r" b="b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Freeform 13"/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rect l="0" t="0" r="r" b="b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Freeform 14"/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rect l="0" t="0" r="r" b="b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19" name="Group 15"/>
          <p:cNvGrpSpPr>
            <a:grpSpLocks/>
          </p:cNvGrpSpPr>
          <p:nvPr/>
        </p:nvGrpSpPr>
        <p:grpSpPr bwMode="auto">
          <a:xfrm>
            <a:off x="1000100" y="3000372"/>
            <a:ext cx="311150" cy="355600"/>
            <a:chOff x="982" y="214"/>
            <a:chExt cx="759" cy="872"/>
          </a:xfrm>
        </p:grpSpPr>
        <p:sp>
          <p:nvSpPr>
            <p:cNvPr id="47120" name="Freeform 16"/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rect l="0" t="0" r="r" b="b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Freeform 17"/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rect l="0" t="0" r="r" b="b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Freeform 18"/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rect l="0" t="0" r="r" b="b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Freeform 19"/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rect l="0" t="0" r="r" b="b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Freeform 20"/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rect l="0" t="0" r="r" b="b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Freeform 21"/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rect l="0" t="0" r="r" b="b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Freeform 22"/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rect l="0" t="0" r="r" b="b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27" name="Group 23"/>
          <p:cNvGrpSpPr>
            <a:grpSpLocks/>
          </p:cNvGrpSpPr>
          <p:nvPr/>
        </p:nvGrpSpPr>
        <p:grpSpPr bwMode="auto">
          <a:xfrm>
            <a:off x="1000100" y="4000504"/>
            <a:ext cx="311150" cy="355600"/>
            <a:chOff x="982" y="214"/>
            <a:chExt cx="759" cy="872"/>
          </a:xfrm>
        </p:grpSpPr>
        <p:sp>
          <p:nvSpPr>
            <p:cNvPr id="47128" name="Freeform 24"/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rect l="0" t="0" r="r" b="b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Freeform 25"/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rect l="0" t="0" r="r" b="b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Freeform 26"/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rect l="0" t="0" r="r" b="b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Freeform 27"/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rect l="0" t="0" r="r" b="b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Freeform 28"/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rect l="0" t="0" r="r" b="b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Freeform 29"/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rect l="0" t="0" r="r" b="b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Freeform 30"/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rect l="0" t="0" r="r" b="b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35" name="Group 31"/>
          <p:cNvGrpSpPr>
            <a:grpSpLocks/>
          </p:cNvGrpSpPr>
          <p:nvPr/>
        </p:nvGrpSpPr>
        <p:grpSpPr bwMode="auto">
          <a:xfrm>
            <a:off x="1000100" y="4786322"/>
            <a:ext cx="311150" cy="355600"/>
            <a:chOff x="982" y="214"/>
            <a:chExt cx="759" cy="872"/>
          </a:xfrm>
        </p:grpSpPr>
        <p:sp>
          <p:nvSpPr>
            <p:cNvPr id="47136" name="Freeform 32"/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rect l="0" t="0" r="r" b="b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Freeform 33"/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rect l="0" t="0" r="r" b="b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8" name="Freeform 34"/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rect l="0" t="0" r="r" b="b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9" name="Freeform 35"/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rect l="0" t="0" r="r" b="b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0" name="Freeform 36"/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rect l="0" t="0" r="r" b="b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1" name="Freeform 37"/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rect l="0" t="0" r="r" b="b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Freeform 38"/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rect l="0" t="0" r="r" b="b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1214414" y="785794"/>
            <a:ext cx="655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i="0" dirty="0" smtClean="0">
                <a:latin typeface="华文楷体" pitchFamily="2" charset="-122"/>
                <a:ea typeface="华文楷体" pitchFamily="2" charset="-122"/>
              </a:rPr>
              <a:t>下阶段研究计划</a:t>
            </a:r>
            <a:endParaRPr lang="zh-CN" altLang="en-US" sz="3200" i="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3"/>
          <p:cNvSpPr>
            <a:spLocks noGrp="1"/>
          </p:cNvSpPr>
          <p:nvPr>
            <p:ph type="ctrTitle" idx="4294967295"/>
          </p:nvPr>
        </p:nvSpPr>
        <p:spPr>
          <a:xfrm>
            <a:off x="642910" y="2285992"/>
            <a:ext cx="7772400" cy="1470025"/>
          </a:xfrm>
        </p:spPr>
        <p:txBody>
          <a:bodyPr>
            <a:normAutofit fontScale="90000"/>
          </a:bodyPr>
          <a:lstStyle/>
          <a:p>
            <a:pPr marL="274320" indent="-274320" algn="ctr">
              <a:spcBef>
                <a:spcPct val="35000"/>
              </a:spcBef>
              <a:buClr>
                <a:schemeClr val="accent3"/>
              </a:buClr>
              <a:buSzPct val="95000"/>
            </a:pP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   请各位老师提出宝贵意见！</a:t>
            </a:r>
            <a:r>
              <a:rPr lang="zh-CN" altLang="en-US" sz="3600" b="1" dirty="0" smtClean="0"/>
              <a:t/>
            </a:r>
            <a:br>
              <a:rPr lang="zh-CN" altLang="en-US" sz="3600" b="1" dirty="0" smtClean="0"/>
            </a:br>
            <a:r>
              <a:rPr lang="zh-CN" altLang="en-US" sz="3600" b="1" dirty="0" smtClean="0"/>
              <a:t/>
            </a:r>
            <a:br>
              <a:rPr lang="zh-CN" altLang="en-US" sz="3600" b="1" dirty="0" smtClean="0"/>
            </a:br>
            <a:r>
              <a:rPr lang="zh-CN" altLang="en-US" sz="3600" b="1" dirty="0" smtClean="0">
                <a:latin typeface="华文楷体" pitchFamily="2" charset="-122"/>
                <a:ea typeface="华文楷体" pitchFamily="2" charset="-122"/>
              </a:rPr>
              <a:t>谢谢</a:t>
            </a:r>
            <a:endParaRPr lang="zh-CN" altLang="en-US" sz="29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  <a:cs typeface="+mn-cs"/>
            </a:endParaRPr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14546" y="500042"/>
            <a:ext cx="4664075" cy="1143000"/>
          </a:xfrm>
        </p:spPr>
        <p:txBody>
          <a:bodyPr/>
          <a:lstStyle/>
          <a:p>
            <a:pPr algn="ctr" eaLnBrk="1" hangingPunct="1"/>
            <a:r>
              <a:rPr lang="zh-CN" altLang="fr-CA" dirty="0" smtClean="0">
                <a:solidFill>
                  <a:schemeClr val="tx1"/>
                </a:solidFill>
              </a:rPr>
              <a:t>汇报内容</a:t>
            </a:r>
            <a:endParaRPr lang="zh-CN" altLang="fr-FR" dirty="0" smtClean="0">
              <a:solidFill>
                <a:schemeClr val="tx1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85918" y="1571612"/>
            <a:ext cx="64008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fr-FR" dirty="0" smtClean="0">
                <a:solidFill>
                  <a:srgbClr val="42607C"/>
                </a:solidFill>
              </a:rPr>
              <a:t>   </a:t>
            </a:r>
          </a:p>
          <a:p>
            <a:pPr eaLnBrk="1" hangingPunct="1">
              <a:spcBef>
                <a:spcPct val="35000"/>
              </a:spcBef>
              <a:buFont typeface="Arial" charset="0"/>
              <a:buNone/>
            </a:pPr>
            <a:r>
              <a:rPr lang="zh-CN" altLang="fr-FR" dirty="0" smtClean="0">
                <a:solidFill>
                  <a:srgbClr val="42607C"/>
                </a:solidFill>
              </a:rPr>
              <a:t>              </a:t>
            </a:r>
            <a:r>
              <a:rPr lang="zh-CN" altLang="fr-FR" b="1" dirty="0" smtClean="0">
                <a:latin typeface="华文楷体" pitchFamily="2" charset="-122"/>
                <a:ea typeface="华文楷体" pitchFamily="2" charset="-122"/>
              </a:rPr>
              <a:t>一、政治思想</a:t>
            </a:r>
          </a:p>
          <a:p>
            <a:pPr eaLnBrk="1" hangingPunct="1">
              <a:spcBef>
                <a:spcPct val="35000"/>
              </a:spcBef>
              <a:buFont typeface="Arial" charset="0"/>
              <a:buNone/>
            </a:pPr>
            <a:r>
              <a:rPr lang="zh-CN" altLang="fr-FR" b="1" dirty="0" smtClean="0">
                <a:latin typeface="华文楷体" pitchFamily="2" charset="-122"/>
                <a:ea typeface="华文楷体" pitchFamily="2" charset="-122"/>
              </a:rPr>
              <a:t>              二、课程学习</a:t>
            </a:r>
          </a:p>
          <a:p>
            <a:pPr eaLnBrk="1" hangingPunct="1">
              <a:spcBef>
                <a:spcPct val="35000"/>
              </a:spcBef>
              <a:buFont typeface="Arial" charset="0"/>
              <a:buNone/>
            </a:pPr>
            <a:r>
              <a:rPr lang="zh-CN" altLang="fr-FR" b="1" dirty="0" smtClean="0">
                <a:latin typeface="华文楷体" pitchFamily="2" charset="-122"/>
                <a:ea typeface="华文楷体" pitchFamily="2" charset="-122"/>
              </a:rPr>
              <a:t>              三、课题背景及目的</a:t>
            </a:r>
          </a:p>
          <a:p>
            <a:pPr eaLnBrk="1" hangingPunct="1">
              <a:spcBef>
                <a:spcPct val="35000"/>
              </a:spcBef>
              <a:buFont typeface="Arial" charset="0"/>
              <a:buNone/>
            </a:pPr>
            <a:r>
              <a:rPr lang="zh-CN" altLang="fr-FR" b="1" dirty="0" smtClean="0">
                <a:latin typeface="华文楷体" pitchFamily="2" charset="-122"/>
                <a:ea typeface="华文楷体" pitchFamily="2" charset="-122"/>
              </a:rPr>
              <a:t>              四、已完成部分</a:t>
            </a:r>
          </a:p>
          <a:p>
            <a:pPr eaLnBrk="1" hangingPunct="1">
              <a:spcBef>
                <a:spcPct val="35000"/>
              </a:spcBef>
              <a:buFont typeface="Arial" charset="0"/>
              <a:buNone/>
            </a:pPr>
            <a:r>
              <a:rPr lang="zh-CN" altLang="fr-FR" b="1" dirty="0" smtClean="0">
                <a:latin typeface="华文楷体" pitchFamily="2" charset="-122"/>
                <a:ea typeface="华文楷体" pitchFamily="2" charset="-122"/>
              </a:rPr>
              <a:t>              五、下阶段研究计划</a:t>
            </a:r>
          </a:p>
          <a:p>
            <a:pPr eaLnBrk="1" hangingPunct="1">
              <a:buFont typeface="Arial" charset="0"/>
              <a:buNone/>
            </a:pPr>
            <a:endParaRPr lang="zh-CN" altLang="fr-FR" dirty="0" smtClean="0">
              <a:solidFill>
                <a:srgbClr val="42607C"/>
              </a:solidFill>
            </a:endParaRPr>
          </a:p>
          <a:p>
            <a:pPr eaLnBrk="1" hangingPunct="1">
              <a:buFont typeface="Arial" charset="0"/>
              <a:buNone/>
            </a:pPr>
            <a:endParaRPr lang="zh-CN" altLang="fr-FR" dirty="0" smtClean="0">
              <a:solidFill>
                <a:srgbClr val="42607C"/>
              </a:solidFill>
            </a:endParaRPr>
          </a:p>
          <a:p>
            <a:pPr eaLnBrk="1" hangingPunct="1"/>
            <a:endParaRPr lang="fr-FR" altLang="zh-CN" dirty="0" smtClean="0">
              <a:solidFill>
                <a:srgbClr val="42607C"/>
              </a:solidFill>
            </a:endParaRPr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2571736" y="3786190"/>
            <a:ext cx="311150" cy="355600"/>
            <a:chOff x="982" y="214"/>
            <a:chExt cx="759" cy="872"/>
          </a:xfrm>
        </p:grpSpPr>
        <p:sp>
          <p:nvSpPr>
            <p:cNvPr id="3077" name="Freeform 5"/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rect l="0" t="0" r="r" b="b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Freeform 6"/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rect l="0" t="0" r="r" b="b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Freeform 7"/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rect l="0" t="0" r="r" b="b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Freeform 8"/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rect l="0" t="0" r="r" b="b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rect l="0" t="0" r="r" b="b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rect l="0" t="0" r="r" b="b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rect l="0" t="0" r="r" b="b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4" name="Group 12"/>
          <p:cNvGrpSpPr>
            <a:grpSpLocks/>
          </p:cNvGrpSpPr>
          <p:nvPr/>
        </p:nvGrpSpPr>
        <p:grpSpPr bwMode="auto">
          <a:xfrm>
            <a:off x="2571736" y="2143116"/>
            <a:ext cx="311150" cy="355600"/>
            <a:chOff x="982" y="214"/>
            <a:chExt cx="759" cy="872"/>
          </a:xfrm>
        </p:grpSpPr>
        <p:sp>
          <p:nvSpPr>
            <p:cNvPr id="3085" name="Freeform 13"/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rect l="0" t="0" r="r" b="b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rect l="0" t="0" r="r" b="b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rect l="0" t="0" r="r" b="b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rect l="0" t="0" r="r" b="b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rect l="0" t="0" r="r" b="b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rect l="0" t="0" r="r" b="b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rect l="0" t="0" r="r" b="b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92" name="Group 20"/>
          <p:cNvGrpSpPr>
            <a:grpSpLocks/>
          </p:cNvGrpSpPr>
          <p:nvPr/>
        </p:nvGrpSpPr>
        <p:grpSpPr bwMode="auto">
          <a:xfrm>
            <a:off x="2571736" y="4286256"/>
            <a:ext cx="311150" cy="355600"/>
            <a:chOff x="982" y="214"/>
            <a:chExt cx="759" cy="872"/>
          </a:xfrm>
        </p:grpSpPr>
        <p:sp>
          <p:nvSpPr>
            <p:cNvPr id="3093" name="Freeform 21"/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rect l="0" t="0" r="r" b="b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rect l="0" t="0" r="r" b="b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rect l="0" t="0" r="r" b="b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rect l="0" t="0" r="r" b="b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rect l="0" t="0" r="r" b="b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rect l="0" t="0" r="r" b="b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27"/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rect l="0" t="0" r="r" b="b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00" name="Group 28"/>
          <p:cNvGrpSpPr>
            <a:grpSpLocks/>
          </p:cNvGrpSpPr>
          <p:nvPr/>
        </p:nvGrpSpPr>
        <p:grpSpPr bwMode="auto">
          <a:xfrm>
            <a:off x="2571736" y="2714620"/>
            <a:ext cx="311150" cy="355600"/>
            <a:chOff x="982" y="214"/>
            <a:chExt cx="759" cy="872"/>
          </a:xfrm>
        </p:grpSpPr>
        <p:sp>
          <p:nvSpPr>
            <p:cNvPr id="3101" name="Freeform 29"/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rect l="0" t="0" r="r" b="b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30"/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rect l="0" t="0" r="r" b="b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rect l="0" t="0" r="r" b="b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rect l="0" t="0" r="r" b="b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Freeform 33"/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rect l="0" t="0" r="r" b="b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34"/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rect l="0" t="0" r="r" b="b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35"/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rect l="0" t="0" r="r" b="b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08" name="Group 36"/>
          <p:cNvGrpSpPr>
            <a:grpSpLocks/>
          </p:cNvGrpSpPr>
          <p:nvPr/>
        </p:nvGrpSpPr>
        <p:grpSpPr bwMode="auto">
          <a:xfrm>
            <a:off x="2571736" y="3286124"/>
            <a:ext cx="311150" cy="355600"/>
            <a:chOff x="982" y="214"/>
            <a:chExt cx="759" cy="872"/>
          </a:xfrm>
        </p:grpSpPr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1214" y="214"/>
              <a:ext cx="299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rect l="0" t="0" r="r" b="b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auto">
            <a:xfrm>
              <a:off x="982" y="398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rect l="0" t="0" r="r" b="b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auto">
            <a:xfrm>
              <a:off x="982" y="626"/>
              <a:ext cx="393" cy="277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rect l="0" t="0" r="r" b="b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auto">
            <a:xfrm>
              <a:off x="1210" y="648"/>
              <a:ext cx="299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rect l="0" t="0" r="r" b="b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Freeform 41"/>
            <p:cNvSpPr>
              <a:spLocks/>
            </p:cNvSpPr>
            <p:nvPr/>
          </p:nvSpPr>
          <p:spPr bwMode="auto">
            <a:xfrm>
              <a:off x="1348" y="626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rect l="0" t="0" r="r" b="b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Freeform 42"/>
            <p:cNvSpPr>
              <a:spLocks/>
            </p:cNvSpPr>
            <p:nvPr/>
          </p:nvSpPr>
          <p:spPr bwMode="auto">
            <a:xfrm>
              <a:off x="1348" y="393"/>
              <a:ext cx="393" cy="277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rect l="0" t="0" r="r" b="b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5" name="Freeform 43"/>
            <p:cNvSpPr>
              <a:spLocks/>
            </p:cNvSpPr>
            <p:nvPr/>
          </p:nvSpPr>
          <p:spPr bwMode="auto">
            <a:xfrm>
              <a:off x="1232" y="536"/>
              <a:ext cx="263" cy="228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rect l="0" t="0" r="r" b="b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tint val="42353"/>
                    <a:invGamma/>
                  </a:srgbClr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fr-CA" smtClean="0">
                <a:solidFill>
                  <a:schemeClr val="bg1"/>
                </a:solidFill>
              </a:rPr>
              <a:t>政治思想</a:t>
            </a:r>
            <a:endParaRPr lang="zh-CN" altLang="fr-FR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900113" y="2349500"/>
            <a:ext cx="7272337" cy="4079875"/>
          </a:xfrm>
        </p:spPr>
        <p:txBody>
          <a:bodyPr/>
          <a:lstStyle/>
          <a:p>
            <a:pPr indent="0">
              <a:lnSpc>
                <a:spcPts val="4000"/>
              </a:lnSpc>
              <a:buFont typeface="Arial" charset="0"/>
              <a:buNone/>
            </a:pPr>
            <a:r>
              <a:rPr lang="zh-CN" altLang="fr-FR" dirty="0" smtClean="0"/>
              <a:t>        </a:t>
            </a:r>
            <a:r>
              <a:rPr lang="zh-CN" altLang="fr-FR" b="1" dirty="0" smtClean="0">
                <a:latin typeface="华文楷体" pitchFamily="2" charset="-122"/>
                <a:ea typeface="华文楷体" pitchFamily="2" charset="-122"/>
              </a:rPr>
              <a:t>思想方面，我一直对自己有较高的要求，不断进行政治学习，积极参加各种政治活动，为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使</a:t>
            </a:r>
            <a:r>
              <a:rPr lang="zh-CN" altLang="fr-FR" b="1" dirty="0" smtClean="0">
                <a:latin typeface="华文楷体" pitchFamily="2" charset="-122"/>
                <a:ea typeface="华文楷体" pitchFamily="2" charset="-122"/>
              </a:rPr>
              <a:t>自己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成为</a:t>
            </a:r>
            <a:r>
              <a:rPr lang="zh-CN" altLang="fr-FR" b="1" dirty="0" smtClean="0">
                <a:latin typeface="华文楷体" pitchFamily="2" charset="-122"/>
                <a:ea typeface="华文楷体" pitchFamily="2" charset="-122"/>
              </a:rPr>
              <a:t>一名优秀的党员提供充足的准备。</a:t>
            </a:r>
            <a:endParaRPr lang="fr-FR" altLang="zh-CN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14414" y="785794"/>
            <a:ext cx="655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i="0" dirty="0" smtClean="0">
                <a:latin typeface="华文楷体" pitchFamily="2" charset="-122"/>
                <a:ea typeface="华文楷体" pitchFamily="2" charset="-122"/>
              </a:rPr>
              <a:t>政治思想</a:t>
            </a:r>
            <a:endParaRPr lang="zh-CN" altLang="en-US" sz="3200" i="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fr-CA" smtClean="0">
                <a:solidFill>
                  <a:schemeClr val="bg1"/>
                </a:solidFill>
              </a:rPr>
              <a:t>课程学习</a:t>
            </a:r>
            <a:endParaRPr lang="zh-CN" altLang="fr-FR" smtClean="0">
              <a:solidFill>
                <a:schemeClr val="bg1"/>
              </a:solidFill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000100" y="2214554"/>
            <a:ext cx="7215238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4320" indent="-274320">
              <a:lnSpc>
                <a:spcPts val="4000"/>
              </a:lnSpc>
              <a:spcBef>
                <a:spcPct val="35000"/>
              </a:spcBef>
              <a:buClr>
                <a:schemeClr val="accent3"/>
              </a:buClr>
              <a:buSzPct val="95000"/>
            </a:pPr>
            <a:r>
              <a:rPr lang="zh-CN" altLang="en-US" sz="2600" dirty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600" i="0" dirty="0" smtClean="0">
                <a:latin typeface="华文楷体" pitchFamily="2" charset="-122"/>
                <a:ea typeface="华文楷体" pitchFamily="2" charset="-122"/>
              </a:rPr>
              <a:t>通过两年的研究生课程学习共修满</a:t>
            </a:r>
            <a:r>
              <a:rPr lang="en-US" altLang="zh-CN" sz="2600" i="0" dirty="0" smtClean="0">
                <a:latin typeface="华文楷体" pitchFamily="2" charset="-122"/>
                <a:ea typeface="华文楷体" pitchFamily="2" charset="-122"/>
              </a:rPr>
              <a:t>34</a:t>
            </a:r>
            <a:r>
              <a:rPr lang="zh-CN" altLang="en-US" sz="2600" i="0" dirty="0" smtClean="0">
                <a:latin typeface="华文楷体" pitchFamily="2" charset="-122"/>
                <a:ea typeface="华文楷体" pitchFamily="2" charset="-122"/>
              </a:rPr>
              <a:t>学分，其中学位课程共</a:t>
            </a:r>
            <a:r>
              <a:rPr lang="en-US" altLang="zh-CN" sz="2600" i="0" dirty="0" smtClean="0">
                <a:latin typeface="华文楷体" pitchFamily="2" charset="-122"/>
                <a:ea typeface="华文楷体" pitchFamily="2" charset="-122"/>
              </a:rPr>
              <a:t>19</a:t>
            </a:r>
            <a:r>
              <a:rPr lang="zh-CN" altLang="en-US" sz="2600" i="0" dirty="0" smtClean="0">
                <a:latin typeface="华文楷体" pitchFamily="2" charset="-122"/>
                <a:ea typeface="华文楷体" pitchFamily="2" charset="-122"/>
              </a:rPr>
              <a:t>学分，选修课程和实践课程共</a:t>
            </a:r>
            <a:r>
              <a:rPr lang="en-US" altLang="zh-CN" sz="2600" i="0" dirty="0" smtClean="0">
                <a:latin typeface="华文楷体" pitchFamily="2" charset="-122"/>
                <a:ea typeface="华文楷体" pitchFamily="2" charset="-122"/>
              </a:rPr>
              <a:t>15</a:t>
            </a:r>
            <a:r>
              <a:rPr lang="zh-CN" altLang="en-US" sz="2600" i="0" dirty="0" smtClean="0">
                <a:latin typeface="华文楷体" pitchFamily="2" charset="-122"/>
                <a:ea typeface="华文楷体" pitchFamily="2" charset="-122"/>
              </a:rPr>
              <a:t>学分。</a:t>
            </a:r>
          </a:p>
          <a:p>
            <a:pPr>
              <a:spcBef>
                <a:spcPct val="50000"/>
              </a:spcBef>
            </a:pPr>
            <a:endParaRPr lang="zh-CN" altLang="en-US" sz="3200" b="0" i="0" dirty="0"/>
          </a:p>
          <a:p>
            <a:pPr>
              <a:spcBef>
                <a:spcPct val="50000"/>
              </a:spcBef>
            </a:pPr>
            <a:endParaRPr lang="en-US" altLang="zh-CN" sz="3200" b="0" i="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14414" y="785794"/>
            <a:ext cx="655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i="0" dirty="0" smtClean="0">
                <a:latin typeface="华文楷体" pitchFamily="2" charset="-122"/>
                <a:ea typeface="华文楷体" pitchFamily="2" charset="-122"/>
              </a:rPr>
              <a:t>课程学习</a:t>
            </a:r>
            <a:endParaRPr lang="zh-CN" altLang="en-US" sz="3200" i="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Freeform 2"/>
          <p:cNvSpPr>
            <a:spLocks/>
          </p:cNvSpPr>
          <p:nvPr/>
        </p:nvSpPr>
        <p:spPr bwMode="gray">
          <a:xfrm>
            <a:off x="2500298" y="1142984"/>
            <a:ext cx="4283075" cy="4556125"/>
          </a:xfrm>
          <a:custGeom>
            <a:avLst/>
            <a:gdLst/>
            <a:ahLst/>
            <a:cxnLst>
              <a:cxn ang="0">
                <a:pos x="744" y="1107"/>
              </a:cxn>
              <a:cxn ang="0">
                <a:pos x="0" y="2479"/>
              </a:cxn>
              <a:cxn ang="0">
                <a:pos x="977" y="2854"/>
              </a:cxn>
              <a:cxn ang="0">
                <a:pos x="2200" y="2440"/>
              </a:cxn>
              <a:cxn ang="0">
                <a:pos x="2666" y="1469"/>
              </a:cxn>
              <a:cxn ang="0">
                <a:pos x="2466" y="583"/>
              </a:cxn>
              <a:cxn ang="0">
                <a:pos x="2077" y="0"/>
              </a:cxn>
              <a:cxn ang="0">
                <a:pos x="744" y="1107"/>
              </a:cxn>
            </a:cxnLst>
            <a:rect l="0" t="0" r="r" b="b"/>
            <a:pathLst>
              <a:path w="2698" h="2870">
                <a:moveTo>
                  <a:pt x="744" y="1107"/>
                </a:moveTo>
                <a:lnTo>
                  <a:pt x="0" y="2479"/>
                </a:lnTo>
                <a:cubicBezTo>
                  <a:pt x="323" y="2693"/>
                  <a:pt x="608" y="2838"/>
                  <a:pt x="977" y="2854"/>
                </a:cubicBezTo>
                <a:cubicBezTo>
                  <a:pt x="1346" y="2870"/>
                  <a:pt x="1870" y="2745"/>
                  <a:pt x="2200" y="2440"/>
                </a:cubicBezTo>
                <a:cubicBezTo>
                  <a:pt x="2530" y="2135"/>
                  <a:pt x="2634" y="1715"/>
                  <a:pt x="2666" y="1469"/>
                </a:cubicBezTo>
                <a:cubicBezTo>
                  <a:pt x="2698" y="1223"/>
                  <a:pt x="2575" y="827"/>
                  <a:pt x="2466" y="583"/>
                </a:cubicBezTo>
                <a:cubicBezTo>
                  <a:pt x="2357" y="339"/>
                  <a:pt x="2258" y="175"/>
                  <a:pt x="2077" y="0"/>
                </a:cubicBezTo>
                <a:cubicBezTo>
                  <a:pt x="1410" y="553"/>
                  <a:pt x="744" y="1107"/>
                  <a:pt x="744" y="1107"/>
                </a:cubicBez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5957" name="AutoShape 3"/>
          <p:cNvSpPr>
            <a:spLocks noChangeArrowheads="1"/>
          </p:cNvSpPr>
          <p:nvPr/>
        </p:nvSpPr>
        <p:spPr bwMode="gray">
          <a:xfrm rot="2467145" flipH="1">
            <a:off x="2811463" y="1438275"/>
            <a:ext cx="2833687" cy="5181600"/>
          </a:xfrm>
          <a:prstGeom prst="moon">
            <a:avLst>
              <a:gd name="adj" fmla="val 13625"/>
            </a:avLst>
          </a:prstGeom>
          <a:solidFill>
            <a:srgbClr val="C9C9C9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5958" name="AutoShape 4"/>
          <p:cNvSpPr>
            <a:spLocks noChangeArrowheads="1"/>
          </p:cNvSpPr>
          <p:nvPr/>
        </p:nvSpPr>
        <p:spPr bwMode="gray">
          <a:xfrm rot="2428271" flipH="1">
            <a:off x="3813161" y="1914509"/>
            <a:ext cx="1506537" cy="2765425"/>
          </a:xfrm>
          <a:prstGeom prst="moon">
            <a:avLst>
              <a:gd name="adj" fmla="val 13625"/>
            </a:avLst>
          </a:prstGeom>
          <a:solidFill>
            <a:srgbClr val="C9C9C9">
              <a:alpha val="30196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5959" name="Line 5"/>
          <p:cNvSpPr>
            <a:spLocks noChangeShapeType="1"/>
          </p:cNvSpPr>
          <p:nvPr/>
        </p:nvSpPr>
        <p:spPr bwMode="gray">
          <a:xfrm rot="-1039446">
            <a:off x="3622661" y="2451084"/>
            <a:ext cx="3009900" cy="0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0" name="Line 6"/>
          <p:cNvSpPr>
            <a:spLocks noChangeShapeType="1"/>
          </p:cNvSpPr>
          <p:nvPr/>
        </p:nvSpPr>
        <p:spPr bwMode="gray">
          <a:xfrm rot="-1039446">
            <a:off x="3875073" y="2444734"/>
            <a:ext cx="2859088" cy="1585912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1" name="Line 7"/>
          <p:cNvSpPr>
            <a:spLocks noChangeShapeType="1"/>
          </p:cNvSpPr>
          <p:nvPr/>
        </p:nvSpPr>
        <p:spPr bwMode="gray">
          <a:xfrm rot="-1039446">
            <a:off x="4059223" y="2633646"/>
            <a:ext cx="1425575" cy="27225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2" name="Line 8"/>
          <p:cNvSpPr>
            <a:spLocks noChangeShapeType="1"/>
          </p:cNvSpPr>
          <p:nvPr/>
        </p:nvSpPr>
        <p:spPr bwMode="gray">
          <a:xfrm rot="20560554" flipH="1">
            <a:off x="3389298" y="2962259"/>
            <a:ext cx="744538" cy="2803525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652678" y="1554133"/>
            <a:ext cx="2500330" cy="1873263"/>
            <a:chOff x="1293" y="1283"/>
            <a:chExt cx="962" cy="761"/>
          </a:xfrm>
        </p:grpSpPr>
        <p:sp>
          <p:nvSpPr>
            <p:cNvPr id="126051" name="AutoShape 10"/>
            <p:cNvSpPr>
              <a:spLocks noChangeArrowheads="1"/>
            </p:cNvSpPr>
            <p:nvPr/>
          </p:nvSpPr>
          <p:spPr bwMode="gray">
            <a:xfrm>
              <a:off x="1295" y="1283"/>
              <a:ext cx="958" cy="7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600 w 21600"/>
                <a:gd name="T13" fmla="*/ 10814 h 21600"/>
                <a:gd name="T14" fmla="*/ 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1434" y="10800"/>
                  </a:moveTo>
                  <a:cubicBezTo>
                    <a:pt x="11434" y="11150"/>
                    <a:pt x="11150" y="11434"/>
                    <a:pt x="10800" y="11434"/>
                  </a:cubicBezTo>
                  <a:cubicBezTo>
                    <a:pt x="10449" y="11434"/>
                    <a:pt x="10166" y="11150"/>
                    <a:pt x="10166" y="10800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lnTo>
                    <a:pt x="11434" y="10800"/>
                  </a:lnTo>
                  <a:close/>
                </a:path>
              </a:pathLst>
            </a:custGeom>
            <a:gradFill rotWithShape="1">
              <a:gsLst>
                <a:gs pos="0">
                  <a:srgbClr val="FFCC00"/>
                </a:gs>
                <a:gs pos="50000">
                  <a:srgbClr val="663300"/>
                </a:gs>
                <a:gs pos="100000">
                  <a:srgbClr val="FFCC0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26052" name="Oval 11"/>
            <p:cNvSpPr>
              <a:spLocks noChangeArrowheads="1"/>
            </p:cNvSpPr>
            <p:nvPr/>
          </p:nvSpPr>
          <p:spPr bwMode="gray">
            <a:xfrm>
              <a:off x="1293" y="1591"/>
              <a:ext cx="962" cy="16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E476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159486" y="2927334"/>
            <a:ext cx="962025" cy="1009650"/>
            <a:chOff x="3247" y="1673"/>
            <a:chExt cx="606" cy="636"/>
          </a:xfrm>
        </p:grpSpPr>
        <p:pic>
          <p:nvPicPr>
            <p:cNvPr id="126034" name="Picture 15" descr="light_shadow"/>
            <p:cNvPicPr>
              <a:picLocks noChangeAspect="1" noChangeArrowheads="1"/>
            </p:cNvPicPr>
            <p:nvPr/>
          </p:nvPicPr>
          <p:blipFill>
            <a:blip r:embed="rId2">
              <a:lum bright="-84000" contrast="-48000"/>
            </a:blip>
            <a:srcRect/>
            <a:stretch>
              <a:fillRect/>
            </a:stretch>
          </p:blipFill>
          <p:spPr bwMode="gray">
            <a:xfrm>
              <a:off x="3305" y="2171"/>
              <a:ext cx="49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6035" name="Picture 16" descr="circuler_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3247" y="1673"/>
              <a:ext cx="606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0721" name="Oval 17"/>
            <p:cNvSpPr>
              <a:spLocks noChangeArrowheads="1"/>
            </p:cNvSpPr>
            <p:nvPr/>
          </p:nvSpPr>
          <p:spPr bwMode="gray">
            <a:xfrm>
              <a:off x="3247" y="1673"/>
              <a:ext cx="602" cy="587"/>
            </a:xfrm>
            <a:prstGeom prst="ellipse">
              <a:avLst/>
            </a:prstGeom>
            <a:gradFill rotWithShape="1">
              <a:gsLst>
                <a:gs pos="0">
                  <a:srgbClr val="CCCC00">
                    <a:alpha val="89999"/>
                  </a:srgbClr>
                </a:gs>
                <a:gs pos="50000">
                  <a:srgbClr val="CCFF99">
                    <a:alpha val="55000"/>
                  </a:srgbClr>
                </a:gs>
                <a:gs pos="100000">
                  <a:srgbClr val="CCCC00"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 rot="-1045052" flipH="1" flipV="1">
              <a:off x="3295" y="2159"/>
              <a:ext cx="470" cy="111"/>
              <a:chOff x="2532" y="1051"/>
              <a:chExt cx="893" cy="246"/>
            </a:xfrm>
          </p:grpSpPr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6047" name="AutoShape 2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6048" name="AutoShape 2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6049" name="AutoShape 2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6050" name="AutoShape 2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6" name="Group 24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6043" name="AutoShape 2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901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6044" name="AutoShape 2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6045" name="AutoShape 2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6046" name="AutoShape 2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</p:grpSp>
        <p:sp>
          <p:nvSpPr>
            <p:cNvPr id="126040" name="Freeform 29"/>
            <p:cNvSpPr>
              <a:spLocks/>
            </p:cNvSpPr>
            <p:nvPr/>
          </p:nvSpPr>
          <p:spPr bwMode="gray">
            <a:xfrm>
              <a:off x="3309" y="1685"/>
              <a:ext cx="473" cy="204"/>
            </a:xfrm>
            <a:custGeom>
              <a:avLst/>
              <a:gdLst>
                <a:gd name="T0" fmla="*/ 3 w 1321"/>
                <a:gd name="T1" fmla="*/ 0 h 712"/>
                <a:gd name="T2" fmla="*/ 3 w 1321"/>
                <a:gd name="T3" fmla="*/ 0 h 712"/>
                <a:gd name="T4" fmla="*/ 3 w 1321"/>
                <a:gd name="T5" fmla="*/ 0 h 712"/>
                <a:gd name="T6" fmla="*/ 3 w 1321"/>
                <a:gd name="T7" fmla="*/ 0 h 712"/>
                <a:gd name="T8" fmla="*/ 3 w 1321"/>
                <a:gd name="T9" fmla="*/ 0 h 712"/>
                <a:gd name="T10" fmla="*/ 3 w 1321"/>
                <a:gd name="T11" fmla="*/ 0 h 712"/>
                <a:gd name="T12" fmla="*/ 3 w 1321"/>
                <a:gd name="T13" fmla="*/ 0 h 712"/>
                <a:gd name="T14" fmla="*/ 3 w 1321"/>
                <a:gd name="T15" fmla="*/ 0 h 712"/>
                <a:gd name="T16" fmla="*/ 3 w 1321"/>
                <a:gd name="T17" fmla="*/ 0 h 712"/>
                <a:gd name="T18" fmla="*/ 2 w 1321"/>
                <a:gd name="T19" fmla="*/ 0 h 712"/>
                <a:gd name="T20" fmla="*/ 2 w 1321"/>
                <a:gd name="T21" fmla="*/ 0 h 712"/>
                <a:gd name="T22" fmla="*/ 2 w 1321"/>
                <a:gd name="T23" fmla="*/ 0 h 712"/>
                <a:gd name="T24" fmla="*/ 2 w 1321"/>
                <a:gd name="T25" fmla="*/ 0 h 712"/>
                <a:gd name="T26" fmla="*/ 2 w 1321"/>
                <a:gd name="T27" fmla="*/ 0 h 712"/>
                <a:gd name="T28" fmla="*/ 2 w 1321"/>
                <a:gd name="T29" fmla="*/ 0 h 712"/>
                <a:gd name="T30" fmla="*/ 1 w 1321"/>
                <a:gd name="T31" fmla="*/ 0 h 712"/>
                <a:gd name="T32" fmla="*/ 1 w 1321"/>
                <a:gd name="T33" fmla="*/ 0 h 712"/>
                <a:gd name="T34" fmla="*/ 1 w 1321"/>
                <a:gd name="T35" fmla="*/ 0 h 712"/>
                <a:gd name="T36" fmla="*/ 1 w 1321"/>
                <a:gd name="T37" fmla="*/ 0 h 712"/>
                <a:gd name="T38" fmla="*/ 1 w 1321"/>
                <a:gd name="T39" fmla="*/ 0 h 712"/>
                <a:gd name="T40" fmla="*/ 0 w 1321"/>
                <a:gd name="T41" fmla="*/ 0 h 712"/>
                <a:gd name="T42" fmla="*/ 0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0 w 1321"/>
                <a:gd name="T71" fmla="*/ 0 h 712"/>
                <a:gd name="T72" fmla="*/ 1 w 1321"/>
                <a:gd name="T73" fmla="*/ 0 h 712"/>
                <a:gd name="T74" fmla="*/ 1 w 1321"/>
                <a:gd name="T75" fmla="*/ 0 h 712"/>
                <a:gd name="T76" fmla="*/ 1 w 1321"/>
                <a:gd name="T77" fmla="*/ 0 h 712"/>
                <a:gd name="T78" fmla="*/ 1 w 1321"/>
                <a:gd name="T79" fmla="*/ 0 h 712"/>
                <a:gd name="T80" fmla="*/ 1 w 1321"/>
                <a:gd name="T81" fmla="*/ 0 h 712"/>
                <a:gd name="T82" fmla="*/ 1 w 1321"/>
                <a:gd name="T83" fmla="*/ 0 h 712"/>
                <a:gd name="T84" fmla="*/ 1 w 1321"/>
                <a:gd name="T85" fmla="*/ 0 h 712"/>
                <a:gd name="T86" fmla="*/ 2 w 1321"/>
                <a:gd name="T87" fmla="*/ 0 h 712"/>
                <a:gd name="T88" fmla="*/ 2 w 1321"/>
                <a:gd name="T89" fmla="*/ 0 h 712"/>
                <a:gd name="T90" fmla="*/ 2 w 1321"/>
                <a:gd name="T91" fmla="*/ 0 h 712"/>
                <a:gd name="T92" fmla="*/ 2 w 1321"/>
                <a:gd name="T93" fmla="*/ 0 h 712"/>
                <a:gd name="T94" fmla="*/ 2 w 1321"/>
                <a:gd name="T95" fmla="*/ 0 h 712"/>
                <a:gd name="T96" fmla="*/ 3 w 1321"/>
                <a:gd name="T97" fmla="*/ 0 h 712"/>
                <a:gd name="T98" fmla="*/ 3 w 1321"/>
                <a:gd name="T99" fmla="*/ 0 h 712"/>
                <a:gd name="T100" fmla="*/ 3 w 1321"/>
                <a:gd name="T101" fmla="*/ 0 h 712"/>
                <a:gd name="T102" fmla="*/ 3 w 1321"/>
                <a:gd name="T103" fmla="*/ 0 h 712"/>
                <a:gd name="T104" fmla="*/ 3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AF6A2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125967" name="Text Box 30"/>
          <p:cNvSpPr txBox="1">
            <a:spLocks noChangeArrowheads="1"/>
          </p:cNvSpPr>
          <p:nvPr/>
        </p:nvSpPr>
        <p:spPr bwMode="gray">
          <a:xfrm>
            <a:off x="6143636" y="3143248"/>
            <a:ext cx="142241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效率低</a:t>
            </a:r>
            <a:endParaRPr lang="en-US" altLang="zh-CN" sz="2000" i="0" dirty="0" smtClean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6122973" y="1644634"/>
            <a:ext cx="723900" cy="758825"/>
            <a:chOff x="3247" y="1673"/>
            <a:chExt cx="606" cy="636"/>
          </a:xfrm>
        </p:grpSpPr>
        <p:pic>
          <p:nvPicPr>
            <p:cNvPr id="126017" name="Picture 40" descr="light_shadow"/>
            <p:cNvPicPr>
              <a:picLocks noChangeAspect="1" noChangeArrowheads="1"/>
            </p:cNvPicPr>
            <p:nvPr/>
          </p:nvPicPr>
          <p:blipFill>
            <a:blip r:embed="rId4">
              <a:lum bright="-84000" contrast="-48000"/>
            </a:blip>
            <a:srcRect/>
            <a:stretch>
              <a:fillRect/>
            </a:stretch>
          </p:blipFill>
          <p:spPr bwMode="gray">
            <a:xfrm>
              <a:off x="3305" y="2171"/>
              <a:ext cx="49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6018" name="Picture 41" descr="circuler_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gray">
            <a:xfrm>
              <a:off x="3247" y="1673"/>
              <a:ext cx="606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0746" name="Oval 42"/>
            <p:cNvSpPr>
              <a:spLocks noChangeArrowheads="1"/>
            </p:cNvSpPr>
            <p:nvPr/>
          </p:nvSpPr>
          <p:spPr bwMode="gray">
            <a:xfrm>
              <a:off x="3247" y="1673"/>
              <a:ext cx="602" cy="587"/>
            </a:xfrm>
            <a:prstGeom prst="ellipse">
              <a:avLst/>
            </a:prstGeom>
            <a:gradFill rotWithShape="1">
              <a:gsLst>
                <a:gs pos="0">
                  <a:srgbClr val="CCCC00">
                    <a:alpha val="89999"/>
                  </a:srgbClr>
                </a:gs>
                <a:gs pos="50000">
                  <a:srgbClr val="CCFF99">
                    <a:alpha val="55000"/>
                  </a:srgbClr>
                </a:gs>
                <a:gs pos="100000">
                  <a:srgbClr val="CCCC00"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8" name="Group 43"/>
            <p:cNvGrpSpPr>
              <a:grpSpLocks/>
            </p:cNvGrpSpPr>
            <p:nvPr/>
          </p:nvGrpSpPr>
          <p:grpSpPr bwMode="auto">
            <a:xfrm rot="-1045052" flipH="1" flipV="1">
              <a:off x="3295" y="2159"/>
              <a:ext cx="470" cy="111"/>
              <a:chOff x="2532" y="1051"/>
              <a:chExt cx="893" cy="246"/>
            </a:xfrm>
          </p:grpSpPr>
          <p:grpSp>
            <p:nvGrpSpPr>
              <p:cNvPr id="9" name="Group 4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6030" name="AutoShape 4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6031" name="AutoShape 4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6032" name="AutoShape 4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6033" name="AutoShape 4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10" name="Group 4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6026" name="AutoShape 5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6027" name="AutoShape 5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6028" name="AutoShape 5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6029" name="AutoShape 5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</p:grpSp>
        <p:sp>
          <p:nvSpPr>
            <p:cNvPr id="126023" name="Freeform 54"/>
            <p:cNvSpPr>
              <a:spLocks/>
            </p:cNvSpPr>
            <p:nvPr/>
          </p:nvSpPr>
          <p:spPr bwMode="gray">
            <a:xfrm>
              <a:off x="3309" y="1685"/>
              <a:ext cx="473" cy="204"/>
            </a:xfrm>
            <a:custGeom>
              <a:avLst/>
              <a:gdLst>
                <a:gd name="T0" fmla="*/ 3 w 1321"/>
                <a:gd name="T1" fmla="*/ 0 h 712"/>
                <a:gd name="T2" fmla="*/ 3 w 1321"/>
                <a:gd name="T3" fmla="*/ 0 h 712"/>
                <a:gd name="T4" fmla="*/ 3 w 1321"/>
                <a:gd name="T5" fmla="*/ 0 h 712"/>
                <a:gd name="T6" fmla="*/ 3 w 1321"/>
                <a:gd name="T7" fmla="*/ 0 h 712"/>
                <a:gd name="T8" fmla="*/ 3 w 1321"/>
                <a:gd name="T9" fmla="*/ 0 h 712"/>
                <a:gd name="T10" fmla="*/ 3 w 1321"/>
                <a:gd name="T11" fmla="*/ 0 h 712"/>
                <a:gd name="T12" fmla="*/ 3 w 1321"/>
                <a:gd name="T13" fmla="*/ 0 h 712"/>
                <a:gd name="T14" fmla="*/ 3 w 1321"/>
                <a:gd name="T15" fmla="*/ 0 h 712"/>
                <a:gd name="T16" fmla="*/ 3 w 1321"/>
                <a:gd name="T17" fmla="*/ 0 h 712"/>
                <a:gd name="T18" fmla="*/ 2 w 1321"/>
                <a:gd name="T19" fmla="*/ 0 h 712"/>
                <a:gd name="T20" fmla="*/ 2 w 1321"/>
                <a:gd name="T21" fmla="*/ 0 h 712"/>
                <a:gd name="T22" fmla="*/ 2 w 1321"/>
                <a:gd name="T23" fmla="*/ 0 h 712"/>
                <a:gd name="T24" fmla="*/ 2 w 1321"/>
                <a:gd name="T25" fmla="*/ 0 h 712"/>
                <a:gd name="T26" fmla="*/ 2 w 1321"/>
                <a:gd name="T27" fmla="*/ 0 h 712"/>
                <a:gd name="T28" fmla="*/ 2 w 1321"/>
                <a:gd name="T29" fmla="*/ 0 h 712"/>
                <a:gd name="T30" fmla="*/ 1 w 1321"/>
                <a:gd name="T31" fmla="*/ 0 h 712"/>
                <a:gd name="T32" fmla="*/ 1 w 1321"/>
                <a:gd name="T33" fmla="*/ 0 h 712"/>
                <a:gd name="T34" fmla="*/ 1 w 1321"/>
                <a:gd name="T35" fmla="*/ 0 h 712"/>
                <a:gd name="T36" fmla="*/ 1 w 1321"/>
                <a:gd name="T37" fmla="*/ 0 h 712"/>
                <a:gd name="T38" fmla="*/ 1 w 1321"/>
                <a:gd name="T39" fmla="*/ 0 h 712"/>
                <a:gd name="T40" fmla="*/ 0 w 1321"/>
                <a:gd name="T41" fmla="*/ 0 h 712"/>
                <a:gd name="T42" fmla="*/ 0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0 w 1321"/>
                <a:gd name="T71" fmla="*/ 0 h 712"/>
                <a:gd name="T72" fmla="*/ 1 w 1321"/>
                <a:gd name="T73" fmla="*/ 0 h 712"/>
                <a:gd name="T74" fmla="*/ 1 w 1321"/>
                <a:gd name="T75" fmla="*/ 0 h 712"/>
                <a:gd name="T76" fmla="*/ 1 w 1321"/>
                <a:gd name="T77" fmla="*/ 0 h 712"/>
                <a:gd name="T78" fmla="*/ 1 w 1321"/>
                <a:gd name="T79" fmla="*/ 0 h 712"/>
                <a:gd name="T80" fmla="*/ 1 w 1321"/>
                <a:gd name="T81" fmla="*/ 0 h 712"/>
                <a:gd name="T82" fmla="*/ 1 w 1321"/>
                <a:gd name="T83" fmla="*/ 0 h 712"/>
                <a:gd name="T84" fmla="*/ 1 w 1321"/>
                <a:gd name="T85" fmla="*/ 0 h 712"/>
                <a:gd name="T86" fmla="*/ 2 w 1321"/>
                <a:gd name="T87" fmla="*/ 0 h 712"/>
                <a:gd name="T88" fmla="*/ 2 w 1321"/>
                <a:gd name="T89" fmla="*/ 0 h 712"/>
                <a:gd name="T90" fmla="*/ 2 w 1321"/>
                <a:gd name="T91" fmla="*/ 0 h 712"/>
                <a:gd name="T92" fmla="*/ 2 w 1321"/>
                <a:gd name="T93" fmla="*/ 0 h 712"/>
                <a:gd name="T94" fmla="*/ 2 w 1321"/>
                <a:gd name="T95" fmla="*/ 0 h 712"/>
                <a:gd name="T96" fmla="*/ 3 w 1321"/>
                <a:gd name="T97" fmla="*/ 0 h 712"/>
                <a:gd name="T98" fmla="*/ 3 w 1321"/>
                <a:gd name="T99" fmla="*/ 0 h 712"/>
                <a:gd name="T100" fmla="*/ 3 w 1321"/>
                <a:gd name="T101" fmla="*/ 0 h 712"/>
                <a:gd name="T102" fmla="*/ 3 w 1321"/>
                <a:gd name="T103" fmla="*/ 0 h 712"/>
                <a:gd name="T104" fmla="*/ 3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AF6A2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125977" name="Text Box 55"/>
          <p:cNvSpPr txBox="1">
            <a:spLocks noChangeArrowheads="1"/>
          </p:cNvSpPr>
          <p:nvPr/>
        </p:nvSpPr>
        <p:spPr bwMode="gray">
          <a:xfrm>
            <a:off x="4367190" y="1839885"/>
            <a:ext cx="7556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003366"/>
                </a:solidFill>
                <a:ea typeface="宋体" charset="-122"/>
              </a:rPr>
              <a:t>人工</a:t>
            </a:r>
            <a:endParaRPr lang="en-US" altLang="zh-CN" sz="1600" b="1" dirty="0">
              <a:solidFill>
                <a:srgbClr val="003366"/>
              </a:solidFill>
              <a:ea typeface="宋体" charset="-122"/>
            </a:endParaRPr>
          </a:p>
        </p:txBody>
      </p: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5200636" y="4367196"/>
            <a:ext cx="1193800" cy="1254125"/>
            <a:chOff x="3247" y="1673"/>
            <a:chExt cx="606" cy="636"/>
          </a:xfrm>
        </p:grpSpPr>
        <p:pic>
          <p:nvPicPr>
            <p:cNvPr id="126000" name="Picture 57" descr="light_shadow"/>
            <p:cNvPicPr>
              <a:picLocks noChangeAspect="1" noChangeArrowheads="1"/>
            </p:cNvPicPr>
            <p:nvPr/>
          </p:nvPicPr>
          <p:blipFill>
            <a:blip r:embed="rId6">
              <a:lum bright="-84000" contrast="-48000"/>
            </a:blip>
            <a:srcRect/>
            <a:stretch>
              <a:fillRect/>
            </a:stretch>
          </p:blipFill>
          <p:spPr bwMode="gray">
            <a:xfrm>
              <a:off x="3305" y="2171"/>
              <a:ext cx="49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6001" name="Picture 58" descr="circuler_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gray">
            <a:xfrm>
              <a:off x="3247" y="1673"/>
              <a:ext cx="606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0763" name="Oval 59"/>
            <p:cNvSpPr>
              <a:spLocks noChangeArrowheads="1"/>
            </p:cNvSpPr>
            <p:nvPr/>
          </p:nvSpPr>
          <p:spPr bwMode="gray">
            <a:xfrm>
              <a:off x="3247" y="1673"/>
              <a:ext cx="602" cy="587"/>
            </a:xfrm>
            <a:prstGeom prst="ellipse">
              <a:avLst/>
            </a:prstGeom>
            <a:gradFill rotWithShape="1">
              <a:gsLst>
                <a:gs pos="0">
                  <a:srgbClr val="CCCC00">
                    <a:alpha val="89999"/>
                  </a:srgbClr>
                </a:gs>
                <a:gs pos="50000">
                  <a:srgbClr val="CCFF99">
                    <a:alpha val="55000"/>
                  </a:srgbClr>
                </a:gs>
                <a:gs pos="100000">
                  <a:srgbClr val="CCCC00"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2" name="Group 60"/>
            <p:cNvGrpSpPr>
              <a:grpSpLocks/>
            </p:cNvGrpSpPr>
            <p:nvPr/>
          </p:nvGrpSpPr>
          <p:grpSpPr bwMode="auto">
            <a:xfrm rot="-1045052" flipH="1" flipV="1">
              <a:off x="3295" y="2159"/>
              <a:ext cx="470" cy="111"/>
              <a:chOff x="2532" y="1051"/>
              <a:chExt cx="893" cy="246"/>
            </a:xfrm>
          </p:grpSpPr>
          <p:grpSp>
            <p:nvGrpSpPr>
              <p:cNvPr id="13" name="Group 61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6013" name="AutoShape 6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6014" name="AutoShape 6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6015" name="AutoShape 6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6016" name="AutoShape 6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14" name="Group 66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6009" name="AutoShape 6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901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6010" name="AutoShape 6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6011" name="AutoShape 6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6012" name="AutoShape 7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</p:grpSp>
        <p:sp>
          <p:nvSpPr>
            <p:cNvPr id="126006" name="Freeform 71"/>
            <p:cNvSpPr>
              <a:spLocks/>
            </p:cNvSpPr>
            <p:nvPr/>
          </p:nvSpPr>
          <p:spPr bwMode="gray">
            <a:xfrm>
              <a:off x="3309" y="1685"/>
              <a:ext cx="473" cy="204"/>
            </a:xfrm>
            <a:custGeom>
              <a:avLst/>
              <a:gdLst>
                <a:gd name="T0" fmla="*/ 3 w 1321"/>
                <a:gd name="T1" fmla="*/ 0 h 712"/>
                <a:gd name="T2" fmla="*/ 3 w 1321"/>
                <a:gd name="T3" fmla="*/ 0 h 712"/>
                <a:gd name="T4" fmla="*/ 3 w 1321"/>
                <a:gd name="T5" fmla="*/ 0 h 712"/>
                <a:gd name="T6" fmla="*/ 3 w 1321"/>
                <a:gd name="T7" fmla="*/ 0 h 712"/>
                <a:gd name="T8" fmla="*/ 3 w 1321"/>
                <a:gd name="T9" fmla="*/ 0 h 712"/>
                <a:gd name="T10" fmla="*/ 3 w 1321"/>
                <a:gd name="T11" fmla="*/ 0 h 712"/>
                <a:gd name="T12" fmla="*/ 3 w 1321"/>
                <a:gd name="T13" fmla="*/ 0 h 712"/>
                <a:gd name="T14" fmla="*/ 3 w 1321"/>
                <a:gd name="T15" fmla="*/ 0 h 712"/>
                <a:gd name="T16" fmla="*/ 3 w 1321"/>
                <a:gd name="T17" fmla="*/ 0 h 712"/>
                <a:gd name="T18" fmla="*/ 2 w 1321"/>
                <a:gd name="T19" fmla="*/ 0 h 712"/>
                <a:gd name="T20" fmla="*/ 2 w 1321"/>
                <a:gd name="T21" fmla="*/ 0 h 712"/>
                <a:gd name="T22" fmla="*/ 2 w 1321"/>
                <a:gd name="T23" fmla="*/ 0 h 712"/>
                <a:gd name="T24" fmla="*/ 2 w 1321"/>
                <a:gd name="T25" fmla="*/ 0 h 712"/>
                <a:gd name="T26" fmla="*/ 2 w 1321"/>
                <a:gd name="T27" fmla="*/ 0 h 712"/>
                <a:gd name="T28" fmla="*/ 2 w 1321"/>
                <a:gd name="T29" fmla="*/ 0 h 712"/>
                <a:gd name="T30" fmla="*/ 1 w 1321"/>
                <a:gd name="T31" fmla="*/ 0 h 712"/>
                <a:gd name="T32" fmla="*/ 1 w 1321"/>
                <a:gd name="T33" fmla="*/ 0 h 712"/>
                <a:gd name="T34" fmla="*/ 1 w 1321"/>
                <a:gd name="T35" fmla="*/ 0 h 712"/>
                <a:gd name="T36" fmla="*/ 1 w 1321"/>
                <a:gd name="T37" fmla="*/ 0 h 712"/>
                <a:gd name="T38" fmla="*/ 1 w 1321"/>
                <a:gd name="T39" fmla="*/ 0 h 712"/>
                <a:gd name="T40" fmla="*/ 0 w 1321"/>
                <a:gd name="T41" fmla="*/ 0 h 712"/>
                <a:gd name="T42" fmla="*/ 0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0 w 1321"/>
                <a:gd name="T71" fmla="*/ 0 h 712"/>
                <a:gd name="T72" fmla="*/ 1 w 1321"/>
                <a:gd name="T73" fmla="*/ 0 h 712"/>
                <a:gd name="T74" fmla="*/ 1 w 1321"/>
                <a:gd name="T75" fmla="*/ 0 h 712"/>
                <a:gd name="T76" fmla="*/ 1 w 1321"/>
                <a:gd name="T77" fmla="*/ 0 h 712"/>
                <a:gd name="T78" fmla="*/ 1 w 1321"/>
                <a:gd name="T79" fmla="*/ 0 h 712"/>
                <a:gd name="T80" fmla="*/ 1 w 1321"/>
                <a:gd name="T81" fmla="*/ 0 h 712"/>
                <a:gd name="T82" fmla="*/ 1 w 1321"/>
                <a:gd name="T83" fmla="*/ 0 h 712"/>
                <a:gd name="T84" fmla="*/ 1 w 1321"/>
                <a:gd name="T85" fmla="*/ 0 h 712"/>
                <a:gd name="T86" fmla="*/ 2 w 1321"/>
                <a:gd name="T87" fmla="*/ 0 h 712"/>
                <a:gd name="T88" fmla="*/ 2 w 1321"/>
                <a:gd name="T89" fmla="*/ 0 h 712"/>
                <a:gd name="T90" fmla="*/ 2 w 1321"/>
                <a:gd name="T91" fmla="*/ 0 h 712"/>
                <a:gd name="T92" fmla="*/ 2 w 1321"/>
                <a:gd name="T93" fmla="*/ 0 h 712"/>
                <a:gd name="T94" fmla="*/ 2 w 1321"/>
                <a:gd name="T95" fmla="*/ 0 h 712"/>
                <a:gd name="T96" fmla="*/ 3 w 1321"/>
                <a:gd name="T97" fmla="*/ 0 h 712"/>
                <a:gd name="T98" fmla="*/ 3 w 1321"/>
                <a:gd name="T99" fmla="*/ 0 h 712"/>
                <a:gd name="T100" fmla="*/ 3 w 1321"/>
                <a:gd name="T101" fmla="*/ 0 h 712"/>
                <a:gd name="T102" fmla="*/ 3 w 1321"/>
                <a:gd name="T103" fmla="*/ 0 h 712"/>
                <a:gd name="T104" fmla="*/ 3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AF6A2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125979" name="Text Box 72"/>
          <p:cNvSpPr txBox="1">
            <a:spLocks noChangeArrowheads="1"/>
          </p:cNvSpPr>
          <p:nvPr/>
        </p:nvSpPr>
        <p:spPr bwMode="gray">
          <a:xfrm>
            <a:off x="5333986" y="4749784"/>
            <a:ext cx="95408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周期长</a:t>
            </a:r>
            <a:endParaRPr lang="en-US" altLang="zh-CN" sz="2000" i="0" dirty="0" smtClean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5" name="Group 73"/>
          <p:cNvGrpSpPr>
            <a:grpSpLocks/>
          </p:cNvGrpSpPr>
          <p:nvPr/>
        </p:nvGrpSpPr>
        <p:grpSpPr bwMode="auto">
          <a:xfrm>
            <a:off x="3338498" y="5086334"/>
            <a:ext cx="892175" cy="936625"/>
            <a:chOff x="3247" y="1673"/>
            <a:chExt cx="606" cy="636"/>
          </a:xfrm>
        </p:grpSpPr>
        <p:pic>
          <p:nvPicPr>
            <p:cNvPr id="125983" name="Picture 74" descr="light_shadow"/>
            <p:cNvPicPr>
              <a:picLocks noChangeAspect="1" noChangeArrowheads="1"/>
            </p:cNvPicPr>
            <p:nvPr/>
          </p:nvPicPr>
          <p:blipFill>
            <a:blip r:embed="rId8">
              <a:lum bright="-84000" contrast="-48000"/>
            </a:blip>
            <a:srcRect/>
            <a:stretch>
              <a:fillRect/>
            </a:stretch>
          </p:blipFill>
          <p:spPr bwMode="gray">
            <a:xfrm>
              <a:off x="3305" y="2171"/>
              <a:ext cx="49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5984" name="Picture 75" descr="circuler_1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gray">
            <a:xfrm>
              <a:off x="3247" y="1673"/>
              <a:ext cx="606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0780" name="Oval 76"/>
            <p:cNvSpPr>
              <a:spLocks noChangeArrowheads="1"/>
            </p:cNvSpPr>
            <p:nvPr/>
          </p:nvSpPr>
          <p:spPr bwMode="gray">
            <a:xfrm>
              <a:off x="3247" y="1673"/>
              <a:ext cx="602" cy="587"/>
            </a:xfrm>
            <a:prstGeom prst="ellipse">
              <a:avLst/>
            </a:prstGeom>
            <a:gradFill rotWithShape="1">
              <a:gsLst>
                <a:gs pos="0">
                  <a:srgbClr val="CCCC00">
                    <a:alpha val="89999"/>
                  </a:srgbClr>
                </a:gs>
                <a:gs pos="50000">
                  <a:srgbClr val="CCFF99">
                    <a:alpha val="55000"/>
                  </a:srgbClr>
                </a:gs>
                <a:gs pos="100000">
                  <a:srgbClr val="CCCC00"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6" name="Group 77"/>
            <p:cNvGrpSpPr>
              <a:grpSpLocks/>
            </p:cNvGrpSpPr>
            <p:nvPr/>
          </p:nvGrpSpPr>
          <p:grpSpPr bwMode="auto">
            <a:xfrm rot="-1045052" flipH="1" flipV="1">
              <a:off x="3295" y="2159"/>
              <a:ext cx="470" cy="111"/>
              <a:chOff x="2532" y="1051"/>
              <a:chExt cx="893" cy="246"/>
            </a:xfrm>
          </p:grpSpPr>
          <p:grpSp>
            <p:nvGrpSpPr>
              <p:cNvPr id="17" name="Group 7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5996" name="AutoShape 7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5997" name="AutoShape 8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5998" name="AutoShape 8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5999" name="AutoShape 8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18" name="Group 8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5992" name="AutoShape 8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901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5993" name="AutoShape 8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5994" name="AutoShape 8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5995" name="AutoShape 8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</p:grpSp>
        <p:sp>
          <p:nvSpPr>
            <p:cNvPr id="125989" name="Freeform 88"/>
            <p:cNvSpPr>
              <a:spLocks/>
            </p:cNvSpPr>
            <p:nvPr/>
          </p:nvSpPr>
          <p:spPr bwMode="gray">
            <a:xfrm>
              <a:off x="3309" y="1685"/>
              <a:ext cx="473" cy="204"/>
            </a:xfrm>
            <a:custGeom>
              <a:avLst/>
              <a:gdLst>
                <a:gd name="T0" fmla="*/ 3 w 1321"/>
                <a:gd name="T1" fmla="*/ 0 h 712"/>
                <a:gd name="T2" fmla="*/ 3 w 1321"/>
                <a:gd name="T3" fmla="*/ 0 h 712"/>
                <a:gd name="T4" fmla="*/ 3 w 1321"/>
                <a:gd name="T5" fmla="*/ 0 h 712"/>
                <a:gd name="T6" fmla="*/ 3 w 1321"/>
                <a:gd name="T7" fmla="*/ 0 h 712"/>
                <a:gd name="T8" fmla="*/ 3 w 1321"/>
                <a:gd name="T9" fmla="*/ 0 h 712"/>
                <a:gd name="T10" fmla="*/ 3 w 1321"/>
                <a:gd name="T11" fmla="*/ 0 h 712"/>
                <a:gd name="T12" fmla="*/ 3 w 1321"/>
                <a:gd name="T13" fmla="*/ 0 h 712"/>
                <a:gd name="T14" fmla="*/ 3 w 1321"/>
                <a:gd name="T15" fmla="*/ 0 h 712"/>
                <a:gd name="T16" fmla="*/ 3 w 1321"/>
                <a:gd name="T17" fmla="*/ 0 h 712"/>
                <a:gd name="T18" fmla="*/ 2 w 1321"/>
                <a:gd name="T19" fmla="*/ 0 h 712"/>
                <a:gd name="T20" fmla="*/ 2 w 1321"/>
                <a:gd name="T21" fmla="*/ 0 h 712"/>
                <a:gd name="T22" fmla="*/ 2 w 1321"/>
                <a:gd name="T23" fmla="*/ 0 h 712"/>
                <a:gd name="T24" fmla="*/ 2 w 1321"/>
                <a:gd name="T25" fmla="*/ 0 h 712"/>
                <a:gd name="T26" fmla="*/ 2 w 1321"/>
                <a:gd name="T27" fmla="*/ 0 h 712"/>
                <a:gd name="T28" fmla="*/ 2 w 1321"/>
                <a:gd name="T29" fmla="*/ 0 h 712"/>
                <a:gd name="T30" fmla="*/ 1 w 1321"/>
                <a:gd name="T31" fmla="*/ 0 h 712"/>
                <a:gd name="T32" fmla="*/ 1 w 1321"/>
                <a:gd name="T33" fmla="*/ 0 h 712"/>
                <a:gd name="T34" fmla="*/ 1 w 1321"/>
                <a:gd name="T35" fmla="*/ 0 h 712"/>
                <a:gd name="T36" fmla="*/ 1 w 1321"/>
                <a:gd name="T37" fmla="*/ 0 h 712"/>
                <a:gd name="T38" fmla="*/ 1 w 1321"/>
                <a:gd name="T39" fmla="*/ 0 h 712"/>
                <a:gd name="T40" fmla="*/ 0 w 1321"/>
                <a:gd name="T41" fmla="*/ 0 h 712"/>
                <a:gd name="T42" fmla="*/ 0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0 w 1321"/>
                <a:gd name="T71" fmla="*/ 0 h 712"/>
                <a:gd name="T72" fmla="*/ 1 w 1321"/>
                <a:gd name="T73" fmla="*/ 0 h 712"/>
                <a:gd name="T74" fmla="*/ 1 w 1321"/>
                <a:gd name="T75" fmla="*/ 0 h 712"/>
                <a:gd name="T76" fmla="*/ 1 w 1321"/>
                <a:gd name="T77" fmla="*/ 0 h 712"/>
                <a:gd name="T78" fmla="*/ 1 w 1321"/>
                <a:gd name="T79" fmla="*/ 0 h 712"/>
                <a:gd name="T80" fmla="*/ 1 w 1321"/>
                <a:gd name="T81" fmla="*/ 0 h 712"/>
                <a:gd name="T82" fmla="*/ 1 w 1321"/>
                <a:gd name="T83" fmla="*/ 0 h 712"/>
                <a:gd name="T84" fmla="*/ 1 w 1321"/>
                <a:gd name="T85" fmla="*/ 0 h 712"/>
                <a:gd name="T86" fmla="*/ 2 w 1321"/>
                <a:gd name="T87" fmla="*/ 0 h 712"/>
                <a:gd name="T88" fmla="*/ 2 w 1321"/>
                <a:gd name="T89" fmla="*/ 0 h 712"/>
                <a:gd name="T90" fmla="*/ 2 w 1321"/>
                <a:gd name="T91" fmla="*/ 0 h 712"/>
                <a:gd name="T92" fmla="*/ 2 w 1321"/>
                <a:gd name="T93" fmla="*/ 0 h 712"/>
                <a:gd name="T94" fmla="*/ 2 w 1321"/>
                <a:gd name="T95" fmla="*/ 0 h 712"/>
                <a:gd name="T96" fmla="*/ 3 w 1321"/>
                <a:gd name="T97" fmla="*/ 0 h 712"/>
                <a:gd name="T98" fmla="*/ 3 w 1321"/>
                <a:gd name="T99" fmla="*/ 0 h 712"/>
                <a:gd name="T100" fmla="*/ 3 w 1321"/>
                <a:gd name="T101" fmla="*/ 0 h 712"/>
                <a:gd name="T102" fmla="*/ 3 w 1321"/>
                <a:gd name="T103" fmla="*/ 0 h 712"/>
                <a:gd name="T104" fmla="*/ 3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AF6A2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125981" name="Text Box 89"/>
          <p:cNvSpPr txBox="1">
            <a:spLocks noChangeArrowheads="1"/>
          </p:cNvSpPr>
          <p:nvPr/>
        </p:nvSpPr>
        <p:spPr bwMode="gray">
          <a:xfrm>
            <a:off x="3143240" y="5929330"/>
            <a:ext cx="149226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污染环境</a:t>
            </a:r>
            <a:endParaRPr lang="en-US" altLang="zh-CN" sz="2000" i="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6" name="Text Box 55"/>
          <p:cNvSpPr txBox="1">
            <a:spLocks noChangeArrowheads="1"/>
          </p:cNvSpPr>
          <p:nvPr/>
        </p:nvSpPr>
        <p:spPr bwMode="gray">
          <a:xfrm>
            <a:off x="3152744" y="2625703"/>
            <a:ext cx="207170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400" i="0" dirty="0" smtClean="0">
                <a:latin typeface="华文楷体" pitchFamily="2" charset="-122"/>
                <a:ea typeface="华文楷体" pitchFamily="2" charset="-122"/>
              </a:rPr>
              <a:t>易燃易爆</a:t>
            </a:r>
            <a:endParaRPr lang="en-US" altLang="zh-CN" sz="2400" i="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b="1" i="0" dirty="0" smtClean="0">
                <a:solidFill>
                  <a:srgbClr val="003366"/>
                </a:solidFill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400" i="0" dirty="0" smtClean="0">
                <a:latin typeface="华文楷体" pitchFamily="2" charset="-122"/>
                <a:ea typeface="华文楷体" pitchFamily="2" charset="-122"/>
              </a:rPr>
              <a:t>有毒</a:t>
            </a:r>
            <a:endParaRPr lang="en-US" altLang="zh-CN" sz="2400" i="0" dirty="0" smtClean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97" name="Group 73"/>
          <p:cNvGrpSpPr>
            <a:grpSpLocks/>
          </p:cNvGrpSpPr>
          <p:nvPr/>
        </p:nvGrpSpPr>
        <p:grpSpPr bwMode="auto">
          <a:xfrm>
            <a:off x="1866860" y="4554529"/>
            <a:ext cx="1000132" cy="1079501"/>
            <a:chOff x="3247" y="1673"/>
            <a:chExt cx="606" cy="636"/>
          </a:xfrm>
        </p:grpSpPr>
        <p:pic>
          <p:nvPicPr>
            <p:cNvPr id="98" name="Picture 74" descr="light_shadow"/>
            <p:cNvPicPr>
              <a:picLocks noChangeAspect="1" noChangeArrowheads="1"/>
            </p:cNvPicPr>
            <p:nvPr/>
          </p:nvPicPr>
          <p:blipFill>
            <a:blip r:embed="rId8">
              <a:lum bright="-84000" contrast="-48000"/>
            </a:blip>
            <a:srcRect/>
            <a:stretch>
              <a:fillRect/>
            </a:stretch>
          </p:blipFill>
          <p:spPr bwMode="gray">
            <a:xfrm>
              <a:off x="3305" y="2171"/>
              <a:ext cx="49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9" name="Picture 75" descr="circuler_1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gray">
            <a:xfrm>
              <a:off x="3247" y="1673"/>
              <a:ext cx="606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Oval 76"/>
            <p:cNvSpPr>
              <a:spLocks noChangeArrowheads="1"/>
            </p:cNvSpPr>
            <p:nvPr/>
          </p:nvSpPr>
          <p:spPr bwMode="gray">
            <a:xfrm>
              <a:off x="3247" y="1673"/>
              <a:ext cx="602" cy="587"/>
            </a:xfrm>
            <a:prstGeom prst="ellipse">
              <a:avLst/>
            </a:prstGeom>
            <a:gradFill rotWithShape="1">
              <a:gsLst>
                <a:gs pos="0">
                  <a:srgbClr val="CCCC00">
                    <a:alpha val="89999"/>
                  </a:srgbClr>
                </a:gs>
                <a:gs pos="50000">
                  <a:srgbClr val="CCFF99">
                    <a:alpha val="55000"/>
                  </a:srgbClr>
                </a:gs>
                <a:gs pos="100000">
                  <a:srgbClr val="CCCC00"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1" name="Group 77"/>
            <p:cNvGrpSpPr>
              <a:grpSpLocks/>
            </p:cNvGrpSpPr>
            <p:nvPr/>
          </p:nvGrpSpPr>
          <p:grpSpPr bwMode="auto">
            <a:xfrm rot="-1045052" flipH="1" flipV="1">
              <a:off x="3293" y="2156"/>
              <a:ext cx="471" cy="107"/>
              <a:chOff x="2528" y="1060"/>
              <a:chExt cx="894" cy="236"/>
            </a:xfrm>
          </p:grpSpPr>
          <p:grpSp>
            <p:nvGrpSpPr>
              <p:cNvPr id="103" name="Group 78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109" name="AutoShape 7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10" name="AutoShape 8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11" name="AutoShape 8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12" name="AutoShape 8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104" name="Group 83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105" name="AutoShape 8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901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06" name="AutoShape 8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07" name="AutoShape 8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08" name="AutoShape 8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</p:grpSp>
        <p:sp>
          <p:nvSpPr>
            <p:cNvPr id="102" name="Freeform 88"/>
            <p:cNvSpPr>
              <a:spLocks/>
            </p:cNvSpPr>
            <p:nvPr/>
          </p:nvSpPr>
          <p:spPr bwMode="gray">
            <a:xfrm>
              <a:off x="3309" y="1685"/>
              <a:ext cx="473" cy="204"/>
            </a:xfrm>
            <a:custGeom>
              <a:avLst/>
              <a:gdLst>
                <a:gd name="T0" fmla="*/ 3 w 1321"/>
                <a:gd name="T1" fmla="*/ 0 h 712"/>
                <a:gd name="T2" fmla="*/ 3 w 1321"/>
                <a:gd name="T3" fmla="*/ 0 h 712"/>
                <a:gd name="T4" fmla="*/ 3 w 1321"/>
                <a:gd name="T5" fmla="*/ 0 h 712"/>
                <a:gd name="T6" fmla="*/ 3 w 1321"/>
                <a:gd name="T7" fmla="*/ 0 h 712"/>
                <a:gd name="T8" fmla="*/ 3 w 1321"/>
                <a:gd name="T9" fmla="*/ 0 h 712"/>
                <a:gd name="T10" fmla="*/ 3 w 1321"/>
                <a:gd name="T11" fmla="*/ 0 h 712"/>
                <a:gd name="T12" fmla="*/ 3 w 1321"/>
                <a:gd name="T13" fmla="*/ 0 h 712"/>
                <a:gd name="T14" fmla="*/ 3 w 1321"/>
                <a:gd name="T15" fmla="*/ 0 h 712"/>
                <a:gd name="T16" fmla="*/ 3 w 1321"/>
                <a:gd name="T17" fmla="*/ 0 h 712"/>
                <a:gd name="T18" fmla="*/ 2 w 1321"/>
                <a:gd name="T19" fmla="*/ 0 h 712"/>
                <a:gd name="T20" fmla="*/ 2 w 1321"/>
                <a:gd name="T21" fmla="*/ 0 h 712"/>
                <a:gd name="T22" fmla="*/ 2 w 1321"/>
                <a:gd name="T23" fmla="*/ 0 h 712"/>
                <a:gd name="T24" fmla="*/ 2 w 1321"/>
                <a:gd name="T25" fmla="*/ 0 h 712"/>
                <a:gd name="T26" fmla="*/ 2 w 1321"/>
                <a:gd name="T27" fmla="*/ 0 h 712"/>
                <a:gd name="T28" fmla="*/ 2 w 1321"/>
                <a:gd name="T29" fmla="*/ 0 h 712"/>
                <a:gd name="T30" fmla="*/ 1 w 1321"/>
                <a:gd name="T31" fmla="*/ 0 h 712"/>
                <a:gd name="T32" fmla="*/ 1 w 1321"/>
                <a:gd name="T33" fmla="*/ 0 h 712"/>
                <a:gd name="T34" fmla="*/ 1 w 1321"/>
                <a:gd name="T35" fmla="*/ 0 h 712"/>
                <a:gd name="T36" fmla="*/ 1 w 1321"/>
                <a:gd name="T37" fmla="*/ 0 h 712"/>
                <a:gd name="T38" fmla="*/ 1 w 1321"/>
                <a:gd name="T39" fmla="*/ 0 h 712"/>
                <a:gd name="T40" fmla="*/ 0 w 1321"/>
                <a:gd name="T41" fmla="*/ 0 h 712"/>
                <a:gd name="T42" fmla="*/ 0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0 w 1321"/>
                <a:gd name="T71" fmla="*/ 0 h 712"/>
                <a:gd name="T72" fmla="*/ 1 w 1321"/>
                <a:gd name="T73" fmla="*/ 0 h 712"/>
                <a:gd name="T74" fmla="*/ 1 w 1321"/>
                <a:gd name="T75" fmla="*/ 0 h 712"/>
                <a:gd name="T76" fmla="*/ 1 w 1321"/>
                <a:gd name="T77" fmla="*/ 0 h 712"/>
                <a:gd name="T78" fmla="*/ 1 w 1321"/>
                <a:gd name="T79" fmla="*/ 0 h 712"/>
                <a:gd name="T80" fmla="*/ 1 w 1321"/>
                <a:gd name="T81" fmla="*/ 0 h 712"/>
                <a:gd name="T82" fmla="*/ 1 w 1321"/>
                <a:gd name="T83" fmla="*/ 0 h 712"/>
                <a:gd name="T84" fmla="*/ 1 w 1321"/>
                <a:gd name="T85" fmla="*/ 0 h 712"/>
                <a:gd name="T86" fmla="*/ 2 w 1321"/>
                <a:gd name="T87" fmla="*/ 0 h 712"/>
                <a:gd name="T88" fmla="*/ 2 w 1321"/>
                <a:gd name="T89" fmla="*/ 0 h 712"/>
                <a:gd name="T90" fmla="*/ 2 w 1321"/>
                <a:gd name="T91" fmla="*/ 0 h 712"/>
                <a:gd name="T92" fmla="*/ 2 w 1321"/>
                <a:gd name="T93" fmla="*/ 0 h 712"/>
                <a:gd name="T94" fmla="*/ 2 w 1321"/>
                <a:gd name="T95" fmla="*/ 0 h 712"/>
                <a:gd name="T96" fmla="*/ 3 w 1321"/>
                <a:gd name="T97" fmla="*/ 0 h 712"/>
                <a:gd name="T98" fmla="*/ 3 w 1321"/>
                <a:gd name="T99" fmla="*/ 0 h 712"/>
                <a:gd name="T100" fmla="*/ 3 w 1321"/>
                <a:gd name="T101" fmla="*/ 0 h 712"/>
                <a:gd name="T102" fmla="*/ 3 w 1321"/>
                <a:gd name="T103" fmla="*/ 0 h 712"/>
                <a:gd name="T104" fmla="*/ 3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AF6A2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13" name="Group 73"/>
          <p:cNvGrpSpPr>
            <a:grpSpLocks/>
          </p:cNvGrpSpPr>
          <p:nvPr/>
        </p:nvGrpSpPr>
        <p:grpSpPr bwMode="auto">
          <a:xfrm>
            <a:off x="1295356" y="1768447"/>
            <a:ext cx="892175" cy="936625"/>
            <a:chOff x="3247" y="1673"/>
            <a:chExt cx="606" cy="636"/>
          </a:xfrm>
        </p:grpSpPr>
        <p:pic>
          <p:nvPicPr>
            <p:cNvPr id="114" name="Picture 74" descr="light_shadow"/>
            <p:cNvPicPr>
              <a:picLocks noChangeAspect="1" noChangeArrowheads="1"/>
            </p:cNvPicPr>
            <p:nvPr/>
          </p:nvPicPr>
          <p:blipFill>
            <a:blip r:embed="rId8">
              <a:lum bright="-84000" contrast="-48000"/>
            </a:blip>
            <a:srcRect/>
            <a:stretch>
              <a:fillRect/>
            </a:stretch>
          </p:blipFill>
          <p:spPr bwMode="gray">
            <a:xfrm>
              <a:off x="3305" y="2171"/>
              <a:ext cx="49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5" name="Picture 75" descr="circuler_1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gray">
            <a:xfrm>
              <a:off x="3247" y="1673"/>
              <a:ext cx="606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" name="Oval 76"/>
            <p:cNvSpPr>
              <a:spLocks noChangeArrowheads="1"/>
            </p:cNvSpPr>
            <p:nvPr/>
          </p:nvSpPr>
          <p:spPr bwMode="gray">
            <a:xfrm>
              <a:off x="3247" y="1673"/>
              <a:ext cx="602" cy="587"/>
            </a:xfrm>
            <a:prstGeom prst="ellipse">
              <a:avLst/>
            </a:prstGeom>
            <a:gradFill rotWithShape="1">
              <a:gsLst>
                <a:gs pos="0">
                  <a:srgbClr val="CCCC00">
                    <a:alpha val="89999"/>
                  </a:srgbClr>
                </a:gs>
                <a:gs pos="50000">
                  <a:srgbClr val="CCFF99">
                    <a:alpha val="55000"/>
                  </a:srgbClr>
                </a:gs>
                <a:gs pos="100000">
                  <a:srgbClr val="CCCC00"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17" name="Group 77"/>
            <p:cNvGrpSpPr>
              <a:grpSpLocks/>
            </p:cNvGrpSpPr>
            <p:nvPr/>
          </p:nvGrpSpPr>
          <p:grpSpPr bwMode="auto">
            <a:xfrm rot="-1045052" flipH="1" flipV="1">
              <a:off x="3293" y="2156"/>
              <a:ext cx="471" cy="107"/>
              <a:chOff x="2528" y="1060"/>
              <a:chExt cx="894" cy="236"/>
            </a:xfrm>
          </p:grpSpPr>
          <p:grpSp>
            <p:nvGrpSpPr>
              <p:cNvPr id="119" name="Group 78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125" name="AutoShape 7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6" name="AutoShape 8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7" name="AutoShape 8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8" name="AutoShape 8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120" name="Group 83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121" name="AutoShape 8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901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2" name="AutoShape 8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3" name="AutoShape 8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124" name="AutoShape 8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</p:grpSp>
        <p:sp>
          <p:nvSpPr>
            <p:cNvPr id="118" name="Freeform 88"/>
            <p:cNvSpPr>
              <a:spLocks/>
            </p:cNvSpPr>
            <p:nvPr/>
          </p:nvSpPr>
          <p:spPr bwMode="gray">
            <a:xfrm>
              <a:off x="3309" y="1685"/>
              <a:ext cx="473" cy="204"/>
            </a:xfrm>
            <a:custGeom>
              <a:avLst/>
              <a:gdLst>
                <a:gd name="T0" fmla="*/ 3 w 1321"/>
                <a:gd name="T1" fmla="*/ 0 h 712"/>
                <a:gd name="T2" fmla="*/ 3 w 1321"/>
                <a:gd name="T3" fmla="*/ 0 h 712"/>
                <a:gd name="T4" fmla="*/ 3 w 1321"/>
                <a:gd name="T5" fmla="*/ 0 h 712"/>
                <a:gd name="T6" fmla="*/ 3 w 1321"/>
                <a:gd name="T7" fmla="*/ 0 h 712"/>
                <a:gd name="T8" fmla="*/ 3 w 1321"/>
                <a:gd name="T9" fmla="*/ 0 h 712"/>
                <a:gd name="T10" fmla="*/ 3 w 1321"/>
                <a:gd name="T11" fmla="*/ 0 h 712"/>
                <a:gd name="T12" fmla="*/ 3 w 1321"/>
                <a:gd name="T13" fmla="*/ 0 h 712"/>
                <a:gd name="T14" fmla="*/ 3 w 1321"/>
                <a:gd name="T15" fmla="*/ 0 h 712"/>
                <a:gd name="T16" fmla="*/ 3 w 1321"/>
                <a:gd name="T17" fmla="*/ 0 h 712"/>
                <a:gd name="T18" fmla="*/ 2 w 1321"/>
                <a:gd name="T19" fmla="*/ 0 h 712"/>
                <a:gd name="T20" fmla="*/ 2 w 1321"/>
                <a:gd name="T21" fmla="*/ 0 h 712"/>
                <a:gd name="T22" fmla="*/ 2 w 1321"/>
                <a:gd name="T23" fmla="*/ 0 h 712"/>
                <a:gd name="T24" fmla="*/ 2 w 1321"/>
                <a:gd name="T25" fmla="*/ 0 h 712"/>
                <a:gd name="T26" fmla="*/ 2 w 1321"/>
                <a:gd name="T27" fmla="*/ 0 h 712"/>
                <a:gd name="T28" fmla="*/ 2 w 1321"/>
                <a:gd name="T29" fmla="*/ 0 h 712"/>
                <a:gd name="T30" fmla="*/ 1 w 1321"/>
                <a:gd name="T31" fmla="*/ 0 h 712"/>
                <a:gd name="T32" fmla="*/ 1 w 1321"/>
                <a:gd name="T33" fmla="*/ 0 h 712"/>
                <a:gd name="T34" fmla="*/ 1 w 1321"/>
                <a:gd name="T35" fmla="*/ 0 h 712"/>
                <a:gd name="T36" fmla="*/ 1 w 1321"/>
                <a:gd name="T37" fmla="*/ 0 h 712"/>
                <a:gd name="T38" fmla="*/ 1 w 1321"/>
                <a:gd name="T39" fmla="*/ 0 h 712"/>
                <a:gd name="T40" fmla="*/ 0 w 1321"/>
                <a:gd name="T41" fmla="*/ 0 h 712"/>
                <a:gd name="T42" fmla="*/ 0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0 w 1321"/>
                <a:gd name="T71" fmla="*/ 0 h 712"/>
                <a:gd name="T72" fmla="*/ 1 w 1321"/>
                <a:gd name="T73" fmla="*/ 0 h 712"/>
                <a:gd name="T74" fmla="*/ 1 w 1321"/>
                <a:gd name="T75" fmla="*/ 0 h 712"/>
                <a:gd name="T76" fmla="*/ 1 w 1321"/>
                <a:gd name="T77" fmla="*/ 0 h 712"/>
                <a:gd name="T78" fmla="*/ 1 w 1321"/>
                <a:gd name="T79" fmla="*/ 0 h 712"/>
                <a:gd name="T80" fmla="*/ 1 w 1321"/>
                <a:gd name="T81" fmla="*/ 0 h 712"/>
                <a:gd name="T82" fmla="*/ 1 w 1321"/>
                <a:gd name="T83" fmla="*/ 0 h 712"/>
                <a:gd name="T84" fmla="*/ 1 w 1321"/>
                <a:gd name="T85" fmla="*/ 0 h 712"/>
                <a:gd name="T86" fmla="*/ 2 w 1321"/>
                <a:gd name="T87" fmla="*/ 0 h 712"/>
                <a:gd name="T88" fmla="*/ 2 w 1321"/>
                <a:gd name="T89" fmla="*/ 0 h 712"/>
                <a:gd name="T90" fmla="*/ 2 w 1321"/>
                <a:gd name="T91" fmla="*/ 0 h 712"/>
                <a:gd name="T92" fmla="*/ 2 w 1321"/>
                <a:gd name="T93" fmla="*/ 0 h 712"/>
                <a:gd name="T94" fmla="*/ 2 w 1321"/>
                <a:gd name="T95" fmla="*/ 0 h 712"/>
                <a:gd name="T96" fmla="*/ 3 w 1321"/>
                <a:gd name="T97" fmla="*/ 0 h 712"/>
                <a:gd name="T98" fmla="*/ 3 w 1321"/>
                <a:gd name="T99" fmla="*/ 0 h 712"/>
                <a:gd name="T100" fmla="*/ 3 w 1321"/>
                <a:gd name="T101" fmla="*/ 0 h 712"/>
                <a:gd name="T102" fmla="*/ 3 w 1321"/>
                <a:gd name="T103" fmla="*/ 0 h 712"/>
                <a:gd name="T104" fmla="*/ 3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AF6A2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129" name="Line 8"/>
          <p:cNvSpPr>
            <a:spLocks noChangeShapeType="1"/>
          </p:cNvSpPr>
          <p:nvPr/>
        </p:nvSpPr>
        <p:spPr bwMode="gray">
          <a:xfrm rot="20560554" flipH="1" flipV="1">
            <a:off x="2305104" y="2378812"/>
            <a:ext cx="309445" cy="1755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Line 8"/>
          <p:cNvSpPr>
            <a:spLocks noChangeShapeType="1"/>
          </p:cNvSpPr>
          <p:nvPr/>
        </p:nvSpPr>
        <p:spPr bwMode="gray">
          <a:xfrm rot="20560554" flipH="1">
            <a:off x="2504475" y="3438842"/>
            <a:ext cx="796470" cy="874051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Freeform 2"/>
          <p:cNvSpPr>
            <a:spLocks/>
          </p:cNvSpPr>
          <p:nvPr/>
        </p:nvSpPr>
        <p:spPr bwMode="gray">
          <a:xfrm rot="20573807" flipH="1">
            <a:off x="4326253" y="2146090"/>
            <a:ext cx="364355" cy="518162"/>
          </a:xfrm>
          <a:custGeom>
            <a:avLst/>
            <a:gdLst>
              <a:gd name="T0" fmla="*/ 2147483647 w 2220"/>
              <a:gd name="T1" fmla="*/ 0 h 2878"/>
              <a:gd name="T2" fmla="*/ 2147483647 w 2220"/>
              <a:gd name="T3" fmla="*/ 2147483647 h 2878"/>
              <a:gd name="T4" fmla="*/ 2147483647 w 2220"/>
              <a:gd name="T5" fmla="*/ 2147483647 h 2878"/>
              <a:gd name="T6" fmla="*/ 2147483647 w 2220"/>
              <a:gd name="T7" fmla="*/ 2147483647 h 2878"/>
              <a:gd name="T8" fmla="*/ 2147483647 w 2220"/>
              <a:gd name="T9" fmla="*/ 2147483647 h 2878"/>
              <a:gd name="T10" fmla="*/ 2147483647 w 2220"/>
              <a:gd name="T11" fmla="*/ 2147483647 h 2878"/>
              <a:gd name="T12" fmla="*/ 2147483647 w 2220"/>
              <a:gd name="T13" fmla="*/ 2147483647 h 2878"/>
              <a:gd name="T14" fmla="*/ 2147483647 w 2220"/>
              <a:gd name="T15" fmla="*/ 2147483647 h 2878"/>
              <a:gd name="T16" fmla="*/ 2147483647 w 2220"/>
              <a:gd name="T17" fmla="*/ 2147483647 h 2878"/>
              <a:gd name="T18" fmla="*/ 2147483647 w 2220"/>
              <a:gd name="T19" fmla="*/ 2147483647 h 2878"/>
              <a:gd name="T20" fmla="*/ 2147483647 w 2220"/>
              <a:gd name="T21" fmla="*/ 2147483647 h 2878"/>
              <a:gd name="T22" fmla="*/ 2147483647 w 2220"/>
              <a:gd name="T23" fmla="*/ 2147483647 h 2878"/>
              <a:gd name="T24" fmla="*/ 2147483647 w 2220"/>
              <a:gd name="T25" fmla="*/ 2147483647 h 2878"/>
              <a:gd name="T26" fmla="*/ 2147483647 w 2220"/>
              <a:gd name="T27" fmla="*/ 2147483647 h 2878"/>
              <a:gd name="T28" fmla="*/ 2147483647 w 2220"/>
              <a:gd name="T29" fmla="*/ 2147483647 h 2878"/>
              <a:gd name="T30" fmla="*/ 2147483647 w 2220"/>
              <a:gd name="T31" fmla="*/ 2147483647 h 2878"/>
              <a:gd name="T32" fmla="*/ 2147483647 w 2220"/>
              <a:gd name="T33" fmla="*/ 2147483647 h 2878"/>
              <a:gd name="T34" fmla="*/ 2147483647 w 2220"/>
              <a:gd name="T35" fmla="*/ 2147483647 h 2878"/>
              <a:gd name="T36" fmla="*/ 2147483647 w 2220"/>
              <a:gd name="T37" fmla="*/ 2147483647 h 2878"/>
              <a:gd name="T38" fmla="*/ 2147483647 w 2220"/>
              <a:gd name="T39" fmla="*/ 2147483647 h 2878"/>
              <a:gd name="T40" fmla="*/ 2147483647 w 2220"/>
              <a:gd name="T41" fmla="*/ 2147483647 h 2878"/>
              <a:gd name="T42" fmla="*/ 2147483647 w 2220"/>
              <a:gd name="T43" fmla="*/ 2147483647 h 2878"/>
              <a:gd name="T44" fmla="*/ 2147483647 w 2220"/>
              <a:gd name="T45" fmla="*/ 2147483647 h 2878"/>
              <a:gd name="T46" fmla="*/ 2147483647 w 2220"/>
              <a:gd name="T47" fmla="*/ 2147483647 h 2878"/>
              <a:gd name="T48" fmla="*/ 2147483647 w 2220"/>
              <a:gd name="T49" fmla="*/ 2147483647 h 2878"/>
              <a:gd name="T50" fmla="*/ 2147483647 w 2220"/>
              <a:gd name="T51" fmla="*/ 2147483647 h 2878"/>
              <a:gd name="T52" fmla="*/ 2147483647 w 2220"/>
              <a:gd name="T53" fmla="*/ 2147483647 h 2878"/>
              <a:gd name="T54" fmla="*/ 2147483647 w 2220"/>
              <a:gd name="T55" fmla="*/ 2147483647 h 2878"/>
              <a:gd name="T56" fmla="*/ 2147483647 w 2220"/>
              <a:gd name="T57" fmla="*/ 2147483647 h 2878"/>
              <a:gd name="T58" fmla="*/ 2147483647 w 2220"/>
              <a:gd name="T59" fmla="*/ 2147483647 h 2878"/>
              <a:gd name="T60" fmla="*/ 2147483647 w 2220"/>
              <a:gd name="T61" fmla="*/ 2147483647 h 2878"/>
              <a:gd name="T62" fmla="*/ 2147483647 w 2220"/>
              <a:gd name="T63" fmla="*/ 2147483647 h 2878"/>
              <a:gd name="T64" fmla="*/ 2147483647 w 2220"/>
              <a:gd name="T65" fmla="*/ 2147483647 h 2878"/>
              <a:gd name="T66" fmla="*/ 2147483647 w 2220"/>
              <a:gd name="T67" fmla="*/ 2147483647 h 2878"/>
              <a:gd name="T68" fmla="*/ 2147483647 w 2220"/>
              <a:gd name="T69" fmla="*/ 2147483647 h 2878"/>
              <a:gd name="T70" fmla="*/ 2147483647 w 2220"/>
              <a:gd name="T71" fmla="*/ 2147483647 h 2878"/>
              <a:gd name="T72" fmla="*/ 2147483647 w 2220"/>
              <a:gd name="T73" fmla="*/ 2147483647 h 2878"/>
              <a:gd name="T74" fmla="*/ 2147483647 w 2220"/>
              <a:gd name="T75" fmla="*/ 2147483647 h 2878"/>
              <a:gd name="T76" fmla="*/ 2147483647 w 2220"/>
              <a:gd name="T77" fmla="*/ 2147483647 h 2878"/>
              <a:gd name="T78" fmla="*/ 2147483647 w 2220"/>
              <a:gd name="T79" fmla="*/ 2147483647 h 2878"/>
              <a:gd name="T80" fmla="*/ 2147483647 w 2220"/>
              <a:gd name="T81" fmla="*/ 2147483647 h 2878"/>
              <a:gd name="T82" fmla="*/ 2147483647 w 2220"/>
              <a:gd name="T83" fmla="*/ 2147483647 h 2878"/>
              <a:gd name="T84" fmla="*/ 2147483647 w 2220"/>
              <a:gd name="T85" fmla="*/ 2147483647 h 2878"/>
              <a:gd name="T86" fmla="*/ 2147483647 w 2220"/>
              <a:gd name="T87" fmla="*/ 2147483647 h 2878"/>
              <a:gd name="T88" fmla="*/ 2147483647 w 2220"/>
              <a:gd name="T89" fmla="*/ 2147483647 h 2878"/>
              <a:gd name="T90" fmla="*/ 2147483647 w 2220"/>
              <a:gd name="T91" fmla="*/ 2147483647 h 2878"/>
              <a:gd name="T92" fmla="*/ 2147483647 w 2220"/>
              <a:gd name="T93" fmla="*/ 2147483647 h 2878"/>
              <a:gd name="T94" fmla="*/ 2147483647 w 2220"/>
              <a:gd name="T95" fmla="*/ 2147483647 h 2878"/>
              <a:gd name="T96" fmla="*/ 2147483647 w 2220"/>
              <a:gd name="T97" fmla="*/ 2147483647 h 2878"/>
              <a:gd name="T98" fmla="*/ 2147483647 w 2220"/>
              <a:gd name="T99" fmla="*/ 2147483647 h 2878"/>
              <a:gd name="T100" fmla="*/ 2147483647 w 2220"/>
              <a:gd name="T101" fmla="*/ 2147483647 h 2878"/>
              <a:gd name="T102" fmla="*/ 2147483647 w 2220"/>
              <a:gd name="T103" fmla="*/ 2147483647 h 2878"/>
              <a:gd name="T104" fmla="*/ 2147483647 w 2220"/>
              <a:gd name="T105" fmla="*/ 2147483647 h 2878"/>
              <a:gd name="T106" fmla="*/ 2147483647 w 2220"/>
              <a:gd name="T107" fmla="*/ 2147483647 h 2878"/>
              <a:gd name="T108" fmla="*/ 2147483647 w 2220"/>
              <a:gd name="T109" fmla="*/ 2147483647 h 2878"/>
              <a:gd name="T110" fmla="*/ 2147483647 w 2220"/>
              <a:gd name="T111" fmla="*/ 2147483647 h 2878"/>
              <a:gd name="T112" fmla="*/ 2147483647 w 2220"/>
              <a:gd name="T113" fmla="*/ 2147483647 h 2878"/>
              <a:gd name="T114" fmla="*/ 2147483647 w 2220"/>
              <a:gd name="T115" fmla="*/ 2147483647 h 2878"/>
              <a:gd name="T116" fmla="*/ 2147483647 w 2220"/>
              <a:gd name="T117" fmla="*/ 2147483647 h 2878"/>
              <a:gd name="T118" fmla="*/ 2147483647 w 2220"/>
              <a:gd name="T119" fmla="*/ 2147483647 h 2878"/>
              <a:gd name="T120" fmla="*/ 2147483647 w 2220"/>
              <a:gd name="T121" fmla="*/ 2147483647 h 287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220"/>
              <a:gd name="T184" fmla="*/ 0 h 2878"/>
              <a:gd name="T185" fmla="*/ 2220 w 2220"/>
              <a:gd name="T186" fmla="*/ 2878 h 2878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220" h="2878">
                <a:moveTo>
                  <a:pt x="832" y="20"/>
                </a:moveTo>
                <a:lnTo>
                  <a:pt x="784" y="20"/>
                </a:lnTo>
                <a:lnTo>
                  <a:pt x="756" y="0"/>
                </a:lnTo>
                <a:lnTo>
                  <a:pt x="676" y="20"/>
                </a:lnTo>
                <a:lnTo>
                  <a:pt x="624" y="44"/>
                </a:lnTo>
                <a:lnTo>
                  <a:pt x="568" y="112"/>
                </a:lnTo>
                <a:lnTo>
                  <a:pt x="536" y="164"/>
                </a:lnTo>
                <a:lnTo>
                  <a:pt x="508" y="208"/>
                </a:lnTo>
                <a:lnTo>
                  <a:pt x="464" y="212"/>
                </a:lnTo>
                <a:lnTo>
                  <a:pt x="392" y="164"/>
                </a:lnTo>
                <a:lnTo>
                  <a:pt x="352" y="140"/>
                </a:lnTo>
                <a:lnTo>
                  <a:pt x="300" y="164"/>
                </a:lnTo>
                <a:lnTo>
                  <a:pt x="280" y="184"/>
                </a:lnTo>
                <a:lnTo>
                  <a:pt x="216" y="184"/>
                </a:lnTo>
                <a:lnTo>
                  <a:pt x="180" y="156"/>
                </a:lnTo>
                <a:lnTo>
                  <a:pt x="108" y="152"/>
                </a:lnTo>
                <a:lnTo>
                  <a:pt x="48" y="184"/>
                </a:lnTo>
                <a:lnTo>
                  <a:pt x="16" y="184"/>
                </a:lnTo>
                <a:lnTo>
                  <a:pt x="0" y="264"/>
                </a:lnTo>
                <a:lnTo>
                  <a:pt x="4" y="312"/>
                </a:lnTo>
                <a:lnTo>
                  <a:pt x="68" y="368"/>
                </a:lnTo>
                <a:lnTo>
                  <a:pt x="124" y="408"/>
                </a:lnTo>
                <a:lnTo>
                  <a:pt x="196" y="432"/>
                </a:lnTo>
                <a:lnTo>
                  <a:pt x="224" y="460"/>
                </a:lnTo>
                <a:lnTo>
                  <a:pt x="256" y="588"/>
                </a:lnTo>
                <a:lnTo>
                  <a:pt x="272" y="636"/>
                </a:lnTo>
                <a:lnTo>
                  <a:pt x="272" y="664"/>
                </a:lnTo>
                <a:lnTo>
                  <a:pt x="276" y="724"/>
                </a:lnTo>
                <a:lnTo>
                  <a:pt x="256" y="812"/>
                </a:lnTo>
                <a:lnTo>
                  <a:pt x="248" y="900"/>
                </a:lnTo>
                <a:lnTo>
                  <a:pt x="216" y="964"/>
                </a:lnTo>
                <a:lnTo>
                  <a:pt x="216" y="1012"/>
                </a:lnTo>
                <a:lnTo>
                  <a:pt x="180" y="1072"/>
                </a:lnTo>
                <a:lnTo>
                  <a:pt x="180" y="1100"/>
                </a:lnTo>
                <a:lnTo>
                  <a:pt x="132" y="1160"/>
                </a:lnTo>
                <a:lnTo>
                  <a:pt x="144" y="1240"/>
                </a:lnTo>
                <a:lnTo>
                  <a:pt x="156" y="1296"/>
                </a:lnTo>
                <a:lnTo>
                  <a:pt x="184" y="1372"/>
                </a:lnTo>
                <a:lnTo>
                  <a:pt x="236" y="1476"/>
                </a:lnTo>
                <a:lnTo>
                  <a:pt x="268" y="1500"/>
                </a:lnTo>
                <a:lnTo>
                  <a:pt x="292" y="1500"/>
                </a:lnTo>
                <a:lnTo>
                  <a:pt x="328" y="1556"/>
                </a:lnTo>
                <a:lnTo>
                  <a:pt x="404" y="1640"/>
                </a:lnTo>
                <a:lnTo>
                  <a:pt x="412" y="1716"/>
                </a:lnTo>
                <a:lnTo>
                  <a:pt x="436" y="1772"/>
                </a:lnTo>
                <a:lnTo>
                  <a:pt x="452" y="1796"/>
                </a:lnTo>
                <a:lnTo>
                  <a:pt x="460" y="1824"/>
                </a:lnTo>
                <a:lnTo>
                  <a:pt x="452" y="1964"/>
                </a:lnTo>
                <a:lnTo>
                  <a:pt x="452" y="2152"/>
                </a:lnTo>
                <a:lnTo>
                  <a:pt x="424" y="2196"/>
                </a:lnTo>
                <a:lnTo>
                  <a:pt x="384" y="2196"/>
                </a:lnTo>
                <a:lnTo>
                  <a:pt x="264" y="2276"/>
                </a:lnTo>
                <a:lnTo>
                  <a:pt x="116" y="2392"/>
                </a:lnTo>
                <a:lnTo>
                  <a:pt x="140" y="2420"/>
                </a:lnTo>
                <a:lnTo>
                  <a:pt x="76" y="2420"/>
                </a:lnTo>
                <a:lnTo>
                  <a:pt x="16" y="2472"/>
                </a:lnTo>
                <a:lnTo>
                  <a:pt x="64" y="2572"/>
                </a:lnTo>
                <a:lnTo>
                  <a:pt x="100" y="2708"/>
                </a:lnTo>
                <a:lnTo>
                  <a:pt x="136" y="2828"/>
                </a:lnTo>
                <a:cubicBezTo>
                  <a:pt x="151" y="2851"/>
                  <a:pt x="171" y="2878"/>
                  <a:pt x="188" y="2848"/>
                </a:cubicBezTo>
                <a:cubicBezTo>
                  <a:pt x="213" y="2839"/>
                  <a:pt x="221" y="2698"/>
                  <a:pt x="240" y="2648"/>
                </a:cubicBezTo>
                <a:cubicBezTo>
                  <a:pt x="259" y="2598"/>
                  <a:pt x="280" y="2563"/>
                  <a:pt x="300" y="2548"/>
                </a:cubicBezTo>
                <a:lnTo>
                  <a:pt x="360" y="2556"/>
                </a:lnTo>
                <a:lnTo>
                  <a:pt x="408" y="2484"/>
                </a:lnTo>
                <a:lnTo>
                  <a:pt x="524" y="2420"/>
                </a:lnTo>
                <a:lnTo>
                  <a:pt x="680" y="2340"/>
                </a:lnTo>
                <a:lnTo>
                  <a:pt x="736" y="2224"/>
                </a:lnTo>
                <a:lnTo>
                  <a:pt x="752" y="2144"/>
                </a:lnTo>
                <a:lnTo>
                  <a:pt x="744" y="2076"/>
                </a:lnTo>
                <a:lnTo>
                  <a:pt x="748" y="1972"/>
                </a:lnTo>
                <a:lnTo>
                  <a:pt x="756" y="1720"/>
                </a:lnTo>
                <a:lnTo>
                  <a:pt x="736" y="1644"/>
                </a:lnTo>
                <a:lnTo>
                  <a:pt x="728" y="1584"/>
                </a:lnTo>
                <a:lnTo>
                  <a:pt x="728" y="1500"/>
                </a:lnTo>
                <a:lnTo>
                  <a:pt x="756" y="1412"/>
                </a:lnTo>
                <a:lnTo>
                  <a:pt x="808" y="1412"/>
                </a:lnTo>
                <a:lnTo>
                  <a:pt x="844" y="1332"/>
                </a:lnTo>
                <a:lnTo>
                  <a:pt x="888" y="1304"/>
                </a:lnTo>
                <a:lnTo>
                  <a:pt x="940" y="1320"/>
                </a:lnTo>
                <a:lnTo>
                  <a:pt x="980" y="1308"/>
                </a:lnTo>
                <a:lnTo>
                  <a:pt x="1060" y="1292"/>
                </a:lnTo>
                <a:lnTo>
                  <a:pt x="1164" y="1312"/>
                </a:lnTo>
                <a:lnTo>
                  <a:pt x="1240" y="1304"/>
                </a:lnTo>
                <a:lnTo>
                  <a:pt x="1260" y="1328"/>
                </a:lnTo>
                <a:lnTo>
                  <a:pt x="1312" y="1332"/>
                </a:lnTo>
                <a:lnTo>
                  <a:pt x="1364" y="1360"/>
                </a:lnTo>
                <a:lnTo>
                  <a:pt x="1400" y="1380"/>
                </a:lnTo>
                <a:lnTo>
                  <a:pt x="1488" y="1384"/>
                </a:lnTo>
                <a:lnTo>
                  <a:pt x="1548" y="1460"/>
                </a:lnTo>
                <a:lnTo>
                  <a:pt x="1672" y="1484"/>
                </a:lnTo>
                <a:lnTo>
                  <a:pt x="1744" y="1500"/>
                </a:lnTo>
                <a:lnTo>
                  <a:pt x="1808" y="1488"/>
                </a:lnTo>
                <a:lnTo>
                  <a:pt x="1856" y="1432"/>
                </a:lnTo>
                <a:lnTo>
                  <a:pt x="1908" y="1304"/>
                </a:lnTo>
                <a:lnTo>
                  <a:pt x="1912" y="1228"/>
                </a:lnTo>
                <a:lnTo>
                  <a:pt x="1896" y="1148"/>
                </a:lnTo>
                <a:lnTo>
                  <a:pt x="1932" y="1028"/>
                </a:lnTo>
                <a:lnTo>
                  <a:pt x="1996" y="936"/>
                </a:lnTo>
                <a:lnTo>
                  <a:pt x="2032" y="832"/>
                </a:lnTo>
                <a:lnTo>
                  <a:pt x="2168" y="856"/>
                </a:lnTo>
                <a:lnTo>
                  <a:pt x="2196" y="860"/>
                </a:lnTo>
                <a:lnTo>
                  <a:pt x="2220" y="140"/>
                </a:lnTo>
                <a:lnTo>
                  <a:pt x="2144" y="132"/>
                </a:lnTo>
                <a:lnTo>
                  <a:pt x="1988" y="136"/>
                </a:lnTo>
                <a:lnTo>
                  <a:pt x="1788" y="108"/>
                </a:lnTo>
                <a:lnTo>
                  <a:pt x="1724" y="120"/>
                </a:lnTo>
                <a:lnTo>
                  <a:pt x="1712" y="188"/>
                </a:lnTo>
                <a:lnTo>
                  <a:pt x="1724" y="320"/>
                </a:lnTo>
                <a:lnTo>
                  <a:pt x="1652" y="340"/>
                </a:lnTo>
                <a:lnTo>
                  <a:pt x="1674" y="356"/>
                </a:lnTo>
                <a:lnTo>
                  <a:pt x="1723" y="351"/>
                </a:lnTo>
                <a:lnTo>
                  <a:pt x="1724" y="536"/>
                </a:lnTo>
                <a:lnTo>
                  <a:pt x="1660" y="536"/>
                </a:lnTo>
                <a:lnTo>
                  <a:pt x="1620" y="548"/>
                </a:lnTo>
                <a:lnTo>
                  <a:pt x="1712" y="584"/>
                </a:lnTo>
                <a:lnTo>
                  <a:pt x="1720" y="612"/>
                </a:lnTo>
                <a:lnTo>
                  <a:pt x="1700" y="780"/>
                </a:lnTo>
                <a:lnTo>
                  <a:pt x="1668" y="820"/>
                </a:lnTo>
                <a:lnTo>
                  <a:pt x="1664" y="868"/>
                </a:lnTo>
                <a:lnTo>
                  <a:pt x="1632" y="904"/>
                </a:lnTo>
                <a:lnTo>
                  <a:pt x="1564" y="900"/>
                </a:lnTo>
                <a:lnTo>
                  <a:pt x="1496" y="924"/>
                </a:lnTo>
                <a:lnTo>
                  <a:pt x="1424" y="952"/>
                </a:lnTo>
                <a:lnTo>
                  <a:pt x="1384" y="980"/>
                </a:lnTo>
                <a:lnTo>
                  <a:pt x="1368" y="1008"/>
                </a:lnTo>
                <a:lnTo>
                  <a:pt x="1216" y="992"/>
                </a:lnTo>
                <a:lnTo>
                  <a:pt x="1168" y="956"/>
                </a:lnTo>
                <a:lnTo>
                  <a:pt x="1088" y="956"/>
                </a:lnTo>
                <a:lnTo>
                  <a:pt x="992" y="956"/>
                </a:lnTo>
                <a:lnTo>
                  <a:pt x="924" y="940"/>
                </a:lnTo>
                <a:lnTo>
                  <a:pt x="892" y="924"/>
                </a:lnTo>
                <a:lnTo>
                  <a:pt x="876" y="884"/>
                </a:lnTo>
                <a:lnTo>
                  <a:pt x="888" y="832"/>
                </a:lnTo>
                <a:lnTo>
                  <a:pt x="912" y="784"/>
                </a:lnTo>
                <a:lnTo>
                  <a:pt x="928" y="728"/>
                </a:lnTo>
                <a:lnTo>
                  <a:pt x="976" y="712"/>
                </a:lnTo>
                <a:lnTo>
                  <a:pt x="1060" y="732"/>
                </a:lnTo>
                <a:lnTo>
                  <a:pt x="1204" y="740"/>
                </a:lnTo>
                <a:lnTo>
                  <a:pt x="1288" y="712"/>
                </a:lnTo>
                <a:lnTo>
                  <a:pt x="1388" y="660"/>
                </a:lnTo>
                <a:lnTo>
                  <a:pt x="1468" y="592"/>
                </a:lnTo>
                <a:lnTo>
                  <a:pt x="1520" y="536"/>
                </a:lnTo>
                <a:lnTo>
                  <a:pt x="1544" y="508"/>
                </a:lnTo>
                <a:lnTo>
                  <a:pt x="1592" y="520"/>
                </a:lnTo>
                <a:lnTo>
                  <a:pt x="1624" y="548"/>
                </a:lnTo>
                <a:lnTo>
                  <a:pt x="1647" y="536"/>
                </a:lnTo>
                <a:lnTo>
                  <a:pt x="1612" y="492"/>
                </a:lnTo>
                <a:lnTo>
                  <a:pt x="1632" y="456"/>
                </a:lnTo>
                <a:lnTo>
                  <a:pt x="1632" y="420"/>
                </a:lnTo>
                <a:lnTo>
                  <a:pt x="1648" y="376"/>
                </a:lnTo>
                <a:lnTo>
                  <a:pt x="1672" y="356"/>
                </a:lnTo>
                <a:lnTo>
                  <a:pt x="1656" y="341"/>
                </a:lnTo>
                <a:lnTo>
                  <a:pt x="1584" y="344"/>
                </a:lnTo>
                <a:lnTo>
                  <a:pt x="1536" y="356"/>
                </a:lnTo>
                <a:lnTo>
                  <a:pt x="1540" y="392"/>
                </a:lnTo>
                <a:lnTo>
                  <a:pt x="1496" y="424"/>
                </a:lnTo>
                <a:lnTo>
                  <a:pt x="1444" y="464"/>
                </a:lnTo>
                <a:lnTo>
                  <a:pt x="1444" y="492"/>
                </a:lnTo>
                <a:lnTo>
                  <a:pt x="1392" y="492"/>
                </a:lnTo>
                <a:lnTo>
                  <a:pt x="1384" y="520"/>
                </a:lnTo>
                <a:lnTo>
                  <a:pt x="1340" y="520"/>
                </a:lnTo>
                <a:lnTo>
                  <a:pt x="1300" y="540"/>
                </a:lnTo>
                <a:lnTo>
                  <a:pt x="1236" y="572"/>
                </a:lnTo>
                <a:lnTo>
                  <a:pt x="1208" y="584"/>
                </a:lnTo>
                <a:lnTo>
                  <a:pt x="1148" y="564"/>
                </a:lnTo>
                <a:lnTo>
                  <a:pt x="1080" y="556"/>
                </a:lnTo>
                <a:lnTo>
                  <a:pt x="1048" y="528"/>
                </a:lnTo>
                <a:lnTo>
                  <a:pt x="1028" y="500"/>
                </a:lnTo>
                <a:lnTo>
                  <a:pt x="1012" y="480"/>
                </a:lnTo>
                <a:lnTo>
                  <a:pt x="976" y="432"/>
                </a:lnTo>
                <a:lnTo>
                  <a:pt x="936" y="388"/>
                </a:lnTo>
                <a:lnTo>
                  <a:pt x="904" y="368"/>
                </a:lnTo>
                <a:lnTo>
                  <a:pt x="844" y="372"/>
                </a:lnTo>
                <a:lnTo>
                  <a:pt x="824" y="344"/>
                </a:lnTo>
                <a:lnTo>
                  <a:pt x="820" y="316"/>
                </a:lnTo>
                <a:lnTo>
                  <a:pt x="844" y="264"/>
                </a:lnTo>
                <a:lnTo>
                  <a:pt x="860" y="212"/>
                </a:lnTo>
                <a:lnTo>
                  <a:pt x="868" y="152"/>
                </a:lnTo>
                <a:lnTo>
                  <a:pt x="880" y="120"/>
                </a:lnTo>
                <a:lnTo>
                  <a:pt x="876" y="96"/>
                </a:lnTo>
                <a:lnTo>
                  <a:pt x="856" y="72"/>
                </a:lnTo>
                <a:lnTo>
                  <a:pt x="852" y="48"/>
                </a:lnTo>
                <a:lnTo>
                  <a:pt x="832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2" name="Text Box 30"/>
          <p:cNvSpPr txBox="1">
            <a:spLocks noChangeArrowheads="1"/>
          </p:cNvSpPr>
          <p:nvPr/>
        </p:nvSpPr>
        <p:spPr bwMode="gray">
          <a:xfrm>
            <a:off x="6500826" y="1357298"/>
            <a:ext cx="121444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安全性差</a:t>
            </a:r>
            <a:endParaRPr lang="en-US" altLang="zh-CN" sz="2000" b="1" dirty="0">
              <a:solidFill>
                <a:srgbClr val="003366"/>
              </a:solidFill>
              <a:ea typeface="宋体" charset="-122"/>
            </a:endParaRPr>
          </a:p>
        </p:txBody>
      </p:sp>
      <p:sp>
        <p:nvSpPr>
          <p:cNvPr id="133" name="Text Box 30"/>
          <p:cNvSpPr txBox="1">
            <a:spLocks noChangeArrowheads="1"/>
          </p:cNvSpPr>
          <p:nvPr/>
        </p:nvSpPr>
        <p:spPr bwMode="gray">
          <a:xfrm>
            <a:off x="1857356" y="4857760"/>
            <a:ext cx="113350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成本高</a:t>
            </a:r>
            <a:endParaRPr lang="en-US" altLang="zh-CN" sz="2000" i="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4" name="Text Box 30"/>
          <p:cNvSpPr txBox="1">
            <a:spLocks noChangeArrowheads="1"/>
          </p:cNvSpPr>
          <p:nvPr/>
        </p:nvSpPr>
        <p:spPr bwMode="gray">
          <a:xfrm>
            <a:off x="428596" y="1428736"/>
            <a:ext cx="120494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技术垄断</a:t>
            </a:r>
            <a:endParaRPr lang="en-US" altLang="zh-CN" sz="2000" i="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5" name="Text Box 4"/>
          <p:cNvSpPr txBox="1">
            <a:spLocks noChangeArrowheads="1"/>
          </p:cNvSpPr>
          <p:nvPr/>
        </p:nvSpPr>
        <p:spPr bwMode="auto">
          <a:xfrm>
            <a:off x="1214414" y="785794"/>
            <a:ext cx="655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i="0" dirty="0" smtClean="0">
                <a:latin typeface="华文楷体" pitchFamily="2" charset="-122"/>
                <a:ea typeface="华文楷体" pitchFamily="2" charset="-122"/>
              </a:rPr>
              <a:t>课题背景及目的</a:t>
            </a:r>
            <a:endParaRPr lang="zh-CN" altLang="en-US" sz="3200" i="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fr-FR" smtClean="0">
                <a:solidFill>
                  <a:schemeClr val="bg1"/>
                </a:solidFill>
              </a:rPr>
              <a:t>课题背景及目的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214414" y="1928802"/>
            <a:ext cx="7000924" cy="3272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i="0" dirty="0" smtClean="0">
                <a:latin typeface="华文楷体" pitchFamily="2" charset="-122"/>
                <a:ea typeface="华文楷体" pitchFamily="2" charset="-122"/>
              </a:rPr>
              <a:t>机器人在罐内清理作业，可将清罐工人从高强度劳动及恶劣危险的环境中解放出来，提高清罐安全性。</a:t>
            </a:r>
            <a:endParaRPr lang="en-US" altLang="zh-CN" sz="2400" i="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i="0" dirty="0" smtClean="0">
                <a:latin typeface="华文楷体" pitchFamily="2" charset="-122"/>
                <a:ea typeface="华文楷体" pitchFamily="2" charset="-122"/>
              </a:rPr>
              <a:t>采用机械推铲和高压水射流相结合的清理模式，清理效果好，成本低，效率高，绿色环保。</a:t>
            </a:r>
          </a:p>
          <a:p>
            <a:endParaRPr lang="en-US" altLang="zh-CN" sz="3200" b="0" i="0" dirty="0" smtClean="0"/>
          </a:p>
          <a:p>
            <a:endParaRPr lang="zh-CN" altLang="en-US" sz="3200" b="0" i="0" dirty="0" smtClean="0"/>
          </a:p>
          <a:p>
            <a:endParaRPr lang="zh-CN" altLang="en-US" sz="2600" i="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643042" y="1785926"/>
            <a:ext cx="6715172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  <a:spcBef>
                <a:spcPts val="0"/>
              </a:spcBef>
              <a:buClr>
                <a:schemeClr val="accent3"/>
              </a:buClr>
              <a:buSzPct val="95000"/>
            </a:pPr>
            <a:r>
              <a:rPr lang="zh-CN" altLang="en-US" sz="2400" i="0" dirty="0" smtClean="0">
                <a:latin typeface="华文楷体" pitchFamily="2" charset="-122"/>
                <a:ea typeface="华文楷体" pitchFamily="2" charset="-122"/>
              </a:rPr>
              <a:t>研究超高压水射流喷嘴结构参数</a:t>
            </a:r>
            <a:endParaRPr lang="zh-CN" altLang="en-US" sz="2600" i="0" dirty="0" smtClean="0">
              <a:latin typeface="华文楷体" pitchFamily="2" charset="-122"/>
              <a:ea typeface="华文楷体" pitchFamily="2" charset="-122"/>
            </a:endParaRPr>
          </a:p>
          <a:p>
            <a:pPr marL="274320" indent="-274320">
              <a:lnSpc>
                <a:spcPts val="3500"/>
              </a:lnSpc>
              <a:spcBef>
                <a:spcPts val="0"/>
              </a:spcBef>
              <a:buClr>
                <a:schemeClr val="accent3"/>
              </a:buClr>
              <a:buSzPct val="95000"/>
            </a:pPr>
            <a:r>
              <a:rPr lang="zh-CN" altLang="en-US" sz="2400" i="0" dirty="0" smtClean="0">
                <a:latin typeface="华文楷体" pitchFamily="2" charset="-122"/>
                <a:ea typeface="华文楷体" pitchFamily="2" charset="-122"/>
              </a:rPr>
              <a:t>高压水射流清洗技术参数，主要是入射角</a:t>
            </a:r>
            <a:endParaRPr lang="en-US" altLang="zh-CN" sz="2400" i="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i="0" dirty="0" smtClean="0">
                <a:latin typeface="华文楷体" pitchFamily="2" charset="-122"/>
                <a:ea typeface="华文楷体" pitchFamily="2" charset="-122"/>
              </a:rPr>
              <a:t>液压系统的研究，液压控制系统和驱动元件的选型</a:t>
            </a:r>
            <a:endParaRPr lang="en-US" altLang="zh-CN" sz="2400" i="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i="0" dirty="0" smtClean="0">
                <a:latin typeface="华文楷体" pitchFamily="2" charset="-122"/>
                <a:ea typeface="华文楷体" pitchFamily="2" charset="-122"/>
              </a:rPr>
              <a:t>建立液压系统数学模型和仿真实验，从而确定最佳控制方案和最佳结构</a:t>
            </a:r>
            <a:endParaRPr lang="en-US" altLang="zh-CN" sz="2400" i="0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400" i="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87750" name="Oval 6"/>
          <p:cNvSpPr>
            <a:spLocks noChangeArrowheads="1"/>
          </p:cNvSpPr>
          <p:nvPr/>
        </p:nvSpPr>
        <p:spPr bwMode="auto">
          <a:xfrm>
            <a:off x="928662" y="1785926"/>
            <a:ext cx="571504" cy="428628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ko-KR" sz="2400" i="0" dirty="0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</a:p>
        </p:txBody>
      </p:sp>
      <p:sp>
        <p:nvSpPr>
          <p:cNvPr id="287751" name="Oval 7"/>
          <p:cNvSpPr>
            <a:spLocks noChangeArrowheads="1"/>
          </p:cNvSpPr>
          <p:nvPr/>
        </p:nvSpPr>
        <p:spPr bwMode="auto">
          <a:xfrm>
            <a:off x="928662" y="2285992"/>
            <a:ext cx="642942" cy="42862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ko-KR" sz="2400" i="0" dirty="0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</a:t>
            </a:r>
          </a:p>
        </p:txBody>
      </p:sp>
      <p:sp>
        <p:nvSpPr>
          <p:cNvPr id="287752" name="Oval 8"/>
          <p:cNvSpPr>
            <a:spLocks noChangeArrowheads="1"/>
          </p:cNvSpPr>
          <p:nvPr/>
        </p:nvSpPr>
        <p:spPr bwMode="auto">
          <a:xfrm>
            <a:off x="1000100" y="2857496"/>
            <a:ext cx="500066" cy="428628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ko-KR" sz="2400" i="0" dirty="0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</a:t>
            </a:r>
          </a:p>
        </p:txBody>
      </p:sp>
      <p:sp>
        <p:nvSpPr>
          <p:cNvPr id="287753" name="Oval 9"/>
          <p:cNvSpPr>
            <a:spLocks noChangeArrowheads="1"/>
          </p:cNvSpPr>
          <p:nvPr/>
        </p:nvSpPr>
        <p:spPr bwMode="auto">
          <a:xfrm>
            <a:off x="1000100" y="3571876"/>
            <a:ext cx="571504" cy="500066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ko-KR" sz="2400" i="0" dirty="0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14414" y="785794"/>
            <a:ext cx="655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i="0" dirty="0" smtClean="0">
                <a:latin typeface="华文楷体" pitchFamily="2" charset="-122"/>
                <a:ea typeface="华文楷体" pitchFamily="2" charset="-122"/>
              </a:rPr>
              <a:t>课题研究的主要内容</a:t>
            </a:r>
            <a:endParaRPr lang="zh-CN" altLang="en-US" sz="3200" i="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928662" y="1928802"/>
            <a:ext cx="7429552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i="0" dirty="0">
                <a:solidFill>
                  <a:srgbClr val="000000"/>
                </a:solidFill>
              </a:rPr>
              <a:t>       </a:t>
            </a:r>
            <a:r>
              <a:rPr lang="zh-CN" altLang="en-US" sz="2600" i="0" dirty="0">
                <a:latin typeface="华文楷体" pitchFamily="2" charset="-122"/>
                <a:ea typeface="华文楷体" pitchFamily="2" charset="-122"/>
              </a:rPr>
              <a:t>已完成了调研、收集有关资料</a:t>
            </a:r>
            <a:r>
              <a:rPr lang="zh-CN" altLang="en-US" sz="2600" i="0" dirty="0" smtClean="0">
                <a:latin typeface="华文楷体" pitchFamily="2" charset="-122"/>
                <a:ea typeface="华文楷体" pitchFamily="2" charset="-122"/>
              </a:rPr>
              <a:t>，确定选用圆锥收敛型喷嘴，其特征是收缩角</a:t>
            </a:r>
            <a:r>
              <a:rPr lang="en-US" altLang="zh-CN" sz="2600" i="0" dirty="0" smtClean="0">
                <a:latin typeface="华文楷体" pitchFamily="2" charset="-122"/>
                <a:ea typeface="华文楷体" pitchFamily="2" charset="-122"/>
              </a:rPr>
              <a:t>α</a:t>
            </a:r>
            <a:r>
              <a:rPr lang="en-US" altLang="en-US" sz="2600" i="0" dirty="0" smtClean="0">
                <a:latin typeface="华文楷体" pitchFamily="2" charset="-122"/>
                <a:ea typeface="华文楷体" pitchFamily="2" charset="-122"/>
              </a:rPr>
              <a:t>=13</a:t>
            </a:r>
            <a:r>
              <a:rPr lang="en-US" altLang="zh-CN" sz="2600" i="0" dirty="0" smtClean="0">
                <a:latin typeface="华文楷体" pitchFamily="2" charset="-122"/>
                <a:ea typeface="华文楷体" pitchFamily="2" charset="-122"/>
              </a:rPr>
              <a:t>°</a:t>
            </a:r>
            <a:r>
              <a:rPr lang="zh-CN" altLang="en-US" sz="2600" i="0" dirty="0" smtClean="0">
                <a:latin typeface="华文楷体" pitchFamily="2" charset="-122"/>
                <a:ea typeface="华文楷体" pitchFamily="2" charset="-122"/>
              </a:rPr>
              <a:t>，长径比</a:t>
            </a:r>
            <a:r>
              <a:rPr lang="en-US" altLang="zh-CN" sz="2600" i="0" dirty="0" smtClean="0">
                <a:latin typeface="华文楷体" pitchFamily="2" charset="-122"/>
                <a:ea typeface="华文楷体" pitchFamily="2" charset="-122"/>
              </a:rPr>
              <a:t>l</a:t>
            </a:r>
            <a:r>
              <a:rPr lang="en-US" altLang="en-US" sz="2600" i="0" dirty="0" smtClean="0">
                <a:latin typeface="华文楷体" pitchFamily="2" charset="-122"/>
                <a:ea typeface="华文楷体" pitchFamily="2" charset="-122"/>
              </a:rPr>
              <a:t>/d</a:t>
            </a:r>
            <a:r>
              <a:rPr lang="zh-CN" altLang="en-US" sz="2600" i="0" dirty="0" smtClean="0">
                <a:latin typeface="华文楷体" pitchFamily="2" charset="-122"/>
                <a:ea typeface="华文楷体" pitchFamily="2" charset="-122"/>
              </a:rPr>
              <a:t>为</a:t>
            </a:r>
            <a:r>
              <a:rPr lang="en-US" altLang="en-US" sz="2600" i="0" dirty="0" smtClean="0">
                <a:latin typeface="华文楷体" pitchFamily="2" charset="-122"/>
                <a:ea typeface="华文楷体" pitchFamily="2" charset="-122"/>
              </a:rPr>
              <a:t>2.5</a:t>
            </a:r>
            <a:r>
              <a:rPr lang="zh-CN" altLang="en-US" sz="2600" i="0" dirty="0" smtClean="0">
                <a:latin typeface="华文楷体" pitchFamily="2" charset="-122"/>
                <a:ea typeface="华文楷体" pitchFamily="2" charset="-122"/>
              </a:rPr>
              <a:t>，本次仿真部分以此类喷嘴为前提，进行喷嘴最优结构的仿真，本次仿真设定入口总压</a:t>
            </a:r>
            <a:r>
              <a:rPr lang="en-US" altLang="zh-CN" sz="2600" i="0" dirty="0" smtClean="0">
                <a:latin typeface="华文楷体" pitchFamily="2" charset="-122"/>
                <a:ea typeface="华文楷体" pitchFamily="2" charset="-122"/>
              </a:rPr>
              <a:t>180MPa</a:t>
            </a:r>
            <a:r>
              <a:rPr lang="zh-CN" altLang="en-US" sz="2600" i="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sz="2600" i="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57290" y="1000108"/>
            <a:ext cx="655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i="0" dirty="0" smtClean="0">
                <a:latin typeface="华文楷体" pitchFamily="2" charset="-122"/>
                <a:ea typeface="华文楷体" pitchFamily="2" charset="-122"/>
              </a:rPr>
              <a:t>课题已完成部分</a:t>
            </a:r>
            <a:endParaRPr lang="zh-CN" altLang="en-US" sz="3200" i="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Documents and Settings\xia\Application Data\Tencent\Users\494057875\QQ\WinTemp\RichOle\6J(1T)RQH9)19A{R{A)`8(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71546"/>
            <a:ext cx="7248525" cy="1962150"/>
          </a:xfrm>
          <a:prstGeom prst="rect">
            <a:avLst/>
          </a:prstGeom>
          <a:noFill/>
        </p:spPr>
      </p:pic>
      <p:pic>
        <p:nvPicPr>
          <p:cNvPr id="41985" name="Picture 1" descr="C:\Documents and Settings\xia\Application Data\Tencent\Users\494057875\QQ\WinTemp\RichOle\Q3[PV5VUGU`YRL1A7EO4{~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929066"/>
            <a:ext cx="5524500" cy="102870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571604" y="2928934"/>
            <a:ext cx="63579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sz="2000" i="0" dirty="0" smtClean="0">
                <a:latin typeface="华文楷体" pitchFamily="2" charset="-122"/>
                <a:ea typeface="华文楷体" pitchFamily="2" charset="-122"/>
              </a:rPr>
              <a:t>1 </a:t>
            </a:r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入口直径</a:t>
            </a:r>
            <a:r>
              <a:rPr lang="en-US" altLang="zh-CN" sz="2000" i="0" dirty="0" smtClean="0">
                <a:latin typeface="华文楷体" pitchFamily="2" charset="-122"/>
                <a:ea typeface="华文楷体" pitchFamily="2" charset="-122"/>
              </a:rPr>
              <a:t>D=1.5mm</a:t>
            </a:r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的喷嘴网格划分</a:t>
            </a:r>
            <a:endParaRPr lang="zh-CN" altLang="en-US" sz="2000" i="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71604" y="5286388"/>
            <a:ext cx="63579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图</a:t>
            </a:r>
            <a:r>
              <a:rPr lang="en-US" altLang="zh-CN" sz="2000" i="0" dirty="0" smtClean="0">
                <a:latin typeface="华文楷体" pitchFamily="2" charset="-122"/>
                <a:ea typeface="华文楷体" pitchFamily="2" charset="-122"/>
              </a:rPr>
              <a:t>2 </a:t>
            </a:r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入口直径</a:t>
            </a:r>
            <a:r>
              <a:rPr lang="en-US" altLang="zh-CN" sz="2000" i="0" dirty="0" smtClean="0">
                <a:latin typeface="华文楷体" pitchFamily="2" charset="-122"/>
                <a:ea typeface="华文楷体" pitchFamily="2" charset="-122"/>
              </a:rPr>
              <a:t>D=0.9mm</a:t>
            </a:r>
            <a:r>
              <a:rPr lang="zh-CN" altLang="en-US" sz="2000" i="0" dirty="0" smtClean="0">
                <a:latin typeface="华文楷体" pitchFamily="2" charset="-122"/>
                <a:ea typeface="华文楷体" pitchFamily="2" charset="-122"/>
              </a:rPr>
              <a:t>的喷嘴网格划分</a:t>
            </a:r>
            <a:endParaRPr lang="zh-CN" altLang="en-US" sz="2000" i="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2103</TotalTime>
  <Words>578</Words>
  <Application>Microsoft Office PowerPoint</Application>
  <PresentationFormat>全屏显示(4:3)</PresentationFormat>
  <Paragraphs>74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流畅</vt:lpstr>
      <vt:lpstr>基于高压水射流的 储罐油泥清理机器人液压系统的研究</vt:lpstr>
      <vt:lpstr>汇报内容</vt:lpstr>
      <vt:lpstr>政治思想</vt:lpstr>
      <vt:lpstr>课程学习</vt:lpstr>
      <vt:lpstr>幻灯片 5</vt:lpstr>
      <vt:lpstr>课题背景及目的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科研进展成果</vt:lpstr>
      <vt:lpstr>数据整理与分析</vt:lpstr>
      <vt:lpstr>下阶段研究计划</vt:lpstr>
      <vt:lpstr>   请各位老师提出宝贵意见！  谢谢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站长素材 SC.CHINAZ.COM</dc:title>
  <dc:creator>keke</dc:creator>
  <cp:lastModifiedBy>109</cp:lastModifiedBy>
  <cp:revision>86</cp:revision>
  <dcterms:created xsi:type="dcterms:W3CDTF">2010-07-16T07:14:25Z</dcterms:created>
  <dcterms:modified xsi:type="dcterms:W3CDTF">2012-06-21T01:40:44Z</dcterms:modified>
</cp:coreProperties>
</file>