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0.xml" ContentType="application/vnd.openxmlformats-officedocument.presentationml.tags+xml"/>
  <Override PartName="/ppt/notesSlides/notesSlide10.xml" ContentType="application/vnd.openxmlformats-officedocument.presentationml.notesSlide+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notesSlides/notesSlide13.xml" ContentType="application/vnd.openxmlformats-officedocument.presentationml.notesSlide+xml"/>
  <Override PartName="/ppt/tags/tag24.xml" ContentType="application/vnd.openxmlformats-officedocument.presentationml.tags+xml"/>
  <Override PartName="/ppt/notesSlides/notesSlide14.xml" ContentType="application/vnd.openxmlformats-officedocument.presentationml.notesSlide+xml"/>
  <Override PartName="/ppt/tags/tag25.xml" ContentType="application/vnd.openxmlformats-officedocument.presentationml.tags+xml"/>
  <Override PartName="/ppt/notesSlides/notesSlide15.xml" ContentType="application/vnd.openxmlformats-officedocument.presentationml.notesSlide+xml"/>
  <Override PartName="/ppt/tags/tag26.xml" ContentType="application/vnd.openxmlformats-officedocument.presentationml.tags+xml"/>
  <Override PartName="/ppt/notesSlides/notesSlide16.xml" ContentType="application/vnd.openxmlformats-officedocument.presentationml.notesSlide+xml"/>
  <Override PartName="/ppt/tags/tag27.xml" ContentType="application/vnd.openxmlformats-officedocument.presentationml.tags+xml"/>
  <Override PartName="/ppt/notesSlides/notesSlide17.xml" ContentType="application/vnd.openxmlformats-officedocument.presentationml.notesSlide+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notesSlides/notesSlide20.xml" ContentType="application/vnd.openxmlformats-officedocument.presentationml.notesSlide+xml"/>
  <Override PartName="/ppt/tags/tag31.xml" ContentType="application/vnd.openxmlformats-officedocument.presentationml.tags+xml"/>
  <Override PartName="/ppt/notesSlides/notesSlide21.xml" ContentType="application/vnd.openxmlformats-officedocument.presentationml.notesSlide+xml"/>
  <Override PartName="/ppt/tags/tag3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8" r:id="rId3"/>
    <p:sldId id="273" r:id="rId4"/>
    <p:sldId id="289" r:id="rId5"/>
    <p:sldId id="274" r:id="rId6"/>
    <p:sldId id="290" r:id="rId7"/>
    <p:sldId id="291" r:id="rId8"/>
    <p:sldId id="292" r:id="rId9"/>
    <p:sldId id="293" r:id="rId10"/>
    <p:sldId id="294" r:id="rId11"/>
    <p:sldId id="295" r:id="rId12"/>
    <p:sldId id="296" r:id="rId13"/>
    <p:sldId id="298" r:id="rId14"/>
    <p:sldId id="280" r:id="rId15"/>
    <p:sldId id="304" r:id="rId16"/>
    <p:sldId id="282" r:id="rId17"/>
    <p:sldId id="299" r:id="rId18"/>
    <p:sldId id="305" r:id="rId19"/>
    <p:sldId id="301" r:id="rId20"/>
    <p:sldId id="302" r:id="rId21"/>
    <p:sldId id="303" r:id="rId22"/>
    <p:sldId id="308" r:id="rId23"/>
    <p:sldId id="309" r:id="rId24"/>
    <p:sldId id="306" r:id="rId25"/>
    <p:sldId id="30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80EF01-BD9D-2740-A913-847CCA5FAEEF}">
          <p14:sldIdLst>
            <p14:sldId id="256"/>
            <p14:sldId id="288"/>
            <p14:sldId id="273"/>
            <p14:sldId id="289"/>
            <p14:sldId id="274"/>
            <p14:sldId id="290"/>
            <p14:sldId id="291"/>
            <p14:sldId id="292"/>
            <p14:sldId id="293"/>
            <p14:sldId id="294"/>
            <p14:sldId id="295"/>
            <p14:sldId id="296"/>
            <p14:sldId id="298"/>
            <p14:sldId id="280"/>
            <p14:sldId id="304"/>
            <p14:sldId id="282"/>
            <p14:sldId id="299"/>
            <p14:sldId id="305"/>
            <p14:sldId id="301"/>
            <p14:sldId id="302"/>
            <p14:sldId id="303"/>
            <p14:sldId id="308"/>
            <p14:sldId id="309"/>
            <p14:sldId id="306"/>
            <p14:sldId id="3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Chatterjee" initials="RC" lastIdx="1" clrIdx="0">
    <p:extLst>
      <p:ext uri="{19B8F6BF-5375-455C-9EA6-DF929625EA0E}">
        <p15:presenceInfo xmlns:p15="http://schemas.microsoft.com/office/powerpoint/2012/main" userId="16b1a9ccfbf60f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F3802-3105-4E3F-BD99-2BB1F49839B4}" v="8" dt="2021-08-09T19:07:33.684"/>
    <p1510:client id="{432AA846-4711-A344-9C11-DE3453A05A4D}" v="60" dt="2021-08-09T17:36:35.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3" d="100"/>
          <a:sy n="83"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Chatterjee" userId="16b1a9ccfbf60f08" providerId="LiveId" clId="{432AA846-4711-A344-9C11-DE3453A05A4D}"/>
    <pc:docChg chg="custSel modSld">
      <pc:chgData name="Rohit Chatterjee" userId="16b1a9ccfbf60f08" providerId="LiveId" clId="{432AA846-4711-A344-9C11-DE3453A05A4D}" dt="2021-08-09T17:36:35.761" v="979"/>
      <pc:docMkLst>
        <pc:docMk/>
      </pc:docMkLst>
      <pc:sldChg chg="addSp delSp modSp modTransition modAnim modNotesTx">
        <pc:chgData name="Rohit Chatterjee" userId="16b1a9ccfbf60f08" providerId="LiveId" clId="{432AA846-4711-A344-9C11-DE3453A05A4D}" dt="2021-08-09T17:15:48.048" v="942"/>
        <pc:sldMkLst>
          <pc:docMk/>
          <pc:sldMk cId="3181859029" sldId="290"/>
        </pc:sldMkLst>
        <pc:picChg chg="add del mod">
          <ac:chgData name="Rohit Chatterjee" userId="16b1a9ccfbf60f08" providerId="LiveId" clId="{432AA846-4711-A344-9C11-DE3453A05A4D}" dt="2021-08-09T17:15:01.591" v="941"/>
          <ac:picMkLst>
            <pc:docMk/>
            <pc:sldMk cId="3181859029" sldId="290"/>
            <ac:picMk id="4" creationId="{9CC12E62-0212-E44D-AB6A-B2AF07AB789C}"/>
          </ac:picMkLst>
        </pc:picChg>
        <pc:picChg chg="add mod">
          <ac:chgData name="Rohit Chatterjee" userId="16b1a9ccfbf60f08" providerId="LiveId" clId="{432AA846-4711-A344-9C11-DE3453A05A4D}" dt="2021-08-09T17:15:48.048" v="942"/>
          <ac:picMkLst>
            <pc:docMk/>
            <pc:sldMk cId="3181859029" sldId="290"/>
            <ac:picMk id="16" creationId="{28E7AD4D-A7D6-0E43-946F-3144F945BAEA}"/>
          </ac:picMkLst>
        </pc:picChg>
        <pc:picChg chg="del">
          <ac:chgData name="Rohit Chatterjee" userId="16b1a9ccfbf60f08" providerId="LiveId" clId="{432AA846-4711-A344-9C11-DE3453A05A4D}" dt="2021-08-09T17:14:46.633" v="939"/>
          <ac:picMkLst>
            <pc:docMk/>
            <pc:sldMk cId="3181859029" sldId="290"/>
            <ac:picMk id="17" creationId="{218D99FD-3007-994D-8632-291923275F4C}"/>
          </ac:picMkLst>
        </pc:picChg>
      </pc:sldChg>
      <pc:sldChg chg="addSp delSp modSp modTransition modAnim">
        <pc:chgData name="Rohit Chatterjee" userId="16b1a9ccfbf60f08" providerId="LiveId" clId="{432AA846-4711-A344-9C11-DE3453A05A4D}" dt="2021-08-09T17:14:00.335" v="938"/>
        <pc:sldMkLst>
          <pc:docMk/>
          <pc:sldMk cId="300325861" sldId="291"/>
        </pc:sldMkLst>
        <pc:picChg chg="add del mod">
          <ac:chgData name="Rohit Chatterjee" userId="16b1a9ccfbf60f08" providerId="LiveId" clId="{432AA846-4711-A344-9C11-DE3453A05A4D}" dt="2021-08-09T17:13:59.375" v="937"/>
          <ac:picMkLst>
            <pc:docMk/>
            <pc:sldMk cId="300325861" sldId="291"/>
            <ac:picMk id="10" creationId="{4503BE39-B120-DC44-AD47-517CAD1EC5D8}"/>
          </ac:picMkLst>
        </pc:picChg>
        <pc:picChg chg="add del mod">
          <ac:chgData name="Rohit Chatterjee" userId="16b1a9ccfbf60f08" providerId="LiveId" clId="{432AA846-4711-A344-9C11-DE3453A05A4D}" dt="2021-08-09T17:13:47.472" v="935"/>
          <ac:picMkLst>
            <pc:docMk/>
            <pc:sldMk cId="300325861" sldId="291"/>
            <ac:picMk id="11" creationId="{7DC7EED2-530D-3B40-824F-CBFCC7E13692}"/>
          </ac:picMkLst>
        </pc:picChg>
        <pc:picChg chg="add del mod">
          <ac:chgData name="Rohit Chatterjee" userId="16b1a9ccfbf60f08" providerId="LiveId" clId="{432AA846-4711-A344-9C11-DE3453A05A4D}" dt="2021-08-09T17:13:35.187" v="933"/>
          <ac:picMkLst>
            <pc:docMk/>
            <pc:sldMk cId="300325861" sldId="291"/>
            <ac:picMk id="12" creationId="{911CC3EB-54E3-7F4C-8BAE-EF7F8672FEF6}"/>
          </ac:picMkLst>
        </pc:picChg>
        <pc:picChg chg="add mod">
          <ac:chgData name="Rohit Chatterjee" userId="16b1a9ccfbf60f08" providerId="LiveId" clId="{432AA846-4711-A344-9C11-DE3453A05A4D}" dt="2021-08-09T17:13:24.846" v="931"/>
          <ac:picMkLst>
            <pc:docMk/>
            <pc:sldMk cId="300325861" sldId="291"/>
            <ac:picMk id="13" creationId="{107CED1F-A33D-0449-B6DB-D85935C61005}"/>
          </ac:picMkLst>
        </pc:picChg>
        <pc:picChg chg="add del">
          <ac:chgData name="Rohit Chatterjee" userId="16b1a9ccfbf60f08" providerId="LiveId" clId="{432AA846-4711-A344-9C11-DE3453A05A4D}" dt="2021-08-09T17:14:00.335" v="938"/>
          <ac:picMkLst>
            <pc:docMk/>
            <pc:sldMk cId="300325861" sldId="291"/>
            <ac:picMk id="22" creationId="{10C618AB-C7A3-7341-8815-CF11FDD5AB12}"/>
          </ac:picMkLst>
        </pc:picChg>
      </pc:sldChg>
      <pc:sldChg chg="addSp delSp modSp modTransition modAnim modNotesTx">
        <pc:chgData name="Rohit Chatterjee" userId="16b1a9ccfbf60f08" providerId="LiveId" clId="{432AA846-4711-A344-9C11-DE3453A05A4D}" dt="2021-08-09T17:17:55.364" v="946"/>
        <pc:sldMkLst>
          <pc:docMk/>
          <pc:sldMk cId="164251269" sldId="299"/>
        </pc:sldMkLst>
        <pc:picChg chg="add del mod">
          <ac:chgData name="Rohit Chatterjee" userId="16b1a9ccfbf60f08" providerId="LiveId" clId="{432AA846-4711-A344-9C11-DE3453A05A4D}" dt="2021-08-09T17:17:15.577" v="945"/>
          <ac:picMkLst>
            <pc:docMk/>
            <pc:sldMk cId="164251269" sldId="299"/>
            <ac:picMk id="3" creationId="{66DE1353-00A1-4A4D-AC80-EC23E414E759}"/>
          </ac:picMkLst>
        </pc:picChg>
        <pc:picChg chg="add mod">
          <ac:chgData name="Rohit Chatterjee" userId="16b1a9ccfbf60f08" providerId="LiveId" clId="{432AA846-4711-A344-9C11-DE3453A05A4D}" dt="2021-08-09T17:17:55.364" v="946"/>
          <ac:picMkLst>
            <pc:docMk/>
            <pc:sldMk cId="164251269" sldId="299"/>
            <ac:picMk id="7" creationId="{9A870D19-38A5-A34A-B469-DCE7A4EF261F}"/>
          </ac:picMkLst>
        </pc:picChg>
        <pc:picChg chg="del">
          <ac:chgData name="Rohit Chatterjee" userId="16b1a9ccfbf60f08" providerId="LiveId" clId="{432AA846-4711-A344-9C11-DE3453A05A4D}" dt="2021-08-09T17:16:54.286" v="943"/>
          <ac:picMkLst>
            <pc:docMk/>
            <pc:sldMk cId="164251269" sldId="299"/>
            <ac:picMk id="15" creationId="{555E6CD5-2479-BD43-8C8C-D06A8B8A2358}"/>
          </ac:picMkLst>
        </pc:picChg>
      </pc:sldChg>
      <pc:sldChg chg="addSp delSp modSp modTransition modAnim">
        <pc:chgData name="Rohit Chatterjee" userId="16b1a9ccfbf60f08" providerId="LiveId" clId="{432AA846-4711-A344-9C11-DE3453A05A4D}" dt="2021-08-09T17:22:50.141" v="952"/>
        <pc:sldMkLst>
          <pc:docMk/>
          <pc:sldMk cId="2343764411" sldId="305"/>
        </pc:sldMkLst>
        <pc:picChg chg="add del mod">
          <ac:chgData name="Rohit Chatterjee" userId="16b1a9ccfbf60f08" providerId="LiveId" clId="{432AA846-4711-A344-9C11-DE3453A05A4D}" dt="2021-08-09T17:20:48.205" v="949"/>
          <ac:picMkLst>
            <pc:docMk/>
            <pc:sldMk cId="2343764411" sldId="305"/>
            <ac:picMk id="8" creationId="{EBCAB57A-804A-234B-8681-99757A8E4279}"/>
          </ac:picMkLst>
        </pc:picChg>
        <pc:picChg chg="add del mod">
          <ac:chgData name="Rohit Chatterjee" userId="16b1a9ccfbf60f08" providerId="LiveId" clId="{432AA846-4711-A344-9C11-DE3453A05A4D}" dt="2021-08-09T17:21:04.602" v="951"/>
          <ac:picMkLst>
            <pc:docMk/>
            <pc:sldMk cId="2343764411" sldId="305"/>
            <ac:picMk id="9" creationId="{B46B3A76-5DF1-7D44-95B5-12EBCE319180}"/>
          </ac:picMkLst>
        </pc:picChg>
        <pc:picChg chg="del">
          <ac:chgData name="Rohit Chatterjee" userId="16b1a9ccfbf60f08" providerId="LiveId" clId="{432AA846-4711-A344-9C11-DE3453A05A4D}" dt="2021-08-09T17:19:14.920" v="947"/>
          <ac:picMkLst>
            <pc:docMk/>
            <pc:sldMk cId="2343764411" sldId="305"/>
            <ac:picMk id="10" creationId="{3B163254-8968-FB4E-AB3E-9C64EE205824}"/>
          </ac:picMkLst>
        </pc:picChg>
        <pc:picChg chg="add mod">
          <ac:chgData name="Rohit Chatterjee" userId="16b1a9ccfbf60f08" providerId="LiveId" clId="{432AA846-4711-A344-9C11-DE3453A05A4D}" dt="2021-08-09T17:22:50.141" v="952"/>
          <ac:picMkLst>
            <pc:docMk/>
            <pc:sldMk cId="2343764411" sldId="305"/>
            <ac:picMk id="11" creationId="{0D789A89-3706-A143-974B-6F0DAA097616}"/>
          </ac:picMkLst>
        </pc:picChg>
      </pc:sldChg>
      <pc:sldChg chg="addSp delSp modSp modTransition modAnim modNotesTx">
        <pc:chgData name="Rohit Chatterjee" userId="16b1a9ccfbf60f08" providerId="LiveId" clId="{432AA846-4711-A344-9C11-DE3453A05A4D}" dt="2021-08-09T17:36:35.761" v="979"/>
        <pc:sldMkLst>
          <pc:docMk/>
          <pc:sldMk cId="4062624059" sldId="306"/>
        </pc:sldMkLst>
        <pc:picChg chg="add mod">
          <ac:chgData name="Rohit Chatterjee" userId="16b1a9ccfbf60f08" providerId="LiveId" clId="{432AA846-4711-A344-9C11-DE3453A05A4D}" dt="2021-08-09T17:36:35.761" v="979"/>
          <ac:picMkLst>
            <pc:docMk/>
            <pc:sldMk cId="4062624059" sldId="306"/>
            <ac:picMk id="4" creationId="{A8EFF2D0-520C-954C-BA28-16E79E428BD5}"/>
          </ac:picMkLst>
        </pc:picChg>
        <pc:picChg chg="del">
          <ac:chgData name="Rohit Chatterjee" userId="16b1a9ccfbf60f08" providerId="LiveId" clId="{432AA846-4711-A344-9C11-DE3453A05A4D}" dt="2021-08-09T17:34:58.362" v="978"/>
          <ac:picMkLst>
            <pc:docMk/>
            <pc:sldMk cId="4062624059" sldId="306"/>
            <ac:picMk id="11" creationId="{B3E45EA2-2B78-944C-8086-FC0409E833EF}"/>
          </ac:picMkLst>
        </pc:picChg>
      </pc:sldChg>
      <pc:sldChg chg="addSp delSp modSp modTransition modAnim">
        <pc:chgData name="Rohit Chatterjee" userId="16b1a9ccfbf60f08" providerId="LiveId" clId="{432AA846-4711-A344-9C11-DE3453A05A4D}" dt="2021-08-09T17:28:01.833" v="960"/>
        <pc:sldMkLst>
          <pc:docMk/>
          <pc:sldMk cId="3930057326" sldId="308"/>
        </pc:sldMkLst>
        <pc:picChg chg="add del mod">
          <ac:chgData name="Rohit Chatterjee" userId="16b1a9ccfbf60f08" providerId="LiveId" clId="{432AA846-4711-A344-9C11-DE3453A05A4D}" dt="2021-08-09T17:26:02.043" v="954"/>
          <ac:picMkLst>
            <pc:docMk/>
            <pc:sldMk cId="3930057326" sldId="308"/>
            <ac:picMk id="4" creationId="{F9E2A59F-9C7A-FF46-AD42-162269F70DF0}"/>
          </ac:picMkLst>
        </pc:picChg>
        <pc:picChg chg="add del mod">
          <ac:chgData name="Rohit Chatterjee" userId="16b1a9ccfbf60f08" providerId="LiveId" clId="{432AA846-4711-A344-9C11-DE3453A05A4D}" dt="2021-08-09T17:26:35.880" v="957"/>
          <ac:picMkLst>
            <pc:docMk/>
            <pc:sldMk cId="3930057326" sldId="308"/>
            <ac:picMk id="5" creationId="{9E51C4EC-654A-F14D-864C-1ED68AE6D1CA}"/>
          </ac:picMkLst>
        </pc:picChg>
        <pc:picChg chg="add del mod">
          <ac:chgData name="Rohit Chatterjee" userId="16b1a9ccfbf60f08" providerId="LiveId" clId="{432AA846-4711-A344-9C11-DE3453A05A4D}" dt="2021-08-09T17:26:54.935" v="959"/>
          <ac:picMkLst>
            <pc:docMk/>
            <pc:sldMk cId="3930057326" sldId="308"/>
            <ac:picMk id="6" creationId="{252379E0-5060-1A40-A21A-93B3758FCFBE}"/>
          </ac:picMkLst>
        </pc:picChg>
        <pc:picChg chg="add mod">
          <ac:chgData name="Rohit Chatterjee" userId="16b1a9ccfbf60f08" providerId="LiveId" clId="{432AA846-4711-A344-9C11-DE3453A05A4D}" dt="2021-08-09T17:28:01.833" v="960"/>
          <ac:picMkLst>
            <pc:docMk/>
            <pc:sldMk cId="3930057326" sldId="308"/>
            <ac:picMk id="7" creationId="{1E7F58AC-43A7-EB4E-B852-CF477FD3BA07}"/>
          </ac:picMkLst>
        </pc:picChg>
      </pc:sldChg>
      <pc:sldChg chg="addSp delSp modSp modTransition modAnim">
        <pc:chgData name="Rohit Chatterjee" userId="16b1a9ccfbf60f08" providerId="LiveId" clId="{432AA846-4711-A344-9C11-DE3453A05A4D}" dt="2021-08-09T17:33:04.756" v="977"/>
        <pc:sldMkLst>
          <pc:docMk/>
          <pc:sldMk cId="2236010972" sldId="309"/>
        </pc:sldMkLst>
        <pc:picChg chg="add del mod">
          <ac:chgData name="Rohit Chatterjee" userId="16b1a9ccfbf60f08" providerId="LiveId" clId="{432AA846-4711-A344-9C11-DE3453A05A4D}" dt="2021-08-09T17:28:16.394" v="962"/>
          <ac:picMkLst>
            <pc:docMk/>
            <pc:sldMk cId="2236010972" sldId="309"/>
            <ac:picMk id="4" creationId="{475228C4-D3F8-CB48-ACF4-D897AE220371}"/>
          </ac:picMkLst>
        </pc:picChg>
        <pc:picChg chg="add del mod">
          <ac:chgData name="Rohit Chatterjee" userId="16b1a9ccfbf60f08" providerId="LiveId" clId="{432AA846-4711-A344-9C11-DE3453A05A4D}" dt="2021-08-09T17:29:11.912" v="964"/>
          <ac:picMkLst>
            <pc:docMk/>
            <pc:sldMk cId="2236010972" sldId="309"/>
            <ac:picMk id="5" creationId="{9EFB4CFF-9293-0643-9D62-792588A091A0}"/>
          </ac:picMkLst>
        </pc:picChg>
        <pc:picChg chg="add del mod">
          <ac:chgData name="Rohit Chatterjee" userId="16b1a9ccfbf60f08" providerId="LiveId" clId="{432AA846-4711-A344-9C11-DE3453A05A4D}" dt="2021-08-09T17:29:53.264" v="966"/>
          <ac:picMkLst>
            <pc:docMk/>
            <pc:sldMk cId="2236010972" sldId="309"/>
            <ac:picMk id="6" creationId="{913491FD-9092-6C44-938F-F74FEBA1A4AA}"/>
          </ac:picMkLst>
        </pc:picChg>
        <pc:picChg chg="add del mod">
          <ac:chgData name="Rohit Chatterjee" userId="16b1a9ccfbf60f08" providerId="LiveId" clId="{432AA846-4711-A344-9C11-DE3453A05A4D}" dt="2021-08-09T17:30:08.580" v="968"/>
          <ac:picMkLst>
            <pc:docMk/>
            <pc:sldMk cId="2236010972" sldId="309"/>
            <ac:picMk id="7" creationId="{68751A92-5772-4148-86C2-1EDE4147997D}"/>
          </ac:picMkLst>
        </pc:picChg>
        <pc:picChg chg="add del mod">
          <ac:chgData name="Rohit Chatterjee" userId="16b1a9ccfbf60f08" providerId="LiveId" clId="{432AA846-4711-A344-9C11-DE3453A05A4D}" dt="2021-08-09T17:30:15.632" v="970"/>
          <ac:picMkLst>
            <pc:docMk/>
            <pc:sldMk cId="2236010972" sldId="309"/>
            <ac:picMk id="8" creationId="{7FE0FE2A-5DEB-DF45-A8B8-673B10ED72D1}"/>
          </ac:picMkLst>
        </pc:picChg>
        <pc:picChg chg="add del mod">
          <ac:chgData name="Rohit Chatterjee" userId="16b1a9ccfbf60f08" providerId="LiveId" clId="{432AA846-4711-A344-9C11-DE3453A05A4D}" dt="2021-08-09T17:30:55.551" v="972"/>
          <ac:picMkLst>
            <pc:docMk/>
            <pc:sldMk cId="2236010972" sldId="309"/>
            <ac:picMk id="9" creationId="{2A966F3E-E67B-6F47-BCFC-B5E9BCDF1E33}"/>
          </ac:picMkLst>
        </pc:picChg>
        <pc:picChg chg="add del mod">
          <ac:chgData name="Rohit Chatterjee" userId="16b1a9ccfbf60f08" providerId="LiveId" clId="{432AA846-4711-A344-9C11-DE3453A05A4D}" dt="2021-08-09T17:31:02.176" v="974"/>
          <ac:picMkLst>
            <pc:docMk/>
            <pc:sldMk cId="2236010972" sldId="309"/>
            <ac:picMk id="10" creationId="{927E15E1-9DF5-D147-A252-2A061DDAF2F5}"/>
          </ac:picMkLst>
        </pc:picChg>
        <pc:picChg chg="add del mod">
          <ac:chgData name="Rohit Chatterjee" userId="16b1a9ccfbf60f08" providerId="LiveId" clId="{432AA846-4711-A344-9C11-DE3453A05A4D}" dt="2021-08-09T17:31:41.179" v="976"/>
          <ac:picMkLst>
            <pc:docMk/>
            <pc:sldMk cId="2236010972" sldId="309"/>
            <ac:picMk id="11" creationId="{6036D032-E4DF-DE4F-B805-B7556550F595}"/>
          </ac:picMkLst>
        </pc:picChg>
        <pc:picChg chg="add mod">
          <ac:chgData name="Rohit Chatterjee" userId="16b1a9ccfbf60f08" providerId="LiveId" clId="{432AA846-4711-A344-9C11-DE3453A05A4D}" dt="2021-08-09T17:33:04.756" v="977"/>
          <ac:picMkLst>
            <pc:docMk/>
            <pc:sldMk cId="2236010972" sldId="309"/>
            <ac:picMk id="12" creationId="{BEC735AE-0908-7D4F-BAC6-ABAA2AD2667E}"/>
          </ac:picMkLst>
        </pc:picChg>
      </pc:sldChg>
    </pc:docChg>
  </pc:docChgLst>
  <pc:docChgLst>
    <pc:chgData name="Rohit Chatterjee" userId="16b1a9ccfbf60f08" providerId="LiveId" clId="{22BF3802-3105-4E3F-BD99-2BB1F49839B4}"/>
    <pc:docChg chg="modSld">
      <pc:chgData name="Rohit Chatterjee" userId="16b1a9ccfbf60f08" providerId="LiveId" clId="{22BF3802-3105-4E3F-BD99-2BB1F49839B4}" dt="2021-08-09T19:07:33.684" v="5"/>
      <pc:docMkLst>
        <pc:docMk/>
      </pc:docMkLst>
      <pc:sldChg chg="addSp delSp modSp mod">
        <pc:chgData name="Rohit Chatterjee" userId="16b1a9ccfbf60f08" providerId="LiveId" clId="{22BF3802-3105-4E3F-BD99-2BB1F49839B4}" dt="2021-08-09T19:07:33.684" v="5"/>
        <pc:sldMkLst>
          <pc:docMk/>
          <pc:sldMk cId="231489094" sldId="256"/>
        </pc:sldMkLst>
        <pc:spChg chg="mod">
          <ac:chgData name="Rohit Chatterjee" userId="16b1a9ccfbf60f08" providerId="LiveId" clId="{22BF3802-3105-4E3F-BD99-2BB1F49839B4}" dt="2021-08-09T19:01:42.587" v="1" actId="1076"/>
          <ac:spMkLst>
            <pc:docMk/>
            <pc:sldMk cId="231489094" sldId="256"/>
            <ac:spMk id="4" creationId="{50663D55-06D7-43BE-921E-3E0C223DE939}"/>
          </ac:spMkLst>
        </pc:spChg>
        <pc:spChg chg="mod">
          <ac:chgData name="Rohit Chatterjee" userId="16b1a9ccfbf60f08" providerId="LiveId" clId="{22BF3802-3105-4E3F-BD99-2BB1F49839B4}" dt="2021-08-09T19:01:36.545" v="0" actId="1076"/>
          <ac:spMkLst>
            <pc:docMk/>
            <pc:sldMk cId="231489094" sldId="256"/>
            <ac:spMk id="8" creationId="{1574B5B7-44A6-4FB6-81A9-D2E15CBAD9DE}"/>
          </ac:spMkLst>
        </pc:spChg>
        <pc:picChg chg="del">
          <ac:chgData name="Rohit Chatterjee" userId="16b1a9ccfbf60f08" providerId="LiveId" clId="{22BF3802-3105-4E3F-BD99-2BB1F49839B4}" dt="2021-08-09T19:05:57.673" v="2"/>
          <ac:picMkLst>
            <pc:docMk/>
            <pc:sldMk cId="231489094" sldId="256"/>
            <ac:picMk id="6" creationId="{B5459806-02F2-E749-8951-869A4881FE1C}"/>
          </ac:picMkLst>
        </pc:picChg>
        <pc:picChg chg="add del mod">
          <ac:chgData name="Rohit Chatterjee" userId="16b1a9ccfbf60f08" providerId="LiveId" clId="{22BF3802-3105-4E3F-BD99-2BB1F49839B4}" dt="2021-08-09T19:06:54.883" v="3"/>
          <ac:picMkLst>
            <pc:docMk/>
            <pc:sldMk cId="231489094" sldId="256"/>
            <ac:picMk id="7" creationId="{7EF4490F-C7D5-48A6-8268-63BD316AFD2C}"/>
          </ac:picMkLst>
        </pc:picChg>
        <pc:picChg chg="add del mod">
          <ac:chgData name="Rohit Chatterjee" userId="16b1a9ccfbf60f08" providerId="LiveId" clId="{22BF3802-3105-4E3F-BD99-2BB1F49839B4}" dt="2021-08-09T19:07:09.020" v="4"/>
          <ac:picMkLst>
            <pc:docMk/>
            <pc:sldMk cId="231489094" sldId="256"/>
            <ac:picMk id="9" creationId="{4D5FDB6A-E069-4D9F-AE62-C062D20FF273}"/>
          </ac:picMkLst>
        </pc:picChg>
        <pc:picChg chg="add del mod">
          <ac:chgData name="Rohit Chatterjee" userId="16b1a9ccfbf60f08" providerId="LiveId" clId="{22BF3802-3105-4E3F-BD99-2BB1F49839B4}" dt="2021-08-09T19:07:33.684" v="5"/>
          <ac:picMkLst>
            <pc:docMk/>
            <pc:sldMk cId="231489094" sldId="256"/>
            <ac:picMk id="10" creationId="{9FC0930F-CFE5-48B4-B6E2-794207311F8F}"/>
          </ac:picMkLst>
        </pc:picChg>
        <pc:picChg chg="add mod">
          <ac:chgData name="Rohit Chatterjee" userId="16b1a9ccfbf60f08" providerId="LiveId" clId="{22BF3802-3105-4E3F-BD99-2BB1F49839B4}" dt="2021-08-09T19:07:33.684" v="5"/>
          <ac:picMkLst>
            <pc:docMk/>
            <pc:sldMk cId="231489094" sldId="256"/>
            <ac:picMk id="11" creationId="{980F1DC6-FEF1-4284-B117-ACDA8CD21A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86308-8780-4FBA-95EF-7DD63F8715DE}" type="datetimeFigureOut">
              <a:rPr lang="en-US" smtClean="0"/>
              <a:t>8/11/2021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C8068-7C92-46A1-A1E5-CA2E5F6FC890}" type="slidenum">
              <a:rPr lang="en-US" smtClean="0"/>
              <a:t>‹#›</a:t>
            </a:fld>
            <a:endParaRPr lang="en-US"/>
          </a:p>
        </p:txBody>
      </p:sp>
    </p:spTree>
    <p:extLst>
      <p:ext uri="{BB962C8B-B14F-4D97-AF65-F5344CB8AC3E}">
        <p14:creationId xmlns:p14="http://schemas.microsoft.com/office/powerpoint/2010/main" val="106625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Hello, I am RC, and I will present our work in CRYPTO, titled ...</a:t>
            </a:r>
          </a:p>
          <a:p>
            <a:endParaRPr lang="en-IN"/>
          </a:p>
          <a:p>
            <a:r>
              <a:rPr lang="en-IN"/>
              <a:t>Introduce </a:t>
            </a:r>
            <a:r>
              <a:rPr lang="en-IN" err="1"/>
              <a:t>coauthors</a:t>
            </a:r>
            <a:r>
              <a:rPr lang="en-IN"/>
              <a:t> by name </a:t>
            </a:r>
            <a:endParaRPr lang="en-US"/>
          </a:p>
        </p:txBody>
      </p:sp>
      <p:sp>
        <p:nvSpPr>
          <p:cNvPr id="4" name="Slide Number Placeholder 3"/>
          <p:cNvSpPr>
            <a:spLocks noGrp="1"/>
          </p:cNvSpPr>
          <p:nvPr>
            <p:ph type="sldNum" sz="quarter" idx="5"/>
          </p:nvPr>
        </p:nvSpPr>
        <p:spPr/>
        <p:txBody>
          <a:bodyPr/>
          <a:lstStyle/>
          <a:p>
            <a:fld id="{CC6C8068-7C92-46A1-A1E5-CA2E5F6FC890}" type="slidenum">
              <a:rPr lang="en-US" smtClean="0"/>
              <a:t>1</a:t>
            </a:fld>
            <a:endParaRPr lang="en-US"/>
          </a:p>
        </p:txBody>
      </p:sp>
    </p:spTree>
    <p:extLst>
      <p:ext uri="{BB962C8B-B14F-4D97-AF65-F5344CB8AC3E}">
        <p14:creationId xmlns:p14="http://schemas.microsoft.com/office/powerpoint/2010/main" val="3786067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show anonymity, we rely on the WI property</a:t>
            </a:r>
          </a:p>
          <a:p>
            <a:r>
              <a:rPr lang="en-IN"/>
              <a:t>Recall that anonymity requires that we cannot tell which user in a ring actually created a particular signature</a:t>
            </a:r>
          </a:p>
          <a:p>
            <a:r>
              <a:rPr lang="en-IN"/>
              <a:t>This is done by gradually modifying the signature using a sequence of hybrids, moving from a signature signed under one particular key say VK0, to another say VK1 (where both are in the ring)</a:t>
            </a:r>
          </a:p>
          <a:p>
            <a:r>
              <a:rPr lang="en-IN"/>
              <a:t>Basically, the signature includes another ‘dummy block’, or another encrypted signature and hash key pair</a:t>
            </a:r>
          </a:p>
          <a:p>
            <a:r>
              <a:rPr lang="en-IN"/>
              <a:t>To show anonymity, we ‘switch’ gradually the dummy block to one using VK1</a:t>
            </a:r>
          </a:p>
          <a:p>
            <a:r>
              <a:rPr lang="en-US"/>
              <a:t>Then we switch the proof to using this block, and next switch out the original block to also use VK1</a:t>
            </a:r>
          </a:p>
          <a:p>
            <a:r>
              <a:rPr lang="en-US"/>
              <a:t>Finally switch back to the original block for the proof </a:t>
            </a:r>
          </a:p>
          <a:p>
            <a:r>
              <a:rPr lang="en-US"/>
              <a:t>As a side note, We use a strong security notion for anonymity, where the randomness for key generation is provided to adversary for every party in the ring</a:t>
            </a:r>
          </a:p>
          <a:p>
            <a:r>
              <a:rPr lang="en-US"/>
              <a:t>This is the reason we normally generate public keys without a corresponding secret key </a:t>
            </a:r>
          </a:p>
        </p:txBody>
      </p:sp>
      <p:sp>
        <p:nvSpPr>
          <p:cNvPr id="4" name="Slide Number Placeholder 3"/>
          <p:cNvSpPr>
            <a:spLocks noGrp="1"/>
          </p:cNvSpPr>
          <p:nvPr>
            <p:ph type="sldNum" sz="quarter" idx="5"/>
          </p:nvPr>
        </p:nvSpPr>
        <p:spPr/>
        <p:txBody>
          <a:bodyPr/>
          <a:lstStyle/>
          <a:p>
            <a:fld id="{CC6C8068-7C92-46A1-A1E5-CA2E5F6FC890}" type="slidenum">
              <a:rPr lang="en-US" smtClean="0"/>
              <a:t>10</a:t>
            </a:fld>
            <a:endParaRPr lang="en-US"/>
          </a:p>
        </p:txBody>
      </p:sp>
    </p:spTree>
    <p:extLst>
      <p:ext uri="{BB962C8B-B14F-4D97-AF65-F5344CB8AC3E}">
        <p14:creationId xmlns:p14="http://schemas.microsoft.com/office/powerpoint/2010/main" val="263468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Now that we have summarized the BDHKS construction, let us see how we can replace the NIWI proof</a:t>
            </a:r>
          </a:p>
          <a:p>
            <a:r>
              <a:rPr lang="en-IN"/>
              <a:t>We begin by using an observation from Bender, Katz, </a:t>
            </a:r>
            <a:r>
              <a:rPr lang="en-IN" err="1"/>
              <a:t>Morselli</a:t>
            </a:r>
            <a:r>
              <a:rPr lang="en-IN"/>
              <a:t>:</a:t>
            </a:r>
          </a:p>
          <a:p>
            <a:r>
              <a:rPr lang="en-IN"/>
              <a:t>Instead of using a NIWI, we can use a specific 2-round WI argument or a ZAP, which has a public coin first message</a:t>
            </a:r>
          </a:p>
          <a:p>
            <a:r>
              <a:rPr lang="en-IN"/>
              <a:t>We place the ZAP first round message in the public key VK, and use the second round response in place of the NIWI proof in the ring signature</a:t>
            </a:r>
          </a:p>
          <a:p>
            <a:r>
              <a:rPr lang="en-IN"/>
              <a:t>Using the first message from the Signer’s own VK may violate anonymity, so we use the first message from the lexicographically smallest VK in the ring</a:t>
            </a:r>
            <a:endParaRPr lang="en-US"/>
          </a:p>
        </p:txBody>
      </p:sp>
      <p:sp>
        <p:nvSpPr>
          <p:cNvPr id="4" name="Slide Number Placeholder 3"/>
          <p:cNvSpPr>
            <a:spLocks noGrp="1"/>
          </p:cNvSpPr>
          <p:nvPr>
            <p:ph type="sldNum" sz="quarter" idx="5"/>
          </p:nvPr>
        </p:nvSpPr>
        <p:spPr/>
        <p:txBody>
          <a:bodyPr/>
          <a:lstStyle/>
          <a:p>
            <a:fld id="{CC6C8068-7C92-46A1-A1E5-CA2E5F6FC890}" type="slidenum">
              <a:rPr lang="en-US" smtClean="0"/>
              <a:t>11</a:t>
            </a:fld>
            <a:endParaRPr lang="en-US"/>
          </a:p>
        </p:txBody>
      </p:sp>
    </p:spTree>
    <p:extLst>
      <p:ext uri="{BB962C8B-B14F-4D97-AF65-F5344CB8AC3E}">
        <p14:creationId xmlns:p14="http://schemas.microsoft.com/office/powerpoint/2010/main" val="4285360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seems we would essentially be done if we could build ZAPs from LWE </a:t>
            </a:r>
          </a:p>
          <a:p>
            <a:r>
              <a:rPr lang="en-US"/>
              <a:t>And in fact, there is a rich recent line of works that construct ZAPs just from LWE </a:t>
            </a:r>
          </a:p>
          <a:p>
            <a:r>
              <a:rPr lang="en-US"/>
              <a:t>However, all of these works crucially require </a:t>
            </a:r>
            <a:r>
              <a:rPr lang="en-US" err="1"/>
              <a:t>subexponential</a:t>
            </a:r>
            <a:r>
              <a:rPr lang="en-US"/>
              <a:t> hardness from the LWE assumption </a:t>
            </a:r>
          </a:p>
          <a:p>
            <a:r>
              <a:rPr lang="en-US"/>
              <a:t>This is specifically to show soundness, where these works all utilize some form of complexity leveraging type techniques</a:t>
            </a:r>
          </a:p>
          <a:p>
            <a:r>
              <a:rPr lang="en-US"/>
              <a:t>We have in fact no ZAP constructions that can be instantiated from just </a:t>
            </a:r>
            <a:r>
              <a:rPr lang="en-US" err="1"/>
              <a:t>polynomially</a:t>
            </a:r>
            <a:r>
              <a:rPr lang="en-US"/>
              <a:t> hard LWE</a:t>
            </a:r>
          </a:p>
        </p:txBody>
      </p:sp>
      <p:sp>
        <p:nvSpPr>
          <p:cNvPr id="4" name="Slide Number Placeholder 3"/>
          <p:cNvSpPr>
            <a:spLocks noGrp="1"/>
          </p:cNvSpPr>
          <p:nvPr>
            <p:ph type="sldNum" sz="quarter" idx="5"/>
          </p:nvPr>
        </p:nvSpPr>
        <p:spPr/>
        <p:txBody>
          <a:bodyPr/>
          <a:lstStyle/>
          <a:p>
            <a:fld id="{CC6C8068-7C92-46A1-A1E5-CA2E5F6FC890}" type="slidenum">
              <a:rPr lang="en-US" smtClean="0"/>
              <a:t>12</a:t>
            </a:fld>
            <a:endParaRPr lang="en-US"/>
          </a:p>
        </p:txBody>
      </p:sp>
    </p:spTree>
    <p:extLst>
      <p:ext uri="{BB962C8B-B14F-4D97-AF65-F5344CB8AC3E}">
        <p14:creationId xmlns:p14="http://schemas.microsoft.com/office/powerpoint/2010/main" val="752801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key observation for our construction is that we only really need a ZAP that captures NP int </a:t>
            </a:r>
            <a:r>
              <a:rPr lang="en-IN" err="1"/>
              <a:t>coNP</a:t>
            </a:r>
            <a:r>
              <a:rPr lang="en-IN"/>
              <a:t> languages</a:t>
            </a:r>
          </a:p>
          <a:p>
            <a:r>
              <a:rPr lang="en-US"/>
              <a:t>This is due to the nature of the unforgeability reduction, which we show allows some extra leverage for proving soundness</a:t>
            </a:r>
          </a:p>
          <a:p>
            <a:r>
              <a:rPr lang="en-US"/>
              <a:t>Basically, the prover can only cheat in one of two ways, use a malformed encryption, or encrypt an actual forgery</a:t>
            </a:r>
          </a:p>
          <a:p>
            <a:r>
              <a:rPr lang="en-US"/>
              <a:t>We show that in either case, we can construct a short non-witness, or proof of the forger’s cheating, and use it as leverage while proving soundness</a:t>
            </a:r>
          </a:p>
          <a:p>
            <a:r>
              <a:rPr lang="en-US"/>
              <a:t>We will not discuss this further in this presentation but rather focus on describing how to construct our new ZAP scheme for NP int </a:t>
            </a:r>
            <a:r>
              <a:rPr lang="en-US" err="1"/>
              <a:t>coNP</a:t>
            </a:r>
            <a:r>
              <a:rPr lang="en-US"/>
              <a:t>,  from LWE based components</a:t>
            </a:r>
          </a:p>
        </p:txBody>
      </p:sp>
      <p:sp>
        <p:nvSpPr>
          <p:cNvPr id="4" name="Slide Number Placeholder 3"/>
          <p:cNvSpPr>
            <a:spLocks noGrp="1"/>
          </p:cNvSpPr>
          <p:nvPr>
            <p:ph type="sldNum" sz="quarter" idx="5"/>
          </p:nvPr>
        </p:nvSpPr>
        <p:spPr/>
        <p:txBody>
          <a:bodyPr/>
          <a:lstStyle/>
          <a:p>
            <a:fld id="{CC6C8068-7C92-46A1-A1E5-CA2E5F6FC890}" type="slidenum">
              <a:rPr lang="en-US" smtClean="0"/>
              <a:t>13</a:t>
            </a:fld>
            <a:endParaRPr lang="en-US"/>
          </a:p>
        </p:txBody>
      </p:sp>
    </p:spTree>
    <p:extLst>
      <p:ext uri="{BB962C8B-B14F-4D97-AF65-F5344CB8AC3E}">
        <p14:creationId xmlns:p14="http://schemas.microsoft.com/office/powerpoint/2010/main" val="629955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construct our ZAP, we will employ the recently popular framework of using correlation intractable hash functions to compress sigma protocols in the plain model </a:t>
            </a:r>
          </a:p>
          <a:p>
            <a:r>
              <a:rPr lang="en-US"/>
              <a:t>This just takes a sigma protocol and creates a noninteractive proof where the verifiers response is simply the output of a randomly chosen hash function on the first message </a:t>
            </a:r>
            <a:br>
              <a:rPr lang="en-US"/>
            </a:br>
            <a:r>
              <a:rPr lang="en-US"/>
              <a:t>CI Hash functions can be constructed from LWE and this approach has helped construct both ZAPs and NIZKs from LWE </a:t>
            </a:r>
          </a:p>
          <a:p>
            <a:r>
              <a:rPr lang="en-US"/>
              <a:t>In our case, we will only show soundness of our construction for languages in NP int </a:t>
            </a:r>
            <a:r>
              <a:rPr lang="en-US" err="1"/>
              <a:t>coNP</a:t>
            </a:r>
            <a:r>
              <a:rPr lang="en-US"/>
              <a:t> </a:t>
            </a:r>
          </a:p>
          <a:p>
            <a:r>
              <a:rPr lang="en-US"/>
              <a:t>Our key ingredient …. </a:t>
            </a:r>
          </a:p>
          <a:p>
            <a:endParaRPr lang="en-US"/>
          </a:p>
          <a:p>
            <a:endParaRPr lang="en-US"/>
          </a:p>
        </p:txBody>
      </p:sp>
      <p:sp>
        <p:nvSpPr>
          <p:cNvPr id="4" name="Slide Number Placeholder 3"/>
          <p:cNvSpPr>
            <a:spLocks noGrp="1"/>
          </p:cNvSpPr>
          <p:nvPr>
            <p:ph type="sldNum" sz="quarter" idx="5"/>
          </p:nvPr>
        </p:nvSpPr>
        <p:spPr/>
        <p:txBody>
          <a:bodyPr/>
          <a:lstStyle/>
          <a:p>
            <a:fld id="{CC6C8068-7C92-46A1-A1E5-CA2E5F6FC890}" type="slidenum">
              <a:rPr lang="en-US" smtClean="0"/>
              <a:t>14</a:t>
            </a:fld>
            <a:endParaRPr lang="en-US"/>
          </a:p>
        </p:txBody>
      </p:sp>
    </p:spTree>
    <p:extLst>
      <p:ext uri="{BB962C8B-B14F-4D97-AF65-F5344CB8AC3E}">
        <p14:creationId xmlns:p14="http://schemas.microsoft.com/office/powerpoint/2010/main" val="2716212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now describe these components in a little more detail  </a:t>
            </a:r>
          </a:p>
          <a:p>
            <a:r>
              <a:rPr lang="en-US"/>
              <a:t>Trapdoor sigma protocols are also general sigma protocols, satisfying both honest verifier zero knowledge and special soundness</a:t>
            </a:r>
          </a:p>
          <a:p>
            <a:r>
              <a:rPr lang="en-US"/>
              <a:t>Further, they also satisfy the following trapdoor property, relating to the bad challenge function for the protocol </a:t>
            </a:r>
          </a:p>
          <a:p>
            <a:r>
              <a:rPr lang="en-US"/>
              <a:t>Recall that the bad challenge function is defined by the unique verifier response, given a provers first message, that allows the prover to provide a successful proof for a false statement</a:t>
            </a:r>
          </a:p>
          <a:p>
            <a:r>
              <a:rPr lang="en-US"/>
              <a:t>The trapdoor property is as follows: </a:t>
            </a:r>
          </a:p>
        </p:txBody>
      </p:sp>
      <p:sp>
        <p:nvSpPr>
          <p:cNvPr id="4" name="Slide Number Placeholder 3"/>
          <p:cNvSpPr>
            <a:spLocks noGrp="1"/>
          </p:cNvSpPr>
          <p:nvPr>
            <p:ph type="sldNum" sz="quarter" idx="5"/>
          </p:nvPr>
        </p:nvSpPr>
        <p:spPr/>
        <p:txBody>
          <a:bodyPr/>
          <a:lstStyle/>
          <a:p>
            <a:fld id="{CC6C8068-7C92-46A1-A1E5-CA2E5F6FC890}" type="slidenum">
              <a:rPr lang="en-US" smtClean="0"/>
              <a:t>15</a:t>
            </a:fld>
            <a:endParaRPr lang="en-US"/>
          </a:p>
        </p:txBody>
      </p:sp>
    </p:spTree>
    <p:extLst>
      <p:ext uri="{BB962C8B-B14F-4D97-AF65-F5344CB8AC3E}">
        <p14:creationId xmlns:p14="http://schemas.microsoft.com/office/powerpoint/2010/main" val="2337516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Correlation intractable hash functions are used to instantiate the Fiat-Shamir transform</a:t>
            </a:r>
          </a:p>
          <a:p>
            <a:r>
              <a:rPr lang="en-US"/>
              <a:t>Essentially, this disallows any efficient adversary to plant precomputed correlations between the input output pairs for the hash function </a:t>
            </a:r>
          </a:p>
          <a:p>
            <a:r>
              <a:rPr lang="en-US"/>
              <a:t>In more detail, for a given circuit class, a hash family H is Correlation intractable </a:t>
            </a:r>
            <a:r>
              <a:rPr lang="en-US" err="1"/>
              <a:t>w.r.t.</a:t>
            </a:r>
            <a:r>
              <a:rPr lang="en-US"/>
              <a:t> this class if for any circuit C from this class, given an uniformly chosen hash key, an efficient adversary cannot find an input x such that the hash on x outputs C(x). </a:t>
            </a:r>
          </a:p>
        </p:txBody>
      </p:sp>
      <p:sp>
        <p:nvSpPr>
          <p:cNvPr id="4" name="Slide Number Placeholder 3"/>
          <p:cNvSpPr>
            <a:spLocks noGrp="1"/>
          </p:cNvSpPr>
          <p:nvPr>
            <p:ph type="sldNum" sz="quarter" idx="5"/>
          </p:nvPr>
        </p:nvSpPr>
        <p:spPr/>
        <p:txBody>
          <a:bodyPr/>
          <a:lstStyle/>
          <a:p>
            <a:fld id="{4F0503B5-D957-4427-A90E-4862BE595A8E}" type="slidenum">
              <a:rPr lang="en-US" smtClean="0"/>
              <a:t>16</a:t>
            </a:fld>
            <a:endParaRPr lang="en-US"/>
          </a:p>
        </p:txBody>
      </p:sp>
    </p:spTree>
    <p:extLst>
      <p:ext uri="{BB962C8B-B14F-4D97-AF65-F5344CB8AC3E}">
        <p14:creationId xmlns:p14="http://schemas.microsoft.com/office/powerpoint/2010/main" val="3281523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briefly discuss how the CI hash helps with Fiat-Shamir compression</a:t>
            </a:r>
          </a:p>
          <a:p>
            <a:r>
              <a:rPr lang="en-US"/>
              <a:t>Any cheating prover that wants to break soundness has to find a first message such that the hash of it evaluates to the bad challenge</a:t>
            </a:r>
          </a:p>
          <a:p>
            <a:r>
              <a:rPr lang="en-US"/>
              <a:t>However if we pick the hash function from a family that is correlation intractable against this bad challenge function, this is not possible, and we obtain a contradiction</a:t>
            </a:r>
          </a:p>
          <a:p>
            <a:r>
              <a:rPr lang="en-US"/>
              <a:t>This implies that our compressed protocol must be sound</a:t>
            </a:r>
          </a:p>
        </p:txBody>
      </p:sp>
      <p:sp>
        <p:nvSpPr>
          <p:cNvPr id="4" name="Slide Number Placeholder 3"/>
          <p:cNvSpPr>
            <a:spLocks noGrp="1"/>
          </p:cNvSpPr>
          <p:nvPr>
            <p:ph type="sldNum" sz="quarter" idx="5"/>
          </p:nvPr>
        </p:nvSpPr>
        <p:spPr/>
        <p:txBody>
          <a:bodyPr/>
          <a:lstStyle/>
          <a:p>
            <a:fld id="{CC6C8068-7C92-46A1-A1E5-CA2E5F6FC890}" type="slidenum">
              <a:rPr lang="en-US" smtClean="0"/>
              <a:t>17</a:t>
            </a:fld>
            <a:endParaRPr lang="en-US"/>
          </a:p>
        </p:txBody>
      </p:sp>
    </p:spTree>
    <p:extLst>
      <p:ext uri="{BB962C8B-B14F-4D97-AF65-F5344CB8AC3E}">
        <p14:creationId xmlns:p14="http://schemas.microsoft.com/office/powerpoint/2010/main" val="8528113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briefly discuss why previous ZAP schemes required </a:t>
            </a:r>
            <a:r>
              <a:rPr lang="en-IN" err="1"/>
              <a:t>subexponential</a:t>
            </a:r>
            <a:r>
              <a:rPr lang="en-IN"/>
              <a:t> hardness from LWE. </a:t>
            </a:r>
          </a:p>
          <a:p>
            <a:r>
              <a:rPr lang="en-IN"/>
              <a:t>For concreteness, we use the construction by Lombardi, </a:t>
            </a:r>
            <a:r>
              <a:rPr lang="en-IN" err="1"/>
              <a:t>Vaikuntanathan</a:t>
            </a:r>
            <a:r>
              <a:rPr lang="en-IN"/>
              <a:t> and </a:t>
            </a:r>
            <a:r>
              <a:rPr lang="en-IN" err="1"/>
              <a:t>Wichs</a:t>
            </a:r>
            <a:r>
              <a:rPr lang="en-IN"/>
              <a:t> from 2019</a:t>
            </a:r>
          </a:p>
          <a:p>
            <a:r>
              <a:rPr lang="en-IN"/>
              <a:t>Here the verifier and prover each pick a public key pk and pk’ respectively </a:t>
            </a:r>
          </a:p>
          <a:p>
            <a:r>
              <a:rPr lang="en-IN"/>
              <a:t>The verifier sends its public key along with an honestly chosen hash function in the ZAP first message </a:t>
            </a:r>
          </a:p>
          <a:p>
            <a:r>
              <a:rPr lang="en-IN"/>
              <a:t>The prover uses the encryption scheme in lieu of the first round commitment in the compressed sigma protocol </a:t>
            </a:r>
          </a:p>
          <a:p>
            <a:r>
              <a:rPr lang="en-IN"/>
              <a:t>With the encryption key set to pk </a:t>
            </a:r>
            <a:r>
              <a:rPr lang="en-IN" err="1"/>
              <a:t>xored</a:t>
            </a:r>
            <a:r>
              <a:rPr lang="en-IN"/>
              <a:t> with pk’</a:t>
            </a:r>
          </a:p>
          <a:p>
            <a:r>
              <a:rPr lang="en-IN"/>
              <a:t>The extraction trapdoor is just the corresponding secret key for this public key, and so it depends on ….</a:t>
            </a:r>
          </a:p>
        </p:txBody>
      </p:sp>
      <p:sp>
        <p:nvSpPr>
          <p:cNvPr id="4" name="Slide Number Placeholder 3"/>
          <p:cNvSpPr>
            <a:spLocks noGrp="1"/>
          </p:cNvSpPr>
          <p:nvPr>
            <p:ph type="sldNum" sz="quarter" idx="5"/>
          </p:nvPr>
        </p:nvSpPr>
        <p:spPr/>
        <p:txBody>
          <a:bodyPr/>
          <a:lstStyle/>
          <a:p>
            <a:fld id="{CC6C8068-7C92-46A1-A1E5-CA2E5F6FC890}" type="slidenum">
              <a:rPr lang="en-US" smtClean="0"/>
              <a:t>18</a:t>
            </a:fld>
            <a:endParaRPr lang="en-US"/>
          </a:p>
        </p:txBody>
      </p:sp>
    </p:spTree>
    <p:extLst>
      <p:ext uri="{BB962C8B-B14F-4D97-AF65-F5344CB8AC3E}">
        <p14:creationId xmlns:p14="http://schemas.microsoft.com/office/powerpoint/2010/main" val="2926655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now come to our ZAP construction for NP int </a:t>
            </a:r>
            <a:r>
              <a:rPr lang="en-IN" err="1"/>
              <a:t>coNP</a:t>
            </a:r>
            <a:endParaRPr lang="en-IN"/>
          </a:p>
          <a:p>
            <a:r>
              <a:rPr lang="en-IN"/>
              <a:t>Our construction uses a special 2 round commitment scheme with the following properties</a:t>
            </a:r>
          </a:p>
          <a:p>
            <a:r>
              <a:rPr lang="en-IN"/>
              <a:t>Crucially, we use the commitment scheme for the complement language L bar which is also an NP language</a:t>
            </a:r>
          </a:p>
          <a:p>
            <a:r>
              <a:rPr lang="en-IN"/>
              <a:t>The verifier’s message consists of the first commitment message </a:t>
            </a:r>
            <a:r>
              <a:rPr lang="en-IN" err="1"/>
              <a:t>w.r.t</a:t>
            </a:r>
            <a:r>
              <a:rPr lang="en-IN"/>
              <a:t> a random string t</a:t>
            </a:r>
          </a:p>
          <a:p>
            <a:r>
              <a:rPr lang="en-IN"/>
              <a:t>It also has a hash function h that is CI against the bad challenge function, as mentioned before</a:t>
            </a:r>
          </a:p>
          <a:p>
            <a:r>
              <a:rPr lang="en-IN"/>
              <a:t>The Prover’s message has the second commitment message which uses alpha as the committed value and x as the associated instance, as well as the sigma protocol transcript  compressed with h </a:t>
            </a:r>
          </a:p>
          <a:p>
            <a:r>
              <a:rPr lang="en-IN"/>
              <a:t>Next, we describe our special commitment scheme </a:t>
            </a:r>
          </a:p>
        </p:txBody>
      </p:sp>
      <p:sp>
        <p:nvSpPr>
          <p:cNvPr id="4" name="Slide Number Placeholder 3"/>
          <p:cNvSpPr>
            <a:spLocks noGrp="1"/>
          </p:cNvSpPr>
          <p:nvPr>
            <p:ph type="sldNum" sz="quarter" idx="5"/>
          </p:nvPr>
        </p:nvSpPr>
        <p:spPr/>
        <p:txBody>
          <a:bodyPr/>
          <a:lstStyle/>
          <a:p>
            <a:fld id="{CC6C8068-7C92-46A1-A1E5-CA2E5F6FC890}" type="slidenum">
              <a:rPr lang="en-US" smtClean="0"/>
              <a:t>19</a:t>
            </a:fld>
            <a:endParaRPr lang="en-US"/>
          </a:p>
        </p:txBody>
      </p:sp>
    </p:spTree>
    <p:extLst>
      <p:ext uri="{BB962C8B-B14F-4D97-AF65-F5344CB8AC3E}">
        <p14:creationId xmlns:p14="http://schemas.microsoft.com/office/powerpoint/2010/main" val="83610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First, let us discuss what compact ring signatures are </a:t>
            </a:r>
          </a:p>
          <a:p>
            <a:endParaRPr lang="en-IN"/>
          </a:p>
          <a:p>
            <a:r>
              <a:rPr lang="en-IN"/>
              <a:t>We have a scenario where there are multiple users each with their own public and signing keys, and one would like to sign on behalf of a ring with multiple users</a:t>
            </a:r>
          </a:p>
          <a:p>
            <a:endParaRPr lang="en-IN"/>
          </a:p>
          <a:p>
            <a:r>
              <a:rPr lang="en-IN"/>
              <a:t>Crucially, we require the signature be generated without any prior setup or interaction with other users in the ring</a:t>
            </a:r>
          </a:p>
          <a:p>
            <a:endParaRPr lang="en-IN"/>
          </a:p>
          <a:p>
            <a:r>
              <a:rPr lang="en-IN"/>
              <a:t>We expect the signature to have unforgeability just as standard signatures, and anonymity meaning that signatures should not reveal which user in the ring created them. We also want compactness, that is, that the signature have at most polylogarithmic size with respect to the quantity of users in the ring</a:t>
            </a:r>
          </a:p>
          <a:p>
            <a:endParaRPr lang="en-IN"/>
          </a:p>
          <a:p>
            <a:r>
              <a:rPr lang="en-IN"/>
              <a:t>There are the related notions of sublinear and linear ring signatures which grow </a:t>
            </a:r>
            <a:r>
              <a:rPr lang="en-IN" err="1"/>
              <a:t>sublinearly</a:t>
            </a:r>
            <a:r>
              <a:rPr lang="en-IN"/>
              <a:t> and linearly in the ring size respectively</a:t>
            </a:r>
          </a:p>
          <a:p>
            <a:endParaRPr lang="en-IN"/>
          </a:p>
          <a:p>
            <a:r>
              <a:rPr lang="en-IN"/>
              <a:t>Final: Ring signatures have been studied for a while and they have myriad applications such as authenticating data for </a:t>
            </a:r>
            <a:r>
              <a:rPr lang="en-IN" err="1"/>
              <a:t>whistleblowers</a:t>
            </a:r>
            <a:r>
              <a:rPr lang="en-IN"/>
              <a:t>, which was the original motivation, as well as more recent ones such as usage in cryptocurrencies to authenticate transactions.</a:t>
            </a:r>
            <a:endParaRPr lang="en-US"/>
          </a:p>
        </p:txBody>
      </p:sp>
      <p:sp>
        <p:nvSpPr>
          <p:cNvPr id="4" name="Slide Number Placeholder 3"/>
          <p:cNvSpPr>
            <a:spLocks noGrp="1"/>
          </p:cNvSpPr>
          <p:nvPr>
            <p:ph type="sldNum" sz="quarter" idx="5"/>
          </p:nvPr>
        </p:nvSpPr>
        <p:spPr/>
        <p:txBody>
          <a:bodyPr/>
          <a:lstStyle/>
          <a:p>
            <a:fld id="{CC6C8068-7C92-46A1-A1E5-CA2E5F6FC890}" type="slidenum">
              <a:rPr lang="en-US" smtClean="0"/>
              <a:t>2</a:t>
            </a:fld>
            <a:endParaRPr lang="en-US"/>
          </a:p>
        </p:txBody>
      </p:sp>
    </p:spTree>
    <p:extLst>
      <p:ext uri="{BB962C8B-B14F-4D97-AF65-F5344CB8AC3E}">
        <p14:creationId xmlns:p14="http://schemas.microsoft.com/office/powerpoint/2010/main" val="304847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call our commitments witness extractable commitments</a:t>
            </a:r>
          </a:p>
          <a:p>
            <a:r>
              <a:rPr lang="en-US"/>
              <a:t>As discussed, this has two rounds, and is defined with respect to an NP language </a:t>
            </a:r>
          </a:p>
          <a:p>
            <a:r>
              <a:rPr lang="en-US"/>
              <a:t>Here we use L complement for the sake of continuity</a:t>
            </a:r>
          </a:p>
          <a:p>
            <a:r>
              <a:rPr lang="en-US"/>
              <a:t>The commitment has the following properties: If the encoded string in the first round is a witness for x being in L complement, then the receiver can extract the committed value alpha</a:t>
            </a:r>
          </a:p>
          <a:p>
            <a:r>
              <a:rPr lang="en-US"/>
              <a:t>Conversely, if this is not the case, then alpha is in fact statistically hidden from the receiver. </a:t>
            </a:r>
          </a:p>
        </p:txBody>
      </p:sp>
      <p:sp>
        <p:nvSpPr>
          <p:cNvPr id="4" name="Slide Number Placeholder 3"/>
          <p:cNvSpPr>
            <a:spLocks noGrp="1"/>
          </p:cNvSpPr>
          <p:nvPr>
            <p:ph type="sldNum" sz="quarter" idx="5"/>
          </p:nvPr>
        </p:nvSpPr>
        <p:spPr/>
        <p:txBody>
          <a:bodyPr/>
          <a:lstStyle/>
          <a:p>
            <a:fld id="{CC6C8068-7C92-46A1-A1E5-CA2E5F6FC890}" type="slidenum">
              <a:rPr lang="en-US" smtClean="0"/>
              <a:t>20</a:t>
            </a:fld>
            <a:endParaRPr lang="en-US"/>
          </a:p>
        </p:txBody>
      </p:sp>
    </p:spTree>
    <p:extLst>
      <p:ext uri="{BB962C8B-B14F-4D97-AF65-F5344CB8AC3E}">
        <p14:creationId xmlns:p14="http://schemas.microsoft.com/office/powerpoint/2010/main" val="1761170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build this commitment scheme by using malicious circuit private FHE </a:t>
            </a:r>
            <a:r>
              <a:rPr lang="en-US"/>
              <a:t>(known from </a:t>
            </a:r>
            <a:r>
              <a:rPr lang="en-US" err="1"/>
              <a:t>polynomially</a:t>
            </a:r>
            <a:r>
              <a:rPr lang="en-US"/>
              <a:t> hard LWE )</a:t>
            </a:r>
          </a:p>
          <a:p>
            <a:r>
              <a:rPr lang="en-US"/>
              <a:t>This construction has the property that the commitment size is decoupled from the size of the related NP verifier circuit for the associated language and depends only on its depth</a:t>
            </a:r>
          </a:p>
          <a:p>
            <a:r>
              <a:rPr lang="en-US"/>
              <a:t>This property turns out to help us with the compactness of our ring signature construction</a:t>
            </a:r>
          </a:p>
          <a:p>
            <a:r>
              <a:rPr lang="en-US"/>
              <a:t>We also construct a witness extractable commitment without this property using OT and garbled circuits </a:t>
            </a:r>
            <a:endParaRPr lang="en-IN"/>
          </a:p>
        </p:txBody>
      </p:sp>
      <p:sp>
        <p:nvSpPr>
          <p:cNvPr id="4" name="Slide Number Placeholder 3"/>
          <p:cNvSpPr>
            <a:spLocks noGrp="1"/>
          </p:cNvSpPr>
          <p:nvPr>
            <p:ph type="sldNum" sz="quarter" idx="5"/>
          </p:nvPr>
        </p:nvSpPr>
        <p:spPr/>
        <p:txBody>
          <a:bodyPr/>
          <a:lstStyle/>
          <a:p>
            <a:fld id="{CC6C8068-7C92-46A1-A1E5-CA2E5F6FC890}" type="slidenum">
              <a:rPr lang="en-US" smtClean="0"/>
              <a:t>21</a:t>
            </a:fld>
            <a:endParaRPr lang="en-US"/>
          </a:p>
        </p:txBody>
      </p:sp>
    </p:spTree>
    <p:extLst>
      <p:ext uri="{BB962C8B-B14F-4D97-AF65-F5344CB8AC3E}">
        <p14:creationId xmlns:p14="http://schemas.microsoft.com/office/powerpoint/2010/main" val="2898062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commitments are constructed as follows: </a:t>
            </a:r>
          </a:p>
          <a:p>
            <a:r>
              <a:rPr lang="en-US"/>
              <a:t>The </a:t>
            </a:r>
            <a:r>
              <a:rPr lang="en-US" err="1"/>
              <a:t>reciever</a:t>
            </a:r>
            <a:r>
              <a:rPr lang="en-US"/>
              <a:t> encrypts its input, which is a potential non-witness, using the FHE scheme and sends this as the first message</a:t>
            </a:r>
          </a:p>
          <a:p>
            <a:r>
              <a:rPr lang="en-US"/>
              <a:t>The committer now evaluates a circuit G homomorphically over this ciphertext, where G has the instance and committed value hardwired </a:t>
            </a:r>
          </a:p>
          <a:p>
            <a:r>
              <a:rPr lang="en-US"/>
              <a:t>And simply computes our desired functionality – it outputs the committed bit if the receivers ciphertext is indeed an encrypted </a:t>
            </a:r>
            <a:r>
              <a:rPr lang="en-US" err="1"/>
              <a:t>nonwitness</a:t>
            </a:r>
            <a:r>
              <a:rPr lang="en-US"/>
              <a:t>, and zero otherwise. </a:t>
            </a:r>
          </a:p>
        </p:txBody>
      </p:sp>
      <p:sp>
        <p:nvSpPr>
          <p:cNvPr id="4" name="Slide Number Placeholder 3"/>
          <p:cNvSpPr>
            <a:spLocks noGrp="1"/>
          </p:cNvSpPr>
          <p:nvPr>
            <p:ph type="sldNum" sz="quarter" idx="5"/>
          </p:nvPr>
        </p:nvSpPr>
        <p:spPr/>
        <p:txBody>
          <a:bodyPr/>
          <a:lstStyle/>
          <a:p>
            <a:fld id="{CC6C8068-7C92-46A1-A1E5-CA2E5F6FC890}" type="slidenum">
              <a:rPr lang="en-US" smtClean="0"/>
              <a:t>22</a:t>
            </a:fld>
            <a:endParaRPr lang="en-US"/>
          </a:p>
        </p:txBody>
      </p:sp>
    </p:spTree>
    <p:extLst>
      <p:ext uri="{BB962C8B-B14F-4D97-AF65-F5344CB8AC3E}">
        <p14:creationId xmlns:p14="http://schemas.microsoft.com/office/powerpoint/2010/main" val="2542294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quickly go over how this construction satisfies all the stated properties</a:t>
            </a:r>
          </a:p>
          <a:p>
            <a:r>
              <a:rPr lang="en-US"/>
              <a:t>Compactness follows from that of the FHE scheme: the evaluated ciphertext depends only on the depth of G, not its size</a:t>
            </a:r>
          </a:p>
          <a:p>
            <a:r>
              <a:rPr lang="en-US"/>
              <a:t>Extractability follows simply by the correctness of the evaluation procedure</a:t>
            </a:r>
          </a:p>
          <a:p>
            <a:r>
              <a:rPr lang="en-US"/>
              <a:t>Finally, hiding follows from the malicious circuit privacy of the FHE scheme: note that the receiver has full control over the generation of the encryption keys and ciphertext</a:t>
            </a:r>
          </a:p>
          <a:p>
            <a:r>
              <a:rPr lang="en-US"/>
              <a:t>Malicious circuit privacy provides the guarantee that even in this case, the evaluated ciphertext computing G homomorphically reveals nothing beyond the correct output </a:t>
            </a:r>
          </a:p>
          <a:p>
            <a:r>
              <a:rPr lang="en-US"/>
              <a:t>In particular, if x is not in L bar, nothing is revealed! </a:t>
            </a:r>
          </a:p>
        </p:txBody>
      </p:sp>
      <p:sp>
        <p:nvSpPr>
          <p:cNvPr id="4" name="Slide Number Placeholder 3"/>
          <p:cNvSpPr>
            <a:spLocks noGrp="1"/>
          </p:cNvSpPr>
          <p:nvPr>
            <p:ph type="sldNum" sz="quarter" idx="5"/>
          </p:nvPr>
        </p:nvSpPr>
        <p:spPr/>
        <p:txBody>
          <a:bodyPr/>
          <a:lstStyle/>
          <a:p>
            <a:fld id="{CC6C8068-7C92-46A1-A1E5-CA2E5F6FC890}" type="slidenum">
              <a:rPr lang="en-US" smtClean="0"/>
              <a:t>23</a:t>
            </a:fld>
            <a:endParaRPr lang="en-US"/>
          </a:p>
        </p:txBody>
      </p:sp>
    </p:spTree>
    <p:extLst>
      <p:ext uri="{BB962C8B-B14F-4D97-AF65-F5344CB8AC3E}">
        <p14:creationId xmlns:p14="http://schemas.microsoft.com/office/powerpoint/2010/main" val="22372781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Finally we briefly discuss how the properties of the commitment are used in our ZAP protocol </a:t>
            </a:r>
          </a:p>
          <a:p>
            <a:r>
              <a:rPr lang="en-IN"/>
              <a:t>To show witness indistinguishability, we note that there is no non-witness for the verifier to use in the commitment </a:t>
            </a:r>
          </a:p>
          <a:p>
            <a:r>
              <a:rPr lang="en-IN"/>
              <a:t>Thus no matter what string t the verifier may use in the first round commitment message, alpha is statistically hidden </a:t>
            </a:r>
          </a:p>
          <a:p>
            <a:r>
              <a:rPr lang="en-IN"/>
              <a:t>This allows us to then use the honest verifier zero knowledge simulator for the sigma protocol </a:t>
            </a:r>
          </a:p>
          <a:p>
            <a:r>
              <a:rPr lang="en-IN"/>
              <a:t>In turn, consider a cheating prover trying to violate soundness </a:t>
            </a:r>
          </a:p>
          <a:p>
            <a:r>
              <a:rPr lang="en-IN"/>
              <a:t>We can build a soundness reduction that works as follows</a:t>
            </a:r>
          </a:p>
          <a:p>
            <a:r>
              <a:rPr lang="en-IN"/>
              <a:t>This first switches the first commitment message  to an encoding of a non-witness for the prover’s statement and this will allow it to extract alpha</a:t>
            </a:r>
          </a:p>
          <a:p>
            <a:r>
              <a:rPr lang="en-IN"/>
              <a:t>This can be then used to break the CI property</a:t>
            </a:r>
          </a:p>
        </p:txBody>
      </p:sp>
      <p:sp>
        <p:nvSpPr>
          <p:cNvPr id="4" name="Slide Number Placeholder 3"/>
          <p:cNvSpPr>
            <a:spLocks noGrp="1"/>
          </p:cNvSpPr>
          <p:nvPr>
            <p:ph type="sldNum" sz="quarter" idx="5"/>
          </p:nvPr>
        </p:nvSpPr>
        <p:spPr/>
        <p:txBody>
          <a:bodyPr/>
          <a:lstStyle/>
          <a:p>
            <a:fld id="{CC6C8068-7C92-46A1-A1E5-CA2E5F6FC890}" type="slidenum">
              <a:rPr lang="en-US" smtClean="0"/>
              <a:t>24</a:t>
            </a:fld>
            <a:endParaRPr lang="en-US"/>
          </a:p>
        </p:txBody>
      </p:sp>
    </p:spTree>
    <p:extLst>
      <p:ext uri="{BB962C8B-B14F-4D97-AF65-F5344CB8AC3E}">
        <p14:creationId xmlns:p14="http://schemas.microsoft.com/office/powerpoint/2010/main" val="907287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Ring signatures have been studied in the random oracle model, the CRS model, and in the plain model i.e., without any modelling assumptions</a:t>
            </a:r>
          </a:p>
          <a:p>
            <a:endParaRPr lang="en-IN"/>
          </a:p>
          <a:p>
            <a:r>
              <a:rPr lang="en-IN"/>
              <a:t>All works mentioned here are compact or sublinear ring signatures, there are earlier initial works that were linear </a:t>
            </a:r>
          </a:p>
          <a:p>
            <a:r>
              <a:rPr lang="en-IN"/>
              <a:t>Recall that compact signatures grow polylogarithmically in ring size, while sublinear signatures grow </a:t>
            </a:r>
            <a:r>
              <a:rPr lang="en-IN" err="1"/>
              <a:t>sublinearly</a:t>
            </a:r>
            <a:r>
              <a:rPr lang="en-IN"/>
              <a:t>  </a:t>
            </a:r>
          </a:p>
          <a:p>
            <a:endParaRPr lang="en-US"/>
          </a:p>
          <a:p>
            <a:r>
              <a:rPr lang="en-US"/>
              <a:t>Of note are the works by Malavolta and Schroder who build a compact ring signature using a knowledge of exponent assumption </a:t>
            </a:r>
          </a:p>
          <a:p>
            <a:r>
              <a:rPr lang="en-US"/>
              <a:t>Backes, Hanzlik and others who build a sublinear ring signature based on pairings, </a:t>
            </a:r>
          </a:p>
          <a:p>
            <a:r>
              <a:rPr lang="en-US"/>
              <a:t>And finally Backes, </a:t>
            </a:r>
            <a:r>
              <a:rPr lang="en-US" err="1"/>
              <a:t>Doettling</a:t>
            </a:r>
            <a:r>
              <a:rPr lang="en-US"/>
              <a:t> and others who give a compact ring signature based on pairings which is of closest interest to us</a:t>
            </a:r>
          </a:p>
          <a:p>
            <a:endParaRPr lang="en-US"/>
          </a:p>
          <a:p>
            <a:r>
              <a:rPr lang="en-US"/>
              <a:t>However, in works so far there is no compact ring signature construction in the plain model instantiable solely from LWE</a:t>
            </a:r>
          </a:p>
        </p:txBody>
      </p:sp>
      <p:sp>
        <p:nvSpPr>
          <p:cNvPr id="4" name="Slide Number Placeholder 3"/>
          <p:cNvSpPr>
            <a:spLocks noGrp="1"/>
          </p:cNvSpPr>
          <p:nvPr>
            <p:ph type="sldNum" sz="quarter" idx="5"/>
          </p:nvPr>
        </p:nvSpPr>
        <p:spPr/>
        <p:txBody>
          <a:bodyPr/>
          <a:lstStyle/>
          <a:p>
            <a:fld id="{CC6C8068-7C92-46A1-A1E5-CA2E5F6FC890}" type="slidenum">
              <a:rPr lang="en-US" smtClean="0"/>
              <a:t>3</a:t>
            </a:fld>
            <a:endParaRPr lang="en-US"/>
          </a:p>
        </p:txBody>
      </p:sp>
    </p:spTree>
    <p:extLst>
      <p:ext uri="{BB962C8B-B14F-4D97-AF65-F5344CB8AC3E}">
        <p14:creationId xmlns:p14="http://schemas.microsoft.com/office/powerpoint/2010/main" val="740782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brings us to the key question we address in this work, namely: ...</a:t>
            </a:r>
          </a:p>
          <a:p>
            <a:endParaRPr lang="en-US"/>
          </a:p>
          <a:p>
            <a:r>
              <a:rPr lang="en-US"/>
              <a:t>And in this work, we show how to construct a ...</a:t>
            </a:r>
          </a:p>
        </p:txBody>
      </p:sp>
      <p:sp>
        <p:nvSpPr>
          <p:cNvPr id="4" name="Slide Number Placeholder 3"/>
          <p:cNvSpPr>
            <a:spLocks noGrp="1"/>
          </p:cNvSpPr>
          <p:nvPr>
            <p:ph type="sldNum" sz="quarter" idx="5"/>
          </p:nvPr>
        </p:nvSpPr>
        <p:spPr/>
        <p:txBody>
          <a:bodyPr/>
          <a:lstStyle/>
          <a:p>
            <a:fld id="{CC6C8068-7C92-46A1-A1E5-CA2E5F6FC890}" type="slidenum">
              <a:rPr lang="en-US" smtClean="0"/>
              <a:t>4</a:t>
            </a:fld>
            <a:endParaRPr lang="en-US"/>
          </a:p>
        </p:txBody>
      </p:sp>
    </p:spTree>
    <p:extLst>
      <p:ext uri="{BB962C8B-B14F-4D97-AF65-F5344CB8AC3E}">
        <p14:creationId xmlns:p14="http://schemas.microsoft.com/office/powerpoint/2010/main" val="124548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construction builds upon the BDHKS framework, so we briefly describe their construction next</a:t>
            </a:r>
          </a:p>
          <a:p>
            <a:r>
              <a:rPr lang="en-IN"/>
              <a:t>We start by describing the components used in their construction</a:t>
            </a:r>
          </a:p>
          <a:p>
            <a:r>
              <a:rPr lang="en-IN"/>
              <a:t>This uses a public key encryption with additional properties, a standard signature scheme,</a:t>
            </a:r>
          </a:p>
          <a:p>
            <a:r>
              <a:rPr lang="en-IN"/>
              <a:t>An SPB-hash which can be thought of as a variant of a Merkle tree hash with stronger statistical properties that can be instantiated from FHE schemes, </a:t>
            </a:r>
          </a:p>
          <a:p>
            <a:r>
              <a:rPr lang="en-IN"/>
              <a:t>And a noninteractive witness indistinguishable argument system, which …</a:t>
            </a:r>
          </a:p>
          <a:p>
            <a:r>
              <a:rPr lang="en-IN"/>
              <a:t>We can note here that the first two components can be obtained from a variety of standard assumptions including LWE</a:t>
            </a:r>
          </a:p>
          <a:p>
            <a:r>
              <a:rPr lang="en-IN"/>
              <a:t>Similarly, SPB schemes can also be instantiated based on LWE via FHE schemes</a:t>
            </a:r>
          </a:p>
          <a:p>
            <a:r>
              <a:rPr lang="en-IN"/>
              <a:t>NIWI proofs however are instantiated in most cases from pairing based assumptions, which are known to be broken by efficient quantum attacks </a:t>
            </a:r>
          </a:p>
          <a:p>
            <a:r>
              <a:rPr lang="en-IN"/>
              <a:t>So for our purposes, we are looking to replace the usage of NIWI proofs in the BDHKS construction</a:t>
            </a:r>
          </a:p>
        </p:txBody>
      </p:sp>
      <p:sp>
        <p:nvSpPr>
          <p:cNvPr id="4" name="Slide Number Placeholder 3"/>
          <p:cNvSpPr>
            <a:spLocks noGrp="1"/>
          </p:cNvSpPr>
          <p:nvPr>
            <p:ph type="sldNum" sz="quarter" idx="5"/>
          </p:nvPr>
        </p:nvSpPr>
        <p:spPr/>
        <p:txBody>
          <a:bodyPr/>
          <a:lstStyle/>
          <a:p>
            <a:fld id="{CC6C8068-7C92-46A1-A1E5-CA2E5F6FC890}" type="slidenum">
              <a:rPr lang="en-US" smtClean="0"/>
              <a:t>5</a:t>
            </a:fld>
            <a:endParaRPr lang="en-US"/>
          </a:p>
        </p:txBody>
      </p:sp>
    </p:spTree>
    <p:extLst>
      <p:ext uri="{BB962C8B-B14F-4D97-AF65-F5344CB8AC3E}">
        <p14:creationId xmlns:p14="http://schemas.microsoft.com/office/powerpoint/2010/main" val="442877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Let us take a closer look at the actual construction </a:t>
            </a:r>
          </a:p>
          <a:p>
            <a:r>
              <a:rPr lang="en-IN"/>
              <a:t>For Setup, we pick signing and verification keys as follows: </a:t>
            </a:r>
          </a:p>
          <a:p>
            <a:r>
              <a:rPr lang="en-IN"/>
              <a:t>We sample a signing and verification key for the standard signature scheme </a:t>
            </a:r>
          </a:p>
          <a:p>
            <a:r>
              <a:rPr lang="en-IN"/>
              <a:t>We also sample a public key for encryption, i.e., sample it without a corresponding secret key </a:t>
            </a:r>
          </a:p>
          <a:p>
            <a:r>
              <a:rPr lang="en-IN"/>
              <a:t>The encryption scheme allows this to be done indistinguishably. We will see why this is necessary soon  </a:t>
            </a:r>
          </a:p>
          <a:p>
            <a:endParaRPr lang="en-IN"/>
          </a:p>
          <a:p>
            <a:r>
              <a:rPr lang="en-IN"/>
              <a:t>Finally, the overall verification key consists of the verification key for the signature scheme along with the encryption public key</a:t>
            </a:r>
          </a:p>
          <a:p>
            <a:r>
              <a:rPr lang="en-IN"/>
              <a:t>The corresponding signing key just has the ordinary signing key </a:t>
            </a:r>
          </a:p>
        </p:txBody>
      </p:sp>
      <p:sp>
        <p:nvSpPr>
          <p:cNvPr id="4" name="Slide Number Placeholder 3"/>
          <p:cNvSpPr>
            <a:spLocks noGrp="1"/>
          </p:cNvSpPr>
          <p:nvPr>
            <p:ph type="sldNum" sz="quarter" idx="5"/>
          </p:nvPr>
        </p:nvSpPr>
        <p:spPr/>
        <p:txBody>
          <a:bodyPr/>
          <a:lstStyle/>
          <a:p>
            <a:fld id="{CC6C8068-7C92-46A1-A1E5-CA2E5F6FC890}" type="slidenum">
              <a:rPr lang="en-US" smtClean="0"/>
              <a:t>6</a:t>
            </a:fld>
            <a:endParaRPr lang="en-US"/>
          </a:p>
        </p:txBody>
      </p:sp>
    </p:spTree>
    <p:extLst>
      <p:ext uri="{BB962C8B-B14F-4D97-AF65-F5344CB8AC3E}">
        <p14:creationId xmlns:p14="http://schemas.microsoft.com/office/powerpoint/2010/main" val="161239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actual signature is created as follows (this is a simplified construction)</a:t>
            </a:r>
          </a:p>
          <a:p>
            <a:r>
              <a:rPr lang="en-IN"/>
              <a:t>To sign a message m with respect to a ring R, which contains our ring verification key VK </a:t>
            </a:r>
          </a:p>
          <a:p>
            <a:r>
              <a:rPr lang="en-IN"/>
              <a:t>first generate hash key for SPB hash </a:t>
            </a:r>
          </a:p>
          <a:p>
            <a:r>
              <a:rPr lang="en-US"/>
              <a:t>Compress…</a:t>
            </a:r>
          </a:p>
          <a:p>
            <a:r>
              <a:rPr lang="en-US"/>
              <a:t>Next, generate a signature using the signing key </a:t>
            </a:r>
          </a:p>
          <a:p>
            <a:r>
              <a:rPr lang="en-US"/>
              <a:t>Finally, encrypt the signature under the chosen public key</a:t>
            </a:r>
          </a:p>
          <a:p>
            <a:r>
              <a:rPr lang="en-US"/>
              <a:t>The ring signature consists of the encrypted signature, the hash key, and a NIWI proof proving …..</a:t>
            </a:r>
            <a:endParaRPr lang="en-IN"/>
          </a:p>
        </p:txBody>
      </p:sp>
      <p:sp>
        <p:nvSpPr>
          <p:cNvPr id="4" name="Slide Number Placeholder 3"/>
          <p:cNvSpPr>
            <a:spLocks noGrp="1"/>
          </p:cNvSpPr>
          <p:nvPr>
            <p:ph type="sldNum" sz="quarter" idx="5"/>
          </p:nvPr>
        </p:nvSpPr>
        <p:spPr/>
        <p:txBody>
          <a:bodyPr/>
          <a:lstStyle/>
          <a:p>
            <a:fld id="{CC6C8068-7C92-46A1-A1E5-CA2E5F6FC890}" type="slidenum">
              <a:rPr lang="en-US" smtClean="0"/>
              <a:t>7</a:t>
            </a:fld>
            <a:endParaRPr lang="en-US"/>
          </a:p>
        </p:txBody>
      </p:sp>
    </p:spTree>
    <p:extLst>
      <p:ext uri="{BB962C8B-B14F-4D97-AF65-F5344CB8AC3E}">
        <p14:creationId xmlns:p14="http://schemas.microsoft.com/office/powerpoint/2010/main" val="107073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turn to the properties of this construction, starting with the signature size</a:t>
            </a:r>
          </a:p>
          <a:p>
            <a:r>
              <a:rPr lang="en-IN"/>
              <a:t>The encrypted signature and hash key are unrelated to the ring size by default</a:t>
            </a:r>
          </a:p>
          <a:p>
            <a:r>
              <a:rPr lang="en-IN"/>
              <a:t>Turning to the proof, we note that firstly, the statement…</a:t>
            </a:r>
          </a:p>
          <a:p>
            <a:endParaRPr lang="en-IN"/>
          </a:p>
          <a:p>
            <a:r>
              <a:rPr lang="en-IN"/>
              <a:t>Taken together, this implies that the ring signature itself is compact</a:t>
            </a:r>
            <a:endParaRPr lang="en-US"/>
          </a:p>
        </p:txBody>
      </p:sp>
      <p:sp>
        <p:nvSpPr>
          <p:cNvPr id="4" name="Slide Number Placeholder 3"/>
          <p:cNvSpPr>
            <a:spLocks noGrp="1"/>
          </p:cNvSpPr>
          <p:nvPr>
            <p:ph type="sldNum" sz="quarter" idx="5"/>
          </p:nvPr>
        </p:nvSpPr>
        <p:spPr/>
        <p:txBody>
          <a:bodyPr/>
          <a:lstStyle/>
          <a:p>
            <a:fld id="{CC6C8068-7C92-46A1-A1E5-CA2E5F6FC890}" type="slidenum">
              <a:rPr lang="en-US" smtClean="0"/>
              <a:t>8</a:t>
            </a:fld>
            <a:endParaRPr lang="en-US"/>
          </a:p>
        </p:txBody>
      </p:sp>
    </p:spTree>
    <p:extLst>
      <p:ext uri="{BB962C8B-B14F-4D97-AF65-F5344CB8AC3E}">
        <p14:creationId xmlns:p14="http://schemas.microsoft.com/office/powerpoint/2010/main" val="277702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Consider a successful ring signature forger</a:t>
            </a:r>
          </a:p>
          <a:p>
            <a:r>
              <a:rPr lang="en-IN"/>
              <a:t>The crucial thing to note is that this forger is forced to either …….</a:t>
            </a:r>
          </a:p>
          <a:p>
            <a:r>
              <a:rPr lang="en-IN"/>
              <a:t>Given this, it is easy to reduce to either the soundness of the NIWI or unforgeability of the signature scheme</a:t>
            </a:r>
          </a:p>
          <a:p>
            <a:r>
              <a:rPr lang="en-IN"/>
              <a:t>The latter is done as follows:</a:t>
            </a:r>
          </a:p>
          <a:p>
            <a:r>
              <a:rPr lang="en-IN"/>
              <a:t>The reduction switches to a hybrid where it now has the secret keys for every encryption pk it generates</a:t>
            </a:r>
          </a:p>
          <a:p>
            <a:r>
              <a:rPr lang="en-IN"/>
              <a:t>Now it can extract such a signature by decrypting by trying out each secret key in turn </a:t>
            </a:r>
          </a:p>
        </p:txBody>
      </p:sp>
      <p:sp>
        <p:nvSpPr>
          <p:cNvPr id="4" name="Slide Number Placeholder 3"/>
          <p:cNvSpPr>
            <a:spLocks noGrp="1"/>
          </p:cNvSpPr>
          <p:nvPr>
            <p:ph type="sldNum" sz="quarter" idx="5"/>
          </p:nvPr>
        </p:nvSpPr>
        <p:spPr/>
        <p:txBody>
          <a:bodyPr/>
          <a:lstStyle/>
          <a:p>
            <a:fld id="{CC6C8068-7C92-46A1-A1E5-CA2E5F6FC890}" type="slidenum">
              <a:rPr lang="en-US" smtClean="0"/>
              <a:t>9</a:t>
            </a:fld>
            <a:endParaRPr lang="en-US"/>
          </a:p>
        </p:txBody>
      </p:sp>
    </p:spTree>
    <p:extLst>
      <p:ext uri="{BB962C8B-B14F-4D97-AF65-F5344CB8AC3E}">
        <p14:creationId xmlns:p14="http://schemas.microsoft.com/office/powerpoint/2010/main" val="2945438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9CE1-0938-48DC-9738-3BF5FF347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094247-EF5D-40BA-805D-1C170C5B3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E7A2A-FC08-4271-9819-0AB5127569FE}"/>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107655EE-8EC7-4440-962B-773A936BE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A2C07-A069-475D-99C6-C7218642E4D2}"/>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3437402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7F86D-4A4B-43A4-9F25-A58E7239D8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0805C1-C76B-4E04-91DA-E4DD5229E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9101B-F83B-4EF4-824D-33B362C1CC03}"/>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8131E997-8470-453B-B34B-059117284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4ABAB-723A-4502-8EE1-9D12FC44F071}"/>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3757818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7A6E64-E8A9-401C-913A-C9A914B47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3E4EBB-D314-4F23-AB8C-C72D72AC8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3283D-4408-4308-BCDC-6D0C567F784F}"/>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EE80C9CD-30BE-429A-8746-94A24EBAE2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C5AD7-BD4F-49B5-A94D-F275A790F750}"/>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1805641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6DC5-863B-4174-AFAC-6FC8FA5B4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AECFC-19E6-4A6C-AC44-BB01BF3426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50826-3EA5-4EA7-8244-EBB2BA705FA9}"/>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DCD1D6CB-DF27-444F-BAD3-F58651FE2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8AC82-9AF8-406C-9FC6-CBEB87DB78FB}"/>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425473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C696-883F-4C56-88F2-ADF69935EE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D8FAA-837F-4BE4-8BA5-CE7521CE2F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9E2E4-CE85-4DE1-B006-96372D53C997}"/>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569E6723-223B-43C1-8F29-65BD61C57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F7753-71D7-42DB-A042-32D52C44DEDF}"/>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389206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274D-B908-489E-81ED-A4865022FD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DCFC0-58B5-4A58-B834-540B32E16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29963C-772B-434E-9C21-0C79A6F30F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34922-20D0-4F7B-8B9D-94C85E0DF9E3}"/>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6" name="Footer Placeholder 5">
            <a:extLst>
              <a:ext uri="{FF2B5EF4-FFF2-40B4-BE49-F238E27FC236}">
                <a16:creationId xmlns:a16="http://schemas.microsoft.com/office/drawing/2014/main" id="{D1ADDA3C-6671-4EB5-AE62-1E0B2D212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AD375-0DD8-4E78-9183-02BD183EDF2A}"/>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354559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1430-7093-4B73-A771-6C1AF67E3A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CBD0E1-C879-4972-8CB6-AA82EDBFCA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59FD4A-D5C5-4E32-BF02-BA487DBD2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E033AA-5005-40F7-8923-093BDF667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B39AB-7E99-46C1-A1DF-81F49B095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8F8C6-4383-4DF7-9C94-05DE7F87335B}"/>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8" name="Footer Placeholder 7">
            <a:extLst>
              <a:ext uri="{FF2B5EF4-FFF2-40B4-BE49-F238E27FC236}">
                <a16:creationId xmlns:a16="http://schemas.microsoft.com/office/drawing/2014/main" id="{74565B92-1EBD-4A0D-90B7-6F4B2441B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C59206-C695-4F19-AD07-0C643727D061}"/>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434768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3EB2-8C40-4959-AB50-8CEA9F84EF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C0DED-164E-4B9D-A39E-A729972C2C76}"/>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4" name="Footer Placeholder 3">
            <a:extLst>
              <a:ext uri="{FF2B5EF4-FFF2-40B4-BE49-F238E27FC236}">
                <a16:creationId xmlns:a16="http://schemas.microsoft.com/office/drawing/2014/main" id="{9B3AB8E2-290B-4585-A252-48B8C99D89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D4BA12-633C-4D9E-B61A-C79169EFD551}"/>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1254857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6093F1-79EF-4C32-AABB-AFAA52E80762}"/>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3" name="Footer Placeholder 2">
            <a:extLst>
              <a:ext uri="{FF2B5EF4-FFF2-40B4-BE49-F238E27FC236}">
                <a16:creationId xmlns:a16="http://schemas.microsoft.com/office/drawing/2014/main" id="{6694C7A6-7D67-4CBF-9DCB-7CECFD3BEB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E636A9-4F81-49B2-95BA-CDD99C476A98}"/>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49948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482-2922-4408-AFB4-8BC630BAA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8A2C14-5DBB-4E30-8D67-2040D3E84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84D886-C98C-4DF2-9FCA-6BB9F485A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7CC70-462F-4754-929A-77B9E2F37C2B}"/>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6" name="Footer Placeholder 5">
            <a:extLst>
              <a:ext uri="{FF2B5EF4-FFF2-40B4-BE49-F238E27FC236}">
                <a16:creationId xmlns:a16="http://schemas.microsoft.com/office/drawing/2014/main" id="{E7E1CD91-BF06-4EEF-930B-1F258B084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A9B61-7273-49D4-AA16-89078D9651A7}"/>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4006427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6F2A-10D8-468C-B777-359D84FD2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EB836F-86AD-4FBE-B2B6-BE4B7A51A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90944C-123D-40BB-9B7E-851655404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69949-6E2E-4FDC-B37A-F3038555A766}"/>
              </a:ext>
            </a:extLst>
          </p:cNvPr>
          <p:cNvSpPr>
            <a:spLocks noGrp="1"/>
          </p:cNvSpPr>
          <p:nvPr>
            <p:ph type="dt" sz="half" idx="10"/>
          </p:nvPr>
        </p:nvSpPr>
        <p:spPr/>
        <p:txBody>
          <a:bodyPr/>
          <a:lstStyle/>
          <a:p>
            <a:fld id="{1622328F-94B2-4F17-B8BC-0255C8758282}" type="datetimeFigureOut">
              <a:rPr lang="en-US" smtClean="0"/>
              <a:t>8/11/2021</a:t>
            </a:fld>
            <a:endParaRPr lang="en-US"/>
          </a:p>
        </p:txBody>
      </p:sp>
      <p:sp>
        <p:nvSpPr>
          <p:cNvPr id="6" name="Footer Placeholder 5">
            <a:extLst>
              <a:ext uri="{FF2B5EF4-FFF2-40B4-BE49-F238E27FC236}">
                <a16:creationId xmlns:a16="http://schemas.microsoft.com/office/drawing/2014/main" id="{83A0F1F7-BE33-4B73-9C10-AF668BFED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F9AC51-D225-4E3B-B48F-A6B418B1964A}"/>
              </a:ext>
            </a:extLst>
          </p:cNvPr>
          <p:cNvSpPr>
            <a:spLocks noGrp="1"/>
          </p:cNvSpPr>
          <p:nvPr>
            <p:ph type="sldNum" sz="quarter" idx="12"/>
          </p:nvPr>
        </p:nvSpPr>
        <p:spPr/>
        <p:txBody>
          <a:bodyPr/>
          <a:lstStyle/>
          <a:p>
            <a:fld id="{512F5131-85C0-4FDC-850F-6154DD2D0B20}" type="slidenum">
              <a:rPr lang="en-US" smtClean="0"/>
              <a:t>‹#›</a:t>
            </a:fld>
            <a:endParaRPr lang="en-US"/>
          </a:p>
        </p:txBody>
      </p:sp>
    </p:spTree>
    <p:extLst>
      <p:ext uri="{BB962C8B-B14F-4D97-AF65-F5344CB8AC3E}">
        <p14:creationId xmlns:p14="http://schemas.microsoft.com/office/powerpoint/2010/main" val="2116397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4A402-6976-4809-812E-153DF32B4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659139-3503-4670-BA88-3D69CF621F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CF9F9-AD76-4B83-9C90-D61C951D3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2328F-94B2-4F17-B8BC-0255C8758282}" type="datetimeFigureOut">
              <a:rPr lang="en-US" smtClean="0"/>
              <a:t>8/11/2021</a:t>
            </a:fld>
            <a:endParaRPr lang="en-US"/>
          </a:p>
        </p:txBody>
      </p:sp>
      <p:sp>
        <p:nvSpPr>
          <p:cNvPr id="5" name="Footer Placeholder 4">
            <a:extLst>
              <a:ext uri="{FF2B5EF4-FFF2-40B4-BE49-F238E27FC236}">
                <a16:creationId xmlns:a16="http://schemas.microsoft.com/office/drawing/2014/main" id="{F0733E59-6806-43E7-B315-2A252F9252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7C5FF-8237-4E36-A4E7-969E98E3C0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F5131-85C0-4FDC-850F-6154DD2D0B20}" type="slidenum">
              <a:rPr lang="en-US" smtClean="0"/>
              <a:t>‹#›</a:t>
            </a:fld>
            <a:endParaRPr lang="en-US"/>
          </a:p>
        </p:txBody>
      </p:sp>
    </p:spTree>
    <p:extLst>
      <p:ext uri="{BB962C8B-B14F-4D97-AF65-F5344CB8AC3E}">
        <p14:creationId xmlns:p14="http://schemas.microsoft.com/office/powerpoint/2010/main" val="2647487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notesSlide" Target="../notesSlides/notesSlide10.xml"/><Relationship Id="rId7" Type="http://schemas.openxmlformats.org/officeDocument/2006/relationships/image" Target="../media/image23.png"/><Relationship Id="rId12" Type="http://schemas.openxmlformats.org/officeDocument/2006/relationships/image" Target="../media/image38.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22.png"/><Relationship Id="rId11" Type="http://schemas.openxmlformats.org/officeDocument/2006/relationships/image" Target="../media/image27.png"/><Relationship Id="rId15" Type="http://schemas.openxmlformats.org/officeDocument/2006/relationships/image" Target="../media/image45.png"/><Relationship Id="rId10" Type="http://schemas.openxmlformats.org/officeDocument/2006/relationships/image" Target="../media/image37.png"/><Relationship Id="rId9" Type="http://schemas.openxmlformats.org/officeDocument/2006/relationships/image" Target="../media/image25.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notesSlide" Target="../notesSlides/notesSlide11.xml"/><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48.png"/><Relationship Id="rId11" Type="http://schemas.openxmlformats.org/officeDocument/2006/relationships/image" Target="../media/image53.png"/><Relationship Id="rId15" Type="http://schemas.openxmlformats.org/officeDocument/2006/relationships/image" Target="../media/image57.png"/><Relationship Id="rId10" Type="http://schemas.openxmlformats.org/officeDocument/2006/relationships/image" Target="../media/image52.png"/><Relationship Id="rId9" Type="http://schemas.openxmlformats.org/officeDocument/2006/relationships/image" Target="../media/image51.png"/><Relationship Id="rId14"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9.png"/><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58.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notesSlide" Target="../notesSlides/notesSlide14.xml"/><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60.png"/><Relationship Id="rId11" Type="http://schemas.openxmlformats.org/officeDocument/2006/relationships/image" Target="../media/image65.png"/><Relationship Id="rId15" Type="http://schemas.openxmlformats.org/officeDocument/2006/relationships/image" Target="../media/image69.png"/><Relationship Id="rId10" Type="http://schemas.openxmlformats.org/officeDocument/2006/relationships/image" Target="../media/image15.png"/><Relationship Id="rId9" Type="http://schemas.openxmlformats.org/officeDocument/2006/relationships/image" Target="../media/image14.png"/><Relationship Id="rId1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75.png"/><Relationship Id="rId3" Type="http://schemas.openxmlformats.org/officeDocument/2006/relationships/notesSlide" Target="../notesSlides/notesSlide15.xml"/><Relationship Id="rId7" Type="http://schemas.openxmlformats.org/officeDocument/2006/relationships/image" Target="../media/image71.png"/><Relationship Id="rId12" Type="http://schemas.openxmlformats.org/officeDocument/2006/relationships/image" Target="../media/image74.png"/><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70.png"/><Relationship Id="rId11" Type="http://schemas.openxmlformats.org/officeDocument/2006/relationships/image" Target="../media/image73.png"/><Relationship Id="rId10" Type="http://schemas.openxmlformats.org/officeDocument/2006/relationships/image" Target="../media/image15.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notesSlide" Target="../notesSlides/notesSlide16.xml"/><Relationship Id="rId7"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77.png"/><Relationship Id="rId10" Type="http://schemas.openxmlformats.org/officeDocument/2006/relationships/image" Target="../media/image81.png"/><Relationship Id="rId9"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notesSlide" Target="../notesSlides/notesSlide17.xml"/><Relationship Id="rId7" Type="http://schemas.openxmlformats.org/officeDocument/2006/relationships/image" Target="../media/image83.png"/><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82.png"/><Relationship Id="rId11" Type="http://schemas.openxmlformats.org/officeDocument/2006/relationships/image" Target="../media/image85.png"/><Relationship Id="rId10" Type="http://schemas.openxmlformats.org/officeDocument/2006/relationships/image" Target="../media/image15.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91.png"/><Relationship Id="rId3" Type="http://schemas.openxmlformats.org/officeDocument/2006/relationships/notesSlide" Target="../notesSlides/notesSlide18.xml"/><Relationship Id="rId7" Type="http://schemas.openxmlformats.org/officeDocument/2006/relationships/image" Target="../media/image87.png"/><Relationship Id="rId12" Type="http://schemas.openxmlformats.org/officeDocument/2006/relationships/image" Target="../media/image90.png"/><Relationship Id="rId2" Type="http://schemas.openxmlformats.org/officeDocument/2006/relationships/slideLayout" Target="../slideLayouts/slideLayout4.xml"/><Relationship Id="rId1" Type="http://schemas.openxmlformats.org/officeDocument/2006/relationships/tags" Target="../tags/tag28.xml"/><Relationship Id="rId6" Type="http://schemas.openxmlformats.org/officeDocument/2006/relationships/image" Target="../media/image86.png"/><Relationship Id="rId11" Type="http://schemas.openxmlformats.org/officeDocument/2006/relationships/image" Target="../media/image89.png"/><Relationship Id="rId10" Type="http://schemas.openxmlformats.org/officeDocument/2006/relationships/image" Target="../media/image88.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6.png"/><Relationship Id="rId3" Type="http://schemas.openxmlformats.org/officeDocument/2006/relationships/notesSlide" Target="../notesSlides/notesSlide19.xml"/><Relationship Id="rId7" Type="http://schemas.openxmlformats.org/officeDocument/2006/relationships/image" Target="../media/image93.png"/><Relationship Id="rId12" Type="http://schemas.openxmlformats.org/officeDocument/2006/relationships/image" Target="../media/image95.png"/><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92.png"/><Relationship Id="rId11" Type="http://schemas.openxmlformats.org/officeDocument/2006/relationships/image" Target="../media/image94.png"/><Relationship Id="rId10" Type="http://schemas.openxmlformats.org/officeDocument/2006/relationships/image" Target="../media/image15.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18" Type="http://schemas.openxmlformats.org/officeDocument/2006/relationships/image" Target="../media/image1.png"/><Relationship Id="rId26" Type="http://schemas.openxmlformats.org/officeDocument/2006/relationships/image" Target="../media/image10.png"/><Relationship Id="rId3" Type="http://schemas.openxmlformats.org/officeDocument/2006/relationships/tags" Target="../tags/tag3.xml"/><Relationship Id="rId21" Type="http://schemas.openxmlformats.org/officeDocument/2006/relationships/image" Target="../media/image5.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2.png"/><Relationship Id="rId25" Type="http://schemas.openxmlformats.org/officeDocument/2006/relationships/image" Target="../media/image9.png"/><Relationship Id="rId2" Type="http://schemas.openxmlformats.org/officeDocument/2006/relationships/tags" Target="../tags/tag2.xml"/><Relationship Id="rId20" Type="http://schemas.openxmlformats.org/officeDocument/2006/relationships/image" Target="../media/image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8.png"/><Relationship Id="rId5" Type="http://schemas.openxmlformats.org/officeDocument/2006/relationships/tags" Target="../tags/tag5.xml"/><Relationship Id="rId23" Type="http://schemas.openxmlformats.org/officeDocument/2006/relationships/image" Target="../media/image7.png"/><Relationship Id="rId28" Type="http://schemas.openxmlformats.org/officeDocument/2006/relationships/image" Target="../media/image12.png"/><Relationship Id="rId10" Type="http://schemas.openxmlformats.org/officeDocument/2006/relationships/tags" Target="../tags/tag10.xml"/><Relationship Id="rId19" Type="http://schemas.openxmlformats.org/officeDocument/2006/relationships/image" Target="../media/image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2.xml"/><Relationship Id="rId22" Type="http://schemas.openxmlformats.org/officeDocument/2006/relationships/image" Target="../media/image6.png"/><Relationship Id="rId27"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0.xml"/><Relationship Id="rId7" Type="http://schemas.openxmlformats.org/officeDocument/2006/relationships/image" Target="../media/image98.png"/><Relationship Id="rId12" Type="http://schemas.openxmlformats.org/officeDocument/2006/relationships/image" Target="../media/image101.png"/><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97.png"/><Relationship Id="rId11" Type="http://schemas.openxmlformats.org/officeDocument/2006/relationships/image" Target="../media/image100.png"/><Relationship Id="rId10" Type="http://schemas.openxmlformats.org/officeDocument/2006/relationships/image" Target="../media/image99.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98.png"/><Relationship Id="rId11" Type="http://schemas.openxmlformats.org/officeDocument/2006/relationships/image" Target="../media/image101.png"/><Relationship Id="rId10" Type="http://schemas.openxmlformats.org/officeDocument/2006/relationships/image" Target="../media/image100.png"/><Relationship Id="rId9" Type="http://schemas.openxmlformats.org/officeDocument/2006/relationships/image" Target="../media/image99.png"/></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2.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32.xml"/><Relationship Id="rId6" Type="http://schemas.openxmlformats.org/officeDocument/2006/relationships/image" Target="../media/image102.png"/><Relationship Id="rId11" Type="http://schemas.openxmlformats.org/officeDocument/2006/relationships/image" Target="../media/image105.png"/><Relationship Id="rId10" Type="http://schemas.openxmlformats.org/officeDocument/2006/relationships/image" Target="../media/image104.png"/><Relationship Id="rId9" Type="http://schemas.openxmlformats.org/officeDocument/2006/relationships/image" Target="../media/image103.png"/></Relationships>
</file>

<file path=ppt/slides/_rels/slide23.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02.png"/><Relationship Id="rId11" Type="http://schemas.openxmlformats.org/officeDocument/2006/relationships/image" Target="../media/image109.png"/><Relationship Id="rId5" Type="http://schemas.openxmlformats.org/officeDocument/2006/relationships/image" Target="../media/image106.png"/><Relationship Id="rId10" Type="http://schemas.openxmlformats.org/officeDocument/2006/relationships/image" Target="../media/image108.png"/><Relationship Id="rId9" Type="http://schemas.openxmlformats.org/officeDocument/2006/relationships/image" Target="../media/image107.png"/></Relationships>
</file>

<file path=ppt/slides/_rels/slide24.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1110.png"/><Relationship Id="rId3" Type="http://schemas.openxmlformats.org/officeDocument/2006/relationships/notesSlide" Target="../notesSlides/notesSlide24.xml"/><Relationship Id="rId7" Type="http://schemas.openxmlformats.org/officeDocument/2006/relationships/image" Target="../media/image93.png"/><Relationship Id="rId12" Type="http://schemas.openxmlformats.org/officeDocument/2006/relationships/image" Target="../media/image111.png"/><Relationship Id="rId2" Type="http://schemas.openxmlformats.org/officeDocument/2006/relationships/slideLayout" Target="../slideLayouts/slideLayout4.xml"/><Relationship Id="rId1" Type="http://schemas.openxmlformats.org/officeDocument/2006/relationships/tags" Target="../tags/tag33.xml"/><Relationship Id="rId6" Type="http://schemas.openxmlformats.org/officeDocument/2006/relationships/image" Target="../media/image110.png"/><Relationship Id="rId11" Type="http://schemas.openxmlformats.org/officeDocument/2006/relationships/image" Target="../media/image94.png"/><Relationship Id="rId10" Type="http://schemas.openxmlformats.org/officeDocument/2006/relationships/image" Target="../media/image15.png"/><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xml"/><Relationship Id="rId7"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16.png"/><Relationship Id="rId10" Type="http://schemas.openxmlformats.org/officeDocument/2006/relationships/image" Target="../media/image20.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notesSlide" Target="../notesSlides/notesSlide7.xml"/><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slideLayout" Target="../slideLayouts/slideLayout4.xml"/><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tags" Target="../tags/tag18.xml"/><Relationship Id="rId6" Type="http://schemas.openxmlformats.org/officeDocument/2006/relationships/image" Target="../media/image21.png"/><Relationship Id="rId11"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9" Type="http://schemas.openxmlformats.org/officeDocument/2006/relationships/image" Target="../media/image24.png"/><Relationship Id="rId1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42.png"/><Relationship Id="rId3" Type="http://schemas.openxmlformats.org/officeDocument/2006/relationships/notesSlide" Target="../notesSlides/notesSlide8.xml"/><Relationship Id="rId21" Type="http://schemas.openxmlformats.org/officeDocument/2006/relationships/image" Target="../media/image45.png"/><Relationship Id="rId7" Type="http://schemas.openxmlformats.org/officeDocument/2006/relationships/image" Target="../media/image23.png"/><Relationship Id="rId12" Type="http://schemas.openxmlformats.org/officeDocument/2006/relationships/image" Target="../media/image38.png"/><Relationship Id="rId17" Type="http://schemas.openxmlformats.org/officeDocument/2006/relationships/image" Target="../media/image41.png"/><Relationship Id="rId2" Type="http://schemas.openxmlformats.org/officeDocument/2006/relationships/slideLayout" Target="../slideLayouts/slideLayout4.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tags" Target="../tags/tag19.xml"/><Relationship Id="rId6" Type="http://schemas.openxmlformats.org/officeDocument/2006/relationships/image" Target="../media/image22.png"/><Relationship Id="rId11" Type="http://schemas.openxmlformats.org/officeDocument/2006/relationships/image" Target="../media/image27.png"/><Relationship Id="rId15" Type="http://schemas.openxmlformats.org/officeDocument/2006/relationships/image" Target="../media/image31.png"/><Relationship Id="rId10" Type="http://schemas.openxmlformats.org/officeDocument/2006/relationships/image" Target="../media/image37.png"/><Relationship Id="rId19" Type="http://schemas.openxmlformats.org/officeDocument/2006/relationships/image" Target="../media/image43.png"/><Relationship Id="rId9" Type="http://schemas.openxmlformats.org/officeDocument/2006/relationships/image" Target="../media/image25.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9.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38.png"/><Relationship Id="rId5" Type="http://schemas.openxmlformats.org/officeDocument/2006/relationships/image" Target="../media/image22.png"/><Relationship Id="rId15" Type="http://schemas.openxmlformats.org/officeDocument/2006/relationships/image" Target="../media/image47.png"/><Relationship Id="rId10" Type="http://schemas.openxmlformats.org/officeDocument/2006/relationships/image" Target="../media/image27.png"/><Relationship Id="rId9" Type="http://schemas.openxmlformats.org/officeDocument/2006/relationships/image" Target="../media/image37.png"/><Relationship Id="rId1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B763-00BF-4032-85D6-F36A175B8458}"/>
              </a:ext>
            </a:extLst>
          </p:cNvPr>
          <p:cNvSpPr>
            <a:spLocks noGrp="1"/>
          </p:cNvSpPr>
          <p:nvPr>
            <p:ph type="ctrTitle"/>
          </p:nvPr>
        </p:nvSpPr>
        <p:spPr>
          <a:xfrm>
            <a:off x="1524000" y="177332"/>
            <a:ext cx="9144000" cy="2387600"/>
          </a:xfrm>
        </p:spPr>
        <p:txBody>
          <a:bodyPr/>
          <a:lstStyle/>
          <a:p>
            <a:r>
              <a:rPr lang="en-IN">
                <a:effectLst>
                  <a:outerShdw blurRad="38100" dist="38100" dir="2700000" algn="tl">
                    <a:srgbClr val="000000">
                      <a:alpha val="43137"/>
                    </a:srgbClr>
                  </a:outerShdw>
                </a:effectLst>
              </a:rPr>
              <a:t>Compact Ring Signatures from LWE</a:t>
            </a:r>
            <a:endParaRPr lang="en-US">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BEF8D413-3A91-43DE-8ACE-59A6C3756BB1}"/>
              </a:ext>
            </a:extLst>
          </p:cNvPr>
          <p:cNvSpPr>
            <a:spLocks noGrp="1"/>
          </p:cNvSpPr>
          <p:nvPr>
            <p:ph type="subTitle" idx="1"/>
          </p:nvPr>
        </p:nvSpPr>
        <p:spPr>
          <a:xfrm>
            <a:off x="1524000" y="3257863"/>
            <a:ext cx="9144000" cy="1713876"/>
          </a:xfrm>
        </p:spPr>
        <p:txBody>
          <a:bodyPr>
            <a:normAutofit fontScale="92500"/>
          </a:bodyPr>
          <a:lstStyle/>
          <a:p>
            <a:r>
              <a:rPr lang="en-IN" b="1">
                <a:effectLst>
                  <a:outerShdw blurRad="38100" dist="38100" dir="2700000" algn="tl">
                    <a:srgbClr val="000000">
                      <a:alpha val="43137"/>
                    </a:srgbClr>
                  </a:outerShdw>
                </a:effectLst>
              </a:rPr>
              <a:t>Rohit Chatterjee</a:t>
            </a:r>
            <a:r>
              <a:rPr lang="en-IN" b="1" baseline="30000">
                <a:effectLst>
                  <a:outerShdw blurRad="38100" dist="38100" dir="2700000" algn="tl">
                    <a:srgbClr val="000000">
                      <a:alpha val="43137"/>
                    </a:srgbClr>
                  </a:outerShdw>
                </a:effectLst>
              </a:rPr>
              <a:t>1</a:t>
            </a:r>
            <a:r>
              <a:rPr lang="en-IN">
                <a:effectLst>
                  <a:outerShdw blurRad="38100" dist="38100" dir="2700000" algn="tl">
                    <a:srgbClr val="000000">
                      <a:alpha val="43137"/>
                    </a:srgbClr>
                  </a:outerShdw>
                </a:effectLst>
              </a:rPr>
              <a:t>, </a:t>
            </a:r>
            <a:r>
              <a:rPr lang="en-IN" err="1">
                <a:effectLst>
                  <a:outerShdw blurRad="38100" dist="38100" dir="2700000" algn="tl">
                    <a:srgbClr val="000000">
                      <a:alpha val="43137"/>
                    </a:srgbClr>
                  </a:outerShdw>
                </a:effectLst>
              </a:rPr>
              <a:t>Sanjam</a:t>
            </a:r>
            <a:r>
              <a:rPr lang="en-IN">
                <a:effectLst>
                  <a:outerShdw blurRad="38100" dist="38100" dir="2700000" algn="tl">
                    <a:srgbClr val="000000">
                      <a:alpha val="43137"/>
                    </a:srgbClr>
                  </a:outerShdw>
                </a:effectLst>
              </a:rPr>
              <a:t> Garg</a:t>
            </a:r>
            <a:r>
              <a:rPr lang="en-IN" baseline="30000">
                <a:effectLst>
                  <a:outerShdw blurRad="38100" dist="38100" dir="2700000" algn="tl">
                    <a:srgbClr val="000000">
                      <a:alpha val="43137"/>
                    </a:srgbClr>
                  </a:outerShdw>
                </a:effectLst>
              </a:rPr>
              <a:t>2,3</a:t>
            </a:r>
            <a:r>
              <a:rPr lang="en-IN">
                <a:effectLst>
                  <a:outerShdw blurRad="38100" dist="38100" dir="2700000" algn="tl">
                    <a:srgbClr val="000000">
                      <a:alpha val="43137"/>
                    </a:srgbClr>
                  </a:outerShdw>
                </a:effectLst>
              </a:rPr>
              <a:t>, Mohammad Hajiabadi</a:t>
            </a:r>
            <a:r>
              <a:rPr lang="en-IN" baseline="30000">
                <a:effectLst>
                  <a:outerShdw blurRad="38100" dist="38100" dir="2700000" algn="tl">
                    <a:srgbClr val="000000">
                      <a:alpha val="43137"/>
                    </a:srgbClr>
                  </a:outerShdw>
                </a:effectLst>
              </a:rPr>
              <a:t>4</a:t>
            </a:r>
            <a:r>
              <a:rPr lang="en-IN">
                <a:effectLst>
                  <a:outerShdw blurRad="38100" dist="38100" dir="2700000" algn="tl">
                    <a:srgbClr val="000000">
                      <a:alpha val="43137"/>
                    </a:srgbClr>
                  </a:outerShdw>
                </a:effectLst>
              </a:rPr>
              <a:t>, </a:t>
            </a:r>
            <a:r>
              <a:rPr lang="en-IN" err="1">
                <a:effectLst>
                  <a:outerShdw blurRad="38100" dist="38100" dir="2700000" algn="tl">
                    <a:srgbClr val="000000">
                      <a:alpha val="43137"/>
                    </a:srgbClr>
                  </a:outerShdw>
                </a:effectLst>
              </a:rPr>
              <a:t>Dakshita</a:t>
            </a:r>
            <a:r>
              <a:rPr lang="en-IN">
                <a:effectLst>
                  <a:outerShdw blurRad="38100" dist="38100" dir="2700000" algn="tl">
                    <a:srgbClr val="000000">
                      <a:alpha val="43137"/>
                    </a:srgbClr>
                  </a:outerShdw>
                </a:effectLst>
              </a:rPr>
              <a:t> Khurana</a:t>
            </a:r>
            <a:r>
              <a:rPr lang="en-IN" baseline="30000">
                <a:effectLst>
                  <a:outerShdw blurRad="38100" dist="38100" dir="2700000" algn="tl">
                    <a:srgbClr val="000000">
                      <a:alpha val="43137"/>
                    </a:srgbClr>
                  </a:outerShdw>
                </a:effectLst>
              </a:rPr>
              <a:t>5</a:t>
            </a:r>
            <a:r>
              <a:rPr lang="en-IN">
                <a:effectLst>
                  <a:outerShdw blurRad="38100" dist="38100" dir="2700000" algn="tl">
                    <a:srgbClr val="000000">
                      <a:alpha val="43137"/>
                    </a:srgbClr>
                  </a:outerShdw>
                </a:effectLst>
              </a:rPr>
              <a:t>, Xiao Liang</a:t>
            </a:r>
            <a:r>
              <a:rPr lang="en-IN" baseline="30000">
                <a:effectLst>
                  <a:outerShdw blurRad="38100" dist="38100" dir="2700000" algn="tl">
                    <a:srgbClr val="000000">
                      <a:alpha val="43137"/>
                    </a:srgbClr>
                  </a:outerShdw>
                </a:effectLst>
              </a:rPr>
              <a:t>1</a:t>
            </a:r>
            <a:r>
              <a:rPr lang="en-IN">
                <a:effectLst>
                  <a:outerShdw blurRad="38100" dist="38100" dir="2700000" algn="tl">
                    <a:srgbClr val="000000">
                      <a:alpha val="43137"/>
                    </a:srgbClr>
                  </a:outerShdw>
                </a:effectLst>
              </a:rPr>
              <a:t>, Giulio Malavolta</a:t>
            </a:r>
            <a:r>
              <a:rPr lang="en-IN" baseline="30000">
                <a:effectLst>
                  <a:outerShdw blurRad="38100" dist="38100" dir="2700000" algn="tl">
                    <a:srgbClr val="000000">
                      <a:alpha val="43137"/>
                    </a:srgbClr>
                  </a:outerShdw>
                </a:effectLst>
              </a:rPr>
              <a:t>6</a:t>
            </a:r>
            <a:r>
              <a:rPr lang="en-IN">
                <a:effectLst>
                  <a:outerShdw blurRad="38100" dist="38100" dir="2700000" algn="tl">
                    <a:srgbClr val="000000">
                      <a:alpha val="43137"/>
                    </a:srgbClr>
                  </a:outerShdw>
                </a:effectLst>
              </a:rPr>
              <a:t>, </a:t>
            </a:r>
            <a:r>
              <a:rPr lang="en-IN" err="1">
                <a:effectLst>
                  <a:outerShdw blurRad="38100" dist="38100" dir="2700000" algn="tl">
                    <a:srgbClr val="000000">
                      <a:alpha val="43137"/>
                    </a:srgbClr>
                  </a:outerShdw>
                </a:effectLst>
              </a:rPr>
              <a:t>Omkant</a:t>
            </a:r>
            <a:r>
              <a:rPr lang="en-IN">
                <a:effectLst>
                  <a:outerShdw blurRad="38100" dist="38100" dir="2700000" algn="tl">
                    <a:srgbClr val="000000">
                      <a:alpha val="43137"/>
                    </a:srgbClr>
                  </a:outerShdw>
                </a:effectLst>
              </a:rPr>
              <a:t> Pandey</a:t>
            </a:r>
            <a:r>
              <a:rPr lang="en-IN" baseline="30000">
                <a:effectLst>
                  <a:outerShdw blurRad="38100" dist="38100" dir="2700000" algn="tl">
                    <a:srgbClr val="000000">
                      <a:alpha val="43137"/>
                    </a:srgbClr>
                  </a:outerShdw>
                </a:effectLst>
              </a:rPr>
              <a:t>1</a:t>
            </a:r>
            <a:r>
              <a:rPr lang="en-IN">
                <a:effectLst>
                  <a:outerShdw blurRad="38100" dist="38100" dir="2700000" algn="tl">
                    <a:srgbClr val="000000">
                      <a:alpha val="43137"/>
                    </a:srgbClr>
                  </a:outerShdw>
                </a:effectLst>
              </a:rPr>
              <a:t>, Sina Shiehian</a:t>
            </a:r>
            <a:r>
              <a:rPr lang="en-IN" baseline="30000">
                <a:effectLst>
                  <a:outerShdw blurRad="38100" dist="38100" dir="2700000" algn="tl">
                    <a:srgbClr val="000000">
                      <a:alpha val="43137"/>
                    </a:srgbClr>
                  </a:outerShdw>
                </a:effectLst>
              </a:rPr>
              <a:t>1,2</a:t>
            </a:r>
          </a:p>
          <a:p>
            <a:endParaRPr lang="en-IN">
              <a:effectLst>
                <a:outerShdw blurRad="38100" dist="38100" dir="2700000" algn="tl">
                  <a:srgbClr val="000000">
                    <a:alpha val="43137"/>
                  </a:srgbClr>
                </a:outerShdw>
              </a:effectLst>
            </a:endParaRPr>
          </a:p>
          <a:p>
            <a:r>
              <a:rPr lang="en-IN">
                <a:effectLst>
                  <a:outerShdw blurRad="38100" dist="38100" dir="2700000" algn="tl">
                    <a:srgbClr val="000000">
                      <a:alpha val="43137"/>
                    </a:srgbClr>
                  </a:outerShdw>
                </a:effectLst>
              </a:rPr>
              <a:t>CRYPTO 2021</a:t>
            </a:r>
            <a:endParaRPr lang="en-US">
              <a:effectLst>
                <a:outerShdw blurRad="38100" dist="38100" dir="2700000" algn="tl">
                  <a:srgbClr val="000000">
                    <a:alpha val="43137"/>
                  </a:srgbClr>
                </a:outerShdw>
              </a:effectLst>
            </a:endParaRPr>
          </a:p>
        </p:txBody>
      </p:sp>
      <p:sp>
        <p:nvSpPr>
          <p:cNvPr id="4" name="Subtitle 2">
            <a:extLst>
              <a:ext uri="{FF2B5EF4-FFF2-40B4-BE49-F238E27FC236}">
                <a16:creationId xmlns:a16="http://schemas.microsoft.com/office/drawing/2014/main" id="{50663D55-06D7-43BE-921E-3E0C223DE939}"/>
              </a:ext>
            </a:extLst>
          </p:cNvPr>
          <p:cNvSpPr txBox="1">
            <a:spLocks/>
          </p:cNvSpPr>
          <p:nvPr/>
        </p:nvSpPr>
        <p:spPr>
          <a:xfrm>
            <a:off x="2867319" y="5218635"/>
            <a:ext cx="4601393" cy="12572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baseline="30000"/>
              <a:t>1</a:t>
            </a:r>
            <a:r>
              <a:rPr lang="en-IN" sz="1800"/>
              <a:t> Stony Brook University </a:t>
            </a:r>
          </a:p>
          <a:p>
            <a:pPr algn="l"/>
            <a:r>
              <a:rPr lang="en-IN" sz="1800" baseline="30000"/>
              <a:t>2 </a:t>
            </a:r>
            <a:r>
              <a:rPr lang="en-IN" sz="1800"/>
              <a:t>UC Berkeley</a:t>
            </a:r>
          </a:p>
          <a:p>
            <a:pPr algn="l"/>
            <a:r>
              <a:rPr lang="en-IN" sz="1800" baseline="30000"/>
              <a:t>3 </a:t>
            </a:r>
            <a:r>
              <a:rPr lang="en-IN" sz="1800"/>
              <a:t>NTT Research</a:t>
            </a:r>
            <a:endParaRPr lang="en-IN" sz="1600"/>
          </a:p>
        </p:txBody>
      </p:sp>
      <p:sp>
        <p:nvSpPr>
          <p:cNvPr id="5" name="Subtitle 2">
            <a:extLst>
              <a:ext uri="{FF2B5EF4-FFF2-40B4-BE49-F238E27FC236}">
                <a16:creationId xmlns:a16="http://schemas.microsoft.com/office/drawing/2014/main" id="{79F0C400-D331-451B-8394-3BE43828BB67}"/>
              </a:ext>
            </a:extLst>
          </p:cNvPr>
          <p:cNvSpPr txBox="1">
            <a:spLocks/>
          </p:cNvSpPr>
          <p:nvPr/>
        </p:nvSpPr>
        <p:spPr>
          <a:xfrm>
            <a:off x="7879106" y="5165050"/>
            <a:ext cx="3228681" cy="9992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1400"/>
          </a:p>
        </p:txBody>
      </p:sp>
      <p:sp>
        <p:nvSpPr>
          <p:cNvPr id="8" name="Subtitle 2">
            <a:extLst>
              <a:ext uri="{FF2B5EF4-FFF2-40B4-BE49-F238E27FC236}">
                <a16:creationId xmlns:a16="http://schemas.microsoft.com/office/drawing/2014/main" id="{1574B5B7-44A6-4FB6-81A9-D2E15CBAD9DE}"/>
              </a:ext>
            </a:extLst>
          </p:cNvPr>
          <p:cNvSpPr txBox="1">
            <a:spLocks/>
          </p:cNvSpPr>
          <p:nvPr/>
        </p:nvSpPr>
        <p:spPr>
          <a:xfrm>
            <a:off x="6096000" y="5212283"/>
            <a:ext cx="4601393" cy="12573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sz="1800" baseline="30000"/>
              <a:t>4 </a:t>
            </a:r>
            <a:r>
              <a:rPr lang="en-IN" sz="1800"/>
              <a:t>University of Waterloo</a:t>
            </a:r>
          </a:p>
          <a:p>
            <a:pPr algn="l"/>
            <a:r>
              <a:rPr lang="en-IN" sz="1800" baseline="30000"/>
              <a:t>5 </a:t>
            </a:r>
            <a:r>
              <a:rPr lang="en-IN" sz="1800"/>
              <a:t>U. of Illinois Urbana-Champaign </a:t>
            </a:r>
          </a:p>
          <a:p>
            <a:pPr algn="l"/>
            <a:r>
              <a:rPr lang="en-IN" sz="1800" baseline="30000"/>
              <a:t>6 </a:t>
            </a:r>
            <a:r>
              <a:rPr lang="en-IN" sz="1800"/>
              <a:t>Max Planck Institute for Security &amp; Privacy </a:t>
            </a:r>
          </a:p>
          <a:p>
            <a:endParaRPr lang="en-IN" sz="1600"/>
          </a:p>
        </p:txBody>
      </p:sp>
    </p:spTree>
    <p:extLst>
      <p:ext uri="{BB962C8B-B14F-4D97-AF65-F5344CB8AC3E}">
        <p14:creationId xmlns:p14="http://schemas.microsoft.com/office/powerpoint/2010/main" val="231489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1005-295B-4E5E-B348-770C23DCB722}"/>
              </a:ext>
            </a:extLst>
          </p:cNvPr>
          <p:cNvSpPr>
            <a:spLocks noGrp="1"/>
          </p:cNvSpPr>
          <p:nvPr>
            <p:ph type="title"/>
          </p:nvPr>
        </p:nvSpPr>
        <p:spPr/>
        <p:txBody>
          <a:bodyPr/>
          <a:lstStyle/>
          <a:p>
            <a:r>
              <a:rPr lang="en-IN"/>
              <a:t>[BDHKS’19]: Anonymity</a:t>
            </a:r>
            <a:endParaRPr lang="en-US"/>
          </a:p>
        </p:txBody>
      </p:sp>
      <p:grpSp>
        <p:nvGrpSpPr>
          <p:cNvPr id="9" name="Group 8">
            <a:extLst>
              <a:ext uri="{FF2B5EF4-FFF2-40B4-BE49-F238E27FC236}">
                <a16:creationId xmlns:a16="http://schemas.microsoft.com/office/drawing/2014/main" id="{842F442C-36AE-43FD-917B-FC8CAAE8F79B}"/>
              </a:ext>
            </a:extLst>
          </p:cNvPr>
          <p:cNvGrpSpPr/>
          <p:nvPr/>
        </p:nvGrpSpPr>
        <p:grpSpPr>
          <a:xfrm>
            <a:off x="2574209" y="1360704"/>
            <a:ext cx="6302244" cy="464921"/>
            <a:chOff x="1755028" y="2115212"/>
            <a:chExt cx="8957090" cy="661451"/>
          </a:xfrm>
        </p:grpSpPr>
        <p:sp>
          <p:nvSpPr>
            <p:cNvPr id="5" name="TextBox 4">
              <a:extLst>
                <a:ext uri="{FF2B5EF4-FFF2-40B4-BE49-F238E27FC236}">
                  <a16:creationId xmlns:a16="http://schemas.microsoft.com/office/drawing/2014/main" id="{7638640A-8CB7-43A7-82A7-F390A4042BDE}"/>
                </a:ext>
              </a:extLst>
            </p:cNvPr>
            <p:cNvSpPr txBox="1"/>
            <p:nvPr/>
          </p:nvSpPr>
          <p:spPr>
            <a:xfrm>
              <a:off x="1755028" y="2115212"/>
              <a:ext cx="1164264" cy="65681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PKE</a:t>
              </a:r>
              <a:endParaRPr lang="en-US" sz="2400"/>
            </a:p>
          </p:txBody>
        </p:sp>
        <p:sp>
          <p:nvSpPr>
            <p:cNvPr id="6" name="TextBox 5">
              <a:extLst>
                <a:ext uri="{FF2B5EF4-FFF2-40B4-BE49-F238E27FC236}">
                  <a16:creationId xmlns:a16="http://schemas.microsoft.com/office/drawing/2014/main" id="{69E5D3AA-007C-4C2B-935F-888E2D08FAC0}"/>
                </a:ext>
              </a:extLst>
            </p:cNvPr>
            <p:cNvSpPr txBox="1"/>
            <p:nvPr/>
          </p:nvSpPr>
          <p:spPr>
            <a:xfrm>
              <a:off x="5781687" y="2115213"/>
              <a:ext cx="2665048" cy="65681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SPB-Hash</a:t>
              </a:r>
              <a:endParaRPr lang="en-US" sz="2400"/>
            </a:p>
          </p:txBody>
        </p:sp>
        <p:sp>
          <p:nvSpPr>
            <p:cNvPr id="7" name="TextBox 6">
              <a:extLst>
                <a:ext uri="{FF2B5EF4-FFF2-40B4-BE49-F238E27FC236}">
                  <a16:creationId xmlns:a16="http://schemas.microsoft.com/office/drawing/2014/main" id="{33DE858C-DDAE-41A9-844F-46D1471C8AF2}"/>
                </a:ext>
              </a:extLst>
            </p:cNvPr>
            <p:cNvSpPr txBox="1"/>
            <p:nvPr/>
          </p:nvSpPr>
          <p:spPr>
            <a:xfrm>
              <a:off x="9268334" y="2115212"/>
              <a:ext cx="1443784" cy="6568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NIWI</a:t>
              </a:r>
              <a:endParaRPr lang="en-US" sz="2400"/>
            </a:p>
          </p:txBody>
        </p:sp>
        <p:sp>
          <p:nvSpPr>
            <p:cNvPr id="8" name="TextBox 7">
              <a:extLst>
                <a:ext uri="{FF2B5EF4-FFF2-40B4-BE49-F238E27FC236}">
                  <a16:creationId xmlns:a16="http://schemas.microsoft.com/office/drawing/2014/main" id="{87053A4E-E776-46C6-8A44-74D233FAFC37}"/>
                </a:ext>
              </a:extLst>
            </p:cNvPr>
            <p:cNvSpPr txBox="1"/>
            <p:nvPr/>
          </p:nvSpPr>
          <p:spPr>
            <a:xfrm>
              <a:off x="3740892" y="2119844"/>
              <a:ext cx="1219196" cy="6568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Sign</a:t>
              </a:r>
              <a:endParaRPr lang="en-US" sz="2400"/>
            </a:p>
          </p:txBody>
        </p:sp>
      </p:grpSp>
      <p:grpSp>
        <p:nvGrpSpPr>
          <p:cNvPr id="66" name="Group 65">
            <a:extLst>
              <a:ext uri="{FF2B5EF4-FFF2-40B4-BE49-F238E27FC236}">
                <a16:creationId xmlns:a16="http://schemas.microsoft.com/office/drawing/2014/main" id="{05784857-2394-4158-88DD-AF7DAAB835F6}"/>
              </a:ext>
            </a:extLst>
          </p:cNvPr>
          <p:cNvGrpSpPr/>
          <p:nvPr/>
        </p:nvGrpSpPr>
        <p:grpSpPr>
          <a:xfrm>
            <a:off x="2542035" y="1929940"/>
            <a:ext cx="3023204" cy="700993"/>
            <a:chOff x="2676066" y="3931918"/>
            <a:chExt cx="3732107" cy="1094403"/>
          </a:xfrm>
        </p:grpSpPr>
        <mc:AlternateContent xmlns:mc="http://schemas.openxmlformats.org/markup-compatibility/2006" xmlns:a14="http://schemas.microsoft.com/office/drawing/2010/main">
          <mc:Choice Requires="a14">
            <p:sp>
              <p:nvSpPr>
                <p:cNvPr id="67" name="Rectangle: Rounded Corners 66">
                  <a:extLst>
                    <a:ext uri="{FF2B5EF4-FFF2-40B4-BE49-F238E27FC236}">
                      <a16:creationId xmlns:a16="http://schemas.microsoft.com/office/drawing/2014/main" id="{191A85C4-727D-457C-8117-3521EADF8351}"/>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e>
                        </m:d>
                      </m:oMath>
                    </m:oMathPara>
                  </a14:m>
                  <a:endParaRPr lang="en-US"/>
                </a:p>
              </p:txBody>
            </p:sp>
          </mc:Choice>
          <mc:Fallback xmlns="">
            <p:sp>
              <p:nvSpPr>
                <p:cNvPr id="67" name="Rectangle: Rounded Corners 66">
                  <a:extLst>
                    <a:ext uri="{FF2B5EF4-FFF2-40B4-BE49-F238E27FC236}">
                      <a16:creationId xmlns:a16="http://schemas.microsoft.com/office/drawing/2014/main" id="{191A85C4-727D-457C-8117-3521EADF8351}"/>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a:extLst>
                    <a:ext uri="{FF2B5EF4-FFF2-40B4-BE49-F238E27FC236}">
                      <a16:creationId xmlns:a16="http://schemas.microsoft.com/office/drawing/2014/main" id="{44D310B0-9C7A-4552-877A-7917483F6E42}"/>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68" name="Rectangle: Rounded Corners 67">
                  <a:extLst>
                    <a:ext uri="{FF2B5EF4-FFF2-40B4-BE49-F238E27FC236}">
                      <a16:creationId xmlns:a16="http://schemas.microsoft.com/office/drawing/2014/main" id="{44D310B0-9C7A-4552-877A-7917483F6E42}"/>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7"/>
                  <a:stretch>
                    <a:fillRect l="-9722" t="-11765" b="-26471"/>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78EDF79B-845D-4538-9522-195CD3832AD5}"/>
              </a:ext>
            </a:extLst>
          </p:cNvPr>
          <p:cNvGrpSpPr/>
          <p:nvPr/>
        </p:nvGrpSpPr>
        <p:grpSpPr>
          <a:xfrm>
            <a:off x="6035797" y="1900194"/>
            <a:ext cx="3023204" cy="737106"/>
            <a:chOff x="6946857" y="3959917"/>
            <a:chExt cx="3539067" cy="1066404"/>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E152384D-E504-48B9-902E-2476C258002E}"/>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70" name="Rectangle: Rounded Corners 69">
                  <a:extLst>
                    <a:ext uri="{FF2B5EF4-FFF2-40B4-BE49-F238E27FC236}">
                      <a16:creationId xmlns:a16="http://schemas.microsoft.com/office/drawing/2014/main" id="{E152384D-E504-48B9-902E-2476C258002E}"/>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6C2EA16C-AAAC-4B83-B712-5D8ECA98FC1D}"/>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71" name="Rectangle: Rounded Corners 70">
                  <a:extLst>
                    <a:ext uri="{FF2B5EF4-FFF2-40B4-BE49-F238E27FC236}">
                      <a16:creationId xmlns:a16="http://schemas.microsoft.com/office/drawing/2014/main" id="{6C2EA16C-AAAC-4B83-B712-5D8ECA98FC1D}"/>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9"/>
                  <a:stretch>
                    <a:fillRect l="-3947" t="-5556" b="-22222"/>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61C4A294-090F-441D-9AAD-E2C889BE4FE2}"/>
              </a:ext>
            </a:extLst>
          </p:cNvPr>
          <p:cNvGrpSpPr/>
          <p:nvPr/>
        </p:nvGrpSpPr>
        <p:grpSpPr>
          <a:xfrm>
            <a:off x="599014" y="3514469"/>
            <a:ext cx="3421347" cy="1724029"/>
            <a:chOff x="3163934" y="4452936"/>
            <a:chExt cx="3421347" cy="1724029"/>
          </a:xfrm>
        </p:grpSpPr>
        <mc:AlternateContent xmlns:mc="http://schemas.openxmlformats.org/markup-compatibility/2006" xmlns:a14="http://schemas.microsoft.com/office/drawing/2010/main">
          <mc:Choice Requires="a14">
            <p:sp>
              <p:nvSpPr>
                <p:cNvPr id="74" name="Rectangle: Rounded Corners 73">
                  <a:extLst>
                    <a:ext uri="{FF2B5EF4-FFF2-40B4-BE49-F238E27FC236}">
                      <a16:creationId xmlns:a16="http://schemas.microsoft.com/office/drawing/2014/main" id="{9DA60065-1DEE-4CAE-B268-D94598A4B27B}"/>
                    </a:ext>
                  </a:extLst>
                </p:cNvPr>
                <p:cNvSpPr/>
                <p:nvPr/>
              </p:nvSpPr>
              <p:spPr>
                <a:xfrm>
                  <a:off x="4420002" y="4452936"/>
                  <a:ext cx="894842" cy="4987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Σ</m:t>
                        </m:r>
                      </m:oMath>
                    </m:oMathPara>
                  </a14:m>
                  <a:endParaRPr lang="en-US" sz="2800"/>
                </a:p>
              </p:txBody>
            </p:sp>
          </mc:Choice>
          <mc:Fallback xmlns="">
            <p:sp>
              <p:nvSpPr>
                <p:cNvPr id="74" name="Rectangle: Rounded Corners 73">
                  <a:extLst>
                    <a:ext uri="{FF2B5EF4-FFF2-40B4-BE49-F238E27FC236}">
                      <a16:creationId xmlns:a16="http://schemas.microsoft.com/office/drawing/2014/main" id="{9DA60065-1DEE-4CAE-B268-D94598A4B27B}"/>
                    </a:ext>
                  </a:extLst>
                </p:cNvPr>
                <p:cNvSpPr>
                  <a:spLocks noRot="1" noChangeAspect="1" noMove="1" noResize="1" noEditPoints="1" noAdjustHandles="1" noChangeArrowheads="1" noChangeShapeType="1" noTextEdit="1"/>
                </p:cNvSpPr>
                <p:nvPr/>
              </p:nvSpPr>
              <p:spPr>
                <a:xfrm>
                  <a:off x="4420002" y="4452936"/>
                  <a:ext cx="894842" cy="498772"/>
                </a:xfrm>
                <a:prstGeom prst="roundRect">
                  <a:avLst/>
                </a:prstGeom>
                <a:blipFill>
                  <a:blip r:embed="rId10"/>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B0EAE082-8526-4077-A9C5-E5340B3CBA1C}"/>
                </a:ext>
              </a:extLst>
            </p:cNvPr>
            <p:cNvGrpSpPr/>
            <p:nvPr/>
          </p:nvGrpSpPr>
          <p:grpSpPr>
            <a:xfrm>
              <a:off x="3163934" y="4977269"/>
              <a:ext cx="3421347" cy="1199696"/>
              <a:chOff x="3163934" y="4977269"/>
              <a:chExt cx="3421347" cy="1199696"/>
            </a:xfrm>
          </p:grpSpPr>
          <p:sp>
            <p:nvSpPr>
              <p:cNvPr id="73" name="Rectangle: Rounded Corners 72">
                <a:extLst>
                  <a:ext uri="{FF2B5EF4-FFF2-40B4-BE49-F238E27FC236}">
                    <a16:creationId xmlns:a16="http://schemas.microsoft.com/office/drawing/2014/main" id="{16CD87B9-AF89-4567-9D03-984F6FB812E3}"/>
                  </a:ext>
                </a:extLst>
              </p:cNvPr>
              <p:cNvSpPr/>
              <p:nvPr/>
            </p:nvSpPr>
            <p:spPr>
              <a:xfrm>
                <a:off x="3163934" y="4977269"/>
                <a:ext cx="3421347" cy="1199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Rounded Corners 74">
                    <a:extLst>
                      <a:ext uri="{FF2B5EF4-FFF2-40B4-BE49-F238E27FC236}">
                        <a16:creationId xmlns:a16="http://schemas.microsoft.com/office/drawing/2014/main" id="{5C64E8FB-D9E9-44E2-B794-C2B12E3B8583}"/>
                      </a:ext>
                    </a:extLst>
                  </p:cNvPr>
                  <p:cNvSpPr/>
                  <p:nvPr/>
                </p:nvSpPr>
                <p:spPr>
                  <a:xfrm>
                    <a:off x="3229209" y="5520797"/>
                    <a:ext cx="1634575"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𝐸𝑛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𝑝𝑘</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m:oMathPara>
                    </a14:m>
                    <a:endParaRPr lang="en-US"/>
                  </a:p>
                </p:txBody>
              </p:sp>
            </mc:Choice>
            <mc:Fallback xmlns="">
              <p:sp>
                <p:nvSpPr>
                  <p:cNvPr id="75" name="Rectangle: Rounded Corners 74">
                    <a:extLst>
                      <a:ext uri="{FF2B5EF4-FFF2-40B4-BE49-F238E27FC236}">
                        <a16:creationId xmlns:a16="http://schemas.microsoft.com/office/drawing/2014/main" id="{5C64E8FB-D9E9-44E2-B794-C2B12E3B8583}"/>
                      </a:ext>
                    </a:extLst>
                  </p:cNvPr>
                  <p:cNvSpPr>
                    <a:spLocks noRot="1" noChangeAspect="1" noMove="1" noResize="1" noEditPoints="1" noAdjustHandles="1" noChangeArrowheads="1" noChangeShapeType="1" noTextEdit="1"/>
                  </p:cNvSpPr>
                  <p:nvPr/>
                </p:nvSpPr>
                <p:spPr>
                  <a:xfrm>
                    <a:off x="3229209" y="5520797"/>
                    <a:ext cx="1634575" cy="523560"/>
                  </a:xfrm>
                  <a:prstGeom prst="roundRect">
                    <a:avLst/>
                  </a:prstGeom>
                  <a:blipFill>
                    <a:blip r:embed="rId11"/>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Rounded Corners 75">
                    <a:extLst>
                      <a:ext uri="{FF2B5EF4-FFF2-40B4-BE49-F238E27FC236}">
                        <a16:creationId xmlns:a16="http://schemas.microsoft.com/office/drawing/2014/main" id="{DE4C5C32-C48E-4C21-A45E-C68E465D08AA}"/>
                      </a:ext>
                    </a:extLst>
                  </p:cNvPr>
                  <p:cNvSpPr/>
                  <p:nvPr/>
                </p:nvSpPr>
                <p:spPr>
                  <a:xfrm>
                    <a:off x="3824174" y="5277296"/>
                    <a:ext cx="462915" cy="2418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ct</m:t>
                          </m:r>
                        </m:oMath>
                      </m:oMathPara>
                    </a14:m>
                    <a:endParaRPr lang="en-US" sz="2800"/>
                  </a:p>
                </p:txBody>
              </p:sp>
            </mc:Choice>
            <mc:Fallback xmlns="">
              <p:sp>
                <p:nvSpPr>
                  <p:cNvPr id="76" name="Rectangle: Rounded Corners 75">
                    <a:extLst>
                      <a:ext uri="{FF2B5EF4-FFF2-40B4-BE49-F238E27FC236}">
                        <a16:creationId xmlns:a16="http://schemas.microsoft.com/office/drawing/2014/main" id="{DE4C5C32-C48E-4C21-A45E-C68E465D08AA}"/>
                      </a:ext>
                    </a:extLst>
                  </p:cNvPr>
                  <p:cNvSpPr>
                    <a:spLocks noRot="1" noChangeAspect="1" noMove="1" noResize="1" noEditPoints="1" noAdjustHandles="1" noChangeArrowheads="1" noChangeShapeType="1" noTextEdit="1"/>
                  </p:cNvSpPr>
                  <p:nvPr/>
                </p:nvSpPr>
                <p:spPr>
                  <a:xfrm>
                    <a:off x="3824174" y="5277296"/>
                    <a:ext cx="462915" cy="241873"/>
                  </a:xfrm>
                  <a:prstGeom prst="roundRect">
                    <a:avLst/>
                  </a:prstGeom>
                  <a:blipFill>
                    <a:blip r:embed="rId12"/>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3E4E86E1-4BBF-46A0-8EBC-C4A8006C3C78}"/>
                      </a:ext>
                    </a:extLst>
                  </p:cNvPr>
                  <p:cNvSpPr/>
                  <p:nvPr/>
                </p:nvSpPr>
                <p:spPr>
                  <a:xfrm>
                    <a:off x="4996565" y="5527164"/>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h𝑘</m:t>
                          </m:r>
                        </m:oMath>
                      </m:oMathPara>
                    </a14:m>
                    <a:endParaRPr lang="en-US"/>
                  </a:p>
                </p:txBody>
              </p:sp>
            </mc:Choice>
            <mc:Fallback xmlns="">
              <p:sp>
                <p:nvSpPr>
                  <p:cNvPr id="77" name="Rectangle: Rounded Corners 76">
                    <a:extLst>
                      <a:ext uri="{FF2B5EF4-FFF2-40B4-BE49-F238E27FC236}">
                        <a16:creationId xmlns:a16="http://schemas.microsoft.com/office/drawing/2014/main" id="{3E4E86E1-4BBF-46A0-8EBC-C4A8006C3C78}"/>
                      </a:ext>
                    </a:extLst>
                  </p:cNvPr>
                  <p:cNvSpPr>
                    <a:spLocks noRot="1" noChangeAspect="1" noMove="1" noResize="1" noEditPoints="1" noAdjustHandles="1" noChangeArrowheads="1" noChangeShapeType="1" noTextEdit="1"/>
                  </p:cNvSpPr>
                  <p:nvPr/>
                </p:nvSpPr>
                <p:spPr>
                  <a:xfrm>
                    <a:off x="4996565" y="5527164"/>
                    <a:ext cx="568674" cy="523560"/>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7A05DF0-3E20-4D6B-A784-59C0BC989C78}"/>
                      </a:ext>
                    </a:extLst>
                  </p:cNvPr>
                  <p:cNvSpPr/>
                  <p:nvPr/>
                </p:nvSpPr>
                <p:spPr>
                  <a:xfrm>
                    <a:off x="5749881" y="5532688"/>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𝜋</m:t>
                          </m:r>
                        </m:oMath>
                      </m:oMathPara>
                    </a14:m>
                    <a:endParaRPr lang="en-US"/>
                  </a:p>
                </p:txBody>
              </p:sp>
            </mc:Choice>
            <mc:Fallback xmlns="">
              <p:sp>
                <p:nvSpPr>
                  <p:cNvPr id="78" name="Rectangle: Rounded Corners 77">
                    <a:extLst>
                      <a:ext uri="{FF2B5EF4-FFF2-40B4-BE49-F238E27FC236}">
                        <a16:creationId xmlns:a16="http://schemas.microsoft.com/office/drawing/2014/main" id="{37A05DF0-3E20-4D6B-A784-59C0BC989C78}"/>
                      </a:ext>
                    </a:extLst>
                  </p:cNvPr>
                  <p:cNvSpPr>
                    <a:spLocks noRot="1" noChangeAspect="1" noMove="1" noResize="1" noEditPoints="1" noAdjustHandles="1" noChangeArrowheads="1" noChangeShapeType="1" noTextEdit="1"/>
                  </p:cNvSpPr>
                  <p:nvPr/>
                </p:nvSpPr>
                <p:spPr>
                  <a:xfrm>
                    <a:off x="5749881" y="5532688"/>
                    <a:ext cx="568674" cy="523560"/>
                  </a:xfrm>
                  <a:prstGeom prst="roundRect">
                    <a:avLst/>
                  </a:prstGeom>
                  <a:blipFill>
                    <a:blip r:embed="rId14"/>
                    <a:stretch>
                      <a:fillRect/>
                    </a:stretch>
                  </a:blipFill>
                </p:spPr>
                <p:txBody>
                  <a:bodyPr/>
                  <a:lstStyle/>
                  <a:p>
                    <a:r>
                      <a:rPr lang="en-US">
                        <a:noFill/>
                      </a:rPr>
                      <a:t> </a:t>
                    </a:r>
                  </a:p>
                </p:txBody>
              </p:sp>
            </mc:Fallback>
          </mc:AlternateContent>
        </p:grpSp>
      </p:grpSp>
      <p:sp>
        <p:nvSpPr>
          <p:cNvPr id="89" name="TextBox 88">
            <a:extLst>
              <a:ext uri="{FF2B5EF4-FFF2-40B4-BE49-F238E27FC236}">
                <a16:creationId xmlns:a16="http://schemas.microsoft.com/office/drawing/2014/main" id="{63C0F5FF-FF68-471C-83BA-ADE58F5DD4A3}"/>
              </a:ext>
            </a:extLst>
          </p:cNvPr>
          <p:cNvSpPr txBox="1"/>
          <p:nvPr/>
        </p:nvSpPr>
        <p:spPr>
          <a:xfrm>
            <a:off x="5638800" y="2971800"/>
            <a:ext cx="914400" cy="914400"/>
          </a:xfrm>
          <a:prstGeom prst="rect">
            <a:avLst/>
          </a:prstGeom>
          <a:noFill/>
        </p:spPr>
        <p:txBody>
          <a:bodyPr wrap="square" rtlCol="0">
            <a:spAutoFit/>
          </a:bodyPr>
          <a:lstStyle/>
          <a:p>
            <a:endParaRPr lang="en-US"/>
          </a:p>
        </p:txBody>
      </p:sp>
      <p:sp>
        <p:nvSpPr>
          <p:cNvPr id="11" name="Rectangle: Rounded Corners 10">
            <a:extLst>
              <a:ext uri="{FF2B5EF4-FFF2-40B4-BE49-F238E27FC236}">
                <a16:creationId xmlns:a16="http://schemas.microsoft.com/office/drawing/2014/main" id="{6418840B-8994-4B63-B495-E97044E03FB8}"/>
              </a:ext>
            </a:extLst>
          </p:cNvPr>
          <p:cNvSpPr/>
          <p:nvPr/>
        </p:nvSpPr>
        <p:spPr>
          <a:xfrm>
            <a:off x="4344741" y="4977982"/>
            <a:ext cx="3752779" cy="1574800"/>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2000"/>
              <a:t>Anonymity follows from a [NY’90] style argument (uses a ‘dummy block’)</a:t>
            </a:r>
            <a:endParaRPr lang="en-US" sz="2000"/>
          </a:p>
        </p:txBody>
      </p:sp>
      <mc:AlternateContent xmlns:mc="http://schemas.openxmlformats.org/markup-compatibility/2006" xmlns:a14="http://schemas.microsoft.com/office/drawing/2010/main">
        <mc:Choice Requires="a14">
          <p:sp>
            <p:nvSpPr>
              <p:cNvPr id="26" name="Cloud 25">
                <a:extLst>
                  <a:ext uri="{FF2B5EF4-FFF2-40B4-BE49-F238E27FC236}">
                    <a16:creationId xmlns:a16="http://schemas.microsoft.com/office/drawing/2014/main" id="{920AA3DE-8905-4E13-9654-DF6443E7855F}"/>
                  </a:ext>
                </a:extLst>
              </p:cNvPr>
              <p:cNvSpPr/>
              <p:nvPr/>
            </p:nvSpPr>
            <p:spPr>
              <a:xfrm>
                <a:off x="4085636" y="2397874"/>
                <a:ext cx="4167315" cy="257374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a:p>
                <a:pPr algn="ctr"/>
                <a:endParaRPr lang="en-US" sz="1600"/>
              </a:p>
              <a:p>
                <a:pPr algn="ctr"/>
                <a14:m>
                  <m:oMath xmlns:m="http://schemas.openxmlformats.org/officeDocument/2006/math">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a:t> NIWI proof that</a:t>
                </a:r>
              </a:p>
              <a:p>
                <a:pPr marL="400050" indent="-400050" algn="ctr">
                  <a:buFont typeface="+mj-lt"/>
                  <a:buAutoNum type="romanLcPeriod"/>
                </a:pPr>
                <a:r>
                  <a:rPr lang="en-US"/>
                  <a:t> </a:t>
                </a:r>
                <a14:m>
                  <m:oMath xmlns:m="http://schemas.openxmlformats.org/officeDocument/2006/math">
                    <m:r>
                      <a:rPr lang="en-US" i="1" dirty="0" smtClean="0">
                        <a:latin typeface="Cambria Math" panose="02040503050406030204" pitchFamily="18" charset="0"/>
                      </a:rPr>
                      <m:t>𝑐𝑡</m:t>
                    </m:r>
                  </m:oMath>
                </a14:m>
                <a:r>
                  <a:rPr lang="en-US"/>
                  <a:t> encrypts a valid signature under some </a:t>
                </a:r>
                <a14:m>
                  <m:oMath xmlns:m="http://schemas.openxmlformats.org/officeDocument/2006/math">
                    <m:r>
                      <a:rPr lang="en-US" b="0" i="1" smtClean="0">
                        <a:latin typeface="Cambria Math" panose="02040503050406030204" pitchFamily="18" charset="0"/>
                      </a:rPr>
                      <m:t>𝑣𝑘</m:t>
                    </m:r>
                  </m:oMath>
                </a14:m>
                <a:r>
                  <a:rPr lang="en-US"/>
                  <a:t> and </a:t>
                </a:r>
              </a:p>
              <a:p>
                <a:pPr marL="400050" indent="-400050" algn="ctr">
                  <a:buFont typeface="+mj-lt"/>
                  <a:buAutoNum type="romanLcPeriod"/>
                </a:pPr>
                <a14:m>
                  <m:oMath xmlns:m="http://schemas.openxmlformats.org/officeDocument/2006/math">
                    <m:r>
                      <a:rPr lang="en-US" b="0" i="1" smtClean="0">
                        <a:latin typeface="Cambria Math" panose="02040503050406030204" pitchFamily="18" charset="0"/>
                      </a:rPr>
                      <m:t>∃</m:t>
                    </m:r>
                  </m:oMath>
                </a14:m>
                <a:r>
                  <a:rPr lang="en-US"/>
                  <a:t> an SPB opening showing </a:t>
                </a:r>
                <a14:m>
                  <m:oMath xmlns:m="http://schemas.openxmlformats.org/officeDocument/2006/math">
                    <m:r>
                      <a:rPr lang="en-US" i="1">
                        <a:latin typeface="Cambria Math" panose="02040503050406030204" pitchFamily="18" charset="0"/>
                      </a:rPr>
                      <m:t>𝑣𝑘</m:t>
                    </m:r>
                  </m:oMath>
                </a14:m>
                <a:r>
                  <a:rPr lang="en-US"/>
                  <a:t> is consistent with  </a:t>
                </a:r>
                <a14:m>
                  <m:oMath xmlns:m="http://schemas.openxmlformats.org/officeDocument/2006/math">
                    <m:r>
                      <a:rPr lang="en-US" i="1">
                        <a:latin typeface="Cambria Math" panose="02040503050406030204" pitchFamily="18" charset="0"/>
                      </a:rPr>
                      <m:t>h</m:t>
                    </m:r>
                  </m:oMath>
                </a14:m>
                <a:endParaRPr lang="en-US"/>
              </a:p>
              <a:p>
                <a:pPr marL="400050" indent="-400050" algn="ctr">
                  <a:buFont typeface="+mj-lt"/>
                  <a:buAutoNum type="romanLcPeriod"/>
                </a:pPr>
                <a:endParaRPr lang="en-US" sz="1600"/>
              </a:p>
              <a:p>
                <a:pPr marL="400050" indent="-400050" algn="ctr">
                  <a:buFont typeface="+mj-lt"/>
                  <a:buAutoNum type="romanLcPeriod"/>
                </a:pPr>
                <a:endParaRPr lang="en-US" sz="1600"/>
              </a:p>
            </p:txBody>
          </p:sp>
        </mc:Choice>
        <mc:Fallback xmlns="">
          <p:sp>
            <p:nvSpPr>
              <p:cNvPr id="26" name="Cloud 25">
                <a:extLst>
                  <a:ext uri="{FF2B5EF4-FFF2-40B4-BE49-F238E27FC236}">
                    <a16:creationId xmlns:a16="http://schemas.microsoft.com/office/drawing/2014/main" id="{920AA3DE-8905-4E13-9654-DF6443E7855F}"/>
                  </a:ext>
                </a:extLst>
              </p:cNvPr>
              <p:cNvSpPr>
                <a:spLocks noRot="1" noChangeAspect="1" noMove="1" noResize="1" noEditPoints="1" noAdjustHandles="1" noChangeArrowheads="1" noChangeShapeType="1" noTextEdit="1"/>
              </p:cNvSpPr>
              <p:nvPr/>
            </p:nvSpPr>
            <p:spPr>
              <a:xfrm>
                <a:off x="4085636" y="2397874"/>
                <a:ext cx="4167315" cy="2573741"/>
              </a:xfrm>
              <a:prstGeom prst="cloud">
                <a:avLst/>
              </a:prstGeom>
              <a:blipFill>
                <a:blip r:embed="rId1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56BDB1C-4CD9-4DB4-92E2-999E04F7125C}"/>
              </a:ext>
            </a:extLst>
          </p:cNvPr>
          <p:cNvSpPr txBox="1"/>
          <p:nvPr/>
        </p:nvSpPr>
        <p:spPr>
          <a:xfrm>
            <a:off x="8954881" y="3149754"/>
            <a:ext cx="1267563" cy="861774"/>
          </a:xfrm>
          <a:prstGeom prst="rect">
            <a:avLst/>
          </a:prstGeom>
          <a:noFill/>
        </p:spPr>
        <p:txBody>
          <a:bodyPr wrap="square" rtlCol="0">
            <a:spAutoFit/>
          </a:bodyPr>
          <a:lstStyle/>
          <a:p>
            <a:r>
              <a:rPr lang="en-IN" sz="5000">
                <a:solidFill>
                  <a:srgbClr val="7030A0"/>
                </a:solidFill>
              </a:rPr>
              <a:t>VK</a:t>
            </a:r>
            <a:r>
              <a:rPr lang="en-IN" sz="5000" baseline="-25000">
                <a:solidFill>
                  <a:srgbClr val="7030A0"/>
                </a:solidFill>
              </a:rPr>
              <a:t>0</a:t>
            </a:r>
            <a:endParaRPr lang="en-US" sz="5000" baseline="-25000">
              <a:solidFill>
                <a:srgbClr val="7030A0"/>
              </a:solidFill>
            </a:endParaRPr>
          </a:p>
        </p:txBody>
      </p:sp>
      <p:sp>
        <p:nvSpPr>
          <p:cNvPr id="27" name="TextBox 26">
            <a:extLst>
              <a:ext uri="{FF2B5EF4-FFF2-40B4-BE49-F238E27FC236}">
                <a16:creationId xmlns:a16="http://schemas.microsoft.com/office/drawing/2014/main" id="{0438143F-0A3F-4B40-AB1E-4D39816AF244}"/>
              </a:ext>
            </a:extLst>
          </p:cNvPr>
          <p:cNvSpPr txBox="1"/>
          <p:nvPr/>
        </p:nvSpPr>
        <p:spPr>
          <a:xfrm>
            <a:off x="10651915" y="3149754"/>
            <a:ext cx="1267563" cy="861774"/>
          </a:xfrm>
          <a:prstGeom prst="rect">
            <a:avLst/>
          </a:prstGeom>
          <a:noFill/>
        </p:spPr>
        <p:txBody>
          <a:bodyPr wrap="square" rtlCol="0">
            <a:spAutoFit/>
          </a:bodyPr>
          <a:lstStyle/>
          <a:p>
            <a:r>
              <a:rPr lang="en-IN" sz="5000">
                <a:solidFill>
                  <a:schemeClr val="accent6">
                    <a:lumMod val="75000"/>
                  </a:schemeClr>
                </a:solidFill>
              </a:rPr>
              <a:t>VK</a:t>
            </a:r>
            <a:r>
              <a:rPr lang="en-IN" sz="5000" baseline="-25000">
                <a:solidFill>
                  <a:schemeClr val="accent6">
                    <a:lumMod val="75000"/>
                  </a:schemeClr>
                </a:solidFill>
              </a:rPr>
              <a:t>1</a:t>
            </a:r>
            <a:endParaRPr lang="en-US" sz="5000" baseline="-25000">
              <a:solidFill>
                <a:schemeClr val="accent6">
                  <a:lumMod val="75000"/>
                </a:schemeClr>
              </a:solidFill>
            </a:endParaRPr>
          </a:p>
        </p:txBody>
      </p:sp>
      <p:sp>
        <p:nvSpPr>
          <p:cNvPr id="10" name="Rectangle 9">
            <a:extLst>
              <a:ext uri="{FF2B5EF4-FFF2-40B4-BE49-F238E27FC236}">
                <a16:creationId xmlns:a16="http://schemas.microsoft.com/office/drawing/2014/main" id="{B6C96304-1863-48FF-98A9-CEF183447BE6}"/>
              </a:ext>
            </a:extLst>
          </p:cNvPr>
          <p:cNvSpPr/>
          <p:nvPr/>
        </p:nvSpPr>
        <p:spPr>
          <a:xfrm>
            <a:off x="9351623" y="4384416"/>
            <a:ext cx="914400" cy="914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AFC684-C00B-492E-B371-34F27F2DDF1B}"/>
              </a:ext>
            </a:extLst>
          </p:cNvPr>
          <p:cNvSpPr/>
          <p:nvPr/>
        </p:nvSpPr>
        <p:spPr>
          <a:xfrm>
            <a:off x="10570167" y="4384416"/>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9EE2BD-874A-4F7C-AF0E-36BFB48914A7}"/>
              </a:ext>
            </a:extLst>
          </p:cNvPr>
          <p:cNvSpPr/>
          <p:nvPr/>
        </p:nvSpPr>
        <p:spPr>
          <a:xfrm>
            <a:off x="9351623" y="4393277"/>
            <a:ext cx="914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D1AD36C-780B-403D-83FA-831645CDEEB4}"/>
              </a:ext>
            </a:extLst>
          </p:cNvPr>
          <p:cNvSpPr/>
          <p:nvPr/>
        </p:nvSpPr>
        <p:spPr>
          <a:xfrm>
            <a:off x="10570167" y="4393277"/>
            <a:ext cx="914400" cy="91440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EE73EA26-8D8E-4A97-B79A-622129790E33}"/>
              </a:ext>
            </a:extLst>
          </p:cNvPr>
          <p:cNvSpPr/>
          <p:nvPr/>
        </p:nvSpPr>
        <p:spPr>
          <a:xfrm>
            <a:off x="9692607" y="4146465"/>
            <a:ext cx="207890" cy="215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897AF24C-E46E-41E8-8CFA-73DA99C420C0}"/>
              </a:ext>
            </a:extLst>
          </p:cNvPr>
          <p:cNvSpPr/>
          <p:nvPr/>
        </p:nvSpPr>
        <p:spPr>
          <a:xfrm>
            <a:off x="10923422" y="4141777"/>
            <a:ext cx="207890" cy="215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E7A90180-FD45-4400-98F4-F1D9914AE760}"/>
              </a:ext>
            </a:extLst>
          </p:cNvPr>
          <p:cNvSpPr/>
          <p:nvPr/>
        </p:nvSpPr>
        <p:spPr>
          <a:xfrm>
            <a:off x="9692607" y="4157739"/>
            <a:ext cx="207890" cy="21540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33B90D8-6755-4B18-B79C-9A539D9728C6}"/>
              </a:ext>
            </a:extLst>
          </p:cNvPr>
          <p:cNvSpPr/>
          <p:nvPr/>
        </p:nvSpPr>
        <p:spPr>
          <a:xfrm>
            <a:off x="10573258" y="439327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1808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2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p:bldP spid="27" grpId="0"/>
      <p:bldP spid="10" grpId="0" animBg="1"/>
      <p:bldP spid="29" grpId="0" animBg="1"/>
      <p:bldP spid="29" grpId="1" animBg="1"/>
      <p:bldP spid="30" grpId="0" animBg="1"/>
      <p:bldP spid="31" grpId="0" animBg="1"/>
      <p:bldP spid="31" grpId="1" animBg="1"/>
      <p:bldP spid="12" grpId="0" animBg="1"/>
      <p:bldP spid="12" grpId="1" animBg="1"/>
      <p:bldP spid="33" grpId="0" animBg="1"/>
      <p:bldP spid="33" grpId="1"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8C114-6808-46C3-8013-96156C7E5AC8}"/>
              </a:ext>
            </a:extLst>
          </p:cNvPr>
          <p:cNvSpPr>
            <a:spLocks noGrp="1"/>
          </p:cNvSpPr>
          <p:nvPr>
            <p:ph type="title"/>
          </p:nvPr>
        </p:nvSpPr>
        <p:spPr/>
        <p:txBody>
          <a:bodyPr/>
          <a:lstStyle/>
          <a:p>
            <a:r>
              <a:rPr lang="en-US"/>
              <a:t>Getting Rid of NIWI</a:t>
            </a:r>
          </a:p>
        </p:txBody>
      </p:sp>
      <p:sp>
        <p:nvSpPr>
          <p:cNvPr id="3" name="Content Placeholder 2">
            <a:extLst>
              <a:ext uri="{FF2B5EF4-FFF2-40B4-BE49-F238E27FC236}">
                <a16:creationId xmlns:a16="http://schemas.microsoft.com/office/drawing/2014/main" id="{A323CAAD-3F10-4E30-9229-8E2B2C076AD4}"/>
              </a:ext>
            </a:extLst>
          </p:cNvPr>
          <p:cNvSpPr>
            <a:spLocks noGrp="1"/>
          </p:cNvSpPr>
          <p:nvPr>
            <p:ph sz="half" idx="1"/>
          </p:nvPr>
        </p:nvSpPr>
        <p:spPr>
          <a:xfrm>
            <a:off x="838200" y="1825625"/>
            <a:ext cx="10515600" cy="4351338"/>
          </a:xfrm>
        </p:spPr>
        <p:txBody>
          <a:bodyPr/>
          <a:lstStyle/>
          <a:p>
            <a:r>
              <a:rPr lang="en-US"/>
              <a:t>Observation: can use ZAPs instead of NIWI [BKM’06].</a:t>
            </a:r>
          </a:p>
          <a:p>
            <a:pPr lvl="1"/>
            <a:r>
              <a:rPr lang="en-US"/>
              <a:t>ZAP: 2-round public-coin witness-indistinguishable arguments</a:t>
            </a:r>
          </a:p>
          <a:p>
            <a:pPr marL="457200" lvl="1" indent="0">
              <a:buNone/>
            </a:pPr>
            <a:endParaRPr lang="en-US"/>
          </a:p>
          <a:p>
            <a:pPr marL="457200" lvl="1" indent="0">
              <a:buNone/>
            </a:pPr>
            <a:endParaRPr lang="en-US"/>
          </a:p>
        </p:txBody>
      </p:sp>
      <p:grpSp>
        <p:nvGrpSpPr>
          <p:cNvPr id="5" name="Group 4">
            <a:extLst>
              <a:ext uri="{FF2B5EF4-FFF2-40B4-BE49-F238E27FC236}">
                <a16:creationId xmlns:a16="http://schemas.microsoft.com/office/drawing/2014/main" id="{572EEB16-209E-4E28-AE10-AA362B5F320C}"/>
              </a:ext>
            </a:extLst>
          </p:cNvPr>
          <p:cNvGrpSpPr/>
          <p:nvPr/>
        </p:nvGrpSpPr>
        <p:grpSpPr>
          <a:xfrm>
            <a:off x="1822626" y="2784982"/>
            <a:ext cx="3732107" cy="1094403"/>
            <a:chOff x="2676066" y="3931918"/>
            <a:chExt cx="3732107" cy="1094403"/>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2E62936D-6905-422A-85E1-E6BD2D5BD3EE}"/>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r>
                              <a:rPr lang="en-US" sz="2400" b="0" i="1" smtClean="0">
                                <a:latin typeface="Cambria Math" panose="02040503050406030204" pitchFamily="18" charset="0"/>
                              </a:rPr>
                              <m:t>,</m:t>
                            </m:r>
                            <m:r>
                              <a:rPr lang="en-US" sz="2400" b="0" i="1" smtClean="0">
                                <a:solidFill>
                                  <a:srgbClr val="FF0000"/>
                                </a:solidFill>
                                <a:latin typeface="Cambria Math" panose="02040503050406030204" pitchFamily="18" charset="0"/>
                              </a:rPr>
                              <m:t>𝜌</m:t>
                            </m:r>
                          </m:e>
                        </m:d>
                      </m:oMath>
                    </m:oMathPara>
                  </a14:m>
                  <a:endParaRPr lang="en-US"/>
                </a:p>
              </p:txBody>
            </p:sp>
          </mc:Choice>
          <mc:Fallback xmlns="">
            <p:sp>
              <p:nvSpPr>
                <p:cNvPr id="6" name="Rectangle: Rounded Corners 5">
                  <a:extLst>
                    <a:ext uri="{FF2B5EF4-FFF2-40B4-BE49-F238E27FC236}">
                      <a16:creationId xmlns:a16="http://schemas.microsoft.com/office/drawing/2014/main" id="{2E62936D-6905-422A-85E1-E6BD2D5BD3EE}"/>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42A0E59D-D539-48BF-8CBC-C85E266AE0CD}"/>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7" name="Rectangle: Rounded Corners 6">
                  <a:extLst>
                    <a:ext uri="{FF2B5EF4-FFF2-40B4-BE49-F238E27FC236}">
                      <a16:creationId xmlns:a16="http://schemas.microsoft.com/office/drawing/2014/main" id="{42A0E59D-D539-48BF-8CBC-C85E266AE0CD}"/>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7"/>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6D066C6F-999A-4E89-ABA4-6816E4A13C61}"/>
              </a:ext>
            </a:extLst>
          </p:cNvPr>
          <p:cNvGrpSpPr/>
          <p:nvPr/>
        </p:nvGrpSpPr>
        <p:grpSpPr>
          <a:xfrm>
            <a:off x="6096000" y="2812981"/>
            <a:ext cx="3539067" cy="1066404"/>
            <a:chOff x="6946857" y="3959917"/>
            <a:chExt cx="3539067" cy="1066404"/>
          </a:xfrm>
        </p:grpSpPr>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550788E3-2905-49E3-A0B9-A983EED93FDB}"/>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9" name="Rectangle: Rounded Corners 8">
                  <a:extLst>
                    <a:ext uri="{FF2B5EF4-FFF2-40B4-BE49-F238E27FC236}">
                      <a16:creationId xmlns:a16="http://schemas.microsoft.com/office/drawing/2014/main" id="{550788E3-2905-49E3-A0B9-A983EED93FDB}"/>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52DC163-490A-4987-813E-FB9F37AE5E66}"/>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10" name="Rectangle: Rounded Corners 9">
                  <a:extLst>
                    <a:ext uri="{FF2B5EF4-FFF2-40B4-BE49-F238E27FC236}">
                      <a16:creationId xmlns:a16="http://schemas.microsoft.com/office/drawing/2014/main" id="{C52DC163-490A-4987-813E-FB9F37AE5E66}"/>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9"/>
                  <a:stretch>
                    <a:fillRect/>
                  </a:stretch>
                </a:blipFill>
              </p:spPr>
              <p:txBody>
                <a:bodyPr/>
                <a:lstStyle/>
                <a:p>
                  <a:r>
                    <a:rPr lang="en-US">
                      <a:noFill/>
                    </a:rPr>
                    <a:t> </a:t>
                  </a:r>
                </a:p>
              </p:txBody>
            </p:sp>
          </mc:Fallback>
        </mc:AlternateContent>
      </p:grpSp>
      <p:sp>
        <p:nvSpPr>
          <p:cNvPr id="11" name="Cloud 10">
            <a:extLst>
              <a:ext uri="{FF2B5EF4-FFF2-40B4-BE49-F238E27FC236}">
                <a16:creationId xmlns:a16="http://schemas.microsoft.com/office/drawing/2014/main" id="{DCC00E95-BAB9-4039-906C-6082394732AD}"/>
              </a:ext>
            </a:extLst>
          </p:cNvPr>
          <p:cNvSpPr/>
          <p:nvPr/>
        </p:nvSpPr>
        <p:spPr>
          <a:xfrm>
            <a:off x="4094480" y="4030663"/>
            <a:ext cx="1920240" cy="77869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ZAP first message</a:t>
            </a:r>
          </a:p>
        </p:txBody>
      </p:sp>
      <p:grpSp>
        <p:nvGrpSpPr>
          <p:cNvPr id="16" name="Group 15">
            <a:extLst>
              <a:ext uri="{FF2B5EF4-FFF2-40B4-BE49-F238E27FC236}">
                <a16:creationId xmlns:a16="http://schemas.microsoft.com/office/drawing/2014/main" id="{00B0DCEE-9984-49E3-BDC5-9E06DF40C2DA}"/>
              </a:ext>
            </a:extLst>
          </p:cNvPr>
          <p:cNvGrpSpPr/>
          <p:nvPr/>
        </p:nvGrpSpPr>
        <p:grpSpPr>
          <a:xfrm>
            <a:off x="2133386" y="4955553"/>
            <a:ext cx="3421347" cy="1724029"/>
            <a:chOff x="3163934" y="4452936"/>
            <a:chExt cx="3421347" cy="1724029"/>
          </a:xfrm>
        </p:grpSpPr>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725F2379-8FE6-4F1B-A40F-1018A9BED62D}"/>
                    </a:ext>
                  </a:extLst>
                </p:cNvPr>
                <p:cNvSpPr/>
                <p:nvPr/>
              </p:nvSpPr>
              <p:spPr>
                <a:xfrm>
                  <a:off x="4420002" y="4452936"/>
                  <a:ext cx="894842" cy="4987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Σ</m:t>
                        </m:r>
                      </m:oMath>
                    </m:oMathPara>
                  </a14:m>
                  <a:endParaRPr lang="en-US" sz="2800"/>
                </a:p>
              </p:txBody>
            </p:sp>
          </mc:Choice>
          <mc:Fallback xmlns="">
            <p:sp>
              <p:nvSpPr>
                <p:cNvPr id="17" name="Rectangle: Rounded Corners 16">
                  <a:extLst>
                    <a:ext uri="{FF2B5EF4-FFF2-40B4-BE49-F238E27FC236}">
                      <a16:creationId xmlns:a16="http://schemas.microsoft.com/office/drawing/2014/main" id="{725F2379-8FE6-4F1B-A40F-1018A9BED62D}"/>
                    </a:ext>
                  </a:extLst>
                </p:cNvPr>
                <p:cNvSpPr>
                  <a:spLocks noRot="1" noChangeAspect="1" noMove="1" noResize="1" noEditPoints="1" noAdjustHandles="1" noChangeArrowheads="1" noChangeShapeType="1" noTextEdit="1"/>
                </p:cNvSpPr>
                <p:nvPr/>
              </p:nvSpPr>
              <p:spPr>
                <a:xfrm>
                  <a:off x="4420002" y="4452936"/>
                  <a:ext cx="894842" cy="498772"/>
                </a:xfrm>
                <a:prstGeom prst="roundRect">
                  <a:avLst/>
                </a:prstGeom>
                <a:blipFill>
                  <a:blip r:embed="rId10"/>
                  <a:stretch>
                    <a:fillRect/>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D1927E3C-4581-41EC-B6E6-F80675D41EA6}"/>
                </a:ext>
              </a:extLst>
            </p:cNvPr>
            <p:cNvGrpSpPr/>
            <p:nvPr/>
          </p:nvGrpSpPr>
          <p:grpSpPr>
            <a:xfrm>
              <a:off x="3163934" y="4977269"/>
              <a:ext cx="3421347" cy="1199696"/>
              <a:chOff x="3163934" y="4977269"/>
              <a:chExt cx="3421347" cy="1199696"/>
            </a:xfrm>
          </p:grpSpPr>
          <p:sp>
            <p:nvSpPr>
              <p:cNvPr id="19" name="Rectangle: Rounded Corners 18">
                <a:extLst>
                  <a:ext uri="{FF2B5EF4-FFF2-40B4-BE49-F238E27FC236}">
                    <a16:creationId xmlns:a16="http://schemas.microsoft.com/office/drawing/2014/main" id="{1B5EC9D8-F30E-4ADE-93E3-AE7600AC0042}"/>
                  </a:ext>
                </a:extLst>
              </p:cNvPr>
              <p:cNvSpPr/>
              <p:nvPr/>
            </p:nvSpPr>
            <p:spPr>
              <a:xfrm>
                <a:off x="3163934" y="4977269"/>
                <a:ext cx="3421347" cy="1199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C4CC67FE-035E-4E13-8767-5898949A61FD}"/>
                      </a:ext>
                    </a:extLst>
                  </p:cNvPr>
                  <p:cNvSpPr/>
                  <p:nvPr/>
                </p:nvSpPr>
                <p:spPr>
                  <a:xfrm>
                    <a:off x="3229209" y="5520797"/>
                    <a:ext cx="1634575"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𝐸𝑛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𝑝𝑘</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m:oMathPara>
                    </a14:m>
                    <a:endParaRPr lang="en-US"/>
                  </a:p>
                </p:txBody>
              </p:sp>
            </mc:Choice>
            <mc:Fallback xmlns="">
              <p:sp>
                <p:nvSpPr>
                  <p:cNvPr id="20" name="Rectangle: Rounded Corners 19">
                    <a:extLst>
                      <a:ext uri="{FF2B5EF4-FFF2-40B4-BE49-F238E27FC236}">
                        <a16:creationId xmlns:a16="http://schemas.microsoft.com/office/drawing/2014/main" id="{C4CC67FE-035E-4E13-8767-5898949A61FD}"/>
                      </a:ext>
                    </a:extLst>
                  </p:cNvPr>
                  <p:cNvSpPr>
                    <a:spLocks noRot="1" noChangeAspect="1" noMove="1" noResize="1" noEditPoints="1" noAdjustHandles="1" noChangeArrowheads="1" noChangeShapeType="1" noTextEdit="1"/>
                  </p:cNvSpPr>
                  <p:nvPr/>
                </p:nvSpPr>
                <p:spPr>
                  <a:xfrm>
                    <a:off x="3229209" y="5520797"/>
                    <a:ext cx="1634575" cy="523560"/>
                  </a:xfrm>
                  <a:prstGeom prst="roundRect">
                    <a:avLst/>
                  </a:prstGeom>
                  <a:blipFill>
                    <a:blip r:embed="rId11"/>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E16117B0-0503-4321-BF09-C0C3DDF3EE21}"/>
                      </a:ext>
                    </a:extLst>
                  </p:cNvPr>
                  <p:cNvSpPr/>
                  <p:nvPr/>
                </p:nvSpPr>
                <p:spPr>
                  <a:xfrm>
                    <a:off x="3824174" y="5277296"/>
                    <a:ext cx="462915" cy="2418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ct</m:t>
                          </m:r>
                        </m:oMath>
                      </m:oMathPara>
                    </a14:m>
                    <a:endParaRPr lang="en-US" sz="2800"/>
                  </a:p>
                </p:txBody>
              </p:sp>
            </mc:Choice>
            <mc:Fallback xmlns="">
              <p:sp>
                <p:nvSpPr>
                  <p:cNvPr id="21" name="Rectangle: Rounded Corners 20">
                    <a:extLst>
                      <a:ext uri="{FF2B5EF4-FFF2-40B4-BE49-F238E27FC236}">
                        <a16:creationId xmlns:a16="http://schemas.microsoft.com/office/drawing/2014/main" id="{E16117B0-0503-4321-BF09-C0C3DDF3EE21}"/>
                      </a:ext>
                    </a:extLst>
                  </p:cNvPr>
                  <p:cNvSpPr>
                    <a:spLocks noRot="1" noChangeAspect="1" noMove="1" noResize="1" noEditPoints="1" noAdjustHandles="1" noChangeArrowheads="1" noChangeShapeType="1" noTextEdit="1"/>
                  </p:cNvSpPr>
                  <p:nvPr/>
                </p:nvSpPr>
                <p:spPr>
                  <a:xfrm>
                    <a:off x="3824174" y="5277296"/>
                    <a:ext cx="462915" cy="241873"/>
                  </a:xfrm>
                  <a:prstGeom prst="roundRect">
                    <a:avLst/>
                  </a:prstGeom>
                  <a:blipFill>
                    <a:blip r:embed="rId1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3B053F33-E63D-453F-BAEE-7E02E9EB654C}"/>
                      </a:ext>
                    </a:extLst>
                  </p:cNvPr>
                  <p:cNvSpPr/>
                  <p:nvPr/>
                </p:nvSpPr>
                <p:spPr>
                  <a:xfrm>
                    <a:off x="4996565" y="5527164"/>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𝑘</m:t>
                          </m:r>
                        </m:oMath>
                      </m:oMathPara>
                    </a14:m>
                    <a:endParaRPr lang="en-US"/>
                  </a:p>
                </p:txBody>
              </p:sp>
            </mc:Choice>
            <mc:Fallback xmlns="">
              <p:sp>
                <p:nvSpPr>
                  <p:cNvPr id="22" name="Rectangle: Rounded Corners 21">
                    <a:extLst>
                      <a:ext uri="{FF2B5EF4-FFF2-40B4-BE49-F238E27FC236}">
                        <a16:creationId xmlns:a16="http://schemas.microsoft.com/office/drawing/2014/main" id="{3B053F33-E63D-453F-BAEE-7E02E9EB654C}"/>
                      </a:ext>
                    </a:extLst>
                  </p:cNvPr>
                  <p:cNvSpPr>
                    <a:spLocks noRot="1" noChangeAspect="1" noMove="1" noResize="1" noEditPoints="1" noAdjustHandles="1" noChangeArrowheads="1" noChangeShapeType="1" noTextEdit="1"/>
                  </p:cNvSpPr>
                  <p:nvPr/>
                </p:nvSpPr>
                <p:spPr>
                  <a:xfrm>
                    <a:off x="4996565" y="5527164"/>
                    <a:ext cx="568674" cy="523560"/>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584041EC-B0C8-4127-B71C-3F9CD1B8D7AC}"/>
                      </a:ext>
                    </a:extLst>
                  </p:cNvPr>
                  <p:cNvSpPr/>
                  <p:nvPr/>
                </p:nvSpPr>
                <p:spPr>
                  <a:xfrm>
                    <a:off x="5749881" y="5532688"/>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𝜋</m:t>
                          </m:r>
                        </m:oMath>
                      </m:oMathPara>
                    </a14:m>
                    <a:endParaRPr lang="en-US"/>
                  </a:p>
                </p:txBody>
              </p:sp>
            </mc:Choice>
            <mc:Fallback xmlns="">
              <p:sp>
                <p:nvSpPr>
                  <p:cNvPr id="23" name="Rectangle: Rounded Corners 22">
                    <a:extLst>
                      <a:ext uri="{FF2B5EF4-FFF2-40B4-BE49-F238E27FC236}">
                        <a16:creationId xmlns:a16="http://schemas.microsoft.com/office/drawing/2014/main" id="{584041EC-B0C8-4127-B71C-3F9CD1B8D7AC}"/>
                      </a:ext>
                    </a:extLst>
                  </p:cNvPr>
                  <p:cNvSpPr>
                    <a:spLocks noRot="1" noChangeAspect="1" noMove="1" noResize="1" noEditPoints="1" noAdjustHandles="1" noChangeArrowheads="1" noChangeShapeType="1" noTextEdit="1"/>
                  </p:cNvSpPr>
                  <p:nvPr/>
                </p:nvSpPr>
                <p:spPr>
                  <a:xfrm>
                    <a:off x="5749881" y="5532688"/>
                    <a:ext cx="568674" cy="523560"/>
                  </a:xfrm>
                  <a:prstGeom prst="roundRect">
                    <a:avLst/>
                  </a:prstGeom>
                  <a:blipFill>
                    <a:blip r:embed="rId14"/>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4" name="Cloud 23">
                <a:extLst>
                  <a:ext uri="{FF2B5EF4-FFF2-40B4-BE49-F238E27FC236}">
                    <a16:creationId xmlns:a16="http://schemas.microsoft.com/office/drawing/2014/main" id="{A9B7BE81-8597-494B-A3E6-B5885BE0A1FA}"/>
                  </a:ext>
                </a:extLst>
              </p:cNvPr>
              <p:cNvSpPr/>
              <p:nvPr/>
            </p:nvSpPr>
            <p:spPr>
              <a:xfrm>
                <a:off x="6583394" y="4704080"/>
                <a:ext cx="4640600" cy="1975502"/>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ZAP response generated using the </a:t>
                </a:r>
                <a14:m>
                  <m:oMath xmlns:m="http://schemas.openxmlformats.org/officeDocument/2006/math">
                    <m:r>
                      <a:rPr lang="en-US" b="0" i="1" smtClean="0">
                        <a:latin typeface="Cambria Math" panose="02040503050406030204" pitchFamily="18" charset="0"/>
                      </a:rPr>
                      <m:t>𝜌</m:t>
                    </m:r>
                  </m:oMath>
                </a14:m>
                <a:r>
                  <a:rPr lang="en-US"/>
                  <a:t> from the lexicographically smallest </a:t>
                </a:r>
                <a14:m>
                  <m:oMath xmlns:m="http://schemas.openxmlformats.org/officeDocument/2006/math">
                    <m:r>
                      <a:rPr lang="en-US" b="0" i="1" smtClean="0">
                        <a:latin typeface="Cambria Math" panose="02040503050406030204" pitchFamily="18" charset="0"/>
                      </a:rPr>
                      <m:t>𝑉𝐾</m:t>
                    </m:r>
                  </m:oMath>
                </a14:m>
                <a:r>
                  <a:rPr lang="en-US"/>
                  <a:t> in the ring.</a:t>
                </a:r>
              </a:p>
            </p:txBody>
          </p:sp>
        </mc:Choice>
        <mc:Fallback xmlns="">
          <p:sp>
            <p:nvSpPr>
              <p:cNvPr id="24" name="Cloud 23">
                <a:extLst>
                  <a:ext uri="{FF2B5EF4-FFF2-40B4-BE49-F238E27FC236}">
                    <a16:creationId xmlns:a16="http://schemas.microsoft.com/office/drawing/2014/main" id="{A9B7BE81-8597-494B-A3E6-B5885BE0A1FA}"/>
                  </a:ext>
                </a:extLst>
              </p:cNvPr>
              <p:cNvSpPr>
                <a:spLocks noRot="1" noChangeAspect="1" noMove="1" noResize="1" noEditPoints="1" noAdjustHandles="1" noChangeArrowheads="1" noChangeShapeType="1" noTextEdit="1"/>
              </p:cNvSpPr>
              <p:nvPr/>
            </p:nvSpPr>
            <p:spPr>
              <a:xfrm>
                <a:off x="6583394" y="4704080"/>
                <a:ext cx="4640600" cy="1975502"/>
              </a:xfrm>
              <a:prstGeom prst="cloud">
                <a:avLst/>
              </a:prstGeom>
              <a:blipFill>
                <a:blip r:embed="rId1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B68BD35-A003-436C-AACA-1658473B9FE1}"/>
              </a:ext>
            </a:extLst>
          </p:cNvPr>
          <p:cNvCxnSpPr>
            <a:cxnSpLocks/>
            <a:stCxn id="23" idx="3"/>
            <a:endCxn id="24" idx="2"/>
          </p:cNvCxnSpPr>
          <p:nvPr/>
        </p:nvCxnSpPr>
        <p:spPr>
          <a:xfrm flipV="1">
            <a:off x="5288007" y="5691831"/>
            <a:ext cx="1309781" cy="605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05B6959E-907D-4E84-AE1A-0354BC7119CD}"/>
              </a:ext>
            </a:extLst>
          </p:cNvPr>
          <p:cNvCxnSpPr>
            <a:cxnSpLocks/>
            <a:endCxn id="11" idx="3"/>
          </p:cNvCxnSpPr>
          <p:nvPr/>
        </p:nvCxnSpPr>
        <p:spPr>
          <a:xfrm>
            <a:off x="4881847" y="3531876"/>
            <a:ext cx="172753" cy="543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28748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11"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5D58-09D4-474B-A945-E5196A42F549}"/>
              </a:ext>
            </a:extLst>
          </p:cNvPr>
          <p:cNvSpPr>
            <a:spLocks noGrp="1"/>
          </p:cNvSpPr>
          <p:nvPr>
            <p:ph type="title"/>
          </p:nvPr>
        </p:nvSpPr>
        <p:spPr/>
        <p:txBody>
          <a:bodyPr/>
          <a:lstStyle/>
          <a:p>
            <a:r>
              <a:rPr lang="en-IN"/>
              <a:t>ZAPs: Status</a:t>
            </a:r>
            <a:endParaRPr lang="en-US"/>
          </a:p>
        </p:txBody>
      </p:sp>
      <p:sp>
        <p:nvSpPr>
          <p:cNvPr id="3" name="Content Placeholder 2">
            <a:extLst>
              <a:ext uri="{FF2B5EF4-FFF2-40B4-BE49-F238E27FC236}">
                <a16:creationId xmlns:a16="http://schemas.microsoft.com/office/drawing/2014/main" id="{5F9A9821-94D5-4109-93A9-CF8643AA41DA}"/>
              </a:ext>
            </a:extLst>
          </p:cNvPr>
          <p:cNvSpPr>
            <a:spLocks noGrp="1"/>
          </p:cNvSpPr>
          <p:nvPr>
            <p:ph sz="half" idx="1"/>
          </p:nvPr>
        </p:nvSpPr>
        <p:spPr>
          <a:xfrm>
            <a:off x="838199" y="1825625"/>
            <a:ext cx="10515599" cy="4351338"/>
          </a:xfrm>
        </p:spPr>
        <p:txBody>
          <a:bodyPr/>
          <a:lstStyle/>
          <a:p>
            <a:r>
              <a:rPr lang="en-IN"/>
              <a:t>Want: ZAPs from LWE</a:t>
            </a:r>
          </a:p>
          <a:p>
            <a:r>
              <a:rPr lang="en-IN"/>
              <a:t>Several previous works: </a:t>
            </a:r>
            <a:r>
              <a:rPr lang="en-IN" b="1"/>
              <a:t>[LVW’19]</a:t>
            </a:r>
            <a:r>
              <a:rPr lang="en-IN"/>
              <a:t>, </a:t>
            </a:r>
            <a:r>
              <a:rPr lang="en-IN" b="1"/>
              <a:t>[GJJM’20]</a:t>
            </a:r>
            <a:r>
              <a:rPr lang="en-IN"/>
              <a:t>, </a:t>
            </a:r>
            <a:r>
              <a:rPr lang="en-IN" b="1"/>
              <a:t>[BFJ+’20]</a:t>
            </a:r>
          </a:p>
          <a:p>
            <a:r>
              <a:rPr lang="en-IN">
                <a:solidFill>
                  <a:srgbClr val="FF0000"/>
                </a:solidFill>
              </a:rPr>
              <a:t>Drawback</a:t>
            </a:r>
            <a:r>
              <a:rPr lang="en-IN"/>
              <a:t>: All need </a:t>
            </a:r>
            <a:r>
              <a:rPr lang="en-IN" i="1" err="1"/>
              <a:t>subexponential</a:t>
            </a:r>
            <a:r>
              <a:rPr lang="en-IN"/>
              <a:t> hardness of LWE </a:t>
            </a:r>
          </a:p>
          <a:p>
            <a:r>
              <a:rPr lang="en-IN"/>
              <a:t>(Necessitated by complexity leveraging)</a:t>
            </a:r>
          </a:p>
          <a:p>
            <a:r>
              <a:rPr lang="en-IN"/>
              <a:t>No constructions (that can establish soundness) from (poly-hard) LWE</a:t>
            </a:r>
            <a:endParaRPr lang="en-US"/>
          </a:p>
        </p:txBody>
      </p:sp>
    </p:spTree>
    <p:custDataLst>
      <p:tags r:id="rId1"/>
    </p:custDataLst>
    <p:extLst>
      <p:ext uri="{BB962C8B-B14F-4D97-AF65-F5344CB8AC3E}">
        <p14:creationId xmlns:p14="http://schemas.microsoft.com/office/powerpoint/2010/main" val="114544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E85D58-09D4-474B-A945-E5196A42F549}"/>
                  </a:ext>
                </a:extLst>
              </p:cNvPr>
              <p:cNvSpPr>
                <a:spLocks noGrp="1"/>
              </p:cNvSpPr>
              <p:nvPr>
                <p:ph type="title"/>
              </p:nvPr>
            </p:nvSpPr>
            <p:spPr/>
            <p:txBody>
              <a:bodyPr/>
              <a:lstStyle/>
              <a:p>
                <a:r>
                  <a:rPr lang="en-IN"/>
                  <a:t>ZAPs for</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NP</m:t>
                    </m:r>
                    <m:r>
                      <a:rPr lang="en-US" b="0" i="0" smtClean="0">
                        <a:latin typeface="Cambria Math" panose="02040503050406030204" pitchFamily="18" charset="0"/>
                      </a:rPr>
                      <m:t>∩</m:t>
                    </m:r>
                    <m:r>
                      <m:rPr>
                        <m:sty m:val="p"/>
                      </m:rPr>
                      <a:rPr lang="en-US" b="0" i="0" smtClean="0">
                        <a:latin typeface="Cambria Math" panose="02040503050406030204" pitchFamily="18" charset="0"/>
                      </a:rPr>
                      <m:t>coNP</m:t>
                    </m:r>
                    <m:r>
                      <a:rPr lang="en-US" b="0" i="0" smtClean="0">
                        <a:latin typeface="Cambria Math" panose="02040503050406030204" pitchFamily="18" charset="0"/>
                      </a:rPr>
                      <m:t> </m:t>
                    </m:r>
                  </m:oMath>
                </a14:m>
                <a:endParaRPr lang="en-US"/>
              </a:p>
            </p:txBody>
          </p:sp>
        </mc:Choice>
        <mc:Fallback xmlns="">
          <p:sp>
            <p:nvSpPr>
              <p:cNvPr id="2" name="Title 1">
                <a:extLst>
                  <a:ext uri="{FF2B5EF4-FFF2-40B4-BE49-F238E27FC236}">
                    <a16:creationId xmlns:a16="http://schemas.microsoft.com/office/drawing/2014/main" id="{83E85D58-09D4-474B-A945-E5196A42F549}"/>
                  </a:ext>
                </a:extLst>
              </p:cNvPr>
              <p:cNvSpPr>
                <a:spLocks noGrp="1" noRot="1" noChangeAspect="1" noMove="1" noResize="1" noEditPoints="1" noAdjustHandles="1" noChangeArrowheads="1" noChangeShapeType="1" noTextEdit="1"/>
              </p:cNvSpPr>
              <p:nvPr>
                <p:ph type="title"/>
              </p:nvPr>
            </p:nvSpPr>
            <p:spPr>
              <a:blipFill>
                <a:blip r:embed="rId6"/>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F9A9821-94D5-4109-93A9-CF8643AA41DA}"/>
              </a:ext>
            </a:extLst>
          </p:cNvPr>
          <p:cNvSpPr>
            <a:spLocks noGrp="1"/>
          </p:cNvSpPr>
          <p:nvPr>
            <p:ph sz="half" idx="1"/>
          </p:nvPr>
        </p:nvSpPr>
        <p:spPr>
          <a:xfrm>
            <a:off x="838199" y="1825625"/>
            <a:ext cx="10515599" cy="4351338"/>
          </a:xfrm>
        </p:spPr>
        <p:txBody>
          <a:bodyPr/>
          <a:lstStyle/>
          <a:p>
            <a:r>
              <a:rPr lang="en-IN"/>
              <a:t>Might not need soundness for </a:t>
            </a:r>
            <a:r>
              <a:rPr lang="en-IN" i="1"/>
              <a:t>all</a:t>
            </a:r>
            <a:r>
              <a:rPr lang="en-IN"/>
              <a:t> NP languages!</a:t>
            </a:r>
          </a:p>
          <a:p>
            <a:pPr lvl="1"/>
            <a:r>
              <a:rPr lang="en-IN"/>
              <a:t>Unforgeability game: only 2 ways of beating soundness</a:t>
            </a:r>
            <a:endParaRPr lang="en-IN" b="1"/>
          </a:p>
          <a:p>
            <a:pPr lvl="1"/>
            <a:r>
              <a:rPr lang="en-IN" i="1"/>
              <a:t>Either</a:t>
            </a:r>
            <a:r>
              <a:rPr lang="en-IN"/>
              <a:t> provide an invalid encryption (assume can be detected) </a:t>
            </a:r>
          </a:p>
          <a:p>
            <a:pPr lvl="1"/>
            <a:r>
              <a:rPr lang="en-IN" i="1"/>
              <a:t>Or</a:t>
            </a:r>
            <a:r>
              <a:rPr lang="en-IN"/>
              <a:t> encrypt a signature that is a valid forgery</a:t>
            </a:r>
          </a:p>
          <a:p>
            <a:pPr lvl="1"/>
            <a:r>
              <a:rPr lang="en-IN"/>
              <a:t>Defines a `non-witness’ for such forgeries</a:t>
            </a:r>
            <a:endParaRPr lang="en-US"/>
          </a:p>
          <a:p>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2F6CCA-3D3E-43AE-A38D-3220F571853D}"/>
                  </a:ext>
                </a:extLst>
              </p:cNvPr>
              <p:cNvSpPr txBox="1"/>
              <p:nvPr/>
            </p:nvSpPr>
            <p:spPr>
              <a:xfrm>
                <a:off x="1647771" y="4613768"/>
                <a:ext cx="865136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3200">
                    <a:solidFill>
                      <a:schemeClr val="accent6">
                        <a:lumMod val="75000"/>
                      </a:schemeClr>
                    </a:solidFill>
                  </a:rPr>
                  <a:t>[This work]</a:t>
                </a:r>
                <a:r>
                  <a:rPr lang="en-IN" sz="3200"/>
                  <a:t>: </a:t>
                </a:r>
                <a:r>
                  <a:rPr lang="en-US" sz="3200"/>
                  <a:t>ZAPs for </a:t>
                </a:r>
                <a14:m>
                  <m:oMath xmlns:m="http://schemas.openxmlformats.org/officeDocument/2006/math">
                    <m:r>
                      <m:rPr>
                        <m:sty m:val="p"/>
                      </m:rPr>
                      <a:rPr lang="en-US" sz="3200" i="0">
                        <a:latin typeface="Cambria Math" panose="02040503050406030204" pitchFamily="18" charset="0"/>
                      </a:rPr>
                      <m:t>NP</m:t>
                    </m:r>
                    <m:r>
                      <a:rPr lang="en-US" sz="3200" i="0">
                        <a:latin typeface="Cambria Math" panose="02040503050406030204" pitchFamily="18" charset="0"/>
                      </a:rPr>
                      <m:t>∩</m:t>
                    </m:r>
                    <m:r>
                      <m:rPr>
                        <m:sty m:val="p"/>
                      </m:rPr>
                      <a:rPr lang="en-US" sz="3200" i="0">
                        <a:latin typeface="Cambria Math" panose="02040503050406030204" pitchFamily="18" charset="0"/>
                      </a:rPr>
                      <m:t>coNP</m:t>
                    </m:r>
                    <m:r>
                      <a:rPr lang="en-US" sz="3200" i="0">
                        <a:latin typeface="Cambria Math" panose="02040503050406030204" pitchFamily="18" charset="0"/>
                      </a:rPr>
                      <m:t> </m:t>
                    </m:r>
                  </m:oMath>
                </a14:m>
                <a:r>
                  <a:rPr lang="en-IN" sz="3200"/>
                  <a:t>from (poly-hard) LWE. </a:t>
                </a:r>
                <a:endParaRPr lang="en-US" sz="3200"/>
              </a:p>
            </p:txBody>
          </p:sp>
        </mc:Choice>
        <mc:Fallback xmlns="">
          <p:sp>
            <p:nvSpPr>
              <p:cNvPr id="5" name="TextBox 4">
                <a:extLst>
                  <a:ext uri="{FF2B5EF4-FFF2-40B4-BE49-F238E27FC236}">
                    <a16:creationId xmlns:a16="http://schemas.microsoft.com/office/drawing/2014/main" id="{BF2F6CCA-3D3E-43AE-A38D-3220F571853D}"/>
                  </a:ext>
                </a:extLst>
              </p:cNvPr>
              <p:cNvSpPr txBox="1">
                <a:spLocks noRot="1" noChangeAspect="1" noMove="1" noResize="1" noEditPoints="1" noAdjustHandles="1" noChangeArrowheads="1" noChangeShapeType="1" noTextEdit="1"/>
              </p:cNvSpPr>
              <p:nvPr/>
            </p:nvSpPr>
            <p:spPr>
              <a:xfrm>
                <a:off x="1647771" y="4613768"/>
                <a:ext cx="8651360" cy="1077218"/>
              </a:xfrm>
              <a:prstGeom prst="rect">
                <a:avLst/>
              </a:prstGeom>
              <a:blipFill>
                <a:blip r:embed="rId7"/>
                <a:stretch>
                  <a:fillRect t="-6145" r="-1126" b="-1676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70856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lstStyle/>
              <a:p>
                <a:r>
                  <a:rPr lang="en-IN"/>
                  <a:t>ZAPs for</a:t>
                </a:r>
                <a14:m>
                  <m:oMath xmlns:m="http://schemas.openxmlformats.org/officeDocument/2006/math">
                    <m:r>
                      <a:rPr lang="en-US">
                        <a:latin typeface="Cambria Math" panose="02040503050406030204" pitchFamily="18" charset="0"/>
                      </a:rPr>
                      <m:t> </m:t>
                    </m:r>
                    <m:r>
                      <m:rPr>
                        <m:sty m:val="p"/>
                      </m:rPr>
                      <a:rPr lang="en-US" i="0">
                        <a:latin typeface="Cambria Math" panose="02040503050406030204" pitchFamily="18" charset="0"/>
                      </a:rPr>
                      <m:t>NP</m:t>
                    </m:r>
                    <m:r>
                      <a:rPr lang="en-US" i="0">
                        <a:latin typeface="Cambria Math" panose="02040503050406030204" pitchFamily="18" charset="0"/>
                      </a:rPr>
                      <m:t>∩</m:t>
                    </m:r>
                    <m:r>
                      <m:rPr>
                        <m:sty m:val="p"/>
                      </m:rPr>
                      <a:rPr lang="en-US" i="0">
                        <a:latin typeface="Cambria Math" panose="02040503050406030204" pitchFamily="18" charset="0"/>
                      </a:rPr>
                      <m:t>coNP</m:t>
                    </m:r>
                  </m:oMath>
                </a14:m>
                <a:r>
                  <a:rPr lang="en-US"/>
                  <a:t>: Ingredients</a:t>
                </a:r>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319" t="-714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595745" y="1670594"/>
                <a:ext cx="11208793" cy="2677785"/>
              </a:xfrm>
            </p:spPr>
            <p:txBody>
              <a:bodyPr>
                <a:normAutofit lnSpcReduction="10000"/>
              </a:bodyPr>
              <a:lstStyle/>
              <a:p>
                <a:r>
                  <a:rPr lang="en-IN"/>
                  <a:t>Template: (Plain Model) </a:t>
                </a:r>
                <a:r>
                  <a:rPr lang="en-IN" b="1"/>
                  <a:t>Fiat-Shamir</a:t>
                </a:r>
                <a:r>
                  <a:rPr lang="en-IN"/>
                  <a:t> Compression of </a:t>
                </a:r>
                <a:r>
                  <a:rPr lang="en-IN" b="1"/>
                  <a:t>Trapdoor </a:t>
                </a:r>
                <a14:m>
                  <m:oMath xmlns:m="http://schemas.openxmlformats.org/officeDocument/2006/math">
                    <m:r>
                      <a:rPr lang="en-US" b="1" i="0" smtClean="0">
                        <a:latin typeface="Cambria Math" panose="02040503050406030204" pitchFamily="18" charset="0"/>
                      </a:rPr>
                      <m:t>𝚺</m:t>
                    </m:r>
                  </m:oMath>
                </a14:m>
                <a:r>
                  <a:rPr lang="en-IN" b="1"/>
                  <a:t>-Protocols</a:t>
                </a:r>
                <a:endParaRPr lang="en-IN"/>
              </a:p>
              <a:p>
                <a:r>
                  <a:rPr lang="en-IN"/>
                  <a:t>Compress the </a:t>
                </a:r>
                <a14:m>
                  <m:oMath xmlns:m="http://schemas.openxmlformats.org/officeDocument/2006/math">
                    <m:r>
                      <m:rPr>
                        <m:sty m:val="p"/>
                      </m:rPr>
                      <a:rPr lang="en-US" b="0" i="0" smtClean="0">
                        <a:latin typeface="Cambria Math" panose="02040503050406030204" pitchFamily="18" charset="0"/>
                      </a:rPr>
                      <m:t>Σ</m:t>
                    </m:r>
                  </m:oMath>
                </a14:m>
                <a:r>
                  <a:rPr lang="en-IN"/>
                  <a:t>-Protocol using </a:t>
                </a:r>
                <a:r>
                  <a:rPr lang="en-IN" b="1"/>
                  <a:t>Correlation Intractable</a:t>
                </a:r>
                <a:r>
                  <a:rPr lang="en-IN"/>
                  <a:t> hash functions</a:t>
                </a:r>
              </a:p>
              <a:p>
                <a:pPr lvl="1"/>
                <a:r>
                  <a:rPr lang="en-IN"/>
                  <a:t>Used in recent ZAP &amp; NIZK constructions: </a:t>
                </a:r>
                <a:r>
                  <a:rPr lang="en-IN" b="1"/>
                  <a:t>[LVW’19]</a:t>
                </a:r>
                <a:r>
                  <a:rPr lang="en-IN"/>
                  <a:t>, </a:t>
                </a:r>
                <a:r>
                  <a:rPr lang="en-IN" b="1"/>
                  <a:t>[CCH</a:t>
                </a:r>
                <a:r>
                  <a:rPr lang="en-IN" b="1" baseline="30000"/>
                  <a:t>+</a:t>
                </a:r>
                <a:r>
                  <a:rPr lang="en-IN" b="1"/>
                  <a:t>’19], [PS’19], [GJJM’20]</a:t>
                </a:r>
                <a:r>
                  <a:rPr lang="en-IN"/>
                  <a:t>,</a:t>
                </a:r>
                <a:r>
                  <a:rPr lang="en-IN" b="1"/>
                  <a:t>[BFJ+’20]</a:t>
                </a:r>
              </a:p>
              <a:p>
                <a:r>
                  <a:rPr lang="en-IN"/>
                  <a:t>Only establish soundness for </a:t>
                </a:r>
                <a:r>
                  <a:rPr lang="en-IN" b="1"/>
                  <a:t>NP </a:t>
                </a:r>
                <a:r>
                  <a:rPr lang="hy-AM" b="1"/>
                  <a:t>∩</a:t>
                </a:r>
                <a:r>
                  <a:rPr lang="en-IN" b="1"/>
                  <a:t> </a:t>
                </a:r>
                <a:r>
                  <a:rPr lang="en-IN" b="1" err="1"/>
                  <a:t>coNP</a:t>
                </a:r>
                <a:endParaRPr lang="en-IN" b="1"/>
              </a:p>
              <a:p>
                <a:r>
                  <a:rPr lang="en-IN" b="1"/>
                  <a:t>Key Ingredient</a:t>
                </a:r>
                <a:r>
                  <a:rPr lang="en-IN"/>
                  <a:t>: Commitment that is </a:t>
                </a:r>
                <a:r>
                  <a:rPr lang="en-IN" i="1">
                    <a:solidFill>
                      <a:schemeClr val="accent1">
                        <a:lumMod val="75000"/>
                      </a:schemeClr>
                    </a:solidFill>
                  </a:rPr>
                  <a:t>extractable given a non-witness</a:t>
                </a:r>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595745" y="1670594"/>
                <a:ext cx="11208793" cy="2677785"/>
              </a:xfrm>
              <a:blipFill>
                <a:blip r:embed="rId7"/>
                <a:stretch>
                  <a:fillRect l="-979" t="-5011" r="-65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54BEAE5-325F-4593-A046-4FCDA5D986FB}"/>
              </a:ext>
            </a:extLst>
          </p:cNvPr>
          <p:cNvGrpSpPr/>
          <p:nvPr/>
        </p:nvGrpSpPr>
        <p:grpSpPr>
          <a:xfrm>
            <a:off x="700841" y="4481667"/>
            <a:ext cx="4950800" cy="1505146"/>
            <a:chOff x="820995" y="3824130"/>
            <a:chExt cx="4950800" cy="1505146"/>
          </a:xfrm>
        </p:grpSpPr>
        <p:grpSp>
          <p:nvGrpSpPr>
            <p:cNvPr id="5" name="Group 4">
              <a:extLst>
                <a:ext uri="{FF2B5EF4-FFF2-40B4-BE49-F238E27FC236}">
                  <a16:creationId xmlns:a16="http://schemas.microsoft.com/office/drawing/2014/main" id="{5D98C47B-181A-49FE-A185-01B831737AE4}"/>
                </a:ext>
              </a:extLst>
            </p:cNvPr>
            <p:cNvGrpSpPr/>
            <p:nvPr/>
          </p:nvGrpSpPr>
          <p:grpSpPr>
            <a:xfrm>
              <a:off x="820995" y="3859773"/>
              <a:ext cx="4950800" cy="1469503"/>
              <a:chOff x="3301270" y="2922100"/>
              <a:chExt cx="4950800" cy="1469503"/>
            </a:xfrm>
          </p:grpSpPr>
          <p:grpSp>
            <p:nvGrpSpPr>
              <p:cNvPr id="9" name="Group 8">
                <a:extLst>
                  <a:ext uri="{FF2B5EF4-FFF2-40B4-BE49-F238E27FC236}">
                    <a16:creationId xmlns:a16="http://schemas.microsoft.com/office/drawing/2014/main" id="{FF1E315F-2570-4CAA-9A21-285D3A6C836A}"/>
                  </a:ext>
                </a:extLst>
              </p:cNvPr>
              <p:cNvGrpSpPr/>
              <p:nvPr/>
            </p:nvGrpSpPr>
            <p:grpSpPr>
              <a:xfrm>
                <a:off x="3301270" y="3229877"/>
                <a:ext cx="864908" cy="1161726"/>
                <a:chOff x="1367937" y="1844921"/>
                <a:chExt cx="900116" cy="116172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499631-EF7F-4ADB-8FE8-6D47F9C0BED0}"/>
                        </a:ext>
                      </a:extLst>
                    </p:cNvPr>
                    <p:cNvSpPr txBox="1"/>
                    <p:nvPr/>
                  </p:nvSpPr>
                  <p:spPr>
                    <a:xfrm>
                      <a:off x="1417874" y="2745037"/>
                      <a:ext cx="850179" cy="261610"/>
                    </a:xfrm>
                    <a:prstGeom prst="rect">
                      <a:avLst/>
                    </a:prstGeom>
                    <a:noFill/>
                  </p:spPr>
                  <p:txBody>
                    <a:bodyPr wrap="square" rtlCol="0">
                      <a:spAutoFit/>
                    </a:bodyPr>
                    <a:lstStyle/>
                    <a:p>
                      <a:r>
                        <a:rPr lang="en-US" sz="1100"/>
                        <a:t>Witness: </a:t>
                      </a:r>
                      <a14:m>
                        <m:oMath xmlns:m="http://schemas.openxmlformats.org/officeDocument/2006/math">
                          <m:r>
                            <m:rPr>
                              <m:sty m:val="p"/>
                            </m:rPr>
                            <a:rPr lang="en-US" sz="1100" b="0" i="0" smtClean="0">
                              <a:solidFill>
                                <a:srgbClr val="FF0000"/>
                              </a:solidFill>
                              <a:latin typeface="Cambria Math" panose="02040503050406030204" pitchFamily="18" charset="0"/>
                            </a:rPr>
                            <m:t>w</m:t>
                          </m:r>
                        </m:oMath>
                      </a14:m>
                      <a:endParaRPr lang="en-US" sz="1100"/>
                    </a:p>
                  </p:txBody>
                </p:sp>
              </mc:Choice>
              <mc:Fallback xmlns="">
                <p:sp>
                  <p:nvSpPr>
                    <p:cNvPr id="16" name="TextBox 15">
                      <a:extLst>
                        <a:ext uri="{FF2B5EF4-FFF2-40B4-BE49-F238E27FC236}">
                          <a16:creationId xmlns:a16="http://schemas.microsoft.com/office/drawing/2014/main" id="{F6499631-EF7F-4ADB-8FE8-6D47F9C0BED0}"/>
                        </a:ext>
                      </a:extLst>
                    </p:cNvPr>
                    <p:cNvSpPr txBox="1">
                      <a:spLocks noRot="1" noChangeAspect="1" noMove="1" noResize="1" noEditPoints="1" noAdjustHandles="1" noChangeArrowheads="1" noChangeShapeType="1" noTextEdit="1"/>
                    </p:cNvSpPr>
                    <p:nvPr/>
                  </p:nvSpPr>
                  <p:spPr>
                    <a:xfrm>
                      <a:off x="1417874" y="2745037"/>
                      <a:ext cx="850179" cy="261610"/>
                    </a:xfrm>
                    <a:prstGeom prst="rect">
                      <a:avLst/>
                    </a:prstGeom>
                    <a:blipFill>
                      <a:blip r:embed="rId8"/>
                      <a:stretch>
                        <a:fillRect b="-16279"/>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7696F592-E6C6-4FDA-A033-C86E256E57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937" y="1844921"/>
                  <a:ext cx="900116" cy="900116"/>
                </a:xfrm>
                <a:prstGeom prst="rect">
                  <a:avLst/>
                </a:prstGeom>
              </p:spPr>
            </p:pic>
          </p:grpSp>
          <p:pic>
            <p:nvPicPr>
              <p:cNvPr id="10" name="Content Placeholder 10" descr="File:User with smile.svg">
                <a:extLst>
                  <a:ext uri="{FF2B5EF4-FFF2-40B4-BE49-F238E27FC236}">
                    <a16:creationId xmlns:a16="http://schemas.microsoft.com/office/drawing/2014/main" id="{6C090ECC-D712-476A-8ABE-57B9709EEA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2007" y="3389588"/>
                <a:ext cx="750063" cy="900116"/>
              </a:xfrm>
              <a:prstGeom prst="rect">
                <a:avLst/>
              </a:prstGeom>
            </p:spPr>
          </p:pic>
          <p:sp>
            <p:nvSpPr>
              <p:cNvPr id="11" name="TextBox 10">
                <a:extLst>
                  <a:ext uri="{FF2B5EF4-FFF2-40B4-BE49-F238E27FC236}">
                    <a16:creationId xmlns:a16="http://schemas.microsoft.com/office/drawing/2014/main" id="{26D45FA8-76C9-4A0A-9C32-00B80620CF3B}"/>
                  </a:ext>
                </a:extLst>
              </p:cNvPr>
              <p:cNvSpPr txBox="1"/>
              <p:nvPr/>
            </p:nvSpPr>
            <p:spPr>
              <a:xfrm>
                <a:off x="3603066" y="2922100"/>
                <a:ext cx="261316" cy="307777"/>
              </a:xfrm>
              <a:prstGeom prst="rect">
                <a:avLst/>
              </a:prstGeom>
              <a:noFill/>
            </p:spPr>
            <p:txBody>
              <a:bodyPr wrap="square" rtlCol="0">
                <a:spAutoFit/>
              </a:bodyPr>
              <a:lstStyle/>
              <a:p>
                <a:r>
                  <a:rPr lang="en-US" sz="1400" b="1">
                    <a:solidFill>
                      <a:schemeClr val="accent1"/>
                    </a:solidFill>
                  </a:rPr>
                  <a:t>P</a:t>
                </a:r>
              </a:p>
            </p:txBody>
          </p:sp>
          <p:sp>
            <p:nvSpPr>
              <p:cNvPr id="12" name="TextBox 11">
                <a:extLst>
                  <a:ext uri="{FF2B5EF4-FFF2-40B4-BE49-F238E27FC236}">
                    <a16:creationId xmlns:a16="http://schemas.microsoft.com/office/drawing/2014/main" id="{482522AB-962E-46A4-9526-86CDF67138FF}"/>
                  </a:ext>
                </a:extLst>
              </p:cNvPr>
              <p:cNvSpPr txBox="1"/>
              <p:nvPr/>
            </p:nvSpPr>
            <p:spPr>
              <a:xfrm>
                <a:off x="7746380" y="3081811"/>
                <a:ext cx="261316" cy="307777"/>
              </a:xfrm>
              <a:prstGeom prst="rect">
                <a:avLst/>
              </a:prstGeom>
              <a:noFill/>
            </p:spPr>
            <p:txBody>
              <a:bodyPr wrap="square" rtlCol="0">
                <a:spAutoFit/>
              </a:bodyPr>
              <a:lstStyle/>
              <a:p>
                <a:r>
                  <a:rPr lang="en-US" sz="1400" b="1">
                    <a:solidFill>
                      <a:schemeClr val="accent1"/>
                    </a:solidFill>
                  </a:rPr>
                  <a:t>V</a:t>
                </a:r>
              </a:p>
            </p:txBody>
          </p:sp>
          <p:cxnSp>
            <p:nvCxnSpPr>
              <p:cNvPr id="13" name="Straight Arrow Connector 12">
                <a:extLst>
                  <a:ext uri="{FF2B5EF4-FFF2-40B4-BE49-F238E27FC236}">
                    <a16:creationId xmlns:a16="http://schemas.microsoft.com/office/drawing/2014/main" id="{4244D109-657A-4959-B20E-11528597ABBF}"/>
                  </a:ext>
                </a:extLst>
              </p:cNvPr>
              <p:cNvCxnSpPr/>
              <p:nvPr/>
            </p:nvCxnSpPr>
            <p:spPr>
              <a:xfrm>
                <a:off x="4166178" y="3229877"/>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5D9338-BC30-4915-AF77-84794B60C6CB}"/>
                  </a:ext>
                </a:extLst>
              </p:cNvPr>
              <p:cNvCxnSpPr/>
              <p:nvPr/>
            </p:nvCxnSpPr>
            <p:spPr>
              <a:xfrm flipH="1">
                <a:off x="4166177" y="3692526"/>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7C281C-F6B7-4587-A8B3-2F0DE8E84FAD}"/>
                  </a:ext>
                </a:extLst>
              </p:cNvPr>
              <p:cNvCxnSpPr/>
              <p:nvPr/>
            </p:nvCxnSpPr>
            <p:spPr>
              <a:xfrm>
                <a:off x="4166178" y="41299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A3ED65-56D0-41B9-875C-28A9882EAAD4}"/>
                    </a:ext>
                  </a:extLst>
                </p:cNvPr>
                <p:cNvSpPr txBox="1"/>
                <p:nvPr/>
              </p:nvSpPr>
              <p:spPr>
                <a:xfrm>
                  <a:off x="3107934" y="3824130"/>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𝛼</m:t>
                        </m:r>
                      </m:oMath>
                    </m:oMathPara>
                  </a14:m>
                  <a:endParaRPr lang="en-US" dirty="0"/>
                </a:p>
              </p:txBody>
            </p:sp>
          </mc:Choice>
          <mc:Fallback xmlns="">
            <p:sp>
              <p:nvSpPr>
                <p:cNvPr id="6" name="TextBox 5">
                  <a:extLst>
                    <a:ext uri="{FF2B5EF4-FFF2-40B4-BE49-F238E27FC236}">
                      <a16:creationId xmlns:a16="http://schemas.microsoft.com/office/drawing/2014/main" id="{DAA3ED65-56D0-41B9-875C-28A9882EAAD4}"/>
                    </a:ext>
                  </a:extLst>
                </p:cNvPr>
                <p:cNvSpPr txBox="1">
                  <a:spLocks noRot="1" noChangeAspect="1" noMove="1" noResize="1" noEditPoints="1" noAdjustHandles="1" noChangeArrowheads="1" noChangeShapeType="1" noTextEdit="1"/>
                </p:cNvSpPr>
                <p:nvPr/>
              </p:nvSpPr>
              <p:spPr>
                <a:xfrm>
                  <a:off x="3107934" y="3824130"/>
                  <a:ext cx="262571" cy="369332"/>
                </a:xfrm>
                <a:prstGeom prst="rect">
                  <a:avLst/>
                </a:prstGeom>
                <a:blipFill>
                  <a:blip r:embed="rId11"/>
                  <a:stretch>
                    <a:fillRect l="-13953" r="-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1AE4D3-7301-4CBB-8096-FE0405353520}"/>
                    </a:ext>
                  </a:extLst>
                </p:cNvPr>
                <p:cNvSpPr txBox="1"/>
                <p:nvPr/>
              </p:nvSpPr>
              <p:spPr>
                <a:xfrm>
                  <a:off x="2634406" y="4274187"/>
                  <a:ext cx="1489510" cy="369332"/>
                </a:xfrm>
                <a:prstGeom prst="rect">
                  <a:avLst/>
                </a:prstGeom>
                <a:noFill/>
              </p:spPr>
              <p:txBody>
                <a:bodyPr wrap="none" lIns="0" tIns="0" rIns="0" bIns="0" rtlCol="0">
                  <a:spAutoFit/>
                </a:bodyPr>
                <a:lstStyle/>
                <a:p>
                  <a:r>
                    <a:rPr lang="en-US" sz="2400" b="0"/>
                    <a:t>Challenge </a:t>
                  </a:r>
                  <a14:m>
                    <m:oMath xmlns:m="http://schemas.openxmlformats.org/officeDocument/2006/math">
                      <m:r>
                        <a:rPr lang="en-US" sz="2400" b="0" i="1" smtClean="0">
                          <a:latin typeface="Cambria Math" panose="02040503050406030204" pitchFamily="18" charset="0"/>
                        </a:rPr>
                        <m:t>𝛽</m:t>
                      </m:r>
                    </m:oMath>
                  </a14:m>
                  <a:endParaRPr lang="en-US" sz="2400"/>
                </a:p>
              </p:txBody>
            </p:sp>
          </mc:Choice>
          <mc:Fallback xmlns="">
            <p:sp>
              <p:nvSpPr>
                <p:cNvPr id="7" name="TextBox 6">
                  <a:extLst>
                    <a:ext uri="{FF2B5EF4-FFF2-40B4-BE49-F238E27FC236}">
                      <a16:creationId xmlns:a16="http://schemas.microsoft.com/office/drawing/2014/main" id="{911AE4D3-7301-4CBB-8096-FE0405353520}"/>
                    </a:ext>
                  </a:extLst>
                </p:cNvPr>
                <p:cNvSpPr txBox="1">
                  <a:spLocks noRot="1" noChangeAspect="1" noMove="1" noResize="1" noEditPoints="1" noAdjustHandles="1" noChangeArrowheads="1" noChangeShapeType="1" noTextEdit="1"/>
                </p:cNvSpPr>
                <p:nvPr/>
              </p:nvSpPr>
              <p:spPr>
                <a:xfrm>
                  <a:off x="2634406" y="4274187"/>
                  <a:ext cx="1489510" cy="369332"/>
                </a:xfrm>
                <a:prstGeom prst="rect">
                  <a:avLst/>
                </a:prstGeom>
                <a:blipFill>
                  <a:blip r:embed="rId12"/>
                  <a:stretch>
                    <a:fillRect l="-12245" t="-24590" r="-7755" b="-491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D201ED-B0B6-45D5-B8E3-B1550DCB051B}"/>
                    </a:ext>
                  </a:extLst>
                </p:cNvPr>
                <p:cNvSpPr txBox="1"/>
                <p:nvPr/>
              </p:nvSpPr>
              <p:spPr>
                <a:xfrm>
                  <a:off x="3114714" y="4685115"/>
                  <a:ext cx="239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𝛾</m:t>
                        </m:r>
                      </m:oMath>
                    </m:oMathPara>
                  </a14:m>
                  <a:endParaRPr lang="en-US" sz="2400"/>
                </a:p>
              </p:txBody>
            </p:sp>
          </mc:Choice>
          <mc:Fallback xmlns="">
            <p:sp>
              <p:nvSpPr>
                <p:cNvPr id="8" name="TextBox 7">
                  <a:extLst>
                    <a:ext uri="{FF2B5EF4-FFF2-40B4-BE49-F238E27FC236}">
                      <a16:creationId xmlns:a16="http://schemas.microsoft.com/office/drawing/2014/main" id="{1ED201ED-B0B6-45D5-B8E3-B1550DCB051B}"/>
                    </a:ext>
                  </a:extLst>
                </p:cNvPr>
                <p:cNvSpPr txBox="1">
                  <a:spLocks noRot="1" noChangeAspect="1" noMove="1" noResize="1" noEditPoints="1" noAdjustHandles="1" noChangeArrowheads="1" noChangeShapeType="1" noTextEdit="1"/>
                </p:cNvSpPr>
                <p:nvPr/>
              </p:nvSpPr>
              <p:spPr>
                <a:xfrm>
                  <a:off x="3114714" y="4685115"/>
                  <a:ext cx="239103" cy="369332"/>
                </a:xfrm>
                <a:prstGeom prst="rect">
                  <a:avLst/>
                </a:prstGeom>
                <a:blipFill>
                  <a:blip r:embed="rId13"/>
                  <a:stretch>
                    <a:fillRect l="-28205" r="-28205" b="-22951"/>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08E7E28C-139D-4D7B-975E-F7F502879BEB}"/>
              </a:ext>
            </a:extLst>
          </p:cNvPr>
          <p:cNvGrpSpPr/>
          <p:nvPr/>
        </p:nvGrpSpPr>
        <p:grpSpPr>
          <a:xfrm>
            <a:off x="6853739" y="4515478"/>
            <a:ext cx="4950800" cy="1469503"/>
            <a:chOff x="6976263" y="3859773"/>
            <a:chExt cx="4950800" cy="1469503"/>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C2903B8-6E52-4438-9A11-A04A3D6455A6}"/>
                    </a:ext>
                  </a:extLst>
                </p:cNvPr>
                <p:cNvSpPr txBox="1"/>
                <p:nvPr/>
              </p:nvSpPr>
              <p:spPr>
                <a:xfrm>
                  <a:off x="8311006" y="4417190"/>
                  <a:ext cx="2640531" cy="369332"/>
                </a:xfrm>
                <a:prstGeom prst="rect">
                  <a:avLst/>
                </a:prstGeom>
                <a:noFill/>
              </p:spPr>
              <p:txBody>
                <a:bodyPr wrap="none" lIns="0" tIns="0" rIns="0" bIns="0" rtlCol="0">
                  <a:spAutoFit/>
                </a:bodyPr>
                <a:lstStyle/>
                <a:p>
                  <a14:m>
                    <m:oMath xmlns:m="http://schemas.openxmlformats.org/officeDocument/2006/math">
                      <m:r>
                        <a:rPr lang="en-US" sz="2400" b="0" i="1" smtClean="0">
                          <a:latin typeface="Cambria Math" panose="02040503050406030204" pitchFamily="18" charset="0"/>
                        </a:rPr>
                        <m:t>𝛼</m:t>
                      </m:r>
                      <m:r>
                        <a:rPr lang="en-US" sz="2400" b="0" i="0" smtClean="0">
                          <a:latin typeface="Cambria Math" panose="02040503050406030204" pitchFamily="18" charset="0"/>
                        </a:rPr>
                        <m:t> </m:t>
                      </m:r>
                      <m:r>
                        <a:rPr lang="en-IN" sz="2400" b="0" i="0" smtClean="0">
                          <a:latin typeface="Cambria Math" panose="02040503050406030204" pitchFamily="18" charset="0"/>
                        </a:rPr>
                        <m:t>,</m:t>
                      </m:r>
                      <m:r>
                        <a:rPr lang="en-US" sz="2400" b="0" i="0"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r>
                            <a:rPr lang="en-US" sz="2400" b="0" i="1" smtClean="0">
                              <a:latin typeface="Cambria Math" panose="02040503050406030204" pitchFamily="18" charset="0"/>
                            </a:rPr>
                            <m:t>= </m:t>
                          </m:r>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e>
                      </m:d>
                      <m:r>
                        <a:rPr lang="en-US" sz="2400" b="0" i="1" smtClean="0">
                          <a:latin typeface="Cambria Math" panose="02040503050406030204" pitchFamily="18" charset="0"/>
                        </a:rPr>
                        <m:t> </m:t>
                      </m:r>
                      <m:r>
                        <a:rPr lang="en-IN" sz="2400" b="0" i="1" smtClean="0">
                          <a:latin typeface="Cambria Math" panose="02040503050406030204" pitchFamily="18" charset="0"/>
                        </a:rPr>
                        <m:t>,</m:t>
                      </m:r>
                      <m:r>
                        <a:rPr lang="en-US" sz="2400" b="0" i="1" smtClean="0">
                          <a:latin typeface="Cambria Math" panose="02040503050406030204" pitchFamily="18" charset="0"/>
                        </a:rPr>
                        <m:t>   </m:t>
                      </m:r>
                      <m:r>
                        <a:rPr lang="en-US" sz="2400" b="0" i="1" smtClean="0">
                          <a:latin typeface="Cambria Math" panose="02040503050406030204" pitchFamily="18" charset="0"/>
                        </a:rPr>
                        <m:t>𝛾</m:t>
                      </m:r>
                    </m:oMath>
                  </a14:m>
                  <a:r>
                    <a:rPr lang="en-US" sz="2400" dirty="0"/>
                    <a:t>  </a:t>
                  </a:r>
                </a:p>
              </p:txBody>
            </p:sp>
          </mc:Choice>
          <mc:Fallback xmlns="">
            <p:sp>
              <p:nvSpPr>
                <p:cNvPr id="19" name="TextBox 18">
                  <a:extLst>
                    <a:ext uri="{FF2B5EF4-FFF2-40B4-BE49-F238E27FC236}">
                      <a16:creationId xmlns:a16="http://schemas.microsoft.com/office/drawing/2014/main" id="{8C2903B8-6E52-4438-9A11-A04A3D6455A6}"/>
                    </a:ext>
                  </a:extLst>
                </p:cNvPr>
                <p:cNvSpPr txBox="1">
                  <a:spLocks noRot="1" noChangeAspect="1" noMove="1" noResize="1" noEditPoints="1" noAdjustHandles="1" noChangeArrowheads="1" noChangeShapeType="1" noTextEdit="1"/>
                </p:cNvSpPr>
                <p:nvPr/>
              </p:nvSpPr>
              <p:spPr>
                <a:xfrm>
                  <a:off x="8311006" y="4417190"/>
                  <a:ext cx="2640531" cy="369332"/>
                </a:xfrm>
                <a:prstGeom prst="rect">
                  <a:avLst/>
                </a:prstGeom>
                <a:blipFill>
                  <a:blip r:embed="rId14"/>
                  <a:stretch>
                    <a:fillRect l="-2771" b="-34426"/>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64EEEED8-02D6-4EF9-9772-BE0127DA585F}"/>
                </a:ext>
              </a:extLst>
            </p:cNvPr>
            <p:cNvGrpSpPr/>
            <p:nvPr/>
          </p:nvGrpSpPr>
          <p:grpSpPr>
            <a:xfrm>
              <a:off x="6976263" y="3859773"/>
              <a:ext cx="4950800" cy="1469503"/>
              <a:chOff x="3301270" y="2922100"/>
              <a:chExt cx="4950800" cy="1469503"/>
            </a:xfrm>
          </p:grpSpPr>
          <p:grpSp>
            <p:nvGrpSpPr>
              <p:cNvPr id="23" name="Group 22">
                <a:extLst>
                  <a:ext uri="{FF2B5EF4-FFF2-40B4-BE49-F238E27FC236}">
                    <a16:creationId xmlns:a16="http://schemas.microsoft.com/office/drawing/2014/main" id="{411F0E07-BDD3-4926-B5E9-FDC619DD4046}"/>
                  </a:ext>
                </a:extLst>
              </p:cNvPr>
              <p:cNvGrpSpPr/>
              <p:nvPr/>
            </p:nvGrpSpPr>
            <p:grpSpPr>
              <a:xfrm>
                <a:off x="3301270" y="3229877"/>
                <a:ext cx="864908" cy="1161726"/>
                <a:chOff x="1367937" y="1844921"/>
                <a:chExt cx="900116" cy="1161726"/>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42410F6-8D47-48C3-BD6D-C14A844E0050}"/>
                        </a:ext>
                      </a:extLst>
                    </p:cNvPr>
                    <p:cNvSpPr txBox="1"/>
                    <p:nvPr/>
                  </p:nvSpPr>
                  <p:spPr>
                    <a:xfrm>
                      <a:off x="1417874" y="2745037"/>
                      <a:ext cx="850179" cy="261610"/>
                    </a:xfrm>
                    <a:prstGeom prst="rect">
                      <a:avLst/>
                    </a:prstGeom>
                    <a:noFill/>
                  </p:spPr>
                  <p:txBody>
                    <a:bodyPr wrap="square" rtlCol="0">
                      <a:spAutoFit/>
                    </a:bodyPr>
                    <a:lstStyle/>
                    <a:p>
                      <a:r>
                        <a:rPr lang="en-US" sz="1100"/>
                        <a:t>Witness: </a:t>
                      </a:r>
                      <a14:m>
                        <m:oMath xmlns:m="http://schemas.openxmlformats.org/officeDocument/2006/math">
                          <m:r>
                            <m:rPr>
                              <m:sty m:val="p"/>
                            </m:rPr>
                            <a:rPr lang="en-US" sz="1100" b="0" i="0" smtClean="0">
                              <a:solidFill>
                                <a:srgbClr val="FF0000"/>
                              </a:solidFill>
                              <a:latin typeface="Cambria Math" panose="02040503050406030204" pitchFamily="18" charset="0"/>
                            </a:rPr>
                            <m:t>w</m:t>
                          </m:r>
                        </m:oMath>
                      </a14:m>
                      <a:endParaRPr lang="en-US" sz="1100"/>
                    </a:p>
                  </p:txBody>
                </p:sp>
              </mc:Choice>
              <mc:Fallback xmlns="">
                <p:sp>
                  <p:nvSpPr>
                    <p:cNvPr id="29" name="TextBox 28">
                      <a:extLst>
                        <a:ext uri="{FF2B5EF4-FFF2-40B4-BE49-F238E27FC236}">
                          <a16:creationId xmlns:a16="http://schemas.microsoft.com/office/drawing/2014/main" id="{342410F6-8D47-48C3-BD6D-C14A844E0050}"/>
                        </a:ext>
                      </a:extLst>
                    </p:cNvPr>
                    <p:cNvSpPr txBox="1">
                      <a:spLocks noRot="1" noChangeAspect="1" noMove="1" noResize="1" noEditPoints="1" noAdjustHandles="1" noChangeArrowheads="1" noChangeShapeType="1" noTextEdit="1"/>
                    </p:cNvSpPr>
                    <p:nvPr/>
                  </p:nvSpPr>
                  <p:spPr>
                    <a:xfrm>
                      <a:off x="1417874" y="2745037"/>
                      <a:ext cx="850179" cy="261610"/>
                    </a:xfrm>
                    <a:prstGeom prst="rect">
                      <a:avLst/>
                    </a:prstGeom>
                    <a:blipFill>
                      <a:blip r:embed="rId15"/>
                      <a:stretch>
                        <a:fillRect b="-16279"/>
                      </a:stretch>
                    </a:blipFill>
                  </p:spPr>
                  <p:txBody>
                    <a:bodyPr/>
                    <a:lstStyle/>
                    <a:p>
                      <a:r>
                        <a:rPr lang="en-US">
                          <a:noFill/>
                        </a:rPr>
                        <a:t> </a:t>
                      </a:r>
                    </a:p>
                  </p:txBody>
                </p:sp>
              </mc:Fallback>
            </mc:AlternateContent>
            <p:pic>
              <p:nvPicPr>
                <p:cNvPr id="30" name="Picture 29">
                  <a:extLst>
                    <a:ext uri="{FF2B5EF4-FFF2-40B4-BE49-F238E27FC236}">
                      <a16:creationId xmlns:a16="http://schemas.microsoft.com/office/drawing/2014/main" id="{3C31BE1F-E473-4A21-BB01-892D26A37D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937" y="1844921"/>
                  <a:ext cx="900116" cy="900116"/>
                </a:xfrm>
                <a:prstGeom prst="rect">
                  <a:avLst/>
                </a:prstGeom>
              </p:spPr>
            </p:pic>
          </p:grpSp>
          <p:pic>
            <p:nvPicPr>
              <p:cNvPr id="25" name="Content Placeholder 10" descr="File:User with smile.svg">
                <a:extLst>
                  <a:ext uri="{FF2B5EF4-FFF2-40B4-BE49-F238E27FC236}">
                    <a16:creationId xmlns:a16="http://schemas.microsoft.com/office/drawing/2014/main" id="{A7D7A856-9F08-4142-A103-F145FABD387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2007" y="3389588"/>
                <a:ext cx="750063" cy="900116"/>
              </a:xfrm>
              <a:prstGeom prst="rect">
                <a:avLst/>
              </a:prstGeom>
            </p:spPr>
          </p:pic>
          <p:sp>
            <p:nvSpPr>
              <p:cNvPr id="26" name="TextBox 25">
                <a:extLst>
                  <a:ext uri="{FF2B5EF4-FFF2-40B4-BE49-F238E27FC236}">
                    <a16:creationId xmlns:a16="http://schemas.microsoft.com/office/drawing/2014/main" id="{B60A7517-9C25-4079-BC85-F9342A17E39C}"/>
                  </a:ext>
                </a:extLst>
              </p:cNvPr>
              <p:cNvSpPr txBox="1"/>
              <p:nvPr/>
            </p:nvSpPr>
            <p:spPr>
              <a:xfrm>
                <a:off x="3603066" y="2922100"/>
                <a:ext cx="261316" cy="307777"/>
              </a:xfrm>
              <a:prstGeom prst="rect">
                <a:avLst/>
              </a:prstGeom>
              <a:noFill/>
            </p:spPr>
            <p:txBody>
              <a:bodyPr wrap="square" rtlCol="0">
                <a:spAutoFit/>
              </a:bodyPr>
              <a:lstStyle/>
              <a:p>
                <a:r>
                  <a:rPr lang="en-US" sz="1400" b="1">
                    <a:solidFill>
                      <a:schemeClr val="accent1"/>
                    </a:solidFill>
                  </a:rPr>
                  <a:t>P</a:t>
                </a:r>
              </a:p>
            </p:txBody>
          </p:sp>
          <p:sp>
            <p:nvSpPr>
              <p:cNvPr id="27" name="TextBox 26">
                <a:extLst>
                  <a:ext uri="{FF2B5EF4-FFF2-40B4-BE49-F238E27FC236}">
                    <a16:creationId xmlns:a16="http://schemas.microsoft.com/office/drawing/2014/main" id="{C0A314B5-B749-46BF-A41C-697F36A3461B}"/>
                  </a:ext>
                </a:extLst>
              </p:cNvPr>
              <p:cNvSpPr txBox="1"/>
              <p:nvPr/>
            </p:nvSpPr>
            <p:spPr>
              <a:xfrm>
                <a:off x="7746380" y="3081811"/>
                <a:ext cx="261316" cy="307777"/>
              </a:xfrm>
              <a:prstGeom prst="rect">
                <a:avLst/>
              </a:prstGeom>
              <a:noFill/>
            </p:spPr>
            <p:txBody>
              <a:bodyPr wrap="square" rtlCol="0">
                <a:spAutoFit/>
              </a:bodyPr>
              <a:lstStyle/>
              <a:p>
                <a:r>
                  <a:rPr lang="en-US" sz="1400" b="1">
                    <a:solidFill>
                      <a:schemeClr val="accent1"/>
                    </a:solidFill>
                  </a:rPr>
                  <a:t>V</a:t>
                </a:r>
              </a:p>
            </p:txBody>
          </p:sp>
          <p:cxnSp>
            <p:nvCxnSpPr>
              <p:cNvPr id="28" name="Straight Arrow Connector 27">
                <a:extLst>
                  <a:ext uri="{FF2B5EF4-FFF2-40B4-BE49-F238E27FC236}">
                    <a16:creationId xmlns:a16="http://schemas.microsoft.com/office/drawing/2014/main" id="{9E6C409E-5AB2-4585-950B-7CDE4676FAFB}"/>
                  </a:ext>
                </a:extLst>
              </p:cNvPr>
              <p:cNvCxnSpPr/>
              <p:nvPr/>
            </p:nvCxnSpPr>
            <p:spPr>
              <a:xfrm>
                <a:off x="4162478" y="3866120"/>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1" name="Arrow: Right 30">
            <a:extLst>
              <a:ext uri="{FF2B5EF4-FFF2-40B4-BE49-F238E27FC236}">
                <a16:creationId xmlns:a16="http://schemas.microsoft.com/office/drawing/2014/main" id="{76B88472-F8DF-4B67-83F7-22CF1899AD0E}"/>
              </a:ext>
            </a:extLst>
          </p:cNvPr>
          <p:cNvSpPr/>
          <p:nvPr/>
        </p:nvSpPr>
        <p:spPr>
          <a:xfrm>
            <a:off x="5498462" y="5090311"/>
            <a:ext cx="1355277" cy="397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37CE9AB8-E100-4BF0-B891-D3CB992A7B60}"/>
              </a:ext>
            </a:extLst>
          </p:cNvPr>
          <p:cNvSpPr txBox="1"/>
          <p:nvPr/>
        </p:nvSpPr>
        <p:spPr>
          <a:xfrm>
            <a:off x="5471753" y="4850270"/>
            <a:ext cx="1259800" cy="369332"/>
          </a:xfrm>
          <a:prstGeom prst="rect">
            <a:avLst/>
          </a:prstGeom>
          <a:noFill/>
        </p:spPr>
        <p:txBody>
          <a:bodyPr wrap="square" rtlCol="0">
            <a:spAutoFit/>
          </a:bodyPr>
          <a:lstStyle/>
          <a:p>
            <a:r>
              <a:rPr lang="en-US"/>
              <a:t>Fiat-Shamir</a:t>
            </a:r>
          </a:p>
        </p:txBody>
      </p:sp>
    </p:spTree>
    <p:custDataLst>
      <p:tags r:id="rId1"/>
    </p:custDataLst>
    <p:extLst>
      <p:ext uri="{BB962C8B-B14F-4D97-AF65-F5344CB8AC3E}">
        <p14:creationId xmlns:p14="http://schemas.microsoft.com/office/powerpoint/2010/main" val="319834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uiExpand="1" build="p"/>
      <p:bldP spid="31"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lstStyle/>
              <a:p>
                <a:r>
                  <a:rPr lang="en-IN"/>
                  <a:t>Background: Trapdoor </a:t>
                </a:r>
                <a14:m>
                  <m:oMath xmlns:m="http://schemas.openxmlformats.org/officeDocument/2006/math">
                    <m:r>
                      <m:rPr>
                        <m:sty m:val="p"/>
                      </m:rPr>
                      <a:rPr lang="en-US" b="0" i="0" smtClean="0">
                        <a:latin typeface="Cambria Math" panose="02040503050406030204" pitchFamily="18" charset="0"/>
                      </a:rPr>
                      <m:t>Σ</m:t>
                    </m:r>
                  </m:oMath>
                </a14:m>
                <a:r>
                  <a:rPr lang="en-IN"/>
                  <a:t>-Protocols [CCH+19]</a:t>
                </a:r>
                <a:endParaRPr lang="en-US"/>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319" t="-714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2106100"/>
              </a:xfrm>
            </p:spPr>
            <p:txBody>
              <a:bodyPr>
                <a:normAutofit fontScale="92500" lnSpcReduction="20000"/>
              </a:bodyPr>
              <a:lstStyle/>
              <a:p>
                <a:r>
                  <a:rPr lang="en-IN"/>
                  <a:t>General sigma protocol satisfying honest-verifier zero-knowledge and special soundness</a:t>
                </a:r>
                <a:endParaRPr lang="en-IN" i="1">
                  <a:solidFill>
                    <a:schemeClr val="accent1">
                      <a:lumMod val="75000"/>
                    </a:schemeClr>
                  </a:solidFill>
                </a:endParaRPr>
              </a:p>
              <a:p>
                <a:r>
                  <a:rPr lang="en-IN"/>
                  <a:t>Also satisfies a </a:t>
                </a:r>
                <a:r>
                  <a:rPr lang="en-IN" i="1"/>
                  <a:t>trapdoor property</a:t>
                </a:r>
                <a:r>
                  <a:rPr lang="en-IN"/>
                  <a:t>:</a:t>
                </a:r>
              </a:p>
              <a:p>
                <a:pPr lvl="1"/>
                <a:r>
                  <a:rPr lang="en-IN"/>
                  <a:t>The “bad challenge” is efficiently computable given first message c</a:t>
                </a:r>
              </a:p>
              <a:p>
                <a:pPr lvl="2"/>
                <a14:m>
                  <m:oMath xmlns:m="http://schemas.openxmlformats.org/officeDocument/2006/math">
                    <m:r>
                      <a:rPr lang="en-US" sz="2400" b="0" i="1" smtClean="0">
                        <a:latin typeface="Cambria Math" panose="02040503050406030204" pitchFamily="18" charset="0"/>
                      </a:rPr>
                      <m:t>𝐶𝑜𝑚</m:t>
                    </m:r>
                  </m:oMath>
                </a14:m>
                <a:r>
                  <a:rPr lang="en-IN" sz="2400"/>
                  <a:t> is “extractable”</a:t>
                </a:r>
              </a:p>
              <a:p>
                <a:pPr lvl="2"/>
                <a:r>
                  <a:rPr lang="en-IN" sz="2400"/>
                  <a:t>“Bad challenge” function uses “extraction trapdoor” for </a:t>
                </a:r>
                <a14:m>
                  <m:oMath xmlns:m="http://schemas.openxmlformats.org/officeDocument/2006/math">
                    <m:r>
                      <a:rPr lang="en-US" sz="2400" b="0" i="1" smtClean="0">
                        <a:latin typeface="Cambria Math" panose="02040503050406030204" pitchFamily="18" charset="0"/>
                      </a:rPr>
                      <m:t>𝐶𝑜𝑚</m:t>
                    </m:r>
                  </m:oMath>
                </a14:m>
                <a:r>
                  <a:rPr lang="en-IN" sz="2400"/>
                  <a:t> to recover </a:t>
                </a:r>
                <a14:m>
                  <m:oMath xmlns:m="http://schemas.openxmlformats.org/officeDocument/2006/math">
                    <m:r>
                      <a:rPr lang="en-US" sz="2400" b="0" i="1" smtClean="0">
                        <a:latin typeface="Cambria Math" panose="02040503050406030204" pitchFamily="18" charset="0"/>
                      </a:rPr>
                      <m:t>𝛼</m:t>
                    </m:r>
                  </m:oMath>
                </a14:m>
                <a:endParaRPr lang="en-IN" sz="2400"/>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691816" y="1621929"/>
                <a:ext cx="10808368" cy="2106100"/>
              </a:xfrm>
              <a:blipFill>
                <a:blip r:embed="rId7"/>
                <a:stretch>
                  <a:fillRect l="-846" t="-7225" r="-564"/>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54BEAE5-325F-4593-A046-4FCDA5D986FB}"/>
              </a:ext>
            </a:extLst>
          </p:cNvPr>
          <p:cNvGrpSpPr/>
          <p:nvPr/>
        </p:nvGrpSpPr>
        <p:grpSpPr>
          <a:xfrm>
            <a:off x="1164399" y="3961107"/>
            <a:ext cx="10056157" cy="2895998"/>
            <a:chOff x="820995" y="3845885"/>
            <a:chExt cx="5001487" cy="1453489"/>
          </a:xfrm>
        </p:grpSpPr>
        <p:grpSp>
          <p:nvGrpSpPr>
            <p:cNvPr id="5" name="Group 4">
              <a:extLst>
                <a:ext uri="{FF2B5EF4-FFF2-40B4-BE49-F238E27FC236}">
                  <a16:creationId xmlns:a16="http://schemas.microsoft.com/office/drawing/2014/main" id="{5D98C47B-181A-49FE-A185-01B831737AE4}"/>
                </a:ext>
              </a:extLst>
            </p:cNvPr>
            <p:cNvGrpSpPr/>
            <p:nvPr/>
          </p:nvGrpSpPr>
          <p:grpSpPr>
            <a:xfrm>
              <a:off x="820995" y="3845885"/>
              <a:ext cx="5001487" cy="1453489"/>
              <a:chOff x="3301270" y="2908212"/>
              <a:chExt cx="5001487" cy="1453489"/>
            </a:xfrm>
          </p:grpSpPr>
          <p:grpSp>
            <p:nvGrpSpPr>
              <p:cNvPr id="9" name="Group 8">
                <a:extLst>
                  <a:ext uri="{FF2B5EF4-FFF2-40B4-BE49-F238E27FC236}">
                    <a16:creationId xmlns:a16="http://schemas.microsoft.com/office/drawing/2014/main" id="{FF1E315F-2570-4CAA-9A21-285D3A6C836A}"/>
                  </a:ext>
                </a:extLst>
              </p:cNvPr>
              <p:cNvGrpSpPr/>
              <p:nvPr/>
            </p:nvGrpSpPr>
            <p:grpSpPr>
              <a:xfrm>
                <a:off x="3301270" y="3229877"/>
                <a:ext cx="864908" cy="1131824"/>
                <a:chOff x="1367937" y="1844921"/>
                <a:chExt cx="900116" cy="1131824"/>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499631-EF7F-4ADB-8FE8-6D47F9C0BED0}"/>
                        </a:ext>
                      </a:extLst>
                    </p:cNvPr>
                    <p:cNvSpPr txBox="1"/>
                    <p:nvPr/>
                  </p:nvSpPr>
                  <p:spPr>
                    <a:xfrm>
                      <a:off x="1417874" y="2745037"/>
                      <a:ext cx="850179" cy="231708"/>
                    </a:xfrm>
                    <a:prstGeom prst="rect">
                      <a:avLst/>
                    </a:prstGeom>
                    <a:noFill/>
                  </p:spPr>
                  <p:txBody>
                    <a:bodyPr wrap="square" rtlCol="0">
                      <a:spAutoFit/>
                    </a:bodyPr>
                    <a:lstStyle/>
                    <a:p>
                      <a:r>
                        <a:rPr lang="en-US" sz="2400"/>
                        <a:t>Witness: </a:t>
                      </a:r>
                      <a14:m>
                        <m:oMath xmlns:m="http://schemas.openxmlformats.org/officeDocument/2006/math">
                          <m:r>
                            <m:rPr>
                              <m:sty m:val="p"/>
                            </m:rPr>
                            <a:rPr lang="en-US" sz="2400" b="0" i="0" smtClean="0">
                              <a:solidFill>
                                <a:srgbClr val="FF0000"/>
                              </a:solidFill>
                              <a:latin typeface="Cambria Math" panose="02040503050406030204" pitchFamily="18" charset="0"/>
                            </a:rPr>
                            <m:t>w</m:t>
                          </m:r>
                        </m:oMath>
                      </a14:m>
                      <a:endParaRPr lang="en-US" sz="2400"/>
                    </a:p>
                  </p:txBody>
                </p:sp>
              </mc:Choice>
              <mc:Fallback xmlns="">
                <p:sp>
                  <p:nvSpPr>
                    <p:cNvPr id="16" name="TextBox 15">
                      <a:extLst>
                        <a:ext uri="{FF2B5EF4-FFF2-40B4-BE49-F238E27FC236}">
                          <a16:creationId xmlns:a16="http://schemas.microsoft.com/office/drawing/2014/main" id="{F6499631-EF7F-4ADB-8FE8-6D47F9C0BED0}"/>
                        </a:ext>
                      </a:extLst>
                    </p:cNvPr>
                    <p:cNvSpPr txBox="1">
                      <a:spLocks noRot="1" noChangeAspect="1" noMove="1" noResize="1" noEditPoints="1" noAdjustHandles="1" noChangeArrowheads="1" noChangeShapeType="1" noTextEdit="1"/>
                    </p:cNvSpPr>
                    <p:nvPr/>
                  </p:nvSpPr>
                  <p:spPr>
                    <a:xfrm>
                      <a:off x="1417874" y="2745037"/>
                      <a:ext cx="850179" cy="231708"/>
                    </a:xfrm>
                    <a:prstGeom prst="rect">
                      <a:avLst/>
                    </a:prstGeom>
                    <a:blipFill>
                      <a:blip r:embed="rId8"/>
                      <a:stretch>
                        <a:fillRect l="-5948" t="-10526" b="-2894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7696F592-E6C6-4FDA-A033-C86E256E57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937" y="1844921"/>
                  <a:ext cx="900116" cy="900116"/>
                </a:xfrm>
                <a:prstGeom prst="rect">
                  <a:avLst/>
                </a:prstGeom>
              </p:spPr>
            </p:pic>
          </p:grpSp>
          <p:pic>
            <p:nvPicPr>
              <p:cNvPr id="10" name="Content Placeholder 10" descr="File:User with smile.svg">
                <a:extLst>
                  <a:ext uri="{FF2B5EF4-FFF2-40B4-BE49-F238E27FC236}">
                    <a16:creationId xmlns:a16="http://schemas.microsoft.com/office/drawing/2014/main" id="{6C090ECC-D712-476A-8ABE-57B9709EEA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2694" y="3229877"/>
                <a:ext cx="750063" cy="900116"/>
              </a:xfrm>
              <a:prstGeom prst="rect">
                <a:avLst/>
              </a:prstGeom>
            </p:spPr>
          </p:pic>
          <p:sp>
            <p:nvSpPr>
              <p:cNvPr id="11" name="TextBox 10">
                <a:extLst>
                  <a:ext uri="{FF2B5EF4-FFF2-40B4-BE49-F238E27FC236}">
                    <a16:creationId xmlns:a16="http://schemas.microsoft.com/office/drawing/2014/main" id="{26D45FA8-76C9-4A0A-9C32-00B80620CF3B}"/>
                  </a:ext>
                </a:extLst>
              </p:cNvPr>
              <p:cNvSpPr txBox="1"/>
              <p:nvPr/>
            </p:nvSpPr>
            <p:spPr>
              <a:xfrm>
                <a:off x="3658187" y="2908212"/>
                <a:ext cx="261316" cy="262602"/>
              </a:xfrm>
              <a:prstGeom prst="rect">
                <a:avLst/>
              </a:prstGeom>
              <a:noFill/>
            </p:spPr>
            <p:txBody>
              <a:bodyPr wrap="square" rtlCol="0">
                <a:spAutoFit/>
              </a:bodyPr>
              <a:lstStyle/>
              <a:p>
                <a:r>
                  <a:rPr lang="en-US" sz="2800" b="1">
                    <a:solidFill>
                      <a:schemeClr val="accent1"/>
                    </a:solidFill>
                  </a:rPr>
                  <a:t>P</a:t>
                </a:r>
              </a:p>
            </p:txBody>
          </p:sp>
          <p:sp>
            <p:nvSpPr>
              <p:cNvPr id="12" name="TextBox 11">
                <a:extLst>
                  <a:ext uri="{FF2B5EF4-FFF2-40B4-BE49-F238E27FC236}">
                    <a16:creationId xmlns:a16="http://schemas.microsoft.com/office/drawing/2014/main" id="{482522AB-962E-46A4-9526-86CDF67138FF}"/>
                  </a:ext>
                </a:extLst>
              </p:cNvPr>
              <p:cNvSpPr txBox="1"/>
              <p:nvPr/>
            </p:nvSpPr>
            <p:spPr>
              <a:xfrm>
                <a:off x="7746380" y="2908212"/>
                <a:ext cx="261316" cy="262602"/>
              </a:xfrm>
              <a:prstGeom prst="rect">
                <a:avLst/>
              </a:prstGeom>
              <a:noFill/>
            </p:spPr>
            <p:txBody>
              <a:bodyPr wrap="square" rtlCol="0">
                <a:spAutoFit/>
              </a:bodyPr>
              <a:lstStyle/>
              <a:p>
                <a:r>
                  <a:rPr lang="en-US" sz="2800" b="1">
                    <a:solidFill>
                      <a:schemeClr val="accent1"/>
                    </a:solidFill>
                  </a:rPr>
                  <a:t>V</a:t>
                </a:r>
              </a:p>
            </p:txBody>
          </p:sp>
          <p:cxnSp>
            <p:nvCxnSpPr>
              <p:cNvPr id="13" name="Straight Arrow Connector 12">
                <a:extLst>
                  <a:ext uri="{FF2B5EF4-FFF2-40B4-BE49-F238E27FC236}">
                    <a16:creationId xmlns:a16="http://schemas.microsoft.com/office/drawing/2014/main" id="{4244D109-657A-4959-B20E-11528597ABBF}"/>
                  </a:ext>
                </a:extLst>
              </p:cNvPr>
              <p:cNvCxnSpPr/>
              <p:nvPr/>
            </p:nvCxnSpPr>
            <p:spPr>
              <a:xfrm>
                <a:off x="4166178" y="3229877"/>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5D9338-BC30-4915-AF77-84794B60C6CB}"/>
                  </a:ext>
                </a:extLst>
              </p:cNvPr>
              <p:cNvCxnSpPr/>
              <p:nvPr/>
            </p:nvCxnSpPr>
            <p:spPr>
              <a:xfrm flipH="1">
                <a:off x="4166177" y="3692526"/>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7C281C-F6B7-4587-A8B3-2F0DE8E84FAD}"/>
                  </a:ext>
                </a:extLst>
              </p:cNvPr>
              <p:cNvCxnSpPr/>
              <p:nvPr/>
            </p:nvCxnSpPr>
            <p:spPr>
              <a:xfrm>
                <a:off x="4166178" y="41299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A3ED65-56D0-41B9-875C-28A9882EAAD4}"/>
                    </a:ext>
                  </a:extLst>
                </p:cNvPr>
                <p:cNvSpPr txBox="1"/>
                <p:nvPr/>
              </p:nvSpPr>
              <p:spPr>
                <a:xfrm>
                  <a:off x="3139672" y="3929352"/>
                  <a:ext cx="850520" cy="185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𝐶𝑜𝑚</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DAA3ED65-56D0-41B9-875C-28A9882EAAD4}"/>
                    </a:ext>
                  </a:extLst>
                </p:cNvPr>
                <p:cNvSpPr txBox="1">
                  <a:spLocks noRot="1" noChangeAspect="1" noMove="1" noResize="1" noEditPoints="1" noAdjustHandles="1" noChangeArrowheads="1" noChangeShapeType="1" noTextEdit="1"/>
                </p:cNvSpPr>
                <p:nvPr/>
              </p:nvSpPr>
              <p:spPr>
                <a:xfrm>
                  <a:off x="3139672" y="3929352"/>
                  <a:ext cx="850520" cy="185366"/>
                </a:xfrm>
                <a:prstGeom prst="rect">
                  <a:avLst/>
                </a:prstGeom>
                <a:blipFill>
                  <a:blip r:embed="rId11"/>
                  <a:stretch>
                    <a:fillRect l="-2143" r="-607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1AE4D3-7301-4CBB-8096-FE0405353520}"/>
                    </a:ext>
                  </a:extLst>
                </p:cNvPr>
                <p:cNvSpPr txBox="1"/>
                <p:nvPr/>
              </p:nvSpPr>
              <p:spPr>
                <a:xfrm>
                  <a:off x="3173525" y="4365470"/>
                  <a:ext cx="131389" cy="185366"/>
                </a:xfrm>
                <a:prstGeom prst="rect">
                  <a:avLst/>
                </a:prstGeom>
                <a:noFill/>
              </p:spPr>
              <p:txBody>
                <a:bodyPr wrap="none" lIns="0" tIns="0" rIns="0" bIns="0" rtlCol="0">
                  <a:spAutoFit/>
                </a:bodyPr>
                <a:lstStyle/>
                <a:p>
                  <a:r>
                    <a:rPr lang="en-US" sz="2400" b="0"/>
                    <a:t> </a:t>
                  </a:r>
                  <a14:m>
                    <m:oMath xmlns:m="http://schemas.openxmlformats.org/officeDocument/2006/math">
                      <m:r>
                        <a:rPr lang="en-US" sz="2400" b="0" i="1" smtClean="0">
                          <a:latin typeface="Cambria Math" panose="02040503050406030204" pitchFamily="18" charset="0"/>
                        </a:rPr>
                        <m:t>𝛽</m:t>
                      </m:r>
                    </m:oMath>
                  </a14:m>
                  <a:endParaRPr lang="en-US" sz="2400"/>
                </a:p>
              </p:txBody>
            </p:sp>
          </mc:Choice>
          <mc:Fallback xmlns="">
            <p:sp>
              <p:nvSpPr>
                <p:cNvPr id="7" name="TextBox 6">
                  <a:extLst>
                    <a:ext uri="{FF2B5EF4-FFF2-40B4-BE49-F238E27FC236}">
                      <a16:creationId xmlns:a16="http://schemas.microsoft.com/office/drawing/2014/main" id="{911AE4D3-7301-4CBB-8096-FE0405353520}"/>
                    </a:ext>
                  </a:extLst>
                </p:cNvPr>
                <p:cNvSpPr txBox="1">
                  <a:spLocks noRot="1" noChangeAspect="1" noMove="1" noResize="1" noEditPoints="1" noAdjustHandles="1" noChangeArrowheads="1" noChangeShapeType="1" noTextEdit="1"/>
                </p:cNvSpPr>
                <p:nvPr/>
              </p:nvSpPr>
              <p:spPr>
                <a:xfrm>
                  <a:off x="3173525" y="4365470"/>
                  <a:ext cx="131389" cy="185366"/>
                </a:xfrm>
                <a:prstGeom prst="rect">
                  <a:avLst/>
                </a:prstGeom>
                <a:blipFill>
                  <a:blip r:embed="rId12"/>
                  <a:stretch>
                    <a:fillRect l="-30233" r="-48837"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D201ED-B0B6-45D5-B8E3-B1550DCB051B}"/>
                    </a:ext>
                  </a:extLst>
                </p:cNvPr>
                <p:cNvSpPr txBox="1"/>
                <p:nvPr/>
              </p:nvSpPr>
              <p:spPr>
                <a:xfrm>
                  <a:off x="3151406" y="4819838"/>
                  <a:ext cx="2391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𝛾</m:t>
                        </m:r>
                      </m:oMath>
                    </m:oMathPara>
                  </a14:m>
                  <a:endParaRPr lang="en-US" sz="2400"/>
                </a:p>
              </p:txBody>
            </p:sp>
          </mc:Choice>
          <mc:Fallback xmlns="">
            <p:sp>
              <p:nvSpPr>
                <p:cNvPr id="8" name="TextBox 7">
                  <a:extLst>
                    <a:ext uri="{FF2B5EF4-FFF2-40B4-BE49-F238E27FC236}">
                      <a16:creationId xmlns:a16="http://schemas.microsoft.com/office/drawing/2014/main" id="{1ED201ED-B0B6-45D5-B8E3-B1550DCB051B}"/>
                    </a:ext>
                  </a:extLst>
                </p:cNvPr>
                <p:cNvSpPr txBox="1">
                  <a:spLocks noRot="1" noChangeAspect="1" noMove="1" noResize="1" noEditPoints="1" noAdjustHandles="1" noChangeArrowheads="1" noChangeShapeType="1" noTextEdit="1"/>
                </p:cNvSpPr>
                <p:nvPr/>
              </p:nvSpPr>
              <p:spPr>
                <a:xfrm>
                  <a:off x="3151406" y="4819838"/>
                  <a:ext cx="239103" cy="369332"/>
                </a:xfrm>
                <a:prstGeom prst="rect">
                  <a:avLst/>
                </a:prstGeom>
                <a:blipFill>
                  <a:blip r:embed="rId13"/>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62201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E880-CD4D-44DB-9815-1862F21E9477}"/>
              </a:ext>
            </a:extLst>
          </p:cNvPr>
          <p:cNvSpPr>
            <a:spLocks noGrp="1"/>
          </p:cNvSpPr>
          <p:nvPr>
            <p:ph type="title"/>
          </p:nvPr>
        </p:nvSpPr>
        <p:spPr>
          <a:xfrm>
            <a:off x="441960" y="365125"/>
            <a:ext cx="10515600" cy="1325563"/>
          </a:xfrm>
        </p:spPr>
        <p:txBody>
          <a:bodyPr>
            <a:normAutofit fontScale="90000"/>
          </a:bodyPr>
          <a:lstStyle/>
          <a:p>
            <a:r>
              <a:rPr lang="en-US" sz="4900"/>
              <a:t>Background: Correlation-intractable hashing for circuits</a:t>
            </a:r>
            <a:br>
              <a:rPr lang="en-US"/>
            </a:b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9D8679-275A-4C0B-A986-53AE2C7F7917}"/>
                  </a:ext>
                </a:extLst>
              </p:cNvPr>
              <p:cNvSpPr>
                <a:spLocks noGrp="1"/>
              </p:cNvSpPr>
              <p:nvPr>
                <p:ph idx="1"/>
              </p:nvPr>
            </p:nvSpPr>
            <p:spPr/>
            <p:txBody>
              <a:bodyPr/>
              <a:lstStyle/>
              <a:p>
                <a:r>
                  <a:rPr lang="en-US"/>
                  <a:t>For any </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𝒞</m:t>
                    </m:r>
                  </m:oMath>
                </a14:m>
                <a:r>
                  <a:rPr lang="en-US"/>
                  <a:t>, given a hash key</a:t>
                </a:r>
                <a:r>
                  <a:rPr lang="en-US">
                    <a:solidFill>
                      <a:srgbClr val="FF0000"/>
                    </a:solidFill>
                  </a:rPr>
                  <a:t> </a:t>
                </a:r>
                <a14:m>
                  <m:oMath xmlns:m="http://schemas.openxmlformats.org/officeDocument/2006/math">
                    <m:r>
                      <a:rPr lang="en-US" i="1">
                        <a:solidFill>
                          <a:srgbClr val="FF0000"/>
                        </a:solidFill>
                        <a:latin typeface="Cambria Math" panose="02040503050406030204" pitchFamily="18" charset="0"/>
                      </a:rPr>
                      <m:t>𝑘</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𝐾</m:t>
                    </m:r>
                  </m:oMath>
                </a14:m>
                <a:r>
                  <a:rPr lang="en-US"/>
                  <a:t>, an efficient adversary cannot find an </a:t>
                </a:r>
                <a14:m>
                  <m:oMath xmlns:m="http://schemas.openxmlformats.org/officeDocument/2006/math">
                    <m:r>
                      <a:rPr lang="en-US" i="1">
                        <a:latin typeface="Cambria Math" panose="02040503050406030204" pitchFamily="18" charset="0"/>
                      </a:rPr>
                      <m:t>𝑥</m:t>
                    </m:r>
                  </m:oMath>
                </a14:m>
                <a:r>
                  <a:rPr lang="en-US"/>
                  <a:t> such that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h</m:t>
                        </m:r>
                      </m:e>
                      <m:sub>
                        <m:r>
                          <a:rPr lang="en-US" i="1">
                            <a:solidFill>
                              <a:srgbClr val="FF0000"/>
                            </a:solidFill>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𝐶</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a:t>. </a:t>
                </a:r>
              </a:p>
            </p:txBody>
          </p:sp>
        </mc:Choice>
        <mc:Fallback xmlns="">
          <p:sp>
            <p:nvSpPr>
              <p:cNvPr id="3" name="Content Placeholder 2">
                <a:extLst>
                  <a:ext uri="{FF2B5EF4-FFF2-40B4-BE49-F238E27FC236}">
                    <a16:creationId xmlns:a16="http://schemas.microsoft.com/office/drawing/2014/main" id="{209D8679-275A-4C0B-A986-53AE2C7F7917}"/>
                  </a:ext>
                </a:extLst>
              </p:cNvPr>
              <p:cNvSpPr>
                <a:spLocks noGrp="1" noRot="1" noChangeAspect="1" noMove="1" noResize="1" noEditPoints="1" noAdjustHandles="1" noChangeArrowheads="1" noChangeShapeType="1" noTextEdit="1"/>
              </p:cNvSpPr>
              <p:nvPr>
                <p:ph idx="1"/>
              </p:nvPr>
            </p:nvSpPr>
            <p:spPr>
              <a:blipFill>
                <a:blip r:embed="rId6"/>
                <a:stretch>
                  <a:fillRect l="-1043" t="-2241" r="-1043"/>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0282276-530A-4862-825E-06D9D44C2C47}"/>
              </a:ext>
            </a:extLst>
          </p:cNvPr>
          <p:cNvSpPr>
            <a:spLocks noGrp="1"/>
          </p:cNvSpPr>
          <p:nvPr>
            <p:ph type="sldNum" sz="quarter" idx="12"/>
          </p:nvPr>
        </p:nvSpPr>
        <p:spPr/>
        <p:txBody>
          <a:bodyPr/>
          <a:lstStyle/>
          <a:p>
            <a:fld id="{9C20569E-A3B0-49F9-AACD-92C5FB2683C6}" type="slidenum">
              <a:rPr lang="en-US" smtClean="0"/>
              <a:t>16</a:t>
            </a:fld>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945F1103-80AF-4B5B-962A-666BD72E1EF2}"/>
                  </a:ext>
                </a:extLst>
              </p:cNvPr>
              <p:cNvSpPr/>
              <p:nvPr/>
            </p:nvSpPr>
            <p:spPr>
              <a:xfrm>
                <a:off x="1828800" y="3520440"/>
                <a:ext cx="1930400" cy="16205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400" i="1" dirty="0">
                          <a:latin typeface="Cambria Math" panose="02040503050406030204" pitchFamily="18" charset="0"/>
                          <a:ea typeface="Cambria Math" panose="02040503050406030204" pitchFamily="18" charset="0"/>
                        </a:rPr>
                        <m:t>𝒜</m:t>
                      </m:r>
                    </m:oMath>
                  </m:oMathPara>
                </a14:m>
                <a:endParaRPr lang="en-US"/>
              </a:p>
            </p:txBody>
          </p:sp>
        </mc:Choice>
        <mc:Fallback xmlns="">
          <p:sp>
            <p:nvSpPr>
              <p:cNvPr id="6" name="Rectangle: Rounded Corners 5">
                <a:extLst>
                  <a:ext uri="{FF2B5EF4-FFF2-40B4-BE49-F238E27FC236}">
                    <a16:creationId xmlns:a16="http://schemas.microsoft.com/office/drawing/2014/main" id="{945F1103-80AF-4B5B-962A-666BD72E1EF2}"/>
                  </a:ext>
                </a:extLst>
              </p:cNvPr>
              <p:cNvSpPr>
                <a:spLocks noRot="1" noChangeAspect="1" noMove="1" noResize="1" noEditPoints="1" noAdjustHandles="1" noChangeArrowheads="1" noChangeShapeType="1" noTextEdit="1"/>
              </p:cNvSpPr>
              <p:nvPr/>
            </p:nvSpPr>
            <p:spPr>
              <a:xfrm>
                <a:off x="1828800" y="3520440"/>
                <a:ext cx="1930400" cy="1620520"/>
              </a:xfrm>
              <a:prstGeom prst="roundRect">
                <a:avLst/>
              </a:prstGeom>
              <a:blipFill>
                <a:blip r:embed="rId7"/>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963F5-52EC-4EDE-B45F-630827D3E68F}"/>
              </a:ext>
            </a:extLst>
          </p:cNvPr>
          <p:cNvCxnSpPr/>
          <p:nvPr/>
        </p:nvCxnSpPr>
        <p:spPr>
          <a:xfrm>
            <a:off x="3982720" y="4781391"/>
            <a:ext cx="1717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185983B-B5B9-40BF-A3C4-059C67DAF2FE}"/>
              </a:ext>
            </a:extLst>
          </p:cNvPr>
          <p:cNvCxnSpPr/>
          <p:nvPr/>
        </p:nvCxnSpPr>
        <p:spPr>
          <a:xfrm flipH="1">
            <a:off x="3931920" y="4064000"/>
            <a:ext cx="176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D92CB-601E-400C-8D5D-C5CC8070BB3A}"/>
                  </a:ext>
                </a:extLst>
              </p:cNvPr>
              <p:cNvSpPr txBox="1"/>
              <p:nvPr/>
            </p:nvSpPr>
            <p:spPr>
              <a:xfrm>
                <a:off x="4328160" y="3627120"/>
                <a:ext cx="10261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FF0000"/>
                          </a:solidFill>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𝐾</m:t>
                      </m:r>
                    </m:oMath>
                  </m:oMathPara>
                </a14:m>
                <a:endParaRPr lang="en-US"/>
              </a:p>
            </p:txBody>
          </p:sp>
        </mc:Choice>
        <mc:Fallback xmlns="">
          <p:sp>
            <p:nvSpPr>
              <p:cNvPr id="13" name="TextBox 12">
                <a:extLst>
                  <a:ext uri="{FF2B5EF4-FFF2-40B4-BE49-F238E27FC236}">
                    <a16:creationId xmlns:a16="http://schemas.microsoft.com/office/drawing/2014/main" id="{372D92CB-601E-400C-8D5D-C5CC8070BB3A}"/>
                  </a:ext>
                </a:extLst>
              </p:cNvPr>
              <p:cNvSpPr txBox="1">
                <a:spLocks noRot="1" noChangeAspect="1" noMove="1" noResize="1" noEditPoints="1" noAdjustHandles="1" noChangeArrowheads="1" noChangeShapeType="1" noTextEdit="1"/>
              </p:cNvSpPr>
              <p:nvPr/>
            </p:nvSpPr>
            <p:spPr>
              <a:xfrm>
                <a:off x="4328160" y="3627120"/>
                <a:ext cx="1026160" cy="461665"/>
              </a:xfrm>
              <a:prstGeom prst="rect">
                <a:avLst/>
              </a:prstGeom>
              <a:blipFill>
                <a:blip r:embed="rId8"/>
                <a:stretch>
                  <a:fillRect l="-5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8B80FE-C467-46B5-A1E6-AF018DE02F75}"/>
                  </a:ext>
                </a:extLst>
              </p:cNvPr>
              <p:cNvSpPr txBox="1"/>
              <p:nvPr/>
            </p:nvSpPr>
            <p:spPr>
              <a:xfrm>
                <a:off x="4328160" y="4319726"/>
                <a:ext cx="10261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𝑥</m:t>
                      </m:r>
                    </m:oMath>
                  </m:oMathPara>
                </a14:m>
                <a:endParaRPr lang="en-US"/>
              </a:p>
            </p:txBody>
          </p:sp>
        </mc:Choice>
        <mc:Fallback xmlns="">
          <p:sp>
            <p:nvSpPr>
              <p:cNvPr id="14" name="TextBox 13">
                <a:extLst>
                  <a:ext uri="{FF2B5EF4-FFF2-40B4-BE49-F238E27FC236}">
                    <a16:creationId xmlns:a16="http://schemas.microsoft.com/office/drawing/2014/main" id="{678B80FE-C467-46B5-A1E6-AF018DE02F75}"/>
                  </a:ext>
                </a:extLst>
              </p:cNvPr>
              <p:cNvSpPr txBox="1">
                <a:spLocks noRot="1" noChangeAspect="1" noMove="1" noResize="1" noEditPoints="1" noAdjustHandles="1" noChangeArrowheads="1" noChangeShapeType="1" noTextEdit="1"/>
              </p:cNvSpPr>
              <p:nvPr/>
            </p:nvSpPr>
            <p:spPr>
              <a:xfrm>
                <a:off x="4328160" y="4319726"/>
                <a:ext cx="1026160"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Flowchart: Alternate Process 14">
                <a:extLst>
                  <a:ext uri="{FF2B5EF4-FFF2-40B4-BE49-F238E27FC236}">
                    <a16:creationId xmlns:a16="http://schemas.microsoft.com/office/drawing/2014/main" id="{F03EE202-30D3-40DA-9535-948805923DDB}"/>
                  </a:ext>
                </a:extLst>
              </p:cNvPr>
              <p:cNvSpPr/>
              <p:nvPr/>
            </p:nvSpPr>
            <p:spPr>
              <a:xfrm>
                <a:off x="6781802" y="3007360"/>
                <a:ext cx="4683758" cy="2479493"/>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800" i="1" dirty="0">
                        <a:latin typeface="Cambria Math" panose="02040503050406030204" pitchFamily="18" charset="0"/>
                        <a:ea typeface="Cambria Math" panose="02040503050406030204" pitchFamily="18" charset="0"/>
                      </a:rPr>
                      <m:t>𝒜</m:t>
                    </m:r>
                  </m:oMath>
                </a14:m>
                <a:r>
                  <a:rPr lang="en-US" sz="2800"/>
                  <a:t> wins if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h</m:t>
                        </m:r>
                      </m:e>
                      <m:sub>
                        <m:r>
                          <a:rPr lang="en-US" sz="2800" i="1">
                            <a:solidFill>
                              <a:srgbClr val="FF0000"/>
                            </a:solidFill>
                            <a:latin typeface="Cambria Math" panose="02040503050406030204" pitchFamily="18" charset="0"/>
                          </a:rPr>
                          <m:t>𝑘</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r>
                      <a:rPr lang="en-US" sz="2800" i="1">
                        <a:latin typeface="Cambria Math" panose="02040503050406030204" pitchFamily="18" charset="0"/>
                      </a:rPr>
                      <m:t>𝐶</m:t>
                    </m:r>
                    <m:d>
                      <m:dPr>
                        <m:ctrlPr>
                          <a:rPr lang="en-US" sz="2800" i="1">
                            <a:latin typeface="Cambria Math" panose="02040503050406030204" pitchFamily="18" charset="0"/>
                          </a:rPr>
                        </m:ctrlPr>
                      </m:dPr>
                      <m:e>
                        <m:r>
                          <a:rPr lang="en-US" sz="2800" i="1">
                            <a:latin typeface="Cambria Math" panose="02040503050406030204" pitchFamily="18" charset="0"/>
                          </a:rPr>
                          <m:t>𝑥</m:t>
                        </m:r>
                      </m:e>
                    </m:d>
                  </m:oMath>
                </a14:m>
                <a:endParaRPr lang="en-US" sz="2800"/>
              </a:p>
            </p:txBody>
          </p:sp>
        </mc:Choice>
        <mc:Fallback xmlns="">
          <p:sp>
            <p:nvSpPr>
              <p:cNvPr id="15" name="Flowchart: Alternate Process 14">
                <a:extLst>
                  <a:ext uri="{FF2B5EF4-FFF2-40B4-BE49-F238E27FC236}">
                    <a16:creationId xmlns:a16="http://schemas.microsoft.com/office/drawing/2014/main" id="{F03EE202-30D3-40DA-9535-948805923DDB}"/>
                  </a:ext>
                </a:extLst>
              </p:cNvPr>
              <p:cNvSpPr>
                <a:spLocks noRot="1" noChangeAspect="1" noMove="1" noResize="1" noEditPoints="1" noAdjustHandles="1" noChangeArrowheads="1" noChangeShapeType="1" noTextEdit="1"/>
              </p:cNvSpPr>
              <p:nvPr/>
            </p:nvSpPr>
            <p:spPr>
              <a:xfrm>
                <a:off x="6781802" y="3007360"/>
                <a:ext cx="4683758" cy="2479493"/>
              </a:xfrm>
              <a:prstGeom prst="flowChartAlternateProcess">
                <a:avLst/>
              </a:prstGeom>
              <a:blipFill>
                <a:blip r:embed="rId10"/>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4897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animBg="1"/>
      <p:bldP spid="13" grpId="0"/>
      <p:bldP spid="14"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normAutofit fontScale="90000"/>
              </a:bodyPr>
              <a:lstStyle/>
              <a:p>
                <a:r>
                  <a:rPr lang="en-IN"/>
                  <a:t>Background: Compressing Trapdoor </a:t>
                </a:r>
                <a14:m>
                  <m:oMath xmlns:m="http://schemas.openxmlformats.org/officeDocument/2006/math">
                    <m:r>
                      <m:rPr>
                        <m:sty m:val="p"/>
                      </m:rPr>
                      <a:rPr lang="en-US" b="0" i="0" smtClean="0">
                        <a:latin typeface="Cambria Math" panose="02040503050406030204" pitchFamily="18" charset="0"/>
                      </a:rPr>
                      <m:t>Σ</m:t>
                    </m:r>
                  </m:oMath>
                </a14:m>
                <a:r>
                  <a:rPr lang="en-IN"/>
                  <a:t>-Protocols</a:t>
                </a:r>
                <a:endParaRPr lang="en-US"/>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029" t="-1948" b="-123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a:bodyPr>
              <a:lstStyle/>
              <a:p>
                <a:r>
                  <a:rPr lang="en-IN"/>
                  <a:t>Prover uses a CI-Hash to compute </a:t>
                </a:r>
                <a14:m>
                  <m:oMath xmlns:m="http://schemas.openxmlformats.org/officeDocument/2006/math">
                    <m:r>
                      <a:rPr lang="en-US" i="1">
                        <a:latin typeface="Cambria Math" panose="02040503050406030204" pitchFamily="18" charset="0"/>
                      </a:rPr>
                      <m:t>𝛽</m:t>
                    </m:r>
                  </m:oMath>
                </a14:m>
                <a:endParaRPr lang="en-IN" i="1">
                  <a:solidFill>
                    <a:schemeClr val="accent1">
                      <a:lumMod val="75000"/>
                    </a:schemeClr>
                  </a:solidFill>
                </a:endParaRPr>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691816" y="1621929"/>
                <a:ext cx="10808368" cy="1699934"/>
              </a:xfrm>
              <a:blipFill>
                <a:blip r:embed="rId7"/>
                <a:stretch>
                  <a:fillRect l="-1015" t="-573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054BEAE5-325F-4593-A046-4FCDA5D986FB}"/>
              </a:ext>
            </a:extLst>
          </p:cNvPr>
          <p:cNvGrpSpPr/>
          <p:nvPr/>
        </p:nvGrpSpPr>
        <p:grpSpPr>
          <a:xfrm>
            <a:off x="917092" y="2863293"/>
            <a:ext cx="10056157" cy="2895998"/>
            <a:chOff x="820995" y="3845885"/>
            <a:chExt cx="5001487" cy="1453489"/>
          </a:xfrm>
        </p:grpSpPr>
        <p:grpSp>
          <p:nvGrpSpPr>
            <p:cNvPr id="5" name="Group 4">
              <a:extLst>
                <a:ext uri="{FF2B5EF4-FFF2-40B4-BE49-F238E27FC236}">
                  <a16:creationId xmlns:a16="http://schemas.microsoft.com/office/drawing/2014/main" id="{5D98C47B-181A-49FE-A185-01B831737AE4}"/>
                </a:ext>
              </a:extLst>
            </p:cNvPr>
            <p:cNvGrpSpPr/>
            <p:nvPr/>
          </p:nvGrpSpPr>
          <p:grpSpPr>
            <a:xfrm>
              <a:off x="820995" y="3845885"/>
              <a:ext cx="5001487" cy="1453489"/>
              <a:chOff x="3301270" y="2908212"/>
              <a:chExt cx="5001487" cy="1453489"/>
            </a:xfrm>
          </p:grpSpPr>
          <p:grpSp>
            <p:nvGrpSpPr>
              <p:cNvPr id="9" name="Group 8">
                <a:extLst>
                  <a:ext uri="{FF2B5EF4-FFF2-40B4-BE49-F238E27FC236}">
                    <a16:creationId xmlns:a16="http://schemas.microsoft.com/office/drawing/2014/main" id="{FF1E315F-2570-4CAA-9A21-285D3A6C836A}"/>
                  </a:ext>
                </a:extLst>
              </p:cNvPr>
              <p:cNvGrpSpPr/>
              <p:nvPr/>
            </p:nvGrpSpPr>
            <p:grpSpPr>
              <a:xfrm>
                <a:off x="3301270" y="3229877"/>
                <a:ext cx="864908" cy="1131824"/>
                <a:chOff x="1367937" y="1844921"/>
                <a:chExt cx="900116" cy="1131824"/>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6499631-EF7F-4ADB-8FE8-6D47F9C0BED0}"/>
                        </a:ext>
                      </a:extLst>
                    </p:cNvPr>
                    <p:cNvSpPr txBox="1"/>
                    <p:nvPr/>
                  </p:nvSpPr>
                  <p:spPr>
                    <a:xfrm>
                      <a:off x="1417874" y="2745037"/>
                      <a:ext cx="850179" cy="231708"/>
                    </a:xfrm>
                    <a:prstGeom prst="rect">
                      <a:avLst/>
                    </a:prstGeom>
                    <a:noFill/>
                  </p:spPr>
                  <p:txBody>
                    <a:bodyPr wrap="square" rtlCol="0">
                      <a:spAutoFit/>
                    </a:bodyPr>
                    <a:lstStyle/>
                    <a:p>
                      <a:r>
                        <a:rPr lang="en-US" sz="2400"/>
                        <a:t>Witness: </a:t>
                      </a:r>
                      <a14:m>
                        <m:oMath xmlns:m="http://schemas.openxmlformats.org/officeDocument/2006/math">
                          <m:r>
                            <m:rPr>
                              <m:sty m:val="p"/>
                            </m:rPr>
                            <a:rPr lang="en-US" sz="2400" b="0" i="0" smtClean="0">
                              <a:solidFill>
                                <a:srgbClr val="FF0000"/>
                              </a:solidFill>
                              <a:latin typeface="Cambria Math" panose="02040503050406030204" pitchFamily="18" charset="0"/>
                            </a:rPr>
                            <m:t>w</m:t>
                          </m:r>
                        </m:oMath>
                      </a14:m>
                      <a:endParaRPr lang="en-US" sz="2400"/>
                    </a:p>
                  </p:txBody>
                </p:sp>
              </mc:Choice>
              <mc:Fallback xmlns="">
                <p:sp>
                  <p:nvSpPr>
                    <p:cNvPr id="16" name="TextBox 15">
                      <a:extLst>
                        <a:ext uri="{FF2B5EF4-FFF2-40B4-BE49-F238E27FC236}">
                          <a16:creationId xmlns:a16="http://schemas.microsoft.com/office/drawing/2014/main" id="{F6499631-EF7F-4ADB-8FE8-6D47F9C0BED0}"/>
                        </a:ext>
                      </a:extLst>
                    </p:cNvPr>
                    <p:cNvSpPr txBox="1">
                      <a:spLocks noRot="1" noChangeAspect="1" noMove="1" noResize="1" noEditPoints="1" noAdjustHandles="1" noChangeArrowheads="1" noChangeShapeType="1" noTextEdit="1"/>
                    </p:cNvSpPr>
                    <p:nvPr/>
                  </p:nvSpPr>
                  <p:spPr>
                    <a:xfrm>
                      <a:off x="1417874" y="2745037"/>
                      <a:ext cx="850179" cy="231708"/>
                    </a:xfrm>
                    <a:prstGeom prst="rect">
                      <a:avLst/>
                    </a:prstGeom>
                    <a:blipFill>
                      <a:blip r:embed="rId8"/>
                      <a:stretch>
                        <a:fillRect l="-5556" t="-10526" b="-28947"/>
                      </a:stretch>
                    </a:blipFill>
                  </p:spPr>
                  <p:txBody>
                    <a:bodyPr/>
                    <a:lstStyle/>
                    <a:p>
                      <a:r>
                        <a:rPr lang="en-US">
                          <a:noFill/>
                        </a:rPr>
                        <a:t> </a:t>
                      </a:r>
                    </a:p>
                  </p:txBody>
                </p:sp>
              </mc:Fallback>
            </mc:AlternateContent>
            <p:pic>
              <p:nvPicPr>
                <p:cNvPr id="17" name="Picture 16">
                  <a:extLst>
                    <a:ext uri="{FF2B5EF4-FFF2-40B4-BE49-F238E27FC236}">
                      <a16:creationId xmlns:a16="http://schemas.microsoft.com/office/drawing/2014/main" id="{7696F592-E6C6-4FDA-A033-C86E256E57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67937" y="1844921"/>
                  <a:ext cx="900116" cy="900116"/>
                </a:xfrm>
                <a:prstGeom prst="rect">
                  <a:avLst/>
                </a:prstGeom>
              </p:spPr>
            </p:pic>
          </p:grpSp>
          <p:pic>
            <p:nvPicPr>
              <p:cNvPr id="10" name="Content Placeholder 10" descr="File:User with smile.svg">
                <a:extLst>
                  <a:ext uri="{FF2B5EF4-FFF2-40B4-BE49-F238E27FC236}">
                    <a16:creationId xmlns:a16="http://schemas.microsoft.com/office/drawing/2014/main" id="{6C090ECC-D712-476A-8ABE-57B9709EEAC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52694" y="3229877"/>
                <a:ext cx="750063" cy="900116"/>
              </a:xfrm>
              <a:prstGeom prst="rect">
                <a:avLst/>
              </a:prstGeom>
            </p:spPr>
          </p:pic>
          <p:sp>
            <p:nvSpPr>
              <p:cNvPr id="11" name="TextBox 10">
                <a:extLst>
                  <a:ext uri="{FF2B5EF4-FFF2-40B4-BE49-F238E27FC236}">
                    <a16:creationId xmlns:a16="http://schemas.microsoft.com/office/drawing/2014/main" id="{26D45FA8-76C9-4A0A-9C32-00B80620CF3B}"/>
                  </a:ext>
                </a:extLst>
              </p:cNvPr>
              <p:cNvSpPr txBox="1"/>
              <p:nvPr/>
            </p:nvSpPr>
            <p:spPr>
              <a:xfrm>
                <a:off x="3658187" y="2908212"/>
                <a:ext cx="261316" cy="262602"/>
              </a:xfrm>
              <a:prstGeom prst="rect">
                <a:avLst/>
              </a:prstGeom>
              <a:noFill/>
            </p:spPr>
            <p:txBody>
              <a:bodyPr wrap="square" rtlCol="0">
                <a:spAutoFit/>
              </a:bodyPr>
              <a:lstStyle/>
              <a:p>
                <a:r>
                  <a:rPr lang="en-US" sz="2800" b="1">
                    <a:solidFill>
                      <a:schemeClr val="accent1"/>
                    </a:solidFill>
                  </a:rPr>
                  <a:t>P</a:t>
                </a:r>
              </a:p>
            </p:txBody>
          </p:sp>
          <p:sp>
            <p:nvSpPr>
              <p:cNvPr id="12" name="TextBox 11">
                <a:extLst>
                  <a:ext uri="{FF2B5EF4-FFF2-40B4-BE49-F238E27FC236}">
                    <a16:creationId xmlns:a16="http://schemas.microsoft.com/office/drawing/2014/main" id="{482522AB-962E-46A4-9526-86CDF67138FF}"/>
                  </a:ext>
                </a:extLst>
              </p:cNvPr>
              <p:cNvSpPr txBox="1"/>
              <p:nvPr/>
            </p:nvSpPr>
            <p:spPr>
              <a:xfrm>
                <a:off x="7746380" y="2908212"/>
                <a:ext cx="261316" cy="262602"/>
              </a:xfrm>
              <a:prstGeom prst="rect">
                <a:avLst/>
              </a:prstGeom>
              <a:noFill/>
            </p:spPr>
            <p:txBody>
              <a:bodyPr wrap="square" rtlCol="0">
                <a:spAutoFit/>
              </a:bodyPr>
              <a:lstStyle/>
              <a:p>
                <a:r>
                  <a:rPr lang="en-US" sz="2800" b="1">
                    <a:solidFill>
                      <a:schemeClr val="accent1"/>
                    </a:solidFill>
                  </a:rPr>
                  <a:t>V</a:t>
                </a:r>
              </a:p>
            </p:txBody>
          </p:sp>
          <p:cxnSp>
            <p:nvCxnSpPr>
              <p:cNvPr id="13" name="Straight Arrow Connector 12">
                <a:extLst>
                  <a:ext uri="{FF2B5EF4-FFF2-40B4-BE49-F238E27FC236}">
                    <a16:creationId xmlns:a16="http://schemas.microsoft.com/office/drawing/2014/main" id="{4244D109-657A-4959-B20E-11528597ABBF}"/>
                  </a:ext>
                </a:extLst>
              </p:cNvPr>
              <p:cNvCxnSpPr/>
              <p:nvPr/>
            </p:nvCxnSpPr>
            <p:spPr>
              <a:xfrm>
                <a:off x="4216865" y="3745586"/>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AA3ED65-56D0-41B9-875C-28A9882EAAD4}"/>
                    </a:ext>
                  </a:extLst>
                </p:cNvPr>
                <p:cNvSpPr txBox="1"/>
                <p:nvPr/>
              </p:nvSpPr>
              <p:spPr>
                <a:xfrm>
                  <a:off x="2527021" y="4479946"/>
                  <a:ext cx="1741636" cy="185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𝐶𝑜𝑚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𝛼</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e>
                        </m:d>
                        <m:r>
                          <a:rPr lang="en-US" sz="2400" b="0" i="1" smtClean="0">
                            <a:latin typeface="Cambria Math" panose="02040503050406030204" pitchFamily="18" charset="0"/>
                          </a:rPr>
                          <m:t>, </m:t>
                        </m:r>
                        <m:r>
                          <a:rPr lang="en-US" sz="2400" b="0" i="1" smtClean="0">
                            <a:latin typeface="Cambria Math" panose="02040503050406030204" pitchFamily="18" charset="0"/>
                          </a:rPr>
                          <m:t>𝛾</m:t>
                        </m:r>
                      </m:oMath>
                    </m:oMathPara>
                  </a14:m>
                  <a:endParaRPr lang="en-US" dirty="0"/>
                </a:p>
              </p:txBody>
            </p:sp>
          </mc:Choice>
          <mc:Fallback xmlns="">
            <p:sp>
              <p:nvSpPr>
                <p:cNvPr id="6" name="TextBox 5">
                  <a:extLst>
                    <a:ext uri="{FF2B5EF4-FFF2-40B4-BE49-F238E27FC236}">
                      <a16:creationId xmlns:a16="http://schemas.microsoft.com/office/drawing/2014/main" id="{DAA3ED65-56D0-41B9-875C-28A9882EAAD4}"/>
                    </a:ext>
                  </a:extLst>
                </p:cNvPr>
                <p:cNvSpPr txBox="1">
                  <a:spLocks noRot="1" noChangeAspect="1" noMove="1" noResize="1" noEditPoints="1" noAdjustHandles="1" noChangeArrowheads="1" noChangeShapeType="1" noTextEdit="1"/>
                </p:cNvSpPr>
                <p:nvPr/>
              </p:nvSpPr>
              <p:spPr>
                <a:xfrm>
                  <a:off x="2527021" y="4479946"/>
                  <a:ext cx="1741636" cy="185366"/>
                </a:xfrm>
                <a:prstGeom prst="rect">
                  <a:avLst/>
                </a:prstGeom>
                <a:blipFill>
                  <a:blip r:embed="rId11"/>
                  <a:stretch>
                    <a:fillRect l="-696" r="-1217" b="-32787"/>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16425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normAutofit fontScale="90000"/>
              </a:bodyPr>
              <a:lstStyle/>
              <a:p>
                <a:r>
                  <a:rPr lang="en-IN"/>
                  <a:t>Background: ZAPs for</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NP</m:t>
                    </m:r>
                  </m:oMath>
                </a14:m>
                <a:r>
                  <a:rPr lang="en-US"/>
                  <a:t> from subexponentially hard LWE [LVW’19]</a:t>
                </a:r>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029" t="-31169" b="-41558"/>
                </a:stretch>
              </a:blipFill>
            </p:spPr>
            <p:txBody>
              <a:bodyPr/>
              <a:lstStyle/>
              <a:p>
                <a:r>
                  <a:rPr lang="en-US">
                    <a:noFill/>
                  </a:rPr>
                  <a:t> </a:t>
                </a:r>
              </a:p>
            </p:txBody>
          </p:sp>
        </mc:Fallback>
      </mc:AlternateContent>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a:bodyPr>
          <a:lstStyle/>
          <a:p>
            <a:r>
              <a:rPr lang="en-US"/>
              <a:t>Use </a:t>
            </a:r>
            <a:r>
              <a:rPr lang="en-IN"/>
              <a:t>a PKE scheme as the commitment</a:t>
            </a:r>
            <a:endParaRPr lang="en-IN" i="1"/>
          </a:p>
          <a:p>
            <a:endParaRPr lang="en-IN" i="1">
              <a:solidFill>
                <a:schemeClr val="accent1">
                  <a:lumMod val="75000"/>
                </a:schemeClr>
              </a:solidFill>
            </a:endParaRPr>
          </a:p>
        </p:txBody>
      </p:sp>
      <p:grpSp>
        <p:nvGrpSpPr>
          <p:cNvPr id="7" name="Group 6">
            <a:extLst>
              <a:ext uri="{FF2B5EF4-FFF2-40B4-BE49-F238E27FC236}">
                <a16:creationId xmlns:a16="http://schemas.microsoft.com/office/drawing/2014/main" id="{DD27A33B-CF0C-48DF-9C76-1C3C2F6A780A}"/>
              </a:ext>
            </a:extLst>
          </p:cNvPr>
          <p:cNvGrpSpPr/>
          <p:nvPr/>
        </p:nvGrpSpPr>
        <p:grpSpPr>
          <a:xfrm>
            <a:off x="970842" y="3321863"/>
            <a:ext cx="10027402" cy="3161643"/>
            <a:chOff x="970842" y="2986725"/>
            <a:chExt cx="10027402" cy="3161643"/>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B2CC139-7F52-42F8-8CF4-B7B78E1FB6D7}"/>
                    </a:ext>
                  </a:extLst>
                </p:cNvPr>
                <p:cNvSpPr txBox="1"/>
                <p:nvPr/>
              </p:nvSpPr>
              <p:spPr>
                <a:xfrm>
                  <a:off x="1067934" y="5317371"/>
                  <a:ext cx="2042533" cy="830997"/>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a:p>
                  <a:r>
                    <a:rPr lang="en-US" sz="2400"/>
                    <a:t>Witness: </a:t>
                  </a:r>
                  <a14:m>
                    <m:oMath xmlns:m="http://schemas.openxmlformats.org/officeDocument/2006/math">
                      <m:r>
                        <m:rPr>
                          <m:sty m:val="p"/>
                        </m:rPr>
                        <a:rPr lang="en-US" sz="2400" b="0" i="0" smtClean="0">
                          <a:solidFill>
                            <a:srgbClr val="FF0000"/>
                          </a:solidFill>
                          <a:latin typeface="Cambria Math" panose="02040503050406030204" pitchFamily="18" charset="0"/>
                        </a:rPr>
                        <m:t>w</m:t>
                      </m:r>
                    </m:oMath>
                  </a14:m>
                  <a:endParaRPr lang="en-US" sz="2400"/>
                </a:p>
              </p:txBody>
            </p:sp>
          </mc:Choice>
          <mc:Fallback xmlns="">
            <p:sp>
              <p:nvSpPr>
                <p:cNvPr id="29" name="TextBox 28">
                  <a:extLst>
                    <a:ext uri="{FF2B5EF4-FFF2-40B4-BE49-F238E27FC236}">
                      <a16:creationId xmlns:a16="http://schemas.microsoft.com/office/drawing/2014/main" id="{5B2CC139-7F52-42F8-8CF4-B7B78E1FB6D7}"/>
                    </a:ext>
                  </a:extLst>
                </p:cNvPr>
                <p:cNvSpPr txBox="1">
                  <a:spLocks noRot="1" noChangeAspect="1" noMove="1" noResize="1" noEditPoints="1" noAdjustHandles="1" noChangeArrowheads="1" noChangeShapeType="1" noTextEdit="1"/>
                </p:cNvSpPr>
                <p:nvPr/>
              </p:nvSpPr>
              <p:spPr>
                <a:xfrm>
                  <a:off x="1067934" y="5317371"/>
                  <a:ext cx="2042533" cy="830997"/>
                </a:xfrm>
                <a:prstGeom prst="rect">
                  <a:avLst/>
                </a:prstGeom>
                <a:blipFill>
                  <a:blip r:embed="rId7"/>
                  <a:stretch>
                    <a:fillRect l="-4478" t="-5839" b="-1532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A2AC8BA-8172-4878-A239-CA8D242A0583}"/>
                </a:ext>
              </a:extLst>
            </p:cNvPr>
            <p:cNvGrpSpPr/>
            <p:nvPr/>
          </p:nvGrpSpPr>
          <p:grpSpPr>
            <a:xfrm>
              <a:off x="970842" y="2986725"/>
              <a:ext cx="10027402" cy="2605569"/>
              <a:chOff x="970842" y="2986725"/>
              <a:chExt cx="10027402" cy="2605569"/>
            </a:xfrm>
          </p:grpSpPr>
          <p:grpSp>
            <p:nvGrpSpPr>
              <p:cNvPr id="14" name="Group 13">
                <a:extLst>
                  <a:ext uri="{FF2B5EF4-FFF2-40B4-BE49-F238E27FC236}">
                    <a16:creationId xmlns:a16="http://schemas.microsoft.com/office/drawing/2014/main" id="{9A0DC633-95AE-4DF6-8519-A3D9E50839F4}"/>
                  </a:ext>
                </a:extLst>
              </p:cNvPr>
              <p:cNvGrpSpPr/>
              <p:nvPr/>
            </p:nvGrpSpPr>
            <p:grpSpPr>
              <a:xfrm>
                <a:off x="970842" y="2986725"/>
                <a:ext cx="10027402" cy="2605569"/>
                <a:chOff x="820995" y="3845885"/>
                <a:chExt cx="4967839" cy="1307724"/>
              </a:xfrm>
            </p:grpSpPr>
            <p:grpSp>
              <p:nvGrpSpPr>
                <p:cNvPr id="15" name="Group 14">
                  <a:extLst>
                    <a:ext uri="{FF2B5EF4-FFF2-40B4-BE49-F238E27FC236}">
                      <a16:creationId xmlns:a16="http://schemas.microsoft.com/office/drawing/2014/main" id="{14A0677E-7BC4-420C-86A1-0BDDCDF095A3}"/>
                    </a:ext>
                  </a:extLst>
                </p:cNvPr>
                <p:cNvGrpSpPr/>
                <p:nvPr/>
              </p:nvGrpSpPr>
              <p:grpSpPr>
                <a:xfrm>
                  <a:off x="820995" y="3845885"/>
                  <a:ext cx="4967839" cy="1307724"/>
                  <a:chOff x="3301270" y="2908212"/>
                  <a:chExt cx="4967839" cy="1307724"/>
                </a:xfrm>
              </p:grpSpPr>
              <p:pic>
                <p:nvPicPr>
                  <p:cNvPr id="19" name="Picture 18">
                    <a:extLst>
                      <a:ext uri="{FF2B5EF4-FFF2-40B4-BE49-F238E27FC236}">
                        <a16:creationId xmlns:a16="http://schemas.microsoft.com/office/drawing/2014/main" id="{CE227B30-3F26-4087-84B2-23730E53E9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0" name="Content Placeholder 10" descr="File:User with smile.svg">
                    <a:extLst>
                      <a:ext uri="{FF2B5EF4-FFF2-40B4-BE49-F238E27FC236}">
                        <a16:creationId xmlns:a16="http://schemas.microsoft.com/office/drawing/2014/main" id="{7AC2B583-F00B-488D-8FFB-CBAAAEC8E32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1" name="TextBox 20">
                    <a:extLst>
                      <a:ext uri="{FF2B5EF4-FFF2-40B4-BE49-F238E27FC236}">
                        <a16:creationId xmlns:a16="http://schemas.microsoft.com/office/drawing/2014/main" id="{F3360FDB-EEFC-48BE-80D3-095A0D69438E}"/>
                      </a:ext>
                    </a:extLst>
                  </p:cNvPr>
                  <p:cNvSpPr txBox="1"/>
                  <p:nvPr/>
                </p:nvSpPr>
                <p:spPr>
                  <a:xfrm>
                    <a:off x="3658187" y="2908212"/>
                    <a:ext cx="261316" cy="324391"/>
                  </a:xfrm>
                  <a:prstGeom prst="rect">
                    <a:avLst/>
                  </a:prstGeom>
                  <a:noFill/>
                </p:spPr>
                <p:txBody>
                  <a:bodyPr wrap="square" rtlCol="0">
                    <a:spAutoFit/>
                  </a:bodyPr>
                  <a:lstStyle/>
                  <a:p>
                    <a:r>
                      <a:rPr lang="en-US" sz="3600" b="1">
                        <a:solidFill>
                          <a:schemeClr val="accent1"/>
                        </a:solidFill>
                      </a:rPr>
                      <a:t>P</a:t>
                    </a:r>
                  </a:p>
                </p:txBody>
              </p:sp>
              <p:sp>
                <p:nvSpPr>
                  <p:cNvPr id="22" name="TextBox 21">
                    <a:extLst>
                      <a:ext uri="{FF2B5EF4-FFF2-40B4-BE49-F238E27FC236}">
                        <a16:creationId xmlns:a16="http://schemas.microsoft.com/office/drawing/2014/main" id="{A3E86537-DCDC-40AF-BED2-55FB849E4D83}"/>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V</a:t>
                    </a:r>
                  </a:p>
                </p:txBody>
              </p:sp>
              <p:cxnSp>
                <p:nvCxnSpPr>
                  <p:cNvPr id="23" name="Straight Arrow Connector 22">
                    <a:extLst>
                      <a:ext uri="{FF2B5EF4-FFF2-40B4-BE49-F238E27FC236}">
                        <a16:creationId xmlns:a16="http://schemas.microsoft.com/office/drawing/2014/main" id="{C1D867FF-39FD-47D2-99E3-8A2193B035EA}"/>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97797-AC26-4685-B9F2-E42DBC805F10}"/>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54C55C-CFDC-4E26-9AC6-3D2C93986491}"/>
                        </a:ext>
                      </a:extLst>
                    </p:cNvPr>
                    <p:cNvSpPr txBox="1"/>
                    <p:nvPr/>
                  </p:nvSpPr>
                  <p:spPr>
                    <a:xfrm>
                      <a:off x="3170366" y="4213007"/>
                      <a:ext cx="497087" cy="278049"/>
                    </a:xfrm>
                    <a:prstGeom prst="rect">
                      <a:avLst/>
                    </a:prstGeom>
                    <a:noFill/>
                  </p:spPr>
                  <p:txBody>
                    <a:bodyPr wrap="none" lIns="0" tIns="0" rIns="0" bIns="0" rtlCol="0">
                      <a:spAutoFit/>
                    </a:bodyPr>
                    <a:lstStyle/>
                    <a:p>
                      <a:r>
                        <a:rPr lang="en-US" sz="2400" b="0"/>
                        <a:t> </a:t>
                      </a:r>
                      <a14:m>
                        <m:oMath xmlns:m="http://schemas.openxmlformats.org/officeDocument/2006/math">
                          <m:r>
                            <m:rPr>
                              <m:sty m:val="p"/>
                            </m:rPr>
                            <a:rPr lang="en-US" sz="3600" b="0" i="0" smtClean="0">
                              <a:latin typeface="Cambria Math" panose="02040503050406030204" pitchFamily="18" charset="0"/>
                            </a:rPr>
                            <m:t>pk</m:t>
                          </m:r>
                          <m:r>
                            <a:rPr lang="en-US" sz="3600" b="0" i="0" smtClean="0">
                              <a:latin typeface="Cambria Math" panose="02040503050406030204" pitchFamily="18" charset="0"/>
                            </a:rPr>
                            <m:t>,</m:t>
                          </m:r>
                          <m:r>
                            <a:rPr lang="en-IN" sz="3600" b="0" i="1" smtClean="0">
                              <a:latin typeface="Cambria Math" panose="02040503050406030204" pitchFamily="18" charset="0"/>
                            </a:rPr>
                            <m:t>h</m:t>
                          </m:r>
                        </m:oMath>
                      </a14:m>
                      <a:endParaRPr lang="en-US" sz="3600"/>
                    </a:p>
                  </p:txBody>
                </p:sp>
              </mc:Choice>
              <mc:Fallback xmlns="">
                <p:sp>
                  <p:nvSpPr>
                    <p:cNvPr id="18" name="TextBox 17">
                      <a:extLst>
                        <a:ext uri="{FF2B5EF4-FFF2-40B4-BE49-F238E27FC236}">
                          <a16:creationId xmlns:a16="http://schemas.microsoft.com/office/drawing/2014/main" id="{1C54C55C-CFDC-4E26-9AC6-3D2C93986491}"/>
                        </a:ext>
                      </a:extLst>
                    </p:cNvPr>
                    <p:cNvSpPr txBox="1">
                      <a:spLocks noRot="1" noChangeAspect="1" noMove="1" noResize="1" noEditPoints="1" noAdjustHandles="1" noChangeArrowheads="1" noChangeShapeType="1" noTextEdit="1"/>
                    </p:cNvSpPr>
                    <p:nvPr/>
                  </p:nvSpPr>
                  <p:spPr>
                    <a:xfrm>
                      <a:off x="3170366" y="4213007"/>
                      <a:ext cx="497087" cy="27804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D747AB-6A3B-40DE-BE54-7B16EFEE3DA9}"/>
                      </a:ext>
                    </a:extLst>
                  </p:cNvPr>
                  <p:cNvSpPr txBox="1"/>
                  <p:nvPr/>
                </p:nvSpPr>
                <p:spPr>
                  <a:xfrm>
                    <a:off x="2415740" y="4635012"/>
                    <a:ext cx="7360519" cy="492443"/>
                  </a:xfrm>
                  <a:prstGeom prst="rect">
                    <a:avLst/>
                  </a:prstGeom>
                  <a:noFill/>
                </p:spPr>
                <p:txBody>
                  <a:bodyPr wrap="square" lIns="0" tIns="0" rIns="0" bIns="0" rtlCol="0">
                    <a:spAutoFit/>
                  </a:bodyPr>
                  <a:lstStyle/>
                  <a:p>
                    <a14:m>
                      <m:oMath xmlns:m="http://schemas.openxmlformats.org/officeDocument/2006/math">
                        <m:r>
                          <m:rPr>
                            <m:sty m:val="p"/>
                          </m:rPr>
                          <a:rPr lang="en-IN" sz="3200" i="1" smtClean="0">
                            <a:latin typeface="Cambria Math" panose="02040503050406030204" pitchFamily="18" charset="0"/>
                          </a:rPr>
                          <m:t>c</m:t>
                        </m:r>
                        <m:r>
                          <a:rPr lang="en-US" sz="3200" b="0" i="1" smtClean="0">
                            <a:latin typeface="Cambria Math" panose="02040503050406030204" pitchFamily="18" charset="0"/>
                          </a:rPr>
                          <m:t>←</m:t>
                        </m:r>
                        <m:r>
                          <m:rPr>
                            <m:sty m:val="p"/>
                          </m:rPr>
                          <a:rPr lang="en-US" sz="3200" b="0" i="0" smtClean="0">
                            <a:latin typeface="Cambria Math" panose="02040503050406030204" pitchFamily="18" charset="0"/>
                          </a:rPr>
                          <m:t>PKE</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Enc</m:t>
                        </m:r>
                        <m:r>
                          <a:rPr lang="en-US" sz="3200" b="0" i="0" smtClean="0">
                            <a:latin typeface="Cambria Math" panose="02040503050406030204" pitchFamily="18" charset="0"/>
                          </a:rPr>
                          <m:t>(</m:t>
                        </m:r>
                        <m:r>
                          <a:rPr lang="en-US" sz="3200" b="0" i="1" smtClean="0">
                            <a:latin typeface="Cambria Math" panose="02040503050406030204" pitchFamily="18" charset="0"/>
                          </a:rPr>
                          <m:t>𝑝𝑘</m:t>
                        </m:r>
                        <m:r>
                          <a:rPr lang="en-US" sz="3200" b="0" i="1" smtClean="0">
                            <a:latin typeface="Cambria Math" panose="02040503050406030204" pitchFamily="18" charset="0"/>
                          </a:rPr>
                          <m:t>⊕</m:t>
                        </m:r>
                        <m:r>
                          <a:rPr lang="en-US" sz="3200" b="0" i="1" smtClean="0">
                            <a:latin typeface="Cambria Math" panose="02040503050406030204" pitchFamily="18" charset="0"/>
                          </a:rPr>
                          <m:t>𝑝</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𝑘</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𝛼</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𝛽</m:t>
                            </m:r>
                            <m:r>
                              <a:rPr lang="en-US" sz="3200" b="0" i="1" smtClean="0">
                                <a:latin typeface="Cambria Math" panose="02040503050406030204" pitchFamily="18" charset="0"/>
                              </a:rPr>
                              <m:t>=</m:t>
                            </m:r>
                            <m:r>
                              <a:rPr lang="en-US" sz="3200" b="0" i="1" smtClean="0">
                                <a:latin typeface="Cambria Math" panose="02040503050406030204" pitchFamily="18" charset="0"/>
                              </a:rPr>
                              <m:t>h</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𝑐</m:t>
                                </m:r>
                              </m:e>
                            </m:d>
                          </m:e>
                        </m:d>
                        <m:r>
                          <a:rPr lang="en-US" sz="3200" b="0" i="1" smtClean="0">
                            <a:latin typeface="Cambria Math" panose="02040503050406030204" pitchFamily="18" charset="0"/>
                          </a:rPr>
                          <m:t>, </m:t>
                        </m:r>
                        <m:r>
                          <a:rPr lang="en-US" sz="3200" b="0" i="1" smtClean="0">
                            <a:latin typeface="Cambria Math" panose="02040503050406030204" pitchFamily="18" charset="0"/>
                          </a:rPr>
                          <m:t>𝛾</m:t>
                        </m:r>
                      </m:oMath>
                    </a14:m>
                    <a:r>
                      <a:rPr lang="en-US" sz="3200" dirty="0"/>
                      <a:t> </a:t>
                    </a:r>
                    <a:endParaRPr lang="en-US" sz="3600" dirty="0"/>
                  </a:p>
                </p:txBody>
              </p:sp>
            </mc:Choice>
            <mc:Fallback xmlns="">
              <p:sp>
                <p:nvSpPr>
                  <p:cNvPr id="30" name="TextBox 29">
                    <a:extLst>
                      <a:ext uri="{FF2B5EF4-FFF2-40B4-BE49-F238E27FC236}">
                        <a16:creationId xmlns:a16="http://schemas.microsoft.com/office/drawing/2014/main" id="{DAD747AB-6A3B-40DE-BE54-7B16EFEE3DA9}"/>
                      </a:ext>
                    </a:extLst>
                  </p:cNvPr>
                  <p:cNvSpPr txBox="1">
                    <a:spLocks noRot="1" noChangeAspect="1" noMove="1" noResize="1" noEditPoints="1" noAdjustHandles="1" noChangeArrowheads="1" noChangeShapeType="1" noTextEdit="1"/>
                  </p:cNvSpPr>
                  <p:nvPr/>
                </p:nvSpPr>
                <p:spPr>
                  <a:xfrm>
                    <a:off x="2415740" y="4635012"/>
                    <a:ext cx="7360519" cy="492443"/>
                  </a:xfrm>
                  <a:prstGeom prst="rect">
                    <a:avLst/>
                  </a:prstGeom>
                  <a:blipFill>
                    <a:blip r:embed="rId11"/>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 name="Cloud 4">
                <a:extLst>
                  <a:ext uri="{FF2B5EF4-FFF2-40B4-BE49-F238E27FC236}">
                    <a16:creationId xmlns:a16="http://schemas.microsoft.com/office/drawing/2014/main" id="{D80E4FD8-B1F3-4420-9440-9AB8D1ADC80A}"/>
                  </a:ext>
                </a:extLst>
              </p:cNvPr>
              <p:cNvSpPr/>
              <p:nvPr/>
            </p:nvSpPr>
            <p:spPr>
              <a:xfrm>
                <a:off x="9351167" y="2136854"/>
                <a:ext cx="3207838" cy="139520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 xmlns:m="http://schemas.openxmlformats.org/officeDocument/2006/math">
                    <m:r>
                      <a:rPr lang="en-US" b="0" i="1" smtClean="0">
                        <a:latin typeface="Cambria Math" panose="02040503050406030204" pitchFamily="18" charset="0"/>
                        <a:ea typeface="Cambria Math" panose="02040503050406030204" pitchFamily="18" charset="0"/>
                      </a:rPr>
                      <m:t>𝑝𝑘</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m:t>
                        </m:r>
                      </m:sup>
                    </m:sSup>
                  </m:oMath>
                </a14:m>
                <a:r>
                  <a:rPr lang="en-US" b="0">
                    <a:ea typeface="Cambria Math" panose="02040503050406030204" pitchFamily="18" charset="0"/>
                  </a:rPr>
                  <a:t> chosen uniformly by </a:t>
                </a:r>
              </a:p>
              <a:p>
                <a:pPr algn="ctr"/>
                <a:r>
                  <a:rPr lang="en-US"/>
                  <a:t>V and P respectively</a:t>
                </a:r>
              </a:p>
            </p:txBody>
          </p:sp>
        </mc:Choice>
        <mc:Fallback xmlns="">
          <p:sp>
            <p:nvSpPr>
              <p:cNvPr id="5" name="Cloud 4">
                <a:extLst>
                  <a:ext uri="{FF2B5EF4-FFF2-40B4-BE49-F238E27FC236}">
                    <a16:creationId xmlns:a16="http://schemas.microsoft.com/office/drawing/2014/main" id="{D80E4FD8-B1F3-4420-9440-9AB8D1ADC80A}"/>
                  </a:ext>
                </a:extLst>
              </p:cNvPr>
              <p:cNvSpPr>
                <a:spLocks noRot="1" noChangeAspect="1" noMove="1" noResize="1" noEditPoints="1" noAdjustHandles="1" noChangeArrowheads="1" noChangeShapeType="1" noTextEdit="1"/>
              </p:cNvSpPr>
              <p:nvPr/>
            </p:nvSpPr>
            <p:spPr>
              <a:xfrm>
                <a:off x="9351167" y="2136854"/>
                <a:ext cx="3207838" cy="1395203"/>
              </a:xfrm>
              <a:prstGeom prst="cloud">
                <a:avLst/>
              </a:prstGeom>
              <a:blipFill>
                <a:blip r:embed="rId12"/>
                <a:stretch>
                  <a:fillRect/>
                </a:stretch>
              </a:blipFill>
            </p:spPr>
            <p:txBody>
              <a:bodyPr/>
              <a:lstStyle/>
              <a:p>
                <a:r>
                  <a:rPr lang="en-US">
                    <a:noFill/>
                  </a:rPr>
                  <a:t> </a:t>
                </a:r>
              </a:p>
            </p:txBody>
          </p:sp>
        </mc:Fallback>
      </mc:AlternateContent>
      <p:sp>
        <p:nvSpPr>
          <p:cNvPr id="6" name="Cloud 5">
            <a:extLst>
              <a:ext uri="{FF2B5EF4-FFF2-40B4-BE49-F238E27FC236}">
                <a16:creationId xmlns:a16="http://schemas.microsoft.com/office/drawing/2014/main" id="{9EF630A0-195D-4AAC-B38F-429F6316FB9D}"/>
              </a:ext>
            </a:extLst>
          </p:cNvPr>
          <p:cNvSpPr/>
          <p:nvPr/>
        </p:nvSpPr>
        <p:spPr>
          <a:xfrm>
            <a:off x="4520764" y="5739173"/>
            <a:ext cx="3387745" cy="830989"/>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a:latin typeface="Cambria Math" panose="02040503050406030204" pitchFamily="18" charset="0"/>
                <a:ea typeface="Cambria Math" panose="02040503050406030204" pitchFamily="18" charset="0"/>
              </a:rPr>
              <a:t>h</a:t>
            </a:r>
            <a:r>
              <a:rPr lang="en-IN" sz="1800"/>
              <a:t>: CI hash function</a:t>
            </a: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448B271B-C25D-4802-B61E-269108CC6A66}"/>
                  </a:ext>
                </a:extLst>
              </p:cNvPr>
              <p:cNvSpPr/>
              <p:nvPr/>
            </p:nvSpPr>
            <p:spPr>
              <a:xfrm>
                <a:off x="366370" y="1323003"/>
                <a:ext cx="8752230" cy="25411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a:t>Extraction trapdoor depends on the choice of </a:t>
                </a:r>
                <a14:m>
                  <m:oMath xmlns:m="http://schemas.openxmlformats.org/officeDocument/2006/math">
                    <m:r>
                      <a:rPr lang="en-US" sz="2400" b="0" i="1" smtClean="0">
                        <a:latin typeface="Cambria Math" panose="02040503050406030204" pitchFamily="18" charset="0"/>
                      </a:rPr>
                      <m:t>𝑝𝑘</m:t>
                    </m:r>
                    <m:r>
                      <a:rPr lang="en-US" sz="2400" b="0" i="1" smtClean="0">
                        <a:latin typeface="Cambria Math" panose="02040503050406030204" pitchFamily="18" charset="0"/>
                      </a:rPr>
                      <m:t>′</m:t>
                    </m:r>
                  </m:oMath>
                </a14:m>
                <a:endParaRPr lang="en-US" sz="2400"/>
              </a:p>
              <a:p>
                <a:pPr marL="342900" indent="-342900">
                  <a:buFont typeface="Arial" panose="020B0604020202020204" pitchFamily="34" charset="0"/>
                  <a:buChar char="•"/>
                </a:pPr>
                <a:r>
                  <a:rPr lang="en-US" sz="2400"/>
                  <a:t>=&gt; The bad-challenge function depends on the choice of </a:t>
                </a:r>
                <a14:m>
                  <m:oMath xmlns:m="http://schemas.openxmlformats.org/officeDocument/2006/math">
                    <m:r>
                      <a:rPr lang="en-US" sz="2400" b="0" i="1" smtClean="0">
                        <a:latin typeface="Cambria Math" panose="02040503050406030204" pitchFamily="18" charset="0"/>
                      </a:rPr>
                      <m:t>𝑝𝑘</m:t>
                    </m:r>
                    <m:r>
                      <a:rPr lang="en-US" sz="2400" b="0" i="1" smtClean="0">
                        <a:latin typeface="Cambria Math" panose="02040503050406030204" pitchFamily="18" charset="0"/>
                      </a:rPr>
                      <m:t>′</m:t>
                    </m:r>
                  </m:oMath>
                </a14:m>
                <a:endParaRPr lang="en-US" sz="2400"/>
              </a:p>
              <a:p>
                <a:pPr marL="342900" indent="-342900">
                  <a:buFont typeface="Arial" panose="020B0604020202020204" pitchFamily="34" charset="0"/>
                  <a:buChar char="•"/>
                </a:pPr>
                <a:r>
                  <a:rPr lang="en-US" sz="2400"/>
                  <a:t>=&gt; Need complexity leveraging to guess it</a:t>
                </a:r>
              </a:p>
              <a:p>
                <a:pPr marL="342900" indent="-342900">
                  <a:buFont typeface="Arial" panose="020B0604020202020204" pitchFamily="34" charset="0"/>
                  <a:buChar char="•"/>
                </a:pPr>
                <a:r>
                  <a:rPr lang="en-US" sz="2400"/>
                  <a:t>=&gt; Need </a:t>
                </a:r>
                <a:r>
                  <a:rPr lang="en-US" sz="2400" err="1"/>
                  <a:t>subexponential</a:t>
                </a:r>
                <a:r>
                  <a:rPr lang="en-US" sz="2400"/>
                  <a:t> hardness assumption</a:t>
                </a:r>
              </a:p>
            </p:txBody>
          </p:sp>
        </mc:Choice>
        <mc:Fallback xmlns="">
          <p:sp>
            <p:nvSpPr>
              <p:cNvPr id="4" name="Rectangle: Rounded Corners 3">
                <a:extLst>
                  <a:ext uri="{FF2B5EF4-FFF2-40B4-BE49-F238E27FC236}">
                    <a16:creationId xmlns:a16="http://schemas.microsoft.com/office/drawing/2014/main" id="{448B271B-C25D-4802-B61E-269108CC6A66}"/>
                  </a:ext>
                </a:extLst>
              </p:cNvPr>
              <p:cNvSpPr>
                <a:spLocks noRot="1" noChangeAspect="1" noMove="1" noResize="1" noEditPoints="1" noAdjustHandles="1" noChangeArrowheads="1" noChangeShapeType="1" noTextEdit="1"/>
              </p:cNvSpPr>
              <p:nvPr/>
            </p:nvSpPr>
            <p:spPr>
              <a:xfrm>
                <a:off x="366370" y="1323003"/>
                <a:ext cx="8752230" cy="2541177"/>
              </a:xfrm>
              <a:prstGeom prst="roundRect">
                <a:avLst/>
              </a:prstGeom>
              <a:blipFill>
                <a:blip r:embed="rId13"/>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4376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normAutofit/>
              </a:bodyPr>
              <a:lstStyle/>
              <a:p>
                <a:r>
                  <a:rPr lang="en-IN"/>
                  <a:t>ZAPs for</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NP</m:t>
                    </m:r>
                    <m:r>
                      <a:rPr lang="en-US">
                        <a:latin typeface="Cambria Math" panose="02040503050406030204" pitchFamily="18" charset="0"/>
                      </a:rPr>
                      <m:t>∩</m:t>
                    </m:r>
                    <m:r>
                      <m:rPr>
                        <m:sty m:val="p"/>
                      </m:rPr>
                      <a:rPr lang="en-US">
                        <a:latin typeface="Cambria Math" panose="02040503050406030204" pitchFamily="18" charset="0"/>
                      </a:rPr>
                      <m:t>coNP</m:t>
                    </m:r>
                  </m:oMath>
                </a14:m>
                <a:r>
                  <a:rPr lang="en-US"/>
                  <a:t>: Template</a:t>
                </a:r>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319" t="-714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fontScale="85000" lnSpcReduction="10000"/>
              </a:bodyPr>
              <a:lstStyle/>
              <a:p>
                <a:r>
                  <a:rPr lang="en-US"/>
                  <a:t>Prover and verifier use a two-round commitment scheme </a:t>
                </a:r>
                <a14:m>
                  <m:oMath xmlns:m="http://schemas.openxmlformats.org/officeDocument/2006/math">
                    <m:r>
                      <m:rPr>
                        <m:sty m:val="p"/>
                      </m:rPr>
                      <a:rPr lang="en-US" b="0" i="0" smtClean="0">
                        <a:latin typeface="Cambria Math" panose="02040503050406030204" pitchFamily="18" charset="0"/>
                      </a:rPr>
                      <m:t>Com</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d>
                  </m:oMath>
                </a14:m>
                <a:r>
                  <a:rPr lang="en-IN" i="1">
                    <a:solidFill>
                      <a:schemeClr val="accent1">
                        <a:lumMod val="75000"/>
                      </a:schemeClr>
                    </a:solidFill>
                  </a:rPr>
                  <a:t> </a:t>
                </a:r>
                <a:endParaRPr lang="en-IN" i="1"/>
              </a:p>
              <a:p>
                <a:pPr lvl="1"/>
                <a14:m>
                  <m:oMath xmlns:m="http://schemas.openxmlformats.org/officeDocument/2006/math">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r>
                  <a:rPr lang="en-IN"/>
                  <a:t> takes instance </a:t>
                </a:r>
                <a14:m>
                  <m:oMath xmlns:m="http://schemas.openxmlformats.org/officeDocument/2006/math">
                    <m:r>
                      <a:rPr lang="en-US" b="0" i="1" smtClean="0">
                        <a:solidFill>
                          <a:schemeClr val="accent6"/>
                        </a:solidFill>
                        <a:latin typeface="Cambria Math" panose="02040503050406030204" pitchFamily="18" charset="0"/>
                      </a:rPr>
                      <m:t>𝑥</m:t>
                    </m:r>
                  </m:oMath>
                </a14:m>
                <a:r>
                  <a:rPr lang="en-IN"/>
                  <a:t> and committed value as input</a:t>
                </a:r>
              </a:p>
              <a:p>
                <a:pPr lvl="1"/>
                <a14:m>
                  <m:oMath xmlns:m="http://schemas.openxmlformats.org/officeDocument/2006/math">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IN"/>
                  <a:t> takes an arbitrary string </a:t>
                </a:r>
                <a14:m>
                  <m:oMath xmlns:m="http://schemas.openxmlformats.org/officeDocument/2006/math">
                    <m:r>
                      <a:rPr lang="en-IN" i="1" dirty="0" smtClean="0">
                        <a:solidFill>
                          <a:schemeClr val="accent2"/>
                        </a:solidFill>
                        <a:latin typeface="Cambria Math" panose="02040503050406030204" pitchFamily="18" charset="0"/>
                      </a:rPr>
                      <m:t>𝑡</m:t>
                    </m:r>
                  </m:oMath>
                </a14:m>
                <a:r>
                  <a:rPr lang="en-IN"/>
                  <a:t> as input</a:t>
                </a:r>
              </a:p>
              <a:p>
                <a:pPr lvl="1"/>
                <a:r>
                  <a:rPr lang="en-IN"/>
                  <a:t>Want: extractability when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oMath>
                </a14:m>
                <a:r>
                  <a:rPr lang="en-IN"/>
                  <a:t>, i.e., extractable</a:t>
                </a:r>
                <a:br>
                  <a:rPr lang="en-IN"/>
                </a:br>
                <a:r>
                  <a:rPr lang="en-IN"/>
                  <a:t>when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oMath>
                </a14:m>
                <a:r>
                  <a:rPr lang="en-IN"/>
                  <a:t> </a:t>
                </a:r>
              </a:p>
              <a:p>
                <a:endParaRPr lang="en-IN" i="1">
                  <a:solidFill>
                    <a:schemeClr val="accent1">
                      <a:lumMod val="75000"/>
                    </a:schemeClr>
                  </a:solidFill>
                </a:endParaRPr>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691816" y="1621929"/>
                <a:ext cx="10808368" cy="1699934"/>
              </a:xfrm>
              <a:blipFill>
                <a:blip r:embed="rId7"/>
                <a:stretch>
                  <a:fillRect l="-733" t="-6810"/>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D27A33B-CF0C-48DF-9C76-1C3C2F6A780A}"/>
              </a:ext>
            </a:extLst>
          </p:cNvPr>
          <p:cNvGrpSpPr/>
          <p:nvPr/>
        </p:nvGrpSpPr>
        <p:grpSpPr>
          <a:xfrm>
            <a:off x="970842" y="3321863"/>
            <a:ext cx="10027402" cy="3161643"/>
            <a:chOff x="970842" y="2986725"/>
            <a:chExt cx="10027402" cy="3161643"/>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B2CC139-7F52-42F8-8CF4-B7B78E1FB6D7}"/>
                    </a:ext>
                  </a:extLst>
                </p:cNvPr>
                <p:cNvSpPr txBox="1"/>
                <p:nvPr/>
              </p:nvSpPr>
              <p:spPr>
                <a:xfrm>
                  <a:off x="1067934" y="5317371"/>
                  <a:ext cx="2042533" cy="830997"/>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a:p>
                  <a:r>
                    <a:rPr lang="en-US" sz="2400"/>
                    <a:t>Witness: </a:t>
                  </a:r>
                  <a14:m>
                    <m:oMath xmlns:m="http://schemas.openxmlformats.org/officeDocument/2006/math">
                      <m:r>
                        <m:rPr>
                          <m:sty m:val="p"/>
                        </m:rPr>
                        <a:rPr lang="en-US" sz="2400" b="0" i="0" smtClean="0">
                          <a:solidFill>
                            <a:srgbClr val="FF0000"/>
                          </a:solidFill>
                          <a:latin typeface="Cambria Math" panose="02040503050406030204" pitchFamily="18" charset="0"/>
                        </a:rPr>
                        <m:t>w</m:t>
                      </m:r>
                    </m:oMath>
                  </a14:m>
                  <a:endParaRPr lang="en-US" sz="2400"/>
                </a:p>
              </p:txBody>
            </p:sp>
          </mc:Choice>
          <mc:Fallback xmlns="">
            <p:sp>
              <p:nvSpPr>
                <p:cNvPr id="29" name="TextBox 28">
                  <a:extLst>
                    <a:ext uri="{FF2B5EF4-FFF2-40B4-BE49-F238E27FC236}">
                      <a16:creationId xmlns:a16="http://schemas.microsoft.com/office/drawing/2014/main" id="{5B2CC139-7F52-42F8-8CF4-B7B78E1FB6D7}"/>
                    </a:ext>
                  </a:extLst>
                </p:cNvPr>
                <p:cNvSpPr txBox="1">
                  <a:spLocks noRot="1" noChangeAspect="1" noMove="1" noResize="1" noEditPoints="1" noAdjustHandles="1" noChangeArrowheads="1" noChangeShapeType="1" noTextEdit="1"/>
                </p:cNvSpPr>
                <p:nvPr/>
              </p:nvSpPr>
              <p:spPr>
                <a:xfrm>
                  <a:off x="1067934" y="5317371"/>
                  <a:ext cx="2042533" cy="830997"/>
                </a:xfrm>
                <a:prstGeom prst="rect">
                  <a:avLst/>
                </a:prstGeom>
                <a:blipFill>
                  <a:blip r:embed="rId8"/>
                  <a:stretch>
                    <a:fillRect l="-4478" t="-5839" b="-1532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A2AC8BA-8172-4878-A239-CA8D242A0583}"/>
                </a:ext>
              </a:extLst>
            </p:cNvPr>
            <p:cNvGrpSpPr/>
            <p:nvPr/>
          </p:nvGrpSpPr>
          <p:grpSpPr>
            <a:xfrm>
              <a:off x="970842" y="2986725"/>
              <a:ext cx="10027402" cy="2605569"/>
              <a:chOff x="970842" y="2986725"/>
              <a:chExt cx="10027402" cy="2605569"/>
            </a:xfrm>
          </p:grpSpPr>
          <p:grpSp>
            <p:nvGrpSpPr>
              <p:cNvPr id="14" name="Group 13">
                <a:extLst>
                  <a:ext uri="{FF2B5EF4-FFF2-40B4-BE49-F238E27FC236}">
                    <a16:creationId xmlns:a16="http://schemas.microsoft.com/office/drawing/2014/main" id="{9A0DC633-95AE-4DF6-8519-A3D9E50839F4}"/>
                  </a:ext>
                </a:extLst>
              </p:cNvPr>
              <p:cNvGrpSpPr/>
              <p:nvPr/>
            </p:nvGrpSpPr>
            <p:grpSpPr>
              <a:xfrm>
                <a:off x="970842" y="2986725"/>
                <a:ext cx="10027402" cy="2605569"/>
                <a:chOff x="820995" y="3845885"/>
                <a:chExt cx="4967839" cy="1307724"/>
              </a:xfrm>
            </p:grpSpPr>
            <p:grpSp>
              <p:nvGrpSpPr>
                <p:cNvPr id="15" name="Group 14">
                  <a:extLst>
                    <a:ext uri="{FF2B5EF4-FFF2-40B4-BE49-F238E27FC236}">
                      <a16:creationId xmlns:a16="http://schemas.microsoft.com/office/drawing/2014/main" id="{14A0677E-7BC4-420C-86A1-0BDDCDF095A3}"/>
                    </a:ext>
                  </a:extLst>
                </p:cNvPr>
                <p:cNvGrpSpPr/>
                <p:nvPr/>
              </p:nvGrpSpPr>
              <p:grpSpPr>
                <a:xfrm>
                  <a:off x="820995" y="3845885"/>
                  <a:ext cx="4967839" cy="1307724"/>
                  <a:chOff x="3301270" y="2908212"/>
                  <a:chExt cx="4967839" cy="1307724"/>
                </a:xfrm>
              </p:grpSpPr>
              <p:pic>
                <p:nvPicPr>
                  <p:cNvPr id="19" name="Picture 18">
                    <a:extLst>
                      <a:ext uri="{FF2B5EF4-FFF2-40B4-BE49-F238E27FC236}">
                        <a16:creationId xmlns:a16="http://schemas.microsoft.com/office/drawing/2014/main" id="{CE227B30-3F26-4087-84B2-23730E53E9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0" name="Content Placeholder 10" descr="File:User with smile.svg">
                    <a:extLst>
                      <a:ext uri="{FF2B5EF4-FFF2-40B4-BE49-F238E27FC236}">
                        <a16:creationId xmlns:a16="http://schemas.microsoft.com/office/drawing/2014/main" id="{7AC2B583-F00B-488D-8FFB-CBAAAEC8E3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1" name="TextBox 20">
                    <a:extLst>
                      <a:ext uri="{FF2B5EF4-FFF2-40B4-BE49-F238E27FC236}">
                        <a16:creationId xmlns:a16="http://schemas.microsoft.com/office/drawing/2014/main" id="{F3360FDB-EEFC-48BE-80D3-095A0D69438E}"/>
                      </a:ext>
                    </a:extLst>
                  </p:cNvPr>
                  <p:cNvSpPr txBox="1"/>
                  <p:nvPr/>
                </p:nvSpPr>
                <p:spPr>
                  <a:xfrm>
                    <a:off x="3658187" y="2908212"/>
                    <a:ext cx="261316" cy="324391"/>
                  </a:xfrm>
                  <a:prstGeom prst="rect">
                    <a:avLst/>
                  </a:prstGeom>
                  <a:noFill/>
                </p:spPr>
                <p:txBody>
                  <a:bodyPr wrap="square" rtlCol="0">
                    <a:spAutoFit/>
                  </a:bodyPr>
                  <a:lstStyle/>
                  <a:p>
                    <a:r>
                      <a:rPr lang="en-US" sz="3600" b="1">
                        <a:solidFill>
                          <a:schemeClr val="accent1"/>
                        </a:solidFill>
                      </a:rPr>
                      <a:t>P</a:t>
                    </a:r>
                  </a:p>
                </p:txBody>
              </p:sp>
              <p:sp>
                <p:nvSpPr>
                  <p:cNvPr id="22" name="TextBox 21">
                    <a:extLst>
                      <a:ext uri="{FF2B5EF4-FFF2-40B4-BE49-F238E27FC236}">
                        <a16:creationId xmlns:a16="http://schemas.microsoft.com/office/drawing/2014/main" id="{A3E86537-DCDC-40AF-BED2-55FB849E4D83}"/>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V</a:t>
                    </a:r>
                  </a:p>
                </p:txBody>
              </p:sp>
              <p:cxnSp>
                <p:nvCxnSpPr>
                  <p:cNvPr id="23" name="Straight Arrow Connector 22">
                    <a:extLst>
                      <a:ext uri="{FF2B5EF4-FFF2-40B4-BE49-F238E27FC236}">
                        <a16:creationId xmlns:a16="http://schemas.microsoft.com/office/drawing/2014/main" id="{C1D867FF-39FD-47D2-99E3-8A2193B035EA}"/>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97797-AC26-4685-B9F2-E42DBC805F10}"/>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54C55C-CFDC-4E26-9AC6-3D2C93986491}"/>
                        </a:ext>
                      </a:extLst>
                    </p:cNvPr>
                    <p:cNvSpPr txBox="1"/>
                    <p:nvPr/>
                  </p:nvSpPr>
                  <p:spPr>
                    <a:xfrm>
                      <a:off x="2776108" y="4209867"/>
                      <a:ext cx="1061773" cy="278049"/>
                    </a:xfrm>
                    <a:prstGeom prst="rect">
                      <a:avLst/>
                    </a:prstGeom>
                    <a:noFill/>
                  </p:spPr>
                  <p:txBody>
                    <a:bodyPr wrap="none" lIns="0" tIns="0" rIns="0" bIns="0" rtlCol="0">
                      <a:spAutoFit/>
                    </a:bodyPr>
                    <a:lstStyle/>
                    <a:p>
                      <a:r>
                        <a:rPr lang="en-US" sz="2400" b="0"/>
                        <a:t> </a:t>
                      </a:r>
                      <a14:m>
                        <m:oMath xmlns:m="http://schemas.openxmlformats.org/officeDocument/2006/math">
                          <m:r>
                            <m:rPr>
                              <m:sty m:val="p"/>
                            </m:rPr>
                            <a:rPr lang="en-IN" sz="3600" b="0" i="0" smtClean="0">
                              <a:latin typeface="Cambria Math" panose="02040503050406030204" pitchFamily="18" charset="0"/>
                            </a:rPr>
                            <m:t>Com</m:t>
                          </m:r>
                          <m:r>
                            <a:rPr lang="en-IN" sz="3600" b="0" i="0" baseline="-25000" smtClean="0">
                              <a:latin typeface="Cambria Math" panose="02040503050406030204" pitchFamily="18" charset="0"/>
                            </a:rPr>
                            <m:t>1</m:t>
                          </m:r>
                          <m:r>
                            <a:rPr lang="en-IN" sz="3600" b="0" i="1" smtClean="0">
                              <a:latin typeface="Cambria Math" panose="02040503050406030204" pitchFamily="18" charset="0"/>
                            </a:rPr>
                            <m:t>(</m:t>
                          </m:r>
                          <m:r>
                            <a:rPr lang="en-US" sz="3600" b="0" i="1" smtClean="0">
                              <a:solidFill>
                                <a:schemeClr val="accent2"/>
                              </a:solidFill>
                              <a:latin typeface="Cambria Math" panose="02040503050406030204" pitchFamily="18" charset="0"/>
                            </a:rPr>
                            <m:t>𝑡</m:t>
                          </m:r>
                          <m:r>
                            <a:rPr lang="en-IN" sz="3600" b="0" i="1" smtClean="0">
                              <a:latin typeface="Cambria Math" panose="02040503050406030204" pitchFamily="18" charset="0"/>
                            </a:rPr>
                            <m:t>), </m:t>
                          </m:r>
                          <m:r>
                            <a:rPr lang="en-IN" sz="3600" b="0" i="1" smtClean="0">
                              <a:latin typeface="Cambria Math" panose="02040503050406030204" pitchFamily="18" charset="0"/>
                            </a:rPr>
                            <m:t>h</m:t>
                          </m:r>
                        </m:oMath>
                      </a14:m>
                      <a:endParaRPr lang="en-US" sz="3600"/>
                    </a:p>
                  </p:txBody>
                </p:sp>
              </mc:Choice>
              <mc:Fallback xmlns="">
                <p:sp>
                  <p:nvSpPr>
                    <p:cNvPr id="18" name="TextBox 17">
                      <a:extLst>
                        <a:ext uri="{FF2B5EF4-FFF2-40B4-BE49-F238E27FC236}">
                          <a16:creationId xmlns:a16="http://schemas.microsoft.com/office/drawing/2014/main" id="{1C54C55C-CFDC-4E26-9AC6-3D2C93986491}"/>
                        </a:ext>
                      </a:extLst>
                    </p:cNvPr>
                    <p:cNvSpPr txBox="1">
                      <a:spLocks noRot="1" noChangeAspect="1" noMove="1" noResize="1" noEditPoints="1" noAdjustHandles="1" noChangeArrowheads="1" noChangeShapeType="1" noTextEdit="1"/>
                    </p:cNvSpPr>
                    <p:nvPr/>
                  </p:nvSpPr>
                  <p:spPr>
                    <a:xfrm>
                      <a:off x="2776108" y="4209867"/>
                      <a:ext cx="1061773" cy="278049"/>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D747AB-6A3B-40DE-BE54-7B16EFEE3DA9}"/>
                      </a:ext>
                    </a:extLst>
                  </p:cNvPr>
                  <p:cNvSpPr txBox="1"/>
                  <p:nvPr/>
                </p:nvSpPr>
                <p:spPr>
                  <a:xfrm>
                    <a:off x="3382123" y="4554229"/>
                    <a:ext cx="5952976" cy="553998"/>
                  </a:xfrm>
                  <a:prstGeom prst="rect">
                    <a:avLst/>
                  </a:prstGeom>
                  <a:noFill/>
                </p:spPr>
                <p:txBody>
                  <a:bodyPr wrap="none" lIns="0" tIns="0" rIns="0" bIns="0" rtlCol="0">
                    <a:spAutoFit/>
                  </a:bodyPr>
                  <a:lstStyle/>
                  <a:p>
                    <a14:m>
                      <m:oMath xmlns:m="http://schemas.openxmlformats.org/officeDocument/2006/math">
                        <m:r>
                          <a:rPr lang="en-IN"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c</m:t>
                            </m:r>
                            <m:r>
                              <a:rPr lang="en-US" sz="3600" b="0" i="1" smtClean="0">
                                <a:latin typeface="Cambria Math" panose="02040503050406030204" pitchFamily="18" charset="0"/>
                              </a:rPr>
                              <m:t>←</m:t>
                            </m:r>
                            <m:r>
                              <m:rPr>
                                <m:sty m:val="p"/>
                              </m:rPr>
                              <a:rPr lang="en-IN" sz="3600" b="0" i="0" smtClean="0">
                                <a:latin typeface="Cambria Math" panose="02040503050406030204" pitchFamily="18" charset="0"/>
                              </a:rPr>
                              <m:t>Com</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𝛽</m:t>
                            </m:r>
                            <m:r>
                              <a:rPr lang="en-US" sz="3600" b="0" i="1" smtClean="0">
                                <a:latin typeface="Cambria Math" panose="02040503050406030204" pitchFamily="18" charset="0"/>
                              </a:rPr>
                              <m:t>=</m:t>
                            </m:r>
                            <m:r>
                              <a:rPr lang="en-US" sz="3600" b="0" i="1" smtClean="0">
                                <a:latin typeface="Cambria Math" panose="02040503050406030204" pitchFamily="18" charset="0"/>
                              </a:rPr>
                              <m:t>h</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𝑐</m:t>
                                </m:r>
                              </m:e>
                            </m:d>
                          </m:e>
                        </m:d>
                        <m:r>
                          <a:rPr lang="en-US" sz="3600" b="0" i="1" smtClean="0">
                            <a:latin typeface="Cambria Math" panose="02040503050406030204" pitchFamily="18" charset="0"/>
                          </a:rPr>
                          <m:t>, </m:t>
                        </m:r>
                        <m:r>
                          <a:rPr lang="en-US" sz="3600" b="0" i="1" smtClean="0">
                            <a:latin typeface="Cambria Math" panose="02040503050406030204" pitchFamily="18" charset="0"/>
                          </a:rPr>
                          <m:t>𝛾</m:t>
                        </m:r>
                      </m:oMath>
                    </a14:m>
                    <a:r>
                      <a:rPr lang="en-US" sz="3600" dirty="0"/>
                      <a:t> </a:t>
                    </a:r>
                  </a:p>
                </p:txBody>
              </p:sp>
            </mc:Choice>
            <mc:Fallback xmlns="">
              <p:sp>
                <p:nvSpPr>
                  <p:cNvPr id="30" name="TextBox 29">
                    <a:extLst>
                      <a:ext uri="{FF2B5EF4-FFF2-40B4-BE49-F238E27FC236}">
                        <a16:creationId xmlns:a16="http://schemas.microsoft.com/office/drawing/2014/main" id="{DAD747AB-6A3B-40DE-BE54-7B16EFEE3DA9}"/>
                      </a:ext>
                    </a:extLst>
                  </p:cNvPr>
                  <p:cNvSpPr txBox="1">
                    <a:spLocks noRot="1" noChangeAspect="1" noMove="1" noResize="1" noEditPoints="1" noAdjustHandles="1" noChangeArrowheads="1" noChangeShapeType="1" noTextEdit="1"/>
                  </p:cNvSpPr>
                  <p:nvPr/>
                </p:nvSpPr>
                <p:spPr>
                  <a:xfrm>
                    <a:off x="3382123" y="4554229"/>
                    <a:ext cx="5952976" cy="553998"/>
                  </a:xfrm>
                  <a:prstGeom prst="rect">
                    <a:avLst/>
                  </a:prstGeom>
                  <a:blipFill>
                    <a:blip r:embed="rId12"/>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5" name="Cloud 4">
                <a:extLst>
                  <a:ext uri="{FF2B5EF4-FFF2-40B4-BE49-F238E27FC236}">
                    <a16:creationId xmlns:a16="http://schemas.microsoft.com/office/drawing/2014/main" id="{D80E4FD8-B1F3-4420-9440-9AB8D1ADC80A}"/>
                  </a:ext>
                </a:extLst>
              </p:cNvPr>
              <p:cNvSpPr/>
              <p:nvPr/>
            </p:nvSpPr>
            <p:spPr>
              <a:xfrm>
                <a:off x="6985263" y="2224726"/>
                <a:ext cx="3515472" cy="139520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𝑁𝑃</m:t>
                      </m:r>
                    </m:oMath>
                  </m:oMathPara>
                </a14:m>
                <a:endParaRPr lang="en-US" b="0">
                  <a:ea typeface="Cambria Math" panose="02040503050406030204" pitchFamily="18" charset="0"/>
                </a:endParaRPr>
              </a:p>
              <a:p>
                <a:pPr algn="ctr"/>
                <a14:m>
                  <m:oMath xmlns:m="http://schemas.openxmlformats.org/officeDocument/2006/math">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𝐿</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𝑁𝑃</m:t>
                    </m:r>
                  </m:oMath>
                </a14:m>
                <a:r>
                  <a:rPr lang="en-US" b="0">
                    <a:ea typeface="Cambria Math" panose="02040503050406030204" pitchFamily="18" charset="0"/>
                  </a:rPr>
                  <a:t>: complement language</a:t>
                </a:r>
              </a:p>
              <a:p>
                <a:pPr algn="ctr"/>
                <a:endParaRPr lang="en-US"/>
              </a:p>
            </p:txBody>
          </p:sp>
        </mc:Choice>
        <mc:Fallback xmlns="">
          <p:sp>
            <p:nvSpPr>
              <p:cNvPr id="5" name="Cloud 4">
                <a:extLst>
                  <a:ext uri="{FF2B5EF4-FFF2-40B4-BE49-F238E27FC236}">
                    <a16:creationId xmlns:a16="http://schemas.microsoft.com/office/drawing/2014/main" id="{D80E4FD8-B1F3-4420-9440-9AB8D1ADC80A}"/>
                  </a:ext>
                </a:extLst>
              </p:cNvPr>
              <p:cNvSpPr>
                <a:spLocks noRot="1" noChangeAspect="1" noMove="1" noResize="1" noEditPoints="1" noAdjustHandles="1" noChangeArrowheads="1" noChangeShapeType="1" noTextEdit="1"/>
              </p:cNvSpPr>
              <p:nvPr/>
            </p:nvSpPr>
            <p:spPr>
              <a:xfrm>
                <a:off x="6985263" y="2224726"/>
                <a:ext cx="3515472" cy="1395203"/>
              </a:xfrm>
              <a:prstGeom prst="cloud">
                <a:avLst/>
              </a:prstGeom>
              <a:blipFill>
                <a:blip r:embed="rId13"/>
                <a:stretch>
                  <a:fillRect/>
                </a:stretch>
              </a:blipFill>
            </p:spPr>
            <p:txBody>
              <a:bodyPr/>
              <a:lstStyle/>
              <a:p>
                <a:r>
                  <a:rPr lang="en-US">
                    <a:noFill/>
                  </a:rPr>
                  <a:t> </a:t>
                </a:r>
              </a:p>
            </p:txBody>
          </p:sp>
        </mc:Fallback>
      </mc:AlternateContent>
      <p:sp>
        <p:nvSpPr>
          <p:cNvPr id="6" name="Cloud 5">
            <a:extLst>
              <a:ext uri="{FF2B5EF4-FFF2-40B4-BE49-F238E27FC236}">
                <a16:creationId xmlns:a16="http://schemas.microsoft.com/office/drawing/2014/main" id="{9EF630A0-195D-4AAC-B38F-429F6316FB9D}"/>
              </a:ext>
            </a:extLst>
          </p:cNvPr>
          <p:cNvSpPr/>
          <p:nvPr/>
        </p:nvSpPr>
        <p:spPr>
          <a:xfrm>
            <a:off x="5693790" y="5821760"/>
            <a:ext cx="3387745" cy="830989"/>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a:latin typeface="Cambria Math" panose="02040503050406030204" pitchFamily="18" charset="0"/>
                <a:ea typeface="Cambria Math" panose="02040503050406030204" pitchFamily="18" charset="0"/>
              </a:rPr>
              <a:t>h</a:t>
            </a:r>
            <a:r>
              <a:rPr lang="en-IN" sz="1800"/>
              <a:t>: CI hash function</a:t>
            </a:r>
            <a:endParaRPr lang="en-US"/>
          </a:p>
        </p:txBody>
      </p:sp>
    </p:spTree>
    <p:custDataLst>
      <p:tags r:id="rId1"/>
    </p:custDataLst>
    <p:extLst>
      <p:ext uri="{BB962C8B-B14F-4D97-AF65-F5344CB8AC3E}">
        <p14:creationId xmlns:p14="http://schemas.microsoft.com/office/powerpoint/2010/main" val="4069379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uiExpand="1" build="p"/>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6402-184F-4186-BFD6-CC10569626C6}"/>
              </a:ext>
            </a:extLst>
          </p:cNvPr>
          <p:cNvSpPr>
            <a:spLocks noGrp="1"/>
          </p:cNvSpPr>
          <p:nvPr>
            <p:ph type="title"/>
          </p:nvPr>
        </p:nvSpPr>
        <p:spPr/>
        <p:txBody>
          <a:bodyPr/>
          <a:lstStyle/>
          <a:p>
            <a:r>
              <a:rPr lang="en-IN"/>
              <a:t>Compact Ring Signatures </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FBBCE9-5AA6-4A76-AA76-D666C101DB8D}"/>
                  </a:ext>
                </a:extLst>
              </p:cNvPr>
              <p:cNvSpPr>
                <a:spLocks noGrp="1"/>
              </p:cNvSpPr>
              <p:nvPr>
                <p:ph idx="1"/>
              </p:nvPr>
            </p:nvSpPr>
            <p:spPr/>
            <p:txBody>
              <a:bodyPr>
                <a:normAutofit/>
              </a:bodyPr>
              <a:lstStyle/>
              <a:p>
                <a:r>
                  <a:rPr lang="en-US"/>
                  <a:t>Each signer can sign on behalf of a </a:t>
                </a:r>
                <a:r>
                  <a:rPr lang="en-US">
                    <a:solidFill>
                      <a:srgbClr val="FF0000"/>
                    </a:solidFill>
                  </a:rPr>
                  <a:t>ring of users</a:t>
                </a:r>
                <a:endParaRPr lang="en-US"/>
              </a:p>
              <a:p>
                <a:pPr lvl="1"/>
                <a:r>
                  <a:rPr lang="en-US"/>
                  <a:t>No interaction!</a:t>
                </a:r>
              </a:p>
              <a:p>
                <a:pPr lvl="1"/>
                <a:endParaRPr lang="en-US"/>
              </a:p>
              <a:p>
                <a:r>
                  <a:rPr lang="en-US"/>
                  <a:t>Properties:</a:t>
                </a:r>
              </a:p>
              <a:p>
                <a:pPr lvl="1"/>
                <a:r>
                  <a:rPr lang="en-US"/>
                  <a:t>Unforgeability</a:t>
                </a:r>
              </a:p>
              <a:p>
                <a:pPr lvl="1"/>
                <a:r>
                  <a:rPr lang="en-US"/>
                  <a:t>Anonymity</a:t>
                </a:r>
              </a:p>
              <a:p>
                <a:pPr lvl="1"/>
                <a:r>
                  <a:rPr lang="en-US"/>
                  <a:t>Compactness: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Σ</m:t>
                        </m:r>
                      </m:e>
                    </m:d>
                    <m:r>
                      <a:rPr lang="en-US" b="0" i="1" smtClean="0">
                        <a:latin typeface="Cambria Math" panose="02040503050406030204" pitchFamily="18" charset="0"/>
                      </a:rPr>
                      <m:t>= </m:t>
                    </m:r>
                    <m:r>
                      <a:rPr lang="en-US" b="0" i="1" smtClean="0">
                        <a:latin typeface="Cambria Math" panose="02040503050406030204" pitchFamily="18" charset="0"/>
                      </a:rPr>
                      <m:t>𝑝𝑜𝑙𝑦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begChr m:val="|"/>
                            <m:endChr m:val="|"/>
                            <m:ctrlPr>
                              <a:rPr lang="en-US" i="1">
                                <a:latin typeface="Cambria Math" panose="02040503050406030204" pitchFamily="18" charset="0"/>
                              </a:rPr>
                            </m:ctrlPr>
                          </m:dPr>
                          <m:e>
                            <m:r>
                              <a:rPr lang="en-US" i="1">
                                <a:latin typeface="Cambria Math" panose="02040503050406030204" pitchFamily="18" charset="0"/>
                              </a:rPr>
                              <m:t>𝑅</m:t>
                            </m:r>
                          </m:e>
                        </m:d>
                      </m:e>
                    </m:func>
                    <m:r>
                      <a:rPr lang="en-US" b="0" i="1" smtClean="0">
                        <a:latin typeface="Cambria Math" panose="02040503050406030204" pitchFamily="18" charset="0"/>
                      </a:rPr>
                      <m:t>)</m:t>
                    </m:r>
                  </m:oMath>
                </a14:m>
                <a:endParaRPr lang="en-US"/>
              </a:p>
              <a:p>
                <a:pPr lvl="2"/>
                <a:r>
                  <a:rPr lang="en-US"/>
                  <a:t>Sublinear: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Σ</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e>
                      <m:sup>
                        <m:r>
                          <a:rPr lang="en-US" b="0" i="1" smtClean="0">
                            <a:latin typeface="Cambria Math" panose="02040503050406030204" pitchFamily="18" charset="0"/>
                          </a:rPr>
                          <m:t>𝜖</m:t>
                        </m:r>
                      </m:sup>
                    </m:sSup>
                    <m:r>
                      <a:rPr lang="en-US" b="0" i="1" smtClean="0">
                        <a:latin typeface="Cambria Math" panose="02040503050406030204" pitchFamily="18" charset="0"/>
                      </a:rPr>
                      <m:t>)</m:t>
                    </m:r>
                  </m:oMath>
                </a14:m>
                <a:endParaRPr lang="en-US"/>
              </a:p>
              <a:p>
                <a:pPr lvl="1"/>
                <a:endParaRPr lang="en-US"/>
              </a:p>
              <a:p>
                <a:r>
                  <a:rPr lang="en-US"/>
                  <a:t>Applications: whistleblowing, blockchain</a:t>
                </a:r>
              </a:p>
              <a:p>
                <a:pPr lvl="1"/>
                <a:endParaRPr lang="en-US"/>
              </a:p>
              <a:p>
                <a:pPr marL="457200" lvl="1" indent="0">
                  <a:buNone/>
                </a:pPr>
                <a:endParaRPr lang="en-US"/>
              </a:p>
            </p:txBody>
          </p:sp>
        </mc:Choice>
        <mc:Fallback xmlns="">
          <p:sp>
            <p:nvSpPr>
              <p:cNvPr id="3" name="Content Placeholder 2">
                <a:extLst>
                  <a:ext uri="{FF2B5EF4-FFF2-40B4-BE49-F238E27FC236}">
                    <a16:creationId xmlns:a16="http://schemas.microsoft.com/office/drawing/2014/main" id="{D9FBBCE9-5AA6-4A76-AA76-D666C101DB8D}"/>
                  </a:ext>
                </a:extLst>
              </p:cNvPr>
              <p:cNvSpPr>
                <a:spLocks noGrp="1" noRot="1" noChangeAspect="1" noMove="1" noResize="1" noEditPoints="1" noAdjustHandles="1" noChangeArrowheads="1" noChangeShapeType="1" noTextEdit="1"/>
              </p:cNvSpPr>
              <p:nvPr>
                <p:ph idx="1"/>
              </p:nvPr>
            </p:nvSpPr>
            <p:spPr>
              <a:blipFill>
                <a:blip r:embed="rId17"/>
                <a:stretch>
                  <a:fillRect l="-1043" t="-2241" b="-280"/>
                </a:stretch>
              </a:blipFill>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F92BB822-FACB-4DFA-A7C2-C6F2343C615E}"/>
              </a:ext>
            </a:extLst>
          </p:cNvPr>
          <p:cNvGrpSpPr/>
          <p:nvPr/>
        </p:nvGrpSpPr>
        <p:grpSpPr>
          <a:xfrm>
            <a:off x="7843055" y="1890404"/>
            <a:ext cx="4048113" cy="3582079"/>
            <a:chOff x="3731028" y="1912433"/>
            <a:chExt cx="4048113" cy="3582079"/>
          </a:xfrm>
        </p:grpSpPr>
        <p:sp>
          <p:nvSpPr>
            <p:cNvPr id="13" name="Rectangle 12">
              <a:extLst>
                <a:ext uri="{FF2B5EF4-FFF2-40B4-BE49-F238E27FC236}">
                  <a16:creationId xmlns:a16="http://schemas.microsoft.com/office/drawing/2014/main" id="{AAB07A5A-955E-48F4-94FE-23EBFDDAFBE8}"/>
                </a:ext>
              </a:extLst>
            </p:cNvPr>
            <p:cNvSpPr/>
            <p:nvPr/>
          </p:nvSpPr>
          <p:spPr>
            <a:xfrm>
              <a:off x="3731028" y="2757560"/>
              <a:ext cx="523701" cy="482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8D7748D9-1C8D-44E8-98C4-B04959FFE86D}"/>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3820388" y="2829733"/>
              <a:ext cx="344979" cy="337791"/>
            </a:xfrm>
            <a:prstGeom prst="rect">
              <a:avLst/>
            </a:prstGeom>
          </p:spPr>
        </p:pic>
        <p:pic>
          <p:nvPicPr>
            <p:cNvPr id="15" name="Picture 14">
              <a:extLst>
                <a:ext uri="{FF2B5EF4-FFF2-40B4-BE49-F238E27FC236}">
                  <a16:creationId xmlns:a16="http://schemas.microsoft.com/office/drawing/2014/main" id="{55A34761-4294-486F-AC4F-DA60FEAC5150}"/>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3820388" y="3311871"/>
              <a:ext cx="321524" cy="214857"/>
            </a:xfrm>
            <a:prstGeom prst="rect">
              <a:avLst/>
            </a:prstGeom>
          </p:spPr>
        </p:pic>
        <p:sp>
          <p:nvSpPr>
            <p:cNvPr id="16" name="Rectangle 15">
              <a:extLst>
                <a:ext uri="{FF2B5EF4-FFF2-40B4-BE49-F238E27FC236}">
                  <a16:creationId xmlns:a16="http://schemas.microsoft.com/office/drawing/2014/main" id="{FDFAB933-AAF3-438F-B73F-B76AA29AD5B1}"/>
                </a:ext>
              </a:extLst>
            </p:cNvPr>
            <p:cNvSpPr/>
            <p:nvPr/>
          </p:nvSpPr>
          <p:spPr>
            <a:xfrm>
              <a:off x="4756264" y="1912433"/>
              <a:ext cx="523701" cy="48213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9C059F5-F084-42AD-9D91-CD884C5E0266}"/>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a:off x="4845624" y="1984606"/>
              <a:ext cx="352166" cy="337791"/>
            </a:xfrm>
            <a:prstGeom prst="rect">
              <a:avLst/>
            </a:prstGeom>
          </p:spPr>
        </p:pic>
        <p:pic>
          <p:nvPicPr>
            <p:cNvPr id="18" name="Picture 17">
              <a:extLst>
                <a:ext uri="{FF2B5EF4-FFF2-40B4-BE49-F238E27FC236}">
                  <a16:creationId xmlns:a16="http://schemas.microsoft.com/office/drawing/2014/main" id="{2AD06553-494A-4FAA-9E09-15B682E38F0D}"/>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Lst>
            </a:blip>
            <a:stretch>
              <a:fillRect/>
            </a:stretch>
          </p:blipFill>
          <p:spPr>
            <a:xfrm>
              <a:off x="4845624" y="2466744"/>
              <a:ext cx="327618" cy="214857"/>
            </a:xfrm>
            <a:prstGeom prst="rect">
              <a:avLst/>
            </a:prstGeom>
          </p:spPr>
        </p:pic>
        <p:sp>
          <p:nvSpPr>
            <p:cNvPr id="19" name="Rectangle 18">
              <a:extLst>
                <a:ext uri="{FF2B5EF4-FFF2-40B4-BE49-F238E27FC236}">
                  <a16:creationId xmlns:a16="http://schemas.microsoft.com/office/drawing/2014/main" id="{33627EF1-862B-4114-9F1E-965631FB5DA9}"/>
                </a:ext>
              </a:extLst>
            </p:cNvPr>
            <p:cNvSpPr/>
            <p:nvPr/>
          </p:nvSpPr>
          <p:spPr>
            <a:xfrm>
              <a:off x="6347548" y="1912433"/>
              <a:ext cx="523701" cy="4821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3DD876E1-D6E2-4313-809E-2E7083B553A2}"/>
                </a:ext>
              </a:extLst>
            </p:cNvPr>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6436908" y="1984606"/>
              <a:ext cx="354562" cy="342582"/>
            </a:xfrm>
            <a:prstGeom prst="rect">
              <a:avLst/>
            </a:prstGeom>
          </p:spPr>
        </p:pic>
        <p:pic>
          <p:nvPicPr>
            <p:cNvPr id="21" name="Picture 20">
              <a:extLst>
                <a:ext uri="{FF2B5EF4-FFF2-40B4-BE49-F238E27FC236}">
                  <a16:creationId xmlns:a16="http://schemas.microsoft.com/office/drawing/2014/main" id="{CD9E6416-528D-4CE0-938C-0A0092529092}"/>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Lst>
            </a:blip>
            <a:stretch>
              <a:fillRect/>
            </a:stretch>
          </p:blipFill>
          <p:spPr>
            <a:xfrm>
              <a:off x="6436908" y="2466744"/>
              <a:ext cx="329143" cy="217905"/>
            </a:xfrm>
            <a:prstGeom prst="rect">
              <a:avLst/>
            </a:prstGeom>
          </p:spPr>
        </p:pic>
        <p:sp>
          <p:nvSpPr>
            <p:cNvPr id="22" name="Rectangle 21">
              <a:extLst>
                <a:ext uri="{FF2B5EF4-FFF2-40B4-BE49-F238E27FC236}">
                  <a16:creationId xmlns:a16="http://schemas.microsoft.com/office/drawing/2014/main" id="{357FA75D-FD86-4A26-9C06-2DE35FD976F9}"/>
                </a:ext>
              </a:extLst>
            </p:cNvPr>
            <p:cNvSpPr/>
            <p:nvPr/>
          </p:nvSpPr>
          <p:spPr>
            <a:xfrm>
              <a:off x="7255440" y="3239698"/>
              <a:ext cx="523701" cy="4821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E4ED2BC-AD59-4EF5-8A4B-480010FB8C7E}"/>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7344800" y="3311871"/>
              <a:ext cx="359353" cy="340187"/>
            </a:xfrm>
            <a:prstGeom prst="rect">
              <a:avLst/>
            </a:prstGeom>
          </p:spPr>
        </p:pic>
        <p:pic>
          <p:nvPicPr>
            <p:cNvPr id="24" name="Picture 23">
              <a:extLst>
                <a:ext uri="{FF2B5EF4-FFF2-40B4-BE49-F238E27FC236}">
                  <a16:creationId xmlns:a16="http://schemas.microsoft.com/office/drawing/2014/main" id="{3A5FC973-9222-4A09-A902-B88E65F92109}"/>
                </a:ext>
              </a:extLst>
            </p:cNvPr>
            <p:cNvPicPr>
              <a:picLocks noChangeAspect="1"/>
            </p:cNvPicPr>
            <p:nvPr>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7344800" y="3794009"/>
              <a:ext cx="332190" cy="214857"/>
            </a:xfrm>
            <a:prstGeom prst="rect">
              <a:avLst/>
            </a:prstGeom>
          </p:spPr>
        </p:pic>
        <p:sp>
          <p:nvSpPr>
            <p:cNvPr id="25" name="Rectangle 24">
              <a:extLst>
                <a:ext uri="{FF2B5EF4-FFF2-40B4-BE49-F238E27FC236}">
                  <a16:creationId xmlns:a16="http://schemas.microsoft.com/office/drawing/2014/main" id="{1019C4E4-CCFF-40DB-85F7-7DCA463B037C}"/>
                </a:ext>
              </a:extLst>
            </p:cNvPr>
            <p:cNvSpPr/>
            <p:nvPr/>
          </p:nvSpPr>
          <p:spPr>
            <a:xfrm>
              <a:off x="5514224" y="3408593"/>
              <a:ext cx="523701" cy="4821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C6E8166-15E6-4EEC-9333-288FD2FD153B}"/>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5603584" y="3480766"/>
              <a:ext cx="352166" cy="342582"/>
            </a:xfrm>
            <a:prstGeom prst="rect">
              <a:avLst/>
            </a:prstGeom>
          </p:spPr>
        </p:pic>
        <p:pic>
          <p:nvPicPr>
            <p:cNvPr id="27" name="Picture 26">
              <a:extLst>
                <a:ext uri="{FF2B5EF4-FFF2-40B4-BE49-F238E27FC236}">
                  <a16:creationId xmlns:a16="http://schemas.microsoft.com/office/drawing/2014/main" id="{BF7F8D0D-5A45-4206-B808-BD6324D1281A}"/>
                </a:ext>
              </a:extLst>
            </p:cNvPr>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tretch>
              <a:fillRect/>
            </a:stretch>
          </p:blipFill>
          <p:spPr>
            <a:xfrm>
              <a:off x="5603584" y="3962904"/>
              <a:ext cx="327618" cy="217905"/>
            </a:xfrm>
            <a:prstGeom prst="rect">
              <a:avLst/>
            </a:prstGeom>
          </p:spPr>
        </p:pic>
        <p:sp>
          <p:nvSpPr>
            <p:cNvPr id="28" name="Arrow: Down 27">
              <a:extLst>
                <a:ext uri="{FF2B5EF4-FFF2-40B4-BE49-F238E27FC236}">
                  <a16:creationId xmlns:a16="http://schemas.microsoft.com/office/drawing/2014/main" id="{E05535FF-DBE3-473E-A07B-5D5818ED4915}"/>
                </a:ext>
              </a:extLst>
            </p:cNvPr>
            <p:cNvSpPr/>
            <p:nvPr/>
          </p:nvSpPr>
          <p:spPr>
            <a:xfrm>
              <a:off x="5603584" y="4395167"/>
              <a:ext cx="341333" cy="49876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66DF9CD7-2934-48EF-B4B8-D0E163D88E64}"/>
                </a:ext>
              </a:extLst>
            </p:cNvPr>
            <p:cNvPicPr>
              <a:picLocks noChangeAspect="1"/>
            </p:cNvPicPr>
            <p:nvPr>
              <p:custDataLst>
                <p:tags r:id="rId12"/>
              </p:custDataLst>
            </p:nvPr>
          </p:nvPicPr>
          <p:blipFill>
            <a:blip r:embed="rId28">
              <a:extLst>
                <a:ext uri="{28A0092B-C50C-407E-A947-70E740481C1C}">
                  <a14:useLocalDpi xmlns:a14="http://schemas.microsoft.com/office/drawing/2010/main" val="0"/>
                </a:ext>
              </a:extLst>
            </a:blip>
            <a:stretch>
              <a:fillRect/>
            </a:stretch>
          </p:blipFill>
          <p:spPr>
            <a:xfrm>
              <a:off x="4254730" y="5131274"/>
              <a:ext cx="3255929" cy="363238"/>
            </a:xfrm>
            <a:prstGeom prst="rect">
              <a:avLst/>
            </a:prstGeom>
          </p:spPr>
        </p:pic>
      </p:grpSp>
    </p:spTree>
    <p:custDataLst>
      <p:tags r:id="rId1"/>
    </p:custDataLst>
    <p:extLst>
      <p:ext uri="{BB962C8B-B14F-4D97-AF65-F5344CB8AC3E}">
        <p14:creationId xmlns:p14="http://schemas.microsoft.com/office/powerpoint/2010/main" val="403485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272546"/>
            <a:ext cx="10515600" cy="939973"/>
          </a:xfrm>
        </p:spPr>
        <p:txBody>
          <a:bodyPr>
            <a:normAutofit/>
          </a:bodyPr>
          <a:lstStyle/>
          <a:p>
            <a:r>
              <a:rPr lang="en-IN"/>
              <a:t>Witness Extractable Commitments</a:t>
            </a:r>
            <a:endParaRPr lang="en-US"/>
          </a:p>
        </p:txBody>
      </p:sp>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a:bodyPr>
              <a:lstStyle/>
              <a:p>
                <a:r>
                  <a:rPr lang="en-US"/>
                  <a:t>Two-round commitment scheme </a:t>
                </a:r>
                <a14:m>
                  <m:oMath xmlns:m="http://schemas.openxmlformats.org/officeDocument/2006/math">
                    <m:r>
                      <m:rPr>
                        <m:sty m:val="p"/>
                      </m:rPr>
                      <a:rPr lang="en-US" b="0" i="0" smtClean="0">
                        <a:latin typeface="Cambria Math" panose="02040503050406030204" pitchFamily="18" charset="0"/>
                      </a:rPr>
                      <m:t>Com</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d>
                  </m:oMath>
                </a14:m>
                <a:r>
                  <a:rPr lang="en-IN" i="1"/>
                  <a:t> </a:t>
                </a:r>
                <a:r>
                  <a:rPr lang="en-IN"/>
                  <a:t>for an NP language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oMath>
                </a14:m>
                <a:endParaRPr lang="en-IN" i="1"/>
              </a:p>
              <a:p>
                <a:pPr lvl="1"/>
                <a:r>
                  <a:rPr lang="en-US">
                    <a:latin typeface="Cambria Math" panose="02040503050406030204" pitchFamily="18" charset="0"/>
                  </a:rPr>
                  <a:t>If </a:t>
                </a:r>
                <a14:m>
                  <m:oMath xmlns:m="http://schemas.openxmlformats.org/officeDocument/2006/math">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𝑤</m:t>
                        </m:r>
                      </m:e>
                    </m:acc>
                  </m:oMath>
                </a14:m>
                <a:r>
                  <a:rPr lang="en-US">
                    <a:latin typeface="Cambria Math" panose="02040503050406030204" pitchFamily="18" charset="0"/>
                  </a:rPr>
                  <a:t> is a witness for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oMath>
                </a14:m>
                <a:r>
                  <a:rPr lang="en-US" b="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𝛼</m:t>
                    </m:r>
                  </m:oMath>
                </a14:m>
                <a:r>
                  <a:rPr lang="en-US" b="0">
                    <a:latin typeface="Cambria Math" panose="02040503050406030204" pitchFamily="18" charset="0"/>
                  </a:rPr>
                  <a:t> can be extracted.</a:t>
                </a:r>
              </a:p>
              <a:p>
                <a:pPr lvl="1"/>
                <a:r>
                  <a:rPr lang="en-US">
                    <a:latin typeface="Cambria Math" panose="02040503050406030204" pitchFamily="18" charset="0"/>
                  </a:rPr>
                  <a:t>If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solidFill>
                          <a:schemeClr val="tx1"/>
                        </a:solidFill>
                        <a:latin typeface="Cambria Math" panose="02040503050406030204" pitchFamily="18" charset="0"/>
                      </a:rPr>
                      <m:t>∉</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𝐿</m:t>
                        </m:r>
                      </m:e>
                    </m:acc>
                  </m:oMath>
                </a14:m>
                <a:r>
                  <a:rPr lang="en-US" b="0">
                    <a:latin typeface="Cambria Math" panose="02040503050406030204" pitchFamily="18" charset="0"/>
                  </a:rPr>
                  <a:t>, </a:t>
                </a:r>
                <a14:m>
                  <m:oMath xmlns:m="http://schemas.openxmlformats.org/officeDocument/2006/math">
                    <m:r>
                      <a:rPr lang="en-US" i="1">
                        <a:latin typeface="Cambria Math" panose="02040503050406030204" pitchFamily="18" charset="0"/>
                      </a:rPr>
                      <m:t>𝛼</m:t>
                    </m:r>
                  </m:oMath>
                </a14:m>
                <a:r>
                  <a:rPr lang="en-US" b="0">
                    <a:latin typeface="Cambria Math" panose="02040503050406030204" pitchFamily="18" charset="0"/>
                  </a:rPr>
                  <a:t> is statistically hidden.</a:t>
                </a:r>
              </a:p>
              <a:p>
                <a:endParaRPr lang="en-IN" i="1">
                  <a:solidFill>
                    <a:schemeClr val="accent1">
                      <a:lumMod val="75000"/>
                    </a:schemeClr>
                  </a:solidFill>
                </a:endParaRPr>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691816" y="1621929"/>
                <a:ext cx="10808368" cy="1699934"/>
              </a:xfrm>
              <a:blipFill>
                <a:blip r:embed="rId6"/>
                <a:stretch>
                  <a:fillRect l="-1015" t="-5735" b="-46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D27A33B-CF0C-48DF-9C76-1C3C2F6A780A}"/>
              </a:ext>
            </a:extLst>
          </p:cNvPr>
          <p:cNvGrpSpPr/>
          <p:nvPr/>
        </p:nvGrpSpPr>
        <p:grpSpPr>
          <a:xfrm>
            <a:off x="970842" y="3316430"/>
            <a:ext cx="10027402" cy="2797744"/>
            <a:chOff x="970842" y="2981292"/>
            <a:chExt cx="10027402" cy="2797744"/>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B2CC139-7F52-42F8-8CF4-B7B78E1FB6D7}"/>
                    </a:ext>
                  </a:extLst>
                </p:cNvPr>
                <p:cNvSpPr txBox="1"/>
                <p:nvPr/>
              </p:nvSpPr>
              <p:spPr>
                <a:xfrm>
                  <a:off x="1067934" y="5317371"/>
                  <a:ext cx="2042533" cy="461665"/>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p:txBody>
            </p:sp>
          </mc:Choice>
          <mc:Fallback xmlns="">
            <p:sp>
              <p:nvSpPr>
                <p:cNvPr id="29" name="TextBox 28">
                  <a:extLst>
                    <a:ext uri="{FF2B5EF4-FFF2-40B4-BE49-F238E27FC236}">
                      <a16:creationId xmlns:a16="http://schemas.microsoft.com/office/drawing/2014/main" id="{5B2CC139-7F52-42F8-8CF4-B7B78E1FB6D7}"/>
                    </a:ext>
                  </a:extLst>
                </p:cNvPr>
                <p:cNvSpPr txBox="1">
                  <a:spLocks noRot="1" noChangeAspect="1" noMove="1" noResize="1" noEditPoints="1" noAdjustHandles="1" noChangeArrowheads="1" noChangeShapeType="1" noTextEdit="1"/>
                </p:cNvSpPr>
                <p:nvPr/>
              </p:nvSpPr>
              <p:spPr>
                <a:xfrm>
                  <a:off x="1067934" y="5317371"/>
                  <a:ext cx="2042533" cy="461665"/>
                </a:xfrm>
                <a:prstGeom prst="rect">
                  <a:avLst/>
                </a:prstGeom>
                <a:blipFill>
                  <a:blip r:embed="rId7"/>
                  <a:stretch>
                    <a:fillRect l="-4478" t="-10526" b="-2894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A2AC8BA-8172-4878-A239-CA8D242A0583}"/>
                </a:ext>
              </a:extLst>
            </p:cNvPr>
            <p:cNvGrpSpPr/>
            <p:nvPr/>
          </p:nvGrpSpPr>
          <p:grpSpPr>
            <a:xfrm>
              <a:off x="970842" y="2981292"/>
              <a:ext cx="10027402" cy="2611000"/>
              <a:chOff x="970842" y="2981292"/>
              <a:chExt cx="10027402" cy="2611000"/>
            </a:xfrm>
          </p:grpSpPr>
          <p:grpSp>
            <p:nvGrpSpPr>
              <p:cNvPr id="14" name="Group 13">
                <a:extLst>
                  <a:ext uri="{FF2B5EF4-FFF2-40B4-BE49-F238E27FC236}">
                    <a16:creationId xmlns:a16="http://schemas.microsoft.com/office/drawing/2014/main" id="{9A0DC633-95AE-4DF6-8519-A3D9E50839F4}"/>
                  </a:ext>
                </a:extLst>
              </p:cNvPr>
              <p:cNvGrpSpPr/>
              <p:nvPr/>
            </p:nvGrpSpPr>
            <p:grpSpPr>
              <a:xfrm>
                <a:off x="970842" y="2981292"/>
                <a:ext cx="10027402" cy="2611000"/>
                <a:chOff x="820995" y="3843159"/>
                <a:chExt cx="4967839" cy="1310450"/>
              </a:xfrm>
            </p:grpSpPr>
            <p:grpSp>
              <p:nvGrpSpPr>
                <p:cNvPr id="15" name="Group 14">
                  <a:extLst>
                    <a:ext uri="{FF2B5EF4-FFF2-40B4-BE49-F238E27FC236}">
                      <a16:creationId xmlns:a16="http://schemas.microsoft.com/office/drawing/2014/main" id="{14A0677E-7BC4-420C-86A1-0BDDCDF095A3}"/>
                    </a:ext>
                  </a:extLst>
                </p:cNvPr>
                <p:cNvGrpSpPr/>
                <p:nvPr/>
              </p:nvGrpSpPr>
              <p:grpSpPr>
                <a:xfrm>
                  <a:off x="820995" y="3843159"/>
                  <a:ext cx="4967839" cy="1310450"/>
                  <a:chOff x="3301270" y="2905486"/>
                  <a:chExt cx="4967839" cy="1310450"/>
                </a:xfrm>
              </p:grpSpPr>
              <p:pic>
                <p:nvPicPr>
                  <p:cNvPr id="19" name="Picture 18">
                    <a:extLst>
                      <a:ext uri="{FF2B5EF4-FFF2-40B4-BE49-F238E27FC236}">
                        <a16:creationId xmlns:a16="http://schemas.microsoft.com/office/drawing/2014/main" id="{CE227B30-3F26-4087-84B2-23730E53E9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0" name="Content Placeholder 10" descr="File:User with smile.svg">
                    <a:extLst>
                      <a:ext uri="{FF2B5EF4-FFF2-40B4-BE49-F238E27FC236}">
                        <a16:creationId xmlns:a16="http://schemas.microsoft.com/office/drawing/2014/main" id="{7AC2B583-F00B-488D-8FFB-CBAAAEC8E32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1" name="TextBox 20">
                    <a:extLst>
                      <a:ext uri="{FF2B5EF4-FFF2-40B4-BE49-F238E27FC236}">
                        <a16:creationId xmlns:a16="http://schemas.microsoft.com/office/drawing/2014/main" id="{F3360FDB-EEFC-48BE-80D3-095A0D69438E}"/>
                      </a:ext>
                    </a:extLst>
                  </p:cNvPr>
                  <p:cNvSpPr txBox="1"/>
                  <p:nvPr/>
                </p:nvSpPr>
                <p:spPr>
                  <a:xfrm>
                    <a:off x="3603065" y="2905486"/>
                    <a:ext cx="261316" cy="324391"/>
                  </a:xfrm>
                  <a:prstGeom prst="rect">
                    <a:avLst/>
                  </a:prstGeom>
                  <a:noFill/>
                </p:spPr>
                <p:txBody>
                  <a:bodyPr wrap="square" rtlCol="0">
                    <a:spAutoFit/>
                  </a:bodyPr>
                  <a:lstStyle/>
                  <a:p>
                    <a:r>
                      <a:rPr lang="en-US" sz="3600" b="1">
                        <a:solidFill>
                          <a:schemeClr val="accent1"/>
                        </a:solidFill>
                      </a:rPr>
                      <a:t>C</a:t>
                    </a:r>
                  </a:p>
                </p:txBody>
              </p:sp>
              <p:sp>
                <p:nvSpPr>
                  <p:cNvPr id="22" name="TextBox 21">
                    <a:extLst>
                      <a:ext uri="{FF2B5EF4-FFF2-40B4-BE49-F238E27FC236}">
                        <a16:creationId xmlns:a16="http://schemas.microsoft.com/office/drawing/2014/main" id="{A3E86537-DCDC-40AF-BED2-55FB849E4D83}"/>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R</a:t>
                    </a:r>
                  </a:p>
                </p:txBody>
              </p:sp>
              <p:cxnSp>
                <p:nvCxnSpPr>
                  <p:cNvPr id="23" name="Straight Arrow Connector 22">
                    <a:extLst>
                      <a:ext uri="{FF2B5EF4-FFF2-40B4-BE49-F238E27FC236}">
                        <a16:creationId xmlns:a16="http://schemas.microsoft.com/office/drawing/2014/main" id="{C1D867FF-39FD-47D2-99E3-8A2193B035EA}"/>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97797-AC26-4685-B9F2-E42DBC805F10}"/>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54C55C-CFDC-4E26-9AC6-3D2C93986491}"/>
                        </a:ext>
                      </a:extLst>
                    </p:cNvPr>
                    <p:cNvSpPr txBox="1"/>
                    <p:nvPr/>
                  </p:nvSpPr>
                  <p:spPr>
                    <a:xfrm>
                      <a:off x="2776108" y="4209867"/>
                      <a:ext cx="968546" cy="278049"/>
                    </a:xfrm>
                    <a:prstGeom prst="rect">
                      <a:avLst/>
                    </a:prstGeom>
                    <a:noFill/>
                  </p:spPr>
                  <p:txBody>
                    <a:bodyPr wrap="square" lIns="0" tIns="0" rIns="0" bIns="0" rtlCol="0">
                      <a:spAutoFit/>
                    </a:bodyPr>
                    <a:lstStyle/>
                    <a:p>
                      <a:r>
                        <a:rPr lang="en-US" sz="2400" b="0"/>
                        <a:t> </a:t>
                      </a:r>
                      <a14:m>
                        <m:oMath xmlns:m="http://schemas.openxmlformats.org/officeDocument/2006/math">
                          <m:sSub>
                            <m:sSubPr>
                              <m:ctrlPr>
                                <a:rPr lang="en-US" sz="3600" b="0" i="1" smtClean="0">
                                  <a:latin typeface="Cambria Math" panose="02040503050406030204" pitchFamily="18" charset="0"/>
                                </a:rPr>
                              </m:ctrlPr>
                            </m:sSubPr>
                            <m:e>
                              <m:r>
                                <m:rPr>
                                  <m:sty m:val="p"/>
                                </m:rPr>
                                <a:rPr lang="en-IN" sz="3600" b="0" i="0" smtClean="0">
                                  <a:latin typeface="Cambria Math" panose="02040503050406030204" pitchFamily="18" charset="0"/>
                                </a:rPr>
                                <m:t>Co</m:t>
                              </m:r>
                              <m:r>
                                <m:rPr>
                                  <m:sty m:val="p"/>
                                </m:rPr>
                                <a:rPr lang="en-US" sz="3600" b="0" i="0" smtClean="0">
                                  <a:latin typeface="Cambria Math" panose="02040503050406030204" pitchFamily="18" charset="0"/>
                                </a:rPr>
                                <m:t>m</m:t>
                              </m:r>
                            </m:e>
                            <m:sub>
                              <m:r>
                                <a:rPr lang="en-US" sz="3600" b="0" i="0" smtClean="0">
                                  <a:latin typeface="Cambria Math" panose="02040503050406030204" pitchFamily="18" charset="0"/>
                                </a:rPr>
                                <m:t>1</m:t>
                              </m:r>
                            </m:sub>
                          </m:sSub>
                          <m:r>
                            <a:rPr lang="en-US" sz="3600" b="0" i="0" smtClean="0">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𝑤</m:t>
                              </m:r>
                            </m:e>
                          </m:acc>
                          <m:r>
                            <a:rPr lang="en-US" sz="3600" b="0" i="1" smtClean="0">
                              <a:latin typeface="Cambria Math" panose="02040503050406030204" pitchFamily="18" charset="0"/>
                            </a:rPr>
                            <m:t>)</m:t>
                          </m:r>
                        </m:oMath>
                      </a14:m>
                      <a:endParaRPr lang="en-US" sz="3600"/>
                    </a:p>
                  </p:txBody>
                </p:sp>
              </mc:Choice>
              <mc:Fallback xmlns="">
                <p:sp>
                  <p:nvSpPr>
                    <p:cNvPr id="18" name="TextBox 17">
                      <a:extLst>
                        <a:ext uri="{FF2B5EF4-FFF2-40B4-BE49-F238E27FC236}">
                          <a16:creationId xmlns:a16="http://schemas.microsoft.com/office/drawing/2014/main" id="{1C54C55C-CFDC-4E26-9AC6-3D2C93986491}"/>
                        </a:ext>
                      </a:extLst>
                    </p:cNvPr>
                    <p:cNvSpPr txBox="1">
                      <a:spLocks noRot="1" noChangeAspect="1" noMove="1" noResize="1" noEditPoints="1" noAdjustHandles="1" noChangeArrowheads="1" noChangeShapeType="1" noTextEdit="1"/>
                    </p:cNvSpPr>
                    <p:nvPr/>
                  </p:nvSpPr>
                  <p:spPr>
                    <a:xfrm>
                      <a:off x="2776108" y="4209867"/>
                      <a:ext cx="968546" cy="27804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D747AB-6A3B-40DE-BE54-7B16EFEE3DA9}"/>
                      </a:ext>
                    </a:extLst>
                  </p:cNvPr>
                  <p:cNvSpPr txBox="1"/>
                  <p:nvPr/>
                </p:nvSpPr>
                <p:spPr>
                  <a:xfrm>
                    <a:off x="4729464" y="4635788"/>
                    <a:ext cx="2416367" cy="553998"/>
                  </a:xfrm>
                  <a:prstGeom prst="rect">
                    <a:avLst/>
                  </a:prstGeom>
                  <a:noFill/>
                </p:spPr>
                <p:txBody>
                  <a:bodyPr wrap="none" lIns="0" tIns="0" rIns="0" bIns="0" rtlCol="0">
                    <a:spAutoFit/>
                  </a:bodyPr>
                  <a:lstStyle/>
                  <a:p>
                    <a14:m>
                      <m:oMath xmlns:m="http://schemas.openxmlformats.org/officeDocument/2006/math">
                        <m:r>
                          <a:rPr lang="en-IN"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m:rPr>
                                <m:sty m:val="p"/>
                              </m:rPr>
                              <a:rPr lang="en-IN" sz="3600" b="0" i="0" smtClean="0">
                                <a:latin typeface="Cambria Math" panose="02040503050406030204" pitchFamily="18" charset="0"/>
                              </a:rPr>
                              <m:t>Com</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oMath>
                    </a14:m>
                    <a:r>
                      <a:rPr lang="en-US" sz="3600"/>
                      <a:t> </a:t>
                    </a:r>
                  </a:p>
                </p:txBody>
              </p:sp>
            </mc:Choice>
            <mc:Fallback xmlns="">
              <p:sp>
                <p:nvSpPr>
                  <p:cNvPr id="30" name="TextBox 29">
                    <a:extLst>
                      <a:ext uri="{FF2B5EF4-FFF2-40B4-BE49-F238E27FC236}">
                        <a16:creationId xmlns:a16="http://schemas.microsoft.com/office/drawing/2014/main" id="{DAD747AB-6A3B-40DE-BE54-7B16EFEE3DA9}"/>
                      </a:ext>
                    </a:extLst>
                  </p:cNvPr>
                  <p:cNvSpPr txBox="1">
                    <a:spLocks noRot="1" noChangeAspect="1" noMove="1" noResize="1" noEditPoints="1" noAdjustHandles="1" noChangeArrowheads="1" noChangeShapeType="1" noTextEdit="1"/>
                  </p:cNvSpPr>
                  <p:nvPr/>
                </p:nvSpPr>
                <p:spPr>
                  <a:xfrm>
                    <a:off x="4729464" y="4635788"/>
                    <a:ext cx="2416367" cy="553998"/>
                  </a:xfrm>
                  <a:prstGeom prst="rect">
                    <a:avLst/>
                  </a:prstGeom>
                  <a:blipFill>
                    <a:blip r:embed="rId11"/>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3BC7EDE-637B-4D17-B7D3-AD4A1F21146C}"/>
                  </a:ext>
                </a:extLst>
              </p:cNvPr>
              <p:cNvSpPr txBox="1"/>
              <p:nvPr/>
            </p:nvSpPr>
            <p:spPr>
              <a:xfrm>
                <a:off x="9449932" y="5821760"/>
                <a:ext cx="2042533" cy="830997"/>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solidFill>
                    <a:schemeClr val="accent6"/>
                  </a:solidFill>
                </a:endParaRPr>
              </a:p>
              <a:p>
                <a:r>
                  <a:rPr lang="en-US" sz="2400"/>
                  <a:t>Witness: </a:t>
                </a: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𝑤</m:t>
                        </m:r>
                      </m:e>
                    </m:acc>
                  </m:oMath>
                </a14:m>
                <a:endParaRPr lang="en-US" sz="2400"/>
              </a:p>
            </p:txBody>
          </p:sp>
        </mc:Choice>
        <mc:Fallback xmlns="">
          <p:sp>
            <p:nvSpPr>
              <p:cNvPr id="26" name="TextBox 25">
                <a:extLst>
                  <a:ext uri="{FF2B5EF4-FFF2-40B4-BE49-F238E27FC236}">
                    <a16:creationId xmlns:a16="http://schemas.microsoft.com/office/drawing/2014/main" id="{C3BC7EDE-637B-4D17-B7D3-AD4A1F21146C}"/>
                  </a:ext>
                </a:extLst>
              </p:cNvPr>
              <p:cNvSpPr txBox="1">
                <a:spLocks noRot="1" noChangeAspect="1" noMove="1" noResize="1" noEditPoints="1" noAdjustHandles="1" noChangeArrowheads="1" noChangeShapeType="1" noTextEdit="1"/>
              </p:cNvSpPr>
              <p:nvPr/>
            </p:nvSpPr>
            <p:spPr>
              <a:xfrm>
                <a:off x="9449932" y="5821760"/>
                <a:ext cx="2042533" cy="830997"/>
              </a:xfrm>
              <a:prstGeom prst="rect">
                <a:avLst/>
              </a:prstGeom>
              <a:blipFill>
                <a:blip r:embed="rId12"/>
                <a:stretch>
                  <a:fillRect l="-4478" t="-5882" b="-161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2827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uiExpand="1" build="p"/>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normAutofit/>
          </a:bodyPr>
          <a:lstStyle/>
          <a:p>
            <a:r>
              <a:rPr lang="en-IN"/>
              <a:t>Witness Extractable Commitments</a:t>
            </a:r>
            <a:endParaRPr lang="en-US"/>
          </a:p>
        </p:txBody>
      </p:sp>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a:bodyPr>
          <a:lstStyle/>
          <a:p>
            <a:r>
              <a:rPr lang="en-IN"/>
              <a:t>We build “compact” witness-extractable commitments from LWE.</a:t>
            </a:r>
          </a:p>
          <a:p>
            <a:pPr lvl="1"/>
            <a:r>
              <a:rPr lang="en-IN"/>
              <a:t>Uses malicious circuit-private FHE </a:t>
            </a:r>
            <a:r>
              <a:rPr lang="en-IN" b="1"/>
              <a:t>[OPP’14] </a:t>
            </a:r>
            <a:r>
              <a:rPr lang="en-IN"/>
              <a:t>– provides `compactness’</a:t>
            </a:r>
          </a:p>
          <a:p>
            <a:pPr lvl="1"/>
            <a:r>
              <a:rPr lang="en-IN"/>
              <a:t>Non-compact from </a:t>
            </a:r>
            <a:r>
              <a:rPr lang="en-IN" err="1"/>
              <a:t>OT+Garbling</a:t>
            </a:r>
            <a:r>
              <a:rPr lang="en-IN"/>
              <a:t>. </a:t>
            </a:r>
          </a:p>
          <a:p>
            <a:pPr lvl="1"/>
            <a:endParaRPr lang="en-IN"/>
          </a:p>
        </p:txBody>
      </p:sp>
      <p:grpSp>
        <p:nvGrpSpPr>
          <p:cNvPr id="7" name="Group 6">
            <a:extLst>
              <a:ext uri="{FF2B5EF4-FFF2-40B4-BE49-F238E27FC236}">
                <a16:creationId xmlns:a16="http://schemas.microsoft.com/office/drawing/2014/main" id="{DD27A33B-CF0C-48DF-9C76-1C3C2F6A780A}"/>
              </a:ext>
            </a:extLst>
          </p:cNvPr>
          <p:cNvGrpSpPr/>
          <p:nvPr/>
        </p:nvGrpSpPr>
        <p:grpSpPr>
          <a:xfrm>
            <a:off x="970842" y="3316430"/>
            <a:ext cx="10027402" cy="2797744"/>
            <a:chOff x="970842" y="2981292"/>
            <a:chExt cx="10027402" cy="2797744"/>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B2CC139-7F52-42F8-8CF4-B7B78E1FB6D7}"/>
                    </a:ext>
                  </a:extLst>
                </p:cNvPr>
                <p:cNvSpPr txBox="1"/>
                <p:nvPr/>
              </p:nvSpPr>
              <p:spPr>
                <a:xfrm>
                  <a:off x="1067934" y="5317371"/>
                  <a:ext cx="2042533" cy="461665"/>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p:txBody>
            </p:sp>
          </mc:Choice>
          <mc:Fallback xmlns="">
            <p:sp>
              <p:nvSpPr>
                <p:cNvPr id="29" name="TextBox 28">
                  <a:extLst>
                    <a:ext uri="{FF2B5EF4-FFF2-40B4-BE49-F238E27FC236}">
                      <a16:creationId xmlns:a16="http://schemas.microsoft.com/office/drawing/2014/main" id="{5B2CC139-7F52-42F8-8CF4-B7B78E1FB6D7}"/>
                    </a:ext>
                  </a:extLst>
                </p:cNvPr>
                <p:cNvSpPr txBox="1">
                  <a:spLocks noRot="1" noChangeAspect="1" noMove="1" noResize="1" noEditPoints="1" noAdjustHandles="1" noChangeArrowheads="1" noChangeShapeType="1" noTextEdit="1"/>
                </p:cNvSpPr>
                <p:nvPr/>
              </p:nvSpPr>
              <p:spPr>
                <a:xfrm>
                  <a:off x="1067934" y="5317371"/>
                  <a:ext cx="2042533" cy="461665"/>
                </a:xfrm>
                <a:prstGeom prst="rect">
                  <a:avLst/>
                </a:prstGeom>
                <a:blipFill>
                  <a:blip r:embed="rId6"/>
                  <a:stretch>
                    <a:fillRect l="-4478" t="-10526" b="-2894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A2AC8BA-8172-4878-A239-CA8D242A0583}"/>
                </a:ext>
              </a:extLst>
            </p:cNvPr>
            <p:cNvGrpSpPr/>
            <p:nvPr/>
          </p:nvGrpSpPr>
          <p:grpSpPr>
            <a:xfrm>
              <a:off x="970842" y="2981292"/>
              <a:ext cx="10027402" cy="2611000"/>
              <a:chOff x="970842" y="2981292"/>
              <a:chExt cx="10027402" cy="2611000"/>
            </a:xfrm>
          </p:grpSpPr>
          <p:grpSp>
            <p:nvGrpSpPr>
              <p:cNvPr id="14" name="Group 13">
                <a:extLst>
                  <a:ext uri="{FF2B5EF4-FFF2-40B4-BE49-F238E27FC236}">
                    <a16:creationId xmlns:a16="http://schemas.microsoft.com/office/drawing/2014/main" id="{9A0DC633-95AE-4DF6-8519-A3D9E50839F4}"/>
                  </a:ext>
                </a:extLst>
              </p:cNvPr>
              <p:cNvGrpSpPr/>
              <p:nvPr/>
            </p:nvGrpSpPr>
            <p:grpSpPr>
              <a:xfrm>
                <a:off x="970842" y="2981292"/>
                <a:ext cx="10027402" cy="2611000"/>
                <a:chOff x="820995" y="3843159"/>
                <a:chExt cx="4967839" cy="1310450"/>
              </a:xfrm>
            </p:grpSpPr>
            <p:grpSp>
              <p:nvGrpSpPr>
                <p:cNvPr id="15" name="Group 14">
                  <a:extLst>
                    <a:ext uri="{FF2B5EF4-FFF2-40B4-BE49-F238E27FC236}">
                      <a16:creationId xmlns:a16="http://schemas.microsoft.com/office/drawing/2014/main" id="{14A0677E-7BC4-420C-86A1-0BDDCDF095A3}"/>
                    </a:ext>
                  </a:extLst>
                </p:cNvPr>
                <p:cNvGrpSpPr/>
                <p:nvPr/>
              </p:nvGrpSpPr>
              <p:grpSpPr>
                <a:xfrm>
                  <a:off x="820995" y="3843159"/>
                  <a:ext cx="4967839" cy="1310450"/>
                  <a:chOff x="3301270" y="2905486"/>
                  <a:chExt cx="4967839" cy="1310450"/>
                </a:xfrm>
              </p:grpSpPr>
              <p:pic>
                <p:nvPicPr>
                  <p:cNvPr id="19" name="Picture 18">
                    <a:extLst>
                      <a:ext uri="{FF2B5EF4-FFF2-40B4-BE49-F238E27FC236}">
                        <a16:creationId xmlns:a16="http://schemas.microsoft.com/office/drawing/2014/main" id="{CE227B30-3F26-4087-84B2-23730E53E91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0" name="Content Placeholder 10" descr="File:User with smile.svg">
                    <a:extLst>
                      <a:ext uri="{FF2B5EF4-FFF2-40B4-BE49-F238E27FC236}">
                        <a16:creationId xmlns:a16="http://schemas.microsoft.com/office/drawing/2014/main" id="{7AC2B583-F00B-488D-8FFB-CBAAAEC8E3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1" name="TextBox 20">
                    <a:extLst>
                      <a:ext uri="{FF2B5EF4-FFF2-40B4-BE49-F238E27FC236}">
                        <a16:creationId xmlns:a16="http://schemas.microsoft.com/office/drawing/2014/main" id="{F3360FDB-EEFC-48BE-80D3-095A0D69438E}"/>
                      </a:ext>
                    </a:extLst>
                  </p:cNvPr>
                  <p:cNvSpPr txBox="1"/>
                  <p:nvPr/>
                </p:nvSpPr>
                <p:spPr>
                  <a:xfrm>
                    <a:off x="3603065" y="2905486"/>
                    <a:ext cx="261316" cy="324391"/>
                  </a:xfrm>
                  <a:prstGeom prst="rect">
                    <a:avLst/>
                  </a:prstGeom>
                  <a:noFill/>
                </p:spPr>
                <p:txBody>
                  <a:bodyPr wrap="square" rtlCol="0">
                    <a:spAutoFit/>
                  </a:bodyPr>
                  <a:lstStyle/>
                  <a:p>
                    <a:r>
                      <a:rPr lang="en-US" sz="3600" b="1">
                        <a:solidFill>
                          <a:schemeClr val="accent1"/>
                        </a:solidFill>
                      </a:rPr>
                      <a:t>C</a:t>
                    </a:r>
                  </a:p>
                </p:txBody>
              </p:sp>
              <p:sp>
                <p:nvSpPr>
                  <p:cNvPr id="22" name="TextBox 21">
                    <a:extLst>
                      <a:ext uri="{FF2B5EF4-FFF2-40B4-BE49-F238E27FC236}">
                        <a16:creationId xmlns:a16="http://schemas.microsoft.com/office/drawing/2014/main" id="{A3E86537-DCDC-40AF-BED2-55FB849E4D83}"/>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R</a:t>
                    </a:r>
                  </a:p>
                </p:txBody>
              </p:sp>
              <p:cxnSp>
                <p:nvCxnSpPr>
                  <p:cNvPr id="23" name="Straight Arrow Connector 22">
                    <a:extLst>
                      <a:ext uri="{FF2B5EF4-FFF2-40B4-BE49-F238E27FC236}">
                        <a16:creationId xmlns:a16="http://schemas.microsoft.com/office/drawing/2014/main" id="{C1D867FF-39FD-47D2-99E3-8A2193B035EA}"/>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97797-AC26-4685-B9F2-E42DBC805F10}"/>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54C55C-CFDC-4E26-9AC6-3D2C93986491}"/>
                        </a:ext>
                      </a:extLst>
                    </p:cNvPr>
                    <p:cNvSpPr txBox="1"/>
                    <p:nvPr/>
                  </p:nvSpPr>
                  <p:spPr>
                    <a:xfrm>
                      <a:off x="2776108" y="4209867"/>
                      <a:ext cx="968546" cy="278049"/>
                    </a:xfrm>
                    <a:prstGeom prst="rect">
                      <a:avLst/>
                    </a:prstGeom>
                    <a:noFill/>
                  </p:spPr>
                  <p:txBody>
                    <a:bodyPr wrap="square" lIns="0" tIns="0" rIns="0" bIns="0" rtlCol="0">
                      <a:spAutoFit/>
                    </a:bodyPr>
                    <a:lstStyle/>
                    <a:p>
                      <a:r>
                        <a:rPr lang="en-US" sz="2400" b="0"/>
                        <a:t> </a:t>
                      </a:r>
                      <a14:m>
                        <m:oMath xmlns:m="http://schemas.openxmlformats.org/officeDocument/2006/math">
                          <m:sSub>
                            <m:sSubPr>
                              <m:ctrlPr>
                                <a:rPr lang="en-US" sz="3600" b="0" i="1" smtClean="0">
                                  <a:latin typeface="Cambria Math" panose="02040503050406030204" pitchFamily="18" charset="0"/>
                                </a:rPr>
                              </m:ctrlPr>
                            </m:sSubPr>
                            <m:e>
                              <m:r>
                                <m:rPr>
                                  <m:sty m:val="p"/>
                                </m:rPr>
                                <a:rPr lang="en-IN" sz="3600" b="0" i="0" smtClean="0">
                                  <a:latin typeface="Cambria Math" panose="02040503050406030204" pitchFamily="18" charset="0"/>
                                </a:rPr>
                                <m:t>Co</m:t>
                              </m:r>
                              <m:r>
                                <m:rPr>
                                  <m:sty m:val="p"/>
                                </m:rPr>
                                <a:rPr lang="en-US" sz="3600" b="0" i="0" smtClean="0">
                                  <a:latin typeface="Cambria Math" panose="02040503050406030204" pitchFamily="18" charset="0"/>
                                </a:rPr>
                                <m:t>m</m:t>
                              </m:r>
                            </m:e>
                            <m:sub>
                              <m:r>
                                <a:rPr lang="en-US" sz="3600" b="0" i="0" smtClean="0">
                                  <a:latin typeface="Cambria Math" panose="02040503050406030204" pitchFamily="18" charset="0"/>
                                </a:rPr>
                                <m:t>1</m:t>
                              </m:r>
                            </m:sub>
                          </m:sSub>
                          <m:r>
                            <a:rPr lang="en-US" sz="3600" b="0" i="0" smtClean="0">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𝑤</m:t>
                              </m:r>
                            </m:e>
                          </m:acc>
                          <m:r>
                            <a:rPr lang="en-US" sz="3600" b="0" i="1" smtClean="0">
                              <a:latin typeface="Cambria Math" panose="02040503050406030204" pitchFamily="18" charset="0"/>
                            </a:rPr>
                            <m:t>)</m:t>
                          </m:r>
                        </m:oMath>
                      </a14:m>
                      <a:endParaRPr lang="en-US" sz="3600"/>
                    </a:p>
                  </p:txBody>
                </p:sp>
              </mc:Choice>
              <mc:Fallback xmlns="">
                <p:sp>
                  <p:nvSpPr>
                    <p:cNvPr id="18" name="TextBox 17">
                      <a:extLst>
                        <a:ext uri="{FF2B5EF4-FFF2-40B4-BE49-F238E27FC236}">
                          <a16:creationId xmlns:a16="http://schemas.microsoft.com/office/drawing/2014/main" id="{1C54C55C-CFDC-4E26-9AC6-3D2C93986491}"/>
                        </a:ext>
                      </a:extLst>
                    </p:cNvPr>
                    <p:cNvSpPr txBox="1">
                      <a:spLocks noRot="1" noChangeAspect="1" noMove="1" noResize="1" noEditPoints="1" noAdjustHandles="1" noChangeArrowheads="1" noChangeShapeType="1" noTextEdit="1"/>
                    </p:cNvSpPr>
                    <p:nvPr/>
                  </p:nvSpPr>
                  <p:spPr>
                    <a:xfrm>
                      <a:off x="2776108" y="4209867"/>
                      <a:ext cx="968546" cy="278049"/>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D747AB-6A3B-40DE-BE54-7B16EFEE3DA9}"/>
                      </a:ext>
                    </a:extLst>
                  </p:cNvPr>
                  <p:cNvSpPr txBox="1"/>
                  <p:nvPr/>
                </p:nvSpPr>
                <p:spPr>
                  <a:xfrm>
                    <a:off x="4729464" y="4635788"/>
                    <a:ext cx="2416367" cy="553998"/>
                  </a:xfrm>
                  <a:prstGeom prst="rect">
                    <a:avLst/>
                  </a:prstGeom>
                  <a:noFill/>
                </p:spPr>
                <p:txBody>
                  <a:bodyPr wrap="none" lIns="0" tIns="0" rIns="0" bIns="0" rtlCol="0">
                    <a:spAutoFit/>
                  </a:bodyPr>
                  <a:lstStyle/>
                  <a:p>
                    <a14:m>
                      <m:oMath xmlns:m="http://schemas.openxmlformats.org/officeDocument/2006/math">
                        <m:r>
                          <a:rPr lang="en-IN"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m:rPr>
                                <m:sty m:val="p"/>
                              </m:rPr>
                              <a:rPr lang="en-IN" sz="3600" b="0" i="0" smtClean="0">
                                <a:latin typeface="Cambria Math" panose="02040503050406030204" pitchFamily="18" charset="0"/>
                              </a:rPr>
                              <m:t>Com</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oMath>
                    </a14:m>
                    <a:r>
                      <a:rPr lang="en-US" sz="3600"/>
                      <a:t> </a:t>
                    </a:r>
                  </a:p>
                </p:txBody>
              </p:sp>
            </mc:Choice>
            <mc:Fallback xmlns="">
              <p:sp>
                <p:nvSpPr>
                  <p:cNvPr id="30" name="TextBox 29">
                    <a:extLst>
                      <a:ext uri="{FF2B5EF4-FFF2-40B4-BE49-F238E27FC236}">
                        <a16:creationId xmlns:a16="http://schemas.microsoft.com/office/drawing/2014/main" id="{DAD747AB-6A3B-40DE-BE54-7B16EFEE3DA9}"/>
                      </a:ext>
                    </a:extLst>
                  </p:cNvPr>
                  <p:cNvSpPr txBox="1">
                    <a:spLocks noRot="1" noChangeAspect="1" noMove="1" noResize="1" noEditPoints="1" noAdjustHandles="1" noChangeArrowheads="1" noChangeShapeType="1" noTextEdit="1"/>
                  </p:cNvSpPr>
                  <p:nvPr/>
                </p:nvSpPr>
                <p:spPr>
                  <a:xfrm>
                    <a:off x="4729464" y="4635788"/>
                    <a:ext cx="2416367" cy="553998"/>
                  </a:xfrm>
                  <a:prstGeom prst="rect">
                    <a:avLst/>
                  </a:prstGeom>
                  <a:blipFill>
                    <a:blip r:embed="rId10"/>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3BC7EDE-637B-4D17-B7D3-AD4A1F21146C}"/>
                  </a:ext>
                </a:extLst>
              </p:cNvPr>
              <p:cNvSpPr txBox="1"/>
              <p:nvPr/>
            </p:nvSpPr>
            <p:spPr>
              <a:xfrm>
                <a:off x="9449932" y="5821760"/>
                <a:ext cx="2042533" cy="830997"/>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solidFill>
                    <a:schemeClr val="accent6"/>
                  </a:solidFill>
                </a:endParaRPr>
              </a:p>
              <a:p>
                <a:r>
                  <a:rPr lang="en-US" sz="2400"/>
                  <a:t>Witness: </a:t>
                </a:r>
                <a14:m>
                  <m:oMath xmlns:m="http://schemas.openxmlformats.org/officeDocument/2006/math">
                    <m:acc>
                      <m:accPr>
                        <m:chr m:val="̅"/>
                        <m:ctrlPr>
                          <a:rPr lang="en-US" sz="2400" b="0" i="1" smtClean="0">
                            <a:solidFill>
                              <a:srgbClr val="FF0000"/>
                            </a:solidFill>
                            <a:latin typeface="Cambria Math" panose="02040503050406030204" pitchFamily="18" charset="0"/>
                          </a:rPr>
                        </m:ctrlPr>
                      </m:accPr>
                      <m:e>
                        <m:r>
                          <a:rPr lang="en-US" sz="2400" b="0" i="1" smtClean="0">
                            <a:solidFill>
                              <a:srgbClr val="FF0000"/>
                            </a:solidFill>
                            <a:latin typeface="Cambria Math" panose="02040503050406030204" pitchFamily="18" charset="0"/>
                          </a:rPr>
                          <m:t>𝑤</m:t>
                        </m:r>
                      </m:e>
                    </m:acc>
                  </m:oMath>
                </a14:m>
                <a:endParaRPr lang="en-US" sz="2400"/>
              </a:p>
            </p:txBody>
          </p:sp>
        </mc:Choice>
        <mc:Fallback xmlns="">
          <p:sp>
            <p:nvSpPr>
              <p:cNvPr id="26" name="TextBox 25">
                <a:extLst>
                  <a:ext uri="{FF2B5EF4-FFF2-40B4-BE49-F238E27FC236}">
                    <a16:creationId xmlns:a16="http://schemas.microsoft.com/office/drawing/2014/main" id="{C3BC7EDE-637B-4D17-B7D3-AD4A1F21146C}"/>
                  </a:ext>
                </a:extLst>
              </p:cNvPr>
              <p:cNvSpPr txBox="1">
                <a:spLocks noRot="1" noChangeAspect="1" noMove="1" noResize="1" noEditPoints="1" noAdjustHandles="1" noChangeArrowheads="1" noChangeShapeType="1" noTextEdit="1"/>
              </p:cNvSpPr>
              <p:nvPr/>
            </p:nvSpPr>
            <p:spPr>
              <a:xfrm>
                <a:off x="9449932" y="5821760"/>
                <a:ext cx="2042533" cy="830997"/>
              </a:xfrm>
              <a:prstGeom prst="rect">
                <a:avLst/>
              </a:prstGeom>
              <a:blipFill>
                <a:blip r:embed="rId11"/>
                <a:stretch>
                  <a:fillRect l="-4478" t="-5882" b="-16176"/>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529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885-0138-420C-B439-31454044E085}"/>
              </a:ext>
            </a:extLst>
          </p:cNvPr>
          <p:cNvSpPr>
            <a:spLocks noGrp="1"/>
          </p:cNvSpPr>
          <p:nvPr>
            <p:ph type="title"/>
          </p:nvPr>
        </p:nvSpPr>
        <p:spPr/>
        <p:txBody>
          <a:bodyPr/>
          <a:lstStyle/>
          <a:p>
            <a:r>
              <a:rPr lang="en-IN"/>
              <a:t>Witness Extractable Commitments: Construction</a:t>
            </a:r>
            <a:endParaRPr lang="en-US"/>
          </a:p>
        </p:txBody>
      </p:sp>
      <p:sp>
        <p:nvSpPr>
          <p:cNvPr id="3" name="Content Placeholder 2">
            <a:extLst>
              <a:ext uri="{FF2B5EF4-FFF2-40B4-BE49-F238E27FC236}">
                <a16:creationId xmlns:a16="http://schemas.microsoft.com/office/drawing/2014/main" id="{E9ABCFC1-029D-42A8-9BE8-E6D66F48043C}"/>
              </a:ext>
            </a:extLst>
          </p:cNvPr>
          <p:cNvSpPr>
            <a:spLocks noGrp="1"/>
          </p:cNvSpPr>
          <p:nvPr>
            <p:ph sz="half" idx="1"/>
          </p:nvPr>
        </p:nvSpPr>
        <p:spPr>
          <a:xfrm>
            <a:off x="838200" y="1825625"/>
            <a:ext cx="10515600" cy="4351338"/>
          </a:xfrm>
        </p:spPr>
        <p:txBody>
          <a:bodyPr/>
          <a:lstStyle/>
          <a:p>
            <a:r>
              <a:rPr lang="en-US" sz="2800" b="1">
                <a:solidFill>
                  <a:schemeClr val="accent5"/>
                </a:solidFill>
              </a:rPr>
              <a:t>C</a:t>
            </a:r>
            <a:r>
              <a:rPr lang="en-US" sz="2800"/>
              <a:t> wants to commit</a:t>
            </a:r>
            <a:br>
              <a:rPr lang="en-US" sz="2800"/>
            </a:br>
            <a:r>
              <a:rPr lang="en-US" sz="2800"/>
              <a:t>to b.</a:t>
            </a:r>
          </a:p>
          <a:p>
            <a:endParaRPr lang="en-US"/>
          </a:p>
        </p:txBody>
      </p:sp>
      <p:grpSp>
        <p:nvGrpSpPr>
          <p:cNvPr id="18" name="Group 17">
            <a:extLst>
              <a:ext uri="{FF2B5EF4-FFF2-40B4-BE49-F238E27FC236}">
                <a16:creationId xmlns:a16="http://schemas.microsoft.com/office/drawing/2014/main" id="{3A0FABF9-CC15-47FD-BF51-3DEDC3A38EAF}"/>
              </a:ext>
            </a:extLst>
          </p:cNvPr>
          <p:cNvGrpSpPr/>
          <p:nvPr/>
        </p:nvGrpSpPr>
        <p:grpSpPr>
          <a:xfrm>
            <a:off x="1199442" y="3316430"/>
            <a:ext cx="10027402" cy="2797744"/>
            <a:chOff x="970842" y="2981292"/>
            <a:chExt cx="10027402" cy="2797744"/>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1966F3-3DB3-4FFB-9BEE-8A00E06276C0}"/>
                    </a:ext>
                  </a:extLst>
                </p:cNvPr>
                <p:cNvSpPr txBox="1"/>
                <p:nvPr/>
              </p:nvSpPr>
              <p:spPr>
                <a:xfrm>
                  <a:off x="1067934" y="5317371"/>
                  <a:ext cx="2042533" cy="461665"/>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p:txBody>
            </p:sp>
          </mc:Choice>
          <mc:Fallback xmlns="">
            <p:sp>
              <p:nvSpPr>
                <p:cNvPr id="19" name="TextBox 18">
                  <a:extLst>
                    <a:ext uri="{FF2B5EF4-FFF2-40B4-BE49-F238E27FC236}">
                      <a16:creationId xmlns:a16="http://schemas.microsoft.com/office/drawing/2014/main" id="{511966F3-3DB3-4FFB-9BEE-8A00E06276C0}"/>
                    </a:ext>
                  </a:extLst>
                </p:cNvPr>
                <p:cNvSpPr txBox="1">
                  <a:spLocks noRot="1" noChangeAspect="1" noMove="1" noResize="1" noEditPoints="1" noAdjustHandles="1" noChangeArrowheads="1" noChangeShapeType="1" noTextEdit="1"/>
                </p:cNvSpPr>
                <p:nvPr/>
              </p:nvSpPr>
              <p:spPr>
                <a:xfrm>
                  <a:off x="1067934" y="5317371"/>
                  <a:ext cx="2042533" cy="461665"/>
                </a:xfrm>
                <a:prstGeom prst="rect">
                  <a:avLst/>
                </a:prstGeom>
                <a:blipFill>
                  <a:blip r:embed="rId6"/>
                  <a:stretch>
                    <a:fillRect l="-4776" t="-10526" b="-28947"/>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6CA1D3A7-482E-4002-8882-9E78267DA20C}"/>
                </a:ext>
              </a:extLst>
            </p:cNvPr>
            <p:cNvGrpSpPr/>
            <p:nvPr/>
          </p:nvGrpSpPr>
          <p:grpSpPr>
            <a:xfrm>
              <a:off x="970842" y="2981292"/>
              <a:ext cx="10027402" cy="2611000"/>
              <a:chOff x="820995" y="3843159"/>
              <a:chExt cx="4967839" cy="1310450"/>
            </a:xfrm>
          </p:grpSpPr>
          <p:grpSp>
            <p:nvGrpSpPr>
              <p:cNvPr id="23" name="Group 22">
                <a:extLst>
                  <a:ext uri="{FF2B5EF4-FFF2-40B4-BE49-F238E27FC236}">
                    <a16:creationId xmlns:a16="http://schemas.microsoft.com/office/drawing/2014/main" id="{3EAD7892-6AC4-44DE-8285-2FDAF3EF8D64}"/>
                  </a:ext>
                </a:extLst>
              </p:cNvPr>
              <p:cNvGrpSpPr/>
              <p:nvPr/>
            </p:nvGrpSpPr>
            <p:grpSpPr>
              <a:xfrm>
                <a:off x="820995" y="3843159"/>
                <a:ext cx="4967839" cy="1310450"/>
                <a:chOff x="3301270" y="2905486"/>
                <a:chExt cx="4967839" cy="1310450"/>
              </a:xfrm>
            </p:grpSpPr>
            <p:pic>
              <p:nvPicPr>
                <p:cNvPr id="25" name="Picture 24">
                  <a:extLst>
                    <a:ext uri="{FF2B5EF4-FFF2-40B4-BE49-F238E27FC236}">
                      <a16:creationId xmlns:a16="http://schemas.microsoft.com/office/drawing/2014/main" id="{314BC4FA-5E15-4315-A4CB-FCF1AA38C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6" name="Content Placeholder 10" descr="File:User with smile.svg">
                  <a:extLst>
                    <a:ext uri="{FF2B5EF4-FFF2-40B4-BE49-F238E27FC236}">
                      <a16:creationId xmlns:a16="http://schemas.microsoft.com/office/drawing/2014/main" id="{295C50B5-A369-4ECE-89A2-EF0DB7F1D67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7" name="TextBox 26">
                  <a:extLst>
                    <a:ext uri="{FF2B5EF4-FFF2-40B4-BE49-F238E27FC236}">
                      <a16:creationId xmlns:a16="http://schemas.microsoft.com/office/drawing/2014/main" id="{974F4453-2D99-44CA-BFEA-CFF6303A2FA6}"/>
                    </a:ext>
                  </a:extLst>
                </p:cNvPr>
                <p:cNvSpPr txBox="1"/>
                <p:nvPr/>
              </p:nvSpPr>
              <p:spPr>
                <a:xfrm>
                  <a:off x="3603065" y="2905486"/>
                  <a:ext cx="261316" cy="324391"/>
                </a:xfrm>
                <a:prstGeom prst="rect">
                  <a:avLst/>
                </a:prstGeom>
                <a:noFill/>
              </p:spPr>
              <p:txBody>
                <a:bodyPr wrap="square" rtlCol="0">
                  <a:spAutoFit/>
                </a:bodyPr>
                <a:lstStyle/>
                <a:p>
                  <a:r>
                    <a:rPr lang="en-US" sz="3600" b="1">
                      <a:solidFill>
                        <a:schemeClr val="accent1"/>
                      </a:solidFill>
                    </a:rPr>
                    <a:t>C</a:t>
                  </a:r>
                </a:p>
              </p:txBody>
            </p:sp>
            <p:sp>
              <p:nvSpPr>
                <p:cNvPr id="28" name="TextBox 27">
                  <a:extLst>
                    <a:ext uri="{FF2B5EF4-FFF2-40B4-BE49-F238E27FC236}">
                      <a16:creationId xmlns:a16="http://schemas.microsoft.com/office/drawing/2014/main" id="{3EF13FC5-5951-47EF-9BE6-C26EB9CC5B09}"/>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R</a:t>
                  </a:r>
                </a:p>
              </p:txBody>
            </p:sp>
            <p:cxnSp>
              <p:nvCxnSpPr>
                <p:cNvPr id="29" name="Straight Arrow Connector 28">
                  <a:extLst>
                    <a:ext uri="{FF2B5EF4-FFF2-40B4-BE49-F238E27FC236}">
                      <a16:creationId xmlns:a16="http://schemas.microsoft.com/office/drawing/2014/main" id="{9A9B7578-49A5-40AD-B09A-134B8F299C39}"/>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70C3D63-B8DF-4F30-BB23-A464BEF35374}"/>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8648381-8492-422E-9FDE-1849B28E3D53}"/>
                      </a:ext>
                    </a:extLst>
                  </p:cNvPr>
                  <p:cNvSpPr txBox="1"/>
                  <p:nvPr/>
                </p:nvSpPr>
                <p:spPr>
                  <a:xfrm>
                    <a:off x="2079039" y="4215837"/>
                    <a:ext cx="2761716" cy="2780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ct</m:t>
                          </m:r>
                          <m:r>
                            <a:rPr lang="en-US" sz="3600" b="0" i="1"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Enc</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pk</m:t>
                          </m:r>
                          <m:r>
                            <a:rPr lang="en-US" sz="3600" b="0" i="1" smtClean="0">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a:p>
                </p:txBody>
              </p:sp>
            </mc:Choice>
            <mc:Fallback xmlns="">
              <p:sp>
                <p:nvSpPr>
                  <p:cNvPr id="24" name="TextBox 23">
                    <a:extLst>
                      <a:ext uri="{FF2B5EF4-FFF2-40B4-BE49-F238E27FC236}">
                        <a16:creationId xmlns:a16="http://schemas.microsoft.com/office/drawing/2014/main" id="{78648381-8492-422E-9FDE-1849B28E3D53}"/>
                      </a:ext>
                    </a:extLst>
                  </p:cNvPr>
                  <p:cNvSpPr txBox="1">
                    <a:spLocks noRot="1" noChangeAspect="1" noMove="1" noResize="1" noEditPoints="1" noAdjustHandles="1" noChangeArrowheads="1" noChangeShapeType="1" noTextEdit="1"/>
                  </p:cNvSpPr>
                  <p:nvPr/>
                </p:nvSpPr>
                <p:spPr>
                  <a:xfrm>
                    <a:off x="2079039" y="4215837"/>
                    <a:ext cx="2761716" cy="278049"/>
                  </a:xfrm>
                  <a:prstGeom prst="rect">
                    <a:avLst/>
                  </a:prstGeom>
                  <a:blipFill>
                    <a:blip r:embed="rId9"/>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1837EA15-B086-4AA9-B0A5-4669F6128851}"/>
                  </a:ext>
                </a:extLst>
              </p:cNvPr>
              <p:cNvSpPr/>
              <p:nvPr/>
            </p:nvSpPr>
            <p:spPr>
              <a:xfrm>
                <a:off x="4123405" y="1737607"/>
                <a:ext cx="4179473" cy="2122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b>
                      <m:sSubPr>
                        <m:ctrlPr>
                          <a:rPr lang="en-US" sz="3200" b="0" i="1" smtClean="0">
                            <a:solidFill>
                              <a:schemeClr val="tx1"/>
                            </a:solidFill>
                            <a:latin typeface="Cambria Math" panose="02040503050406030204" pitchFamily="18" charset="0"/>
                          </a:rPr>
                        </m:ctrlPr>
                      </m:sSubPr>
                      <m:e>
                        <m:r>
                          <m:rPr>
                            <m:sty m:val="p"/>
                          </m:rPr>
                          <a:rPr lang="en-US" sz="3200" b="0" i="0" smtClean="0">
                            <a:solidFill>
                              <a:schemeClr val="tx1"/>
                            </a:solidFill>
                            <a:latin typeface="Cambria Math" panose="02040503050406030204" pitchFamily="18" charset="0"/>
                          </a:rPr>
                          <m:t>G</m:t>
                        </m:r>
                      </m:e>
                      <m:sub>
                        <m:r>
                          <m:rPr>
                            <m:sty m:val="p"/>
                          </m:rPr>
                          <a:rPr lang="en-US" sz="3200" b="0" i="0" smtClean="0">
                            <a:solidFill>
                              <a:schemeClr val="accent6"/>
                            </a:solidFill>
                            <a:latin typeface="Cambria Math" panose="02040503050406030204" pitchFamily="18" charset="0"/>
                          </a:rPr>
                          <m:t>x</m:t>
                        </m:r>
                        <m:r>
                          <a:rPr lang="en-US" sz="3200" b="0" i="0" smtClean="0">
                            <a:solidFill>
                              <a:schemeClr val="tx1"/>
                            </a:solidFill>
                            <a:latin typeface="Cambria Math" panose="02040503050406030204" pitchFamily="18" charset="0"/>
                          </a:rPr>
                          <m:t>,</m:t>
                        </m:r>
                        <m:r>
                          <m:rPr>
                            <m:sty m:val="p"/>
                          </m:rPr>
                          <a:rPr lang="en-US" sz="3200" b="0" i="0" smtClean="0">
                            <a:solidFill>
                              <a:schemeClr val="tx1"/>
                            </a:solidFill>
                            <a:latin typeface="Cambria Math" panose="02040503050406030204" pitchFamily="18" charset="0"/>
                          </a:rPr>
                          <m:t>b</m:t>
                        </m:r>
                      </m:sub>
                    </m:sSub>
                  </m:oMath>
                </a14:m>
                <a:r>
                  <a:rPr lang="en-US" sz="2000"/>
                  <a:t>(</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𝑤</m:t>
                        </m:r>
                      </m:e>
                    </m:acc>
                  </m:oMath>
                </a14:m>
                <a:r>
                  <a:rPr lang="en-US" sz="2000"/>
                  <a:t>): </a:t>
                </a:r>
              </a:p>
              <a:p>
                <a:pPr lvl="1"/>
                <a:r>
                  <a:rPr lang="en-US" sz="2000"/>
                  <a:t>If </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𝑤</m:t>
                        </m:r>
                      </m:e>
                    </m:acc>
                  </m:oMath>
                </a14:m>
                <a:r>
                  <a:rPr lang="en-US" sz="2000"/>
                  <a:t> is a witness for </a:t>
                </a:r>
                <a14:m>
                  <m:oMath xmlns:m="http://schemas.openxmlformats.org/officeDocument/2006/math">
                    <m:r>
                      <a:rPr lang="en-US" sz="2000" i="1">
                        <a:solidFill>
                          <a:schemeClr val="accent6"/>
                        </a:solidFill>
                        <a:latin typeface="Cambria Math" panose="02040503050406030204" pitchFamily="18" charset="0"/>
                      </a:rPr>
                      <m:t>𝑥</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𝐿</m:t>
                        </m:r>
                      </m:e>
                    </m:acc>
                    <m:r>
                      <a:rPr lang="fa-IR" sz="2000" b="0" i="1" smtClean="0">
                        <a:latin typeface="Cambria Math" panose="02040503050406030204" pitchFamily="18" charset="0"/>
                      </a:rPr>
                      <m:t>:</m:t>
                    </m:r>
                  </m:oMath>
                </a14:m>
                <a:endParaRPr lang="en-US" sz="2000"/>
              </a:p>
              <a:p>
                <a:pPr lvl="2"/>
                <a:r>
                  <a:rPr lang="en-US" sz="2000"/>
                  <a:t>output b</a:t>
                </a:r>
              </a:p>
              <a:p>
                <a:pPr lvl="1"/>
                <a:r>
                  <a:rPr lang="en-US" sz="2000"/>
                  <a:t>Otherwise:</a:t>
                </a:r>
              </a:p>
              <a:p>
                <a:pPr lvl="2"/>
                <a:r>
                  <a:rPr lang="en-US" sz="2000"/>
                  <a:t>output 0</a:t>
                </a:r>
              </a:p>
              <a:p>
                <a:pPr algn="ctr"/>
                <a:endParaRPr lang="en-US" sz="1600"/>
              </a:p>
            </p:txBody>
          </p:sp>
        </mc:Choice>
        <mc:Fallback xmlns="">
          <p:sp>
            <p:nvSpPr>
              <p:cNvPr id="31" name="Rectangle 30">
                <a:extLst>
                  <a:ext uri="{FF2B5EF4-FFF2-40B4-BE49-F238E27FC236}">
                    <a16:creationId xmlns:a16="http://schemas.microsoft.com/office/drawing/2014/main" id="{1837EA15-B086-4AA9-B0A5-4669F6128851}"/>
                  </a:ext>
                </a:extLst>
              </p:cNvPr>
              <p:cNvSpPr>
                <a:spLocks noRot="1" noChangeAspect="1" noMove="1" noResize="1" noEditPoints="1" noAdjustHandles="1" noChangeArrowheads="1" noChangeShapeType="1" noTextEdit="1"/>
              </p:cNvSpPr>
              <p:nvPr/>
            </p:nvSpPr>
            <p:spPr>
              <a:xfrm>
                <a:off x="4123405" y="1737607"/>
                <a:ext cx="4179473" cy="21228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8A4EF5-F231-427B-85B4-408133F926A1}"/>
                  </a:ext>
                </a:extLst>
              </p:cNvPr>
              <p:cNvSpPr txBox="1"/>
              <p:nvPr/>
            </p:nvSpPr>
            <p:spPr>
              <a:xfrm>
                <a:off x="3819266" y="4967284"/>
                <a:ext cx="5413405" cy="578363"/>
              </a:xfrm>
              <a:prstGeom prst="rect">
                <a:avLst/>
              </a:prstGeom>
              <a:noFill/>
            </p:spPr>
            <p:txBody>
              <a:bodyPr wrap="none" lIns="0" tIns="0" rIns="0" bIns="0" rtlCol="0">
                <a:spAutoFit/>
              </a:bodyPr>
              <a:lstStyle/>
              <a:p>
                <a14:m>
                  <m:oMath xmlns:m="http://schemas.openxmlformats.org/officeDocument/2006/math">
                    <m:r>
                      <m:rPr>
                        <m:sty m:val="p"/>
                      </m:rPr>
                      <a:rPr lang="en-US" sz="3600" b="0" i="0" smtClean="0">
                        <a:latin typeface="Cambria Math" panose="02040503050406030204" pitchFamily="18" charset="0"/>
                      </a:rPr>
                      <m:t>c</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t</m:t>
                        </m:r>
                      </m:e>
                      <m:sub>
                        <m:r>
                          <m:rPr>
                            <m:sty m:val="p"/>
                          </m:rPr>
                          <a:rPr lang="en-US" sz="3600" b="0" i="0" smtClean="0">
                            <a:latin typeface="Cambria Math" panose="02040503050406030204" pitchFamily="18" charset="0"/>
                          </a:rPr>
                          <m:t>eval</m:t>
                        </m:r>
                      </m:sub>
                    </m:sSub>
                    <m:r>
                      <a:rPr lang="en-US" sz="3600" b="0" i="1"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Eval</m:t>
                    </m:r>
                    <m:r>
                      <a:rPr lang="en-US" sz="3600" b="0" i="1" smtClean="0">
                        <a:latin typeface="Cambria Math" panose="02040503050406030204" pitchFamily="18" charset="0"/>
                      </a:rPr>
                      <m:t>(</m:t>
                    </m:r>
                    <m:sSub>
                      <m:sSubPr>
                        <m:ctrlPr>
                          <a:rPr lang="en-US" sz="3600" b="0" i="1" smtClean="0">
                            <a:solidFill>
                              <a:schemeClr val="accent6"/>
                            </a:solidFill>
                            <a:latin typeface="Cambria Math" panose="02040503050406030204" pitchFamily="18" charset="0"/>
                          </a:rPr>
                        </m:ctrlPr>
                      </m:sSubPr>
                      <m:e>
                        <m:r>
                          <m:rPr>
                            <m:sty m:val="p"/>
                          </m:rPr>
                          <a:rPr lang="en-US" sz="3600" b="0" i="0" smtClean="0">
                            <a:latin typeface="Cambria Math" panose="02040503050406030204" pitchFamily="18" charset="0"/>
                          </a:rPr>
                          <m:t>G</m:t>
                        </m:r>
                      </m:e>
                      <m:sub>
                        <m:r>
                          <m:rPr>
                            <m:sty m:val="p"/>
                          </m:rPr>
                          <a:rPr lang="en-US" sz="3600" b="0" i="0" smtClean="0">
                            <a:solidFill>
                              <a:schemeClr val="accent6"/>
                            </a:solidFill>
                            <a:latin typeface="Cambria Math" panose="02040503050406030204" pitchFamily="18" charset="0"/>
                          </a:rPr>
                          <m:t>x</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b</m:t>
                        </m:r>
                      </m:sub>
                    </m:sSub>
                    <m:r>
                      <a:rPr lang="en-US" sz="3600" b="0" i="0" smtClean="0">
                        <a:latin typeface="Cambria Math" panose="02040503050406030204" pitchFamily="18" charset="0"/>
                      </a:rPr>
                      <m:t>,</m:t>
                    </m:r>
                    <m:r>
                      <m:rPr>
                        <m:sty m:val="p"/>
                      </m:rPr>
                      <a:rPr lang="en-US" sz="3600" b="0" i="0" smtClean="0">
                        <a:latin typeface="Cambria Math" panose="02040503050406030204" pitchFamily="18" charset="0"/>
                      </a:rPr>
                      <m:t>ct</m:t>
                    </m:r>
                    <m:r>
                      <a:rPr lang="en-US" sz="3600" b="0" i="1" smtClean="0">
                        <a:latin typeface="Cambria Math" panose="02040503050406030204" pitchFamily="18" charset="0"/>
                      </a:rPr>
                      <m:t>)</m:t>
                    </m:r>
                  </m:oMath>
                </a14:m>
                <a:r>
                  <a:rPr lang="en-US" sz="3600"/>
                  <a:t> </a:t>
                </a:r>
              </a:p>
            </p:txBody>
          </p:sp>
        </mc:Choice>
        <mc:Fallback xmlns="">
          <p:sp>
            <p:nvSpPr>
              <p:cNvPr id="32" name="TextBox 31">
                <a:extLst>
                  <a:ext uri="{FF2B5EF4-FFF2-40B4-BE49-F238E27FC236}">
                    <a16:creationId xmlns:a16="http://schemas.microsoft.com/office/drawing/2014/main" id="{4E8A4EF5-F231-427B-85B4-408133F926A1}"/>
                  </a:ext>
                </a:extLst>
              </p:cNvPr>
              <p:cNvSpPr txBox="1">
                <a:spLocks noRot="1" noChangeAspect="1" noMove="1" noResize="1" noEditPoints="1" noAdjustHandles="1" noChangeArrowheads="1" noChangeShapeType="1" noTextEdit="1"/>
              </p:cNvSpPr>
              <p:nvPr/>
            </p:nvSpPr>
            <p:spPr>
              <a:xfrm>
                <a:off x="3819266" y="4967284"/>
                <a:ext cx="5413405" cy="578363"/>
              </a:xfrm>
              <a:prstGeom prst="rect">
                <a:avLst/>
              </a:prstGeom>
              <a:blipFill>
                <a:blip r:embed="rId1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9300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885-0138-420C-B439-31454044E085}"/>
              </a:ext>
            </a:extLst>
          </p:cNvPr>
          <p:cNvSpPr>
            <a:spLocks noGrp="1"/>
          </p:cNvSpPr>
          <p:nvPr>
            <p:ph type="title"/>
          </p:nvPr>
        </p:nvSpPr>
        <p:spPr/>
        <p:txBody>
          <a:bodyPr/>
          <a:lstStyle/>
          <a:p>
            <a:r>
              <a:rPr lang="en-IN"/>
              <a:t>Witness Extractable Commitments: Construction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BCFC1-029D-42A8-9BE8-E6D66F48043C}"/>
                  </a:ext>
                </a:extLst>
              </p:cNvPr>
              <p:cNvSpPr>
                <a:spLocks noGrp="1"/>
              </p:cNvSpPr>
              <p:nvPr>
                <p:ph sz="half" idx="1"/>
              </p:nvPr>
            </p:nvSpPr>
            <p:spPr>
              <a:xfrm>
                <a:off x="838200" y="1825625"/>
                <a:ext cx="10515600" cy="4351338"/>
              </a:xfrm>
            </p:spPr>
            <p:txBody>
              <a:bodyPr/>
              <a:lstStyle/>
              <a:p>
                <a:r>
                  <a:rPr lang="en-US" sz="2400"/>
                  <a:t>Compactness: </a:t>
                </a:r>
                <a14:m>
                  <m:oMath xmlns:m="http://schemas.openxmlformats.org/officeDocument/2006/math">
                    <m:r>
                      <m:rPr>
                        <m:sty m:val="p"/>
                      </m:rPr>
                      <a:rPr lang="en-US" sz="2400" i="0" dirty="0" smtClean="0">
                        <a:latin typeface="Cambria Math" panose="02040503050406030204" pitchFamily="18" charset="0"/>
                      </a:rPr>
                      <m:t>FHE</m:t>
                    </m:r>
                  </m:oMath>
                </a14:m>
                <a:r>
                  <a:rPr lang="en-US" sz="2400"/>
                  <a:t> is compact</a:t>
                </a:r>
              </a:p>
              <a:p>
                <a:r>
                  <a:rPr lang="en-US" sz="2400"/>
                  <a:t>Extractable: </a:t>
                </a:r>
                <a14:m>
                  <m:oMath xmlns:m="http://schemas.openxmlformats.org/officeDocument/2006/math">
                    <m:r>
                      <a:rPr lang="en-US" sz="2400" i="1">
                        <a:solidFill>
                          <a:schemeClr val="accent6"/>
                        </a:solidFill>
                        <a:latin typeface="Cambria Math" panose="02040503050406030204" pitchFamily="18" charset="0"/>
                      </a:rPr>
                      <m:t>𝑥</m:t>
                    </m:r>
                    <m:r>
                      <a:rPr lang="en-US" sz="2400" i="1">
                        <a:latin typeface="Cambria Math" panose="02040503050406030204" pitchFamily="18" charset="0"/>
                      </a:rPr>
                      <m:t>∈</m:t>
                    </m:r>
                    <m:acc>
                      <m:accPr>
                        <m:chr m:val="̅"/>
                        <m:ctrlPr>
                          <a:rPr lang="en-US" sz="2400" i="1">
                            <a:latin typeface="Cambria Math" panose="02040503050406030204" pitchFamily="18" charset="0"/>
                          </a:rPr>
                        </m:ctrlPr>
                      </m:accPr>
                      <m:e>
                        <m:r>
                          <a:rPr lang="en-US" sz="2400" i="1">
                            <a:latin typeface="Cambria Math" panose="02040503050406030204" pitchFamily="18" charset="0"/>
                          </a:rPr>
                          <m:t>𝐿</m:t>
                        </m:r>
                      </m:e>
                    </m:acc>
                    <m:r>
                      <a:rPr lang="en-US" sz="2400" b="0" i="0" smtClean="0">
                        <a:latin typeface="Cambria Math" panose="02040503050406030204" pitchFamily="18" charset="0"/>
                      </a:rPr>
                      <m:t>⇒</m:t>
                    </m:r>
                    <m:r>
                      <m:rPr>
                        <m:sty m:val="p"/>
                      </m:rPr>
                      <a:rPr lang="en-US" sz="2400">
                        <a:latin typeface="Cambria Math" panose="02040503050406030204" pitchFamily="18" charset="0"/>
                      </a:rPr>
                      <m:t>FHE</m:t>
                    </m:r>
                    <m:r>
                      <a:rPr lang="en-US" sz="2400">
                        <a:latin typeface="Cambria Math" panose="02040503050406030204" pitchFamily="18" charset="0"/>
                      </a:rPr>
                      <m:t>.</m:t>
                    </m:r>
                    <m:r>
                      <m:rPr>
                        <m:sty m:val="p"/>
                      </m:rPr>
                      <a:rPr lang="en-US" sz="2400">
                        <a:latin typeface="Cambria Math" panose="02040503050406030204" pitchFamily="18" charset="0"/>
                      </a:rPr>
                      <m:t>Dec</m:t>
                    </m:r>
                    <m:d>
                      <m:dPr>
                        <m:ctrlPr>
                          <a:rPr lang="en-US" sz="2400" i="1">
                            <a:latin typeface="Cambria Math" panose="02040503050406030204" pitchFamily="18" charset="0"/>
                          </a:rPr>
                        </m:ctrlPr>
                      </m:dPr>
                      <m:e>
                        <m:r>
                          <m:rPr>
                            <m:sty m:val="p"/>
                          </m:rPr>
                          <a:rPr lang="en-US" sz="2400">
                            <a:latin typeface="Cambria Math" panose="02040503050406030204" pitchFamily="18" charset="0"/>
                          </a:rPr>
                          <m:t>c</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t</m:t>
                            </m:r>
                          </m:e>
                          <m:sub>
                            <m:r>
                              <m:rPr>
                                <m:sty m:val="p"/>
                              </m:rPr>
                              <a:rPr lang="en-US" sz="2400">
                                <a:latin typeface="Cambria Math" panose="02040503050406030204" pitchFamily="18" charset="0"/>
                              </a:rPr>
                              <m:t>eval</m:t>
                            </m:r>
                          </m:sub>
                        </m:sSub>
                        <m:r>
                          <a:rPr lang="en-US" sz="2400" b="0" i="0" smtClean="0">
                            <a:latin typeface="Cambria Math" panose="02040503050406030204" pitchFamily="18" charset="0"/>
                          </a:rPr>
                          <m:t>,</m:t>
                        </m:r>
                        <m:r>
                          <m:rPr>
                            <m:sty m:val="p"/>
                          </m:rPr>
                          <a:rPr lang="en-US" sz="2400" b="0" i="0" smtClean="0">
                            <a:latin typeface="Cambria Math" panose="02040503050406030204" pitchFamily="18" charset="0"/>
                          </a:rPr>
                          <m:t>FHE</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sk</m:t>
                        </m:r>
                      </m:e>
                    </m:d>
                    <m:r>
                      <a:rPr lang="en-US" sz="2400" b="0" i="0" smtClean="0">
                        <a:latin typeface="Cambria Math" panose="02040503050406030204" pitchFamily="18" charset="0"/>
                      </a:rPr>
                      <m:t>=</m:t>
                    </m:r>
                    <m:r>
                      <m:rPr>
                        <m:sty m:val="p"/>
                      </m:rPr>
                      <a:rPr lang="en-US" sz="2400" b="0" i="0" smtClean="0">
                        <a:latin typeface="Cambria Math" panose="02040503050406030204" pitchFamily="18" charset="0"/>
                      </a:rPr>
                      <m:t>b</m:t>
                    </m:r>
                  </m:oMath>
                </a14:m>
                <a:endParaRPr lang="en-US" sz="2400"/>
              </a:p>
              <a:p>
                <a:r>
                  <a:rPr lang="en-US" sz="2400"/>
                  <a:t>Hiding: follows from malicious</a:t>
                </a:r>
                <a:br>
                  <a:rPr lang="en-US" sz="2400"/>
                </a:br>
                <a:r>
                  <a:rPr lang="en-US" sz="2400"/>
                  <a:t>circuit-privacy of </a:t>
                </a:r>
                <a14:m>
                  <m:oMath xmlns:m="http://schemas.openxmlformats.org/officeDocument/2006/math">
                    <m:r>
                      <m:rPr>
                        <m:sty m:val="p"/>
                      </m:rPr>
                      <a:rPr lang="en-US" sz="2400" i="0" dirty="0" smtClean="0">
                        <a:latin typeface="Cambria Math" panose="02040503050406030204" pitchFamily="18" charset="0"/>
                      </a:rPr>
                      <m:t>FHE</m:t>
                    </m:r>
                  </m:oMath>
                </a14:m>
                <a:r>
                  <a:rPr lang="en-US" sz="2400"/>
                  <a:t>:</a:t>
                </a:r>
              </a:p>
              <a:p>
                <a:pPr lvl="1"/>
                <a14:m>
                  <m:oMath xmlns:m="http://schemas.openxmlformats.org/officeDocument/2006/math">
                    <m:r>
                      <a:rPr lang="en-US" b="0" i="1" smtClean="0">
                        <a:latin typeface="Cambria Math" panose="02040503050406030204" pitchFamily="18" charset="0"/>
                      </a:rPr>
                      <m:t>∀</m:t>
                    </m:r>
                    <m:r>
                      <m:rPr>
                        <m:sty m:val="p"/>
                      </m:rPr>
                      <a:rPr lang="en-US">
                        <a:latin typeface="Cambria Math" panose="02040503050406030204" pitchFamily="18" charset="0"/>
                      </a:rPr>
                      <m:t>ct</m:t>
                    </m:r>
                  </m:oMath>
                </a14:m>
                <a:r>
                  <a:rPr lang="en-US"/>
                  <a:t> (even malicious), </a:t>
                </a:r>
                <a14:m>
                  <m:oMath xmlns:m="http://schemas.openxmlformats.org/officeDocument/2006/math">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𝑡</m:t>
                    </m:r>
                  </m:oMath>
                </a14:m>
                <a:r>
                  <a:rPr lang="en-US"/>
                  <a:t>: nothing is revealed beyond </a:t>
                </a: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G</m:t>
                        </m:r>
                      </m:e>
                      <m:sub>
                        <m:r>
                          <m:rPr>
                            <m:sty m:val="p"/>
                          </m:rPr>
                          <a:rPr lang="en-US" b="0" i="0" smtClean="0">
                            <a:solidFill>
                              <a:schemeClr val="accent6"/>
                            </a:solidFill>
                            <a:latin typeface="Cambria Math" panose="02040503050406030204" pitchFamily="18" charset="0"/>
                          </a:rPr>
                          <m:t>x</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b</m:t>
                        </m:r>
                      </m:sub>
                    </m:sSub>
                  </m:oMath>
                </a14:m>
                <a:r>
                  <a:rPr lang="en-US"/>
                  <a:t>(</a:t>
                </a:r>
                <a14:m>
                  <m:oMath xmlns:m="http://schemas.openxmlformats.org/officeDocument/2006/math">
                    <m:r>
                      <a:rPr lang="en-US" b="0" i="1" smtClean="0">
                        <a:solidFill>
                          <a:srgbClr val="FF0000"/>
                        </a:solidFill>
                        <a:latin typeface="Cambria Math" panose="02040503050406030204" pitchFamily="18" charset="0"/>
                      </a:rPr>
                      <m:t>𝑡</m:t>
                    </m:r>
                  </m:oMath>
                </a14:m>
                <a:r>
                  <a:rPr lang="en-US"/>
                  <a:t>).</a:t>
                </a:r>
              </a:p>
              <a:p>
                <a:pPr lvl="2"/>
                <a:r>
                  <a:rPr lang="en-US"/>
                  <a:t>=&gt; If </a:t>
                </a:r>
                <a14:m>
                  <m:oMath xmlns:m="http://schemas.openxmlformats.org/officeDocument/2006/math">
                    <m:r>
                      <a:rPr lang="en-US" i="1">
                        <a:solidFill>
                          <a:schemeClr val="accent6"/>
                        </a:solidFill>
                        <a:latin typeface="Cambria Math" panose="02040503050406030204" pitchFamily="18" charset="0"/>
                      </a:rPr>
                      <m:t>𝑥</m:t>
                    </m:r>
                    <m:r>
                      <a:rPr lang="en-US" b="0" i="1" smtClean="0">
                        <a:solidFill>
                          <a:schemeClr val="tx1"/>
                        </a:solidFill>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𝐿</m:t>
                        </m:r>
                      </m:e>
                    </m:acc>
                    <m:r>
                      <a:rPr lang="en-US" b="0" i="0" smtClean="0">
                        <a:latin typeface="Cambria Math" panose="02040503050406030204" pitchFamily="18" charset="0"/>
                      </a:rPr>
                      <m:t>,</m:t>
                    </m:r>
                  </m:oMath>
                </a14:m>
                <a:r>
                  <a:rPr lang="en-US"/>
                  <a:t> nothing is revealed! </a:t>
                </a:r>
                <a:br>
                  <a:rPr lang="en-US"/>
                </a:br>
                <a:br>
                  <a:rPr lang="en-US"/>
                </a:br>
                <a:endParaRPr lang="en-US"/>
              </a:p>
            </p:txBody>
          </p:sp>
        </mc:Choice>
        <mc:Fallback xmlns="">
          <p:sp>
            <p:nvSpPr>
              <p:cNvPr id="3" name="Content Placeholder 2">
                <a:extLst>
                  <a:ext uri="{FF2B5EF4-FFF2-40B4-BE49-F238E27FC236}">
                    <a16:creationId xmlns:a16="http://schemas.microsoft.com/office/drawing/2014/main" id="{E9ABCFC1-029D-42A8-9BE8-E6D66F48043C}"/>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5"/>
                <a:stretch>
                  <a:fillRect l="-812" t="-1961"/>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3A0FABF9-CC15-47FD-BF51-3DEDC3A38EAF}"/>
              </a:ext>
            </a:extLst>
          </p:cNvPr>
          <p:cNvGrpSpPr/>
          <p:nvPr/>
        </p:nvGrpSpPr>
        <p:grpSpPr>
          <a:xfrm>
            <a:off x="1199442" y="3962761"/>
            <a:ext cx="10027402" cy="2797744"/>
            <a:chOff x="970842" y="2981292"/>
            <a:chExt cx="10027402" cy="2797744"/>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1966F3-3DB3-4FFB-9BEE-8A00E06276C0}"/>
                    </a:ext>
                  </a:extLst>
                </p:cNvPr>
                <p:cNvSpPr txBox="1"/>
                <p:nvPr/>
              </p:nvSpPr>
              <p:spPr>
                <a:xfrm>
                  <a:off x="1067934" y="5317371"/>
                  <a:ext cx="2042533" cy="461665"/>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p:txBody>
            </p:sp>
          </mc:Choice>
          <mc:Fallback xmlns="">
            <p:sp>
              <p:nvSpPr>
                <p:cNvPr id="19" name="TextBox 18">
                  <a:extLst>
                    <a:ext uri="{FF2B5EF4-FFF2-40B4-BE49-F238E27FC236}">
                      <a16:creationId xmlns:a16="http://schemas.microsoft.com/office/drawing/2014/main" id="{511966F3-3DB3-4FFB-9BEE-8A00E06276C0}"/>
                    </a:ext>
                  </a:extLst>
                </p:cNvPr>
                <p:cNvSpPr txBox="1">
                  <a:spLocks noRot="1" noChangeAspect="1" noMove="1" noResize="1" noEditPoints="1" noAdjustHandles="1" noChangeArrowheads="1" noChangeShapeType="1" noTextEdit="1"/>
                </p:cNvSpPr>
                <p:nvPr/>
              </p:nvSpPr>
              <p:spPr>
                <a:xfrm>
                  <a:off x="1067934" y="5317371"/>
                  <a:ext cx="2042533" cy="461665"/>
                </a:xfrm>
                <a:prstGeom prst="rect">
                  <a:avLst/>
                </a:prstGeom>
                <a:blipFill>
                  <a:blip r:embed="rId6"/>
                  <a:stretch>
                    <a:fillRect l="-4776" t="-10526" b="-28947"/>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DB7647B8-F765-4A51-AA69-13918D80AED5}"/>
                </a:ext>
              </a:extLst>
            </p:cNvPr>
            <p:cNvGrpSpPr/>
            <p:nvPr/>
          </p:nvGrpSpPr>
          <p:grpSpPr>
            <a:xfrm>
              <a:off x="970842" y="2981292"/>
              <a:ext cx="10027402" cy="2611000"/>
              <a:chOff x="970842" y="2981292"/>
              <a:chExt cx="10027402" cy="2611000"/>
            </a:xfrm>
          </p:grpSpPr>
          <p:grpSp>
            <p:nvGrpSpPr>
              <p:cNvPr id="21" name="Group 20">
                <a:extLst>
                  <a:ext uri="{FF2B5EF4-FFF2-40B4-BE49-F238E27FC236}">
                    <a16:creationId xmlns:a16="http://schemas.microsoft.com/office/drawing/2014/main" id="{6CA1D3A7-482E-4002-8882-9E78267DA20C}"/>
                  </a:ext>
                </a:extLst>
              </p:cNvPr>
              <p:cNvGrpSpPr/>
              <p:nvPr/>
            </p:nvGrpSpPr>
            <p:grpSpPr>
              <a:xfrm>
                <a:off x="970842" y="2981292"/>
                <a:ext cx="10027402" cy="2611000"/>
                <a:chOff x="820995" y="3843159"/>
                <a:chExt cx="4967839" cy="1310450"/>
              </a:xfrm>
            </p:grpSpPr>
            <p:grpSp>
              <p:nvGrpSpPr>
                <p:cNvPr id="23" name="Group 22">
                  <a:extLst>
                    <a:ext uri="{FF2B5EF4-FFF2-40B4-BE49-F238E27FC236}">
                      <a16:creationId xmlns:a16="http://schemas.microsoft.com/office/drawing/2014/main" id="{3EAD7892-6AC4-44DE-8285-2FDAF3EF8D64}"/>
                    </a:ext>
                  </a:extLst>
                </p:cNvPr>
                <p:cNvGrpSpPr/>
                <p:nvPr/>
              </p:nvGrpSpPr>
              <p:grpSpPr>
                <a:xfrm>
                  <a:off x="820995" y="3843159"/>
                  <a:ext cx="4967839" cy="1310450"/>
                  <a:chOff x="3301270" y="2905486"/>
                  <a:chExt cx="4967839" cy="1310450"/>
                </a:xfrm>
              </p:grpSpPr>
              <p:pic>
                <p:nvPicPr>
                  <p:cNvPr id="25" name="Picture 24">
                    <a:extLst>
                      <a:ext uri="{FF2B5EF4-FFF2-40B4-BE49-F238E27FC236}">
                        <a16:creationId xmlns:a16="http://schemas.microsoft.com/office/drawing/2014/main" id="{314BC4FA-5E15-4315-A4CB-FCF1AA38CF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6" name="Content Placeholder 10" descr="File:User with smile.svg">
                    <a:extLst>
                      <a:ext uri="{FF2B5EF4-FFF2-40B4-BE49-F238E27FC236}">
                        <a16:creationId xmlns:a16="http://schemas.microsoft.com/office/drawing/2014/main" id="{295C50B5-A369-4ECE-89A2-EF0DB7F1D67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7" name="TextBox 26">
                    <a:extLst>
                      <a:ext uri="{FF2B5EF4-FFF2-40B4-BE49-F238E27FC236}">
                        <a16:creationId xmlns:a16="http://schemas.microsoft.com/office/drawing/2014/main" id="{974F4453-2D99-44CA-BFEA-CFF6303A2FA6}"/>
                      </a:ext>
                    </a:extLst>
                  </p:cNvPr>
                  <p:cNvSpPr txBox="1"/>
                  <p:nvPr/>
                </p:nvSpPr>
                <p:spPr>
                  <a:xfrm>
                    <a:off x="3603065" y="2905486"/>
                    <a:ext cx="261316" cy="324391"/>
                  </a:xfrm>
                  <a:prstGeom prst="rect">
                    <a:avLst/>
                  </a:prstGeom>
                  <a:noFill/>
                </p:spPr>
                <p:txBody>
                  <a:bodyPr wrap="square" rtlCol="0">
                    <a:spAutoFit/>
                  </a:bodyPr>
                  <a:lstStyle/>
                  <a:p>
                    <a:r>
                      <a:rPr lang="en-US" sz="3600" b="1">
                        <a:solidFill>
                          <a:schemeClr val="accent1"/>
                        </a:solidFill>
                      </a:rPr>
                      <a:t>C</a:t>
                    </a:r>
                  </a:p>
                </p:txBody>
              </p:sp>
              <p:sp>
                <p:nvSpPr>
                  <p:cNvPr id="28" name="TextBox 27">
                    <a:extLst>
                      <a:ext uri="{FF2B5EF4-FFF2-40B4-BE49-F238E27FC236}">
                        <a16:creationId xmlns:a16="http://schemas.microsoft.com/office/drawing/2014/main" id="{3EF13FC5-5951-47EF-9BE6-C26EB9CC5B09}"/>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R</a:t>
                    </a:r>
                  </a:p>
                </p:txBody>
              </p:sp>
              <p:cxnSp>
                <p:nvCxnSpPr>
                  <p:cNvPr id="29" name="Straight Arrow Connector 28">
                    <a:extLst>
                      <a:ext uri="{FF2B5EF4-FFF2-40B4-BE49-F238E27FC236}">
                        <a16:creationId xmlns:a16="http://schemas.microsoft.com/office/drawing/2014/main" id="{9A9B7578-49A5-40AD-B09A-134B8F299C39}"/>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70C3D63-B8DF-4F30-BB23-A464BEF35374}"/>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8648381-8492-422E-9FDE-1849B28E3D53}"/>
                        </a:ext>
                      </a:extLst>
                    </p:cNvPr>
                    <p:cNvSpPr txBox="1"/>
                    <p:nvPr/>
                  </p:nvSpPr>
                  <p:spPr>
                    <a:xfrm>
                      <a:off x="2079039" y="4215837"/>
                      <a:ext cx="2761716" cy="2780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ct</m:t>
                            </m:r>
                            <m:r>
                              <a:rPr lang="en-US" sz="3600" b="0" i="1"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Enc</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pk</m:t>
                            </m:r>
                            <m:r>
                              <a:rPr lang="en-US" sz="3600" b="0" i="1" smtClean="0">
                                <a:latin typeface="Cambria Math" panose="02040503050406030204" pitchFamily="18" charset="0"/>
                              </a:rPr>
                              <m:t>,</m:t>
                            </m:r>
                            <m:acc>
                              <m:accPr>
                                <m:chr m:val="̅"/>
                                <m:ctrlPr>
                                  <a:rPr lang="en-US" sz="3600" b="0" i="1" smtClean="0">
                                    <a:solidFill>
                                      <a:srgbClr val="FF0000"/>
                                    </a:solidFill>
                                    <a:latin typeface="Cambria Math" panose="02040503050406030204" pitchFamily="18" charset="0"/>
                                  </a:rPr>
                                </m:ctrlPr>
                              </m:accPr>
                              <m:e>
                                <m:r>
                                  <a:rPr lang="en-US" sz="3600" b="0" i="1" smtClean="0">
                                    <a:solidFill>
                                      <a:srgbClr val="FF0000"/>
                                    </a:solidFill>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a:p>
                  </p:txBody>
                </p:sp>
              </mc:Choice>
              <mc:Fallback xmlns="">
                <p:sp>
                  <p:nvSpPr>
                    <p:cNvPr id="24" name="TextBox 23">
                      <a:extLst>
                        <a:ext uri="{FF2B5EF4-FFF2-40B4-BE49-F238E27FC236}">
                          <a16:creationId xmlns:a16="http://schemas.microsoft.com/office/drawing/2014/main" id="{78648381-8492-422E-9FDE-1849B28E3D53}"/>
                        </a:ext>
                      </a:extLst>
                    </p:cNvPr>
                    <p:cNvSpPr txBox="1">
                      <a:spLocks noRot="1" noChangeAspect="1" noMove="1" noResize="1" noEditPoints="1" noAdjustHandles="1" noChangeArrowheads="1" noChangeShapeType="1" noTextEdit="1"/>
                    </p:cNvSpPr>
                    <p:nvPr/>
                  </p:nvSpPr>
                  <p:spPr>
                    <a:xfrm>
                      <a:off x="2079039" y="4215837"/>
                      <a:ext cx="2761716" cy="278049"/>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3112093-072E-4756-9389-A03EFBA81C30}"/>
                      </a:ext>
                    </a:extLst>
                  </p:cNvPr>
                  <p:cNvSpPr txBox="1"/>
                  <p:nvPr/>
                </p:nvSpPr>
                <p:spPr>
                  <a:xfrm>
                    <a:off x="3671175" y="4615277"/>
                    <a:ext cx="5413405" cy="578363"/>
                  </a:xfrm>
                  <a:prstGeom prst="rect">
                    <a:avLst/>
                  </a:prstGeom>
                  <a:noFill/>
                </p:spPr>
                <p:txBody>
                  <a:bodyPr wrap="none" lIns="0" tIns="0" rIns="0" bIns="0" rtlCol="0">
                    <a:spAutoFit/>
                  </a:bodyPr>
                  <a:lstStyle/>
                  <a:p>
                    <a14:m>
                      <m:oMath xmlns:m="http://schemas.openxmlformats.org/officeDocument/2006/math">
                        <m:r>
                          <m:rPr>
                            <m:sty m:val="p"/>
                          </m:rPr>
                          <a:rPr lang="en-US" sz="3600" b="0" i="0" smtClean="0">
                            <a:latin typeface="Cambria Math" panose="02040503050406030204" pitchFamily="18" charset="0"/>
                          </a:rPr>
                          <m:t>c</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t</m:t>
                            </m:r>
                          </m:e>
                          <m:sub>
                            <m:r>
                              <m:rPr>
                                <m:sty m:val="p"/>
                              </m:rPr>
                              <a:rPr lang="en-US" sz="3600" b="0" i="0" smtClean="0">
                                <a:latin typeface="Cambria Math" panose="02040503050406030204" pitchFamily="18" charset="0"/>
                              </a:rPr>
                              <m:t>eval</m:t>
                            </m:r>
                          </m:sub>
                        </m:sSub>
                        <m:r>
                          <a:rPr lang="en-US" sz="3600" b="0" i="1" smtClean="0">
                            <a:latin typeface="Cambria Math" panose="02040503050406030204" pitchFamily="18" charset="0"/>
                          </a:rPr>
                          <m:t>←</m:t>
                        </m:r>
                        <m:r>
                          <m:rPr>
                            <m:sty m:val="p"/>
                          </m:rPr>
                          <a:rPr lang="en-US" sz="3600" b="0" i="0" smtClean="0">
                            <a:latin typeface="Cambria Math" panose="02040503050406030204" pitchFamily="18" charset="0"/>
                          </a:rPr>
                          <m:t>FHE</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Eval</m:t>
                        </m:r>
                        <m:r>
                          <a:rPr lang="en-US" sz="3600" b="0" i="1" smtClean="0">
                            <a:latin typeface="Cambria Math" panose="02040503050406030204" pitchFamily="18" charset="0"/>
                          </a:rPr>
                          <m:t>(</m:t>
                        </m:r>
                        <m:sSub>
                          <m:sSubPr>
                            <m:ctrlPr>
                              <a:rPr lang="en-US" sz="3600" b="0" i="1" smtClean="0">
                                <a:solidFill>
                                  <a:schemeClr val="accent6"/>
                                </a:solidFill>
                                <a:latin typeface="Cambria Math" panose="02040503050406030204" pitchFamily="18" charset="0"/>
                              </a:rPr>
                            </m:ctrlPr>
                          </m:sSubPr>
                          <m:e>
                            <m:r>
                              <m:rPr>
                                <m:sty m:val="p"/>
                              </m:rPr>
                              <a:rPr lang="en-US" sz="3600" b="0" i="0" smtClean="0">
                                <a:latin typeface="Cambria Math" panose="02040503050406030204" pitchFamily="18" charset="0"/>
                              </a:rPr>
                              <m:t>G</m:t>
                            </m:r>
                          </m:e>
                          <m:sub>
                            <m:r>
                              <m:rPr>
                                <m:sty m:val="p"/>
                              </m:rPr>
                              <a:rPr lang="en-US" sz="3600" b="0" i="0" smtClean="0">
                                <a:solidFill>
                                  <a:schemeClr val="accent6"/>
                                </a:solidFill>
                                <a:latin typeface="Cambria Math" panose="02040503050406030204" pitchFamily="18" charset="0"/>
                              </a:rPr>
                              <m:t>x</m:t>
                            </m:r>
                            <m:r>
                              <a:rPr lang="en-US" sz="3600" b="0" i="0" smtClean="0">
                                <a:latin typeface="Cambria Math" panose="02040503050406030204" pitchFamily="18" charset="0"/>
                              </a:rPr>
                              <m:t>,</m:t>
                            </m:r>
                            <m:r>
                              <m:rPr>
                                <m:sty m:val="p"/>
                              </m:rPr>
                              <a:rPr lang="en-US" sz="3600" b="0" i="0" smtClean="0">
                                <a:latin typeface="Cambria Math" panose="02040503050406030204" pitchFamily="18" charset="0"/>
                              </a:rPr>
                              <m:t>b</m:t>
                            </m:r>
                          </m:sub>
                        </m:sSub>
                        <m:r>
                          <a:rPr lang="en-US" sz="3600" b="0" i="0" smtClean="0">
                            <a:latin typeface="Cambria Math" panose="02040503050406030204" pitchFamily="18" charset="0"/>
                          </a:rPr>
                          <m:t>,</m:t>
                        </m:r>
                        <m:r>
                          <m:rPr>
                            <m:sty m:val="p"/>
                          </m:rPr>
                          <a:rPr lang="en-US" sz="3600" b="0" i="0" smtClean="0">
                            <a:latin typeface="Cambria Math" panose="02040503050406030204" pitchFamily="18" charset="0"/>
                          </a:rPr>
                          <m:t>ct</m:t>
                        </m:r>
                        <m:r>
                          <a:rPr lang="en-US" sz="3600" b="0" i="1" smtClean="0">
                            <a:latin typeface="Cambria Math" panose="02040503050406030204" pitchFamily="18" charset="0"/>
                          </a:rPr>
                          <m:t>)</m:t>
                        </m:r>
                      </m:oMath>
                    </a14:m>
                    <a:r>
                      <a:rPr lang="en-US" sz="3600"/>
                      <a:t> </a:t>
                    </a:r>
                  </a:p>
                </p:txBody>
              </p:sp>
            </mc:Choice>
            <mc:Fallback xmlns="">
              <p:sp>
                <p:nvSpPr>
                  <p:cNvPr id="22" name="TextBox 21">
                    <a:extLst>
                      <a:ext uri="{FF2B5EF4-FFF2-40B4-BE49-F238E27FC236}">
                        <a16:creationId xmlns:a16="http://schemas.microsoft.com/office/drawing/2014/main" id="{83112093-072E-4756-9389-A03EFBA81C30}"/>
                      </a:ext>
                    </a:extLst>
                  </p:cNvPr>
                  <p:cNvSpPr txBox="1">
                    <a:spLocks noRot="1" noChangeAspect="1" noMove="1" noResize="1" noEditPoints="1" noAdjustHandles="1" noChangeArrowheads="1" noChangeShapeType="1" noTextEdit="1"/>
                  </p:cNvSpPr>
                  <p:nvPr/>
                </p:nvSpPr>
                <p:spPr>
                  <a:xfrm>
                    <a:off x="3671175" y="4615277"/>
                    <a:ext cx="5413405" cy="578363"/>
                  </a:xfrm>
                  <a:prstGeom prst="rect">
                    <a:avLst/>
                  </a:prstGeom>
                  <a:blipFill>
                    <a:blip r:embed="rId10"/>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1837EA15-B086-4AA9-B0A5-4669F6128851}"/>
                  </a:ext>
                </a:extLst>
              </p:cNvPr>
              <p:cNvSpPr/>
              <p:nvPr/>
            </p:nvSpPr>
            <p:spPr>
              <a:xfrm>
                <a:off x="7623132" y="1142620"/>
                <a:ext cx="4179473" cy="21228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b>
                      <m:sSubPr>
                        <m:ctrlPr>
                          <a:rPr lang="en-US" sz="3200" b="0" i="1" smtClean="0">
                            <a:solidFill>
                              <a:schemeClr val="tx1"/>
                            </a:solidFill>
                            <a:latin typeface="Cambria Math" panose="02040503050406030204" pitchFamily="18" charset="0"/>
                          </a:rPr>
                        </m:ctrlPr>
                      </m:sSubPr>
                      <m:e>
                        <m:r>
                          <m:rPr>
                            <m:sty m:val="p"/>
                          </m:rPr>
                          <a:rPr lang="en-US" sz="3200" b="0" i="0" smtClean="0">
                            <a:solidFill>
                              <a:schemeClr val="tx1"/>
                            </a:solidFill>
                            <a:latin typeface="Cambria Math" panose="02040503050406030204" pitchFamily="18" charset="0"/>
                          </a:rPr>
                          <m:t>G</m:t>
                        </m:r>
                      </m:e>
                      <m:sub>
                        <m:r>
                          <m:rPr>
                            <m:sty m:val="p"/>
                          </m:rPr>
                          <a:rPr lang="en-US" sz="3200" b="0" i="0" smtClean="0">
                            <a:solidFill>
                              <a:schemeClr val="accent6"/>
                            </a:solidFill>
                            <a:latin typeface="Cambria Math" panose="02040503050406030204" pitchFamily="18" charset="0"/>
                          </a:rPr>
                          <m:t>x</m:t>
                        </m:r>
                        <m:r>
                          <a:rPr lang="en-US" sz="3200" b="0" i="0" smtClean="0">
                            <a:solidFill>
                              <a:schemeClr val="tx1"/>
                            </a:solidFill>
                            <a:latin typeface="Cambria Math" panose="02040503050406030204" pitchFamily="18" charset="0"/>
                          </a:rPr>
                          <m:t>,</m:t>
                        </m:r>
                        <m:r>
                          <m:rPr>
                            <m:sty m:val="p"/>
                          </m:rPr>
                          <a:rPr lang="en-US" sz="3200" b="0" i="0" smtClean="0">
                            <a:solidFill>
                              <a:schemeClr val="tx1"/>
                            </a:solidFill>
                            <a:latin typeface="Cambria Math" panose="02040503050406030204" pitchFamily="18" charset="0"/>
                          </a:rPr>
                          <m:t>b</m:t>
                        </m:r>
                      </m:sub>
                    </m:sSub>
                  </m:oMath>
                </a14:m>
                <a:r>
                  <a:rPr lang="en-US" sz="2000"/>
                  <a:t>(</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𝑤</m:t>
                        </m:r>
                      </m:e>
                    </m:acc>
                  </m:oMath>
                </a14:m>
                <a:r>
                  <a:rPr lang="en-US" sz="2000"/>
                  <a:t>): </a:t>
                </a:r>
              </a:p>
              <a:p>
                <a:pPr lvl="1"/>
                <a:r>
                  <a:rPr lang="en-US" sz="2000"/>
                  <a:t>If </a:t>
                </a:r>
                <a14:m>
                  <m:oMath xmlns:m="http://schemas.openxmlformats.org/officeDocument/2006/math">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panose="02040503050406030204" pitchFamily="18" charset="0"/>
                          </a:rPr>
                          <m:t>𝑤</m:t>
                        </m:r>
                      </m:e>
                    </m:acc>
                  </m:oMath>
                </a14:m>
                <a:r>
                  <a:rPr lang="en-US" sz="2000"/>
                  <a:t> is a witness for </a:t>
                </a:r>
                <a14:m>
                  <m:oMath xmlns:m="http://schemas.openxmlformats.org/officeDocument/2006/math">
                    <m:r>
                      <a:rPr lang="en-US" sz="2000" i="1">
                        <a:solidFill>
                          <a:schemeClr val="accent6"/>
                        </a:solidFill>
                        <a:latin typeface="Cambria Math" panose="02040503050406030204" pitchFamily="18" charset="0"/>
                      </a:rPr>
                      <m:t>𝑥</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𝐿</m:t>
                        </m:r>
                      </m:e>
                    </m:acc>
                    <m:r>
                      <a:rPr lang="fa-IR" sz="2000" b="0" i="1" smtClean="0">
                        <a:latin typeface="Cambria Math" panose="02040503050406030204" pitchFamily="18" charset="0"/>
                      </a:rPr>
                      <m:t>:</m:t>
                    </m:r>
                  </m:oMath>
                </a14:m>
                <a:endParaRPr lang="en-US" sz="2000"/>
              </a:p>
              <a:p>
                <a:pPr lvl="2"/>
                <a:r>
                  <a:rPr lang="en-US" sz="2000"/>
                  <a:t>output b</a:t>
                </a:r>
              </a:p>
              <a:p>
                <a:pPr lvl="1"/>
                <a:r>
                  <a:rPr lang="en-US" sz="2000"/>
                  <a:t>Otherwise:</a:t>
                </a:r>
              </a:p>
              <a:p>
                <a:pPr lvl="2"/>
                <a:r>
                  <a:rPr lang="en-US" sz="2000"/>
                  <a:t>output 0</a:t>
                </a:r>
              </a:p>
              <a:p>
                <a:pPr algn="ctr"/>
                <a:endParaRPr lang="en-US" sz="1600"/>
              </a:p>
            </p:txBody>
          </p:sp>
        </mc:Choice>
        <mc:Fallback xmlns="">
          <p:sp>
            <p:nvSpPr>
              <p:cNvPr id="31" name="Rectangle 30">
                <a:extLst>
                  <a:ext uri="{FF2B5EF4-FFF2-40B4-BE49-F238E27FC236}">
                    <a16:creationId xmlns:a16="http://schemas.microsoft.com/office/drawing/2014/main" id="{1837EA15-B086-4AA9-B0A5-4669F6128851}"/>
                  </a:ext>
                </a:extLst>
              </p:cNvPr>
              <p:cNvSpPr>
                <a:spLocks noRot="1" noChangeAspect="1" noMove="1" noResize="1" noEditPoints="1" noAdjustHandles="1" noChangeArrowheads="1" noChangeShapeType="1" noTextEdit="1"/>
              </p:cNvSpPr>
              <p:nvPr/>
            </p:nvSpPr>
            <p:spPr>
              <a:xfrm>
                <a:off x="7623132" y="1142620"/>
                <a:ext cx="4179473" cy="2122843"/>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601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313336" y="316613"/>
                <a:ext cx="10515600" cy="939973"/>
              </a:xfrm>
            </p:spPr>
            <p:txBody>
              <a:bodyPr>
                <a:normAutofit/>
              </a:bodyPr>
              <a:lstStyle/>
              <a:p>
                <a:r>
                  <a:rPr lang="en-IN"/>
                  <a:t>ZAPs for</a:t>
                </a:r>
                <a14:m>
                  <m:oMath xmlns:m="http://schemas.openxmlformats.org/officeDocument/2006/math">
                    <m:r>
                      <a:rPr lang="en-US">
                        <a:latin typeface="Cambria Math" panose="02040503050406030204" pitchFamily="18" charset="0"/>
                      </a:rPr>
                      <m:t> </m:t>
                    </m:r>
                    <m:r>
                      <m:rPr>
                        <m:sty m:val="p"/>
                      </m:rPr>
                      <a:rPr lang="en-US">
                        <a:latin typeface="Cambria Math" panose="02040503050406030204" pitchFamily="18" charset="0"/>
                      </a:rPr>
                      <m:t>NP</m:t>
                    </m:r>
                    <m:r>
                      <a:rPr lang="en-US">
                        <a:latin typeface="Cambria Math" panose="02040503050406030204" pitchFamily="18" charset="0"/>
                      </a:rPr>
                      <m:t>∩</m:t>
                    </m:r>
                    <m:r>
                      <m:rPr>
                        <m:sty m:val="p"/>
                      </m:rPr>
                      <a:rPr lang="en-US">
                        <a:latin typeface="Cambria Math" panose="02040503050406030204" pitchFamily="18" charset="0"/>
                      </a:rPr>
                      <m:t>coNP</m:t>
                    </m:r>
                  </m:oMath>
                </a14:m>
                <a:endParaRPr lang="en-US"/>
              </a:p>
            </p:txBody>
          </p:sp>
        </mc:Choice>
        <mc:Fallback xmlns="">
          <p:sp>
            <p:nvSpPr>
              <p:cNvPr id="2" name="Title 1">
                <a:extLst>
                  <a:ext uri="{FF2B5EF4-FFF2-40B4-BE49-F238E27FC236}">
                    <a16:creationId xmlns:a16="http://schemas.microsoft.com/office/drawing/2014/main" id="{50BADABA-F1B5-410E-991C-35085513E3F7}"/>
                  </a:ext>
                </a:extLst>
              </p:cNvPr>
              <p:cNvSpPr>
                <a:spLocks noGrp="1" noRot="1" noChangeAspect="1" noMove="1" noResize="1" noEditPoints="1" noAdjustHandles="1" noChangeArrowheads="1" noChangeShapeType="1" noTextEdit="1"/>
              </p:cNvSpPr>
              <p:nvPr>
                <p:ph type="title"/>
              </p:nvPr>
            </p:nvSpPr>
            <p:spPr>
              <a:xfrm>
                <a:off x="313336" y="316613"/>
                <a:ext cx="10515600" cy="939973"/>
              </a:xfrm>
              <a:blipFill>
                <a:blip r:embed="rId6"/>
                <a:stretch>
                  <a:fillRect l="-2319" t="-714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5">
                <a:extLst>
                  <a:ext uri="{FF2B5EF4-FFF2-40B4-BE49-F238E27FC236}">
                    <a16:creationId xmlns:a16="http://schemas.microsoft.com/office/drawing/2014/main" id="{F5229BA1-BD84-4FC0-AA34-695EDD0B3681}"/>
                  </a:ext>
                </a:extLst>
              </p:cNvPr>
              <p:cNvSpPr>
                <a:spLocks noGrp="1"/>
              </p:cNvSpPr>
              <p:nvPr>
                <p:ph idx="1"/>
              </p:nvPr>
            </p:nvSpPr>
            <p:spPr>
              <a:xfrm>
                <a:off x="691816" y="1621929"/>
                <a:ext cx="10808368" cy="1699934"/>
              </a:xfrm>
            </p:spPr>
            <p:txBody>
              <a:bodyPr>
                <a:normAutofit fontScale="85000" lnSpcReduction="10000"/>
              </a:bodyPr>
              <a:lstStyle/>
              <a:p>
                <a:r>
                  <a:rPr lang="en-US" dirty="0"/>
                  <a:t>Prover and verifier use a two-round commitment scheme </a:t>
                </a:r>
                <a14:m>
                  <m:oMath xmlns:m="http://schemas.openxmlformats.org/officeDocument/2006/math">
                    <m:r>
                      <m:rPr>
                        <m:sty m:val="p"/>
                      </m:rPr>
                      <a:rPr lang="en-US" b="0" i="0" smtClean="0">
                        <a:latin typeface="Cambria Math" panose="02040503050406030204" pitchFamily="18" charset="0"/>
                      </a:rPr>
                      <m:t>Com</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d>
                  </m:oMath>
                </a14:m>
                <a:r>
                  <a:rPr lang="en-IN" i="1" dirty="0">
                    <a:solidFill>
                      <a:schemeClr val="accent1">
                        <a:lumMod val="75000"/>
                      </a:schemeClr>
                    </a:solidFill>
                  </a:rPr>
                  <a:t> </a:t>
                </a:r>
                <a:endParaRPr lang="en-IN" i="1" dirty="0"/>
              </a:p>
              <a:p>
                <a:pPr lvl="1"/>
                <a14:m>
                  <m:oMath xmlns:m="http://schemas.openxmlformats.org/officeDocument/2006/math">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a14:m>
                <a:r>
                  <a:rPr lang="en-IN" dirty="0"/>
                  <a:t> takes instance </a:t>
                </a:r>
                <a14:m>
                  <m:oMath xmlns:m="http://schemas.openxmlformats.org/officeDocument/2006/math">
                    <m:r>
                      <a:rPr lang="en-US" b="0" i="1" smtClean="0">
                        <a:solidFill>
                          <a:schemeClr val="accent6"/>
                        </a:solidFill>
                        <a:latin typeface="Cambria Math" panose="02040503050406030204" pitchFamily="18" charset="0"/>
                      </a:rPr>
                      <m:t>𝑥</m:t>
                    </m:r>
                  </m:oMath>
                </a14:m>
                <a:r>
                  <a:rPr lang="en-IN" dirty="0"/>
                  <a:t> and committed value as input</a:t>
                </a:r>
              </a:p>
              <a:p>
                <a:pPr lvl="1"/>
                <a14:m>
                  <m:oMath xmlns:m="http://schemas.openxmlformats.org/officeDocument/2006/math">
                    <m:r>
                      <a:rPr lang="en-US" b="0" i="1" smtClean="0">
                        <a:latin typeface="Cambria Math" panose="02040503050406030204" pitchFamily="18" charset="0"/>
                      </a:rPr>
                      <m:t>𝐶𝑜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a14:m>
                <a:r>
                  <a:rPr lang="en-IN" dirty="0"/>
                  <a:t> takes an arbitrary string </a:t>
                </a:r>
                <a14:m>
                  <m:oMath xmlns:m="http://schemas.openxmlformats.org/officeDocument/2006/math">
                    <m:r>
                      <a:rPr lang="en-IN" i="1" dirty="0" smtClean="0">
                        <a:solidFill>
                          <a:schemeClr val="accent2"/>
                        </a:solidFill>
                        <a:latin typeface="Cambria Math" panose="02040503050406030204" pitchFamily="18" charset="0"/>
                      </a:rPr>
                      <m:t>𝑡</m:t>
                    </m:r>
                  </m:oMath>
                </a14:m>
                <a:r>
                  <a:rPr lang="en-IN" dirty="0"/>
                  <a:t> as input</a:t>
                </a:r>
              </a:p>
              <a:p>
                <a:pPr lvl="1"/>
                <a:r>
                  <a:rPr lang="en-IN" dirty="0"/>
                  <a:t>Want: extractability when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oMath>
                </a14:m>
                <a:r>
                  <a:rPr lang="en-IN" dirty="0"/>
                  <a:t>, i.e., extractable</a:t>
                </a:r>
                <a:br>
                  <a:rPr lang="en-IN" dirty="0"/>
                </a:br>
                <a:r>
                  <a:rPr lang="en-IN" dirty="0"/>
                  <a:t>when </a:t>
                </a:r>
                <a14:m>
                  <m:oMath xmlns:m="http://schemas.openxmlformats.org/officeDocument/2006/math">
                    <m:r>
                      <a:rPr lang="en-US" b="0" i="1" smtClean="0">
                        <a:solidFill>
                          <a:schemeClr val="accent6"/>
                        </a:solidFill>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𝐿</m:t>
                        </m:r>
                      </m:e>
                    </m:acc>
                  </m:oMath>
                </a14:m>
                <a:r>
                  <a:rPr lang="en-IN" dirty="0"/>
                  <a:t> </a:t>
                </a:r>
              </a:p>
              <a:p>
                <a:endParaRPr lang="en-IN" i="1" dirty="0">
                  <a:solidFill>
                    <a:schemeClr val="accent1">
                      <a:lumMod val="75000"/>
                    </a:schemeClr>
                  </a:solidFill>
                </a:endParaRPr>
              </a:p>
            </p:txBody>
          </p:sp>
        </mc:Choice>
        <mc:Fallback xmlns="">
          <p:sp>
            <p:nvSpPr>
              <p:cNvPr id="24" name="Content Placeholder 5">
                <a:extLst>
                  <a:ext uri="{FF2B5EF4-FFF2-40B4-BE49-F238E27FC236}">
                    <a16:creationId xmlns:a16="http://schemas.microsoft.com/office/drawing/2014/main" id="{F5229BA1-BD84-4FC0-AA34-695EDD0B3681}"/>
                  </a:ext>
                </a:extLst>
              </p:cNvPr>
              <p:cNvSpPr>
                <a:spLocks noGrp="1" noRot="1" noChangeAspect="1" noMove="1" noResize="1" noEditPoints="1" noAdjustHandles="1" noChangeArrowheads="1" noChangeShapeType="1" noTextEdit="1"/>
              </p:cNvSpPr>
              <p:nvPr>
                <p:ph idx="1"/>
              </p:nvPr>
            </p:nvSpPr>
            <p:spPr>
              <a:xfrm>
                <a:off x="691816" y="1621929"/>
                <a:ext cx="10808368" cy="1699934"/>
              </a:xfrm>
              <a:blipFill>
                <a:blip r:embed="rId7"/>
                <a:stretch>
                  <a:fillRect l="-733" t="-6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B2CC139-7F52-42F8-8CF4-B7B78E1FB6D7}"/>
                  </a:ext>
                </a:extLst>
              </p:cNvPr>
              <p:cNvSpPr txBox="1"/>
              <p:nvPr/>
            </p:nvSpPr>
            <p:spPr>
              <a:xfrm>
                <a:off x="1067934" y="5652509"/>
                <a:ext cx="2042533" cy="830997"/>
              </a:xfrm>
              <a:prstGeom prst="rect">
                <a:avLst/>
              </a:prstGeom>
              <a:noFill/>
            </p:spPr>
            <p:txBody>
              <a:bodyPr wrap="square" rtlCol="0">
                <a:spAutoFit/>
              </a:bodyPr>
              <a:lstStyle/>
              <a:p>
                <a:r>
                  <a:rPr lang="en-US" sz="2400"/>
                  <a:t>Statement: </a:t>
                </a:r>
                <a14:m>
                  <m:oMath xmlns:m="http://schemas.openxmlformats.org/officeDocument/2006/math">
                    <m:r>
                      <a:rPr lang="en-US" sz="2400" i="1" dirty="0" smtClean="0">
                        <a:solidFill>
                          <a:schemeClr val="accent6"/>
                        </a:solidFill>
                        <a:latin typeface="Cambria Math" panose="02040503050406030204" pitchFamily="18" charset="0"/>
                      </a:rPr>
                      <m:t>𝑥</m:t>
                    </m:r>
                  </m:oMath>
                </a14:m>
                <a:endParaRPr lang="en-US" sz="2400"/>
              </a:p>
              <a:p>
                <a:r>
                  <a:rPr lang="en-US" sz="2400"/>
                  <a:t>Witness: </a:t>
                </a:r>
                <a14:m>
                  <m:oMath xmlns:m="http://schemas.openxmlformats.org/officeDocument/2006/math">
                    <m:r>
                      <m:rPr>
                        <m:sty m:val="p"/>
                      </m:rPr>
                      <a:rPr lang="en-US" sz="2400" b="0" i="0" smtClean="0">
                        <a:solidFill>
                          <a:srgbClr val="FF0000"/>
                        </a:solidFill>
                        <a:latin typeface="Cambria Math" panose="02040503050406030204" pitchFamily="18" charset="0"/>
                      </a:rPr>
                      <m:t>w</m:t>
                    </m:r>
                  </m:oMath>
                </a14:m>
                <a:endParaRPr lang="en-US" sz="2400"/>
              </a:p>
            </p:txBody>
          </p:sp>
        </mc:Choice>
        <mc:Fallback xmlns="">
          <p:sp>
            <p:nvSpPr>
              <p:cNvPr id="29" name="TextBox 28">
                <a:extLst>
                  <a:ext uri="{FF2B5EF4-FFF2-40B4-BE49-F238E27FC236}">
                    <a16:creationId xmlns:a16="http://schemas.microsoft.com/office/drawing/2014/main" id="{5B2CC139-7F52-42F8-8CF4-B7B78E1FB6D7}"/>
                  </a:ext>
                </a:extLst>
              </p:cNvPr>
              <p:cNvSpPr txBox="1">
                <a:spLocks noRot="1" noChangeAspect="1" noMove="1" noResize="1" noEditPoints="1" noAdjustHandles="1" noChangeArrowheads="1" noChangeShapeType="1" noTextEdit="1"/>
              </p:cNvSpPr>
              <p:nvPr/>
            </p:nvSpPr>
            <p:spPr>
              <a:xfrm>
                <a:off x="1067934" y="5652509"/>
                <a:ext cx="2042533" cy="830997"/>
              </a:xfrm>
              <a:prstGeom prst="rect">
                <a:avLst/>
              </a:prstGeom>
              <a:blipFill>
                <a:blip r:embed="rId8"/>
                <a:stretch>
                  <a:fillRect l="-4478" t="-5839" b="-1532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A2AC8BA-8172-4878-A239-CA8D242A0583}"/>
              </a:ext>
            </a:extLst>
          </p:cNvPr>
          <p:cNvGrpSpPr/>
          <p:nvPr/>
        </p:nvGrpSpPr>
        <p:grpSpPr>
          <a:xfrm>
            <a:off x="970842" y="3321863"/>
            <a:ext cx="10027402" cy="2605569"/>
            <a:chOff x="970842" y="2986725"/>
            <a:chExt cx="10027402" cy="2605569"/>
          </a:xfrm>
        </p:grpSpPr>
        <p:grpSp>
          <p:nvGrpSpPr>
            <p:cNvPr id="14" name="Group 13">
              <a:extLst>
                <a:ext uri="{FF2B5EF4-FFF2-40B4-BE49-F238E27FC236}">
                  <a16:creationId xmlns:a16="http://schemas.microsoft.com/office/drawing/2014/main" id="{9A0DC633-95AE-4DF6-8519-A3D9E50839F4}"/>
                </a:ext>
              </a:extLst>
            </p:cNvPr>
            <p:cNvGrpSpPr/>
            <p:nvPr/>
          </p:nvGrpSpPr>
          <p:grpSpPr>
            <a:xfrm>
              <a:off x="970842" y="2986725"/>
              <a:ext cx="10027402" cy="2605569"/>
              <a:chOff x="820995" y="3845885"/>
              <a:chExt cx="4967839" cy="1307724"/>
            </a:xfrm>
          </p:grpSpPr>
          <p:grpSp>
            <p:nvGrpSpPr>
              <p:cNvPr id="15" name="Group 14">
                <a:extLst>
                  <a:ext uri="{FF2B5EF4-FFF2-40B4-BE49-F238E27FC236}">
                    <a16:creationId xmlns:a16="http://schemas.microsoft.com/office/drawing/2014/main" id="{14A0677E-7BC4-420C-86A1-0BDDCDF095A3}"/>
                  </a:ext>
                </a:extLst>
              </p:cNvPr>
              <p:cNvGrpSpPr/>
              <p:nvPr/>
            </p:nvGrpSpPr>
            <p:grpSpPr>
              <a:xfrm>
                <a:off x="820995" y="3845885"/>
                <a:ext cx="4967839" cy="1307724"/>
                <a:chOff x="3301270" y="2908212"/>
                <a:chExt cx="4967839" cy="1307724"/>
              </a:xfrm>
            </p:grpSpPr>
            <p:pic>
              <p:nvPicPr>
                <p:cNvPr id="19" name="Picture 18">
                  <a:extLst>
                    <a:ext uri="{FF2B5EF4-FFF2-40B4-BE49-F238E27FC236}">
                      <a16:creationId xmlns:a16="http://schemas.microsoft.com/office/drawing/2014/main" id="{CE227B30-3F26-4087-84B2-23730E53E91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20" name="Content Placeholder 10" descr="File:User with smile.svg">
                  <a:extLst>
                    <a:ext uri="{FF2B5EF4-FFF2-40B4-BE49-F238E27FC236}">
                      <a16:creationId xmlns:a16="http://schemas.microsoft.com/office/drawing/2014/main" id="{7AC2B583-F00B-488D-8FFB-CBAAAEC8E32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21" name="TextBox 20">
                  <a:extLst>
                    <a:ext uri="{FF2B5EF4-FFF2-40B4-BE49-F238E27FC236}">
                      <a16:creationId xmlns:a16="http://schemas.microsoft.com/office/drawing/2014/main" id="{F3360FDB-EEFC-48BE-80D3-095A0D69438E}"/>
                    </a:ext>
                  </a:extLst>
                </p:cNvPr>
                <p:cNvSpPr txBox="1"/>
                <p:nvPr/>
              </p:nvSpPr>
              <p:spPr>
                <a:xfrm>
                  <a:off x="3658187" y="2908212"/>
                  <a:ext cx="261316" cy="324391"/>
                </a:xfrm>
                <a:prstGeom prst="rect">
                  <a:avLst/>
                </a:prstGeom>
                <a:noFill/>
              </p:spPr>
              <p:txBody>
                <a:bodyPr wrap="square" rtlCol="0">
                  <a:spAutoFit/>
                </a:bodyPr>
                <a:lstStyle/>
                <a:p>
                  <a:r>
                    <a:rPr lang="en-US" sz="3600" b="1">
                      <a:solidFill>
                        <a:schemeClr val="accent1"/>
                      </a:solidFill>
                    </a:rPr>
                    <a:t>P</a:t>
                  </a:r>
                </a:p>
              </p:txBody>
            </p:sp>
            <p:sp>
              <p:nvSpPr>
                <p:cNvPr id="22" name="TextBox 21">
                  <a:extLst>
                    <a:ext uri="{FF2B5EF4-FFF2-40B4-BE49-F238E27FC236}">
                      <a16:creationId xmlns:a16="http://schemas.microsoft.com/office/drawing/2014/main" id="{A3E86537-DCDC-40AF-BED2-55FB849E4D83}"/>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V</a:t>
                  </a:r>
                </a:p>
              </p:txBody>
            </p:sp>
            <p:cxnSp>
              <p:nvCxnSpPr>
                <p:cNvPr id="23" name="Straight Arrow Connector 22">
                  <a:extLst>
                    <a:ext uri="{FF2B5EF4-FFF2-40B4-BE49-F238E27FC236}">
                      <a16:creationId xmlns:a16="http://schemas.microsoft.com/office/drawing/2014/main" id="{C1D867FF-39FD-47D2-99E3-8A2193B035EA}"/>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8897797-AC26-4685-B9F2-E42DBC805F10}"/>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54C55C-CFDC-4E26-9AC6-3D2C93986491}"/>
                      </a:ext>
                    </a:extLst>
                  </p:cNvPr>
                  <p:cNvSpPr txBox="1"/>
                  <p:nvPr/>
                </p:nvSpPr>
                <p:spPr>
                  <a:xfrm>
                    <a:off x="2776108" y="4209867"/>
                    <a:ext cx="1061773" cy="278049"/>
                  </a:xfrm>
                  <a:prstGeom prst="rect">
                    <a:avLst/>
                  </a:prstGeom>
                  <a:noFill/>
                </p:spPr>
                <p:txBody>
                  <a:bodyPr wrap="none" lIns="0" tIns="0" rIns="0" bIns="0" rtlCol="0">
                    <a:spAutoFit/>
                  </a:bodyPr>
                  <a:lstStyle/>
                  <a:p>
                    <a:r>
                      <a:rPr lang="en-US" sz="2400" b="0"/>
                      <a:t> </a:t>
                    </a:r>
                    <a14:m>
                      <m:oMath xmlns:m="http://schemas.openxmlformats.org/officeDocument/2006/math">
                        <m:r>
                          <m:rPr>
                            <m:sty m:val="p"/>
                          </m:rPr>
                          <a:rPr lang="en-IN" sz="3600" b="0" i="0" smtClean="0">
                            <a:latin typeface="Cambria Math" panose="02040503050406030204" pitchFamily="18" charset="0"/>
                          </a:rPr>
                          <m:t>Com</m:t>
                        </m:r>
                        <m:r>
                          <a:rPr lang="en-IN" sz="3600" b="0" i="0" baseline="-25000" smtClean="0">
                            <a:latin typeface="Cambria Math" panose="02040503050406030204" pitchFamily="18" charset="0"/>
                          </a:rPr>
                          <m:t>1</m:t>
                        </m:r>
                        <m:r>
                          <a:rPr lang="en-IN" sz="3600" b="0" i="1" smtClean="0">
                            <a:latin typeface="Cambria Math" panose="02040503050406030204" pitchFamily="18" charset="0"/>
                          </a:rPr>
                          <m:t>(</m:t>
                        </m:r>
                        <m:r>
                          <a:rPr lang="en-US" sz="3600" b="0" i="1" smtClean="0">
                            <a:solidFill>
                              <a:schemeClr val="accent2"/>
                            </a:solidFill>
                            <a:latin typeface="Cambria Math" panose="02040503050406030204" pitchFamily="18" charset="0"/>
                          </a:rPr>
                          <m:t>𝑡</m:t>
                        </m:r>
                        <m:r>
                          <a:rPr lang="en-IN" sz="3600" b="0" i="1" smtClean="0">
                            <a:latin typeface="Cambria Math" panose="02040503050406030204" pitchFamily="18" charset="0"/>
                          </a:rPr>
                          <m:t>), </m:t>
                        </m:r>
                        <m:r>
                          <a:rPr lang="en-IN" sz="3600" b="0" i="1" smtClean="0">
                            <a:latin typeface="Cambria Math" panose="02040503050406030204" pitchFamily="18" charset="0"/>
                          </a:rPr>
                          <m:t>h</m:t>
                        </m:r>
                      </m:oMath>
                    </a14:m>
                    <a:endParaRPr lang="en-US" sz="3600"/>
                  </a:p>
                </p:txBody>
              </p:sp>
            </mc:Choice>
            <mc:Fallback xmlns="">
              <p:sp>
                <p:nvSpPr>
                  <p:cNvPr id="18" name="TextBox 17">
                    <a:extLst>
                      <a:ext uri="{FF2B5EF4-FFF2-40B4-BE49-F238E27FC236}">
                        <a16:creationId xmlns:a16="http://schemas.microsoft.com/office/drawing/2014/main" id="{1C54C55C-CFDC-4E26-9AC6-3D2C93986491}"/>
                      </a:ext>
                    </a:extLst>
                  </p:cNvPr>
                  <p:cNvSpPr txBox="1">
                    <a:spLocks noRot="1" noChangeAspect="1" noMove="1" noResize="1" noEditPoints="1" noAdjustHandles="1" noChangeArrowheads="1" noChangeShapeType="1" noTextEdit="1"/>
                  </p:cNvSpPr>
                  <p:nvPr/>
                </p:nvSpPr>
                <p:spPr>
                  <a:xfrm>
                    <a:off x="2776108" y="4209867"/>
                    <a:ext cx="1061773" cy="278049"/>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AD747AB-6A3B-40DE-BE54-7B16EFEE3DA9}"/>
                    </a:ext>
                  </a:extLst>
                </p:cNvPr>
                <p:cNvSpPr txBox="1"/>
                <p:nvPr/>
              </p:nvSpPr>
              <p:spPr>
                <a:xfrm>
                  <a:off x="3341719" y="4624391"/>
                  <a:ext cx="5952976" cy="553998"/>
                </a:xfrm>
                <a:prstGeom prst="rect">
                  <a:avLst/>
                </a:prstGeom>
                <a:noFill/>
              </p:spPr>
              <p:txBody>
                <a:bodyPr wrap="none" lIns="0" tIns="0" rIns="0" bIns="0" rtlCol="0">
                  <a:spAutoFit/>
                </a:bodyPr>
                <a:lstStyle/>
                <a:p>
                  <a14:m>
                    <m:oMath xmlns:m="http://schemas.openxmlformats.org/officeDocument/2006/math">
                      <m:r>
                        <a:rPr lang="en-IN"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c</m:t>
                          </m:r>
                          <m:r>
                            <a:rPr lang="en-US" sz="3600" b="0" i="1" smtClean="0">
                              <a:latin typeface="Cambria Math" panose="02040503050406030204" pitchFamily="18" charset="0"/>
                            </a:rPr>
                            <m:t>←</m:t>
                          </m:r>
                          <m:r>
                            <m:rPr>
                              <m:sty m:val="p"/>
                            </m:rPr>
                            <a:rPr lang="en-IN" sz="3600" b="0" i="0" smtClean="0">
                              <a:latin typeface="Cambria Math" panose="02040503050406030204" pitchFamily="18" charset="0"/>
                            </a:rPr>
                            <m:t>Com</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𝛽</m:t>
                          </m:r>
                          <m:r>
                            <a:rPr lang="en-US" sz="3600" b="0" i="1" smtClean="0">
                              <a:latin typeface="Cambria Math" panose="02040503050406030204" pitchFamily="18" charset="0"/>
                            </a:rPr>
                            <m:t>=</m:t>
                          </m:r>
                          <m:r>
                            <a:rPr lang="en-US" sz="3600" b="0" i="1" smtClean="0">
                              <a:latin typeface="Cambria Math" panose="02040503050406030204" pitchFamily="18" charset="0"/>
                            </a:rPr>
                            <m:t>h</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𝑐</m:t>
                              </m:r>
                            </m:e>
                          </m:d>
                        </m:e>
                      </m:d>
                      <m:r>
                        <a:rPr lang="en-US" sz="3600" b="0" i="1" smtClean="0">
                          <a:latin typeface="Cambria Math" panose="02040503050406030204" pitchFamily="18" charset="0"/>
                        </a:rPr>
                        <m:t>, </m:t>
                      </m:r>
                      <m:r>
                        <a:rPr lang="en-US" sz="3600" b="0" i="1" smtClean="0">
                          <a:latin typeface="Cambria Math" panose="02040503050406030204" pitchFamily="18" charset="0"/>
                        </a:rPr>
                        <m:t>𝛾</m:t>
                      </m:r>
                    </m:oMath>
                  </a14:m>
                  <a:r>
                    <a:rPr lang="en-US" sz="3600" dirty="0"/>
                    <a:t> </a:t>
                  </a:r>
                </a:p>
              </p:txBody>
            </p:sp>
          </mc:Choice>
          <mc:Fallback xmlns="">
            <p:sp>
              <p:nvSpPr>
                <p:cNvPr id="30" name="TextBox 29">
                  <a:extLst>
                    <a:ext uri="{FF2B5EF4-FFF2-40B4-BE49-F238E27FC236}">
                      <a16:creationId xmlns:a16="http://schemas.microsoft.com/office/drawing/2014/main" id="{DAD747AB-6A3B-40DE-BE54-7B16EFEE3DA9}"/>
                    </a:ext>
                  </a:extLst>
                </p:cNvPr>
                <p:cNvSpPr txBox="1">
                  <a:spLocks noRot="1" noChangeAspect="1" noMove="1" noResize="1" noEditPoints="1" noAdjustHandles="1" noChangeArrowheads="1" noChangeShapeType="1" noTextEdit="1"/>
                </p:cNvSpPr>
                <p:nvPr/>
              </p:nvSpPr>
              <p:spPr>
                <a:xfrm>
                  <a:off x="3341719" y="4624391"/>
                  <a:ext cx="5952976" cy="553998"/>
                </a:xfrm>
                <a:prstGeom prst="rect">
                  <a:avLst/>
                </a:prstGeom>
                <a:blipFill>
                  <a:blip r:embed="rId12"/>
                  <a:stretch>
                    <a:fillRect/>
                  </a:stretch>
                </a:blipFill>
              </p:spPr>
              <p:txBody>
                <a:bodyPr/>
                <a:lstStyle/>
                <a:p>
                  <a:r>
                    <a:rPr lang="en-US">
                      <a:noFill/>
                    </a:rPr>
                    <a:t> </a:t>
                  </a:r>
                </a:p>
              </p:txBody>
            </p:sp>
          </mc:Fallback>
        </mc:AlternateContent>
      </p:grpSp>
      <p:sp>
        <p:nvSpPr>
          <p:cNvPr id="6" name="Cloud 5">
            <a:extLst>
              <a:ext uri="{FF2B5EF4-FFF2-40B4-BE49-F238E27FC236}">
                <a16:creationId xmlns:a16="http://schemas.microsoft.com/office/drawing/2014/main" id="{9EF630A0-195D-4AAC-B38F-429F6316FB9D}"/>
              </a:ext>
            </a:extLst>
          </p:cNvPr>
          <p:cNvSpPr/>
          <p:nvPr/>
        </p:nvSpPr>
        <p:spPr>
          <a:xfrm>
            <a:off x="5693790" y="5821760"/>
            <a:ext cx="3387745" cy="830989"/>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1800">
                <a:latin typeface="Cambria Math" panose="02040503050406030204" pitchFamily="18" charset="0"/>
                <a:ea typeface="Cambria Math" panose="02040503050406030204" pitchFamily="18" charset="0"/>
              </a:rPr>
              <a:t>h</a:t>
            </a:r>
            <a:r>
              <a:rPr lang="en-IN" sz="1800"/>
              <a:t>: CI hash function</a:t>
            </a:r>
            <a:endParaRPr lang="en-US"/>
          </a:p>
        </p:txBody>
      </p:sp>
      <p:grpSp>
        <p:nvGrpSpPr>
          <p:cNvPr id="8" name="Group 7">
            <a:extLst>
              <a:ext uri="{FF2B5EF4-FFF2-40B4-BE49-F238E27FC236}">
                <a16:creationId xmlns:a16="http://schemas.microsoft.com/office/drawing/2014/main" id="{8229BEC4-5F8F-4F09-9C17-773C04E8F3A3}"/>
              </a:ext>
            </a:extLst>
          </p:cNvPr>
          <p:cNvGrpSpPr/>
          <p:nvPr/>
        </p:nvGrpSpPr>
        <p:grpSpPr>
          <a:xfrm>
            <a:off x="970842" y="3341803"/>
            <a:ext cx="10027402" cy="2605569"/>
            <a:chOff x="2343657" y="2869045"/>
            <a:chExt cx="10027402" cy="2605569"/>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56C5BC-0830-4F83-B12E-D56FC3F5C162}"/>
                    </a:ext>
                  </a:extLst>
                </p:cNvPr>
                <p:cNvSpPr txBox="1"/>
                <p:nvPr/>
              </p:nvSpPr>
              <p:spPr>
                <a:xfrm>
                  <a:off x="6289981" y="3579248"/>
                  <a:ext cx="2304092" cy="553998"/>
                </a:xfrm>
                <a:prstGeom prst="rect">
                  <a:avLst/>
                </a:prstGeom>
                <a:noFill/>
              </p:spPr>
              <p:txBody>
                <a:bodyPr wrap="none" lIns="0" tIns="0" rIns="0" bIns="0" rtlCol="0">
                  <a:spAutoFit/>
                </a:bodyPr>
                <a:lstStyle/>
                <a:p>
                  <a:r>
                    <a:rPr lang="en-US" sz="2400" b="0" dirty="0"/>
                    <a:t> </a:t>
                  </a:r>
                  <a14:m>
                    <m:oMath xmlns:m="http://schemas.openxmlformats.org/officeDocument/2006/math">
                      <m:r>
                        <m:rPr>
                          <m:sty m:val="p"/>
                        </m:rPr>
                        <a:rPr lang="en-IN" sz="3600" b="0" i="0" smtClean="0">
                          <a:latin typeface="Cambria Math" panose="02040503050406030204" pitchFamily="18" charset="0"/>
                        </a:rPr>
                        <m:t>Com</m:t>
                      </m:r>
                      <m:r>
                        <a:rPr lang="en-IN" sz="3600" b="0" i="0" baseline="-25000" smtClean="0">
                          <a:latin typeface="Cambria Math" panose="02040503050406030204" pitchFamily="18" charset="0"/>
                        </a:rPr>
                        <m:t>1</m:t>
                      </m:r>
                      <m:r>
                        <a:rPr lang="en-IN" sz="3600" b="0" i="1" smtClean="0">
                          <a:latin typeface="Cambria Math" panose="02040503050406030204" pitchFamily="18" charset="0"/>
                        </a:rPr>
                        <m:t>(</m:t>
                      </m:r>
                      <m:acc>
                        <m:accPr>
                          <m:chr m:val="̅"/>
                          <m:ctrlPr>
                            <a:rPr lang="en-US" sz="3600" i="1">
                              <a:solidFill>
                                <a:srgbClr val="C00000"/>
                              </a:solidFill>
                              <a:latin typeface="Cambria Math" panose="02040503050406030204" pitchFamily="18" charset="0"/>
                            </a:rPr>
                          </m:ctrlPr>
                        </m:accPr>
                        <m:e>
                          <m:r>
                            <a:rPr lang="en-US" sz="3600" i="1">
                              <a:solidFill>
                                <a:srgbClr val="C00000"/>
                              </a:solidFill>
                              <a:latin typeface="Cambria Math" panose="02040503050406030204" pitchFamily="18" charset="0"/>
                            </a:rPr>
                            <m:t>𝑤</m:t>
                          </m:r>
                        </m:e>
                      </m:acc>
                      <m:r>
                        <a:rPr lang="en-IN" sz="3600" b="0" i="1" smtClean="0">
                          <a:latin typeface="Cambria Math" panose="02040503050406030204" pitchFamily="18" charset="0"/>
                        </a:rPr>
                        <m:t>), </m:t>
                      </m:r>
                      <m:r>
                        <a:rPr lang="en-IN" sz="3600" b="0" i="1" smtClean="0">
                          <a:latin typeface="Cambria Math" panose="02040503050406030204" pitchFamily="18" charset="0"/>
                        </a:rPr>
                        <m:t>h</m:t>
                      </m:r>
                    </m:oMath>
                  </a14:m>
                  <a:endParaRPr lang="en-US" sz="3600" dirty="0"/>
                </a:p>
              </p:txBody>
            </p:sp>
          </mc:Choice>
          <mc:Fallback xmlns="">
            <p:sp>
              <p:nvSpPr>
                <p:cNvPr id="27" name="TextBox 26">
                  <a:extLst>
                    <a:ext uri="{FF2B5EF4-FFF2-40B4-BE49-F238E27FC236}">
                      <a16:creationId xmlns:a16="http://schemas.microsoft.com/office/drawing/2014/main" id="{8156C5BC-0830-4F83-B12E-D56FC3F5C162}"/>
                    </a:ext>
                  </a:extLst>
                </p:cNvPr>
                <p:cNvSpPr txBox="1">
                  <a:spLocks noRot="1" noChangeAspect="1" noMove="1" noResize="1" noEditPoints="1" noAdjustHandles="1" noChangeArrowheads="1" noChangeShapeType="1" noTextEdit="1"/>
                </p:cNvSpPr>
                <p:nvPr/>
              </p:nvSpPr>
              <p:spPr>
                <a:xfrm>
                  <a:off x="6289981" y="3579248"/>
                  <a:ext cx="2304092" cy="553998"/>
                </a:xfrm>
                <a:prstGeom prst="rect">
                  <a:avLst/>
                </a:prstGeom>
                <a:blipFill>
                  <a:blip r:embed="rId13"/>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DB2E8669-12B6-4784-AA5A-5D4B73055A0A}"/>
                </a:ext>
              </a:extLst>
            </p:cNvPr>
            <p:cNvGrpSpPr/>
            <p:nvPr/>
          </p:nvGrpSpPr>
          <p:grpSpPr>
            <a:xfrm>
              <a:off x="2343657" y="2869045"/>
              <a:ext cx="10027402" cy="2605569"/>
              <a:chOff x="970842" y="2986725"/>
              <a:chExt cx="10027402" cy="2605569"/>
            </a:xfrm>
          </p:grpSpPr>
          <p:grpSp>
            <p:nvGrpSpPr>
              <p:cNvPr id="33" name="Group 32">
                <a:extLst>
                  <a:ext uri="{FF2B5EF4-FFF2-40B4-BE49-F238E27FC236}">
                    <a16:creationId xmlns:a16="http://schemas.microsoft.com/office/drawing/2014/main" id="{EF2ECDFE-7DA1-4179-BA3F-0CEE514C2358}"/>
                  </a:ext>
                </a:extLst>
              </p:cNvPr>
              <p:cNvGrpSpPr/>
              <p:nvPr/>
            </p:nvGrpSpPr>
            <p:grpSpPr>
              <a:xfrm>
                <a:off x="970842" y="2986725"/>
                <a:ext cx="10027402" cy="2605569"/>
                <a:chOff x="3301270" y="2908212"/>
                <a:chExt cx="4967839" cy="1307724"/>
              </a:xfrm>
            </p:grpSpPr>
            <p:pic>
              <p:nvPicPr>
                <p:cNvPr id="35" name="Picture 34">
                  <a:extLst>
                    <a:ext uri="{FF2B5EF4-FFF2-40B4-BE49-F238E27FC236}">
                      <a16:creationId xmlns:a16="http://schemas.microsoft.com/office/drawing/2014/main" id="{77A6A033-DB03-417F-807D-21293DB381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01270" y="3229877"/>
                  <a:ext cx="864908" cy="900116"/>
                </a:xfrm>
                <a:prstGeom prst="rect">
                  <a:avLst/>
                </a:prstGeom>
              </p:spPr>
            </p:pic>
            <p:pic>
              <p:nvPicPr>
                <p:cNvPr id="36" name="Content Placeholder 10" descr="File:User with smile.svg">
                  <a:extLst>
                    <a:ext uri="{FF2B5EF4-FFF2-40B4-BE49-F238E27FC236}">
                      <a16:creationId xmlns:a16="http://schemas.microsoft.com/office/drawing/2014/main" id="{E57D94B1-5154-4E69-AFEE-DFC382FF73A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19046" y="3315820"/>
                  <a:ext cx="750063" cy="900116"/>
                </a:xfrm>
                <a:prstGeom prst="rect">
                  <a:avLst/>
                </a:prstGeom>
              </p:spPr>
            </p:pic>
            <p:sp>
              <p:nvSpPr>
                <p:cNvPr id="37" name="TextBox 36">
                  <a:extLst>
                    <a:ext uri="{FF2B5EF4-FFF2-40B4-BE49-F238E27FC236}">
                      <a16:creationId xmlns:a16="http://schemas.microsoft.com/office/drawing/2014/main" id="{3EEB1183-EA26-4593-99BF-403DA1EBCCE1}"/>
                    </a:ext>
                  </a:extLst>
                </p:cNvPr>
                <p:cNvSpPr txBox="1"/>
                <p:nvPr/>
              </p:nvSpPr>
              <p:spPr>
                <a:xfrm>
                  <a:off x="3658187" y="2908212"/>
                  <a:ext cx="261316" cy="324391"/>
                </a:xfrm>
                <a:prstGeom prst="rect">
                  <a:avLst/>
                </a:prstGeom>
                <a:noFill/>
              </p:spPr>
              <p:txBody>
                <a:bodyPr wrap="square" rtlCol="0">
                  <a:spAutoFit/>
                </a:bodyPr>
                <a:lstStyle/>
                <a:p>
                  <a:r>
                    <a:rPr lang="en-US" sz="3600" b="1">
                      <a:solidFill>
                        <a:schemeClr val="accent1"/>
                      </a:solidFill>
                    </a:rPr>
                    <a:t>P</a:t>
                  </a:r>
                </a:p>
              </p:txBody>
            </p:sp>
            <p:sp>
              <p:nvSpPr>
                <p:cNvPr id="38" name="TextBox 37">
                  <a:extLst>
                    <a:ext uri="{FF2B5EF4-FFF2-40B4-BE49-F238E27FC236}">
                      <a16:creationId xmlns:a16="http://schemas.microsoft.com/office/drawing/2014/main" id="{CEE7D377-CA5D-49E5-8599-9EE4AAF9E7C0}"/>
                    </a:ext>
                  </a:extLst>
                </p:cNvPr>
                <p:cNvSpPr txBox="1"/>
                <p:nvPr/>
              </p:nvSpPr>
              <p:spPr>
                <a:xfrm>
                  <a:off x="7797315" y="2967275"/>
                  <a:ext cx="261316" cy="324391"/>
                </a:xfrm>
                <a:prstGeom prst="rect">
                  <a:avLst/>
                </a:prstGeom>
                <a:noFill/>
              </p:spPr>
              <p:txBody>
                <a:bodyPr wrap="square" rtlCol="0">
                  <a:spAutoFit/>
                </a:bodyPr>
                <a:lstStyle/>
                <a:p>
                  <a:r>
                    <a:rPr lang="en-US" sz="3600" b="1">
                      <a:solidFill>
                        <a:schemeClr val="accent1"/>
                      </a:solidFill>
                    </a:rPr>
                    <a:t>V</a:t>
                  </a:r>
                </a:p>
              </p:txBody>
            </p:sp>
            <p:cxnSp>
              <p:nvCxnSpPr>
                <p:cNvPr id="39" name="Straight Arrow Connector 38">
                  <a:extLst>
                    <a:ext uri="{FF2B5EF4-FFF2-40B4-BE49-F238E27FC236}">
                      <a16:creationId xmlns:a16="http://schemas.microsoft.com/office/drawing/2014/main" id="{7BEBA8E7-C903-48E6-899D-FBBA9DD06034}"/>
                    </a:ext>
                  </a:extLst>
                </p:cNvPr>
                <p:cNvCxnSpPr/>
                <p:nvPr/>
              </p:nvCxnSpPr>
              <p:spPr>
                <a:xfrm flipH="1">
                  <a:off x="4117275" y="3554529"/>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D5C4B90-A354-435F-87A2-20FE5E000ED3}"/>
                    </a:ext>
                  </a:extLst>
                </p:cNvPr>
                <p:cNvCxnSpPr/>
                <p:nvPr/>
              </p:nvCxnSpPr>
              <p:spPr>
                <a:xfrm>
                  <a:off x="4117275" y="4022493"/>
                  <a:ext cx="33358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5A9B7F7-1DFC-4BEC-9786-151A315B0762}"/>
                      </a:ext>
                    </a:extLst>
                  </p:cNvPr>
                  <p:cNvSpPr txBox="1"/>
                  <p:nvPr/>
                </p:nvSpPr>
                <p:spPr>
                  <a:xfrm>
                    <a:off x="3341719" y="4604451"/>
                    <a:ext cx="5952976" cy="553998"/>
                  </a:xfrm>
                  <a:prstGeom prst="rect">
                    <a:avLst/>
                  </a:prstGeom>
                  <a:noFill/>
                </p:spPr>
                <p:txBody>
                  <a:bodyPr wrap="none" lIns="0" tIns="0" rIns="0" bIns="0" rtlCol="0">
                    <a:spAutoFit/>
                  </a:bodyPr>
                  <a:lstStyle/>
                  <a:p>
                    <a14:m>
                      <m:oMath xmlns:m="http://schemas.openxmlformats.org/officeDocument/2006/math">
                        <m:r>
                          <a:rPr lang="en-IN"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c</m:t>
                            </m:r>
                            <m:r>
                              <a:rPr lang="en-US" sz="3600" b="0" i="1" smtClean="0">
                                <a:latin typeface="Cambria Math" panose="02040503050406030204" pitchFamily="18" charset="0"/>
                              </a:rPr>
                              <m:t>←</m:t>
                            </m:r>
                            <m:r>
                              <m:rPr>
                                <m:sty m:val="p"/>
                              </m:rPr>
                              <a:rPr lang="en-IN" sz="3600" b="0" i="0" smtClean="0">
                                <a:latin typeface="Cambria Math" panose="02040503050406030204" pitchFamily="18" charset="0"/>
                              </a:rPr>
                              <m:t>Com</m:t>
                            </m:r>
                          </m:e>
                          <m:sub>
                            <m:r>
                              <a:rPr lang="en-US" sz="3600" b="0" i="0" smtClean="0">
                                <a:latin typeface="Cambria Math" panose="02040503050406030204" pitchFamily="18" charset="0"/>
                              </a:rPr>
                              <m:t>2</m:t>
                            </m:r>
                          </m:sub>
                        </m:sSub>
                        <m:r>
                          <a:rPr lang="en-US" sz="3600" b="0" i="1" smtClean="0">
                            <a:latin typeface="Cambria Math" panose="02040503050406030204" pitchFamily="18" charset="0"/>
                          </a:rPr>
                          <m:t>(</m:t>
                        </m:r>
                        <m:r>
                          <a:rPr lang="en-US" sz="3600" b="0" i="1" smtClean="0">
                            <a:solidFill>
                              <a:schemeClr val="accent6"/>
                            </a:solidFill>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𝛼</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𝛽</m:t>
                            </m:r>
                            <m:r>
                              <a:rPr lang="en-US" sz="3600" b="0" i="1" smtClean="0">
                                <a:latin typeface="Cambria Math" panose="02040503050406030204" pitchFamily="18" charset="0"/>
                              </a:rPr>
                              <m:t>=</m:t>
                            </m:r>
                            <m:r>
                              <a:rPr lang="en-US" sz="3600" b="0" i="1" smtClean="0">
                                <a:latin typeface="Cambria Math" panose="02040503050406030204" pitchFamily="18" charset="0"/>
                              </a:rPr>
                              <m:t>h</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𝑐</m:t>
                                </m:r>
                              </m:e>
                            </m:d>
                          </m:e>
                        </m:d>
                        <m:r>
                          <a:rPr lang="en-US" sz="3600" b="0" i="1" smtClean="0">
                            <a:latin typeface="Cambria Math" panose="02040503050406030204" pitchFamily="18" charset="0"/>
                          </a:rPr>
                          <m:t>, </m:t>
                        </m:r>
                        <m:r>
                          <a:rPr lang="en-US" sz="3600" b="0" i="1" smtClean="0">
                            <a:latin typeface="Cambria Math" panose="02040503050406030204" pitchFamily="18" charset="0"/>
                          </a:rPr>
                          <m:t>𝛾</m:t>
                        </m:r>
                      </m:oMath>
                    </a14:m>
                    <a:r>
                      <a:rPr lang="en-US" sz="3600" dirty="0"/>
                      <a:t> </a:t>
                    </a:r>
                  </a:p>
                </p:txBody>
              </p:sp>
            </mc:Choice>
            <mc:Fallback xmlns="">
              <p:sp>
                <p:nvSpPr>
                  <p:cNvPr id="32" name="TextBox 31">
                    <a:extLst>
                      <a:ext uri="{FF2B5EF4-FFF2-40B4-BE49-F238E27FC236}">
                        <a16:creationId xmlns:a16="http://schemas.microsoft.com/office/drawing/2014/main" id="{95A9B7F7-1DFC-4BEC-9786-151A315B0762}"/>
                      </a:ext>
                    </a:extLst>
                  </p:cNvPr>
                  <p:cNvSpPr txBox="1">
                    <a:spLocks noRot="1" noChangeAspect="1" noMove="1" noResize="1" noEditPoints="1" noAdjustHandles="1" noChangeArrowheads="1" noChangeShapeType="1" noTextEdit="1"/>
                  </p:cNvSpPr>
                  <p:nvPr/>
                </p:nvSpPr>
                <p:spPr>
                  <a:xfrm>
                    <a:off x="3341719" y="4604451"/>
                    <a:ext cx="5952976" cy="553998"/>
                  </a:xfrm>
                  <a:prstGeom prst="rect">
                    <a:avLst/>
                  </a:prstGeom>
                  <a:blipFill>
                    <a:blip r:embed="rId12"/>
                    <a:stretch>
                      <a:fillRect/>
                    </a:stretch>
                  </a:blipFill>
                </p:spPr>
                <p:txBody>
                  <a:bodyPr/>
                  <a:lstStyle/>
                  <a:p>
                    <a:r>
                      <a:rPr lang="en-US">
                        <a:noFill/>
                      </a:rPr>
                      <a:t> </a:t>
                    </a:r>
                  </a:p>
                </p:txBody>
              </p:sp>
            </mc:Fallback>
          </mc:AlternateContent>
        </p:grpSp>
      </p:grpSp>
    </p:spTree>
    <p:custDataLst>
      <p:tags r:id="rId1"/>
    </p:custDataLst>
    <p:extLst>
      <p:ext uri="{BB962C8B-B14F-4D97-AF65-F5344CB8AC3E}">
        <p14:creationId xmlns:p14="http://schemas.microsoft.com/office/powerpoint/2010/main" val="406262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E267-DD42-1840-BA83-20E6AED5C787}"/>
              </a:ext>
            </a:extLst>
          </p:cNvPr>
          <p:cNvSpPr>
            <a:spLocks noGrp="1"/>
          </p:cNvSpPr>
          <p:nvPr>
            <p:ph type="title"/>
          </p:nvPr>
        </p:nvSpPr>
        <p:spPr>
          <a:xfrm>
            <a:off x="838200" y="1865312"/>
            <a:ext cx="10515600" cy="1325563"/>
          </a:xfrm>
        </p:spPr>
        <p:txBody>
          <a:bodyPr/>
          <a:lstStyle/>
          <a:p>
            <a:r>
              <a:rPr lang="en-US"/>
              <a:t>                          </a:t>
            </a:r>
            <a:r>
              <a:rPr lang="en-US" sz="6000"/>
              <a:t>Thank You!</a:t>
            </a:r>
          </a:p>
        </p:txBody>
      </p:sp>
      <p:sp>
        <p:nvSpPr>
          <p:cNvPr id="5" name="Subtitle 2">
            <a:extLst>
              <a:ext uri="{FF2B5EF4-FFF2-40B4-BE49-F238E27FC236}">
                <a16:creationId xmlns:a16="http://schemas.microsoft.com/office/drawing/2014/main" id="{67EA7AE1-F055-DC42-9FD8-945E4CD1C960}"/>
              </a:ext>
            </a:extLst>
          </p:cNvPr>
          <p:cNvSpPr txBox="1">
            <a:spLocks/>
          </p:cNvSpPr>
          <p:nvPr/>
        </p:nvSpPr>
        <p:spPr>
          <a:xfrm>
            <a:off x="1524000" y="4052889"/>
            <a:ext cx="9144000" cy="1713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            </a:t>
            </a:r>
            <a:r>
              <a:rPr lang="en-US" err="1"/>
              <a:t>eprint</a:t>
            </a:r>
            <a:r>
              <a:rPr lang="en-US"/>
              <a:t>: https://</a:t>
            </a:r>
            <a:r>
              <a:rPr lang="en-US" err="1"/>
              <a:t>eprint.iacr.org</a:t>
            </a:r>
            <a:r>
              <a:rPr lang="en-US"/>
              <a:t>/2021/942.pdf</a:t>
            </a:r>
          </a:p>
        </p:txBody>
      </p:sp>
    </p:spTree>
    <p:extLst>
      <p:ext uri="{BB962C8B-B14F-4D97-AF65-F5344CB8AC3E}">
        <p14:creationId xmlns:p14="http://schemas.microsoft.com/office/powerpoint/2010/main" val="28703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514004" y="353222"/>
            <a:ext cx="10515600" cy="939973"/>
          </a:xfrm>
        </p:spPr>
        <p:txBody>
          <a:bodyPr/>
          <a:lstStyle/>
          <a:p>
            <a:r>
              <a:rPr lang="en-IN"/>
              <a:t>Previous Sublinear/Compact Ring Signatures </a:t>
            </a:r>
            <a:endParaRPr lang="en-US"/>
          </a:p>
        </p:txBody>
      </p:sp>
      <p:cxnSp>
        <p:nvCxnSpPr>
          <p:cNvPr id="13" name="Straight Arrow Connector 12">
            <a:extLst>
              <a:ext uri="{FF2B5EF4-FFF2-40B4-BE49-F238E27FC236}">
                <a16:creationId xmlns:a16="http://schemas.microsoft.com/office/drawing/2014/main" id="{E6403185-495B-4956-B036-5667982A8548}"/>
              </a:ext>
            </a:extLst>
          </p:cNvPr>
          <p:cNvCxnSpPr/>
          <p:nvPr/>
        </p:nvCxnSpPr>
        <p:spPr>
          <a:xfrm>
            <a:off x="2708223" y="71403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ED77997-3422-4EC6-9610-6C8BC0BB8BA4}"/>
              </a:ext>
            </a:extLst>
          </p:cNvPr>
          <p:cNvSpPr txBox="1"/>
          <p:nvPr/>
        </p:nvSpPr>
        <p:spPr>
          <a:xfrm>
            <a:off x="1583961" y="1828800"/>
            <a:ext cx="1159239"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3600"/>
              <a:t>ROM</a:t>
            </a:r>
            <a:endParaRPr lang="en-US" sz="3600"/>
          </a:p>
        </p:txBody>
      </p:sp>
      <p:sp>
        <p:nvSpPr>
          <p:cNvPr id="31" name="TextBox 30">
            <a:extLst>
              <a:ext uri="{FF2B5EF4-FFF2-40B4-BE49-F238E27FC236}">
                <a16:creationId xmlns:a16="http://schemas.microsoft.com/office/drawing/2014/main" id="{BB7F3BA0-7599-40B7-9E02-2F43F4FA416E}"/>
              </a:ext>
            </a:extLst>
          </p:cNvPr>
          <p:cNvSpPr txBox="1"/>
          <p:nvPr/>
        </p:nvSpPr>
        <p:spPr>
          <a:xfrm>
            <a:off x="5006059" y="1828799"/>
            <a:ext cx="9418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IN" sz="3600"/>
              <a:t>CRS</a:t>
            </a:r>
            <a:endParaRPr lang="en-US" sz="3600"/>
          </a:p>
        </p:txBody>
      </p:sp>
      <p:sp>
        <p:nvSpPr>
          <p:cNvPr id="33" name="TextBox 32">
            <a:extLst>
              <a:ext uri="{FF2B5EF4-FFF2-40B4-BE49-F238E27FC236}">
                <a16:creationId xmlns:a16="http://schemas.microsoft.com/office/drawing/2014/main" id="{8D73B4CD-509F-43E8-B6CE-7E2AABD51CD5}"/>
              </a:ext>
            </a:extLst>
          </p:cNvPr>
          <p:cNvSpPr txBox="1"/>
          <p:nvPr/>
        </p:nvSpPr>
        <p:spPr>
          <a:xfrm>
            <a:off x="9313060" y="1895999"/>
            <a:ext cx="1159239"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IN" sz="3600"/>
              <a:t>Plain</a:t>
            </a:r>
            <a:endParaRPr lang="en-US" sz="3600"/>
          </a:p>
        </p:txBody>
      </p:sp>
      <p:sp>
        <p:nvSpPr>
          <p:cNvPr id="4" name="Rectangle: Rounded Corners 3">
            <a:extLst>
              <a:ext uri="{FF2B5EF4-FFF2-40B4-BE49-F238E27FC236}">
                <a16:creationId xmlns:a16="http://schemas.microsoft.com/office/drawing/2014/main" id="{ACB9D987-1BB5-4554-986C-517A30188B1F}"/>
              </a:ext>
            </a:extLst>
          </p:cNvPr>
          <p:cNvSpPr/>
          <p:nvPr/>
        </p:nvSpPr>
        <p:spPr>
          <a:xfrm>
            <a:off x="559393" y="2528596"/>
            <a:ext cx="3146520" cy="29128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[DKNS’04], [GK’15], [LLNW’16], [LPQ’18], [EZS+19], [BKP20],  [LNS’21], …</a:t>
            </a:r>
          </a:p>
        </p:txBody>
      </p:sp>
      <p:sp>
        <p:nvSpPr>
          <p:cNvPr id="28" name="Rectangle: Rounded Corners 27">
            <a:extLst>
              <a:ext uri="{FF2B5EF4-FFF2-40B4-BE49-F238E27FC236}">
                <a16:creationId xmlns:a16="http://schemas.microsoft.com/office/drawing/2014/main" id="{87B18FC3-9935-43EC-85BF-7085B4E10469}"/>
              </a:ext>
            </a:extLst>
          </p:cNvPr>
          <p:cNvSpPr/>
          <p:nvPr/>
        </p:nvSpPr>
        <p:spPr>
          <a:xfrm>
            <a:off x="4001158" y="2528596"/>
            <a:ext cx="3146520" cy="291288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a:t>[CGS’07], [Gha’13], [Gon’17], [LPNY’20], …</a:t>
            </a:r>
          </a:p>
        </p:txBody>
      </p:sp>
      <p:graphicFrame>
        <p:nvGraphicFramePr>
          <p:cNvPr id="7" name="Table 7">
            <a:extLst>
              <a:ext uri="{FF2B5EF4-FFF2-40B4-BE49-F238E27FC236}">
                <a16:creationId xmlns:a16="http://schemas.microsoft.com/office/drawing/2014/main" id="{294C4DBF-62A7-45B5-BB85-6FDFCB594BF9}"/>
              </a:ext>
            </a:extLst>
          </p:cNvPr>
          <p:cNvGraphicFramePr>
            <a:graphicFrameLocks noGrp="1"/>
          </p:cNvGraphicFramePr>
          <p:nvPr>
            <p:extLst>
              <p:ext uri="{D42A27DB-BD31-4B8C-83A1-F6EECF244321}">
                <p14:modId xmlns:p14="http://schemas.microsoft.com/office/powerpoint/2010/main" val="2221869717"/>
              </p:ext>
            </p:extLst>
          </p:nvPr>
        </p:nvGraphicFramePr>
        <p:xfrm>
          <a:off x="7442923" y="2614454"/>
          <a:ext cx="4707120" cy="1483360"/>
        </p:xfrm>
        <a:graphic>
          <a:graphicData uri="http://schemas.openxmlformats.org/drawingml/2006/table">
            <a:tbl>
              <a:tblPr firstRow="1" bandRow="1">
                <a:tableStyleId>{93296810-A885-4BE3-A3E7-6D5BEEA58F35}</a:tableStyleId>
              </a:tblPr>
              <a:tblGrid>
                <a:gridCol w="1569040">
                  <a:extLst>
                    <a:ext uri="{9D8B030D-6E8A-4147-A177-3AD203B41FA5}">
                      <a16:colId xmlns:a16="http://schemas.microsoft.com/office/drawing/2014/main" val="3965612705"/>
                    </a:ext>
                  </a:extLst>
                </a:gridCol>
                <a:gridCol w="1569040">
                  <a:extLst>
                    <a:ext uri="{9D8B030D-6E8A-4147-A177-3AD203B41FA5}">
                      <a16:colId xmlns:a16="http://schemas.microsoft.com/office/drawing/2014/main" val="1394544305"/>
                    </a:ext>
                  </a:extLst>
                </a:gridCol>
                <a:gridCol w="1569040">
                  <a:extLst>
                    <a:ext uri="{9D8B030D-6E8A-4147-A177-3AD203B41FA5}">
                      <a16:colId xmlns:a16="http://schemas.microsoft.com/office/drawing/2014/main" val="3156172753"/>
                    </a:ext>
                  </a:extLst>
                </a:gridCol>
              </a:tblGrid>
              <a:tr h="370840">
                <a:tc>
                  <a:txBody>
                    <a:bodyPr/>
                    <a:lstStyle/>
                    <a:p>
                      <a:endParaRPr lang="en-US"/>
                    </a:p>
                  </a:txBody>
                  <a:tcPr/>
                </a:tc>
                <a:tc>
                  <a:txBody>
                    <a:bodyPr/>
                    <a:lstStyle/>
                    <a:p>
                      <a:r>
                        <a:rPr lang="en-US"/>
                        <a:t>Size</a:t>
                      </a:r>
                    </a:p>
                  </a:txBody>
                  <a:tcPr/>
                </a:tc>
                <a:tc>
                  <a:txBody>
                    <a:bodyPr/>
                    <a:lstStyle/>
                    <a:p>
                      <a:r>
                        <a:rPr lang="en-US"/>
                        <a:t>Assumption</a:t>
                      </a:r>
                    </a:p>
                  </a:txBody>
                  <a:tcPr/>
                </a:tc>
                <a:extLst>
                  <a:ext uri="{0D108BD9-81ED-4DB2-BD59-A6C34878D82A}">
                    <a16:rowId xmlns:a16="http://schemas.microsoft.com/office/drawing/2014/main" val="2116542425"/>
                  </a:ext>
                </a:extLst>
              </a:tr>
              <a:tr h="370840">
                <a:tc>
                  <a:txBody>
                    <a:bodyPr/>
                    <a:lstStyle/>
                    <a:p>
                      <a:r>
                        <a:rPr lang="en-US"/>
                        <a:t>[MS’17]</a:t>
                      </a:r>
                    </a:p>
                  </a:txBody>
                  <a:tcPr/>
                </a:tc>
                <a:tc>
                  <a:txBody>
                    <a:bodyPr/>
                    <a:lstStyle/>
                    <a:p>
                      <a:r>
                        <a:rPr lang="en-US"/>
                        <a:t>Compact</a:t>
                      </a:r>
                    </a:p>
                  </a:txBody>
                  <a:tcPr/>
                </a:tc>
                <a:tc>
                  <a:txBody>
                    <a:bodyPr/>
                    <a:lstStyle/>
                    <a:p>
                      <a:r>
                        <a:rPr lang="en-US"/>
                        <a:t>Non-falsifiable</a:t>
                      </a:r>
                    </a:p>
                  </a:txBody>
                  <a:tcPr/>
                </a:tc>
                <a:extLst>
                  <a:ext uri="{0D108BD9-81ED-4DB2-BD59-A6C34878D82A}">
                    <a16:rowId xmlns:a16="http://schemas.microsoft.com/office/drawing/2014/main" val="3596884677"/>
                  </a:ext>
                </a:extLst>
              </a:tr>
              <a:tr h="370840">
                <a:tc>
                  <a:txBody>
                    <a:bodyPr/>
                    <a:lstStyle/>
                    <a:p>
                      <a:r>
                        <a:rPr lang="en-US"/>
                        <a:t>[BHKS’18]</a:t>
                      </a:r>
                    </a:p>
                  </a:txBody>
                  <a:tcPr/>
                </a:tc>
                <a:tc>
                  <a:txBody>
                    <a:bodyPr/>
                    <a:lstStyle/>
                    <a:p>
                      <a:r>
                        <a:rPr lang="en-US"/>
                        <a:t>Sublinear</a:t>
                      </a:r>
                    </a:p>
                  </a:txBody>
                  <a:tcPr/>
                </a:tc>
                <a:tc>
                  <a:txBody>
                    <a:bodyPr/>
                    <a:lstStyle/>
                    <a:p>
                      <a:r>
                        <a:rPr lang="en-US"/>
                        <a:t>Pairings</a:t>
                      </a:r>
                    </a:p>
                  </a:txBody>
                  <a:tcPr/>
                </a:tc>
                <a:extLst>
                  <a:ext uri="{0D108BD9-81ED-4DB2-BD59-A6C34878D82A}">
                    <a16:rowId xmlns:a16="http://schemas.microsoft.com/office/drawing/2014/main" val="3446882084"/>
                  </a:ext>
                </a:extLst>
              </a:tr>
              <a:tr h="370840">
                <a:tc>
                  <a:txBody>
                    <a:bodyPr/>
                    <a:lstStyle/>
                    <a:p>
                      <a:r>
                        <a:rPr lang="en-US"/>
                        <a:t>[BDHKS’19]</a:t>
                      </a:r>
                    </a:p>
                  </a:txBody>
                  <a:tcPr/>
                </a:tc>
                <a:tc>
                  <a:txBody>
                    <a:bodyPr/>
                    <a:lstStyle/>
                    <a:p>
                      <a:r>
                        <a:rPr lang="en-US"/>
                        <a:t>Compact</a:t>
                      </a:r>
                    </a:p>
                  </a:txBody>
                  <a:tcPr/>
                </a:tc>
                <a:tc>
                  <a:txBody>
                    <a:bodyPr/>
                    <a:lstStyle/>
                    <a:p>
                      <a:r>
                        <a:rPr lang="en-US"/>
                        <a:t>Pairings</a:t>
                      </a:r>
                    </a:p>
                  </a:txBody>
                  <a:tcPr/>
                </a:tc>
                <a:extLst>
                  <a:ext uri="{0D108BD9-81ED-4DB2-BD59-A6C34878D82A}">
                    <a16:rowId xmlns:a16="http://schemas.microsoft.com/office/drawing/2014/main" val="2304904689"/>
                  </a:ext>
                </a:extLst>
              </a:tr>
            </a:tbl>
          </a:graphicData>
        </a:graphic>
      </p:graphicFrame>
      <p:sp>
        <p:nvSpPr>
          <p:cNvPr id="8" name="Rectangle: Rounded Corners 7">
            <a:extLst>
              <a:ext uri="{FF2B5EF4-FFF2-40B4-BE49-F238E27FC236}">
                <a16:creationId xmlns:a16="http://schemas.microsoft.com/office/drawing/2014/main" id="{0C19DF30-67D4-4050-B16B-8C63A3F30727}"/>
              </a:ext>
            </a:extLst>
          </p:cNvPr>
          <p:cNvSpPr/>
          <p:nvPr/>
        </p:nvSpPr>
        <p:spPr>
          <a:xfrm>
            <a:off x="7442923" y="4242062"/>
            <a:ext cx="4613959" cy="131975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No plain model construction from LWE!</a:t>
            </a:r>
          </a:p>
        </p:txBody>
      </p:sp>
    </p:spTree>
    <p:custDataLst>
      <p:tags r:id="rId1"/>
    </p:custDataLst>
    <p:extLst>
      <p:ext uri="{BB962C8B-B14F-4D97-AF65-F5344CB8AC3E}">
        <p14:creationId xmlns:p14="http://schemas.microsoft.com/office/powerpoint/2010/main" val="2763837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31" grpId="0" animBg="1"/>
      <p:bldP spid="33" grpId="0" animBg="1"/>
      <p:bldP spid="4" grpId="0" animBg="1"/>
      <p:bldP spid="28"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514004" y="353222"/>
            <a:ext cx="10515600" cy="939973"/>
          </a:xfrm>
        </p:spPr>
        <p:txBody>
          <a:bodyPr>
            <a:normAutofit/>
          </a:bodyPr>
          <a:lstStyle/>
          <a:p>
            <a:r>
              <a:rPr lang="en-IN" sz="4800"/>
              <a:t>Key Question </a:t>
            </a:r>
            <a:endParaRPr lang="en-US" sz="4800"/>
          </a:p>
        </p:txBody>
      </p:sp>
      <p:sp>
        <p:nvSpPr>
          <p:cNvPr id="3" name="TextBox 2">
            <a:extLst>
              <a:ext uri="{FF2B5EF4-FFF2-40B4-BE49-F238E27FC236}">
                <a16:creationId xmlns:a16="http://schemas.microsoft.com/office/drawing/2014/main" id="{38B8396D-F65F-4A50-9F38-29112762A953}"/>
              </a:ext>
            </a:extLst>
          </p:cNvPr>
          <p:cNvSpPr txBox="1"/>
          <p:nvPr/>
        </p:nvSpPr>
        <p:spPr>
          <a:xfrm>
            <a:off x="1173125" y="2227521"/>
            <a:ext cx="9845749"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sz="4000"/>
              <a:t>Q:Can we build compact ring signatures from (poly-hard) LWE? </a:t>
            </a:r>
            <a:endParaRPr lang="en-US" sz="4000"/>
          </a:p>
        </p:txBody>
      </p:sp>
      <p:sp>
        <p:nvSpPr>
          <p:cNvPr id="4" name="TextBox 3">
            <a:extLst>
              <a:ext uri="{FF2B5EF4-FFF2-40B4-BE49-F238E27FC236}">
                <a16:creationId xmlns:a16="http://schemas.microsoft.com/office/drawing/2014/main" id="{F886B105-B9D8-4471-A2EC-18BA81FBC266}"/>
              </a:ext>
            </a:extLst>
          </p:cNvPr>
          <p:cNvSpPr txBox="1"/>
          <p:nvPr/>
        </p:nvSpPr>
        <p:spPr>
          <a:xfrm>
            <a:off x="1770319" y="4338084"/>
            <a:ext cx="8651360"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3200">
                <a:solidFill>
                  <a:schemeClr val="accent6">
                    <a:lumMod val="75000"/>
                  </a:schemeClr>
                </a:solidFill>
              </a:rPr>
              <a:t>[This work]</a:t>
            </a:r>
            <a:r>
              <a:rPr lang="en-IN" sz="3200"/>
              <a:t>: YES! </a:t>
            </a:r>
            <a:br>
              <a:rPr lang="en-IN" sz="3200"/>
            </a:br>
            <a:r>
              <a:rPr lang="en-IN" sz="3200"/>
              <a:t>Compact ring signature scheme using components instantiable from (poly-hard) LWE. </a:t>
            </a:r>
            <a:endParaRPr lang="en-US" sz="3200"/>
          </a:p>
        </p:txBody>
      </p:sp>
    </p:spTree>
    <p:custDataLst>
      <p:tags r:id="rId1"/>
    </p:custDataLst>
    <p:extLst>
      <p:ext uri="{BB962C8B-B14F-4D97-AF65-F5344CB8AC3E}">
        <p14:creationId xmlns:p14="http://schemas.microsoft.com/office/powerpoint/2010/main" val="16777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DABA-F1B5-410E-991C-35085513E3F7}"/>
              </a:ext>
            </a:extLst>
          </p:cNvPr>
          <p:cNvSpPr>
            <a:spLocks noGrp="1"/>
          </p:cNvSpPr>
          <p:nvPr>
            <p:ph type="title"/>
          </p:nvPr>
        </p:nvSpPr>
        <p:spPr>
          <a:xfrm>
            <a:off x="514004" y="353222"/>
            <a:ext cx="10515600" cy="939973"/>
          </a:xfrm>
        </p:spPr>
        <p:txBody>
          <a:bodyPr/>
          <a:lstStyle/>
          <a:p>
            <a:r>
              <a:rPr lang="en-IN"/>
              <a:t>[BDHKS’19] </a:t>
            </a:r>
            <a:endParaRPr lang="en-US"/>
          </a:p>
        </p:txBody>
      </p:sp>
      <p:cxnSp>
        <p:nvCxnSpPr>
          <p:cNvPr id="13" name="Straight Arrow Connector 12">
            <a:extLst>
              <a:ext uri="{FF2B5EF4-FFF2-40B4-BE49-F238E27FC236}">
                <a16:creationId xmlns:a16="http://schemas.microsoft.com/office/drawing/2014/main" id="{E6403185-495B-4956-B036-5667982A8548}"/>
              </a:ext>
            </a:extLst>
          </p:cNvPr>
          <p:cNvCxnSpPr/>
          <p:nvPr/>
        </p:nvCxnSpPr>
        <p:spPr>
          <a:xfrm>
            <a:off x="2708223" y="7140315"/>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703C34E7-B747-4473-B8A0-111870DDB4F0}"/>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4083723" y="5081893"/>
            <a:ext cx="3252250" cy="626895"/>
          </a:xfrm>
          <a:prstGeom prst="rect">
            <a:avLst/>
          </a:prstGeom>
        </p:spPr>
      </p:pic>
      <p:sp>
        <p:nvSpPr>
          <p:cNvPr id="11" name="TextBox 10">
            <a:extLst>
              <a:ext uri="{FF2B5EF4-FFF2-40B4-BE49-F238E27FC236}">
                <a16:creationId xmlns:a16="http://schemas.microsoft.com/office/drawing/2014/main" id="{722DFA1B-029B-4CE9-AEB1-437B14274F53}"/>
              </a:ext>
            </a:extLst>
          </p:cNvPr>
          <p:cNvSpPr txBox="1"/>
          <p:nvPr/>
        </p:nvSpPr>
        <p:spPr>
          <a:xfrm>
            <a:off x="1755028" y="2115212"/>
            <a:ext cx="1164265" cy="830997"/>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4800"/>
              <a:t>PKE</a:t>
            </a:r>
            <a:endParaRPr lang="en-US" sz="4800"/>
          </a:p>
        </p:txBody>
      </p:sp>
      <p:sp>
        <p:nvSpPr>
          <p:cNvPr id="35" name="TextBox 34">
            <a:extLst>
              <a:ext uri="{FF2B5EF4-FFF2-40B4-BE49-F238E27FC236}">
                <a16:creationId xmlns:a16="http://schemas.microsoft.com/office/drawing/2014/main" id="{6AA16E52-8632-46BB-B594-70B230BA73B1}"/>
              </a:ext>
            </a:extLst>
          </p:cNvPr>
          <p:cNvSpPr txBox="1"/>
          <p:nvPr/>
        </p:nvSpPr>
        <p:spPr>
          <a:xfrm>
            <a:off x="5781687" y="2115213"/>
            <a:ext cx="2665048" cy="830997"/>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4800"/>
              <a:t>SPB-Hash</a:t>
            </a:r>
            <a:endParaRPr lang="en-US" sz="4800"/>
          </a:p>
        </p:txBody>
      </p:sp>
      <p:sp>
        <p:nvSpPr>
          <p:cNvPr id="36" name="TextBox 35">
            <a:extLst>
              <a:ext uri="{FF2B5EF4-FFF2-40B4-BE49-F238E27FC236}">
                <a16:creationId xmlns:a16="http://schemas.microsoft.com/office/drawing/2014/main" id="{38BC37BA-A9CC-42AC-8EF6-E24839F5FE0B}"/>
              </a:ext>
            </a:extLst>
          </p:cNvPr>
          <p:cNvSpPr txBox="1"/>
          <p:nvPr/>
        </p:nvSpPr>
        <p:spPr>
          <a:xfrm>
            <a:off x="9268334" y="2115212"/>
            <a:ext cx="1443784" cy="830997"/>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4800"/>
              <a:t>NIWI</a:t>
            </a:r>
            <a:endParaRPr lang="en-US" sz="4800"/>
          </a:p>
        </p:txBody>
      </p:sp>
      <p:sp>
        <p:nvSpPr>
          <p:cNvPr id="37" name="TextBox 36">
            <a:extLst>
              <a:ext uri="{FF2B5EF4-FFF2-40B4-BE49-F238E27FC236}">
                <a16:creationId xmlns:a16="http://schemas.microsoft.com/office/drawing/2014/main" id="{4BA161C1-E58E-4116-892D-B05EF3FD061E}"/>
              </a:ext>
            </a:extLst>
          </p:cNvPr>
          <p:cNvSpPr txBox="1"/>
          <p:nvPr/>
        </p:nvSpPr>
        <p:spPr>
          <a:xfrm>
            <a:off x="3740892" y="2119845"/>
            <a:ext cx="1219196" cy="830997"/>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4800"/>
              <a:t>Sign</a:t>
            </a:r>
            <a:endParaRPr lang="en-US" sz="4800"/>
          </a:p>
        </p:txBody>
      </p:sp>
      <p:sp>
        <p:nvSpPr>
          <p:cNvPr id="12" name="Arrow: Down 11">
            <a:extLst>
              <a:ext uri="{FF2B5EF4-FFF2-40B4-BE49-F238E27FC236}">
                <a16:creationId xmlns:a16="http://schemas.microsoft.com/office/drawing/2014/main" id="{424EC91E-6B64-4BC1-B6EE-F0E03126E1E3}"/>
              </a:ext>
            </a:extLst>
          </p:cNvPr>
          <p:cNvSpPr/>
          <p:nvPr/>
        </p:nvSpPr>
        <p:spPr>
          <a:xfrm>
            <a:off x="4960088" y="3424247"/>
            <a:ext cx="1318437" cy="142288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C8CAA1-766A-44AC-83AE-0D82B14D8E9E}"/>
              </a:ext>
            </a:extLst>
          </p:cNvPr>
          <p:cNvSpPr/>
          <p:nvPr/>
        </p:nvSpPr>
        <p:spPr>
          <a:xfrm>
            <a:off x="8952613" y="4439093"/>
            <a:ext cx="499731" cy="49973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4669604-9365-40D1-BD24-2ED9011DD08F}"/>
              </a:ext>
            </a:extLst>
          </p:cNvPr>
          <p:cNvSpPr txBox="1"/>
          <p:nvPr/>
        </p:nvSpPr>
        <p:spPr>
          <a:xfrm>
            <a:off x="9614306" y="4504292"/>
            <a:ext cx="2195623" cy="369332"/>
          </a:xfrm>
          <a:prstGeom prst="rect">
            <a:avLst/>
          </a:prstGeom>
          <a:noFill/>
        </p:spPr>
        <p:txBody>
          <a:bodyPr wrap="square" rtlCol="0">
            <a:spAutoFit/>
          </a:bodyPr>
          <a:lstStyle/>
          <a:p>
            <a:r>
              <a:rPr lang="en-IN"/>
              <a:t>Standard (Generic)</a:t>
            </a:r>
            <a:endParaRPr lang="en-US"/>
          </a:p>
        </p:txBody>
      </p:sp>
      <p:sp>
        <p:nvSpPr>
          <p:cNvPr id="41" name="Rectangle 40">
            <a:extLst>
              <a:ext uri="{FF2B5EF4-FFF2-40B4-BE49-F238E27FC236}">
                <a16:creationId xmlns:a16="http://schemas.microsoft.com/office/drawing/2014/main" id="{555240DC-4189-474D-8AF4-BCD355B9637F}"/>
              </a:ext>
            </a:extLst>
          </p:cNvPr>
          <p:cNvSpPr/>
          <p:nvPr/>
        </p:nvSpPr>
        <p:spPr>
          <a:xfrm>
            <a:off x="8952613" y="5145475"/>
            <a:ext cx="499731" cy="49973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F99C999-F2C9-48DD-86A1-F543A63993BD}"/>
              </a:ext>
            </a:extLst>
          </p:cNvPr>
          <p:cNvSpPr txBox="1"/>
          <p:nvPr/>
        </p:nvSpPr>
        <p:spPr>
          <a:xfrm>
            <a:off x="9614306" y="5210674"/>
            <a:ext cx="2195623" cy="369332"/>
          </a:xfrm>
          <a:prstGeom prst="rect">
            <a:avLst/>
          </a:prstGeom>
          <a:noFill/>
        </p:spPr>
        <p:txBody>
          <a:bodyPr wrap="square" rtlCol="0">
            <a:spAutoFit/>
          </a:bodyPr>
          <a:lstStyle/>
          <a:p>
            <a:r>
              <a:rPr lang="en-IN"/>
              <a:t>Post-Quantum</a:t>
            </a:r>
            <a:endParaRPr lang="en-US"/>
          </a:p>
        </p:txBody>
      </p:sp>
      <p:sp>
        <p:nvSpPr>
          <p:cNvPr id="44" name="Rectangle 43">
            <a:extLst>
              <a:ext uri="{FF2B5EF4-FFF2-40B4-BE49-F238E27FC236}">
                <a16:creationId xmlns:a16="http://schemas.microsoft.com/office/drawing/2014/main" id="{570C46F2-67B9-4888-AC7C-904124E8B7D7}"/>
              </a:ext>
            </a:extLst>
          </p:cNvPr>
          <p:cNvSpPr/>
          <p:nvPr/>
        </p:nvSpPr>
        <p:spPr>
          <a:xfrm>
            <a:off x="8952613" y="5856490"/>
            <a:ext cx="499731" cy="49973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9C1EB10-140C-4F45-A5CE-641C86A730EA}"/>
              </a:ext>
            </a:extLst>
          </p:cNvPr>
          <p:cNvSpPr txBox="1"/>
          <p:nvPr/>
        </p:nvSpPr>
        <p:spPr>
          <a:xfrm>
            <a:off x="9614306" y="5962350"/>
            <a:ext cx="2195623" cy="369332"/>
          </a:xfrm>
          <a:prstGeom prst="rect">
            <a:avLst/>
          </a:prstGeom>
          <a:noFill/>
        </p:spPr>
        <p:txBody>
          <a:bodyPr wrap="square" rtlCol="0">
            <a:spAutoFit/>
          </a:bodyPr>
          <a:lstStyle/>
          <a:p>
            <a:r>
              <a:rPr lang="en-IN"/>
              <a:t>Quantum-breakable</a:t>
            </a:r>
            <a:endParaRPr lang="en-US"/>
          </a:p>
        </p:txBody>
      </p:sp>
      <p:sp>
        <p:nvSpPr>
          <p:cNvPr id="3" name="Cloud 2">
            <a:extLst>
              <a:ext uri="{FF2B5EF4-FFF2-40B4-BE49-F238E27FC236}">
                <a16:creationId xmlns:a16="http://schemas.microsoft.com/office/drawing/2014/main" id="{9E732CC0-FF2D-41AF-AC89-0CDE51FA8271}"/>
              </a:ext>
            </a:extLst>
          </p:cNvPr>
          <p:cNvSpPr/>
          <p:nvPr/>
        </p:nvSpPr>
        <p:spPr>
          <a:xfrm>
            <a:off x="3873988" y="589924"/>
            <a:ext cx="3671720" cy="93997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Strengthening of Merkle tree, can be based on FHE</a:t>
            </a:r>
          </a:p>
        </p:txBody>
      </p:sp>
      <p:cxnSp>
        <p:nvCxnSpPr>
          <p:cNvPr id="7" name="Straight Arrow Connector 6">
            <a:extLst>
              <a:ext uri="{FF2B5EF4-FFF2-40B4-BE49-F238E27FC236}">
                <a16:creationId xmlns:a16="http://schemas.microsoft.com/office/drawing/2014/main" id="{40DE4DA8-165A-4BE3-AD74-99F28AB3EA57}"/>
              </a:ext>
            </a:extLst>
          </p:cNvPr>
          <p:cNvCxnSpPr>
            <a:stCxn id="35" idx="0"/>
            <a:endCxn id="3" idx="1"/>
          </p:cNvCxnSpPr>
          <p:nvPr/>
        </p:nvCxnSpPr>
        <p:spPr>
          <a:xfrm flipH="1" flipV="1">
            <a:off x="5709848" y="1528896"/>
            <a:ext cx="1404363" cy="586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loud 21">
            <a:extLst>
              <a:ext uri="{FF2B5EF4-FFF2-40B4-BE49-F238E27FC236}">
                <a16:creationId xmlns:a16="http://schemas.microsoft.com/office/drawing/2014/main" id="{08834B22-A277-4922-B8AC-78FA446EE404}"/>
              </a:ext>
            </a:extLst>
          </p:cNvPr>
          <p:cNvSpPr/>
          <p:nvPr/>
        </p:nvSpPr>
        <p:spPr>
          <a:xfrm>
            <a:off x="7657387" y="164620"/>
            <a:ext cx="4418349" cy="1539583"/>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a:t>Can be based on: </a:t>
            </a:r>
            <a:r>
              <a:rPr lang="en-US" sz="1600" err="1"/>
              <a:t>derandomization</a:t>
            </a:r>
            <a:r>
              <a:rPr lang="en-US" sz="1600"/>
              <a:t> assumption [BOV’03], </a:t>
            </a:r>
            <a:br>
              <a:rPr lang="en-US" sz="1600"/>
            </a:br>
            <a:r>
              <a:rPr lang="en-US" sz="1600" b="1"/>
              <a:t>bilinear maps [GOS’12], </a:t>
            </a:r>
            <a:br>
              <a:rPr lang="en-US" sz="1600"/>
            </a:br>
            <a:r>
              <a:rPr lang="en-US" sz="1600"/>
              <a:t>or </a:t>
            </a:r>
            <a:r>
              <a:rPr lang="en-US" sz="1600" err="1"/>
              <a:t>iO</a:t>
            </a:r>
            <a:r>
              <a:rPr lang="en-US" sz="1600"/>
              <a:t> [BO’15]</a:t>
            </a:r>
          </a:p>
        </p:txBody>
      </p:sp>
      <p:cxnSp>
        <p:nvCxnSpPr>
          <p:cNvPr id="23" name="Straight Arrow Connector 22">
            <a:extLst>
              <a:ext uri="{FF2B5EF4-FFF2-40B4-BE49-F238E27FC236}">
                <a16:creationId xmlns:a16="http://schemas.microsoft.com/office/drawing/2014/main" id="{047C873B-DA93-40D9-B5A3-9981C4295BA3}"/>
              </a:ext>
            </a:extLst>
          </p:cNvPr>
          <p:cNvCxnSpPr>
            <a:cxnSpLocks/>
            <a:stCxn id="36" idx="0"/>
            <a:endCxn id="22" idx="1"/>
          </p:cNvCxnSpPr>
          <p:nvPr/>
        </p:nvCxnSpPr>
        <p:spPr>
          <a:xfrm flipH="1" flipV="1">
            <a:off x="9866562" y="1702564"/>
            <a:ext cx="123664" cy="412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550D89C-A377-454F-92BF-811C5359C37D}"/>
              </a:ext>
            </a:extLst>
          </p:cNvPr>
          <p:cNvSpPr/>
          <p:nvPr/>
        </p:nvSpPr>
        <p:spPr>
          <a:xfrm>
            <a:off x="234990" y="3272856"/>
            <a:ext cx="8230999" cy="31485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t>Our Task:</a:t>
            </a:r>
            <a:br>
              <a:rPr lang="en-US" sz="3600" b="1"/>
            </a:br>
            <a:br>
              <a:rPr lang="en-US" sz="3600" b="1"/>
            </a:br>
            <a:r>
              <a:rPr lang="en-US" sz="3600" b="1"/>
              <a:t>Getting rid of NIWI</a:t>
            </a:r>
            <a:br>
              <a:rPr lang="en-US"/>
            </a:br>
            <a:endParaRPr lang="en-US"/>
          </a:p>
        </p:txBody>
      </p:sp>
    </p:spTree>
    <p:custDataLst>
      <p:tags r:id="rId1"/>
    </p:custDataLst>
    <p:extLst>
      <p:ext uri="{BB962C8B-B14F-4D97-AF65-F5344CB8AC3E}">
        <p14:creationId xmlns:p14="http://schemas.microsoft.com/office/powerpoint/2010/main" val="33871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animBg="1"/>
      <p:bldP spid="35" grpId="0" animBg="1"/>
      <p:bldP spid="36" grpId="0" animBg="1"/>
      <p:bldP spid="37" grpId="0" animBg="1"/>
      <p:bldP spid="12" grpId="0" animBg="1"/>
      <p:bldP spid="14" grpId="0" animBg="1"/>
      <p:bldP spid="16" grpId="0"/>
      <p:bldP spid="41" grpId="0" animBg="1"/>
      <p:bldP spid="42" grpId="0"/>
      <p:bldP spid="44" grpId="0" animBg="1"/>
      <p:bldP spid="45" grpId="0"/>
      <p:bldP spid="3" grpId="0" animBg="1"/>
      <p:bldP spid="22" grpId="0" animBg="1"/>
      <p:bldP spid="2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1005-295B-4E5E-B348-770C23DCB722}"/>
              </a:ext>
            </a:extLst>
          </p:cNvPr>
          <p:cNvSpPr>
            <a:spLocks noGrp="1"/>
          </p:cNvSpPr>
          <p:nvPr>
            <p:ph type="title"/>
          </p:nvPr>
        </p:nvSpPr>
        <p:spPr/>
        <p:txBody>
          <a:bodyPr/>
          <a:lstStyle/>
          <a:p>
            <a:r>
              <a:rPr lang="en-IN"/>
              <a:t>[BDHKS’19]: Construction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4067A9-E28C-4DC7-BFB5-06DFD69260FE}"/>
                  </a:ext>
                </a:extLst>
              </p:cNvPr>
              <p:cNvSpPr>
                <a:spLocks noGrp="1"/>
              </p:cNvSpPr>
              <p:nvPr>
                <p:ph sz="half" idx="1"/>
              </p:nvPr>
            </p:nvSpPr>
            <p:spPr>
              <a:xfrm>
                <a:off x="838200" y="1825625"/>
                <a:ext cx="10515600" cy="4351338"/>
              </a:xfrm>
            </p:spPr>
            <p:txBody>
              <a:bodyPr/>
              <a:lstStyle/>
              <a:p>
                <a:r>
                  <a:rPr lang="en-US"/>
                  <a:t>Signing/Verification Keys:</a:t>
                </a:r>
              </a:p>
              <a:p>
                <a:pPr lvl="1"/>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𝑆𝑖𝑔𝑛</m:t>
                        </m:r>
                        <m:r>
                          <a:rPr lang="en-US" b="0" i="1" smtClean="0">
                            <a:latin typeface="Cambria Math" panose="02040503050406030204" pitchFamily="18" charset="0"/>
                          </a:rPr>
                          <m:t>.</m:t>
                        </m:r>
                        <m:r>
                          <a:rPr lang="en-US" b="0" i="1" smtClean="0">
                            <a:latin typeface="Cambria Math" panose="02040503050406030204" pitchFamily="18" charset="0"/>
                          </a:rPr>
                          <m:t>𝑠𝑘</m:t>
                        </m:r>
                        <m:r>
                          <a:rPr lang="en-US" b="0" i="1" smtClean="0">
                            <a:latin typeface="Cambria Math" panose="02040503050406030204" pitchFamily="18" charset="0"/>
                          </a:rPr>
                          <m:t>,</m:t>
                        </m:r>
                        <m:r>
                          <a:rPr lang="en-US" b="0" i="1" smtClean="0">
                            <a:latin typeface="Cambria Math" panose="02040503050406030204" pitchFamily="18" charset="0"/>
                          </a:rPr>
                          <m:t>𝑆𝑖𝑔𝑛</m:t>
                        </m:r>
                        <m:r>
                          <a:rPr lang="en-US" b="0" i="1" smtClean="0">
                            <a:latin typeface="Cambria Math" panose="02040503050406030204" pitchFamily="18" charset="0"/>
                          </a:rPr>
                          <m:t>.</m:t>
                        </m:r>
                        <m:r>
                          <a:rPr lang="en-US" b="0" i="1" smtClean="0">
                            <a:latin typeface="Cambria Math" panose="02040503050406030204" pitchFamily="18" charset="0"/>
                          </a:rPr>
                          <m:t>𝑣𝑘</m:t>
                        </m:r>
                      </m:e>
                    </m:d>
                    <m:r>
                      <a:rPr lang="en-US" b="0" i="1" smtClean="0">
                        <a:latin typeface="Cambria Math" panose="02040503050406030204" pitchFamily="18" charset="0"/>
                      </a:rPr>
                      <m:t>←</m:t>
                    </m:r>
                    <m:r>
                      <a:rPr lang="en-US" b="0" i="1" smtClean="0">
                        <a:latin typeface="Cambria Math" panose="02040503050406030204" pitchFamily="18" charset="0"/>
                      </a:rPr>
                      <m:t>𝑆𝑖𝑔𝑛</m:t>
                    </m:r>
                    <m:r>
                      <a:rPr lang="en-US" b="0" i="1" smtClean="0">
                        <a:latin typeface="Cambria Math" panose="02040503050406030204" pitchFamily="18" charset="0"/>
                      </a:rPr>
                      <m:t>.</m:t>
                    </m:r>
                    <m:r>
                      <a:rPr lang="en-US" b="0" i="1" smtClean="0">
                        <a:latin typeface="Cambria Math" panose="02040503050406030204" pitchFamily="18" charset="0"/>
                      </a:rPr>
                      <m:t>𝐺𝑒𝑛</m:t>
                    </m:r>
                    <m:d>
                      <m:dPr>
                        <m:ctrlPr>
                          <a:rPr lang="en-US" b="0" i="1" smtClean="0">
                            <a:latin typeface="Cambria Math" panose="02040503050406030204" pitchFamily="18" charset="0"/>
                          </a:rPr>
                        </m:ctrlPr>
                      </m:dPr>
                      <m:e/>
                    </m:d>
                  </m:oMath>
                </a14:m>
                <a:endParaRPr lang="en-US" b="0"/>
              </a:p>
              <a:p>
                <a:pPr lvl="1"/>
                <a:endParaRPr lang="en-US"/>
              </a:p>
              <a:p>
                <a:pPr lvl="1"/>
                <a:r>
                  <a:rPr lang="en-US"/>
                  <a:t>Random </a:t>
                </a:r>
                <a14:m>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𝑝𝑘</m:t>
                    </m:r>
                  </m:oMath>
                </a14:m>
                <a:endParaRPr lang="en-US"/>
              </a:p>
              <a:p>
                <a:pPr lvl="1"/>
                <a:endParaRPr lang="en-US"/>
              </a:p>
              <a:p>
                <a:pPr lvl="1"/>
                <a:endParaRPr lang="en-US"/>
              </a:p>
              <a:p>
                <a:pPr lvl="1"/>
                <a:endParaRPr lang="en-US"/>
              </a:p>
              <a:p>
                <a:endParaRPr lang="en-US"/>
              </a:p>
              <a:p>
                <a:pPr lvl="1"/>
                <a:endParaRPr lang="en-US"/>
              </a:p>
              <a:p>
                <a:pPr lvl="1"/>
                <a:endParaRPr lang="en-US"/>
              </a:p>
              <a:p>
                <a:pPr lvl="1"/>
                <a:endParaRPr lang="en-US"/>
              </a:p>
            </p:txBody>
          </p:sp>
        </mc:Choice>
        <mc:Fallback xmlns="">
          <p:sp>
            <p:nvSpPr>
              <p:cNvPr id="3" name="Content Placeholder 2">
                <a:extLst>
                  <a:ext uri="{FF2B5EF4-FFF2-40B4-BE49-F238E27FC236}">
                    <a16:creationId xmlns:a16="http://schemas.microsoft.com/office/drawing/2014/main" id="{D04067A9-E28C-4DC7-BFB5-06DFD69260FE}"/>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6"/>
                <a:stretch>
                  <a:fillRect l="-1043" t="-2241"/>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842F442C-36AE-43FD-917B-FC8CAAE8F79B}"/>
              </a:ext>
            </a:extLst>
          </p:cNvPr>
          <p:cNvGrpSpPr/>
          <p:nvPr/>
        </p:nvGrpSpPr>
        <p:grpSpPr>
          <a:xfrm>
            <a:off x="2574209" y="1360704"/>
            <a:ext cx="6302244" cy="464921"/>
            <a:chOff x="1755028" y="2115212"/>
            <a:chExt cx="8957090" cy="661451"/>
          </a:xfrm>
        </p:grpSpPr>
        <p:sp>
          <p:nvSpPr>
            <p:cNvPr id="5" name="TextBox 4">
              <a:extLst>
                <a:ext uri="{FF2B5EF4-FFF2-40B4-BE49-F238E27FC236}">
                  <a16:creationId xmlns:a16="http://schemas.microsoft.com/office/drawing/2014/main" id="{7638640A-8CB7-43A7-82A7-F390A4042BDE}"/>
                </a:ext>
              </a:extLst>
            </p:cNvPr>
            <p:cNvSpPr txBox="1"/>
            <p:nvPr/>
          </p:nvSpPr>
          <p:spPr>
            <a:xfrm>
              <a:off x="1755028" y="2115212"/>
              <a:ext cx="1164264" cy="65681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PKE</a:t>
              </a:r>
              <a:endParaRPr lang="en-US" sz="2400"/>
            </a:p>
          </p:txBody>
        </p:sp>
        <p:sp>
          <p:nvSpPr>
            <p:cNvPr id="6" name="TextBox 5">
              <a:extLst>
                <a:ext uri="{FF2B5EF4-FFF2-40B4-BE49-F238E27FC236}">
                  <a16:creationId xmlns:a16="http://schemas.microsoft.com/office/drawing/2014/main" id="{69E5D3AA-007C-4C2B-935F-888E2D08FAC0}"/>
                </a:ext>
              </a:extLst>
            </p:cNvPr>
            <p:cNvSpPr txBox="1"/>
            <p:nvPr/>
          </p:nvSpPr>
          <p:spPr>
            <a:xfrm>
              <a:off x="5781687" y="2115213"/>
              <a:ext cx="2665048" cy="65681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SPB-Hash</a:t>
              </a:r>
              <a:endParaRPr lang="en-US" sz="2400"/>
            </a:p>
          </p:txBody>
        </p:sp>
        <p:sp>
          <p:nvSpPr>
            <p:cNvPr id="7" name="TextBox 6">
              <a:extLst>
                <a:ext uri="{FF2B5EF4-FFF2-40B4-BE49-F238E27FC236}">
                  <a16:creationId xmlns:a16="http://schemas.microsoft.com/office/drawing/2014/main" id="{33DE858C-DDAE-41A9-844F-46D1471C8AF2}"/>
                </a:ext>
              </a:extLst>
            </p:cNvPr>
            <p:cNvSpPr txBox="1"/>
            <p:nvPr/>
          </p:nvSpPr>
          <p:spPr>
            <a:xfrm>
              <a:off x="9268334" y="2115212"/>
              <a:ext cx="1443784" cy="6568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NIWI</a:t>
              </a:r>
              <a:endParaRPr lang="en-US" sz="2400"/>
            </a:p>
          </p:txBody>
        </p:sp>
        <p:sp>
          <p:nvSpPr>
            <p:cNvPr id="8" name="TextBox 7">
              <a:extLst>
                <a:ext uri="{FF2B5EF4-FFF2-40B4-BE49-F238E27FC236}">
                  <a16:creationId xmlns:a16="http://schemas.microsoft.com/office/drawing/2014/main" id="{87053A4E-E776-46C6-8A44-74D233FAFC37}"/>
                </a:ext>
              </a:extLst>
            </p:cNvPr>
            <p:cNvSpPr txBox="1"/>
            <p:nvPr/>
          </p:nvSpPr>
          <p:spPr>
            <a:xfrm>
              <a:off x="3740892" y="2119844"/>
              <a:ext cx="1219196" cy="6568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Sign</a:t>
              </a:r>
              <a:endParaRPr lang="en-US" sz="2400"/>
            </a:p>
          </p:txBody>
        </p:sp>
      </p:grpSp>
      <p:grpSp>
        <p:nvGrpSpPr>
          <p:cNvPr id="14" name="Group 13">
            <a:extLst>
              <a:ext uri="{FF2B5EF4-FFF2-40B4-BE49-F238E27FC236}">
                <a16:creationId xmlns:a16="http://schemas.microsoft.com/office/drawing/2014/main" id="{EC817CB0-B8C1-4F81-B961-F2A3D584F797}"/>
              </a:ext>
            </a:extLst>
          </p:cNvPr>
          <p:cNvGrpSpPr/>
          <p:nvPr/>
        </p:nvGrpSpPr>
        <p:grpSpPr>
          <a:xfrm>
            <a:off x="2676066" y="3931918"/>
            <a:ext cx="3732107" cy="1094403"/>
            <a:chOff x="2676066" y="3931918"/>
            <a:chExt cx="3732107" cy="1094403"/>
          </a:xfrm>
        </p:grpSpPr>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3FFAC951-BD63-4F84-A49F-26DBFFF1D504}"/>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e>
                        </m:d>
                      </m:oMath>
                    </m:oMathPara>
                  </a14:m>
                  <a:endParaRPr lang="en-US"/>
                </a:p>
              </p:txBody>
            </p:sp>
          </mc:Choice>
          <mc:Fallback xmlns="">
            <p:sp>
              <p:nvSpPr>
                <p:cNvPr id="10" name="Rectangle: Rounded Corners 9">
                  <a:extLst>
                    <a:ext uri="{FF2B5EF4-FFF2-40B4-BE49-F238E27FC236}">
                      <a16:creationId xmlns:a16="http://schemas.microsoft.com/office/drawing/2014/main" id="{3FFAC951-BD63-4F84-A49F-26DBFFF1D504}"/>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1060F513-DE2F-45E3-84E4-8987785E8AEB}"/>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12" name="Rectangle: Rounded Corners 11">
                  <a:extLst>
                    <a:ext uri="{FF2B5EF4-FFF2-40B4-BE49-F238E27FC236}">
                      <a16:creationId xmlns:a16="http://schemas.microsoft.com/office/drawing/2014/main" id="{1060F513-DE2F-45E3-84E4-8987785E8AEB}"/>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8F8CB62E-C9B8-4A1E-B5FF-0594D0344727}"/>
              </a:ext>
            </a:extLst>
          </p:cNvPr>
          <p:cNvGrpSpPr/>
          <p:nvPr/>
        </p:nvGrpSpPr>
        <p:grpSpPr>
          <a:xfrm>
            <a:off x="6946857" y="3959917"/>
            <a:ext cx="3539067" cy="1066404"/>
            <a:chOff x="6946857" y="3959917"/>
            <a:chExt cx="3539067" cy="1066404"/>
          </a:xfrm>
        </p:grpSpPr>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88637152-C0AB-4E4D-9741-2DAD79C95BD7}"/>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11" name="Rectangle: Rounded Corners 10">
                  <a:extLst>
                    <a:ext uri="{FF2B5EF4-FFF2-40B4-BE49-F238E27FC236}">
                      <a16:creationId xmlns:a16="http://schemas.microsoft.com/office/drawing/2014/main" id="{88637152-C0AB-4E4D-9741-2DAD79C95BD7}"/>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0CCDF8D4-847B-4B02-B2F3-2C1EE04ED58E}"/>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13" name="Rectangle: Rounded Corners 12">
                  <a:extLst>
                    <a:ext uri="{FF2B5EF4-FFF2-40B4-BE49-F238E27FC236}">
                      <a16:creationId xmlns:a16="http://schemas.microsoft.com/office/drawing/2014/main" id="{0CCDF8D4-847B-4B02-B2F3-2C1EE04ED58E}"/>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10"/>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18185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1005-295B-4E5E-B348-770C23DCB722}"/>
              </a:ext>
            </a:extLst>
          </p:cNvPr>
          <p:cNvSpPr>
            <a:spLocks noGrp="1"/>
          </p:cNvSpPr>
          <p:nvPr>
            <p:ph type="title"/>
          </p:nvPr>
        </p:nvSpPr>
        <p:spPr/>
        <p:txBody>
          <a:bodyPr/>
          <a:lstStyle/>
          <a:p>
            <a:r>
              <a:rPr lang="en-IN"/>
              <a:t>[BDHKS’19]: Construction</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04067A9-E28C-4DC7-BFB5-06DFD69260FE}"/>
                  </a:ext>
                </a:extLst>
              </p:cNvPr>
              <p:cNvSpPr>
                <a:spLocks noGrp="1"/>
              </p:cNvSpPr>
              <p:nvPr>
                <p:ph sz="half" idx="1"/>
              </p:nvPr>
            </p:nvSpPr>
            <p:spPr>
              <a:xfrm>
                <a:off x="838200" y="1825625"/>
                <a:ext cx="10515600" cy="4351338"/>
              </a:xfrm>
            </p:spPr>
            <p:txBody>
              <a:bodyPr/>
              <a:lstStyle/>
              <a:p>
                <a:pPr lvl="1"/>
                <a:endParaRPr lang="en-US"/>
              </a:p>
              <a:p>
                <a:pPr lvl="1"/>
                <a:endParaRPr lang="en-US"/>
              </a:p>
              <a:p>
                <a:r>
                  <a:rPr lang="en-US"/>
                  <a:t>Sign </a:t>
                </a:r>
                <a14:m>
                  <m:oMath xmlns:m="http://schemas.openxmlformats.org/officeDocument/2006/math">
                    <m:r>
                      <a:rPr lang="en-US" b="0" i="1" smtClean="0">
                        <a:latin typeface="Cambria Math" panose="02040503050406030204" pitchFamily="18" charset="0"/>
                      </a:rPr>
                      <m:t>𝑚</m:t>
                    </m:r>
                  </m:oMath>
                </a14:m>
                <a:r>
                  <a:rPr lang="en-US"/>
                  <a:t> on behalf of ring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 …, </m:t>
                    </m:r>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ℓ</m:t>
                        </m:r>
                      </m:sub>
                    </m:sSub>
                    <m:r>
                      <a:rPr lang="en-US" b="0" i="1" smtClean="0">
                        <a:latin typeface="Cambria Math" panose="02040503050406030204" pitchFamily="18" charset="0"/>
                      </a:rPr>
                      <m:t>)</m:t>
                    </m:r>
                  </m:oMath>
                </a14:m>
                <a:r>
                  <a:rPr lang="en-US"/>
                  <a:t> using key-pair (</a:t>
                </a:r>
                <a:r>
                  <a:rPr lang="en-US">
                    <a:solidFill>
                      <a:schemeClr val="accent2"/>
                    </a:solidFill>
                  </a:rPr>
                  <a:t>SK</a:t>
                </a:r>
                <a:r>
                  <a:rPr lang="en-US"/>
                  <a:t>,</a:t>
                </a:r>
                <a:r>
                  <a:rPr lang="en-US">
                    <a:solidFill>
                      <a:schemeClr val="accent1"/>
                    </a:solidFill>
                  </a:rPr>
                  <a:t>VK</a:t>
                </a:r>
                <a:r>
                  <a:rPr lang="en-US"/>
                  <a:t>) :</a:t>
                </a:r>
              </a:p>
              <a:p>
                <a:pPr lvl="1"/>
                <a14:m>
                  <m:oMath xmlns:m="http://schemas.openxmlformats.org/officeDocument/2006/math">
                    <m:r>
                      <a:rPr lang="en-US" b="0" i="1" smtClean="0">
                        <a:latin typeface="Cambria Math" panose="02040503050406030204" pitchFamily="18" charset="0"/>
                      </a:rPr>
                      <m:t>h𝑘</m:t>
                    </m:r>
                    <m:r>
                      <a:rPr lang="en-US" b="0" i="1" smtClean="0">
                        <a:latin typeface="Cambria Math" panose="02040503050406030204" pitchFamily="18" charset="0"/>
                      </a:rPr>
                      <m:t>←</m:t>
                    </m:r>
                    <m:r>
                      <a:rPr lang="en-US" b="0" i="1" smtClean="0">
                        <a:latin typeface="Cambria Math" panose="02040503050406030204" pitchFamily="18" charset="0"/>
                      </a:rPr>
                      <m:t>𝑆𝑃𝐵</m:t>
                    </m:r>
                    <m:r>
                      <a:rPr lang="en-US" b="0" i="1" smtClean="0">
                        <a:latin typeface="Cambria Math" panose="02040503050406030204" pitchFamily="18" charset="0"/>
                      </a:rPr>
                      <m:t>−</m:t>
                    </m:r>
                    <m:r>
                      <a:rPr lang="en-US" b="0" i="1" smtClean="0">
                        <a:latin typeface="Cambria Math" panose="02040503050406030204" pitchFamily="18" charset="0"/>
                      </a:rPr>
                      <m:t>𝐻𝑎𝑠h</m:t>
                    </m:r>
                    <m:r>
                      <a:rPr lang="en-US" b="0" i="1" smtClean="0">
                        <a:latin typeface="Cambria Math" panose="02040503050406030204" pitchFamily="18" charset="0"/>
                      </a:rPr>
                      <m:t>.</m:t>
                    </m:r>
                    <m:r>
                      <a:rPr lang="en-US" b="0" i="1" smtClean="0">
                        <a:latin typeface="Cambria Math" panose="02040503050406030204" pitchFamily="18" charset="0"/>
                      </a:rPr>
                      <m:t>𝐺𝑒𝑛</m:t>
                    </m:r>
                    <m:r>
                      <a:rPr lang="en-US" b="0" i="1" smtClean="0">
                        <a:latin typeface="Cambria Math" panose="02040503050406030204" pitchFamily="18" charset="0"/>
                      </a:rPr>
                      <m:t>()</m:t>
                    </m:r>
                  </m:oMath>
                </a14:m>
                <a:endParaRPr lang="en-US"/>
              </a:p>
              <a:p>
                <a:pPr lvl="1"/>
                <a:r>
                  <a:rPr lang="en-US"/>
                  <a:t>Compress the ring </a:t>
                </a:r>
                <a14:m>
                  <m:oMath xmlns:m="http://schemas.openxmlformats.org/officeDocument/2006/math">
                    <m:r>
                      <a:rPr lang="en-US" b="0" i="1" smtClean="0">
                        <a:latin typeface="Cambria Math" panose="02040503050406030204" pitchFamily="18" charset="0"/>
                      </a:rPr>
                      <m:t>𝑅</m:t>
                    </m:r>
                  </m:oMath>
                </a14:m>
                <a:r>
                  <a:rPr lang="en-US"/>
                  <a:t> into a short-digest </a:t>
                </a:r>
                <a14:m>
                  <m:oMath xmlns:m="http://schemas.openxmlformats.org/officeDocument/2006/math">
                    <m:r>
                      <a:rPr lang="en-US" b="0" i="1" smtClean="0">
                        <a:latin typeface="Cambria Math" panose="02040503050406030204" pitchFamily="18" charset="0"/>
                      </a:rPr>
                      <m:t>h</m:t>
                    </m:r>
                    <m:r>
                      <a:rPr lang="en-US" i="1">
                        <a:latin typeface="Cambria Math" panose="02040503050406030204" pitchFamily="18" charset="0"/>
                      </a:rPr>
                      <m:t> </m:t>
                    </m:r>
                  </m:oMath>
                </a14:m>
                <a:r>
                  <a:rPr lang="en-US"/>
                  <a:t>using SPB-Hash</a:t>
                </a:r>
              </a:p>
              <a:p>
                <a:pPr lvl="1"/>
                <a14:m>
                  <m:oMath xmlns:m="http://schemas.openxmlformats.org/officeDocument/2006/math">
                    <m:r>
                      <a:rPr lang="en-US" b="0" i="1" dirty="0" smtClean="0">
                        <a:latin typeface="Cambria Math" panose="02040503050406030204" pitchFamily="18" charset="0"/>
                      </a:rPr>
                      <m:t>𝜎</m:t>
                    </m:r>
                    <m:r>
                      <a:rPr lang="en-US" b="0" i="1" dirty="0" smtClean="0">
                        <a:latin typeface="Cambria Math" panose="02040503050406030204" pitchFamily="18" charset="0"/>
                      </a:rPr>
                      <m:t>←</m:t>
                    </m:r>
                    <m:r>
                      <a:rPr lang="en-US" b="0" i="1" dirty="0" smtClean="0">
                        <a:latin typeface="Cambria Math" panose="02040503050406030204" pitchFamily="18" charset="0"/>
                      </a:rPr>
                      <m:t>𝑆𝑖𝑔𝑛</m:t>
                    </m:r>
                    <m:r>
                      <a:rPr lang="en-US" b="0" i="1" dirty="0" smtClean="0">
                        <a:latin typeface="Cambria Math" panose="02040503050406030204" pitchFamily="18" charset="0"/>
                      </a:rPr>
                      <m:t>.</m:t>
                    </m:r>
                    <m:r>
                      <a:rPr lang="en-US" b="0" i="1" dirty="0" smtClean="0">
                        <a:latin typeface="Cambria Math" panose="02040503050406030204" pitchFamily="18" charset="0"/>
                      </a:rPr>
                      <m:t>𝑠𝑖𝑔𝑛</m:t>
                    </m:r>
                    <m:r>
                      <a:rPr lang="en-US" b="0" i="1" dirty="0" smtClean="0">
                        <a:latin typeface="Cambria Math" panose="02040503050406030204" pitchFamily="18" charset="0"/>
                      </a:rPr>
                      <m:t>(</m:t>
                    </m:r>
                    <m:r>
                      <a:rPr lang="en-US" b="0" i="1" dirty="0" smtClean="0">
                        <a:latin typeface="Cambria Math" panose="02040503050406030204" pitchFamily="18" charset="0"/>
                      </a:rPr>
                      <m:t>𝑆𝑖𝑔𝑛</m:t>
                    </m:r>
                    <m:r>
                      <a:rPr lang="en-US" b="0" i="1" dirty="0" smtClean="0">
                        <a:latin typeface="Cambria Math" panose="02040503050406030204" pitchFamily="18" charset="0"/>
                      </a:rPr>
                      <m:t>.</m:t>
                    </m:r>
                    <m:r>
                      <a:rPr lang="en-US" b="0" i="1" dirty="0" smtClean="0">
                        <a:latin typeface="Cambria Math" panose="02040503050406030204" pitchFamily="18" charset="0"/>
                      </a:rPr>
                      <m:t>𝑠𝑘</m:t>
                    </m:r>
                    <m:r>
                      <a:rPr lang="en-US" b="0" i="1" dirty="0" smtClean="0">
                        <a:latin typeface="Cambria Math" panose="02040503050406030204" pitchFamily="18" charset="0"/>
                      </a:rPr>
                      <m:t>,</m:t>
                    </m:r>
                    <m:r>
                      <a:rPr lang="en-US" b="0" i="1" dirty="0" smtClean="0">
                        <a:latin typeface="Cambria Math" panose="02040503050406030204" pitchFamily="18" charset="0"/>
                      </a:rPr>
                      <m:t>𝑚</m:t>
                    </m:r>
                    <m:r>
                      <a:rPr lang="en-US" b="0" i="1" dirty="0" smtClean="0">
                        <a:latin typeface="Cambria Math" panose="02040503050406030204" pitchFamily="18" charset="0"/>
                      </a:rPr>
                      <m:t>)</m:t>
                    </m:r>
                  </m:oMath>
                </a14:m>
                <a:endParaRPr lang="en-US"/>
              </a:p>
              <a:p>
                <a:pPr lvl="1"/>
                <a:endParaRPr lang="en-US"/>
              </a:p>
              <a:p>
                <a:pPr marL="457200" lvl="1" indent="0">
                  <a:buNone/>
                </a:pPr>
                <a:endParaRPr lang="en-US"/>
              </a:p>
              <a:p>
                <a:pPr lvl="1"/>
                <a:endParaRPr lang="en-US"/>
              </a:p>
              <a:p>
                <a:pPr lvl="1"/>
                <a:endParaRPr lang="en-US"/>
              </a:p>
              <a:p>
                <a:pPr lvl="1"/>
                <a:endParaRPr lang="en-US"/>
              </a:p>
              <a:p>
                <a:endParaRPr lang="en-US"/>
              </a:p>
              <a:p>
                <a:pPr lvl="1"/>
                <a:endParaRPr lang="en-US"/>
              </a:p>
              <a:p>
                <a:pPr lvl="1"/>
                <a:endParaRPr lang="en-US"/>
              </a:p>
              <a:p>
                <a:pPr lvl="1"/>
                <a:endParaRPr lang="en-US"/>
              </a:p>
            </p:txBody>
          </p:sp>
        </mc:Choice>
        <mc:Fallback xmlns="">
          <p:sp>
            <p:nvSpPr>
              <p:cNvPr id="3" name="Content Placeholder 2">
                <a:extLst>
                  <a:ext uri="{FF2B5EF4-FFF2-40B4-BE49-F238E27FC236}">
                    <a16:creationId xmlns:a16="http://schemas.microsoft.com/office/drawing/2014/main" id="{D04067A9-E28C-4DC7-BFB5-06DFD69260FE}"/>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6"/>
                <a:stretch>
                  <a:fillRect l="-1043"/>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842F442C-36AE-43FD-917B-FC8CAAE8F79B}"/>
              </a:ext>
            </a:extLst>
          </p:cNvPr>
          <p:cNvGrpSpPr/>
          <p:nvPr/>
        </p:nvGrpSpPr>
        <p:grpSpPr>
          <a:xfrm>
            <a:off x="2574209" y="1360704"/>
            <a:ext cx="6302244" cy="464921"/>
            <a:chOff x="1755028" y="2115212"/>
            <a:chExt cx="8957090" cy="661451"/>
          </a:xfrm>
        </p:grpSpPr>
        <p:sp>
          <p:nvSpPr>
            <p:cNvPr id="5" name="TextBox 4">
              <a:extLst>
                <a:ext uri="{FF2B5EF4-FFF2-40B4-BE49-F238E27FC236}">
                  <a16:creationId xmlns:a16="http://schemas.microsoft.com/office/drawing/2014/main" id="{7638640A-8CB7-43A7-82A7-F390A4042BDE}"/>
                </a:ext>
              </a:extLst>
            </p:cNvPr>
            <p:cNvSpPr txBox="1"/>
            <p:nvPr/>
          </p:nvSpPr>
          <p:spPr>
            <a:xfrm>
              <a:off x="1755028" y="2115212"/>
              <a:ext cx="1164264" cy="65681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PKE</a:t>
              </a:r>
              <a:endParaRPr lang="en-US" sz="2400"/>
            </a:p>
          </p:txBody>
        </p:sp>
        <p:sp>
          <p:nvSpPr>
            <p:cNvPr id="6" name="TextBox 5">
              <a:extLst>
                <a:ext uri="{FF2B5EF4-FFF2-40B4-BE49-F238E27FC236}">
                  <a16:creationId xmlns:a16="http://schemas.microsoft.com/office/drawing/2014/main" id="{69E5D3AA-007C-4C2B-935F-888E2D08FAC0}"/>
                </a:ext>
              </a:extLst>
            </p:cNvPr>
            <p:cNvSpPr txBox="1"/>
            <p:nvPr/>
          </p:nvSpPr>
          <p:spPr>
            <a:xfrm>
              <a:off x="5781687" y="2115213"/>
              <a:ext cx="2665048" cy="65681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SPB-Hash</a:t>
              </a:r>
              <a:endParaRPr lang="en-US" sz="2400"/>
            </a:p>
          </p:txBody>
        </p:sp>
        <p:sp>
          <p:nvSpPr>
            <p:cNvPr id="7" name="TextBox 6">
              <a:extLst>
                <a:ext uri="{FF2B5EF4-FFF2-40B4-BE49-F238E27FC236}">
                  <a16:creationId xmlns:a16="http://schemas.microsoft.com/office/drawing/2014/main" id="{33DE858C-DDAE-41A9-844F-46D1471C8AF2}"/>
                </a:ext>
              </a:extLst>
            </p:cNvPr>
            <p:cNvSpPr txBox="1"/>
            <p:nvPr/>
          </p:nvSpPr>
          <p:spPr>
            <a:xfrm>
              <a:off x="9268334" y="2115212"/>
              <a:ext cx="1443784" cy="6568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NIWI</a:t>
              </a:r>
              <a:endParaRPr lang="en-US" sz="2400"/>
            </a:p>
          </p:txBody>
        </p:sp>
        <p:sp>
          <p:nvSpPr>
            <p:cNvPr id="8" name="TextBox 7">
              <a:extLst>
                <a:ext uri="{FF2B5EF4-FFF2-40B4-BE49-F238E27FC236}">
                  <a16:creationId xmlns:a16="http://schemas.microsoft.com/office/drawing/2014/main" id="{87053A4E-E776-46C6-8A44-74D233FAFC37}"/>
                </a:ext>
              </a:extLst>
            </p:cNvPr>
            <p:cNvSpPr txBox="1"/>
            <p:nvPr/>
          </p:nvSpPr>
          <p:spPr>
            <a:xfrm>
              <a:off x="3740892" y="2119844"/>
              <a:ext cx="1219196" cy="6568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Sign</a:t>
              </a:r>
              <a:endParaRPr lang="en-US" sz="2400"/>
            </a:p>
          </p:txBody>
        </p:sp>
      </p:grpSp>
      <p:grpSp>
        <p:nvGrpSpPr>
          <p:cNvPr id="66" name="Group 65">
            <a:extLst>
              <a:ext uri="{FF2B5EF4-FFF2-40B4-BE49-F238E27FC236}">
                <a16:creationId xmlns:a16="http://schemas.microsoft.com/office/drawing/2014/main" id="{05784857-2394-4158-88DD-AF7DAAB835F6}"/>
              </a:ext>
            </a:extLst>
          </p:cNvPr>
          <p:cNvGrpSpPr/>
          <p:nvPr/>
        </p:nvGrpSpPr>
        <p:grpSpPr>
          <a:xfrm>
            <a:off x="2542035" y="1929940"/>
            <a:ext cx="3023204" cy="700993"/>
            <a:chOff x="2676066" y="3931918"/>
            <a:chExt cx="3732107" cy="1094403"/>
          </a:xfrm>
        </p:grpSpPr>
        <mc:AlternateContent xmlns:mc="http://schemas.openxmlformats.org/markup-compatibility/2006" xmlns:a14="http://schemas.microsoft.com/office/drawing/2010/main">
          <mc:Choice Requires="a14">
            <p:sp>
              <p:nvSpPr>
                <p:cNvPr id="67" name="Rectangle: Rounded Corners 66">
                  <a:extLst>
                    <a:ext uri="{FF2B5EF4-FFF2-40B4-BE49-F238E27FC236}">
                      <a16:creationId xmlns:a16="http://schemas.microsoft.com/office/drawing/2014/main" id="{191A85C4-727D-457C-8117-3521EADF8351}"/>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e>
                        </m:d>
                      </m:oMath>
                    </m:oMathPara>
                  </a14:m>
                  <a:endParaRPr lang="en-US"/>
                </a:p>
              </p:txBody>
            </p:sp>
          </mc:Choice>
          <mc:Fallback xmlns="">
            <p:sp>
              <p:nvSpPr>
                <p:cNvPr id="67" name="Rectangle: Rounded Corners 66">
                  <a:extLst>
                    <a:ext uri="{FF2B5EF4-FFF2-40B4-BE49-F238E27FC236}">
                      <a16:creationId xmlns:a16="http://schemas.microsoft.com/office/drawing/2014/main" id="{191A85C4-727D-457C-8117-3521EADF8351}"/>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7"/>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a:extLst>
                    <a:ext uri="{FF2B5EF4-FFF2-40B4-BE49-F238E27FC236}">
                      <a16:creationId xmlns:a16="http://schemas.microsoft.com/office/drawing/2014/main" id="{44D310B0-9C7A-4552-877A-7917483F6E42}"/>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68" name="Rectangle: Rounded Corners 67">
                  <a:extLst>
                    <a:ext uri="{FF2B5EF4-FFF2-40B4-BE49-F238E27FC236}">
                      <a16:creationId xmlns:a16="http://schemas.microsoft.com/office/drawing/2014/main" id="{44D310B0-9C7A-4552-877A-7917483F6E42}"/>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8"/>
                  <a:stretch>
                    <a:fillRect l="-9722" t="-11765" b="-26471"/>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78EDF79B-845D-4538-9522-195CD3832AD5}"/>
              </a:ext>
            </a:extLst>
          </p:cNvPr>
          <p:cNvGrpSpPr/>
          <p:nvPr/>
        </p:nvGrpSpPr>
        <p:grpSpPr>
          <a:xfrm>
            <a:off x="6035797" y="1900194"/>
            <a:ext cx="3023204" cy="737106"/>
            <a:chOff x="6946857" y="3959917"/>
            <a:chExt cx="3539067" cy="1066404"/>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E152384D-E504-48B9-902E-2476C258002E}"/>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70" name="Rectangle: Rounded Corners 69">
                  <a:extLst>
                    <a:ext uri="{FF2B5EF4-FFF2-40B4-BE49-F238E27FC236}">
                      <a16:creationId xmlns:a16="http://schemas.microsoft.com/office/drawing/2014/main" id="{E152384D-E504-48B9-902E-2476C258002E}"/>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9"/>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6C2EA16C-AAAC-4B83-B712-5D8ECA98FC1D}"/>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71" name="Rectangle: Rounded Corners 70">
                  <a:extLst>
                    <a:ext uri="{FF2B5EF4-FFF2-40B4-BE49-F238E27FC236}">
                      <a16:creationId xmlns:a16="http://schemas.microsoft.com/office/drawing/2014/main" id="{6C2EA16C-AAAC-4B83-B712-5D8ECA98FC1D}"/>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10"/>
                  <a:stretch>
                    <a:fillRect l="-3947" t="-5556" b="-22222"/>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61C4A294-090F-441D-9AAD-E2C889BE4FE2}"/>
              </a:ext>
            </a:extLst>
          </p:cNvPr>
          <p:cNvGrpSpPr/>
          <p:nvPr/>
        </p:nvGrpSpPr>
        <p:grpSpPr>
          <a:xfrm>
            <a:off x="1451054" y="4452934"/>
            <a:ext cx="3421347" cy="1724029"/>
            <a:chOff x="3163934" y="4452936"/>
            <a:chExt cx="3421347" cy="1724029"/>
          </a:xfrm>
        </p:grpSpPr>
        <mc:AlternateContent xmlns:mc="http://schemas.openxmlformats.org/markup-compatibility/2006" xmlns:a14="http://schemas.microsoft.com/office/drawing/2010/main">
          <mc:Choice Requires="a14">
            <p:sp>
              <p:nvSpPr>
                <p:cNvPr id="74" name="Rectangle: Rounded Corners 73">
                  <a:extLst>
                    <a:ext uri="{FF2B5EF4-FFF2-40B4-BE49-F238E27FC236}">
                      <a16:creationId xmlns:a16="http://schemas.microsoft.com/office/drawing/2014/main" id="{9DA60065-1DEE-4CAE-B268-D94598A4B27B}"/>
                    </a:ext>
                  </a:extLst>
                </p:cNvPr>
                <p:cNvSpPr/>
                <p:nvPr/>
              </p:nvSpPr>
              <p:spPr>
                <a:xfrm>
                  <a:off x="4420002" y="4452936"/>
                  <a:ext cx="894842" cy="4987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Σ</m:t>
                        </m:r>
                      </m:oMath>
                    </m:oMathPara>
                  </a14:m>
                  <a:endParaRPr lang="en-US" sz="2800"/>
                </a:p>
              </p:txBody>
            </p:sp>
          </mc:Choice>
          <mc:Fallback xmlns="">
            <p:sp>
              <p:nvSpPr>
                <p:cNvPr id="74" name="Rectangle: Rounded Corners 73">
                  <a:extLst>
                    <a:ext uri="{FF2B5EF4-FFF2-40B4-BE49-F238E27FC236}">
                      <a16:creationId xmlns:a16="http://schemas.microsoft.com/office/drawing/2014/main" id="{9DA60065-1DEE-4CAE-B268-D94598A4B27B}"/>
                    </a:ext>
                  </a:extLst>
                </p:cNvPr>
                <p:cNvSpPr>
                  <a:spLocks noRot="1" noChangeAspect="1" noMove="1" noResize="1" noEditPoints="1" noAdjustHandles="1" noChangeArrowheads="1" noChangeShapeType="1" noTextEdit="1"/>
                </p:cNvSpPr>
                <p:nvPr/>
              </p:nvSpPr>
              <p:spPr>
                <a:xfrm>
                  <a:off x="4420002" y="4452936"/>
                  <a:ext cx="894842" cy="498772"/>
                </a:xfrm>
                <a:prstGeom prst="roundRect">
                  <a:avLst/>
                </a:prstGeom>
                <a:blipFill>
                  <a:blip r:embed="rId11"/>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B0EAE082-8526-4077-A9C5-E5340B3CBA1C}"/>
                </a:ext>
              </a:extLst>
            </p:cNvPr>
            <p:cNvGrpSpPr/>
            <p:nvPr/>
          </p:nvGrpSpPr>
          <p:grpSpPr>
            <a:xfrm>
              <a:off x="3163934" y="4977269"/>
              <a:ext cx="3421347" cy="1199696"/>
              <a:chOff x="3163934" y="4977269"/>
              <a:chExt cx="3421347" cy="1199696"/>
            </a:xfrm>
          </p:grpSpPr>
          <p:sp>
            <p:nvSpPr>
              <p:cNvPr id="73" name="Rectangle: Rounded Corners 72">
                <a:extLst>
                  <a:ext uri="{FF2B5EF4-FFF2-40B4-BE49-F238E27FC236}">
                    <a16:creationId xmlns:a16="http://schemas.microsoft.com/office/drawing/2014/main" id="{16CD87B9-AF89-4567-9D03-984F6FB812E3}"/>
                  </a:ext>
                </a:extLst>
              </p:cNvPr>
              <p:cNvSpPr/>
              <p:nvPr/>
            </p:nvSpPr>
            <p:spPr>
              <a:xfrm>
                <a:off x="3163934" y="4977269"/>
                <a:ext cx="3421347" cy="1199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Rounded Corners 74">
                    <a:extLst>
                      <a:ext uri="{FF2B5EF4-FFF2-40B4-BE49-F238E27FC236}">
                        <a16:creationId xmlns:a16="http://schemas.microsoft.com/office/drawing/2014/main" id="{5C64E8FB-D9E9-44E2-B794-C2B12E3B8583}"/>
                      </a:ext>
                    </a:extLst>
                  </p:cNvPr>
                  <p:cNvSpPr/>
                  <p:nvPr/>
                </p:nvSpPr>
                <p:spPr>
                  <a:xfrm>
                    <a:off x="3229209" y="5520797"/>
                    <a:ext cx="1634575"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𝐸𝑛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𝑝𝑘</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m:oMathPara>
                    </a14:m>
                    <a:endParaRPr lang="en-US"/>
                  </a:p>
                </p:txBody>
              </p:sp>
            </mc:Choice>
            <mc:Fallback xmlns="">
              <p:sp>
                <p:nvSpPr>
                  <p:cNvPr id="75" name="Rectangle: Rounded Corners 74">
                    <a:extLst>
                      <a:ext uri="{FF2B5EF4-FFF2-40B4-BE49-F238E27FC236}">
                        <a16:creationId xmlns:a16="http://schemas.microsoft.com/office/drawing/2014/main" id="{5C64E8FB-D9E9-44E2-B794-C2B12E3B8583}"/>
                      </a:ext>
                    </a:extLst>
                  </p:cNvPr>
                  <p:cNvSpPr>
                    <a:spLocks noRot="1" noChangeAspect="1" noMove="1" noResize="1" noEditPoints="1" noAdjustHandles="1" noChangeArrowheads="1" noChangeShapeType="1" noTextEdit="1"/>
                  </p:cNvSpPr>
                  <p:nvPr/>
                </p:nvSpPr>
                <p:spPr>
                  <a:xfrm>
                    <a:off x="3229209" y="5520797"/>
                    <a:ext cx="1634575" cy="523560"/>
                  </a:xfrm>
                  <a:prstGeom prst="roundRect">
                    <a:avLst/>
                  </a:prstGeom>
                  <a:blipFill>
                    <a:blip r:embed="rId12"/>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Rounded Corners 75">
                    <a:extLst>
                      <a:ext uri="{FF2B5EF4-FFF2-40B4-BE49-F238E27FC236}">
                        <a16:creationId xmlns:a16="http://schemas.microsoft.com/office/drawing/2014/main" id="{DE4C5C32-C48E-4C21-A45E-C68E465D08AA}"/>
                      </a:ext>
                    </a:extLst>
                  </p:cNvPr>
                  <p:cNvSpPr/>
                  <p:nvPr/>
                </p:nvSpPr>
                <p:spPr>
                  <a:xfrm>
                    <a:off x="3824174" y="5277296"/>
                    <a:ext cx="462915" cy="2418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ct</m:t>
                          </m:r>
                        </m:oMath>
                      </m:oMathPara>
                    </a14:m>
                    <a:endParaRPr lang="en-US" sz="2800"/>
                  </a:p>
                </p:txBody>
              </p:sp>
            </mc:Choice>
            <mc:Fallback xmlns="">
              <p:sp>
                <p:nvSpPr>
                  <p:cNvPr id="76" name="Rectangle: Rounded Corners 75">
                    <a:extLst>
                      <a:ext uri="{FF2B5EF4-FFF2-40B4-BE49-F238E27FC236}">
                        <a16:creationId xmlns:a16="http://schemas.microsoft.com/office/drawing/2014/main" id="{DE4C5C32-C48E-4C21-A45E-C68E465D08AA}"/>
                      </a:ext>
                    </a:extLst>
                  </p:cNvPr>
                  <p:cNvSpPr>
                    <a:spLocks noRot="1" noChangeAspect="1" noMove="1" noResize="1" noEditPoints="1" noAdjustHandles="1" noChangeArrowheads="1" noChangeShapeType="1" noTextEdit="1"/>
                  </p:cNvSpPr>
                  <p:nvPr/>
                </p:nvSpPr>
                <p:spPr>
                  <a:xfrm>
                    <a:off x="3824174" y="5277296"/>
                    <a:ext cx="462915" cy="241873"/>
                  </a:xfrm>
                  <a:prstGeom prst="roundRect">
                    <a:avLst/>
                  </a:prstGeom>
                  <a:blipFill>
                    <a:blip r:embed="rId13"/>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3E4E86E1-4BBF-46A0-8EBC-C4A8006C3C78}"/>
                      </a:ext>
                    </a:extLst>
                  </p:cNvPr>
                  <p:cNvSpPr/>
                  <p:nvPr/>
                </p:nvSpPr>
                <p:spPr>
                  <a:xfrm>
                    <a:off x="4996565" y="5527164"/>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h𝑘</m:t>
                          </m:r>
                        </m:oMath>
                      </m:oMathPara>
                    </a14:m>
                    <a:endParaRPr lang="en-US"/>
                  </a:p>
                </p:txBody>
              </p:sp>
            </mc:Choice>
            <mc:Fallback xmlns="">
              <p:sp>
                <p:nvSpPr>
                  <p:cNvPr id="77" name="Rectangle: Rounded Corners 76">
                    <a:extLst>
                      <a:ext uri="{FF2B5EF4-FFF2-40B4-BE49-F238E27FC236}">
                        <a16:creationId xmlns:a16="http://schemas.microsoft.com/office/drawing/2014/main" id="{3E4E86E1-4BBF-46A0-8EBC-C4A8006C3C78}"/>
                      </a:ext>
                    </a:extLst>
                  </p:cNvPr>
                  <p:cNvSpPr>
                    <a:spLocks noRot="1" noChangeAspect="1" noMove="1" noResize="1" noEditPoints="1" noAdjustHandles="1" noChangeArrowheads="1" noChangeShapeType="1" noTextEdit="1"/>
                  </p:cNvSpPr>
                  <p:nvPr/>
                </p:nvSpPr>
                <p:spPr>
                  <a:xfrm>
                    <a:off x="4996565" y="5527164"/>
                    <a:ext cx="568674" cy="523560"/>
                  </a:xfrm>
                  <a:prstGeom prst="round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7A05DF0-3E20-4D6B-A784-59C0BC989C78}"/>
                      </a:ext>
                    </a:extLst>
                  </p:cNvPr>
                  <p:cNvSpPr/>
                  <p:nvPr/>
                </p:nvSpPr>
                <p:spPr>
                  <a:xfrm>
                    <a:off x="5749881" y="5532688"/>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𝜋</m:t>
                          </m:r>
                        </m:oMath>
                      </m:oMathPara>
                    </a14:m>
                    <a:endParaRPr lang="en-US"/>
                  </a:p>
                </p:txBody>
              </p:sp>
            </mc:Choice>
            <mc:Fallback xmlns="">
              <p:sp>
                <p:nvSpPr>
                  <p:cNvPr id="78" name="Rectangle: Rounded Corners 77">
                    <a:extLst>
                      <a:ext uri="{FF2B5EF4-FFF2-40B4-BE49-F238E27FC236}">
                        <a16:creationId xmlns:a16="http://schemas.microsoft.com/office/drawing/2014/main" id="{37A05DF0-3E20-4D6B-A784-59C0BC989C78}"/>
                      </a:ext>
                    </a:extLst>
                  </p:cNvPr>
                  <p:cNvSpPr>
                    <a:spLocks noRot="1" noChangeAspect="1" noMove="1" noResize="1" noEditPoints="1" noAdjustHandles="1" noChangeArrowheads="1" noChangeShapeType="1" noTextEdit="1"/>
                  </p:cNvSpPr>
                  <p:nvPr/>
                </p:nvSpPr>
                <p:spPr>
                  <a:xfrm>
                    <a:off x="5749881" y="5532688"/>
                    <a:ext cx="568674" cy="523560"/>
                  </a:xfrm>
                  <a:prstGeom prst="roundRect">
                    <a:avLst/>
                  </a:prstGeom>
                  <a:blipFill>
                    <a:blip r:embed="rId15"/>
                    <a:stretch>
                      <a:fillRect/>
                    </a:stretch>
                  </a:blipFill>
                </p:spPr>
                <p:txBody>
                  <a:bodyPr/>
                  <a:lstStyle/>
                  <a:p>
                    <a:r>
                      <a:rPr lang="en-US">
                        <a:noFill/>
                      </a:rPr>
                      <a:t> </a:t>
                    </a:r>
                  </a:p>
                </p:txBody>
              </p:sp>
            </mc:Fallback>
          </mc:AlternateContent>
        </p:grpSp>
      </p:grpSp>
      <p:sp>
        <p:nvSpPr>
          <p:cNvPr id="89" name="TextBox 88">
            <a:extLst>
              <a:ext uri="{FF2B5EF4-FFF2-40B4-BE49-F238E27FC236}">
                <a16:creationId xmlns:a16="http://schemas.microsoft.com/office/drawing/2014/main" id="{63C0F5FF-FF68-471C-83BA-ADE58F5DD4A3}"/>
              </a:ext>
            </a:extLst>
          </p:cNvPr>
          <p:cNvSpPr txBox="1"/>
          <p:nvPr/>
        </p:nvSpPr>
        <p:spPr>
          <a:xfrm>
            <a:off x="5638800" y="2971800"/>
            <a:ext cx="914400" cy="914400"/>
          </a:xfrm>
          <a:prstGeom prst="rect">
            <a:avLst/>
          </a:prstGeom>
          <a:noFill/>
        </p:spPr>
        <p:txBody>
          <a:bodyPr wrap="square" rtlCol="0">
            <a:spAutoFit/>
          </a:bodyPr>
          <a:lstStyle/>
          <a:p>
            <a:endParaRPr lang="en-US"/>
          </a:p>
        </p:txBody>
      </p:sp>
      <p:grpSp>
        <p:nvGrpSpPr>
          <p:cNvPr id="91" name="Group 90">
            <a:extLst>
              <a:ext uri="{FF2B5EF4-FFF2-40B4-BE49-F238E27FC236}">
                <a16:creationId xmlns:a16="http://schemas.microsoft.com/office/drawing/2014/main" id="{19C6D60F-804F-4DE3-89F0-BDCF41338325}"/>
              </a:ext>
            </a:extLst>
          </p:cNvPr>
          <p:cNvGrpSpPr/>
          <p:nvPr/>
        </p:nvGrpSpPr>
        <p:grpSpPr>
          <a:xfrm>
            <a:off x="5891256" y="3855023"/>
            <a:ext cx="6073800" cy="2761419"/>
            <a:chOff x="5891256" y="3855023"/>
            <a:chExt cx="6073800" cy="2761419"/>
          </a:xfrm>
        </p:grpSpPr>
        <p:grpSp>
          <p:nvGrpSpPr>
            <p:cNvPr id="29" name="Group 28">
              <a:extLst>
                <a:ext uri="{FF2B5EF4-FFF2-40B4-BE49-F238E27FC236}">
                  <a16:creationId xmlns:a16="http://schemas.microsoft.com/office/drawing/2014/main" id="{59DF93F0-09F8-4822-AA12-9C2FC7A63870}"/>
                </a:ext>
              </a:extLst>
            </p:cNvPr>
            <p:cNvGrpSpPr/>
            <p:nvPr/>
          </p:nvGrpSpPr>
          <p:grpSpPr>
            <a:xfrm>
              <a:off x="8685584" y="3855023"/>
              <a:ext cx="3279472" cy="2761419"/>
              <a:chOff x="7610134" y="3540003"/>
              <a:chExt cx="3279472" cy="2761419"/>
            </a:xfrm>
          </p:grpSpPr>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B4E82BD7-DC30-4070-AB9F-7851C1CB3E46}"/>
                      </a:ext>
                    </a:extLst>
                  </p:cNvPr>
                  <p:cNvSpPr/>
                  <p:nvPr/>
                </p:nvSpPr>
                <p:spPr>
                  <a:xfrm>
                    <a:off x="7610134" y="5803582"/>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oMath>
                      </m:oMathPara>
                    </a14:m>
                    <a:endParaRPr lang="en-US"/>
                  </a:p>
                </p:txBody>
              </p:sp>
            </mc:Choice>
            <mc:Fallback xmlns="">
              <p:sp>
                <p:nvSpPr>
                  <p:cNvPr id="4" name="Rectangle: Rounded Corners 3">
                    <a:extLst>
                      <a:ext uri="{FF2B5EF4-FFF2-40B4-BE49-F238E27FC236}">
                        <a16:creationId xmlns:a16="http://schemas.microsoft.com/office/drawing/2014/main" id="{B4E82BD7-DC30-4070-AB9F-7851C1CB3E46}"/>
                      </a:ext>
                    </a:extLst>
                  </p:cNvPr>
                  <p:cNvSpPr>
                    <a:spLocks noRot="1" noChangeAspect="1" noMove="1" noResize="1" noEditPoints="1" noAdjustHandles="1" noChangeArrowheads="1" noChangeShapeType="1" noTextEdit="1"/>
                  </p:cNvSpPr>
                  <p:nvPr/>
                </p:nvSpPr>
                <p:spPr>
                  <a:xfrm>
                    <a:off x="7610134" y="5803582"/>
                    <a:ext cx="633159" cy="497840"/>
                  </a:xfrm>
                  <a:prstGeom prst="round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8FC6BD87-6B01-416D-80A5-74146356A2F0}"/>
                      </a:ext>
                    </a:extLst>
                  </p:cNvPr>
                  <p:cNvSpPr/>
                  <p:nvPr/>
                </p:nvSpPr>
                <p:spPr>
                  <a:xfrm>
                    <a:off x="8559873" y="5803582"/>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m:oMathPara>
                    </a14:m>
                    <a:endParaRPr lang="en-US"/>
                  </a:p>
                </p:txBody>
              </p:sp>
            </mc:Choice>
            <mc:Fallback xmlns="">
              <p:sp>
                <p:nvSpPr>
                  <p:cNvPr id="14" name="Rectangle: Rounded Corners 13">
                    <a:extLst>
                      <a:ext uri="{FF2B5EF4-FFF2-40B4-BE49-F238E27FC236}">
                        <a16:creationId xmlns:a16="http://schemas.microsoft.com/office/drawing/2014/main" id="{8FC6BD87-6B01-416D-80A5-74146356A2F0}"/>
                      </a:ext>
                    </a:extLst>
                  </p:cNvPr>
                  <p:cNvSpPr>
                    <a:spLocks noRot="1" noChangeAspect="1" noMove="1" noResize="1" noEditPoints="1" noAdjustHandles="1" noChangeArrowheads="1" noChangeShapeType="1" noTextEdit="1"/>
                  </p:cNvSpPr>
                  <p:nvPr/>
                </p:nvSpPr>
                <p:spPr>
                  <a:xfrm>
                    <a:off x="8559873" y="5803582"/>
                    <a:ext cx="633159" cy="497840"/>
                  </a:xfrm>
                  <a:prstGeom prst="round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2707438-3E9D-42DC-A8ED-097486A194BA}"/>
                      </a:ext>
                    </a:extLst>
                  </p:cNvPr>
                  <p:cNvSpPr/>
                  <p:nvPr/>
                </p:nvSpPr>
                <p:spPr>
                  <a:xfrm>
                    <a:off x="10256447" y="5743377"/>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ℓ</m:t>
                              </m:r>
                            </m:sub>
                          </m:sSub>
                        </m:oMath>
                      </m:oMathPara>
                    </a14:m>
                    <a:endParaRPr lang="en-US"/>
                  </a:p>
                </p:txBody>
              </p:sp>
            </mc:Choice>
            <mc:Fallback xmlns="">
              <p:sp>
                <p:nvSpPr>
                  <p:cNvPr id="15" name="Rectangle: Rounded Corners 14">
                    <a:extLst>
                      <a:ext uri="{FF2B5EF4-FFF2-40B4-BE49-F238E27FC236}">
                        <a16:creationId xmlns:a16="http://schemas.microsoft.com/office/drawing/2014/main" id="{B2707438-3E9D-42DC-A8ED-097486A194BA}"/>
                      </a:ext>
                    </a:extLst>
                  </p:cNvPr>
                  <p:cNvSpPr>
                    <a:spLocks noRot="1" noChangeAspect="1" noMove="1" noResize="1" noEditPoints="1" noAdjustHandles="1" noChangeArrowheads="1" noChangeShapeType="1" noTextEdit="1"/>
                  </p:cNvSpPr>
                  <p:nvPr/>
                </p:nvSpPr>
                <p:spPr>
                  <a:xfrm>
                    <a:off x="10256447" y="5743377"/>
                    <a:ext cx="633159" cy="497840"/>
                  </a:xfrm>
                  <a:prstGeom prst="roundRect">
                    <a:avLst/>
                  </a:prstGeom>
                  <a:blipFill>
                    <a:blip r:embed="rId18"/>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6A7A6C7-54AC-40D2-86A4-55FE48641FFC}"/>
                  </a:ext>
                </a:extLst>
              </p:cNvPr>
              <p:cNvSpPr txBox="1"/>
              <p:nvPr/>
            </p:nvSpPr>
            <p:spPr>
              <a:xfrm>
                <a:off x="9612613" y="5807631"/>
                <a:ext cx="401072" cy="369332"/>
              </a:xfrm>
              <a:prstGeom prst="rect">
                <a:avLst/>
              </a:prstGeom>
              <a:noFill/>
            </p:spPr>
            <p:txBody>
              <a:bodyPr wrap="none" rtlCol="0">
                <a:spAutoFit/>
              </a:bodyPr>
              <a:lstStyle/>
              <a:p>
                <a:r>
                  <a:rPr lang="en-US"/>
                  <a:t>….</a:t>
                </a:r>
              </a:p>
            </p:txBody>
          </p:sp>
          <p:sp>
            <p:nvSpPr>
              <p:cNvPr id="17" name="Rectangle: Rounded Corners 16">
                <a:extLst>
                  <a:ext uri="{FF2B5EF4-FFF2-40B4-BE49-F238E27FC236}">
                    <a16:creationId xmlns:a16="http://schemas.microsoft.com/office/drawing/2014/main" id="{DDA5936E-7526-42DD-B5F7-28672609E744}"/>
                  </a:ext>
                </a:extLst>
              </p:cNvPr>
              <p:cNvSpPr/>
              <p:nvPr/>
            </p:nvSpPr>
            <p:spPr>
              <a:xfrm>
                <a:off x="8079113" y="4786231"/>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659E51D-61B6-44D1-A504-8CEF63EC834D}"/>
                  </a:ext>
                </a:extLst>
              </p:cNvPr>
              <p:cNvCxnSpPr>
                <a:stCxn id="17" idx="2"/>
                <a:endCxn id="4" idx="0"/>
              </p:cNvCxnSpPr>
              <p:nvPr/>
            </p:nvCxnSpPr>
            <p:spPr>
              <a:xfrm flipH="1">
                <a:off x="7926714" y="5284071"/>
                <a:ext cx="468979" cy="51951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2F4001B-9641-4AF2-9077-B484AFBDA437}"/>
                  </a:ext>
                </a:extLst>
              </p:cNvPr>
              <p:cNvCxnSpPr>
                <a:cxnSpLocks/>
                <a:stCxn id="17" idx="2"/>
                <a:endCxn id="14" idx="0"/>
              </p:cNvCxnSpPr>
              <p:nvPr/>
            </p:nvCxnSpPr>
            <p:spPr>
              <a:xfrm>
                <a:off x="8395693" y="5284071"/>
                <a:ext cx="480760" cy="519511"/>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D77D8EF-0E41-48CC-A5F4-58157BD8B429}"/>
                  </a:ext>
                </a:extLst>
              </p:cNvPr>
              <p:cNvSpPr txBox="1"/>
              <p:nvPr/>
            </p:nvSpPr>
            <p:spPr>
              <a:xfrm rot="5400000">
                <a:off x="9414784" y="4352645"/>
                <a:ext cx="497840" cy="369332"/>
              </a:xfrm>
              <a:prstGeom prst="rect">
                <a:avLst/>
              </a:prstGeom>
              <a:noFill/>
            </p:spPr>
            <p:txBody>
              <a:bodyPr wrap="square" rtlCol="0">
                <a:spAutoFit/>
              </a:bodyPr>
              <a:lstStyle/>
              <a:p>
                <a:r>
                  <a:rPr lang="en-US"/>
                  <a:t>….</a:t>
                </a:r>
              </a:p>
            </p:txBody>
          </p:sp>
          <p:cxnSp>
            <p:nvCxnSpPr>
              <p:cNvPr id="25" name="Straight Connector 24">
                <a:extLst>
                  <a:ext uri="{FF2B5EF4-FFF2-40B4-BE49-F238E27FC236}">
                    <a16:creationId xmlns:a16="http://schemas.microsoft.com/office/drawing/2014/main" id="{6EDE8700-AA93-41E7-AFC2-35B8830234BD}"/>
                  </a:ext>
                </a:extLst>
              </p:cNvPr>
              <p:cNvCxnSpPr>
                <a:cxnSpLocks/>
                <a:endCxn id="15" idx="0"/>
              </p:cNvCxnSpPr>
              <p:nvPr/>
            </p:nvCxnSpPr>
            <p:spPr>
              <a:xfrm>
                <a:off x="10245772" y="5176770"/>
                <a:ext cx="327255" cy="56660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CEB1A730-C40C-4259-AE95-6AD5FBB73F7E}"/>
                      </a:ext>
                    </a:extLst>
                  </p:cNvPr>
                  <p:cNvSpPr/>
                  <p:nvPr/>
                </p:nvSpPr>
                <p:spPr>
                  <a:xfrm>
                    <a:off x="9296033" y="3540003"/>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a:p>
                </p:txBody>
              </p:sp>
            </mc:Choice>
            <mc:Fallback xmlns="">
              <p:sp>
                <p:nvSpPr>
                  <p:cNvPr id="28" name="Rectangle: Rounded Corners 27">
                    <a:extLst>
                      <a:ext uri="{FF2B5EF4-FFF2-40B4-BE49-F238E27FC236}">
                        <a16:creationId xmlns:a16="http://schemas.microsoft.com/office/drawing/2014/main" id="{CEB1A730-C40C-4259-AE95-6AD5FBB73F7E}"/>
                      </a:ext>
                    </a:extLst>
                  </p:cNvPr>
                  <p:cNvSpPr>
                    <a:spLocks noRot="1" noChangeAspect="1" noMove="1" noResize="1" noEditPoints="1" noAdjustHandles="1" noChangeArrowheads="1" noChangeShapeType="1" noTextEdit="1"/>
                  </p:cNvSpPr>
                  <p:nvPr/>
                </p:nvSpPr>
                <p:spPr>
                  <a:xfrm>
                    <a:off x="9296033" y="3540003"/>
                    <a:ext cx="633159" cy="497840"/>
                  </a:xfrm>
                  <a:prstGeom prst="roundRect">
                    <a:avLst/>
                  </a:prstGeom>
                  <a:blipFill>
                    <a:blip r:embed="rId19"/>
                    <a:stretch>
                      <a:fillRect/>
                    </a:stretch>
                  </a:blipFill>
                </p:spPr>
                <p:txBody>
                  <a:bodyPr/>
                  <a:lstStyle/>
                  <a:p>
                    <a:r>
                      <a:rPr lang="en-US">
                        <a:noFill/>
                      </a:rPr>
                      <a:t> </a:t>
                    </a:r>
                  </a:p>
                </p:txBody>
              </p:sp>
            </mc:Fallback>
          </mc:AlternateContent>
        </p:grpSp>
        <p:sp>
          <p:nvSpPr>
            <p:cNvPr id="88" name="Left Brace 87">
              <a:extLst>
                <a:ext uri="{FF2B5EF4-FFF2-40B4-BE49-F238E27FC236}">
                  <a16:creationId xmlns:a16="http://schemas.microsoft.com/office/drawing/2014/main" id="{62EF2DEF-BDF1-4D0A-976C-2F7B76969FA6}"/>
                </a:ext>
              </a:extLst>
            </p:cNvPr>
            <p:cNvSpPr/>
            <p:nvPr/>
          </p:nvSpPr>
          <p:spPr>
            <a:xfrm>
              <a:off x="7989697" y="3903837"/>
              <a:ext cx="633159" cy="2546564"/>
            </a:xfrm>
            <a:prstGeom prst="leftBrace">
              <a:avLst>
                <a:gd name="adj1" fmla="val 8333"/>
                <a:gd name="adj2" fmla="val 484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52D1497-0F7E-4584-AAEB-05FF291329BE}"/>
                    </a:ext>
                  </a:extLst>
                </p:cNvPr>
                <p:cNvSpPr txBox="1"/>
                <p:nvPr/>
              </p:nvSpPr>
              <p:spPr>
                <a:xfrm>
                  <a:off x="5891256" y="4931336"/>
                  <a:ext cx="2864380" cy="369332"/>
                </a:xfrm>
                <a:prstGeom prst="rect">
                  <a:avLst/>
                </a:prstGeom>
                <a:noFill/>
              </p:spPr>
              <p:txBody>
                <a:bodyPr wrap="square" rtlCol="0">
                  <a:spAutoFit/>
                </a:bodyPr>
                <a:lstStyle/>
                <a:p>
                  <a:r>
                    <a:rPr lang="en-US"/>
                    <a:t>SPB-</a:t>
                  </a:r>
                  <a:r>
                    <a:rPr lang="en-US" err="1"/>
                    <a:t>Hash.Hash</a:t>
                  </a:r>
                  <a:r>
                    <a:rPr lang="en-US"/>
                    <a:t>(</a:t>
                  </a:r>
                  <a14:m>
                    <m:oMath xmlns:m="http://schemas.openxmlformats.org/officeDocument/2006/math">
                      <m:r>
                        <a:rPr lang="en-US" i="1" dirty="0" smtClean="0">
                          <a:latin typeface="Cambria Math" panose="02040503050406030204" pitchFamily="18" charset="0"/>
                        </a:rPr>
                        <m:t>h𝑘</m:t>
                      </m:r>
                    </m:oMath>
                  </a14:m>
                  <a:r>
                    <a:rPr lang="en-US"/>
                    <a:t>,…)</a:t>
                  </a:r>
                </a:p>
              </p:txBody>
            </p:sp>
          </mc:Choice>
          <mc:Fallback xmlns="">
            <p:sp>
              <p:nvSpPr>
                <p:cNvPr id="90" name="TextBox 89">
                  <a:extLst>
                    <a:ext uri="{FF2B5EF4-FFF2-40B4-BE49-F238E27FC236}">
                      <a16:creationId xmlns:a16="http://schemas.microsoft.com/office/drawing/2014/main" id="{C52D1497-0F7E-4584-AAEB-05FF291329BE}"/>
                    </a:ext>
                  </a:extLst>
                </p:cNvPr>
                <p:cNvSpPr txBox="1">
                  <a:spLocks noRot="1" noChangeAspect="1" noMove="1" noResize="1" noEditPoints="1" noAdjustHandles="1" noChangeArrowheads="1" noChangeShapeType="1" noTextEdit="1"/>
                </p:cNvSpPr>
                <p:nvPr/>
              </p:nvSpPr>
              <p:spPr>
                <a:xfrm>
                  <a:off x="5891256" y="4931336"/>
                  <a:ext cx="2864380" cy="369332"/>
                </a:xfrm>
                <a:prstGeom prst="rect">
                  <a:avLst/>
                </a:prstGeom>
                <a:blipFill>
                  <a:blip r:embed="rId20"/>
                  <a:stretch>
                    <a:fillRect l="-1702" t="-9836"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1" name="Cloud 80">
                <a:extLst>
                  <a:ext uri="{FF2B5EF4-FFF2-40B4-BE49-F238E27FC236}">
                    <a16:creationId xmlns:a16="http://schemas.microsoft.com/office/drawing/2014/main" id="{CEA33C73-19AD-46CC-A3CE-ECB7CFE4D7F9}"/>
                  </a:ext>
                </a:extLst>
              </p:cNvPr>
              <p:cNvSpPr/>
              <p:nvPr/>
            </p:nvSpPr>
            <p:spPr>
              <a:xfrm>
                <a:off x="5091489" y="3777108"/>
                <a:ext cx="4167315" cy="257374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a:p>
                <a:pPr algn="ctr"/>
                <a:endParaRPr lang="en-US" sz="1600"/>
              </a:p>
              <a:p>
                <a:pPr algn="ctr"/>
                <a14:m>
                  <m:oMath xmlns:m="http://schemas.openxmlformats.org/officeDocument/2006/math">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a:t> NIWI proof that</a:t>
                </a:r>
              </a:p>
              <a:p>
                <a:pPr marL="400050" indent="-400050" algn="ctr">
                  <a:buFont typeface="+mj-lt"/>
                  <a:buAutoNum type="romanLcPeriod"/>
                </a:pPr>
                <a:r>
                  <a:rPr lang="en-US"/>
                  <a:t> </a:t>
                </a:r>
                <a14:m>
                  <m:oMath xmlns:m="http://schemas.openxmlformats.org/officeDocument/2006/math">
                    <m:r>
                      <a:rPr lang="en-US" i="1" dirty="0" smtClean="0">
                        <a:latin typeface="Cambria Math" panose="02040503050406030204" pitchFamily="18" charset="0"/>
                      </a:rPr>
                      <m:t>𝑐𝑡</m:t>
                    </m:r>
                  </m:oMath>
                </a14:m>
                <a:r>
                  <a:rPr lang="en-US"/>
                  <a:t> encrypts a valid signature under some </a:t>
                </a:r>
                <a14:m>
                  <m:oMath xmlns:m="http://schemas.openxmlformats.org/officeDocument/2006/math">
                    <m:r>
                      <a:rPr lang="en-US" b="0" i="1" smtClean="0">
                        <a:latin typeface="Cambria Math" panose="02040503050406030204" pitchFamily="18" charset="0"/>
                      </a:rPr>
                      <m:t>𝑣𝑘</m:t>
                    </m:r>
                  </m:oMath>
                </a14:m>
                <a:r>
                  <a:rPr lang="en-US"/>
                  <a:t> and </a:t>
                </a:r>
              </a:p>
              <a:p>
                <a:pPr marL="400050" indent="-400050" algn="ctr">
                  <a:buFont typeface="+mj-lt"/>
                  <a:buAutoNum type="romanLcPeriod"/>
                </a:pPr>
                <a14:m>
                  <m:oMath xmlns:m="http://schemas.openxmlformats.org/officeDocument/2006/math">
                    <m:r>
                      <a:rPr lang="en-US" b="0" i="0" smtClean="0">
                        <a:latin typeface="Cambria Math" panose="02040503050406030204" pitchFamily="18" charset="0"/>
                      </a:rPr>
                      <m:t>∃</m:t>
                    </m:r>
                  </m:oMath>
                </a14:m>
                <a:r>
                  <a:rPr lang="en-US"/>
                  <a:t> an SPB opening showing </a:t>
                </a:r>
                <a14:m>
                  <m:oMath xmlns:m="http://schemas.openxmlformats.org/officeDocument/2006/math">
                    <m:r>
                      <a:rPr lang="en-US" i="1">
                        <a:latin typeface="Cambria Math" panose="02040503050406030204" pitchFamily="18" charset="0"/>
                      </a:rPr>
                      <m:t>𝑣𝑘</m:t>
                    </m:r>
                  </m:oMath>
                </a14:m>
                <a:r>
                  <a:rPr lang="en-US"/>
                  <a:t> is consistent with  </a:t>
                </a:r>
                <a14:m>
                  <m:oMath xmlns:m="http://schemas.openxmlformats.org/officeDocument/2006/math">
                    <m:r>
                      <a:rPr lang="en-US" i="1">
                        <a:latin typeface="Cambria Math" panose="02040503050406030204" pitchFamily="18" charset="0"/>
                      </a:rPr>
                      <m:t>h</m:t>
                    </m:r>
                  </m:oMath>
                </a14:m>
                <a:endParaRPr lang="en-US"/>
              </a:p>
              <a:p>
                <a:pPr marL="400050" indent="-400050" algn="ctr">
                  <a:buFont typeface="+mj-lt"/>
                  <a:buAutoNum type="romanLcPeriod"/>
                </a:pPr>
                <a:endParaRPr lang="en-US" sz="1600"/>
              </a:p>
              <a:p>
                <a:pPr marL="400050" indent="-400050" algn="ctr">
                  <a:buFont typeface="+mj-lt"/>
                  <a:buAutoNum type="romanLcPeriod"/>
                </a:pPr>
                <a:endParaRPr lang="en-US" sz="1600"/>
              </a:p>
            </p:txBody>
          </p:sp>
        </mc:Choice>
        <mc:Fallback xmlns="">
          <p:sp>
            <p:nvSpPr>
              <p:cNvPr id="81" name="Cloud 80">
                <a:extLst>
                  <a:ext uri="{FF2B5EF4-FFF2-40B4-BE49-F238E27FC236}">
                    <a16:creationId xmlns:a16="http://schemas.microsoft.com/office/drawing/2014/main" id="{CEA33C73-19AD-46CC-A3CE-ECB7CFE4D7F9}"/>
                  </a:ext>
                </a:extLst>
              </p:cNvPr>
              <p:cNvSpPr>
                <a:spLocks noRot="1" noChangeAspect="1" noMove="1" noResize="1" noEditPoints="1" noAdjustHandles="1" noChangeArrowheads="1" noChangeShapeType="1" noTextEdit="1"/>
              </p:cNvSpPr>
              <p:nvPr/>
            </p:nvSpPr>
            <p:spPr>
              <a:xfrm>
                <a:off x="5091489" y="3777108"/>
                <a:ext cx="4167315" cy="2573741"/>
              </a:xfrm>
              <a:prstGeom prst="cloud">
                <a:avLst/>
              </a:prstGeom>
              <a:blipFill>
                <a:blip r:embed="rId2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03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1005-295B-4E5E-B348-770C23DCB722}"/>
              </a:ext>
            </a:extLst>
          </p:cNvPr>
          <p:cNvSpPr>
            <a:spLocks noGrp="1"/>
          </p:cNvSpPr>
          <p:nvPr>
            <p:ph type="title"/>
          </p:nvPr>
        </p:nvSpPr>
        <p:spPr/>
        <p:txBody>
          <a:bodyPr/>
          <a:lstStyle/>
          <a:p>
            <a:r>
              <a:rPr lang="en-IN"/>
              <a:t>[BDHKS’19]: Compactness</a:t>
            </a:r>
            <a:endParaRPr lang="en-US"/>
          </a:p>
        </p:txBody>
      </p:sp>
      <p:sp>
        <p:nvSpPr>
          <p:cNvPr id="3" name="Content Placeholder 2">
            <a:extLst>
              <a:ext uri="{FF2B5EF4-FFF2-40B4-BE49-F238E27FC236}">
                <a16:creationId xmlns:a16="http://schemas.microsoft.com/office/drawing/2014/main" id="{D04067A9-E28C-4DC7-BFB5-06DFD69260FE}"/>
              </a:ext>
            </a:extLst>
          </p:cNvPr>
          <p:cNvSpPr>
            <a:spLocks noGrp="1"/>
          </p:cNvSpPr>
          <p:nvPr>
            <p:ph sz="half" idx="1"/>
          </p:nvPr>
        </p:nvSpPr>
        <p:spPr>
          <a:xfrm>
            <a:off x="838200" y="1825625"/>
            <a:ext cx="10515600" cy="4351338"/>
          </a:xfrm>
        </p:spPr>
        <p:txBody>
          <a:bodyPr/>
          <a:lstStyle/>
          <a:p>
            <a:pPr lvl="1"/>
            <a:endParaRPr lang="en-US"/>
          </a:p>
          <a:p>
            <a:pPr lvl="1"/>
            <a:endParaRPr lang="en-US"/>
          </a:p>
          <a:p>
            <a:pPr lvl="1"/>
            <a:endParaRPr lang="en-US"/>
          </a:p>
          <a:p>
            <a:pPr marL="457200" lvl="1" indent="0">
              <a:buNone/>
            </a:pPr>
            <a:endParaRPr lang="en-US"/>
          </a:p>
          <a:p>
            <a:pPr lvl="1"/>
            <a:endParaRPr lang="en-US"/>
          </a:p>
          <a:p>
            <a:pPr lvl="1"/>
            <a:endParaRPr lang="en-US"/>
          </a:p>
          <a:p>
            <a:pPr lvl="1"/>
            <a:endParaRPr lang="en-US"/>
          </a:p>
          <a:p>
            <a:endParaRPr lang="en-US"/>
          </a:p>
          <a:p>
            <a:pPr lvl="1"/>
            <a:endParaRPr lang="en-US"/>
          </a:p>
          <a:p>
            <a:pPr lvl="1"/>
            <a:endParaRPr lang="en-US"/>
          </a:p>
          <a:p>
            <a:pPr lvl="1"/>
            <a:endParaRPr lang="en-US"/>
          </a:p>
        </p:txBody>
      </p:sp>
      <p:grpSp>
        <p:nvGrpSpPr>
          <p:cNvPr id="9" name="Group 8">
            <a:extLst>
              <a:ext uri="{FF2B5EF4-FFF2-40B4-BE49-F238E27FC236}">
                <a16:creationId xmlns:a16="http://schemas.microsoft.com/office/drawing/2014/main" id="{842F442C-36AE-43FD-917B-FC8CAAE8F79B}"/>
              </a:ext>
            </a:extLst>
          </p:cNvPr>
          <p:cNvGrpSpPr/>
          <p:nvPr/>
        </p:nvGrpSpPr>
        <p:grpSpPr>
          <a:xfrm>
            <a:off x="2574209" y="1360704"/>
            <a:ext cx="6302244" cy="464921"/>
            <a:chOff x="1755028" y="2115212"/>
            <a:chExt cx="8957090" cy="661451"/>
          </a:xfrm>
        </p:grpSpPr>
        <p:sp>
          <p:nvSpPr>
            <p:cNvPr id="5" name="TextBox 4">
              <a:extLst>
                <a:ext uri="{FF2B5EF4-FFF2-40B4-BE49-F238E27FC236}">
                  <a16:creationId xmlns:a16="http://schemas.microsoft.com/office/drawing/2014/main" id="{7638640A-8CB7-43A7-82A7-F390A4042BDE}"/>
                </a:ext>
              </a:extLst>
            </p:cNvPr>
            <p:cNvSpPr txBox="1"/>
            <p:nvPr/>
          </p:nvSpPr>
          <p:spPr>
            <a:xfrm>
              <a:off x="1755028" y="2115212"/>
              <a:ext cx="1164264" cy="65681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PKE</a:t>
              </a:r>
              <a:endParaRPr lang="en-US" sz="2400"/>
            </a:p>
          </p:txBody>
        </p:sp>
        <p:sp>
          <p:nvSpPr>
            <p:cNvPr id="6" name="TextBox 5">
              <a:extLst>
                <a:ext uri="{FF2B5EF4-FFF2-40B4-BE49-F238E27FC236}">
                  <a16:creationId xmlns:a16="http://schemas.microsoft.com/office/drawing/2014/main" id="{69E5D3AA-007C-4C2B-935F-888E2D08FAC0}"/>
                </a:ext>
              </a:extLst>
            </p:cNvPr>
            <p:cNvSpPr txBox="1"/>
            <p:nvPr/>
          </p:nvSpPr>
          <p:spPr>
            <a:xfrm>
              <a:off x="5781687" y="2115213"/>
              <a:ext cx="2665048" cy="65681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SPB-Hash</a:t>
              </a:r>
              <a:endParaRPr lang="en-US" sz="2400"/>
            </a:p>
          </p:txBody>
        </p:sp>
        <p:sp>
          <p:nvSpPr>
            <p:cNvPr id="7" name="TextBox 6">
              <a:extLst>
                <a:ext uri="{FF2B5EF4-FFF2-40B4-BE49-F238E27FC236}">
                  <a16:creationId xmlns:a16="http://schemas.microsoft.com/office/drawing/2014/main" id="{33DE858C-DDAE-41A9-844F-46D1471C8AF2}"/>
                </a:ext>
              </a:extLst>
            </p:cNvPr>
            <p:cNvSpPr txBox="1"/>
            <p:nvPr/>
          </p:nvSpPr>
          <p:spPr>
            <a:xfrm>
              <a:off x="9268334" y="2115212"/>
              <a:ext cx="1443784" cy="6568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NIWI</a:t>
              </a:r>
              <a:endParaRPr lang="en-US" sz="2400"/>
            </a:p>
          </p:txBody>
        </p:sp>
        <p:sp>
          <p:nvSpPr>
            <p:cNvPr id="8" name="TextBox 7">
              <a:extLst>
                <a:ext uri="{FF2B5EF4-FFF2-40B4-BE49-F238E27FC236}">
                  <a16:creationId xmlns:a16="http://schemas.microsoft.com/office/drawing/2014/main" id="{87053A4E-E776-46C6-8A44-74D233FAFC37}"/>
                </a:ext>
              </a:extLst>
            </p:cNvPr>
            <p:cNvSpPr txBox="1"/>
            <p:nvPr/>
          </p:nvSpPr>
          <p:spPr>
            <a:xfrm>
              <a:off x="3740892" y="2119844"/>
              <a:ext cx="1219196" cy="6568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Sign</a:t>
              </a:r>
              <a:endParaRPr lang="en-US" sz="2400"/>
            </a:p>
          </p:txBody>
        </p:sp>
      </p:grpSp>
      <p:grpSp>
        <p:nvGrpSpPr>
          <p:cNvPr id="66" name="Group 65">
            <a:extLst>
              <a:ext uri="{FF2B5EF4-FFF2-40B4-BE49-F238E27FC236}">
                <a16:creationId xmlns:a16="http://schemas.microsoft.com/office/drawing/2014/main" id="{05784857-2394-4158-88DD-AF7DAAB835F6}"/>
              </a:ext>
            </a:extLst>
          </p:cNvPr>
          <p:cNvGrpSpPr/>
          <p:nvPr/>
        </p:nvGrpSpPr>
        <p:grpSpPr>
          <a:xfrm>
            <a:off x="2542035" y="1929940"/>
            <a:ext cx="3023204" cy="700993"/>
            <a:chOff x="2676066" y="3931918"/>
            <a:chExt cx="3732107" cy="1094403"/>
          </a:xfrm>
        </p:grpSpPr>
        <mc:AlternateContent xmlns:mc="http://schemas.openxmlformats.org/markup-compatibility/2006" xmlns:a14="http://schemas.microsoft.com/office/drawing/2010/main">
          <mc:Choice Requires="a14">
            <p:sp>
              <p:nvSpPr>
                <p:cNvPr id="67" name="Rectangle: Rounded Corners 66">
                  <a:extLst>
                    <a:ext uri="{FF2B5EF4-FFF2-40B4-BE49-F238E27FC236}">
                      <a16:creationId xmlns:a16="http://schemas.microsoft.com/office/drawing/2014/main" id="{191A85C4-727D-457C-8117-3521EADF8351}"/>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e>
                        </m:d>
                      </m:oMath>
                    </m:oMathPara>
                  </a14:m>
                  <a:endParaRPr lang="en-US"/>
                </a:p>
              </p:txBody>
            </p:sp>
          </mc:Choice>
          <mc:Fallback xmlns="">
            <p:sp>
              <p:nvSpPr>
                <p:cNvPr id="67" name="Rectangle: Rounded Corners 66">
                  <a:extLst>
                    <a:ext uri="{FF2B5EF4-FFF2-40B4-BE49-F238E27FC236}">
                      <a16:creationId xmlns:a16="http://schemas.microsoft.com/office/drawing/2014/main" id="{191A85C4-727D-457C-8117-3521EADF8351}"/>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6"/>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a:extLst>
                    <a:ext uri="{FF2B5EF4-FFF2-40B4-BE49-F238E27FC236}">
                      <a16:creationId xmlns:a16="http://schemas.microsoft.com/office/drawing/2014/main" id="{44D310B0-9C7A-4552-877A-7917483F6E42}"/>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68" name="Rectangle: Rounded Corners 67">
                  <a:extLst>
                    <a:ext uri="{FF2B5EF4-FFF2-40B4-BE49-F238E27FC236}">
                      <a16:creationId xmlns:a16="http://schemas.microsoft.com/office/drawing/2014/main" id="{44D310B0-9C7A-4552-877A-7917483F6E42}"/>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7"/>
                  <a:stretch>
                    <a:fillRect l="-9722" t="-11765" b="-26471"/>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78EDF79B-845D-4538-9522-195CD3832AD5}"/>
              </a:ext>
            </a:extLst>
          </p:cNvPr>
          <p:cNvGrpSpPr/>
          <p:nvPr/>
        </p:nvGrpSpPr>
        <p:grpSpPr>
          <a:xfrm>
            <a:off x="6035797" y="1900194"/>
            <a:ext cx="3023204" cy="737106"/>
            <a:chOff x="6946857" y="3959917"/>
            <a:chExt cx="3539067" cy="1066404"/>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E152384D-E504-48B9-902E-2476C258002E}"/>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70" name="Rectangle: Rounded Corners 69">
                  <a:extLst>
                    <a:ext uri="{FF2B5EF4-FFF2-40B4-BE49-F238E27FC236}">
                      <a16:creationId xmlns:a16="http://schemas.microsoft.com/office/drawing/2014/main" id="{E152384D-E504-48B9-902E-2476C258002E}"/>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6C2EA16C-AAAC-4B83-B712-5D8ECA98FC1D}"/>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71" name="Rectangle: Rounded Corners 70">
                  <a:extLst>
                    <a:ext uri="{FF2B5EF4-FFF2-40B4-BE49-F238E27FC236}">
                      <a16:creationId xmlns:a16="http://schemas.microsoft.com/office/drawing/2014/main" id="{6C2EA16C-AAAC-4B83-B712-5D8ECA98FC1D}"/>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9"/>
                  <a:stretch>
                    <a:fillRect l="-3947" t="-5556" b="-22222"/>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61C4A294-090F-441D-9AAD-E2C889BE4FE2}"/>
              </a:ext>
            </a:extLst>
          </p:cNvPr>
          <p:cNvGrpSpPr/>
          <p:nvPr/>
        </p:nvGrpSpPr>
        <p:grpSpPr>
          <a:xfrm>
            <a:off x="599014" y="3514469"/>
            <a:ext cx="3421347" cy="1724029"/>
            <a:chOff x="3163934" y="4452936"/>
            <a:chExt cx="3421347" cy="1724029"/>
          </a:xfrm>
        </p:grpSpPr>
        <mc:AlternateContent xmlns:mc="http://schemas.openxmlformats.org/markup-compatibility/2006" xmlns:a14="http://schemas.microsoft.com/office/drawing/2010/main">
          <mc:Choice Requires="a14">
            <p:sp>
              <p:nvSpPr>
                <p:cNvPr id="74" name="Rectangle: Rounded Corners 73">
                  <a:extLst>
                    <a:ext uri="{FF2B5EF4-FFF2-40B4-BE49-F238E27FC236}">
                      <a16:creationId xmlns:a16="http://schemas.microsoft.com/office/drawing/2014/main" id="{9DA60065-1DEE-4CAE-B268-D94598A4B27B}"/>
                    </a:ext>
                  </a:extLst>
                </p:cNvPr>
                <p:cNvSpPr/>
                <p:nvPr/>
              </p:nvSpPr>
              <p:spPr>
                <a:xfrm>
                  <a:off x="4420002" y="4452936"/>
                  <a:ext cx="894842" cy="4987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Σ</m:t>
                        </m:r>
                      </m:oMath>
                    </m:oMathPara>
                  </a14:m>
                  <a:endParaRPr lang="en-US" sz="2800"/>
                </a:p>
              </p:txBody>
            </p:sp>
          </mc:Choice>
          <mc:Fallback xmlns="">
            <p:sp>
              <p:nvSpPr>
                <p:cNvPr id="74" name="Rectangle: Rounded Corners 73">
                  <a:extLst>
                    <a:ext uri="{FF2B5EF4-FFF2-40B4-BE49-F238E27FC236}">
                      <a16:creationId xmlns:a16="http://schemas.microsoft.com/office/drawing/2014/main" id="{9DA60065-1DEE-4CAE-B268-D94598A4B27B}"/>
                    </a:ext>
                  </a:extLst>
                </p:cNvPr>
                <p:cNvSpPr>
                  <a:spLocks noRot="1" noChangeAspect="1" noMove="1" noResize="1" noEditPoints="1" noAdjustHandles="1" noChangeArrowheads="1" noChangeShapeType="1" noTextEdit="1"/>
                </p:cNvSpPr>
                <p:nvPr/>
              </p:nvSpPr>
              <p:spPr>
                <a:xfrm>
                  <a:off x="4420002" y="4452936"/>
                  <a:ext cx="894842" cy="498772"/>
                </a:xfrm>
                <a:prstGeom prst="roundRect">
                  <a:avLst/>
                </a:prstGeom>
                <a:blipFill>
                  <a:blip r:embed="rId10"/>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B0EAE082-8526-4077-A9C5-E5340B3CBA1C}"/>
                </a:ext>
              </a:extLst>
            </p:cNvPr>
            <p:cNvGrpSpPr/>
            <p:nvPr/>
          </p:nvGrpSpPr>
          <p:grpSpPr>
            <a:xfrm>
              <a:off x="3163934" y="4977269"/>
              <a:ext cx="3421347" cy="1199696"/>
              <a:chOff x="3163934" y="4977269"/>
              <a:chExt cx="3421347" cy="1199696"/>
            </a:xfrm>
          </p:grpSpPr>
          <p:sp>
            <p:nvSpPr>
              <p:cNvPr id="73" name="Rectangle: Rounded Corners 72">
                <a:extLst>
                  <a:ext uri="{FF2B5EF4-FFF2-40B4-BE49-F238E27FC236}">
                    <a16:creationId xmlns:a16="http://schemas.microsoft.com/office/drawing/2014/main" id="{16CD87B9-AF89-4567-9D03-984F6FB812E3}"/>
                  </a:ext>
                </a:extLst>
              </p:cNvPr>
              <p:cNvSpPr/>
              <p:nvPr/>
            </p:nvSpPr>
            <p:spPr>
              <a:xfrm>
                <a:off x="3163934" y="4977269"/>
                <a:ext cx="3421347" cy="1199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Rounded Corners 74">
                    <a:extLst>
                      <a:ext uri="{FF2B5EF4-FFF2-40B4-BE49-F238E27FC236}">
                        <a16:creationId xmlns:a16="http://schemas.microsoft.com/office/drawing/2014/main" id="{5C64E8FB-D9E9-44E2-B794-C2B12E3B8583}"/>
                      </a:ext>
                    </a:extLst>
                  </p:cNvPr>
                  <p:cNvSpPr/>
                  <p:nvPr/>
                </p:nvSpPr>
                <p:spPr>
                  <a:xfrm>
                    <a:off x="3229209" y="5520797"/>
                    <a:ext cx="1634575"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𝐸𝑛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𝑝𝑘</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m:oMathPara>
                    </a14:m>
                    <a:endParaRPr lang="en-US"/>
                  </a:p>
                </p:txBody>
              </p:sp>
            </mc:Choice>
            <mc:Fallback xmlns="">
              <p:sp>
                <p:nvSpPr>
                  <p:cNvPr id="75" name="Rectangle: Rounded Corners 74">
                    <a:extLst>
                      <a:ext uri="{FF2B5EF4-FFF2-40B4-BE49-F238E27FC236}">
                        <a16:creationId xmlns:a16="http://schemas.microsoft.com/office/drawing/2014/main" id="{5C64E8FB-D9E9-44E2-B794-C2B12E3B8583}"/>
                      </a:ext>
                    </a:extLst>
                  </p:cNvPr>
                  <p:cNvSpPr>
                    <a:spLocks noRot="1" noChangeAspect="1" noMove="1" noResize="1" noEditPoints="1" noAdjustHandles="1" noChangeArrowheads="1" noChangeShapeType="1" noTextEdit="1"/>
                  </p:cNvSpPr>
                  <p:nvPr/>
                </p:nvSpPr>
                <p:spPr>
                  <a:xfrm>
                    <a:off x="3229209" y="5520797"/>
                    <a:ext cx="1634575" cy="523560"/>
                  </a:xfrm>
                  <a:prstGeom prst="roundRect">
                    <a:avLst/>
                  </a:prstGeom>
                  <a:blipFill>
                    <a:blip r:embed="rId11"/>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Rounded Corners 75">
                    <a:extLst>
                      <a:ext uri="{FF2B5EF4-FFF2-40B4-BE49-F238E27FC236}">
                        <a16:creationId xmlns:a16="http://schemas.microsoft.com/office/drawing/2014/main" id="{DE4C5C32-C48E-4C21-A45E-C68E465D08AA}"/>
                      </a:ext>
                    </a:extLst>
                  </p:cNvPr>
                  <p:cNvSpPr/>
                  <p:nvPr/>
                </p:nvSpPr>
                <p:spPr>
                  <a:xfrm>
                    <a:off x="3824174" y="5277296"/>
                    <a:ext cx="462915" cy="2418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ct</m:t>
                          </m:r>
                        </m:oMath>
                      </m:oMathPara>
                    </a14:m>
                    <a:endParaRPr lang="en-US" sz="2800"/>
                  </a:p>
                </p:txBody>
              </p:sp>
            </mc:Choice>
            <mc:Fallback xmlns="">
              <p:sp>
                <p:nvSpPr>
                  <p:cNvPr id="76" name="Rectangle: Rounded Corners 75">
                    <a:extLst>
                      <a:ext uri="{FF2B5EF4-FFF2-40B4-BE49-F238E27FC236}">
                        <a16:creationId xmlns:a16="http://schemas.microsoft.com/office/drawing/2014/main" id="{DE4C5C32-C48E-4C21-A45E-C68E465D08AA}"/>
                      </a:ext>
                    </a:extLst>
                  </p:cNvPr>
                  <p:cNvSpPr>
                    <a:spLocks noRot="1" noChangeAspect="1" noMove="1" noResize="1" noEditPoints="1" noAdjustHandles="1" noChangeArrowheads="1" noChangeShapeType="1" noTextEdit="1"/>
                  </p:cNvSpPr>
                  <p:nvPr/>
                </p:nvSpPr>
                <p:spPr>
                  <a:xfrm>
                    <a:off x="3824174" y="5277296"/>
                    <a:ext cx="462915" cy="241873"/>
                  </a:xfrm>
                  <a:prstGeom prst="roundRect">
                    <a:avLst/>
                  </a:prstGeom>
                  <a:blipFill>
                    <a:blip r:embed="rId12"/>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3E4E86E1-4BBF-46A0-8EBC-C4A8006C3C78}"/>
                      </a:ext>
                    </a:extLst>
                  </p:cNvPr>
                  <p:cNvSpPr/>
                  <p:nvPr/>
                </p:nvSpPr>
                <p:spPr>
                  <a:xfrm>
                    <a:off x="4996565" y="5527164"/>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h𝑘</m:t>
                          </m:r>
                        </m:oMath>
                      </m:oMathPara>
                    </a14:m>
                    <a:endParaRPr lang="en-US"/>
                  </a:p>
                </p:txBody>
              </p:sp>
            </mc:Choice>
            <mc:Fallback xmlns="">
              <p:sp>
                <p:nvSpPr>
                  <p:cNvPr id="77" name="Rectangle: Rounded Corners 76">
                    <a:extLst>
                      <a:ext uri="{FF2B5EF4-FFF2-40B4-BE49-F238E27FC236}">
                        <a16:creationId xmlns:a16="http://schemas.microsoft.com/office/drawing/2014/main" id="{3E4E86E1-4BBF-46A0-8EBC-C4A8006C3C78}"/>
                      </a:ext>
                    </a:extLst>
                  </p:cNvPr>
                  <p:cNvSpPr>
                    <a:spLocks noRot="1" noChangeAspect="1" noMove="1" noResize="1" noEditPoints="1" noAdjustHandles="1" noChangeArrowheads="1" noChangeShapeType="1" noTextEdit="1"/>
                  </p:cNvSpPr>
                  <p:nvPr/>
                </p:nvSpPr>
                <p:spPr>
                  <a:xfrm>
                    <a:off x="4996565" y="5527164"/>
                    <a:ext cx="568674" cy="523560"/>
                  </a:xfrm>
                  <a:prstGeom prst="round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7A05DF0-3E20-4D6B-A784-59C0BC989C78}"/>
                      </a:ext>
                    </a:extLst>
                  </p:cNvPr>
                  <p:cNvSpPr/>
                  <p:nvPr/>
                </p:nvSpPr>
                <p:spPr>
                  <a:xfrm>
                    <a:off x="5749881" y="5532688"/>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𝜋</m:t>
                          </m:r>
                        </m:oMath>
                      </m:oMathPara>
                    </a14:m>
                    <a:endParaRPr lang="en-US"/>
                  </a:p>
                </p:txBody>
              </p:sp>
            </mc:Choice>
            <mc:Fallback xmlns="">
              <p:sp>
                <p:nvSpPr>
                  <p:cNvPr id="78" name="Rectangle: Rounded Corners 77">
                    <a:extLst>
                      <a:ext uri="{FF2B5EF4-FFF2-40B4-BE49-F238E27FC236}">
                        <a16:creationId xmlns:a16="http://schemas.microsoft.com/office/drawing/2014/main" id="{37A05DF0-3E20-4D6B-A784-59C0BC989C78}"/>
                      </a:ext>
                    </a:extLst>
                  </p:cNvPr>
                  <p:cNvSpPr>
                    <a:spLocks noRot="1" noChangeAspect="1" noMove="1" noResize="1" noEditPoints="1" noAdjustHandles="1" noChangeArrowheads="1" noChangeShapeType="1" noTextEdit="1"/>
                  </p:cNvSpPr>
                  <p:nvPr/>
                </p:nvSpPr>
                <p:spPr>
                  <a:xfrm>
                    <a:off x="5749881" y="5532688"/>
                    <a:ext cx="568674" cy="523560"/>
                  </a:xfrm>
                  <a:prstGeom prst="roundRect">
                    <a:avLst/>
                  </a:prstGeom>
                  <a:blipFill>
                    <a:blip r:embed="rId14"/>
                    <a:stretch>
                      <a:fillRect/>
                    </a:stretch>
                  </a:blipFill>
                </p:spPr>
                <p:txBody>
                  <a:bodyPr/>
                  <a:lstStyle/>
                  <a:p>
                    <a:r>
                      <a:rPr lang="en-US">
                        <a:noFill/>
                      </a:rPr>
                      <a:t> </a:t>
                    </a:r>
                  </a:p>
                </p:txBody>
              </p:sp>
            </mc:Fallback>
          </mc:AlternateContent>
        </p:grpSp>
      </p:grpSp>
      <p:sp>
        <p:nvSpPr>
          <p:cNvPr id="89" name="TextBox 88">
            <a:extLst>
              <a:ext uri="{FF2B5EF4-FFF2-40B4-BE49-F238E27FC236}">
                <a16:creationId xmlns:a16="http://schemas.microsoft.com/office/drawing/2014/main" id="{63C0F5FF-FF68-471C-83BA-ADE58F5DD4A3}"/>
              </a:ext>
            </a:extLst>
          </p:cNvPr>
          <p:cNvSpPr txBox="1"/>
          <p:nvPr/>
        </p:nvSpPr>
        <p:spPr>
          <a:xfrm>
            <a:off x="5638800" y="2971800"/>
            <a:ext cx="914400" cy="914400"/>
          </a:xfrm>
          <a:prstGeom prst="rect">
            <a:avLst/>
          </a:prstGeom>
          <a:noFill/>
        </p:spPr>
        <p:txBody>
          <a:bodyPr wrap="square" rtlCol="0">
            <a:spAutoFit/>
          </a:bodyPr>
          <a:lstStyle/>
          <a:p>
            <a:endParaRPr lang="en-US"/>
          </a:p>
        </p:txBody>
      </p:sp>
      <p:grpSp>
        <p:nvGrpSpPr>
          <p:cNvPr id="91" name="Group 90">
            <a:extLst>
              <a:ext uri="{FF2B5EF4-FFF2-40B4-BE49-F238E27FC236}">
                <a16:creationId xmlns:a16="http://schemas.microsoft.com/office/drawing/2014/main" id="{19C6D60F-804F-4DE3-89F0-BDCF41338325}"/>
              </a:ext>
            </a:extLst>
          </p:cNvPr>
          <p:cNvGrpSpPr/>
          <p:nvPr/>
        </p:nvGrpSpPr>
        <p:grpSpPr>
          <a:xfrm>
            <a:off x="5790021" y="3989762"/>
            <a:ext cx="6073800" cy="2761419"/>
            <a:chOff x="5891256" y="3855023"/>
            <a:chExt cx="6073800" cy="2761419"/>
          </a:xfrm>
        </p:grpSpPr>
        <p:grpSp>
          <p:nvGrpSpPr>
            <p:cNvPr id="29" name="Group 28">
              <a:extLst>
                <a:ext uri="{FF2B5EF4-FFF2-40B4-BE49-F238E27FC236}">
                  <a16:creationId xmlns:a16="http://schemas.microsoft.com/office/drawing/2014/main" id="{59DF93F0-09F8-4822-AA12-9C2FC7A63870}"/>
                </a:ext>
              </a:extLst>
            </p:cNvPr>
            <p:cNvGrpSpPr/>
            <p:nvPr/>
          </p:nvGrpSpPr>
          <p:grpSpPr>
            <a:xfrm>
              <a:off x="8685584" y="3855023"/>
              <a:ext cx="3279472" cy="2761419"/>
              <a:chOff x="7610134" y="3540003"/>
              <a:chExt cx="3279472" cy="2761419"/>
            </a:xfrm>
          </p:grpSpPr>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B4E82BD7-DC30-4070-AB9F-7851C1CB3E46}"/>
                      </a:ext>
                    </a:extLst>
                  </p:cNvPr>
                  <p:cNvSpPr/>
                  <p:nvPr/>
                </p:nvSpPr>
                <p:spPr>
                  <a:xfrm>
                    <a:off x="7610134" y="5803582"/>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oMath>
                      </m:oMathPara>
                    </a14:m>
                    <a:endParaRPr lang="en-US"/>
                  </a:p>
                </p:txBody>
              </p:sp>
            </mc:Choice>
            <mc:Fallback xmlns="">
              <p:sp>
                <p:nvSpPr>
                  <p:cNvPr id="4" name="Rectangle: Rounded Corners 3">
                    <a:extLst>
                      <a:ext uri="{FF2B5EF4-FFF2-40B4-BE49-F238E27FC236}">
                        <a16:creationId xmlns:a16="http://schemas.microsoft.com/office/drawing/2014/main" id="{B4E82BD7-DC30-4070-AB9F-7851C1CB3E46}"/>
                      </a:ext>
                    </a:extLst>
                  </p:cNvPr>
                  <p:cNvSpPr>
                    <a:spLocks noRot="1" noChangeAspect="1" noMove="1" noResize="1" noEditPoints="1" noAdjustHandles="1" noChangeArrowheads="1" noChangeShapeType="1" noTextEdit="1"/>
                  </p:cNvSpPr>
                  <p:nvPr/>
                </p:nvSpPr>
                <p:spPr>
                  <a:xfrm>
                    <a:off x="7610134" y="5803582"/>
                    <a:ext cx="633159" cy="497840"/>
                  </a:xfrm>
                  <a:prstGeom prst="round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8FC6BD87-6B01-416D-80A5-74146356A2F0}"/>
                      </a:ext>
                    </a:extLst>
                  </p:cNvPr>
                  <p:cNvSpPr/>
                  <p:nvPr/>
                </p:nvSpPr>
                <p:spPr>
                  <a:xfrm>
                    <a:off x="8559873" y="5803582"/>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oMath>
                      </m:oMathPara>
                    </a14:m>
                    <a:endParaRPr lang="en-US"/>
                  </a:p>
                </p:txBody>
              </p:sp>
            </mc:Choice>
            <mc:Fallback xmlns="">
              <p:sp>
                <p:nvSpPr>
                  <p:cNvPr id="14" name="Rectangle: Rounded Corners 13">
                    <a:extLst>
                      <a:ext uri="{FF2B5EF4-FFF2-40B4-BE49-F238E27FC236}">
                        <a16:creationId xmlns:a16="http://schemas.microsoft.com/office/drawing/2014/main" id="{8FC6BD87-6B01-416D-80A5-74146356A2F0}"/>
                      </a:ext>
                    </a:extLst>
                  </p:cNvPr>
                  <p:cNvSpPr>
                    <a:spLocks noRot="1" noChangeAspect="1" noMove="1" noResize="1" noEditPoints="1" noAdjustHandles="1" noChangeArrowheads="1" noChangeShapeType="1" noTextEdit="1"/>
                  </p:cNvSpPr>
                  <p:nvPr/>
                </p:nvSpPr>
                <p:spPr>
                  <a:xfrm>
                    <a:off x="8559873" y="5803582"/>
                    <a:ext cx="633159" cy="497840"/>
                  </a:xfrm>
                  <a:prstGeom prst="round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B2707438-3E9D-42DC-A8ED-097486A194BA}"/>
                      </a:ext>
                    </a:extLst>
                  </p:cNvPr>
                  <p:cNvSpPr/>
                  <p:nvPr/>
                </p:nvSpPr>
                <p:spPr>
                  <a:xfrm>
                    <a:off x="10256447" y="5743377"/>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ℓ</m:t>
                              </m:r>
                            </m:sub>
                          </m:sSub>
                        </m:oMath>
                      </m:oMathPara>
                    </a14:m>
                    <a:endParaRPr lang="en-US"/>
                  </a:p>
                </p:txBody>
              </p:sp>
            </mc:Choice>
            <mc:Fallback xmlns="">
              <p:sp>
                <p:nvSpPr>
                  <p:cNvPr id="15" name="Rectangle: Rounded Corners 14">
                    <a:extLst>
                      <a:ext uri="{FF2B5EF4-FFF2-40B4-BE49-F238E27FC236}">
                        <a16:creationId xmlns:a16="http://schemas.microsoft.com/office/drawing/2014/main" id="{B2707438-3E9D-42DC-A8ED-097486A194BA}"/>
                      </a:ext>
                    </a:extLst>
                  </p:cNvPr>
                  <p:cNvSpPr>
                    <a:spLocks noRot="1" noChangeAspect="1" noMove="1" noResize="1" noEditPoints="1" noAdjustHandles="1" noChangeArrowheads="1" noChangeShapeType="1" noTextEdit="1"/>
                  </p:cNvSpPr>
                  <p:nvPr/>
                </p:nvSpPr>
                <p:spPr>
                  <a:xfrm>
                    <a:off x="10256447" y="5743377"/>
                    <a:ext cx="633159" cy="497840"/>
                  </a:xfrm>
                  <a:prstGeom prst="roundRect">
                    <a:avLst/>
                  </a:prstGeom>
                  <a:blipFill>
                    <a:blip r:embed="rId17"/>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16A7A6C7-54AC-40D2-86A4-55FE48641FFC}"/>
                  </a:ext>
                </a:extLst>
              </p:cNvPr>
              <p:cNvSpPr txBox="1"/>
              <p:nvPr/>
            </p:nvSpPr>
            <p:spPr>
              <a:xfrm>
                <a:off x="9612613" y="5807631"/>
                <a:ext cx="401072" cy="369332"/>
              </a:xfrm>
              <a:prstGeom prst="rect">
                <a:avLst/>
              </a:prstGeom>
              <a:noFill/>
            </p:spPr>
            <p:txBody>
              <a:bodyPr wrap="none" rtlCol="0">
                <a:spAutoFit/>
              </a:bodyPr>
              <a:lstStyle/>
              <a:p>
                <a:r>
                  <a:rPr lang="en-US"/>
                  <a:t>….</a:t>
                </a:r>
              </a:p>
            </p:txBody>
          </p:sp>
          <p:sp>
            <p:nvSpPr>
              <p:cNvPr id="17" name="Rectangle: Rounded Corners 16">
                <a:extLst>
                  <a:ext uri="{FF2B5EF4-FFF2-40B4-BE49-F238E27FC236}">
                    <a16:creationId xmlns:a16="http://schemas.microsoft.com/office/drawing/2014/main" id="{DDA5936E-7526-42DD-B5F7-28672609E744}"/>
                  </a:ext>
                </a:extLst>
              </p:cNvPr>
              <p:cNvSpPr/>
              <p:nvPr/>
            </p:nvSpPr>
            <p:spPr>
              <a:xfrm>
                <a:off x="8079113" y="4786231"/>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659E51D-61B6-44D1-A504-8CEF63EC834D}"/>
                  </a:ext>
                </a:extLst>
              </p:cNvPr>
              <p:cNvCxnSpPr>
                <a:stCxn id="17" idx="2"/>
                <a:endCxn id="4" idx="0"/>
              </p:cNvCxnSpPr>
              <p:nvPr/>
            </p:nvCxnSpPr>
            <p:spPr>
              <a:xfrm flipH="1">
                <a:off x="7926714" y="5284071"/>
                <a:ext cx="468979" cy="519511"/>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2F4001B-9641-4AF2-9077-B484AFBDA437}"/>
                  </a:ext>
                </a:extLst>
              </p:cNvPr>
              <p:cNvCxnSpPr>
                <a:cxnSpLocks/>
                <a:stCxn id="17" idx="2"/>
                <a:endCxn id="14" idx="0"/>
              </p:cNvCxnSpPr>
              <p:nvPr/>
            </p:nvCxnSpPr>
            <p:spPr>
              <a:xfrm>
                <a:off x="8395693" y="5284071"/>
                <a:ext cx="480760" cy="519511"/>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FD77D8EF-0E41-48CC-A5F4-58157BD8B429}"/>
                  </a:ext>
                </a:extLst>
              </p:cNvPr>
              <p:cNvSpPr txBox="1"/>
              <p:nvPr/>
            </p:nvSpPr>
            <p:spPr>
              <a:xfrm rot="5400000">
                <a:off x="9414784" y="4352645"/>
                <a:ext cx="497840" cy="369332"/>
              </a:xfrm>
              <a:prstGeom prst="rect">
                <a:avLst/>
              </a:prstGeom>
              <a:noFill/>
            </p:spPr>
            <p:txBody>
              <a:bodyPr wrap="square" rtlCol="0">
                <a:spAutoFit/>
              </a:bodyPr>
              <a:lstStyle/>
              <a:p>
                <a:r>
                  <a:rPr lang="en-US"/>
                  <a:t>….</a:t>
                </a:r>
              </a:p>
            </p:txBody>
          </p:sp>
          <p:cxnSp>
            <p:nvCxnSpPr>
              <p:cNvPr id="25" name="Straight Connector 24">
                <a:extLst>
                  <a:ext uri="{FF2B5EF4-FFF2-40B4-BE49-F238E27FC236}">
                    <a16:creationId xmlns:a16="http://schemas.microsoft.com/office/drawing/2014/main" id="{6EDE8700-AA93-41E7-AFC2-35B8830234BD}"/>
                  </a:ext>
                </a:extLst>
              </p:cNvPr>
              <p:cNvCxnSpPr>
                <a:cxnSpLocks/>
                <a:endCxn id="15" idx="0"/>
              </p:cNvCxnSpPr>
              <p:nvPr/>
            </p:nvCxnSpPr>
            <p:spPr>
              <a:xfrm>
                <a:off x="10245772" y="5176770"/>
                <a:ext cx="327255" cy="56660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Rectangle: Rounded Corners 27">
                    <a:extLst>
                      <a:ext uri="{FF2B5EF4-FFF2-40B4-BE49-F238E27FC236}">
                        <a16:creationId xmlns:a16="http://schemas.microsoft.com/office/drawing/2014/main" id="{CEB1A730-C40C-4259-AE95-6AD5FBB73F7E}"/>
                      </a:ext>
                    </a:extLst>
                  </p:cNvPr>
                  <p:cNvSpPr/>
                  <p:nvPr/>
                </p:nvSpPr>
                <p:spPr>
                  <a:xfrm>
                    <a:off x="9296033" y="3540003"/>
                    <a:ext cx="633159" cy="4978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a:p>
                </p:txBody>
              </p:sp>
            </mc:Choice>
            <mc:Fallback xmlns="">
              <p:sp>
                <p:nvSpPr>
                  <p:cNvPr id="28" name="Rectangle: Rounded Corners 27">
                    <a:extLst>
                      <a:ext uri="{FF2B5EF4-FFF2-40B4-BE49-F238E27FC236}">
                        <a16:creationId xmlns:a16="http://schemas.microsoft.com/office/drawing/2014/main" id="{CEB1A730-C40C-4259-AE95-6AD5FBB73F7E}"/>
                      </a:ext>
                    </a:extLst>
                  </p:cNvPr>
                  <p:cNvSpPr>
                    <a:spLocks noRot="1" noChangeAspect="1" noMove="1" noResize="1" noEditPoints="1" noAdjustHandles="1" noChangeArrowheads="1" noChangeShapeType="1" noTextEdit="1"/>
                  </p:cNvSpPr>
                  <p:nvPr/>
                </p:nvSpPr>
                <p:spPr>
                  <a:xfrm>
                    <a:off x="9296033" y="3540003"/>
                    <a:ext cx="633159" cy="497840"/>
                  </a:xfrm>
                  <a:prstGeom prst="roundRect">
                    <a:avLst/>
                  </a:prstGeom>
                  <a:blipFill>
                    <a:blip r:embed="rId18"/>
                    <a:stretch>
                      <a:fillRect/>
                    </a:stretch>
                  </a:blipFill>
                </p:spPr>
                <p:txBody>
                  <a:bodyPr/>
                  <a:lstStyle/>
                  <a:p>
                    <a:r>
                      <a:rPr lang="en-US">
                        <a:noFill/>
                      </a:rPr>
                      <a:t> </a:t>
                    </a:r>
                  </a:p>
                </p:txBody>
              </p:sp>
            </mc:Fallback>
          </mc:AlternateContent>
        </p:grpSp>
        <p:sp>
          <p:nvSpPr>
            <p:cNvPr id="88" name="Left Brace 87">
              <a:extLst>
                <a:ext uri="{FF2B5EF4-FFF2-40B4-BE49-F238E27FC236}">
                  <a16:creationId xmlns:a16="http://schemas.microsoft.com/office/drawing/2014/main" id="{62EF2DEF-BDF1-4D0A-976C-2F7B76969FA6}"/>
                </a:ext>
              </a:extLst>
            </p:cNvPr>
            <p:cNvSpPr/>
            <p:nvPr/>
          </p:nvSpPr>
          <p:spPr>
            <a:xfrm>
              <a:off x="7989697" y="3903837"/>
              <a:ext cx="633159" cy="2546564"/>
            </a:xfrm>
            <a:prstGeom prst="leftBrace">
              <a:avLst>
                <a:gd name="adj1" fmla="val 8333"/>
                <a:gd name="adj2" fmla="val 4840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C52D1497-0F7E-4584-AAEB-05FF291329BE}"/>
                    </a:ext>
                  </a:extLst>
                </p:cNvPr>
                <p:cNvSpPr txBox="1"/>
                <p:nvPr/>
              </p:nvSpPr>
              <p:spPr>
                <a:xfrm>
                  <a:off x="5891256" y="4931336"/>
                  <a:ext cx="2864380" cy="369332"/>
                </a:xfrm>
                <a:prstGeom prst="rect">
                  <a:avLst/>
                </a:prstGeom>
                <a:noFill/>
              </p:spPr>
              <p:txBody>
                <a:bodyPr wrap="square" rtlCol="0">
                  <a:spAutoFit/>
                </a:bodyPr>
                <a:lstStyle/>
                <a:p>
                  <a:r>
                    <a:rPr lang="en-US"/>
                    <a:t>SPB-</a:t>
                  </a:r>
                  <a:r>
                    <a:rPr lang="en-US" err="1"/>
                    <a:t>Hash.Hash</a:t>
                  </a:r>
                  <a:r>
                    <a:rPr lang="en-US"/>
                    <a:t>(</a:t>
                  </a:r>
                  <a14:m>
                    <m:oMath xmlns:m="http://schemas.openxmlformats.org/officeDocument/2006/math">
                      <m:r>
                        <a:rPr lang="en-US" i="1" dirty="0" smtClean="0">
                          <a:latin typeface="Cambria Math" panose="02040503050406030204" pitchFamily="18" charset="0"/>
                        </a:rPr>
                        <m:t>h𝑘</m:t>
                      </m:r>
                    </m:oMath>
                  </a14:m>
                  <a:r>
                    <a:rPr lang="en-US"/>
                    <a:t>,…)</a:t>
                  </a:r>
                </a:p>
              </p:txBody>
            </p:sp>
          </mc:Choice>
          <mc:Fallback xmlns="">
            <p:sp>
              <p:nvSpPr>
                <p:cNvPr id="90" name="TextBox 89">
                  <a:extLst>
                    <a:ext uri="{FF2B5EF4-FFF2-40B4-BE49-F238E27FC236}">
                      <a16:creationId xmlns:a16="http://schemas.microsoft.com/office/drawing/2014/main" id="{C52D1497-0F7E-4584-AAEB-05FF291329BE}"/>
                    </a:ext>
                  </a:extLst>
                </p:cNvPr>
                <p:cNvSpPr txBox="1">
                  <a:spLocks noRot="1" noChangeAspect="1" noMove="1" noResize="1" noEditPoints="1" noAdjustHandles="1" noChangeArrowheads="1" noChangeShapeType="1" noTextEdit="1"/>
                </p:cNvSpPr>
                <p:nvPr/>
              </p:nvSpPr>
              <p:spPr>
                <a:xfrm>
                  <a:off x="5891256" y="4931336"/>
                  <a:ext cx="2864380" cy="369332"/>
                </a:xfrm>
                <a:prstGeom prst="rect">
                  <a:avLst/>
                </a:prstGeom>
                <a:blipFill>
                  <a:blip r:embed="rId19"/>
                  <a:stretch>
                    <a:fillRect l="-1915" t="-8197"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Cloud 9">
                <a:extLst>
                  <a:ext uri="{FF2B5EF4-FFF2-40B4-BE49-F238E27FC236}">
                    <a16:creationId xmlns:a16="http://schemas.microsoft.com/office/drawing/2014/main" id="{1D2BAD9D-EE15-4AAC-9E28-9D4C1E609F07}"/>
                  </a:ext>
                </a:extLst>
              </p:cNvPr>
              <p:cNvSpPr/>
              <p:nvPr/>
            </p:nvSpPr>
            <p:spPr>
              <a:xfrm>
                <a:off x="7563095" y="1957306"/>
                <a:ext cx="4785283" cy="1776511"/>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Statement: is small because </a:t>
                </a:r>
                <a14:m>
                  <m:oMath xmlns:m="http://schemas.openxmlformats.org/officeDocument/2006/math">
                    <m:r>
                      <a:rPr lang="en-US" b="0" i="1" smtClean="0">
                        <a:latin typeface="Cambria Math" panose="02040503050406030204" pitchFamily="18" charset="0"/>
                      </a:rPr>
                      <m:t>h</m:t>
                    </m:r>
                  </m:oMath>
                </a14:m>
                <a:r>
                  <a:rPr lang="en-US"/>
                  <a:t> is compact </a:t>
                </a:r>
                <a:br>
                  <a:rPr lang="en-US"/>
                </a:br>
                <a:r>
                  <a:rPr lang="en-US"/>
                  <a:t>Witness: is small because SPB opening is compact</a:t>
                </a:r>
              </a:p>
              <a:p>
                <a:pPr algn="ctr"/>
                <a:r>
                  <a:rPr lang="en-US"/>
                  <a:t>=&gt; </a:t>
                </a:r>
                <a:r>
                  <a:rPr lang="el-GR"/>
                  <a:t>π</a:t>
                </a:r>
                <a:r>
                  <a:rPr lang="en-IN"/>
                  <a:t> </a:t>
                </a:r>
                <a:r>
                  <a:rPr lang="en-US"/>
                  <a:t>is compact </a:t>
                </a:r>
              </a:p>
            </p:txBody>
          </p:sp>
        </mc:Choice>
        <mc:Fallback xmlns="">
          <p:sp>
            <p:nvSpPr>
              <p:cNvPr id="10" name="Cloud 9">
                <a:extLst>
                  <a:ext uri="{FF2B5EF4-FFF2-40B4-BE49-F238E27FC236}">
                    <a16:creationId xmlns:a16="http://schemas.microsoft.com/office/drawing/2014/main" id="{1D2BAD9D-EE15-4AAC-9E28-9D4C1E609F07}"/>
                  </a:ext>
                </a:extLst>
              </p:cNvPr>
              <p:cNvSpPr>
                <a:spLocks noRot="1" noChangeAspect="1" noMove="1" noResize="1" noEditPoints="1" noAdjustHandles="1" noChangeArrowheads="1" noChangeShapeType="1" noTextEdit="1"/>
              </p:cNvSpPr>
              <p:nvPr/>
            </p:nvSpPr>
            <p:spPr>
              <a:xfrm>
                <a:off x="7563095" y="1957306"/>
                <a:ext cx="4785283" cy="1776511"/>
              </a:xfrm>
              <a:prstGeom prst="cloud">
                <a:avLst/>
              </a:prstGeom>
              <a:blipFill>
                <a:blip r:embed="rId20"/>
                <a:stretch>
                  <a:fillRect/>
                </a:stretch>
              </a:blipFill>
            </p:spPr>
            <p:txBody>
              <a:bodyPr/>
              <a:lstStyle/>
              <a:p>
                <a:r>
                  <a:rPr lang="en-US">
                    <a:noFill/>
                  </a:rPr>
                  <a:t> </a:t>
                </a:r>
              </a:p>
            </p:txBody>
          </p:sp>
        </mc:Fallback>
      </mc:AlternateContent>
      <p:sp>
        <p:nvSpPr>
          <p:cNvPr id="40" name="Cloud 39">
            <a:extLst>
              <a:ext uri="{FF2B5EF4-FFF2-40B4-BE49-F238E27FC236}">
                <a16:creationId xmlns:a16="http://schemas.microsoft.com/office/drawing/2014/main" id="{ED176224-DF8A-4BE9-A201-93AD0220F2B9}"/>
              </a:ext>
            </a:extLst>
          </p:cNvPr>
          <p:cNvSpPr/>
          <p:nvPr/>
        </p:nvSpPr>
        <p:spPr>
          <a:xfrm>
            <a:off x="576021" y="5280708"/>
            <a:ext cx="1088869" cy="1401915"/>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Small</a:t>
            </a:r>
          </a:p>
        </p:txBody>
      </p:sp>
      <p:sp>
        <p:nvSpPr>
          <p:cNvPr id="41" name="Cloud 40">
            <a:extLst>
              <a:ext uri="{FF2B5EF4-FFF2-40B4-BE49-F238E27FC236}">
                <a16:creationId xmlns:a16="http://schemas.microsoft.com/office/drawing/2014/main" id="{C9A246A0-D927-412F-A16C-13B48904E7E9}"/>
              </a:ext>
            </a:extLst>
          </p:cNvPr>
          <p:cNvSpPr/>
          <p:nvPr/>
        </p:nvSpPr>
        <p:spPr>
          <a:xfrm>
            <a:off x="2130909" y="5324943"/>
            <a:ext cx="1088869" cy="1401915"/>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t>Small</a:t>
            </a:r>
          </a:p>
        </p:txBody>
      </p:sp>
      <mc:AlternateContent xmlns:mc="http://schemas.openxmlformats.org/markup-compatibility/2006" xmlns:a14="http://schemas.microsoft.com/office/drawing/2010/main">
        <mc:Choice Requires="a14">
          <p:sp>
            <p:nvSpPr>
              <p:cNvPr id="42" name="Cloud 41">
                <a:extLst>
                  <a:ext uri="{FF2B5EF4-FFF2-40B4-BE49-F238E27FC236}">
                    <a16:creationId xmlns:a16="http://schemas.microsoft.com/office/drawing/2014/main" id="{77C9A4E3-D2D3-4060-9533-A260A4974720}"/>
                  </a:ext>
                </a:extLst>
              </p:cNvPr>
              <p:cNvSpPr/>
              <p:nvPr/>
            </p:nvSpPr>
            <p:spPr>
              <a:xfrm>
                <a:off x="3720678" y="2525944"/>
                <a:ext cx="4167315" cy="257374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a:p>
                <a:pPr algn="ctr"/>
                <a:endParaRPr lang="en-US" sz="1600"/>
              </a:p>
              <a:p>
                <a:pPr algn="ctr"/>
                <a14:m>
                  <m:oMath xmlns:m="http://schemas.openxmlformats.org/officeDocument/2006/math">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a:t> NIWI proof that</a:t>
                </a:r>
              </a:p>
              <a:p>
                <a:pPr marL="400050" indent="-400050" algn="ctr">
                  <a:buFont typeface="+mj-lt"/>
                  <a:buAutoNum type="romanLcPeriod"/>
                </a:pPr>
                <a:r>
                  <a:rPr lang="en-US"/>
                  <a:t> </a:t>
                </a:r>
                <a14:m>
                  <m:oMath xmlns:m="http://schemas.openxmlformats.org/officeDocument/2006/math">
                    <m:r>
                      <a:rPr lang="en-US" i="1" dirty="0" smtClean="0">
                        <a:latin typeface="Cambria Math" panose="02040503050406030204" pitchFamily="18" charset="0"/>
                      </a:rPr>
                      <m:t>𝑐𝑡</m:t>
                    </m:r>
                  </m:oMath>
                </a14:m>
                <a:r>
                  <a:rPr lang="en-US"/>
                  <a:t> encrypts a valid signature under some </a:t>
                </a:r>
                <a14:m>
                  <m:oMath xmlns:m="http://schemas.openxmlformats.org/officeDocument/2006/math">
                    <m:r>
                      <a:rPr lang="en-US" b="0" i="1" smtClean="0">
                        <a:latin typeface="Cambria Math" panose="02040503050406030204" pitchFamily="18" charset="0"/>
                      </a:rPr>
                      <m:t>𝑣𝑘</m:t>
                    </m:r>
                  </m:oMath>
                </a14:m>
                <a:r>
                  <a:rPr lang="en-US"/>
                  <a:t> and </a:t>
                </a:r>
              </a:p>
              <a:p>
                <a:pPr marL="400050" indent="-400050" algn="ctr">
                  <a:buFont typeface="+mj-lt"/>
                  <a:buAutoNum type="romanLcPeriod"/>
                </a:pPr>
                <a14:m>
                  <m:oMath xmlns:m="http://schemas.openxmlformats.org/officeDocument/2006/math">
                    <m:r>
                      <a:rPr lang="en-US" b="0" i="1" smtClean="0">
                        <a:latin typeface="Cambria Math" panose="02040503050406030204" pitchFamily="18" charset="0"/>
                      </a:rPr>
                      <m:t>∃</m:t>
                    </m:r>
                  </m:oMath>
                </a14:m>
                <a:r>
                  <a:rPr lang="en-US"/>
                  <a:t> an SPB opening showing </a:t>
                </a:r>
                <a14:m>
                  <m:oMath xmlns:m="http://schemas.openxmlformats.org/officeDocument/2006/math">
                    <m:r>
                      <a:rPr lang="en-US" i="1">
                        <a:latin typeface="Cambria Math" panose="02040503050406030204" pitchFamily="18" charset="0"/>
                      </a:rPr>
                      <m:t>𝑣𝑘</m:t>
                    </m:r>
                  </m:oMath>
                </a14:m>
                <a:r>
                  <a:rPr lang="en-US"/>
                  <a:t> is consistent with  </a:t>
                </a:r>
                <a14:m>
                  <m:oMath xmlns:m="http://schemas.openxmlformats.org/officeDocument/2006/math">
                    <m:r>
                      <a:rPr lang="en-US" i="1">
                        <a:latin typeface="Cambria Math" panose="02040503050406030204" pitchFamily="18" charset="0"/>
                      </a:rPr>
                      <m:t>h</m:t>
                    </m:r>
                  </m:oMath>
                </a14:m>
                <a:endParaRPr lang="en-US"/>
              </a:p>
              <a:p>
                <a:pPr marL="400050" indent="-400050" algn="ctr">
                  <a:buFont typeface="+mj-lt"/>
                  <a:buAutoNum type="romanLcPeriod"/>
                </a:pPr>
                <a:endParaRPr lang="en-US" sz="1600"/>
              </a:p>
              <a:p>
                <a:pPr marL="400050" indent="-400050" algn="ctr">
                  <a:buFont typeface="+mj-lt"/>
                  <a:buAutoNum type="romanLcPeriod"/>
                </a:pPr>
                <a:endParaRPr lang="en-US" sz="1600"/>
              </a:p>
            </p:txBody>
          </p:sp>
        </mc:Choice>
        <mc:Fallback xmlns="">
          <p:sp>
            <p:nvSpPr>
              <p:cNvPr id="42" name="Cloud 41">
                <a:extLst>
                  <a:ext uri="{FF2B5EF4-FFF2-40B4-BE49-F238E27FC236}">
                    <a16:creationId xmlns:a16="http://schemas.microsoft.com/office/drawing/2014/main" id="{77C9A4E3-D2D3-4060-9533-A260A4974720}"/>
                  </a:ext>
                </a:extLst>
              </p:cNvPr>
              <p:cNvSpPr>
                <a:spLocks noRot="1" noChangeAspect="1" noMove="1" noResize="1" noEditPoints="1" noAdjustHandles="1" noChangeArrowheads="1" noChangeShapeType="1" noTextEdit="1"/>
              </p:cNvSpPr>
              <p:nvPr/>
            </p:nvSpPr>
            <p:spPr>
              <a:xfrm>
                <a:off x="3720678" y="2525944"/>
                <a:ext cx="4167315" cy="2573741"/>
              </a:xfrm>
              <a:prstGeom prst="cloud">
                <a:avLst/>
              </a:prstGeom>
              <a:blipFill>
                <a:blip r:embed="rId21"/>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36901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F1005-295B-4E5E-B348-770C23DCB722}"/>
              </a:ext>
            </a:extLst>
          </p:cNvPr>
          <p:cNvSpPr>
            <a:spLocks noGrp="1"/>
          </p:cNvSpPr>
          <p:nvPr>
            <p:ph type="title"/>
          </p:nvPr>
        </p:nvSpPr>
        <p:spPr/>
        <p:txBody>
          <a:bodyPr/>
          <a:lstStyle/>
          <a:p>
            <a:r>
              <a:rPr lang="en-IN"/>
              <a:t>[BDHKS’19]: Unforgeability</a:t>
            </a:r>
            <a:endParaRPr lang="en-US"/>
          </a:p>
        </p:txBody>
      </p:sp>
      <p:sp>
        <p:nvSpPr>
          <p:cNvPr id="3" name="Content Placeholder 2">
            <a:extLst>
              <a:ext uri="{FF2B5EF4-FFF2-40B4-BE49-F238E27FC236}">
                <a16:creationId xmlns:a16="http://schemas.microsoft.com/office/drawing/2014/main" id="{D04067A9-E28C-4DC7-BFB5-06DFD69260FE}"/>
              </a:ext>
            </a:extLst>
          </p:cNvPr>
          <p:cNvSpPr>
            <a:spLocks noGrp="1"/>
          </p:cNvSpPr>
          <p:nvPr>
            <p:ph sz="half" idx="1"/>
          </p:nvPr>
        </p:nvSpPr>
        <p:spPr>
          <a:xfrm>
            <a:off x="838200" y="1825625"/>
            <a:ext cx="10515600" cy="4351338"/>
          </a:xfrm>
        </p:spPr>
        <p:txBody>
          <a:bodyPr/>
          <a:lstStyle/>
          <a:p>
            <a:pPr lvl="1"/>
            <a:endParaRPr lang="en-US"/>
          </a:p>
          <a:p>
            <a:pPr lvl="1"/>
            <a:endParaRPr lang="en-US"/>
          </a:p>
          <a:p>
            <a:pPr lvl="1"/>
            <a:endParaRPr lang="en-US"/>
          </a:p>
          <a:p>
            <a:pPr marL="457200" lvl="1" indent="0">
              <a:buNone/>
            </a:pPr>
            <a:endParaRPr lang="en-US"/>
          </a:p>
          <a:p>
            <a:pPr lvl="1"/>
            <a:endParaRPr lang="en-US"/>
          </a:p>
          <a:p>
            <a:pPr lvl="1"/>
            <a:endParaRPr lang="en-US"/>
          </a:p>
          <a:p>
            <a:pPr lvl="1"/>
            <a:endParaRPr lang="en-US"/>
          </a:p>
          <a:p>
            <a:endParaRPr lang="en-US"/>
          </a:p>
          <a:p>
            <a:pPr lvl="1"/>
            <a:endParaRPr lang="en-US"/>
          </a:p>
          <a:p>
            <a:pPr lvl="1"/>
            <a:endParaRPr lang="en-US"/>
          </a:p>
          <a:p>
            <a:pPr lvl="1"/>
            <a:endParaRPr lang="en-US"/>
          </a:p>
        </p:txBody>
      </p:sp>
      <p:grpSp>
        <p:nvGrpSpPr>
          <p:cNvPr id="9" name="Group 8">
            <a:extLst>
              <a:ext uri="{FF2B5EF4-FFF2-40B4-BE49-F238E27FC236}">
                <a16:creationId xmlns:a16="http://schemas.microsoft.com/office/drawing/2014/main" id="{842F442C-36AE-43FD-917B-FC8CAAE8F79B}"/>
              </a:ext>
            </a:extLst>
          </p:cNvPr>
          <p:cNvGrpSpPr/>
          <p:nvPr/>
        </p:nvGrpSpPr>
        <p:grpSpPr>
          <a:xfrm>
            <a:off x="2574209" y="1360704"/>
            <a:ext cx="6302244" cy="464921"/>
            <a:chOff x="1755028" y="2115212"/>
            <a:chExt cx="8957090" cy="661451"/>
          </a:xfrm>
        </p:grpSpPr>
        <p:sp>
          <p:nvSpPr>
            <p:cNvPr id="5" name="TextBox 4">
              <a:extLst>
                <a:ext uri="{FF2B5EF4-FFF2-40B4-BE49-F238E27FC236}">
                  <a16:creationId xmlns:a16="http://schemas.microsoft.com/office/drawing/2014/main" id="{7638640A-8CB7-43A7-82A7-F390A4042BDE}"/>
                </a:ext>
              </a:extLst>
            </p:cNvPr>
            <p:cNvSpPr txBox="1"/>
            <p:nvPr/>
          </p:nvSpPr>
          <p:spPr>
            <a:xfrm>
              <a:off x="1755028" y="2115212"/>
              <a:ext cx="1164264" cy="656818"/>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PKE</a:t>
              </a:r>
              <a:endParaRPr lang="en-US" sz="2400"/>
            </a:p>
          </p:txBody>
        </p:sp>
        <p:sp>
          <p:nvSpPr>
            <p:cNvPr id="6" name="TextBox 5">
              <a:extLst>
                <a:ext uri="{FF2B5EF4-FFF2-40B4-BE49-F238E27FC236}">
                  <a16:creationId xmlns:a16="http://schemas.microsoft.com/office/drawing/2014/main" id="{69E5D3AA-007C-4C2B-935F-888E2D08FAC0}"/>
                </a:ext>
              </a:extLst>
            </p:cNvPr>
            <p:cNvSpPr txBox="1"/>
            <p:nvPr/>
          </p:nvSpPr>
          <p:spPr>
            <a:xfrm>
              <a:off x="5781687" y="2115213"/>
              <a:ext cx="2665048" cy="656819"/>
            </a:xfrm>
            <a:prstGeom prst="rect">
              <a:avLst/>
            </a:prstGeom>
            <a:solidFill>
              <a:schemeClr val="accent5">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SPB-Hash</a:t>
              </a:r>
              <a:endParaRPr lang="en-US" sz="2400"/>
            </a:p>
          </p:txBody>
        </p:sp>
        <p:sp>
          <p:nvSpPr>
            <p:cNvPr id="7" name="TextBox 6">
              <a:extLst>
                <a:ext uri="{FF2B5EF4-FFF2-40B4-BE49-F238E27FC236}">
                  <a16:creationId xmlns:a16="http://schemas.microsoft.com/office/drawing/2014/main" id="{33DE858C-DDAE-41A9-844F-46D1471C8AF2}"/>
                </a:ext>
              </a:extLst>
            </p:cNvPr>
            <p:cNvSpPr txBox="1"/>
            <p:nvPr/>
          </p:nvSpPr>
          <p:spPr>
            <a:xfrm>
              <a:off x="9268334" y="2115212"/>
              <a:ext cx="1443784" cy="656819"/>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NIWI</a:t>
              </a:r>
              <a:endParaRPr lang="en-US" sz="2400"/>
            </a:p>
          </p:txBody>
        </p:sp>
        <p:sp>
          <p:nvSpPr>
            <p:cNvPr id="8" name="TextBox 7">
              <a:extLst>
                <a:ext uri="{FF2B5EF4-FFF2-40B4-BE49-F238E27FC236}">
                  <a16:creationId xmlns:a16="http://schemas.microsoft.com/office/drawing/2014/main" id="{87053A4E-E776-46C6-8A44-74D233FAFC37}"/>
                </a:ext>
              </a:extLst>
            </p:cNvPr>
            <p:cNvSpPr txBox="1"/>
            <p:nvPr/>
          </p:nvSpPr>
          <p:spPr>
            <a:xfrm>
              <a:off x="3740892" y="2119844"/>
              <a:ext cx="1219196" cy="656819"/>
            </a:xfrm>
            <a:prstGeom prst="rect">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wrap="square" rtlCol="0">
              <a:spAutoFit/>
            </a:bodyPr>
            <a:lstStyle/>
            <a:p>
              <a:r>
                <a:rPr lang="en-IN" sz="2400"/>
                <a:t>Sign</a:t>
              </a:r>
              <a:endParaRPr lang="en-US" sz="2400"/>
            </a:p>
          </p:txBody>
        </p:sp>
      </p:grpSp>
      <p:grpSp>
        <p:nvGrpSpPr>
          <p:cNvPr id="66" name="Group 65">
            <a:extLst>
              <a:ext uri="{FF2B5EF4-FFF2-40B4-BE49-F238E27FC236}">
                <a16:creationId xmlns:a16="http://schemas.microsoft.com/office/drawing/2014/main" id="{05784857-2394-4158-88DD-AF7DAAB835F6}"/>
              </a:ext>
            </a:extLst>
          </p:cNvPr>
          <p:cNvGrpSpPr/>
          <p:nvPr/>
        </p:nvGrpSpPr>
        <p:grpSpPr>
          <a:xfrm>
            <a:off x="2542035" y="1929940"/>
            <a:ext cx="3023204" cy="700993"/>
            <a:chOff x="2676066" y="3931918"/>
            <a:chExt cx="3732107" cy="1094403"/>
          </a:xfrm>
        </p:grpSpPr>
        <mc:AlternateContent xmlns:mc="http://schemas.openxmlformats.org/markup-compatibility/2006" xmlns:a14="http://schemas.microsoft.com/office/drawing/2010/main">
          <mc:Choice Requires="a14">
            <p:sp>
              <p:nvSpPr>
                <p:cNvPr id="67" name="Rectangle: Rounded Corners 66">
                  <a:extLst>
                    <a:ext uri="{FF2B5EF4-FFF2-40B4-BE49-F238E27FC236}">
                      <a16:creationId xmlns:a16="http://schemas.microsoft.com/office/drawing/2014/main" id="{191A85C4-727D-457C-8117-3521EADF8351}"/>
                    </a:ext>
                  </a:extLst>
                </p:cNvPr>
                <p:cNvSpPr/>
                <p:nvPr/>
              </p:nvSpPr>
              <p:spPr>
                <a:xfrm>
                  <a:off x="2676066" y="4247629"/>
                  <a:ext cx="3732107" cy="778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𝑣𝑘</m:t>
                            </m:r>
                            <m:r>
                              <a:rPr lang="en-US" sz="2400" b="0" i="1" smtClean="0">
                                <a:latin typeface="Cambria Math" panose="02040503050406030204" pitchFamily="18" charset="0"/>
                              </a:rPr>
                              <m:t>, </m:t>
                            </m:r>
                            <m:r>
                              <a:rPr lang="en-US" sz="2400" b="0" i="1" smtClean="0">
                                <a:latin typeface="Cambria Math" panose="02040503050406030204" pitchFamily="18" charset="0"/>
                              </a:rPr>
                              <m:t>𝑃𝐾𝐸</m:t>
                            </m:r>
                            <m:r>
                              <a:rPr lang="en-US" sz="2400" b="0" i="1" smtClean="0">
                                <a:latin typeface="Cambria Math" panose="02040503050406030204" pitchFamily="18" charset="0"/>
                              </a:rPr>
                              <m:t>.</m:t>
                            </m:r>
                            <m:r>
                              <a:rPr lang="en-US" sz="2400" b="0" i="1" smtClean="0">
                                <a:latin typeface="Cambria Math" panose="02040503050406030204" pitchFamily="18" charset="0"/>
                              </a:rPr>
                              <m:t>𝑝𝑘</m:t>
                            </m:r>
                          </m:e>
                        </m:d>
                      </m:oMath>
                    </m:oMathPara>
                  </a14:m>
                  <a:endParaRPr lang="en-US"/>
                </a:p>
              </p:txBody>
            </p:sp>
          </mc:Choice>
          <mc:Fallback xmlns="">
            <p:sp>
              <p:nvSpPr>
                <p:cNvPr id="67" name="Rectangle: Rounded Corners 66">
                  <a:extLst>
                    <a:ext uri="{FF2B5EF4-FFF2-40B4-BE49-F238E27FC236}">
                      <a16:creationId xmlns:a16="http://schemas.microsoft.com/office/drawing/2014/main" id="{191A85C4-727D-457C-8117-3521EADF8351}"/>
                    </a:ext>
                  </a:extLst>
                </p:cNvPr>
                <p:cNvSpPr>
                  <a:spLocks noRot="1" noChangeAspect="1" noMove="1" noResize="1" noEditPoints="1" noAdjustHandles="1" noChangeArrowheads="1" noChangeShapeType="1" noTextEdit="1"/>
                </p:cNvSpPr>
                <p:nvPr/>
              </p:nvSpPr>
              <p:spPr>
                <a:xfrm>
                  <a:off x="2676066" y="4247629"/>
                  <a:ext cx="3732107" cy="778692"/>
                </a:xfrm>
                <a:prstGeom prst="roundRect">
                  <a:avLst/>
                </a:prstGeom>
                <a:blipFill>
                  <a:blip r:embed="rId5"/>
                  <a:stretch>
                    <a:fillRect b="-10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Rectangle: Rounded Corners 67">
                  <a:extLst>
                    <a:ext uri="{FF2B5EF4-FFF2-40B4-BE49-F238E27FC236}">
                      <a16:creationId xmlns:a16="http://schemas.microsoft.com/office/drawing/2014/main" id="{44D310B0-9C7A-4552-877A-7917483F6E42}"/>
                    </a:ext>
                  </a:extLst>
                </p:cNvPr>
                <p:cNvSpPr/>
                <p:nvPr/>
              </p:nvSpPr>
              <p:spPr>
                <a:xfrm>
                  <a:off x="4279952" y="3931918"/>
                  <a:ext cx="524334" cy="3055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𝑉𝐾</m:t>
                        </m:r>
                      </m:oMath>
                    </m:oMathPara>
                  </a14:m>
                  <a:endParaRPr lang="en-US"/>
                </a:p>
              </p:txBody>
            </p:sp>
          </mc:Choice>
          <mc:Fallback xmlns="">
            <p:sp>
              <p:nvSpPr>
                <p:cNvPr id="68" name="Rectangle: Rounded Corners 67">
                  <a:extLst>
                    <a:ext uri="{FF2B5EF4-FFF2-40B4-BE49-F238E27FC236}">
                      <a16:creationId xmlns:a16="http://schemas.microsoft.com/office/drawing/2014/main" id="{44D310B0-9C7A-4552-877A-7917483F6E42}"/>
                    </a:ext>
                  </a:extLst>
                </p:cNvPr>
                <p:cNvSpPr>
                  <a:spLocks noRot="1" noChangeAspect="1" noMove="1" noResize="1" noEditPoints="1" noAdjustHandles="1" noChangeArrowheads="1" noChangeShapeType="1" noTextEdit="1"/>
                </p:cNvSpPr>
                <p:nvPr/>
              </p:nvSpPr>
              <p:spPr>
                <a:xfrm>
                  <a:off x="4279952" y="3931918"/>
                  <a:ext cx="524334" cy="305549"/>
                </a:xfrm>
                <a:prstGeom prst="roundRect">
                  <a:avLst/>
                </a:prstGeom>
                <a:blipFill>
                  <a:blip r:embed="rId6"/>
                  <a:stretch>
                    <a:fillRect l="-9722" t="-11765" b="-26471"/>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78EDF79B-845D-4538-9522-195CD3832AD5}"/>
              </a:ext>
            </a:extLst>
          </p:cNvPr>
          <p:cNvGrpSpPr/>
          <p:nvPr/>
        </p:nvGrpSpPr>
        <p:grpSpPr>
          <a:xfrm>
            <a:off x="6035797" y="1900194"/>
            <a:ext cx="3023204" cy="737106"/>
            <a:chOff x="6946857" y="3959917"/>
            <a:chExt cx="3539067" cy="1066404"/>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E152384D-E504-48B9-902E-2476C258002E}"/>
                    </a:ext>
                  </a:extLst>
                </p:cNvPr>
                <p:cNvSpPr/>
                <p:nvPr/>
              </p:nvSpPr>
              <p:spPr>
                <a:xfrm>
                  <a:off x="6946857" y="4247629"/>
                  <a:ext cx="3539067" cy="77869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𝑆𝑖𝑔𝑛</m:t>
                            </m:r>
                            <m:r>
                              <a:rPr lang="en-US" sz="2400" b="0" i="1" smtClean="0">
                                <a:latin typeface="Cambria Math" panose="02040503050406030204" pitchFamily="18" charset="0"/>
                              </a:rPr>
                              <m:t>.</m:t>
                            </m:r>
                            <m:r>
                              <a:rPr lang="en-US" sz="2400" b="0" i="1" smtClean="0">
                                <a:latin typeface="Cambria Math" panose="02040503050406030204" pitchFamily="18" charset="0"/>
                              </a:rPr>
                              <m:t>𝑠𝑘</m:t>
                            </m:r>
                            <m:r>
                              <a:rPr lang="en-US" sz="2400" b="0" i="1" smtClean="0">
                                <a:latin typeface="Cambria Math" panose="02040503050406030204" pitchFamily="18" charset="0"/>
                              </a:rPr>
                              <m:t> </m:t>
                            </m:r>
                          </m:e>
                        </m:d>
                      </m:oMath>
                    </m:oMathPara>
                  </a14:m>
                  <a:endParaRPr lang="en-US"/>
                </a:p>
              </p:txBody>
            </p:sp>
          </mc:Choice>
          <mc:Fallback xmlns="">
            <p:sp>
              <p:nvSpPr>
                <p:cNvPr id="70" name="Rectangle: Rounded Corners 69">
                  <a:extLst>
                    <a:ext uri="{FF2B5EF4-FFF2-40B4-BE49-F238E27FC236}">
                      <a16:creationId xmlns:a16="http://schemas.microsoft.com/office/drawing/2014/main" id="{E152384D-E504-48B9-902E-2476C258002E}"/>
                    </a:ext>
                  </a:extLst>
                </p:cNvPr>
                <p:cNvSpPr>
                  <a:spLocks noRot="1" noChangeAspect="1" noMove="1" noResize="1" noEditPoints="1" noAdjustHandles="1" noChangeArrowheads="1" noChangeShapeType="1" noTextEdit="1"/>
                </p:cNvSpPr>
                <p:nvPr/>
              </p:nvSpPr>
              <p:spPr>
                <a:xfrm>
                  <a:off x="6946857" y="4247629"/>
                  <a:ext cx="3539067" cy="778692"/>
                </a:xfrm>
                <a:prstGeom prst="roundRect">
                  <a:avLst/>
                </a:prstGeom>
                <a:blipFill>
                  <a:blip r:embed="rId7"/>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6C2EA16C-AAAC-4B83-B712-5D8ECA98FC1D}"/>
                    </a:ext>
                  </a:extLst>
                </p:cNvPr>
                <p:cNvSpPr/>
                <p:nvPr/>
              </p:nvSpPr>
              <p:spPr>
                <a:xfrm>
                  <a:off x="8454223" y="3959917"/>
                  <a:ext cx="524334" cy="30554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𝑆𝐾</m:t>
                        </m:r>
                      </m:oMath>
                    </m:oMathPara>
                  </a14:m>
                  <a:endParaRPr lang="en-US"/>
                </a:p>
              </p:txBody>
            </p:sp>
          </mc:Choice>
          <mc:Fallback xmlns="">
            <p:sp>
              <p:nvSpPr>
                <p:cNvPr id="71" name="Rectangle: Rounded Corners 70">
                  <a:extLst>
                    <a:ext uri="{FF2B5EF4-FFF2-40B4-BE49-F238E27FC236}">
                      <a16:creationId xmlns:a16="http://schemas.microsoft.com/office/drawing/2014/main" id="{6C2EA16C-AAAC-4B83-B712-5D8ECA98FC1D}"/>
                    </a:ext>
                  </a:extLst>
                </p:cNvPr>
                <p:cNvSpPr>
                  <a:spLocks noRot="1" noChangeAspect="1" noMove="1" noResize="1" noEditPoints="1" noAdjustHandles="1" noChangeArrowheads="1" noChangeShapeType="1" noTextEdit="1"/>
                </p:cNvSpPr>
                <p:nvPr/>
              </p:nvSpPr>
              <p:spPr>
                <a:xfrm>
                  <a:off x="8454223" y="3959917"/>
                  <a:ext cx="524334" cy="305549"/>
                </a:xfrm>
                <a:prstGeom prst="roundRect">
                  <a:avLst/>
                </a:prstGeom>
                <a:blipFill>
                  <a:blip r:embed="rId8"/>
                  <a:stretch>
                    <a:fillRect l="-3947" t="-5556" b="-22222"/>
                  </a:stretch>
                </a:blipFill>
              </p:spPr>
              <p:txBody>
                <a:bodyPr/>
                <a:lstStyle/>
                <a:p>
                  <a:r>
                    <a:rPr lang="en-US">
                      <a:noFill/>
                    </a:rPr>
                    <a:t> </a:t>
                  </a:r>
                </a:p>
              </p:txBody>
            </p:sp>
          </mc:Fallback>
        </mc:AlternateContent>
      </p:grpSp>
      <p:grpSp>
        <p:nvGrpSpPr>
          <p:cNvPr id="80" name="Group 79">
            <a:extLst>
              <a:ext uri="{FF2B5EF4-FFF2-40B4-BE49-F238E27FC236}">
                <a16:creationId xmlns:a16="http://schemas.microsoft.com/office/drawing/2014/main" id="{61C4A294-090F-441D-9AAD-E2C889BE4FE2}"/>
              </a:ext>
            </a:extLst>
          </p:cNvPr>
          <p:cNvGrpSpPr/>
          <p:nvPr/>
        </p:nvGrpSpPr>
        <p:grpSpPr>
          <a:xfrm>
            <a:off x="599014" y="3514469"/>
            <a:ext cx="3421347" cy="1724029"/>
            <a:chOff x="3163934" y="4452936"/>
            <a:chExt cx="3421347" cy="1724029"/>
          </a:xfrm>
        </p:grpSpPr>
        <mc:AlternateContent xmlns:mc="http://schemas.openxmlformats.org/markup-compatibility/2006" xmlns:a14="http://schemas.microsoft.com/office/drawing/2010/main">
          <mc:Choice Requires="a14">
            <p:sp>
              <p:nvSpPr>
                <p:cNvPr id="74" name="Rectangle: Rounded Corners 73">
                  <a:extLst>
                    <a:ext uri="{FF2B5EF4-FFF2-40B4-BE49-F238E27FC236}">
                      <a16:creationId xmlns:a16="http://schemas.microsoft.com/office/drawing/2014/main" id="{9DA60065-1DEE-4CAE-B268-D94598A4B27B}"/>
                    </a:ext>
                  </a:extLst>
                </p:cNvPr>
                <p:cNvSpPr/>
                <p:nvPr/>
              </p:nvSpPr>
              <p:spPr>
                <a:xfrm>
                  <a:off x="4420002" y="4452936"/>
                  <a:ext cx="894842" cy="49877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Σ</m:t>
                        </m:r>
                      </m:oMath>
                    </m:oMathPara>
                  </a14:m>
                  <a:endParaRPr lang="en-US" sz="2800"/>
                </a:p>
              </p:txBody>
            </p:sp>
          </mc:Choice>
          <mc:Fallback xmlns="">
            <p:sp>
              <p:nvSpPr>
                <p:cNvPr id="74" name="Rectangle: Rounded Corners 73">
                  <a:extLst>
                    <a:ext uri="{FF2B5EF4-FFF2-40B4-BE49-F238E27FC236}">
                      <a16:creationId xmlns:a16="http://schemas.microsoft.com/office/drawing/2014/main" id="{9DA60065-1DEE-4CAE-B268-D94598A4B27B}"/>
                    </a:ext>
                  </a:extLst>
                </p:cNvPr>
                <p:cNvSpPr>
                  <a:spLocks noRot="1" noChangeAspect="1" noMove="1" noResize="1" noEditPoints="1" noAdjustHandles="1" noChangeArrowheads="1" noChangeShapeType="1" noTextEdit="1"/>
                </p:cNvSpPr>
                <p:nvPr/>
              </p:nvSpPr>
              <p:spPr>
                <a:xfrm>
                  <a:off x="4420002" y="4452936"/>
                  <a:ext cx="894842" cy="498772"/>
                </a:xfrm>
                <a:prstGeom prst="roundRect">
                  <a:avLst/>
                </a:prstGeom>
                <a:blipFill>
                  <a:blip r:embed="rId9"/>
                  <a:stretch>
                    <a:fillRect/>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B0EAE082-8526-4077-A9C5-E5340B3CBA1C}"/>
                </a:ext>
              </a:extLst>
            </p:cNvPr>
            <p:cNvGrpSpPr/>
            <p:nvPr/>
          </p:nvGrpSpPr>
          <p:grpSpPr>
            <a:xfrm>
              <a:off x="3163934" y="4977269"/>
              <a:ext cx="3421347" cy="1199696"/>
              <a:chOff x="3163934" y="4977269"/>
              <a:chExt cx="3421347" cy="1199696"/>
            </a:xfrm>
          </p:grpSpPr>
          <p:sp>
            <p:nvSpPr>
              <p:cNvPr id="73" name="Rectangle: Rounded Corners 72">
                <a:extLst>
                  <a:ext uri="{FF2B5EF4-FFF2-40B4-BE49-F238E27FC236}">
                    <a16:creationId xmlns:a16="http://schemas.microsoft.com/office/drawing/2014/main" id="{16CD87B9-AF89-4567-9D03-984F6FB812E3}"/>
                  </a:ext>
                </a:extLst>
              </p:cNvPr>
              <p:cNvSpPr/>
              <p:nvPr/>
            </p:nvSpPr>
            <p:spPr>
              <a:xfrm>
                <a:off x="3163934" y="4977269"/>
                <a:ext cx="3421347" cy="11996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5" name="Rectangle: Rounded Corners 74">
                    <a:extLst>
                      <a:ext uri="{FF2B5EF4-FFF2-40B4-BE49-F238E27FC236}">
                        <a16:creationId xmlns:a16="http://schemas.microsoft.com/office/drawing/2014/main" id="{5C64E8FB-D9E9-44E2-B794-C2B12E3B8583}"/>
                      </a:ext>
                    </a:extLst>
                  </p:cNvPr>
                  <p:cNvSpPr/>
                  <p:nvPr/>
                </p:nvSpPr>
                <p:spPr>
                  <a:xfrm>
                    <a:off x="3229209" y="5520797"/>
                    <a:ext cx="1634575"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𝑃𝐾𝐸</m:t>
                          </m:r>
                          <m:r>
                            <a:rPr lang="en-US" b="0" i="1" smtClean="0">
                              <a:latin typeface="Cambria Math" panose="02040503050406030204" pitchFamily="18" charset="0"/>
                            </a:rPr>
                            <m:t>.</m:t>
                          </m:r>
                          <m:r>
                            <a:rPr lang="en-US" b="0" i="1" smtClean="0">
                              <a:latin typeface="Cambria Math" panose="02040503050406030204" pitchFamily="18" charset="0"/>
                            </a:rPr>
                            <m:t>𝐸𝑛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𝑝𝑘</m:t>
                              </m:r>
                            </m:sub>
                          </m:sSub>
                          <m:r>
                            <a:rPr lang="en-US" b="0" i="1" smtClean="0">
                              <a:latin typeface="Cambria Math" panose="02040503050406030204" pitchFamily="18" charset="0"/>
                            </a:rPr>
                            <m:t>(</m:t>
                          </m:r>
                          <m:r>
                            <a:rPr lang="en-US" b="0" i="1" smtClean="0">
                              <a:latin typeface="Cambria Math" panose="02040503050406030204" pitchFamily="18" charset="0"/>
                            </a:rPr>
                            <m:t>𝜎</m:t>
                          </m:r>
                          <m:r>
                            <a:rPr lang="en-US" b="0" i="1" smtClean="0">
                              <a:latin typeface="Cambria Math" panose="02040503050406030204" pitchFamily="18" charset="0"/>
                            </a:rPr>
                            <m:t>)</m:t>
                          </m:r>
                        </m:oMath>
                      </m:oMathPara>
                    </a14:m>
                    <a:endParaRPr lang="en-US"/>
                  </a:p>
                </p:txBody>
              </p:sp>
            </mc:Choice>
            <mc:Fallback xmlns="">
              <p:sp>
                <p:nvSpPr>
                  <p:cNvPr id="75" name="Rectangle: Rounded Corners 74">
                    <a:extLst>
                      <a:ext uri="{FF2B5EF4-FFF2-40B4-BE49-F238E27FC236}">
                        <a16:creationId xmlns:a16="http://schemas.microsoft.com/office/drawing/2014/main" id="{5C64E8FB-D9E9-44E2-B794-C2B12E3B8583}"/>
                      </a:ext>
                    </a:extLst>
                  </p:cNvPr>
                  <p:cNvSpPr>
                    <a:spLocks noRot="1" noChangeAspect="1" noMove="1" noResize="1" noEditPoints="1" noAdjustHandles="1" noChangeArrowheads="1" noChangeShapeType="1" noTextEdit="1"/>
                  </p:cNvSpPr>
                  <p:nvPr/>
                </p:nvSpPr>
                <p:spPr>
                  <a:xfrm>
                    <a:off x="3229209" y="5520797"/>
                    <a:ext cx="1634575" cy="523560"/>
                  </a:xfrm>
                  <a:prstGeom prst="roundRect">
                    <a:avLst/>
                  </a:prstGeom>
                  <a:blipFill>
                    <a:blip r:embed="rId10"/>
                    <a:stretch>
                      <a:fillRect l="-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Rounded Corners 75">
                    <a:extLst>
                      <a:ext uri="{FF2B5EF4-FFF2-40B4-BE49-F238E27FC236}">
                        <a16:creationId xmlns:a16="http://schemas.microsoft.com/office/drawing/2014/main" id="{DE4C5C32-C48E-4C21-A45E-C68E465D08AA}"/>
                      </a:ext>
                    </a:extLst>
                  </p:cNvPr>
                  <p:cNvSpPr/>
                  <p:nvPr/>
                </p:nvSpPr>
                <p:spPr>
                  <a:xfrm>
                    <a:off x="3824174" y="5277296"/>
                    <a:ext cx="462915" cy="24187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ct</m:t>
                          </m:r>
                        </m:oMath>
                      </m:oMathPara>
                    </a14:m>
                    <a:endParaRPr lang="en-US" sz="2800"/>
                  </a:p>
                </p:txBody>
              </p:sp>
            </mc:Choice>
            <mc:Fallback xmlns="">
              <p:sp>
                <p:nvSpPr>
                  <p:cNvPr id="76" name="Rectangle: Rounded Corners 75">
                    <a:extLst>
                      <a:ext uri="{FF2B5EF4-FFF2-40B4-BE49-F238E27FC236}">
                        <a16:creationId xmlns:a16="http://schemas.microsoft.com/office/drawing/2014/main" id="{DE4C5C32-C48E-4C21-A45E-C68E465D08AA}"/>
                      </a:ext>
                    </a:extLst>
                  </p:cNvPr>
                  <p:cNvSpPr>
                    <a:spLocks noRot="1" noChangeAspect="1" noMove="1" noResize="1" noEditPoints="1" noAdjustHandles="1" noChangeArrowheads="1" noChangeShapeType="1" noTextEdit="1"/>
                  </p:cNvSpPr>
                  <p:nvPr/>
                </p:nvSpPr>
                <p:spPr>
                  <a:xfrm>
                    <a:off x="3824174" y="5277296"/>
                    <a:ext cx="462915" cy="241873"/>
                  </a:xfrm>
                  <a:prstGeom prst="roundRect">
                    <a:avLst/>
                  </a:prstGeom>
                  <a:blipFill>
                    <a:blip r:embed="rId11"/>
                    <a:stretch>
                      <a:fillRect b="-170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Rounded Corners 76">
                    <a:extLst>
                      <a:ext uri="{FF2B5EF4-FFF2-40B4-BE49-F238E27FC236}">
                        <a16:creationId xmlns:a16="http://schemas.microsoft.com/office/drawing/2014/main" id="{3E4E86E1-4BBF-46A0-8EBC-C4A8006C3C78}"/>
                      </a:ext>
                    </a:extLst>
                  </p:cNvPr>
                  <p:cNvSpPr/>
                  <p:nvPr/>
                </p:nvSpPr>
                <p:spPr>
                  <a:xfrm>
                    <a:off x="4996565" y="5527164"/>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h𝑘</m:t>
                          </m:r>
                        </m:oMath>
                      </m:oMathPara>
                    </a14:m>
                    <a:endParaRPr lang="en-US"/>
                  </a:p>
                </p:txBody>
              </p:sp>
            </mc:Choice>
            <mc:Fallback xmlns="">
              <p:sp>
                <p:nvSpPr>
                  <p:cNvPr id="77" name="Rectangle: Rounded Corners 76">
                    <a:extLst>
                      <a:ext uri="{FF2B5EF4-FFF2-40B4-BE49-F238E27FC236}">
                        <a16:creationId xmlns:a16="http://schemas.microsoft.com/office/drawing/2014/main" id="{3E4E86E1-4BBF-46A0-8EBC-C4A8006C3C78}"/>
                      </a:ext>
                    </a:extLst>
                  </p:cNvPr>
                  <p:cNvSpPr>
                    <a:spLocks noRot="1" noChangeAspect="1" noMove="1" noResize="1" noEditPoints="1" noAdjustHandles="1" noChangeArrowheads="1" noChangeShapeType="1" noTextEdit="1"/>
                  </p:cNvSpPr>
                  <p:nvPr/>
                </p:nvSpPr>
                <p:spPr>
                  <a:xfrm>
                    <a:off x="4996565" y="5527164"/>
                    <a:ext cx="568674" cy="523560"/>
                  </a:xfrm>
                  <a:prstGeom prst="round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7A05DF0-3E20-4D6B-A784-59C0BC989C78}"/>
                      </a:ext>
                    </a:extLst>
                  </p:cNvPr>
                  <p:cNvSpPr/>
                  <p:nvPr/>
                </p:nvSpPr>
                <p:spPr>
                  <a:xfrm>
                    <a:off x="5749881" y="5532688"/>
                    <a:ext cx="568674" cy="5235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𝜋</m:t>
                          </m:r>
                        </m:oMath>
                      </m:oMathPara>
                    </a14:m>
                    <a:endParaRPr lang="en-US"/>
                  </a:p>
                </p:txBody>
              </p:sp>
            </mc:Choice>
            <mc:Fallback xmlns="">
              <p:sp>
                <p:nvSpPr>
                  <p:cNvPr id="78" name="Rectangle: Rounded Corners 77">
                    <a:extLst>
                      <a:ext uri="{FF2B5EF4-FFF2-40B4-BE49-F238E27FC236}">
                        <a16:creationId xmlns:a16="http://schemas.microsoft.com/office/drawing/2014/main" id="{37A05DF0-3E20-4D6B-A784-59C0BC989C78}"/>
                      </a:ext>
                    </a:extLst>
                  </p:cNvPr>
                  <p:cNvSpPr>
                    <a:spLocks noRot="1" noChangeAspect="1" noMove="1" noResize="1" noEditPoints="1" noAdjustHandles="1" noChangeArrowheads="1" noChangeShapeType="1" noTextEdit="1"/>
                  </p:cNvSpPr>
                  <p:nvPr/>
                </p:nvSpPr>
                <p:spPr>
                  <a:xfrm>
                    <a:off x="5749881" y="5532688"/>
                    <a:ext cx="568674" cy="523560"/>
                  </a:xfrm>
                  <a:prstGeom prst="roundRect">
                    <a:avLst/>
                  </a:prstGeom>
                  <a:blipFill>
                    <a:blip r:embed="rId13"/>
                    <a:stretch>
                      <a:fillRect/>
                    </a:stretch>
                  </a:blipFill>
                </p:spPr>
                <p:txBody>
                  <a:bodyPr/>
                  <a:lstStyle/>
                  <a:p>
                    <a:r>
                      <a:rPr lang="en-US">
                        <a:noFill/>
                      </a:rPr>
                      <a:t> </a:t>
                    </a:r>
                  </a:p>
                </p:txBody>
              </p:sp>
            </mc:Fallback>
          </mc:AlternateContent>
        </p:grpSp>
      </p:grpSp>
      <p:sp>
        <p:nvSpPr>
          <p:cNvPr id="89" name="TextBox 88">
            <a:extLst>
              <a:ext uri="{FF2B5EF4-FFF2-40B4-BE49-F238E27FC236}">
                <a16:creationId xmlns:a16="http://schemas.microsoft.com/office/drawing/2014/main" id="{63C0F5FF-FF68-471C-83BA-ADE58F5DD4A3}"/>
              </a:ext>
            </a:extLst>
          </p:cNvPr>
          <p:cNvSpPr txBox="1"/>
          <p:nvPr/>
        </p:nvSpPr>
        <p:spPr>
          <a:xfrm>
            <a:off x="5638800" y="2971800"/>
            <a:ext cx="914400" cy="914400"/>
          </a:xfrm>
          <a:prstGeom prst="rect">
            <a:avLst/>
          </a:prstGeom>
          <a:noFill/>
        </p:spPr>
        <p:txBody>
          <a:bodyPr wrap="square" rtlCol="0">
            <a:spAutoFit/>
          </a:bodyPr>
          <a:lstStyle/>
          <a:p>
            <a:endParaRPr lang="en-US"/>
          </a:p>
        </p:txBody>
      </p:sp>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6418840B-8994-4B63-B495-E97044E03FB8}"/>
                  </a:ext>
                </a:extLst>
              </p:cNvPr>
              <p:cNvSpPr/>
              <p:nvPr/>
            </p:nvSpPr>
            <p:spPr>
              <a:xfrm>
                <a:off x="4344741" y="4977982"/>
                <a:ext cx="3752779" cy="15748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sz="2000"/>
                  <a:t>Forger has to either forge </a:t>
                </a:r>
                <a14:m>
                  <m:oMath xmlns:m="http://schemas.openxmlformats.org/officeDocument/2006/math">
                    <m:r>
                      <a:rPr lang="en-US" sz="2000" b="0" i="1" smtClean="0">
                        <a:latin typeface="Cambria Math" panose="02040503050406030204" pitchFamily="18" charset="0"/>
                      </a:rPr>
                      <m:t>𝜎</m:t>
                    </m:r>
                  </m:oMath>
                </a14:m>
                <a:r>
                  <a:rPr lang="en-IN" sz="2000"/>
                  <a:t> or violate soundness of </a:t>
                </a:r>
                <a14:m>
                  <m:oMath xmlns:m="http://schemas.openxmlformats.org/officeDocument/2006/math">
                    <m:r>
                      <a:rPr lang="en-US" sz="2000" b="0" i="1" smtClean="0">
                        <a:latin typeface="Cambria Math" panose="02040503050406030204" pitchFamily="18" charset="0"/>
                      </a:rPr>
                      <m:t>𝜋</m:t>
                    </m:r>
                  </m:oMath>
                </a14:m>
                <a:endParaRPr lang="en-US" sz="2000"/>
              </a:p>
            </p:txBody>
          </p:sp>
        </mc:Choice>
        <mc:Fallback xmlns="">
          <p:sp>
            <p:nvSpPr>
              <p:cNvPr id="11" name="Rectangle: Rounded Corners 10">
                <a:extLst>
                  <a:ext uri="{FF2B5EF4-FFF2-40B4-BE49-F238E27FC236}">
                    <a16:creationId xmlns:a16="http://schemas.microsoft.com/office/drawing/2014/main" id="{6418840B-8994-4B63-B495-E97044E03FB8}"/>
                  </a:ext>
                </a:extLst>
              </p:cNvPr>
              <p:cNvSpPr>
                <a:spLocks noRot="1" noChangeAspect="1" noMove="1" noResize="1" noEditPoints="1" noAdjustHandles="1" noChangeArrowheads="1" noChangeShapeType="1" noTextEdit="1"/>
              </p:cNvSpPr>
              <p:nvPr/>
            </p:nvSpPr>
            <p:spPr>
              <a:xfrm>
                <a:off x="4344741" y="4977982"/>
                <a:ext cx="3752779" cy="1574800"/>
              </a:xfrm>
              <a:prstGeom prst="round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loud 44">
                <a:extLst>
                  <a:ext uri="{FF2B5EF4-FFF2-40B4-BE49-F238E27FC236}">
                    <a16:creationId xmlns:a16="http://schemas.microsoft.com/office/drawing/2014/main" id="{0BB900D5-DCE5-4C06-8F03-D63D28394FDB}"/>
                  </a:ext>
                </a:extLst>
              </p:cNvPr>
              <p:cNvSpPr/>
              <p:nvPr/>
            </p:nvSpPr>
            <p:spPr>
              <a:xfrm>
                <a:off x="3971471" y="2376112"/>
                <a:ext cx="4167315" cy="2573741"/>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600"/>
              </a:p>
              <a:p>
                <a:pPr algn="ctr"/>
                <a:endParaRPr lang="en-US" sz="1600"/>
              </a:p>
              <a:p>
                <a:pPr algn="ctr"/>
                <a14:m>
                  <m:oMath xmlns:m="http://schemas.openxmlformats.org/officeDocument/2006/math">
                    <m:r>
                      <a:rPr lang="en-US" sz="2000" b="0" i="1" smtClean="0">
                        <a:latin typeface="Cambria Math" panose="02040503050406030204" pitchFamily="18" charset="0"/>
                      </a:rPr>
                      <m:t>𝜋</m:t>
                    </m:r>
                    <m:r>
                      <a:rPr lang="en-US" sz="2000" b="0" i="1" smtClean="0">
                        <a:latin typeface="Cambria Math" panose="02040503050406030204" pitchFamily="18" charset="0"/>
                      </a:rPr>
                      <m:t>:</m:t>
                    </m:r>
                  </m:oMath>
                </a14:m>
                <a:r>
                  <a:rPr lang="en-US"/>
                  <a:t> NIWI proof that</a:t>
                </a:r>
              </a:p>
              <a:p>
                <a:pPr marL="400050" indent="-400050" algn="ctr">
                  <a:buFont typeface="+mj-lt"/>
                  <a:buAutoNum type="romanLcPeriod"/>
                </a:pPr>
                <a:r>
                  <a:rPr lang="en-US"/>
                  <a:t> </a:t>
                </a:r>
                <a14:m>
                  <m:oMath xmlns:m="http://schemas.openxmlformats.org/officeDocument/2006/math">
                    <m:r>
                      <a:rPr lang="en-US" i="1" dirty="0" smtClean="0">
                        <a:latin typeface="Cambria Math" panose="02040503050406030204" pitchFamily="18" charset="0"/>
                      </a:rPr>
                      <m:t>𝑐𝑡</m:t>
                    </m:r>
                  </m:oMath>
                </a14:m>
                <a:r>
                  <a:rPr lang="en-US"/>
                  <a:t> encrypts a valid signature under some </a:t>
                </a:r>
                <a14:m>
                  <m:oMath xmlns:m="http://schemas.openxmlformats.org/officeDocument/2006/math">
                    <m:r>
                      <a:rPr lang="en-US" b="0" i="1" smtClean="0">
                        <a:latin typeface="Cambria Math" panose="02040503050406030204" pitchFamily="18" charset="0"/>
                      </a:rPr>
                      <m:t>𝑣𝑘</m:t>
                    </m:r>
                  </m:oMath>
                </a14:m>
                <a:r>
                  <a:rPr lang="en-US"/>
                  <a:t> and </a:t>
                </a:r>
              </a:p>
              <a:p>
                <a:pPr marL="400050" indent="-400050" algn="ctr">
                  <a:buFont typeface="+mj-lt"/>
                  <a:buAutoNum type="romanLcPeriod"/>
                </a:pPr>
                <a14:m>
                  <m:oMath xmlns:m="http://schemas.openxmlformats.org/officeDocument/2006/math">
                    <m:r>
                      <a:rPr lang="en-US" b="0" i="1" smtClean="0">
                        <a:latin typeface="Cambria Math" panose="02040503050406030204" pitchFamily="18" charset="0"/>
                      </a:rPr>
                      <m:t>∃</m:t>
                    </m:r>
                  </m:oMath>
                </a14:m>
                <a:r>
                  <a:rPr lang="en-US"/>
                  <a:t> an SPB opening showing </a:t>
                </a:r>
                <a14:m>
                  <m:oMath xmlns:m="http://schemas.openxmlformats.org/officeDocument/2006/math">
                    <m:r>
                      <a:rPr lang="en-US" i="1">
                        <a:latin typeface="Cambria Math" panose="02040503050406030204" pitchFamily="18" charset="0"/>
                      </a:rPr>
                      <m:t>𝑣𝑘</m:t>
                    </m:r>
                  </m:oMath>
                </a14:m>
                <a:r>
                  <a:rPr lang="en-US"/>
                  <a:t> is consistent with  </a:t>
                </a:r>
                <a14:m>
                  <m:oMath xmlns:m="http://schemas.openxmlformats.org/officeDocument/2006/math">
                    <m:r>
                      <a:rPr lang="en-US" i="1">
                        <a:latin typeface="Cambria Math" panose="02040503050406030204" pitchFamily="18" charset="0"/>
                      </a:rPr>
                      <m:t>h</m:t>
                    </m:r>
                  </m:oMath>
                </a14:m>
                <a:endParaRPr lang="en-US"/>
              </a:p>
              <a:p>
                <a:pPr marL="400050" indent="-400050" algn="ctr">
                  <a:buFont typeface="+mj-lt"/>
                  <a:buAutoNum type="romanLcPeriod"/>
                </a:pPr>
                <a:endParaRPr lang="en-US" sz="1600"/>
              </a:p>
              <a:p>
                <a:pPr marL="400050" indent="-400050" algn="ctr">
                  <a:buFont typeface="+mj-lt"/>
                  <a:buAutoNum type="romanLcPeriod"/>
                </a:pPr>
                <a:endParaRPr lang="en-US" sz="1600"/>
              </a:p>
            </p:txBody>
          </p:sp>
        </mc:Choice>
        <mc:Fallback xmlns="">
          <p:sp>
            <p:nvSpPr>
              <p:cNvPr id="45" name="Cloud 44">
                <a:extLst>
                  <a:ext uri="{FF2B5EF4-FFF2-40B4-BE49-F238E27FC236}">
                    <a16:creationId xmlns:a16="http://schemas.microsoft.com/office/drawing/2014/main" id="{0BB900D5-DCE5-4C06-8F03-D63D28394FDB}"/>
                  </a:ext>
                </a:extLst>
              </p:cNvPr>
              <p:cNvSpPr>
                <a:spLocks noRot="1" noChangeAspect="1" noMove="1" noResize="1" noEditPoints="1" noAdjustHandles="1" noChangeArrowheads="1" noChangeShapeType="1" noTextEdit="1"/>
              </p:cNvSpPr>
              <p:nvPr/>
            </p:nvSpPr>
            <p:spPr>
              <a:xfrm>
                <a:off x="3971471" y="2376112"/>
                <a:ext cx="4167315" cy="2573741"/>
              </a:xfrm>
              <a:prstGeom prst="cloud">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30497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3.8|8.6|4.5|4.2|18.6|7.2"/>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10.2362"/>
  <p:tag name="LATEXADDIN" val="\documentclass{article}&#10;\usepackage{amsmath}&#10;\pagestyle{empty}&#10;\begin{document}&#10;&#10;$\mathsf{P_5}$&#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61.2298"/>
  <p:tag name="LATEXADDIN" val="\documentclass{article}&#10;\usepackage{amsmath}&#10;\pagestyle{empty}&#10;\begin{document}&#10;&#10;$\mathsf{vk}_5$&#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109.111"/>
  <p:tag name="LATEXADDIN" val="\documentclass{article}&#10;\usepackage{amsmath}&#10;\pagestyle{empty}&#10;\begin{document}&#10;&#10;$\Sigma,R=(\mathsf{vk}_1,\dots,\mathsf{vk}_5)$&#10;&#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TIMING" val="|1.1|2|1.2|1.3|1.2|37.1"/>
</p:tagLst>
</file>

<file path=ppt/tags/tag14.xml><?xml version="1.0" encoding="utf-8"?>
<p:tagLst xmlns:a="http://schemas.openxmlformats.org/drawingml/2006/main" xmlns:r="http://schemas.openxmlformats.org/officeDocument/2006/relationships" xmlns:p="http://schemas.openxmlformats.org/presentationml/2006/main">
  <p:tag name="TIMING" val="|0.9|2.8|5.1"/>
</p:tagLst>
</file>

<file path=ppt/tags/tag15.xml><?xml version="1.0" encoding="utf-8"?>
<p:tagLst xmlns:a="http://schemas.openxmlformats.org/drawingml/2006/main" xmlns:r="http://schemas.openxmlformats.org/officeDocument/2006/relationships" xmlns:p="http://schemas.openxmlformats.org/presentationml/2006/main">
  <p:tag name="TIMING" val="|1.5|3|5.5|3.7|2.6|8.8|13.4|24.4|0.7"/>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41.9197"/>
  <p:tag name="LATEXADDIN" val="\documentclass{article}&#10;\usepackage{amsmath}&#10;\usepackage{xcolor}&#10;\pagestyle{empty}&#10;\begin{document}&#10;&#10;\textcolor{green}{[BDHKS'19]}&#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TIMING" val="|1.5|2.6|5.1|21.2|6.3"/>
</p:tagLst>
</file>

<file path=ppt/tags/tag18.xml><?xml version="1.0" encoding="utf-8"?>
<p:tagLst xmlns:a="http://schemas.openxmlformats.org/drawingml/2006/main" xmlns:r="http://schemas.openxmlformats.org/officeDocument/2006/relationships" xmlns:p="http://schemas.openxmlformats.org/presentationml/2006/main">
  <p:tag name="TIMING" val="|3.5|1.7|1.9"/>
</p:tagLst>
</file>

<file path=ppt/tags/tag19.xml><?xml version="1.0" encoding="utf-8"?>
<p:tagLst xmlns:a="http://schemas.openxmlformats.org/drawingml/2006/main" xmlns:r="http://schemas.openxmlformats.org/officeDocument/2006/relationships" xmlns:p="http://schemas.openxmlformats.org/presentationml/2006/main">
  <p:tag name="TIMING" val="|4.1|6.5"/>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07.9865"/>
  <p:tag name="LATEXADDIN" val="\documentclass{article}&#10;\usepackage{amsmath}&#10;\pagestyle{empty}&#10;\begin{document}&#10;&#10;$\mathsf{P_1}$&#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TIMING" val="|2.9|14.9|1.9|6.2|8.1|4.6|7|5.9|5.8"/>
</p:tagLst>
</file>

<file path=ppt/tags/tag21.xml><?xml version="1.0" encoding="utf-8"?>
<p:tagLst xmlns:a="http://schemas.openxmlformats.org/drawingml/2006/main" xmlns:r="http://schemas.openxmlformats.org/officeDocument/2006/relationships" xmlns:p="http://schemas.openxmlformats.org/presentationml/2006/main">
  <p:tag name="TIMING" val="|2.2|6.5|14.3|5.9|9"/>
</p:tagLst>
</file>

<file path=ppt/tags/tag22.xml><?xml version="1.0" encoding="utf-8"?>
<p:tagLst xmlns:a="http://schemas.openxmlformats.org/drawingml/2006/main" xmlns:r="http://schemas.openxmlformats.org/officeDocument/2006/relationships" xmlns:p="http://schemas.openxmlformats.org/presentationml/2006/main">
  <p:tag name="TIMING" val="|2.2|2.2|3.3|6.7|4.9|8.1"/>
</p:tagLst>
</file>

<file path=ppt/tags/tag23.xml><?xml version="1.0" encoding="utf-8"?>
<p:tagLst xmlns:a="http://schemas.openxmlformats.org/drawingml/2006/main" xmlns:r="http://schemas.openxmlformats.org/officeDocument/2006/relationships" xmlns:p="http://schemas.openxmlformats.org/presentationml/2006/main">
  <p:tag name="TIMING" val="|2.8|4.5|10.3|3.1|21.5"/>
</p:tagLst>
</file>

<file path=ppt/tags/tag24.xml><?xml version="1.0" encoding="utf-8"?>
<p:tagLst xmlns:a="http://schemas.openxmlformats.org/drawingml/2006/main" xmlns:r="http://schemas.openxmlformats.org/officeDocument/2006/relationships" xmlns:p="http://schemas.openxmlformats.org/presentationml/2006/main">
  <p:tag name="TIMING" val="|1.7|5.1|2.1|1.8|2.4|8|7.2|7.3"/>
</p:tagLst>
</file>

<file path=ppt/tags/tag25.xml><?xml version="1.0" encoding="utf-8"?>
<p:tagLst xmlns:a="http://schemas.openxmlformats.org/drawingml/2006/main" xmlns:r="http://schemas.openxmlformats.org/officeDocument/2006/relationships" xmlns:p="http://schemas.openxmlformats.org/presentationml/2006/main">
  <p:tag name="TIMING" val="|1.1|3.9|7.1|15.5|5.9|5.1"/>
</p:tagLst>
</file>

<file path=ppt/tags/tag26.xml><?xml version="1.0" encoding="utf-8"?>
<p:tagLst xmlns:a="http://schemas.openxmlformats.org/drawingml/2006/main" xmlns:r="http://schemas.openxmlformats.org/officeDocument/2006/relationships" xmlns:p="http://schemas.openxmlformats.org/presentationml/2006/main">
  <p:tag name="TIMING" val="|2.3|11.4|7.8|2.2|5.6|4.8"/>
</p:tagLst>
</file>

<file path=ppt/tags/tag27.xml><?xml version="1.0" encoding="utf-8"?>
<p:tagLst xmlns:a="http://schemas.openxmlformats.org/drawingml/2006/main" xmlns:r="http://schemas.openxmlformats.org/officeDocument/2006/relationships" xmlns:p="http://schemas.openxmlformats.org/presentationml/2006/main">
  <p:tag name="TIMING" val="|1.9|2|2.1"/>
</p:tagLst>
</file>

<file path=ppt/tags/tag28.xml><?xml version="1.0" encoding="utf-8"?>
<p:tagLst xmlns:a="http://schemas.openxmlformats.org/drawingml/2006/main" xmlns:r="http://schemas.openxmlformats.org/officeDocument/2006/relationships" xmlns:p="http://schemas.openxmlformats.org/presentationml/2006/main">
  <p:tag name="TIMING" val="|45.3"/>
</p:tagLst>
</file>

<file path=ppt/tags/tag29.xml><?xml version="1.0" encoding="utf-8"?>
<p:tagLst xmlns:a="http://schemas.openxmlformats.org/drawingml/2006/main" xmlns:r="http://schemas.openxmlformats.org/officeDocument/2006/relationships" xmlns:p="http://schemas.openxmlformats.org/presentationml/2006/main">
  <p:tag name="TIMING" val="|1.1|4.8|34.5"/>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58.2302"/>
  <p:tag name="LATEXADDIN" val="\documentclass{article}&#10;\usepackage{amsmath}&#10;\pagestyle{empty}&#10;\begin{document}&#10;&#10;$\mathsf{vk}_1$&#10;&#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TIMING" val="|1.3|4|11.3"/>
</p:tagLst>
</file>

<file path=ppt/tags/tag31.xml><?xml version="1.0" encoding="utf-8"?>
<p:tagLst xmlns:a="http://schemas.openxmlformats.org/drawingml/2006/main" xmlns:r="http://schemas.openxmlformats.org/officeDocument/2006/relationships" xmlns:p="http://schemas.openxmlformats.org/presentationml/2006/main">
  <p:tag name="TIMING" val="|3|18.8"/>
</p:tagLst>
</file>

<file path=ppt/tags/tag32.xml><?xml version="1.0" encoding="utf-8"?>
<p:tagLst xmlns:a="http://schemas.openxmlformats.org/drawingml/2006/main" xmlns:r="http://schemas.openxmlformats.org/officeDocument/2006/relationships" xmlns:p="http://schemas.openxmlformats.org/presentationml/2006/main">
  <p:tag name="TIMING" val="|16.8"/>
</p:tagLst>
</file>

<file path=ppt/tags/tag33.xml><?xml version="1.0" encoding="utf-8"?>
<p:tagLst xmlns:a="http://schemas.openxmlformats.org/drawingml/2006/main" xmlns:r="http://schemas.openxmlformats.org/officeDocument/2006/relationships" xmlns:p="http://schemas.openxmlformats.org/presentationml/2006/main">
  <p:tag name="TIMING" val="|39.8"/>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10.2362"/>
  <p:tag name="LATEXADDIN" val="\documentclass{article}&#10;\usepackage{amsmath}&#10;\pagestyle{empty}&#10;\begin{document}&#10;&#10;$\mathsf{P_2}$&#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61.2298"/>
  <p:tag name="LATEXADDIN" val="\documentclass{article}&#10;\usepackage{amsmath}&#10;\pagestyle{empty}&#10;\begin{document}&#10;&#10;$\mathsf{vk}_2$&#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10.9861"/>
  <p:tag name="LATEXADDIN" val="\documentclass{article}&#10;\usepackage{amsmath}&#10;\pagestyle{empty}&#10;\begin{document}&#10;&#10;$\mathsf{P_3}$&#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161.9798"/>
  <p:tag name="LATEXADDIN" val="\documentclass{article}&#10;\usepackage{amsmath}&#10;\pagestyle{empty}&#10;\begin{document}&#10;&#10;$\mathsf{vk}_3$&#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112.4859"/>
  <p:tag name="LATEXADDIN" val="\documentclass{article}&#10;\usepackage{amsmath}&#10;\pagestyle{empty}&#10;\begin{document}&#10;&#10;$\mathsf{P_4}$&#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5.7368"/>
  <p:tag name="ORIGINALWIDTH" val="163.4795"/>
  <p:tag name="LATEXADDIN" val="\documentclass{article}&#10;\usepackage{amsmath}&#10;\pagestyle{empty}&#10;\begin{document}&#10;&#10;$\mathsf{vk}_4$&#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3914</Words>
  <Application>Microsoft Office PowerPoint</Application>
  <PresentationFormat>Widescreen</PresentationFormat>
  <Paragraphs>533</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Compact Ring Signatures from LWE</vt:lpstr>
      <vt:lpstr>Compact Ring Signatures </vt:lpstr>
      <vt:lpstr>Previous Sublinear/Compact Ring Signatures </vt:lpstr>
      <vt:lpstr>Key Question </vt:lpstr>
      <vt:lpstr>[BDHKS’19] </vt:lpstr>
      <vt:lpstr>[BDHKS’19]: Construction</vt:lpstr>
      <vt:lpstr>[BDHKS’19]: Construction</vt:lpstr>
      <vt:lpstr>[BDHKS’19]: Compactness</vt:lpstr>
      <vt:lpstr>[BDHKS’19]: Unforgeability</vt:lpstr>
      <vt:lpstr>[BDHKS’19]: Anonymity</vt:lpstr>
      <vt:lpstr>Getting Rid of NIWI</vt:lpstr>
      <vt:lpstr>ZAPs: Status</vt:lpstr>
      <vt:lpstr>ZAPs for NP∩coNP </vt:lpstr>
      <vt:lpstr>ZAPs for NP∩coNP: Ingredients</vt:lpstr>
      <vt:lpstr>Background: Trapdoor Σ-Protocols [CCH+19]</vt:lpstr>
      <vt:lpstr>Background: Correlation-intractable hashing for circuits </vt:lpstr>
      <vt:lpstr>Background: Compressing Trapdoor Σ-Protocols</vt:lpstr>
      <vt:lpstr>Background: ZAPs for NP from subexponentially hard LWE [LVW’19]</vt:lpstr>
      <vt:lpstr>ZAPs for NP∩coNP: Template</vt:lpstr>
      <vt:lpstr>Witness Extractable Commitments</vt:lpstr>
      <vt:lpstr>Witness Extractable Commitments</vt:lpstr>
      <vt:lpstr>Witness Extractable Commitments: Construction</vt:lpstr>
      <vt:lpstr>Witness Extractable Commitments: Construction</vt:lpstr>
      <vt:lpstr>ZAPs for NP∩coNP</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Compact Ring Signatures from Standard LWE</dc:title>
  <dc:creator>Rohit Chatterjee</dc:creator>
  <cp:lastModifiedBy>xiao liang</cp:lastModifiedBy>
  <cp:revision>3</cp:revision>
  <dcterms:created xsi:type="dcterms:W3CDTF">2021-03-30T20:45:05Z</dcterms:created>
  <dcterms:modified xsi:type="dcterms:W3CDTF">2021-08-11T23:56:13Z</dcterms:modified>
</cp:coreProperties>
</file>