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470" r:id="rId2"/>
    <p:sldId id="490" r:id="rId3"/>
    <p:sldId id="471" r:id="rId4"/>
    <p:sldId id="527" r:id="rId5"/>
    <p:sldId id="528" r:id="rId6"/>
    <p:sldId id="529" r:id="rId7"/>
    <p:sldId id="539" r:id="rId8"/>
    <p:sldId id="538" r:id="rId9"/>
    <p:sldId id="537" r:id="rId10"/>
    <p:sldId id="536" r:id="rId11"/>
    <p:sldId id="510" r:id="rId12"/>
    <p:sldId id="525" r:id="rId13"/>
    <p:sldId id="473" r:id="rId14"/>
    <p:sldId id="511" r:id="rId15"/>
    <p:sldId id="512" r:id="rId16"/>
    <p:sldId id="513" r:id="rId17"/>
    <p:sldId id="514" r:id="rId18"/>
    <p:sldId id="515" r:id="rId19"/>
    <p:sldId id="516" r:id="rId20"/>
    <p:sldId id="517" r:id="rId21"/>
    <p:sldId id="518" r:id="rId22"/>
    <p:sldId id="519" r:id="rId23"/>
    <p:sldId id="520" r:id="rId24"/>
    <p:sldId id="497" r:id="rId25"/>
    <p:sldId id="486" r:id="rId26"/>
    <p:sldId id="488" r:id="rId27"/>
    <p:sldId id="487" r:id="rId28"/>
    <p:sldId id="489" r:id="rId29"/>
    <p:sldId id="494" r:id="rId30"/>
    <p:sldId id="495" r:id="rId31"/>
    <p:sldId id="496" r:id="rId32"/>
    <p:sldId id="499" r:id="rId33"/>
    <p:sldId id="521" r:id="rId34"/>
    <p:sldId id="522" r:id="rId35"/>
    <p:sldId id="500" r:id="rId36"/>
    <p:sldId id="501" r:id="rId37"/>
    <p:sldId id="502" r:id="rId38"/>
    <p:sldId id="503" r:id="rId39"/>
    <p:sldId id="504" r:id="rId40"/>
    <p:sldId id="505" r:id="rId41"/>
    <p:sldId id="506" r:id="rId42"/>
    <p:sldId id="507" r:id="rId43"/>
    <p:sldId id="523" r:id="rId44"/>
    <p:sldId id="508" r:id="rId45"/>
    <p:sldId id="509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86" autoAdjust="0"/>
    <p:restoredTop sz="96047" autoAdjust="0"/>
  </p:normalViewPr>
  <p:slideViewPr>
    <p:cSldViewPr snapToGrid="0">
      <p:cViewPr varScale="1">
        <p:scale>
          <a:sx n="161" d="100"/>
          <a:sy n="161" d="100"/>
        </p:scale>
        <p:origin x="409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0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06C0D-09F2-41AA-9D14-6105715D23BA}" type="datetimeFigureOut">
              <a:rPr lang="zh-CN" altLang="en-US" smtClean="0"/>
              <a:t>2022/9/26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4E2EA-9A6F-422B-A8B3-C76CA4E120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97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353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00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526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002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30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48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8353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6367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62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213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76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704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57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778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42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8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4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3757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5229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074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121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13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 are known by solving the “counting inversion” problem recursively on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70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4122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4974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466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97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230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3689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211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379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14610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956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 are known by solving the “counting inversion” problem recursively on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59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67438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0223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6330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3160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0515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9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 are known by solving the “counting inversion” problem recursively on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848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HK" altLang="zh-CN" dirty="0"/>
                  <a:t>The counts of inversions in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 are known by solving the “counting inversion” problem recursively on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𝐴_1</a:t>
                </a:r>
                <a:r>
                  <a:rPr lang="en-HK" altLang="zh-CN" dirty="0"/>
                  <a:t> and </a:t>
                </a:r>
                <a:r>
                  <a:rPr lang="en-HK" altLang="zh-CN" i="0">
                    <a:latin typeface="Cambria Math" panose="02040503050406030204" pitchFamily="18" charset="0"/>
                  </a:rPr>
                  <a:t>𝐴_2</a:t>
                </a:r>
                <a:r>
                  <a:rPr lang="en-HK" altLang="zh-CN" dirty="0"/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394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384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111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4E2EA-9A6F-422B-A8B3-C76CA4E1204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553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96864" y="828675"/>
            <a:ext cx="8505825" cy="460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 sz="1800" i="0"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314" y="100013"/>
            <a:ext cx="8461375" cy="628652"/>
          </a:xfrm>
          <a:prstGeom prst="rect">
            <a:avLst/>
          </a:prstGeom>
        </p:spPr>
        <p:txBody>
          <a:bodyPr/>
          <a:lstStyle>
            <a:lvl1pPr>
              <a:defRPr sz="3200" baseline="0">
                <a:latin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0826" y="962025"/>
            <a:ext cx="8596313" cy="5662615"/>
          </a:xfrm>
          <a:prstGeom prst="rect">
            <a:avLst/>
          </a:prstGeom>
        </p:spPr>
        <p:txBody>
          <a:bodyPr/>
          <a:lstStyle>
            <a:lvl1pPr>
              <a:defRPr sz="2800" baseline="0">
                <a:latin typeface="Times New Roman" panose="02020603050405020304" pitchFamily="18" charset="0"/>
              </a:defRPr>
            </a:lvl1pPr>
            <a:lvl2pPr marL="681038" indent="-327422">
              <a:buFont typeface="Wingdings" panose="05000000000000000000" pitchFamily="2" charset="2"/>
              <a:buChar char="l"/>
              <a:defRPr sz="2400" baseline="0">
                <a:latin typeface="Times New Roman" panose="02020603050405020304" pitchFamily="18" charset="0"/>
              </a:defRPr>
            </a:lvl2pPr>
            <a:lvl3pPr marL="978694" indent="-296466">
              <a:buFont typeface="Wingdings" panose="05000000000000000000" pitchFamily="2" charset="2"/>
              <a:buChar char="ü"/>
              <a:defRPr sz="2000" baseline="0">
                <a:latin typeface="Times New Roman" panose="02020603050405020304" pitchFamily="18" charset="0"/>
              </a:defRPr>
            </a:lvl3pPr>
            <a:lvl4pPr>
              <a:defRPr sz="1800" baseline="0">
                <a:latin typeface="Times New Roman" panose="02020603050405020304" pitchFamily="18" charset="0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xfrm>
            <a:off x="6957266" y="6381750"/>
            <a:ext cx="1952625" cy="476250"/>
          </a:xfrm>
          <a:prstGeom prst="rect">
            <a:avLst/>
          </a:prstGeom>
        </p:spPr>
        <p:txBody>
          <a:bodyPr/>
          <a:lstStyle>
            <a:lvl1pPr algn="r">
              <a:defRPr sz="750" i="0"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879392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标题幻灯片"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2782626"/>
      </p:ext>
    </p:extLst>
  </p:cSld>
  <p:clrMapOvr>
    <a:masterClrMapping/>
  </p:clrMapOvr>
  <p:transition>
    <p:sndAc>
      <p:stSnd>
        <p:snd r:embed="rId1" name="camera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673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ransition>
    <p:sndAc>
      <p:stSnd>
        <p:snd r:embed="rId4" name="camera.wav"/>
      </p:stSnd>
    </p:sndAc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 Narrow" pitchFamily="34" charset="0"/>
          <a:ea typeface="黑体" pitchFamily="2" charset="-122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85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352425" indent="-3524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681038" indent="-32742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500">
          <a:solidFill>
            <a:schemeClr val="tx1"/>
          </a:solidFill>
          <a:latin typeface="+mn-lt"/>
          <a:ea typeface="+mn-ea"/>
        </a:defRPr>
      </a:lvl2pPr>
      <a:lvl3pPr marL="978694" indent="-296466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p"/>
        <a:defRPr sz="1800">
          <a:solidFill>
            <a:schemeClr val="tx1"/>
          </a:solidFill>
          <a:latin typeface="+mn-lt"/>
          <a:ea typeface="+mn-ea"/>
        </a:defRPr>
      </a:lvl3pPr>
      <a:lvl4pPr marL="1270397" indent="-2905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1200">
          <a:solidFill>
            <a:schemeClr val="tx1"/>
          </a:solidFill>
          <a:latin typeface="+mn-lt"/>
          <a:ea typeface="+mn-ea"/>
        </a:defRPr>
      </a:lvl4pPr>
      <a:lvl5pPr marL="15704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5pPr>
      <a:lvl6pPr marL="19133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6pPr>
      <a:lvl7pPr marL="22562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7pPr>
      <a:lvl8pPr marL="25991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8pPr>
      <a:lvl9pPr marL="2942035" indent="-29884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29.png"/><Relationship Id="rId9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8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9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1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CSCI3160: Tutorial 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Problem </a:t>
                </a:r>
                <a:r>
                  <a:rPr lang="en-US" altLang="zh-CN" dirty="0"/>
                  <a:t>1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-time</a:t>
                </a:r>
                <a:r>
                  <a:rPr lang="en-US" dirty="0"/>
                  <a:t> algorithm for finding the number of</a:t>
                </a:r>
                <a:r>
                  <a:rPr lang="zh-CN" altLang="en-US" dirty="0"/>
                  <a:t> </a:t>
                </a:r>
                <a:r>
                  <a:rPr lang="en-US" dirty="0"/>
                  <a:t>inversions.</a:t>
                </a:r>
              </a:p>
              <a:p>
                <a:r>
                  <a:rPr lang="en-US" dirty="0"/>
                  <a:t>Problem </a:t>
                </a:r>
                <a:r>
                  <a:rPr lang="en-US" altLang="zh-CN" dirty="0"/>
                  <a:t>2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algorithm to solve the dominance counting problem.</a:t>
                </a:r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6335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inversions and sorting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altLang="zh-CN" dirty="0"/>
                  <a:t>Strategy: ask a harder question, and exploit it in the conquer phase.</a:t>
                </a:r>
              </a:p>
              <a:p>
                <a:r>
                  <a:rPr lang="en-HK" altLang="zh-CN" dirty="0"/>
                  <a:t>Given an array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altLang="zh-CN" dirty="0"/>
                  <a:t> of </a:t>
                </a:r>
                <a14:m>
                  <m:oMath xmlns:m="http://schemas.openxmlformats.org/officeDocument/2006/math">
                    <m:r>
                      <a:rPr lang="en-HK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altLang="zh-CN" dirty="0"/>
                  <a:t> distinct integers, output the number of inversions </a:t>
                </a:r>
                <a:r>
                  <a:rPr lang="en-HK" altLang="zh-CN" dirty="0">
                    <a:solidFill>
                      <a:srgbClr val="FF0000"/>
                    </a:solidFill>
                  </a:rPr>
                  <a:t>and</a:t>
                </a:r>
                <a:r>
                  <a:rPr lang="en-HK" altLang="zh-CN" dirty="0"/>
                  <a:t> </a:t>
                </a:r>
                <a:r>
                  <a:rPr lang="en" altLang="zh-CN" dirty="0"/>
                  <a:t>produce an array to store the integers of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altLang="zh-CN" dirty="0"/>
                  <a:t> in ascending order.</a:t>
                </a:r>
                <a:endParaRPr lang="en-HK" altLang="zh-CN" dirty="0"/>
              </a:p>
              <a:p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2,3,8,9,10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altLang="zh-CN" dirty="0"/>
                  <a:t>,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HK" altLang="zh-CN" dirty="0"/>
                  <a:t> invs;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1,4,5,6,7</m:t>
                        </m:r>
                      </m:e>
                    </m:d>
                  </m:oMath>
                </a14:m>
                <a:r>
                  <a:rPr lang="en-HK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HK" altLang="zh-CN" dirty="0"/>
                  <a:t> </a:t>
                </a:r>
                <a:r>
                  <a:rPr lang="en-HK" altLang="zh-CN" dirty="0" err="1"/>
                  <a:t>invs</a:t>
                </a:r>
                <a:r>
                  <a:rPr lang="en-HK" altLang="zh-CN" dirty="0"/>
                  <a:t>. </a:t>
                </a:r>
              </a:p>
              <a:p>
                <a:r>
                  <a:rPr lang="en-HK" dirty="0"/>
                  <a:t>Exploit subproblem property </a:t>
                </a:r>
              </a:p>
              <a:p>
                <a:pPr lvl="1"/>
                <a:r>
                  <a:rPr lang="en-HK" altLang="zh-CN" dirty="0"/>
                  <a:t>Subarrays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are sorted</a:t>
                </a:r>
              </a:p>
              <a:p>
                <a:pPr marL="1108472" lvl="2" indent="-457200">
                  <a:buFont typeface="Wingdings" pitchFamily="2" charset="2"/>
                  <a:buChar char="Ø"/>
                </a:pPr>
                <a:r>
                  <a:rPr lang="en-HK" dirty="0"/>
                  <a:t>Count crossing inversions in O(n) time.</a:t>
                </a:r>
              </a:p>
              <a:p>
                <a:pPr marL="994172" lvl="2" indent="-342900">
                  <a:buFont typeface="Wingdings" pitchFamily="2" charset="2"/>
                  <a:buChar char="Ø"/>
                </a:pPr>
                <a:r>
                  <a:rPr lang="zh-CN" altLang="en-US" dirty="0"/>
                  <a:t>  </a:t>
                </a:r>
                <a:r>
                  <a:rPr lang="en-HK" dirty="0"/>
                  <a:t>Merge 2 sorted arrays in O(n) time.</a:t>
                </a:r>
                <a:r>
                  <a:rPr lang="en-US" altLang="zh-CN" dirty="0"/>
                  <a:t>	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345963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pPr marL="482203" indent="-457200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two disjoint sets of </a:t>
                </a:r>
                <a:r>
                  <a:rPr lang="en-US" i="1" dirty="0"/>
                  <a:t>n</a:t>
                </a:r>
                <a:r>
                  <a:rPr lang="en-US" dirty="0"/>
                  <a:t> integers.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stored in an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an array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sorted in ascending order. Design an algorithm to find the number of such pairs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satisfying the following conditions: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Your algorithm must finish in O(</a:t>
                </a:r>
                <a:r>
                  <a:rPr lang="en-US" i="1" dirty="0"/>
                  <a:t>n</a:t>
                </a:r>
                <a:r>
                  <a:rPr lang="en-US" dirty="0"/>
                  <a:t>) time.</a:t>
                </a:r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927" t="-1184" r="-7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2235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Method </a:t>
                </a:r>
              </a:p>
              <a:p>
                <a:pPr lvl="1"/>
                <a:r>
                  <a:rPr lang="en-HK" dirty="0"/>
                  <a:t>Merge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 into one sorted list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Let: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=(2,3,8,9,10)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r>
                  <a:rPr lang="en-HK" dirty="0"/>
                  <a:t>We will merge them together and in the meantime maintain the count of crossing inversions.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3490438" y="329564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8598" y="329564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26758" y="329564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044918" y="3297490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563078" y="329564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90438" y="442340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008598" y="442340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26758" y="442340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044918" y="4419253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563078" y="442340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82587" y="444687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587" y="444687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82587" y="331687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587" y="331687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7762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7" y="962025"/>
            <a:ext cx="8551862" cy="5662615"/>
          </a:xfrm>
        </p:spPr>
        <p:txBody>
          <a:bodyPr/>
          <a:lstStyle/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pPr lvl="1"/>
            <a:r>
              <a:rPr lang="en-HK" dirty="0"/>
              <a:t>Ordered list produced: Nothing yet </a:t>
            </a:r>
          </a:p>
          <a:p>
            <a:pPr lvl="1"/>
            <a:r>
              <a:rPr lang="en-HK" dirty="0"/>
              <a:t>The count of crossing inversions </a:t>
            </a:r>
            <a:r>
              <a:rPr lang="en-US" dirty="0"/>
              <a:t>: 0</a:t>
            </a:r>
          </a:p>
          <a:p>
            <a:pPr lvl="1"/>
            <a:endParaRPr lang="en-HK" dirty="0"/>
          </a:p>
          <a:p>
            <a:endParaRPr lang="en-HK" dirty="0"/>
          </a:p>
          <a:p>
            <a:endParaRPr lang="en-US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2991911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026330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74064583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Ordered list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2991911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19959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1649752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3820040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19959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Rectangle 31"/>
          <p:cNvSpPr/>
          <p:nvPr/>
        </p:nvSpPr>
        <p:spPr>
          <a:xfrm>
            <a:off x="4433039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3" name="Straight Arrow Connector 32"/>
          <p:cNvCxnSpPr/>
          <p:nvPr/>
        </p:nvCxnSpPr>
        <p:spPr bwMode="auto">
          <a:xfrm flipH="1">
            <a:off x="5128216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675247" y="5594057"/>
            <a:ext cx="247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Newly added: (2,1</a:t>
            </a:r>
            <a:r>
              <a:rPr lang="en-HK" altLang="zh-CN" i="0" dirty="0"/>
              <a:t>) is a crossing inversion</a:t>
            </a:r>
            <a:endParaRPr lang="en-US" i="0" dirty="0"/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5951741" y="5434642"/>
            <a:ext cx="124872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3680856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2, 3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+1=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4708557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3819959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7" name="Rectangle 26"/>
          <p:cNvSpPr/>
          <p:nvPr/>
        </p:nvSpPr>
        <p:spPr>
          <a:xfrm>
            <a:off x="43899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29" name="Straight Arrow Connector 28"/>
          <p:cNvCxnSpPr/>
          <p:nvPr/>
        </p:nvCxnSpPr>
        <p:spPr bwMode="auto">
          <a:xfrm flipH="1">
            <a:off x="50850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5675247" y="5594057"/>
            <a:ext cx="24774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Newly added: (3,1) is a crossing inversion.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5951741" y="5434642"/>
            <a:ext cx="124872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8614423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2, 3, </a:t>
                </a:r>
                <a:r>
                  <a:rPr lang="en-HK" dirty="0">
                    <a:solidFill>
                      <a:srgbClr val="00B0F0"/>
                    </a:solidFill>
                  </a:rPr>
                  <a:t>4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4708557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4708476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43899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0850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8650301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2, 3, </a:t>
                </a:r>
                <a:r>
                  <a:rPr lang="en-HK" dirty="0">
                    <a:solidFill>
                      <a:srgbClr val="00B0F0"/>
                    </a:solidFill>
                  </a:rPr>
                  <a:t>4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5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4708557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5596993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43899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0850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08859678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1</a:t>
                </a:r>
                <a:r>
                  <a:rPr lang="en-HK" altLang="zh-CN" dirty="0"/>
                  <a:t>, 2, 3,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4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5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6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4708557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6494136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0" name="Rectangle 29"/>
          <p:cNvSpPr/>
          <p:nvPr/>
        </p:nvSpPr>
        <p:spPr>
          <a:xfrm>
            <a:off x="43899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0850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3400216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Problem: Given an array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dirty="0"/>
                  <a:t> of </a:t>
                </a:r>
                <a14:m>
                  <m:oMath xmlns:m="http://schemas.openxmlformats.org/officeDocument/2006/math">
                    <m:r>
                      <a:rPr lang="en-HK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 distinct integers, count the number of inversions.</a:t>
                </a:r>
              </a:p>
              <a:p>
                <a:r>
                  <a:rPr lang="en-HK" dirty="0"/>
                  <a:t>An inversion is a pair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HK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 r="-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93" y="3793332"/>
            <a:ext cx="8424129" cy="15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8312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2, 3, </a:t>
                </a:r>
                <a:r>
                  <a:rPr lang="en-HK" dirty="0">
                    <a:solidFill>
                      <a:srgbClr val="00B0F0"/>
                    </a:solidFill>
                  </a:rPr>
                  <a:t>4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5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6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7</a:t>
                </a:r>
                <a:r>
                  <a:rPr lang="en-HK" dirty="0"/>
                  <a:t> 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4708557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296393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433039" y="5520610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128216" y="5361195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5406936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dirty="0">
                    <a:solidFill>
                      <a:srgbClr val="00B0F0"/>
                    </a:solidFill>
                  </a:rPr>
                  <a:t>1</a:t>
                </a:r>
                <a:r>
                  <a:rPr lang="en-HK" dirty="0"/>
                  <a:t>, 2, 3, </a:t>
                </a:r>
                <a:r>
                  <a:rPr lang="en-HK" dirty="0">
                    <a:solidFill>
                      <a:srgbClr val="00B0F0"/>
                    </a:solidFill>
                  </a:rPr>
                  <a:t>4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5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6</a:t>
                </a:r>
                <a:r>
                  <a:rPr lang="en-HK" dirty="0"/>
                  <a:t>, </a:t>
                </a:r>
                <a:r>
                  <a:rPr lang="en-HK" dirty="0">
                    <a:solidFill>
                      <a:srgbClr val="00B0F0"/>
                    </a:solidFill>
                  </a:rPr>
                  <a:t>7</a:t>
                </a:r>
                <a:r>
                  <a:rPr lang="en-HK" dirty="0"/>
                  <a:t>, 8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+5=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5605698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296393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433039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128216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5951741" y="5434642"/>
            <a:ext cx="124872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675246" y="5594057"/>
            <a:ext cx="3301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Newly added count:</a:t>
            </a:r>
          </a:p>
          <a:p>
            <a:r>
              <a:rPr lang="en-HK" altLang="zh-CN" i="0" dirty="0"/>
              <a:t>(8,1), (8,4), (8,5), (8,6), (8,7)</a:t>
            </a:r>
            <a:endParaRPr lang="en-US" altLang="zh-CN" i="0" dirty="0"/>
          </a:p>
        </p:txBody>
      </p:sp>
    </p:spTree>
    <p:extLst>
      <p:ext uri="{BB962C8B-B14F-4D97-AF65-F5344CB8AC3E}">
        <p14:creationId xmlns:p14="http://schemas.microsoft.com/office/powerpoint/2010/main" val="36861794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1</a:t>
                </a:r>
                <a:r>
                  <a:rPr lang="en-HK" altLang="zh-CN" dirty="0"/>
                  <a:t>, 2, 3,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4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5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6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7</a:t>
                </a:r>
                <a:r>
                  <a:rPr lang="en-HK" altLang="zh-CN" dirty="0"/>
                  <a:t>, 8</a:t>
                </a:r>
                <a:r>
                  <a:rPr lang="en-HK" dirty="0"/>
                  <a:t>, 9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+5=1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6494218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296393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9" name="Rectangle 28"/>
          <p:cNvSpPr/>
          <p:nvPr/>
        </p:nvSpPr>
        <p:spPr>
          <a:xfrm>
            <a:off x="45538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2489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6072509" y="5434642"/>
            <a:ext cx="124872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5675247" y="5594057"/>
            <a:ext cx="29223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Newly added count:</a:t>
            </a:r>
          </a:p>
          <a:p>
            <a:r>
              <a:rPr lang="en-HK" i="0" dirty="0"/>
              <a:t>(9,1), (9,4), (9,5), (9,6), (9,7)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113782164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crossing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pPr lvl="1"/>
                <a:r>
                  <a:rPr lang="en-HK" dirty="0"/>
                  <a:t>Ordering produced: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1</a:t>
                </a:r>
                <a:r>
                  <a:rPr lang="en-HK" altLang="zh-CN" dirty="0"/>
                  <a:t>, 2, 3,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4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5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6</a:t>
                </a:r>
                <a:r>
                  <a:rPr lang="en-HK" altLang="zh-CN" dirty="0"/>
                  <a:t>, </a:t>
                </a:r>
                <a:r>
                  <a:rPr lang="en-HK" altLang="zh-CN" dirty="0">
                    <a:solidFill>
                      <a:srgbClr val="00B0F0"/>
                    </a:solidFill>
                  </a:rPr>
                  <a:t>7</a:t>
                </a:r>
                <a:r>
                  <a:rPr lang="en-HK" altLang="zh-CN" dirty="0"/>
                  <a:t>, 8, </a:t>
                </a:r>
                <a:r>
                  <a:rPr lang="en-HK" dirty="0"/>
                  <a:t>9, 10</a:t>
                </a:r>
              </a:p>
              <a:p>
                <a:pPr lvl="1"/>
                <a:r>
                  <a:rPr lang="en-HK" dirty="0"/>
                  <a:t>The count of crossing inversions 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12</m:t>
                    </m:r>
                    <m:r>
                      <a:rPr lang="en-HK" i="1" dirty="0">
                        <a:latin typeface="Cambria Math" panose="02040503050406030204" pitchFamily="18" charset="0"/>
                      </a:rPr>
                      <m:t>+5=1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 bwMode="auto">
          <a:xfrm>
            <a:off x="2786018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616445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3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07824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8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399203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9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290582" y="17840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10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786018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dirty="0">
                <a:ea typeface="宋体" pitchFamily="2" charset="-122"/>
              </a:rPr>
              <a:t>1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616445" y="314771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4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507824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5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5401580" y="3143287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6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85022" y="3155615"/>
            <a:ext cx="411786" cy="41178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rPr>
              <a:t>7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3179083"/>
                <a:ext cx="495584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8167" y="1805242"/>
                <a:ext cx="495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 bwMode="auto">
          <a:xfrm>
            <a:off x="7236084" y="1268085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842440" y="3647622"/>
            <a:ext cx="830580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index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883502" y="3687545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0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681072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HK" i="0" kern="0" dirty="0">
                <a:solidFill>
                  <a:schemeClr val="tx2"/>
                </a:solidFill>
                <a:ea typeface="宋体" pitchFamily="2" charset="-122"/>
                <a:cs typeface="Times New Roman" panose="02020603050405020304" pitchFamily="18" charset="0"/>
              </a:rPr>
              <a:t>1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572451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2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63830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3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349649" y="3675707"/>
            <a:ext cx="346073" cy="36933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HK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itchFamily="2" charset="-122"/>
                <a:cs typeface="Times New Roman" panose="02020603050405020304" pitchFamily="18" charset="0"/>
              </a:rPr>
              <a:t>4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宋体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>
            <a:off x="7296393" y="4016954"/>
            <a:ext cx="0" cy="449694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5675247" y="5594057"/>
                <a:ext cx="312743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HK" i="0" dirty="0"/>
                  <a:t>Newly added count:</a:t>
                </a:r>
                <a:r>
                  <a:rPr lang="en-HK" altLang="zh-CN" i="0" dirty="0"/>
                  <a:t> #integers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i="0" dirty="0"/>
                  <a:t> already in the ordered list produced</a:t>
                </a:r>
                <a:endParaRPr lang="en-US" i="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247" y="5594057"/>
                <a:ext cx="3127437" cy="923330"/>
              </a:xfrm>
              <a:prstGeom prst="rect">
                <a:avLst/>
              </a:prstGeom>
              <a:blipFill>
                <a:blip r:embed="rId6"/>
                <a:stretch>
                  <a:fillRect l="-1210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>
            <a:off x="4553807" y="5594057"/>
            <a:ext cx="11769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HK" i="0" dirty="0"/>
              <a:t>Last count</a:t>
            </a:r>
            <a:endParaRPr lang="en-US" i="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5248984" y="5434642"/>
            <a:ext cx="132703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>
            <a:off x="6072509" y="5434642"/>
            <a:ext cx="124872" cy="15941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69350348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Analysis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worst-case running time of the algorithm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numbers. </a:t>
                </a:r>
              </a:p>
              <a:p>
                <a:pPr marL="0" indent="0">
                  <a:buNone/>
                </a:pPr>
                <a:r>
                  <a:rPr lang="en-US" dirty="0"/>
                  <a:t>Then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</a:p>
              <a:p>
                <a:pPr lvl="1"/>
                <a:r>
                  <a:rPr lang="en-US" dirty="0"/>
                  <a:t>which solves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HK" dirty="0"/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426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26082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Problem </a:t>
                </a:r>
              </a:p>
              <a:p>
                <a:pPr lvl="1"/>
                <a:r>
                  <a:rPr lang="en-US" dirty="0"/>
                  <a:t>Give an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dirty="0" err="1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-time algorithm to solve the dominance counting problem discussed in the class.</a:t>
                </a:r>
              </a:p>
              <a:p>
                <a:r>
                  <a:rPr lang="en-HK" dirty="0"/>
                  <a:t>Point dominance definition</a:t>
                </a:r>
                <a:endParaRPr lang="en-US" dirty="0"/>
              </a:p>
              <a:p>
                <a:pPr lvl="1"/>
                <a:r>
                  <a:rPr lang="en-US" dirty="0"/>
                  <a:t>Denote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the set of integers. Given a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in two-dimensional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denote by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US" dirty="0"/>
                  <a:t> </a:t>
                </a:r>
                <a:r>
                  <a:rPr lang="en-HK" dirty="0"/>
                  <a:t>its x- and y-coordinates, respectively.</a:t>
                </a:r>
                <a:endParaRPr lang="en-US" dirty="0"/>
              </a:p>
              <a:p>
                <a:pPr lvl="1"/>
                <a:r>
                  <a:rPr lang="en-US" dirty="0"/>
                  <a:t>Given two distinct points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we say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dominates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[2]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[2]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 bwMode="auto">
          <a:xfrm>
            <a:off x="2804160" y="6324600"/>
            <a:ext cx="2941032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V="1">
            <a:off x="2933700" y="5037826"/>
            <a:ext cx="0" cy="13629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Rectangle 13"/>
          <p:cNvSpPr/>
          <p:nvPr/>
        </p:nvSpPr>
        <p:spPr>
          <a:xfrm>
            <a:off x="5437308" y="6324600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x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12511" y="5037826"/>
            <a:ext cx="287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HK" dirty="0"/>
              <a:t>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831779" y="5788987"/>
                <a:ext cx="373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779" y="5788987"/>
                <a:ext cx="373436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729858" y="5037826"/>
                <a:ext cx="3743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58" y="5037826"/>
                <a:ext cx="374398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/>
          <p:cNvSpPr/>
          <p:nvPr/>
        </p:nvSpPr>
        <p:spPr bwMode="auto">
          <a:xfrm rot="16200000">
            <a:off x="3762897" y="5743592"/>
            <a:ext cx="137764" cy="13776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1" name="Oval 20"/>
          <p:cNvSpPr/>
          <p:nvPr/>
        </p:nvSpPr>
        <p:spPr bwMode="auto">
          <a:xfrm rot="16200000">
            <a:off x="4611221" y="5153610"/>
            <a:ext cx="137764" cy="137764"/>
          </a:xfrm>
          <a:prstGeom prst="ellips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201545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set of n 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Find, for each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 number of points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dominated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HK" dirty="0"/>
                  <a:t>.</a:t>
                </a:r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107" y="2639505"/>
            <a:ext cx="6625787" cy="32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7405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Divide: Find a vertical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 points on each side of the line. (k-selection,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time).</a:t>
                </a:r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 r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932" y="2695742"/>
            <a:ext cx="2881652" cy="26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914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Divide: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the set of points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the left of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the set of points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on the right of </a:t>
                </a:r>
                <a14:m>
                  <m:oMath xmlns:m="http://schemas.openxmlformats.org/officeDocument/2006/math">
                    <m:r>
                      <a:rPr lang="en-HK" b="0" i="1" dirty="0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33" y="3067230"/>
            <a:ext cx="8167049" cy="319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41137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Divide:</a:t>
                </a:r>
              </a:p>
              <a:p>
                <a:pPr lvl="1"/>
                <a:r>
                  <a:rPr lang="en-HK" dirty="0"/>
                  <a:t>Solve the dominance counting problem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separately.</a:t>
                </a:r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05" y="3139818"/>
            <a:ext cx="7956306" cy="29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7847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Let: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10, 3, 9, 8, 2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5, 4, 1, 7, 6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3695086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Divide:</a:t>
                </a:r>
              </a:p>
              <a:p>
                <a:pPr lvl="1"/>
                <a:r>
                  <a:rPr lang="en-HK" altLang="zh-CN" dirty="0"/>
                  <a:t>Solve the dominance counting problem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separately.</a:t>
                </a:r>
                <a:endParaRPr lang="en-US" dirty="0"/>
              </a:p>
              <a:p>
                <a:pPr lvl="1"/>
                <a:r>
                  <a:rPr lang="en-US" dirty="0"/>
                  <a:t>It remains to obtain, for each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how many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it dominates. </a:t>
                </a:r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05" y="3139818"/>
            <a:ext cx="7956306" cy="295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121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Review: Binary search </a:t>
                </a:r>
              </a:p>
              <a:p>
                <a:pPr lvl="1"/>
                <a:r>
                  <a:rPr lang="en-US" altLang="zh-CN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by y-coordinate.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HK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Then, for each point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we can obtain the number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dominated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using binary search.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HK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dirty="0"/>
              </a:p>
              <a:p>
                <a:pPr marL="353616" lvl="1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737" y="2924480"/>
            <a:ext cx="7354527" cy="30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1015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counting: a faster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Ask a harder question:</a:t>
                </a:r>
              </a:p>
              <a:p>
                <a:pPr lvl="1"/>
                <a:r>
                  <a:rPr lang="en-US" dirty="0"/>
                  <a:t>Output the dominance counts and sort </a:t>
                </a:r>
                <a14:m>
                  <m:oMath xmlns:m="http://schemas.openxmlformats.org/officeDocument/2006/math">
                    <m:r>
                      <a:rPr lang="en-HK" altLang="zh-CN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by y-coordinate.</a:t>
                </a:r>
              </a:p>
              <a:p>
                <a:r>
                  <a:rPr lang="en-US" altLang="zh-CN" dirty="0"/>
                  <a:t>Scan the point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by y-coordinate in ascending order, and scan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in the same way synchronously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Merge the following two sorted arrays, based on y-coordinates and </a:t>
                </a:r>
                <a:r>
                  <a:rPr lang="en-US" altLang="zh-CN" dirty="0"/>
                  <a:t>obtain the number of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 dominated by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 r="-14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083" y="3958121"/>
            <a:ext cx="2881652" cy="266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81283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US" dirty="0"/>
                  <a:t>Scan the points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y-coordinate in ascending order. Do the same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31" y="3747867"/>
            <a:ext cx="2881652" cy="2666519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6414858" y="3402870"/>
            <a:ext cx="1683659" cy="2968286"/>
            <a:chOff x="3721134" y="3620636"/>
            <a:chExt cx="1683659" cy="2968286"/>
          </a:xfrm>
        </p:grpSpPr>
        <p:grpSp>
          <p:nvGrpSpPr>
            <p:cNvPr id="30" name="Group 29"/>
            <p:cNvGrpSpPr/>
            <p:nvPr/>
          </p:nvGrpSpPr>
          <p:grpSpPr>
            <a:xfrm>
              <a:off x="3721134" y="3620637"/>
              <a:ext cx="593693" cy="2963535"/>
              <a:chOff x="1422648" y="3971926"/>
              <a:chExt cx="593693" cy="29635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/>
              <p:cNvGrpSpPr/>
              <p:nvPr/>
            </p:nvGrpSpPr>
            <p:grpSpPr>
              <a:xfrm rot="16200000">
                <a:off x="463331" y="5382451"/>
                <a:ext cx="2963535" cy="142485"/>
                <a:chOff x="949570" y="5577774"/>
                <a:chExt cx="2963535" cy="142485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rot="5400000" flipV="1">
                  <a:off x="2431338" y="4164891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8" name="Oval 17"/>
                <p:cNvSpPr/>
                <p:nvPr/>
              </p:nvSpPr>
              <p:spPr bwMode="auto">
                <a:xfrm>
                  <a:off x="1582672" y="557777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1967905" y="5582495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3139500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3481035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4755444" y="3620636"/>
              <a:ext cx="649349" cy="2968286"/>
              <a:chOff x="4740031" y="3905250"/>
              <a:chExt cx="649349" cy="29682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 rot="16200000">
                <a:off x="3331907" y="5313374"/>
                <a:ext cx="2963535" cy="147288"/>
                <a:chOff x="1074657" y="6140098"/>
                <a:chExt cx="2963535" cy="147288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 rot="5400000" flipV="1">
                  <a:off x="2556425" y="4727212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9" name="Oval 18"/>
                <p:cNvSpPr/>
                <p:nvPr/>
              </p:nvSpPr>
              <p:spPr bwMode="auto">
                <a:xfrm>
                  <a:off x="1150667" y="6149622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2287817" y="6140098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2746838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3720693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</p:grpSp>
      <p:cxnSp>
        <p:nvCxnSpPr>
          <p:cNvPr id="14" name="Straight Arrow Connector 13"/>
          <p:cNvCxnSpPr/>
          <p:nvPr/>
        </p:nvCxnSpPr>
        <p:spPr bwMode="auto">
          <a:xfrm>
            <a:off x="4649638" y="5206822"/>
            <a:ext cx="1061049" cy="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3546002" y="4676469"/>
            <a:ext cx="30576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0" dirty="0"/>
              <a:t>Only care about y-coordinates</a:t>
            </a:r>
          </a:p>
        </p:txBody>
      </p:sp>
    </p:spTree>
    <p:extLst>
      <p:ext uri="{BB962C8B-B14F-4D97-AF65-F5344CB8AC3E}">
        <p14:creationId xmlns:p14="http://schemas.microsoft.com/office/powerpoint/2010/main" val="1106820925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HK" dirty="0"/>
              </a:p>
              <a:p>
                <a:pPr lvl="1"/>
                <a:r>
                  <a:rPr lang="en-HK" dirty="0"/>
                  <a:t>All the points will be stored in this array in ascending order of y-coordinate. </a:t>
                </a:r>
              </a:p>
              <a:p>
                <a:pPr lvl="1"/>
                <a:r>
                  <a:rPr lang="en-HK" dirty="0"/>
                  <a:t>To be produced by merging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22997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endParaRPr lang="en-HK" altLang="zh-CN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2455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3925111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4428367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16047585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altLang="zh-CN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</m:oMath>
                </a14:m>
                <a:r>
                  <a:rPr lang="en-HK" dirty="0"/>
                  <a:t> dominates 0 point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r>
                  <a:rPr lang="en-HK" dirty="0"/>
                  <a:t>. </a:t>
                </a:r>
              </a:p>
              <a:p>
                <a:pPr marL="353616" lvl="1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24556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3925111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3318226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23773158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altLang="zh-CN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1938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3519673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3318226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96485974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altLang="zh-C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18518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2372361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3318226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271608428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</m:oMath>
                </a14:m>
                <a:r>
                  <a:rPr lang="en-HK" dirty="0"/>
                  <a:t> dominates 2 point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1938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2380987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2835150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67944646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Let: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10, 3, 9, 8, 2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5, 4, 1, 7, 6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  <a:endParaRPr lang="en-HK" dirty="0"/>
              </a:p>
              <a:p>
                <a:r>
                  <a:rPr lang="en-HK" dirty="0"/>
                  <a:t>We need to count the number of crossing inversion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HK" dirty="0"/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.</a:t>
                </a:r>
              </a:p>
              <a:p>
                <a:pPr marL="0" indent="0">
                  <a:buNone/>
                </a:pPr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9060538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/>
                        </m:sSub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</m:oMath>
                </a14:m>
                <a:r>
                  <a:rPr lang="en-HK" dirty="0"/>
                  <a:t> dominates 2 point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1938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2380987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1843118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153528373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6245259" y="1609725"/>
            <a:ext cx="593693" cy="2963535"/>
            <a:chOff x="1422648" y="3971926"/>
            <a:chExt cx="593693" cy="29635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2648" y="6034512"/>
                  <a:ext cx="502061" cy="397929"/>
                </a:xfrm>
                <a:prstGeom prst="rect">
                  <a:avLst/>
                </a:prstGeom>
                <a:blipFill>
                  <a:blip r:embed="rId4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8014" y="5639315"/>
                  <a:ext cx="502061" cy="396262"/>
                </a:xfrm>
                <a:prstGeom prst="rect">
                  <a:avLst/>
                </a:prstGeom>
                <a:blipFill>
                  <a:blip r:embed="rId5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5" y="4508356"/>
                  <a:ext cx="502061" cy="395942"/>
                </a:xfrm>
                <a:prstGeom prst="rect">
                  <a:avLst/>
                </a:prstGeom>
                <a:blipFill>
                  <a:blip r:embed="rId6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8564" y="4081166"/>
                  <a:ext cx="502061" cy="396519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/>
            <p:cNvGrpSpPr/>
            <p:nvPr/>
          </p:nvGrpSpPr>
          <p:grpSpPr>
            <a:xfrm rot="16200000">
              <a:off x="463331" y="5382451"/>
              <a:ext cx="2963535" cy="142485"/>
              <a:chOff x="949570" y="5577774"/>
              <a:chExt cx="2963535" cy="142485"/>
            </a:xfrm>
          </p:grpSpPr>
          <p:cxnSp>
            <p:nvCxnSpPr>
              <p:cNvPr id="16" name="Straight Connector 15"/>
              <p:cNvCxnSpPr/>
              <p:nvPr/>
            </p:nvCxnSpPr>
            <p:spPr bwMode="auto">
              <a:xfrm rot="5400000" flipV="1">
                <a:off x="2431338" y="4164891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8" name="Oval 17"/>
              <p:cNvSpPr/>
              <p:nvPr/>
            </p:nvSpPr>
            <p:spPr bwMode="auto">
              <a:xfrm>
                <a:off x="1582672" y="557777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1967905" y="5582495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 bwMode="auto">
              <a:xfrm>
                <a:off x="3139500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 bwMode="auto">
              <a:xfrm>
                <a:off x="3481035" y="5582494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7279569" y="1609724"/>
            <a:ext cx="649349" cy="2968286"/>
            <a:chOff x="4740031" y="3905250"/>
            <a:chExt cx="649349" cy="29682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6475157"/>
                  <a:ext cx="502061" cy="398379"/>
                </a:xfrm>
                <a:prstGeom prst="rect">
                  <a:avLst/>
                </a:prstGeom>
                <a:blipFill>
                  <a:blip r:embed="rId8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319" y="5394639"/>
                  <a:ext cx="502061" cy="396199"/>
                </a:xfrm>
                <a:prstGeom prst="rect">
                  <a:avLst/>
                </a:prstGeom>
                <a:blipFill>
                  <a:blip r:embed="rId9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855" y="4913641"/>
                  <a:ext cx="502061" cy="400238"/>
                </a:xfrm>
                <a:prstGeom prst="rect">
                  <a:avLst/>
                </a:prstGeom>
                <a:blipFill>
                  <a:blip r:embed="rId10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>
                            <m:r>
                              <a:rPr lang="en-HK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7793" y="3909749"/>
                  <a:ext cx="502061" cy="398251"/>
                </a:xfrm>
                <a:prstGeom prst="rect">
                  <a:avLst/>
                </a:prstGeom>
                <a:blipFill>
                  <a:blip r:embed="rId11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 rot="16200000">
              <a:off x="3331907" y="5313374"/>
              <a:ext cx="2963535" cy="147288"/>
              <a:chOff x="1074657" y="6140098"/>
              <a:chExt cx="2963535" cy="147288"/>
            </a:xfrm>
          </p:grpSpPr>
          <p:cxnSp>
            <p:nvCxnSpPr>
              <p:cNvPr id="17" name="Straight Connector 16"/>
              <p:cNvCxnSpPr/>
              <p:nvPr/>
            </p:nvCxnSpPr>
            <p:spPr bwMode="auto">
              <a:xfrm rot="5400000" flipV="1">
                <a:off x="2556425" y="4727212"/>
                <a:ext cx="0" cy="2963535"/>
              </a:xfrm>
              <a:prstGeom prst="line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</p:cxnSp>
          <p:sp>
            <p:nvSpPr>
              <p:cNvPr id="19" name="Oval 18"/>
              <p:cNvSpPr/>
              <p:nvPr/>
            </p:nvSpPr>
            <p:spPr bwMode="auto">
              <a:xfrm>
                <a:off x="1150667" y="6149622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 bwMode="auto">
              <a:xfrm>
                <a:off x="2287817" y="6140098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 bwMode="auto">
              <a:xfrm>
                <a:off x="2746838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 bwMode="auto">
              <a:xfrm>
                <a:off x="3720693" y="6140099"/>
                <a:ext cx="137764" cy="137764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13" name="Rectangle 12"/>
          <p:cNvSpPr/>
          <p:nvPr/>
        </p:nvSpPr>
        <p:spPr>
          <a:xfrm>
            <a:off x="5455541" y="85625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/>
              <a:t>index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688068" y="3740445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0</a:t>
            </a:r>
            <a:endParaRPr lang="en-US" i="0" dirty="0"/>
          </a:p>
        </p:txBody>
      </p:sp>
      <p:sp>
        <p:nvSpPr>
          <p:cNvPr id="29" name="Rectangle 28"/>
          <p:cNvSpPr/>
          <p:nvPr/>
        </p:nvSpPr>
        <p:spPr>
          <a:xfrm>
            <a:off x="5688068" y="33182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1</a:t>
            </a:r>
            <a:endParaRPr lang="en-US" i="0" dirty="0"/>
          </a:p>
        </p:txBody>
      </p:sp>
      <p:sp>
        <p:nvSpPr>
          <p:cNvPr id="32" name="Rectangle 31"/>
          <p:cNvSpPr/>
          <p:nvPr/>
        </p:nvSpPr>
        <p:spPr>
          <a:xfrm>
            <a:off x="5672911" y="219381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2</a:t>
            </a:r>
            <a:endParaRPr lang="en-US" i="0" dirty="0"/>
          </a:p>
        </p:txBody>
      </p:sp>
      <p:sp>
        <p:nvSpPr>
          <p:cNvPr id="33" name="Rectangle 32"/>
          <p:cNvSpPr/>
          <p:nvPr/>
        </p:nvSpPr>
        <p:spPr>
          <a:xfrm>
            <a:off x="5675507" y="174864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0" dirty="0"/>
              <a:t>3</a:t>
            </a:r>
            <a:endParaRPr lang="en-US" i="0" dirty="0"/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71783" y="1941041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7928918" y="1843118"/>
            <a:ext cx="342402" cy="0"/>
          </a:xfrm>
          <a:prstGeom prst="straightConnector1">
            <a:avLst/>
          </a:prstGeom>
          <a:noFill/>
          <a:ln w="254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72453375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6" y="962025"/>
                <a:ext cx="5853021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6" y="962025"/>
                <a:ext cx="5853021" cy="5662615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BB486B46-C7FF-12ED-5330-DF1E24EBFBEA}"/>
              </a:ext>
            </a:extLst>
          </p:cNvPr>
          <p:cNvGrpSpPr/>
          <p:nvPr/>
        </p:nvGrpSpPr>
        <p:grpSpPr>
          <a:xfrm>
            <a:off x="5271783" y="856251"/>
            <a:ext cx="2999537" cy="3721759"/>
            <a:chOff x="5271783" y="856251"/>
            <a:chExt cx="2999537" cy="3721759"/>
          </a:xfrm>
        </p:grpSpPr>
        <p:grpSp>
          <p:nvGrpSpPr>
            <p:cNvPr id="30" name="Group 29"/>
            <p:cNvGrpSpPr/>
            <p:nvPr/>
          </p:nvGrpSpPr>
          <p:grpSpPr>
            <a:xfrm>
              <a:off x="6245259" y="1609725"/>
              <a:ext cx="593693" cy="2963535"/>
              <a:chOff x="1422648" y="3971926"/>
              <a:chExt cx="593693" cy="29635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/>
              <p:cNvGrpSpPr/>
              <p:nvPr/>
            </p:nvGrpSpPr>
            <p:grpSpPr>
              <a:xfrm rot="16200000">
                <a:off x="463331" y="5382451"/>
                <a:ext cx="2963535" cy="142485"/>
                <a:chOff x="949570" y="5577774"/>
                <a:chExt cx="2963535" cy="142485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rot="5400000" flipV="1">
                  <a:off x="2431338" y="4164891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8" name="Oval 17"/>
                <p:cNvSpPr/>
                <p:nvPr/>
              </p:nvSpPr>
              <p:spPr bwMode="auto">
                <a:xfrm>
                  <a:off x="1582672" y="557777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1967905" y="5582495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3139500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3481035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7279569" y="1609724"/>
              <a:ext cx="649349" cy="2968286"/>
              <a:chOff x="4740031" y="3905250"/>
              <a:chExt cx="649349" cy="29682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 rot="16200000">
                <a:off x="3331907" y="5313374"/>
                <a:ext cx="2963535" cy="147288"/>
                <a:chOff x="1074657" y="6140098"/>
                <a:chExt cx="2963535" cy="147288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 rot="5400000" flipV="1">
                  <a:off x="2556425" y="4727212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9" name="Oval 18"/>
                <p:cNvSpPr/>
                <p:nvPr/>
              </p:nvSpPr>
              <p:spPr bwMode="auto">
                <a:xfrm>
                  <a:off x="1150667" y="6149622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2287817" y="6140098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2746838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3720693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" name="Rectangle 12"/>
            <p:cNvSpPr/>
            <p:nvPr/>
          </p:nvSpPr>
          <p:spPr>
            <a:xfrm>
              <a:off x="5455541" y="856251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index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8068" y="374044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0</a:t>
              </a:r>
              <a:endParaRPr lang="en-US" i="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88068" y="33182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1</a:t>
              </a:r>
              <a:endParaRPr lang="en-US" i="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72911" y="219381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2</a:t>
              </a:r>
              <a:endParaRPr lang="en-US" i="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75507" y="17486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3</a:t>
              </a:r>
              <a:endParaRPr lang="en-US" i="0" dirty="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271783" y="1570107"/>
              <a:ext cx="34240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7928918" y="1843118"/>
              <a:ext cx="34240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5672911" y="138544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4</a:t>
              </a:r>
              <a:endParaRPr lang="en-US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15801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48111" y="1024719"/>
                <a:ext cx="6774439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endParaRPr lang="en-HK" dirty="0"/>
              </a:p>
              <a:p>
                <a:r>
                  <a:rPr lang="en-US" altLang="zh-CN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 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HK" sz="24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sz="2400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sz="24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</m:sSubSup>
                    <m:r>
                      <a:rPr lang="en-HK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</m:sSubSup>
                  </m:oMath>
                </a14:m>
                <a:r>
                  <a:rPr lang="en-US" dirty="0"/>
                  <a:t> dominates 4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11" y="1024719"/>
                <a:ext cx="6774439" cy="5662615"/>
              </a:xfrm>
              <a:blipFill>
                <a:blip r:embed="rId3"/>
                <a:stretch>
                  <a:fillRect l="-1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C9338DBD-B381-D3D9-EA26-F06B89A5F126}"/>
              </a:ext>
            </a:extLst>
          </p:cNvPr>
          <p:cNvGrpSpPr/>
          <p:nvPr/>
        </p:nvGrpSpPr>
        <p:grpSpPr>
          <a:xfrm>
            <a:off x="5266302" y="857451"/>
            <a:ext cx="2999537" cy="3721759"/>
            <a:chOff x="5271783" y="856251"/>
            <a:chExt cx="2999537" cy="3721759"/>
          </a:xfrm>
        </p:grpSpPr>
        <p:grpSp>
          <p:nvGrpSpPr>
            <p:cNvPr id="30" name="Group 29"/>
            <p:cNvGrpSpPr/>
            <p:nvPr/>
          </p:nvGrpSpPr>
          <p:grpSpPr>
            <a:xfrm>
              <a:off x="6245259" y="1609725"/>
              <a:ext cx="593693" cy="2963535"/>
              <a:chOff x="1422648" y="3971926"/>
              <a:chExt cx="593693" cy="29635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2648" y="6034512"/>
                    <a:ext cx="502061" cy="39792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8014" y="5639315"/>
                    <a:ext cx="502061" cy="39626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5" y="4508356"/>
                    <a:ext cx="502061" cy="3959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58564" y="4081166"/>
                    <a:ext cx="502061" cy="39651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Group 25"/>
              <p:cNvGrpSpPr/>
              <p:nvPr/>
            </p:nvGrpSpPr>
            <p:grpSpPr>
              <a:xfrm rot="16200000">
                <a:off x="463331" y="5382451"/>
                <a:ext cx="2963535" cy="142485"/>
                <a:chOff x="949570" y="5577774"/>
                <a:chExt cx="2963535" cy="142485"/>
              </a:xfrm>
            </p:grpSpPr>
            <p:cxnSp>
              <p:nvCxnSpPr>
                <p:cNvPr id="16" name="Straight Connector 15"/>
                <p:cNvCxnSpPr/>
                <p:nvPr/>
              </p:nvCxnSpPr>
              <p:spPr bwMode="auto">
                <a:xfrm rot="5400000" flipV="1">
                  <a:off x="2431338" y="4164891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8" name="Oval 17"/>
                <p:cNvSpPr/>
                <p:nvPr/>
              </p:nvSpPr>
              <p:spPr bwMode="auto">
                <a:xfrm>
                  <a:off x="1582672" y="557777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0" name="Oval 19"/>
                <p:cNvSpPr/>
                <p:nvPr/>
              </p:nvSpPr>
              <p:spPr bwMode="auto">
                <a:xfrm>
                  <a:off x="1967905" y="5582495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3" name="Oval 22"/>
                <p:cNvSpPr/>
                <p:nvPr/>
              </p:nvSpPr>
              <p:spPr bwMode="auto">
                <a:xfrm>
                  <a:off x="3139500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4" name="Oval 23"/>
                <p:cNvSpPr/>
                <p:nvPr/>
              </p:nvSpPr>
              <p:spPr bwMode="auto">
                <a:xfrm>
                  <a:off x="3481035" y="5582494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grpSp>
          <p:nvGrpSpPr>
            <p:cNvPr id="31" name="Group 30"/>
            <p:cNvGrpSpPr/>
            <p:nvPr/>
          </p:nvGrpSpPr>
          <p:grpSpPr>
            <a:xfrm>
              <a:off x="7279569" y="1609724"/>
              <a:ext cx="649349" cy="2968286"/>
              <a:chOff x="4740031" y="3905250"/>
              <a:chExt cx="649349" cy="296828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6475157"/>
                    <a:ext cx="502061" cy="39837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7319" y="5394639"/>
                    <a:ext cx="502061" cy="3961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4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2855" y="4913641"/>
                    <a:ext cx="502061" cy="40023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HK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  <m:sup>
                              <m:r>
                                <a:rPr lang="en-HK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7793" y="3909749"/>
                    <a:ext cx="502061" cy="3982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" name="Group 26"/>
              <p:cNvGrpSpPr/>
              <p:nvPr/>
            </p:nvGrpSpPr>
            <p:grpSpPr>
              <a:xfrm rot="16200000">
                <a:off x="3331907" y="5313374"/>
                <a:ext cx="2963535" cy="147288"/>
                <a:chOff x="1074657" y="6140098"/>
                <a:chExt cx="2963535" cy="147288"/>
              </a:xfrm>
            </p:grpSpPr>
            <p:cxnSp>
              <p:nvCxnSpPr>
                <p:cNvPr id="17" name="Straight Connector 16"/>
                <p:cNvCxnSpPr/>
                <p:nvPr/>
              </p:nvCxnSpPr>
              <p:spPr bwMode="auto">
                <a:xfrm rot="5400000" flipV="1">
                  <a:off x="2556425" y="4727212"/>
                  <a:ext cx="0" cy="2963535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</p:cxnSp>
            <p:sp>
              <p:nvSpPr>
                <p:cNvPr id="19" name="Oval 18"/>
                <p:cNvSpPr/>
                <p:nvPr/>
              </p:nvSpPr>
              <p:spPr bwMode="auto">
                <a:xfrm>
                  <a:off x="1150667" y="6149622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1" name="Oval 20"/>
                <p:cNvSpPr/>
                <p:nvPr/>
              </p:nvSpPr>
              <p:spPr bwMode="auto">
                <a:xfrm>
                  <a:off x="2287817" y="6140098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2" name="Oval 21"/>
                <p:cNvSpPr/>
                <p:nvPr/>
              </p:nvSpPr>
              <p:spPr bwMode="auto">
                <a:xfrm>
                  <a:off x="2746838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  <p:sp>
              <p:nvSpPr>
                <p:cNvPr id="25" name="Oval 24"/>
                <p:cNvSpPr/>
                <p:nvPr/>
              </p:nvSpPr>
              <p:spPr bwMode="auto">
                <a:xfrm>
                  <a:off x="3720693" y="6140099"/>
                  <a:ext cx="137764" cy="137764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8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</a:endParaRPr>
                </a:p>
              </p:txBody>
            </p:sp>
          </p:grpSp>
        </p:grpSp>
        <p:sp>
          <p:nvSpPr>
            <p:cNvPr id="13" name="Rectangle 12"/>
            <p:cNvSpPr/>
            <p:nvPr/>
          </p:nvSpPr>
          <p:spPr>
            <a:xfrm>
              <a:off x="5455541" y="856251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/>
                <a:t>index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88068" y="374044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0</a:t>
              </a:r>
              <a:endParaRPr lang="en-US" i="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688068" y="3318226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1</a:t>
              </a:r>
              <a:endParaRPr lang="en-US" i="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672911" y="2193810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2</a:t>
              </a:r>
              <a:endParaRPr lang="en-US" i="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75507" y="174864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3</a:t>
              </a:r>
              <a:endParaRPr lang="en-US" i="0" dirty="0"/>
            </a:p>
          </p:txBody>
        </p:sp>
        <p:cxnSp>
          <p:nvCxnSpPr>
            <p:cNvPr id="37" name="Straight Arrow Connector 36"/>
            <p:cNvCxnSpPr/>
            <p:nvPr/>
          </p:nvCxnSpPr>
          <p:spPr bwMode="auto">
            <a:xfrm>
              <a:off x="5271783" y="1570107"/>
              <a:ext cx="34240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7928918" y="1535470"/>
              <a:ext cx="342402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00B0F0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sp>
          <p:nvSpPr>
            <p:cNvPr id="34" name="Rectangle 33"/>
            <p:cNvSpPr/>
            <p:nvPr/>
          </p:nvSpPr>
          <p:spPr>
            <a:xfrm>
              <a:off x="5672911" y="1385441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i="0" dirty="0"/>
                <a:t>4</a:t>
              </a:r>
              <a:endParaRPr lang="en-US" i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783215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  <m:sup/>
                        </m:sSubSup>
                        <m:r>
                          <a:rPr lang="en-HK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  <m:sup/>
                        </m:sSubSup>
                      </m:e>
                    </m:d>
                  </m:oMath>
                </a14:m>
                <a:r>
                  <a:rPr lang="en-HK" dirty="0"/>
                  <a:t>.</a:t>
                </a:r>
              </a:p>
              <a:p>
                <a:r>
                  <a:rPr lang="en-US" altLang="zh-CN" sz="2800" b="0" dirty="0"/>
                  <a:t>count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/>
                    </m:sSubSup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  <m:sup/>
                    </m:sSubSup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Current time complexity: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2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57463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Dominance counting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Analysis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worst-case running time of the algorithm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which solves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i="0" dirty="0" err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  <a:endParaRPr lang="en-HK" dirty="0"/>
              </a:p>
              <a:p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44821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Let: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10, 3, 9, 8, 2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5, 4, 1, 7, 6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  <a:endParaRPr lang="en-HK" dirty="0"/>
              </a:p>
              <a:p>
                <a:r>
                  <a:rPr lang="en-HK" dirty="0"/>
                  <a:t>We need to count the number of crossing inversion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HK" dirty="0"/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Binary search</a:t>
                </a:r>
              </a:p>
              <a:p>
                <a:pPr lvl="1"/>
                <a:r>
                  <a:rPr lang="en" altLang="zh-CN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and conduct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HK" dirty="0"/>
                  <a:t> binary searches (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).</a:t>
                </a:r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54716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Counting inversions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dirty="0"/>
                  <a:t>Let: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10, 3, 9, 8, 2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5, 4, 1, 7, 6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lvl="1"/>
                <a:r>
                  <a:rPr lang="en-HK" altLang="zh-CN" dirty="0"/>
                  <a:t>The counts of inversions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 are known by solving the “counting inversion” problem recursively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altLang="zh-CN" dirty="0"/>
                  <a:t>.</a:t>
                </a:r>
              </a:p>
              <a:p>
                <a:r>
                  <a:rPr lang="en-HK" dirty="0"/>
                  <a:t>We need to count the number of crossing inversion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 where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HK" dirty="0"/>
                  <a:t> is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HK" dirty="0"/>
                  <a:t> and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HK" dirty="0"/>
                  <a:t>.</a:t>
                </a:r>
              </a:p>
              <a:p>
                <a:r>
                  <a:rPr lang="en-HK" dirty="0"/>
                  <a:t>Binary search</a:t>
                </a:r>
              </a:p>
              <a:p>
                <a:pPr lvl="1"/>
                <a:r>
                  <a:rPr lang="en" altLang="zh-CN" dirty="0"/>
                  <a:t>Sort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 and conduct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HK" altLang="zh-CN" dirty="0"/>
                  <a:t> binary searches (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HK" altLang="zh-CN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altLang="zh-CN" dirty="0"/>
                  <a:t>).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the worst-case running time of the algorithm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numbers.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)≤2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⌈"/>
                        <m:endChr m:val="⌉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HK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HK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which solves to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HK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.</a:t>
                </a:r>
              </a:p>
              <a:p>
                <a:pPr marL="0" indent="0">
                  <a:buNone/>
                </a:pPr>
                <a:endParaRPr lang="en-HK" dirty="0"/>
              </a:p>
              <a:p>
                <a:pPr lvl="1"/>
                <a:endParaRPr lang="en-HK" dirty="0"/>
              </a:p>
              <a:p>
                <a:endParaRPr lang="en-HK" dirty="0"/>
              </a:p>
              <a:p>
                <a:endParaRPr lang="en-US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185" t="-1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21698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inversions: a </a:t>
            </a:r>
            <a:r>
              <a:rPr lang="en-US" altLang="zh-CN"/>
              <a:t>faster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7" y="962025"/>
            <a:ext cx="8551862" cy="5662615"/>
          </a:xfrm>
        </p:spPr>
        <p:txBody>
          <a:bodyPr/>
          <a:lstStyle/>
          <a:p>
            <a:r>
              <a:rPr lang="en-HK" altLang="zh-CN" dirty="0"/>
              <a:t>Strategy: ask a harder question, and exploit it in the conquer phase.</a:t>
            </a:r>
            <a:r>
              <a:rPr lang="en-US" altLang="zh-CN" dirty="0"/>
              <a:t>	</a:t>
            </a:r>
            <a:endParaRPr lang="en-HK" dirty="0"/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942615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inversions and sorting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altLang="zh-CN" dirty="0"/>
                  <a:t>Strategy: ask a harder question, and exploit it in the conquer phase.</a:t>
                </a:r>
              </a:p>
              <a:p>
                <a:r>
                  <a:rPr lang="en-HK" altLang="zh-CN" dirty="0"/>
                  <a:t>Given an array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altLang="zh-CN" dirty="0"/>
                  <a:t> of </a:t>
                </a:r>
                <a14:m>
                  <m:oMath xmlns:m="http://schemas.openxmlformats.org/officeDocument/2006/math">
                    <m:r>
                      <a:rPr lang="en-HK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altLang="zh-CN" dirty="0"/>
                  <a:t> distinct integers, output the number of inversions </a:t>
                </a:r>
                <a:r>
                  <a:rPr lang="en-HK" altLang="zh-CN" dirty="0">
                    <a:solidFill>
                      <a:srgbClr val="FF0000"/>
                    </a:solidFill>
                  </a:rPr>
                  <a:t>and</a:t>
                </a:r>
                <a:r>
                  <a:rPr lang="en-HK" altLang="zh-CN" dirty="0"/>
                  <a:t> </a:t>
                </a:r>
                <a:r>
                  <a:rPr lang="en" altLang="zh-CN" dirty="0"/>
                  <a:t>produce an array to store the integers of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altLang="zh-CN" dirty="0"/>
                  <a:t> in ascending order.</a:t>
                </a:r>
                <a:endParaRPr lang="en-HK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6552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Counting inversions and sorting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</p:spPr>
            <p:txBody>
              <a:bodyPr/>
              <a:lstStyle/>
              <a:p>
                <a:r>
                  <a:rPr lang="en-HK" altLang="zh-CN" dirty="0"/>
                  <a:t>Strategy: ask a harder question, and exploit it in the conquer phase.</a:t>
                </a:r>
              </a:p>
              <a:p>
                <a:r>
                  <a:rPr lang="en-HK" altLang="zh-CN" dirty="0"/>
                  <a:t>Given an array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HK" altLang="zh-CN" dirty="0"/>
                  <a:t> of </a:t>
                </a:r>
                <a14:m>
                  <m:oMath xmlns:m="http://schemas.openxmlformats.org/officeDocument/2006/math">
                    <m:r>
                      <a:rPr lang="en-HK" altLang="zh-CN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HK" altLang="zh-CN" dirty="0"/>
                  <a:t> distinct integers, output the number of inversions </a:t>
                </a:r>
                <a:r>
                  <a:rPr lang="en-HK" altLang="zh-CN" dirty="0">
                    <a:solidFill>
                      <a:srgbClr val="FF0000"/>
                    </a:solidFill>
                  </a:rPr>
                  <a:t>and</a:t>
                </a:r>
                <a:r>
                  <a:rPr lang="en-HK" altLang="zh-CN" dirty="0"/>
                  <a:t> </a:t>
                </a:r>
                <a:r>
                  <a:rPr lang="en" altLang="zh-CN" dirty="0"/>
                  <a:t>produce an array to store the integers of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" altLang="zh-CN" dirty="0"/>
                  <a:t> in ascending order.</a:t>
                </a:r>
                <a:endParaRPr lang="en-HK" altLang="zh-CN" dirty="0"/>
              </a:p>
              <a:p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HK" altLang="zh-CN" b="0" i="1" smtClean="0">
                        <a:latin typeface="Cambria Math" panose="02040503050406030204" pitchFamily="18" charset="0"/>
                      </a:rPr>
                      <m:t>=(10, 3, 9, 8, 2, 5, 4, 1, 7, 6)</m:t>
                    </m:r>
                  </m:oMath>
                </a14:m>
                <a:r>
                  <a:rPr lang="en-HK" altLang="zh-CN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altLang="zh-CN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2,3,8,9,10</m:t>
                    </m:r>
                    <m:r>
                      <a:rPr lang="en-HK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altLang="zh-CN" dirty="0"/>
                  <a:t>, </a:t>
                </a:r>
                <a14:m>
                  <m:oMath xmlns:m="http://schemas.openxmlformats.org/officeDocument/2006/math">
                    <m:r>
                      <a:rPr lang="en-HK" altLang="zh-CN" i="1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HK" altLang="zh-CN" dirty="0"/>
                  <a:t> invs;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HK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HK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1,4,5,6,7</m:t>
                        </m:r>
                      </m:e>
                    </m:d>
                  </m:oMath>
                </a14:m>
                <a:r>
                  <a:rPr lang="en-HK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HK" altLang="zh-CN" dirty="0"/>
                  <a:t> </a:t>
                </a:r>
                <a:r>
                  <a:rPr lang="en-HK" altLang="zh-CN" dirty="0" err="1"/>
                  <a:t>invs</a:t>
                </a:r>
                <a:r>
                  <a:rPr lang="en-HK" altLang="zh-CN" dirty="0"/>
                  <a:t>.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827" y="962025"/>
                <a:ext cx="8551862" cy="5662615"/>
              </a:xfrm>
              <a:blipFill>
                <a:blip r:embed="rId3"/>
                <a:stretch>
                  <a:fillRect l="-1212" t="-1184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9938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APresentation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Arial Narrow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/>
      <a:bodyPr anchor="ctr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kern="0" cap="none" spc="0" normalizeH="0" baseline="0" noProof="0" dirty="0" smtClean="0">
            <a:ln>
              <a:noFill/>
            </a:ln>
            <a:solidFill>
              <a:schemeClr val="tx2"/>
            </a:solidFill>
            <a:effectLst/>
            <a:uLnTx/>
            <a:uFillTx/>
            <a:latin typeface="+mj-lt"/>
            <a:ea typeface="宋体" pitchFamily="2" charset="-122"/>
            <a:cs typeface="+mj-cs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APresentation" id="{6575C2D3-2AD1-4145-AF48-881CF5555D79}" vid="{5845AEFA-4BBB-4EF6-A332-64F510B804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30002</TotalTime>
  <Words>2673</Words>
  <Application>Microsoft Office PowerPoint</Application>
  <PresentationFormat>On-screen Show (4:3)</PresentationFormat>
  <Paragraphs>1158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等线</vt:lpstr>
      <vt:lpstr>黑体</vt:lpstr>
      <vt:lpstr>宋体</vt:lpstr>
      <vt:lpstr>Arial Narrow</vt:lpstr>
      <vt:lpstr>Cambria Math</vt:lpstr>
      <vt:lpstr>Times New Roman</vt:lpstr>
      <vt:lpstr>Wingdings</vt:lpstr>
      <vt:lpstr>TAPresentation</vt:lpstr>
      <vt:lpstr>CSCI3160: Tutorial 3</vt:lpstr>
      <vt:lpstr>Review: Counting inversions</vt:lpstr>
      <vt:lpstr>Review: Counting inversions</vt:lpstr>
      <vt:lpstr>Review: Counting inversions</vt:lpstr>
      <vt:lpstr>Review: Counting inversions</vt:lpstr>
      <vt:lpstr>Review: Counting inversions</vt:lpstr>
      <vt:lpstr>Counting inversions: a faster algorithm</vt:lpstr>
      <vt:lpstr>Counting inversions and sorting</vt:lpstr>
      <vt:lpstr>Counting inversions and sorting</vt:lpstr>
      <vt:lpstr>Counting inversions and sorting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crossing inversions</vt:lpstr>
      <vt:lpstr>Counting inversions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counting: a faster algorithm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  <vt:lpstr>Dominance counting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</dc:creator>
  <cp:lastModifiedBy>taoyf</cp:lastModifiedBy>
  <cp:revision>1482</cp:revision>
  <cp:lastPrinted>2019-09-25T07:33:38Z</cp:lastPrinted>
  <dcterms:created xsi:type="dcterms:W3CDTF">2017-08-21T05:06:40Z</dcterms:created>
  <dcterms:modified xsi:type="dcterms:W3CDTF">2022-09-25T23:21:42Z</dcterms:modified>
</cp:coreProperties>
</file>