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84" r:id="rId4"/>
    <p:sldId id="259" r:id="rId5"/>
    <p:sldId id="260" r:id="rId6"/>
    <p:sldId id="261" r:id="rId7"/>
    <p:sldId id="262" r:id="rId8"/>
    <p:sldId id="273" r:id="rId9"/>
    <p:sldId id="274" r:id="rId10"/>
    <p:sldId id="282" r:id="rId11"/>
    <p:sldId id="275" r:id="rId12"/>
    <p:sldId id="283" r:id="rId13"/>
    <p:sldId id="264" r:id="rId14"/>
    <p:sldId id="278" r:id="rId15"/>
    <p:sldId id="266" r:id="rId16"/>
    <p:sldId id="267" r:id="rId17"/>
    <p:sldId id="269" r:id="rId18"/>
    <p:sldId id="268" r:id="rId19"/>
    <p:sldId id="279" r:id="rId20"/>
    <p:sldId id="280" r:id="rId21"/>
    <p:sldId id="270" r:id="rId22"/>
    <p:sldId id="281" r:id="rId23"/>
    <p:sldId id="271" r:id="rId24"/>
    <p:sldId id="276" r:id="rId25"/>
    <p:sldId id="263" r:id="rId26"/>
    <p:sldId id="265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96">
          <p15:clr>
            <a:srgbClr val="A4A3A4"/>
          </p15:clr>
        </p15:guide>
        <p15:guide id="2" pos="216">
          <p15:clr>
            <a:srgbClr val="A4A3A4"/>
          </p15:clr>
        </p15:guide>
        <p15:guide id="3" pos="5544">
          <p15:clr>
            <a:srgbClr val="9AA0A6"/>
          </p15:clr>
        </p15:guide>
        <p15:guide id="4" orient="horz" pos="21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82D8C2-B6F4-4BAF-8395-0B4AC47F4D93}">
  <a:tblStyle styleId="{5482D8C2-B6F4-4BAF-8395-0B4AC47F4D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22588"/>
    <p:restoredTop sz="94592"/>
  </p:normalViewPr>
  <p:slideViewPr>
    <p:cSldViewPr snapToGrid="0">
      <p:cViewPr>
        <p:scale>
          <a:sx n="130" d="100"/>
          <a:sy n="130" d="100"/>
        </p:scale>
        <p:origin x="224" y="320"/>
      </p:cViewPr>
      <p:guideLst>
        <p:guide orient="horz" pos="3096"/>
        <p:guide pos="216"/>
        <p:guide pos="5544"/>
        <p:guide orient="horz" pos="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76195624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76195624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76195624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76195624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15d8893e2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15d8893e2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76195624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76195624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76195624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76195624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6195624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6195624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76195624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76195624e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76195624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76195624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766b1ca0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766b1ca0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76195624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76195624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76195624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76195624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766b1ca0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766b1ca0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766b1ca0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766b1ca0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001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76195624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76195624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76195624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76195624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800"/>
              <a:buNone/>
              <a:defRPr sz="2800">
                <a:solidFill>
                  <a:srgbClr val="1155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0.png"/><Relationship Id="rId3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22325"/>
            <a:ext cx="8520600" cy="10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ProCSA: </a:t>
            </a:r>
            <a:r>
              <a:rPr lang="en" sz="3000" u="sng"/>
              <a:t>Pro</a:t>
            </a:r>
            <a:r>
              <a:rPr lang="en" sz="3000"/>
              <a:t>tecting Privacy in </a:t>
            </a:r>
            <a:r>
              <a:rPr lang="en" sz="3000" u="sng"/>
              <a:t>C</a:t>
            </a:r>
            <a:r>
              <a:rPr lang="en" sz="3000"/>
              <a:t>rowdsourced </a:t>
            </a:r>
            <a:r>
              <a:rPr lang="en" sz="3000" u="sng"/>
              <a:t>S</a:t>
            </a:r>
            <a:r>
              <a:rPr lang="en" sz="3000"/>
              <a:t>pectrum </a:t>
            </a:r>
            <a:r>
              <a:rPr lang="en" sz="3000" u="sng"/>
              <a:t>A</a:t>
            </a:r>
            <a:r>
              <a:rPr lang="en" sz="3000"/>
              <a:t>llocation</a:t>
            </a:r>
            <a:endParaRPr sz="3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291325"/>
            <a:ext cx="8520600" cy="790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Max Curran, </a:t>
            </a:r>
            <a:r>
              <a:rPr lang="en" sz="2000" u="sng" dirty="0">
                <a:solidFill>
                  <a:srgbClr val="434343"/>
                </a:solidFill>
              </a:rPr>
              <a:t>Xiao Liang</a:t>
            </a:r>
            <a:r>
              <a:rPr lang="en" sz="2000" dirty="0"/>
              <a:t>, 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/>
              <a:t>Himanshu</a:t>
            </a:r>
            <a:r>
              <a:rPr lang="en" sz="2000" dirty="0"/>
              <a:t> Gupta, </a:t>
            </a:r>
            <a:r>
              <a:rPr lang="en" sz="2000" dirty="0" err="1"/>
              <a:t>Omkant</a:t>
            </a:r>
            <a:r>
              <a:rPr lang="en" sz="2000" dirty="0"/>
              <a:t> Pandey, Samir Das</a:t>
            </a:r>
            <a:endParaRPr sz="20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342900"/>
            <a:ext cx="3815724" cy="6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3818211" y="1622940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3848921" y="2566516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2192156" y="2555501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 rot="-2099062">
            <a:off x="5824836" y="1766136"/>
            <a:ext cx="368359" cy="385852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9116" y="2090860"/>
            <a:ext cx="450237" cy="56718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1544885" y="4209044"/>
            <a:ext cx="893233" cy="492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1461774" y="4728576"/>
            <a:ext cx="8097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SM</a:t>
            </a:r>
            <a:endParaRPr sz="2400" dirty="0"/>
          </a:p>
        </p:txBody>
      </p:sp>
      <p:sp>
        <p:nvSpPr>
          <p:cNvPr id="82" name="Google Shape;82;p16"/>
          <p:cNvSpPr/>
          <p:nvPr/>
        </p:nvSpPr>
        <p:spPr>
          <a:xfrm>
            <a:off x="5028884" y="3915340"/>
            <a:ext cx="660165" cy="339131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954115" y="4272885"/>
            <a:ext cx="836635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/>
              <a:t>SU</a:t>
            </a:r>
            <a:endParaRPr sz="2400" dirty="0"/>
          </a:p>
        </p:txBody>
      </p:sp>
      <p:sp>
        <p:nvSpPr>
          <p:cNvPr id="84" name="Google Shape;84;p16"/>
          <p:cNvSpPr/>
          <p:nvPr/>
        </p:nvSpPr>
        <p:spPr>
          <a:xfrm rot="-2099062">
            <a:off x="5668434" y="2399014"/>
            <a:ext cx="368359" cy="385852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 rot="-2099062">
            <a:off x="6506237" y="1427912"/>
            <a:ext cx="368359" cy="385852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 rot="-2099062">
            <a:off x="7211873" y="1666377"/>
            <a:ext cx="368359" cy="385852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 rot="-2099062">
            <a:off x="1923534" y="2922705"/>
            <a:ext cx="368359" cy="385852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288" y="2245285"/>
            <a:ext cx="450237" cy="567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546" y="3408253"/>
            <a:ext cx="450237" cy="56718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 rot="-2099062">
            <a:off x="7344081" y="3094022"/>
            <a:ext cx="368359" cy="385852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 rot="-2099062">
            <a:off x="6881352" y="3607975"/>
            <a:ext cx="368359" cy="385852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 rot="-2099062">
            <a:off x="2063640" y="957252"/>
            <a:ext cx="331916" cy="280971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 rot="-2099062">
            <a:off x="2518472" y="2123224"/>
            <a:ext cx="368359" cy="385852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 rot="-2099062">
            <a:off x="2121847" y="1780589"/>
            <a:ext cx="368359" cy="385852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 rot="-2099062">
            <a:off x="1460805" y="1502946"/>
            <a:ext cx="368359" cy="385852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 rot="-2099062">
            <a:off x="79670" y="2253989"/>
            <a:ext cx="368359" cy="385852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1450020" y="2604191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1835084" y="3621643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2958856" y="3050585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6925110" y="3164796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7057318" y="2365315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916673" y="2479527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048881" y="2312456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7321735" y="2465033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5608556" y="2367727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5237363" y="2371827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5404712" y="1965575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5669129" y="2079786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4743670" y="1965575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3610621" y="2383865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3223273" y="1851363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2760543" y="2465033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292587" y="867040"/>
            <a:ext cx="1378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S</a:t>
            </a:r>
            <a:r>
              <a:rPr lang="en" sz="1800" dirty="0" err="1" smtClean="0"/>
              <a:t>ensor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(SS)</a:t>
            </a:r>
            <a:endParaRPr sz="1800" dirty="0"/>
          </a:p>
        </p:txBody>
      </p:sp>
      <p:sp>
        <p:nvSpPr>
          <p:cNvPr id="114" name="Google Shape;114;p16"/>
          <p:cNvSpPr/>
          <p:nvPr/>
        </p:nvSpPr>
        <p:spPr>
          <a:xfrm>
            <a:off x="144056" y="1051599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2342551" y="865183"/>
            <a:ext cx="453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Primary User’s </a:t>
            </a:r>
            <a:r>
              <a:rPr lang="en-US" altLang="zh-CN" sz="1800" dirty="0"/>
              <a:t>R</a:t>
            </a:r>
            <a:r>
              <a:rPr lang="en" sz="1800" dirty="0" err="1" smtClean="0"/>
              <a:t>ec</a:t>
            </a:r>
            <a:r>
              <a:rPr lang="en-US" altLang="zh-CN" sz="1800" dirty="0" err="1" smtClean="0"/>
              <a:t>ie</a:t>
            </a:r>
            <a:r>
              <a:rPr lang="en" sz="1800" dirty="0" smtClean="0"/>
              <a:t>v</a:t>
            </a:r>
            <a:r>
              <a:rPr lang="en-US" altLang="zh-CN" sz="1800" dirty="0" smtClean="0"/>
              <a:t>o</a:t>
            </a:r>
            <a:r>
              <a:rPr lang="en" sz="1800" dirty="0" smtClean="0"/>
              <a:t>r </a:t>
            </a:r>
            <a:r>
              <a:rPr lang="en" sz="1800" dirty="0"/>
              <a:t>(PUR)</a:t>
            </a:r>
            <a:endParaRPr sz="1800" dirty="0"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741" y="839726"/>
            <a:ext cx="298658" cy="38148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6709401" y="865183"/>
            <a:ext cx="216697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Primary </a:t>
            </a:r>
            <a:r>
              <a:rPr lang="en" sz="1800" dirty="0" smtClean="0"/>
              <a:t>User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(PU)</a:t>
            </a:r>
            <a:endParaRPr sz="1800" dirty="0"/>
          </a:p>
        </p:txBody>
      </p:sp>
      <p:sp>
        <p:nvSpPr>
          <p:cNvPr id="47" name="Google Shape;107;p16"/>
          <p:cNvSpPr/>
          <p:nvPr/>
        </p:nvSpPr>
        <p:spPr>
          <a:xfrm>
            <a:off x="1587282" y="2374451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09;p16"/>
          <p:cNvSpPr/>
          <p:nvPr/>
        </p:nvSpPr>
        <p:spPr>
          <a:xfrm>
            <a:off x="926240" y="2374451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97;p16"/>
          <p:cNvSpPr/>
          <p:nvPr/>
        </p:nvSpPr>
        <p:spPr>
          <a:xfrm>
            <a:off x="1234825" y="2925202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06;p16"/>
          <p:cNvSpPr/>
          <p:nvPr/>
        </p:nvSpPr>
        <p:spPr>
          <a:xfrm>
            <a:off x="5424904" y="1775692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07;p16"/>
          <p:cNvSpPr/>
          <p:nvPr/>
        </p:nvSpPr>
        <p:spPr>
          <a:xfrm>
            <a:off x="4954946" y="2117975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09;p16"/>
          <p:cNvSpPr/>
          <p:nvPr/>
        </p:nvSpPr>
        <p:spPr>
          <a:xfrm>
            <a:off x="4293904" y="2117975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06;p16"/>
          <p:cNvSpPr/>
          <p:nvPr/>
        </p:nvSpPr>
        <p:spPr>
          <a:xfrm>
            <a:off x="4975138" y="1928092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09;p16"/>
          <p:cNvSpPr/>
          <p:nvPr/>
        </p:nvSpPr>
        <p:spPr>
          <a:xfrm>
            <a:off x="3385972" y="3061781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07;p16"/>
          <p:cNvSpPr/>
          <p:nvPr/>
        </p:nvSpPr>
        <p:spPr>
          <a:xfrm>
            <a:off x="4127764" y="2878275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06;p16"/>
          <p:cNvSpPr/>
          <p:nvPr/>
        </p:nvSpPr>
        <p:spPr>
          <a:xfrm>
            <a:off x="4517615" y="2744265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09;p16"/>
          <p:cNvSpPr/>
          <p:nvPr/>
        </p:nvSpPr>
        <p:spPr>
          <a:xfrm>
            <a:off x="4442155" y="2658212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09;p16"/>
          <p:cNvSpPr/>
          <p:nvPr/>
        </p:nvSpPr>
        <p:spPr>
          <a:xfrm>
            <a:off x="4635876" y="2415340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07;p16"/>
          <p:cNvSpPr/>
          <p:nvPr/>
        </p:nvSpPr>
        <p:spPr>
          <a:xfrm>
            <a:off x="4847152" y="2567740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06;p16"/>
          <p:cNvSpPr/>
          <p:nvPr/>
        </p:nvSpPr>
        <p:spPr>
          <a:xfrm>
            <a:off x="4919616" y="2656543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Straight Arrow Connector 3"/>
          <p:cNvCxnSpPr>
            <a:stCxn id="84" idx="2"/>
          </p:cNvCxnSpPr>
          <p:nvPr/>
        </p:nvCxnSpPr>
        <p:spPr>
          <a:xfrm flipH="1">
            <a:off x="5404712" y="2669545"/>
            <a:ext cx="337005" cy="12457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82" idx="4"/>
          </p:cNvCxnSpPr>
          <p:nvPr/>
        </p:nvCxnSpPr>
        <p:spPr>
          <a:xfrm flipH="1">
            <a:off x="5689049" y="3915340"/>
            <a:ext cx="1236061" cy="33913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87" idx="1"/>
            <a:endCxn id="82" idx="2"/>
          </p:cNvCxnSpPr>
          <p:nvPr/>
        </p:nvCxnSpPr>
        <p:spPr>
          <a:xfrm>
            <a:off x="2189004" y="3231793"/>
            <a:ext cx="2839880" cy="10226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173;p20"/>
          <p:cNvSpPr txBox="1"/>
          <p:nvPr/>
        </p:nvSpPr>
        <p:spPr>
          <a:xfrm>
            <a:off x="5987443" y="4451154"/>
            <a:ext cx="1703578" cy="65737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(1)</a:t>
            </a:r>
            <a:r>
              <a:rPr lang="zh-CN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path-loss</a:t>
            </a:r>
            <a:r>
              <a:rPr lang="zh-CN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estimation</a:t>
            </a:r>
            <a:r>
              <a:rPr lang="zh-CN" altLang="en-US" sz="1800" dirty="0" smtClean="0">
                <a:solidFill>
                  <a:srgbClr val="FF0000"/>
                </a:solidFill>
              </a:rPr>
              <a:t> </a:t>
            </a:r>
            <a:endParaRPr sz="18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67542" y="4272885"/>
            <a:ext cx="2279610" cy="17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Google Shape;173;p20"/>
          <p:cNvSpPr txBox="1"/>
          <p:nvPr/>
        </p:nvSpPr>
        <p:spPr>
          <a:xfrm>
            <a:off x="2743822" y="4565270"/>
            <a:ext cx="1819420" cy="463546"/>
          </a:xfrm>
          <a:prstGeom prst="rect">
            <a:avLst/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chemeClr val="bg2"/>
                </a:solidFill>
              </a:rPr>
              <a:t>(2)</a:t>
            </a:r>
            <a:r>
              <a:rPr lang="zh-CN" altLang="en-US" sz="1800" dirty="0" smtClean="0">
                <a:solidFill>
                  <a:schemeClr val="bg2"/>
                </a:solidFill>
              </a:rPr>
              <a:t> </a:t>
            </a:r>
            <a:r>
              <a:rPr lang="en-US" altLang="zh-CN" sz="1800" dirty="0" smtClean="0">
                <a:solidFill>
                  <a:schemeClr val="bg2"/>
                </a:solidFill>
              </a:rPr>
              <a:t>allocation</a:t>
            </a:r>
            <a:endParaRPr sz="1800" dirty="0">
              <a:solidFill>
                <a:schemeClr val="bg2"/>
              </a:solidFill>
            </a:endParaRPr>
          </a:p>
        </p:txBody>
      </p:sp>
      <p:cxnSp>
        <p:nvCxnSpPr>
          <p:cNvPr id="14" name="Straight Arrow Connector 13"/>
          <p:cNvCxnSpPr>
            <a:endCxn id="96" idx="1"/>
          </p:cNvCxnSpPr>
          <p:nvPr/>
        </p:nvCxnSpPr>
        <p:spPr>
          <a:xfrm flipH="1" flipV="1">
            <a:off x="345140" y="2563077"/>
            <a:ext cx="1485622" cy="169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87" idx="2"/>
          </p:cNvCxnSpPr>
          <p:nvPr/>
        </p:nvCxnSpPr>
        <p:spPr>
          <a:xfrm flipV="1">
            <a:off x="1797132" y="3193236"/>
            <a:ext cx="199685" cy="1168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1726275" y="1918359"/>
            <a:ext cx="70857" cy="2443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93" idx="1"/>
          </p:cNvCxnSpPr>
          <p:nvPr/>
        </p:nvCxnSpPr>
        <p:spPr>
          <a:xfrm flipV="1">
            <a:off x="2304897" y="2432312"/>
            <a:ext cx="479045" cy="18221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78" idx="2"/>
          </p:cNvCxnSpPr>
          <p:nvPr/>
        </p:nvCxnSpPr>
        <p:spPr>
          <a:xfrm flipV="1">
            <a:off x="2457297" y="2036667"/>
            <a:ext cx="3440822" cy="2370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Google Shape;173;p20"/>
          <p:cNvSpPr txBox="1"/>
          <p:nvPr/>
        </p:nvSpPr>
        <p:spPr>
          <a:xfrm>
            <a:off x="213987" y="3450894"/>
            <a:ext cx="1316595" cy="65737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(3)</a:t>
            </a:r>
            <a:r>
              <a:rPr lang="zh-CN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update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123" name="Title 1"/>
          <p:cNvSpPr>
            <a:spLocks noGrp="1"/>
          </p:cNvSpPr>
          <p:nvPr>
            <p:ph type="title"/>
          </p:nvPr>
        </p:nvSpPr>
        <p:spPr>
          <a:xfrm>
            <a:off x="311700" y="92380"/>
            <a:ext cx="8520600" cy="5727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dirty="0"/>
              <a:t>Spectrum </a:t>
            </a:r>
            <a:r>
              <a:rPr lang="en-US" dirty="0" smtClean="0"/>
              <a:t>Allocation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44056" y="1307991"/>
            <a:ext cx="8732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82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4" grpId="0" animBg="1"/>
      <p:bldP spid="1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altLang="zh-CN" dirty="0" smtClean="0"/>
              <a:t>Dynamic</a:t>
            </a:r>
            <a:r>
              <a:rPr lang="zh-CN" altLang="en-US" dirty="0" smtClean="0"/>
              <a:t> </a:t>
            </a:r>
            <a:r>
              <a:rPr lang="en-US" dirty="0" smtClean="0"/>
              <a:t>Spectrum Allocation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altLang="zh-CN" dirty="0" smtClean="0"/>
                  <a:t>(1)</a:t>
                </a:r>
                <a:r>
                  <a:rPr lang="zh-CN" alt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Compute path-loss function </a:t>
                </a:r>
                <a:r>
                  <a:rPr lang="en-US" dirty="0" smtClean="0"/>
                  <a:t>between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dirty="0" smtClean="0"/>
                  <a:t>and </a:t>
                </a:r>
                <a:r>
                  <a:rPr lang="en-US" dirty="0"/>
                  <a:t>PUR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altLang="zh-CN" dirty="0" smtClean="0"/>
              </a:p>
              <a:p>
                <a:pPr marL="114300" indent="0">
                  <a:buNone/>
                </a:pPr>
                <a:r>
                  <a:rPr lang="en-US" altLang="zh-CN" dirty="0" smtClean="0"/>
                  <a:t>(2)</a:t>
                </a:r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Compute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allocated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dirty="0" smtClean="0"/>
                  <a:t>as:</a:t>
                </a: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  <m:func>
                      <m:funcPr>
                        <m:ctrlPr>
                          <a:rPr lang="zh-CN" alt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</m:fName>
                      <m:e>
                        <m:r>
                          <a:rPr lang="zh-CN" alt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  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endParaRPr lang="en-US" altLang="zh-CN" dirty="0"/>
              </a:p>
              <a:p>
                <a:pPr marL="114300" indent="0">
                  <a:buNone/>
                </a:pPr>
                <a:r>
                  <a:rPr lang="zh-CN" altLang="en-US" dirty="0" smtClean="0">
                    <a:ea typeface="Cambria Math" charset="0"/>
                    <a:cs typeface="Cambria Math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dirty="0" smtClean="0"/>
                  <a:t>is </a:t>
                </a:r>
                <a:r>
                  <a:rPr lang="en-US" dirty="0"/>
                  <a:t>the threshold of each PUR</a:t>
                </a:r>
              </a:p>
              <a:p>
                <a:endParaRPr lang="en-US" dirty="0"/>
              </a:p>
              <a:p>
                <a:pPr marL="114300" indent="0">
                  <a:buNone/>
                </a:pPr>
                <a:r>
                  <a:rPr lang="en-US" altLang="zh-CN" dirty="0" smtClean="0"/>
                  <a:t>(3)</a:t>
                </a:r>
                <a:r>
                  <a:rPr lang="zh-CN" altLang="en-US" dirty="0" smtClean="0"/>
                  <a:t>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Update </a:t>
                </a:r>
                <a:r>
                  <a:rPr lang="en-US" dirty="0">
                    <a:solidFill>
                      <a:srgbClr val="FF0000"/>
                    </a:solidFill>
                  </a:rPr>
                  <a:t>the threshold </a:t>
                </a:r>
                <a:r>
                  <a:rPr lang="en-US" dirty="0"/>
                  <a:t>of each PUR</a:t>
                </a:r>
                <a:r>
                  <a:rPr lang="en-US" dirty="0" smtClean="0"/>
                  <a:t>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b="0" i="1" smtClean="0">
                          <a:latin typeface="Cambria Math" charset="0"/>
                        </a:rPr>
                        <m:t> </m:t>
                      </m:r>
                      <m:r>
                        <a:rPr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altLang="zh-CN" i="1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t="-8036" b="-1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0" y="1216828"/>
            <a:ext cx="9144000" cy="3911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Grid-Based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7148" y="1543665"/>
            <a:ext cx="88293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7316" y="2315497"/>
            <a:ext cx="88293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148" y="3172710"/>
            <a:ext cx="88293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148" y="3974037"/>
            <a:ext cx="88293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148" y="4755699"/>
            <a:ext cx="88293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50942" y="1071716"/>
            <a:ext cx="0" cy="39820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05484" y="1071715"/>
            <a:ext cx="0" cy="39820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89523" y="1071715"/>
            <a:ext cx="0" cy="39820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65406" y="1071714"/>
            <a:ext cx="0" cy="39820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10117" y="1071714"/>
            <a:ext cx="0" cy="39820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64660" y="1071714"/>
            <a:ext cx="0" cy="39820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70039" y="1071714"/>
            <a:ext cx="0" cy="39820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82;p16"/>
          <p:cNvSpPr/>
          <p:nvPr/>
        </p:nvSpPr>
        <p:spPr>
          <a:xfrm>
            <a:off x="2664543" y="2413818"/>
            <a:ext cx="449283" cy="305808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955458" y="147484"/>
            <a:ext cx="34904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ath-loss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estimation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Compute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Threshold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updating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8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/>
              <a:t>W</a:t>
            </a:r>
            <a:r>
              <a:rPr lang="en-US" altLang="zh-CN" dirty="0" smtClean="0"/>
              <a:t>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Done?</a:t>
            </a:r>
            <a:endParaRPr dirty="0"/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23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Our plain algorithm seems efficient (only involves the most related nodes)   </a:t>
            </a:r>
            <a:endParaRPr lang="en-US" dirty="0" smtClean="0"/>
          </a:p>
          <a:p>
            <a:r>
              <a:rPr lang="en-US" dirty="0" smtClean="0"/>
              <a:t>2PC </a:t>
            </a:r>
            <a:r>
              <a:rPr lang="en-US" dirty="0"/>
              <a:t>is efficient.</a:t>
            </a:r>
          </a:p>
          <a:p>
            <a:r>
              <a:rPr lang="en-US" dirty="0" smtClean="0"/>
              <a:t>So </a:t>
            </a:r>
            <a:r>
              <a:rPr lang="en-US" dirty="0"/>
              <a:t>use a fast 2PC library to implement our plain </a:t>
            </a:r>
            <a:r>
              <a:rPr lang="en-US" dirty="0" smtClean="0"/>
              <a:t>algorithm</a:t>
            </a:r>
            <a:r>
              <a:rPr lang="en-US" altLang="zh-CN" dirty="0"/>
              <a:t>.</a:t>
            </a:r>
            <a:endParaRPr lang="en-US" dirty="0" smtClean="0"/>
          </a:p>
        </p:txBody>
      </p:sp>
      <p:sp>
        <p:nvSpPr>
          <p:cNvPr id="5" name="Google Shape;188;p21"/>
          <p:cNvSpPr txBox="1">
            <a:spLocks/>
          </p:cNvSpPr>
          <p:nvPr/>
        </p:nvSpPr>
        <p:spPr>
          <a:xfrm>
            <a:off x="311700" y="2776835"/>
            <a:ext cx="8520600" cy="171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Wait ...</a:t>
            </a:r>
          </a:p>
          <a:p>
            <a:r>
              <a:rPr lang="en-US" dirty="0" smtClean="0"/>
              <a:t>2PC </a:t>
            </a:r>
            <a:r>
              <a:rPr lang="en-US" dirty="0"/>
              <a:t>is only practical if the circuit description of the algorithm is </a:t>
            </a:r>
            <a:r>
              <a:rPr lang="en-US" u="sng" dirty="0"/>
              <a:t>not</a:t>
            </a:r>
            <a:r>
              <a:rPr lang="en-US" dirty="0"/>
              <a:t> huge.   </a:t>
            </a:r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algorithm maintains an array.</a:t>
            </a:r>
          </a:p>
          <a:p>
            <a:r>
              <a:rPr lang="en-US" dirty="0" smtClean="0"/>
              <a:t>Using </a:t>
            </a:r>
            <a:r>
              <a:rPr lang="en-US" dirty="0"/>
              <a:t>Circuits to describe arrays would be prohibitively inefficient.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MPC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Oblivious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776686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RAM-MPC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e.g.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</a:rPr>
              <a:t>Gorden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et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al.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[</a:t>
            </a:r>
            <a:r>
              <a:rPr lang="en-US" altLang="zh-CN" dirty="0" smtClean="0">
                <a:solidFill>
                  <a:srgbClr val="0432FF"/>
                </a:solidFill>
              </a:rPr>
              <a:t>GKK+12</a:t>
            </a:r>
            <a:r>
              <a:rPr lang="en-US" altLang="zh-CN" dirty="0" smtClean="0">
                <a:solidFill>
                  <a:schemeClr val="bg2"/>
                </a:solidFill>
              </a:rPr>
              <a:t>]: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A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framework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that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</a:rPr>
              <a:t>conbines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any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2PC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and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ORAM.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11700" y="2006481"/>
            <a:ext cx="8520600" cy="147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altLang="zh-CN" dirty="0" smtClean="0">
                <a:solidFill>
                  <a:schemeClr val="bg2"/>
                </a:solidFill>
              </a:rPr>
              <a:t>Implementation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Issues: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There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exist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different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packages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maintained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by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different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teams/researchers</a:t>
            </a:r>
          </a:p>
          <a:p>
            <a:r>
              <a:rPr lang="en-US" dirty="0"/>
              <a:t>incompatible with each other 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 smtClean="0"/>
              <a:t>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switches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Boolean/Arithmetic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operations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1700" y="3479182"/>
            <a:ext cx="8520600" cy="147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altLang="zh-CN" dirty="0" smtClean="0">
                <a:solidFill>
                  <a:schemeClr val="bg2"/>
                </a:solidFill>
              </a:rPr>
              <a:t>We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design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a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new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oblivious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read/write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method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Simple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(no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need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to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deal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with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eviction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or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storage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structure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etc.)</a:t>
            </a:r>
          </a:p>
          <a:p>
            <a:r>
              <a:rPr lang="en-US" altLang="zh-CN" dirty="0" smtClean="0">
                <a:solidFill>
                  <a:schemeClr val="bg2"/>
                </a:solidFill>
              </a:rPr>
              <a:t>Perfect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correctness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2"/>
                </a:solidFill>
              </a:rPr>
              <a:t>Works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well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with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our</a:t>
            </a:r>
            <a:r>
              <a:rPr lang="zh-CN" altLang="en-US" dirty="0" smtClean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5445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Oblivious </a:t>
            </a:r>
            <a:r>
              <a:rPr lang="en" dirty="0" smtClean="0"/>
              <a:t>Read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toy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dirty="0"/>
          </a:p>
        </p:txBody>
      </p:sp>
      <p:graphicFrame>
        <p:nvGraphicFramePr>
          <p:cNvPr id="199" name="Google Shape;199;p23"/>
          <p:cNvGraphicFramePr/>
          <p:nvPr/>
        </p:nvGraphicFramePr>
        <p:xfrm>
          <a:off x="616475" y="2830850"/>
          <a:ext cx="1914250" cy="396210"/>
        </p:xfrm>
        <a:graphic>
          <a:graphicData uri="http://schemas.openxmlformats.org/drawingml/2006/table">
            <a:tbl>
              <a:tblPr>
                <a:noFill/>
                <a:tableStyleId>{5482D8C2-B6F4-4BAF-8395-0B4AC47F4D93}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00" name="Google Shape;200;p23"/>
          <p:cNvGraphicFramePr/>
          <p:nvPr/>
        </p:nvGraphicFramePr>
        <p:xfrm>
          <a:off x="3466500" y="2830850"/>
          <a:ext cx="1914250" cy="396210"/>
        </p:xfrm>
        <a:graphic>
          <a:graphicData uri="http://schemas.openxmlformats.org/drawingml/2006/table">
            <a:tbl>
              <a:tblPr>
                <a:noFill/>
                <a:tableStyleId>{5482D8C2-B6F4-4BAF-8395-0B4AC47F4D93}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01" name="Google Shape;201;p23"/>
          <p:cNvGraphicFramePr/>
          <p:nvPr>
            <p:extLst>
              <p:ext uri="{D42A27DB-BD31-4B8C-83A1-F6EECF244321}">
                <p14:modId xmlns:p14="http://schemas.microsoft.com/office/powerpoint/2010/main" val="1451486252"/>
              </p:ext>
            </p:extLst>
          </p:nvPr>
        </p:nvGraphicFramePr>
        <p:xfrm>
          <a:off x="6664250" y="2830850"/>
          <a:ext cx="1914250" cy="396210"/>
        </p:xfrm>
        <a:graphic>
          <a:graphicData uri="http://schemas.openxmlformats.org/drawingml/2006/table">
            <a:tbl>
              <a:tblPr>
                <a:noFill/>
                <a:tableStyleId>{5482D8C2-B6F4-4BAF-8395-0B4AC47F4D93}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00FA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202" name="Google Shape;202;p23" descr="\oplus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836" y="2839250"/>
            <a:ext cx="308688" cy="3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 descr="\mathrm{SM}_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866" y="1213700"/>
            <a:ext cx="630428" cy="3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 descr="\mathrm{SM}_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2056" y="1233200"/>
            <a:ext cx="630442" cy="3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 descr="=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7975" y="2899475"/>
            <a:ext cx="308700" cy="2164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/>
        </p:nvSpPr>
        <p:spPr>
          <a:xfrm>
            <a:off x="1371200" y="1819675"/>
            <a:ext cx="423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</a:t>
            </a:r>
            <a:endParaRPr dirty="0"/>
          </a:p>
        </p:txBody>
      </p:sp>
      <p:sp>
        <p:nvSpPr>
          <p:cNvPr id="207" name="Google Shape;207;p23"/>
          <p:cNvSpPr txBox="1"/>
          <p:nvPr/>
        </p:nvSpPr>
        <p:spPr>
          <a:xfrm>
            <a:off x="4419200" y="1819675"/>
            <a:ext cx="423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endParaRPr dirty="0"/>
          </a:p>
        </p:txBody>
      </p:sp>
      <p:sp>
        <p:nvSpPr>
          <p:cNvPr id="208" name="Google Shape;208;p23"/>
          <p:cNvSpPr txBox="1"/>
          <p:nvPr/>
        </p:nvSpPr>
        <p:spPr>
          <a:xfrm>
            <a:off x="7391000" y="1819675"/>
            <a:ext cx="423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</a:t>
            </a:r>
            <a:endParaRPr dirty="0"/>
          </a:p>
        </p:txBody>
      </p:sp>
      <p:sp>
        <p:nvSpPr>
          <p:cNvPr id="209" name="Google Shape;209;p23"/>
          <p:cNvSpPr txBox="1"/>
          <p:nvPr/>
        </p:nvSpPr>
        <p:spPr>
          <a:xfrm>
            <a:off x="2616650" y="1892375"/>
            <a:ext cx="17553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 (Mod 5) </a:t>
            </a:r>
            <a:endParaRPr dirty="0"/>
          </a:p>
        </p:txBody>
      </p:sp>
      <p:pic>
        <p:nvPicPr>
          <p:cNvPr id="210" name="Google Shape;210;p23" descr="=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7975" y="1985075"/>
            <a:ext cx="308700" cy="21647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/>
          <p:nvPr/>
        </p:nvSpPr>
        <p:spPr>
          <a:xfrm>
            <a:off x="966704" y="3924986"/>
            <a:ext cx="6212575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sz="1800" dirty="0" smtClean="0"/>
              <a:t>Output:</a:t>
            </a:r>
            <a:r>
              <a:rPr lang="zh-CN" altLang="en-US" sz="1800" dirty="0" smtClean="0"/>
              <a:t> </a:t>
            </a:r>
            <a:r>
              <a:rPr lang="en" sz="1800" dirty="0" smtClean="0"/>
              <a:t>Both </a:t>
            </a:r>
            <a:r>
              <a:rPr lang="en" sz="1800" dirty="0"/>
              <a:t>parties learn a secret-share </a:t>
            </a:r>
            <a:r>
              <a:rPr lang="en" sz="1800" dirty="0" smtClean="0"/>
              <a:t>of</a:t>
            </a:r>
            <a:r>
              <a:rPr lang="zh-CN" altLang="en-US" sz="1800" dirty="0" smtClean="0"/>
              <a:t> </a:t>
            </a:r>
            <a:r>
              <a:rPr lang="en" sz="1800" dirty="0">
                <a:highlight>
                  <a:srgbClr val="00FF00"/>
                </a:highlight>
              </a:rPr>
              <a:t>1</a:t>
            </a:r>
            <a:r>
              <a:rPr lang="en" sz="1800" dirty="0"/>
              <a:t> </a:t>
            </a:r>
            <a:endParaRPr sz="18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207" grpId="0"/>
      <p:bldP spid="208" grpId="0"/>
      <p:bldP spid="209" grpId="0"/>
      <p:bldP spid="2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Google Shape;216;p24"/>
          <p:cNvGraphicFramePr/>
          <p:nvPr/>
        </p:nvGraphicFramePr>
        <p:xfrm>
          <a:off x="4609500" y="697250"/>
          <a:ext cx="1914250" cy="396210"/>
        </p:xfrm>
        <a:graphic>
          <a:graphicData uri="http://schemas.openxmlformats.org/drawingml/2006/table">
            <a:tbl>
              <a:tblPr>
                <a:noFill/>
                <a:tableStyleId>{5482D8C2-B6F4-4BAF-8395-0B4AC47F4D93}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17" name="Google Shape;217;p24"/>
          <p:cNvGraphicFramePr/>
          <p:nvPr/>
        </p:nvGraphicFramePr>
        <p:xfrm>
          <a:off x="7121450" y="697250"/>
          <a:ext cx="1914250" cy="396210"/>
        </p:xfrm>
        <a:graphic>
          <a:graphicData uri="http://schemas.openxmlformats.org/drawingml/2006/table">
            <a:tbl>
              <a:tblPr>
                <a:noFill/>
                <a:tableStyleId>{5482D8C2-B6F4-4BAF-8395-0B4AC47F4D93}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218" name="Google Shape;218;p24" descr="\oplus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636" y="705650"/>
            <a:ext cx="308688" cy="3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 descr="\mathrm{SM}_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866" y="146900"/>
            <a:ext cx="630428" cy="3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 descr="\mathrm{SM}_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5056" y="166400"/>
            <a:ext cx="630442" cy="3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 descr="=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9975" y="765875"/>
            <a:ext cx="308700" cy="2164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" name="Google Shape;222;p24"/>
          <p:cNvGraphicFramePr/>
          <p:nvPr/>
        </p:nvGraphicFramePr>
        <p:xfrm>
          <a:off x="616475" y="1535450"/>
          <a:ext cx="1914250" cy="396210"/>
        </p:xfrm>
        <a:graphic>
          <a:graphicData uri="http://schemas.openxmlformats.org/drawingml/2006/table">
            <a:tbl>
              <a:tblPr>
                <a:noFill/>
                <a:tableStyleId>{5482D8C2-B6F4-4BAF-8395-0B4AC47F4D93}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23" name="Google Shape;223;p24"/>
          <p:cNvGraphicFramePr/>
          <p:nvPr/>
        </p:nvGraphicFramePr>
        <p:xfrm>
          <a:off x="4609500" y="1535450"/>
          <a:ext cx="1914250" cy="396210"/>
        </p:xfrm>
        <a:graphic>
          <a:graphicData uri="http://schemas.openxmlformats.org/drawingml/2006/table">
            <a:tbl>
              <a:tblPr>
                <a:noFill/>
                <a:tableStyleId>{5482D8C2-B6F4-4BAF-8395-0B4AC47F4D93}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24" name="Google Shape;224;p24"/>
          <p:cNvSpPr txBox="1"/>
          <p:nvPr/>
        </p:nvSpPr>
        <p:spPr>
          <a:xfrm>
            <a:off x="1980800" y="143275"/>
            <a:ext cx="423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</a:t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6248000" y="143275"/>
            <a:ext cx="423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endParaRPr/>
          </a:p>
        </p:txBody>
      </p:sp>
      <p:sp>
        <p:nvSpPr>
          <p:cNvPr id="226" name="Google Shape;226;p24"/>
          <p:cNvSpPr txBox="1"/>
          <p:nvPr/>
        </p:nvSpPr>
        <p:spPr>
          <a:xfrm>
            <a:off x="7391000" y="143275"/>
            <a:ext cx="423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</a:t>
            </a:r>
            <a:endParaRPr/>
          </a:p>
        </p:txBody>
      </p:sp>
      <p:graphicFrame>
        <p:nvGraphicFramePr>
          <p:cNvPr id="227" name="Google Shape;227;p24"/>
          <p:cNvGraphicFramePr/>
          <p:nvPr/>
        </p:nvGraphicFramePr>
        <p:xfrm>
          <a:off x="83075" y="3135650"/>
          <a:ext cx="1914250" cy="396210"/>
        </p:xfrm>
        <a:graphic>
          <a:graphicData uri="http://schemas.openxmlformats.org/drawingml/2006/table">
            <a:tbl>
              <a:tblPr>
                <a:noFill/>
                <a:tableStyleId>{5482D8C2-B6F4-4BAF-8395-0B4AC47F4D93}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28" name="Google Shape;228;p24"/>
          <p:cNvGraphicFramePr/>
          <p:nvPr/>
        </p:nvGraphicFramePr>
        <p:xfrm>
          <a:off x="5264675" y="3135650"/>
          <a:ext cx="1914250" cy="396210"/>
        </p:xfrm>
        <a:graphic>
          <a:graphicData uri="http://schemas.openxmlformats.org/drawingml/2006/table">
            <a:tbl>
              <a:tblPr>
                <a:noFill/>
                <a:tableStyleId>{5482D8C2-B6F4-4BAF-8395-0B4AC47F4D93}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29" name="Google Shape;229;p24"/>
          <p:cNvSpPr txBox="1"/>
          <p:nvPr/>
        </p:nvSpPr>
        <p:spPr>
          <a:xfrm>
            <a:off x="1042175" y="1104150"/>
            <a:ext cx="1211100" cy="4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by </a:t>
            </a:r>
            <a:r>
              <a:rPr lang="en" b="1">
                <a:solidFill>
                  <a:srgbClr val="0000FF"/>
                </a:solidFill>
              </a:rPr>
              <a:t>3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203975" y="2704350"/>
            <a:ext cx="16350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Mask by </a:t>
            </a:r>
            <a:r>
              <a:rPr lang="en" dirty="0">
                <a:solidFill>
                  <a:srgbClr val="FF0000"/>
                </a:solidFill>
              </a:rPr>
              <a:t>11011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5004575" y="1104150"/>
            <a:ext cx="12111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by </a:t>
            </a:r>
            <a:r>
              <a:rPr lang="en" b="1">
                <a:solidFill>
                  <a:srgbClr val="0000FF"/>
                </a:solidFill>
              </a:rPr>
              <a:t>1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5614175" y="2704350"/>
            <a:ext cx="1635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 by </a:t>
            </a:r>
            <a:r>
              <a:rPr lang="en">
                <a:solidFill>
                  <a:srgbClr val="FF0000"/>
                </a:solidFill>
              </a:rPr>
              <a:t>10100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2953725" y="3133275"/>
            <a:ext cx="999300" cy="45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Oblivious Transfer</a:t>
            </a:r>
            <a:endParaRPr dirty="0"/>
          </a:p>
        </p:txBody>
      </p:sp>
      <p:sp>
        <p:nvSpPr>
          <p:cNvPr id="234" name="Google Shape;234;p24"/>
          <p:cNvSpPr txBox="1"/>
          <p:nvPr/>
        </p:nvSpPr>
        <p:spPr>
          <a:xfrm>
            <a:off x="1156425" y="3886499"/>
            <a:ext cx="22575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chemeClr val="dk1"/>
                </a:solidFill>
                <a:highlight>
                  <a:srgbClr val="FFFF00"/>
                </a:highlight>
              </a:rPr>
              <a:t>1</a:t>
            </a:r>
            <a:endParaRPr dirty="0"/>
          </a:p>
        </p:txBody>
      </p:sp>
      <p:sp>
        <p:nvSpPr>
          <p:cNvPr id="235" name="Google Shape;235;p24"/>
          <p:cNvSpPr txBox="1"/>
          <p:nvPr/>
        </p:nvSpPr>
        <p:spPr>
          <a:xfrm>
            <a:off x="5927775" y="3897650"/>
            <a:ext cx="320225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highlight>
                  <a:srgbClr val="FFFF00"/>
                </a:highlight>
              </a:rPr>
              <a:t>1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2662050" y="3815050"/>
            <a:ext cx="1974900" cy="11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2PC</a:t>
            </a: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00FF00"/>
                </a:highlight>
              </a:rPr>
              <a:t>1</a:t>
            </a:r>
            <a:r>
              <a:rPr lang="en" dirty="0"/>
              <a:t> = (</a:t>
            </a:r>
            <a:r>
              <a:rPr lang="en" dirty="0">
                <a:highlight>
                  <a:srgbClr val="FFFF00"/>
                </a:highlight>
              </a:rPr>
              <a:t>1</a:t>
            </a:r>
            <a:r>
              <a:rPr lang="en" dirty="0"/>
              <a:t>  -  </a:t>
            </a:r>
            <a:r>
              <a:rPr lang="en" dirty="0">
                <a:solidFill>
                  <a:srgbClr val="FF0000"/>
                </a:solidFill>
              </a:rPr>
              <a:t>0</a:t>
            </a:r>
            <a:r>
              <a:rPr lang="en" dirty="0"/>
              <a:t>) + (</a:t>
            </a:r>
            <a:r>
              <a:rPr lang="en" dirty="0">
                <a:highlight>
                  <a:srgbClr val="FFFF00"/>
                </a:highlight>
              </a:rPr>
              <a:t>1</a:t>
            </a:r>
            <a:r>
              <a:rPr lang="en" dirty="0"/>
              <a:t>   -  </a:t>
            </a:r>
            <a:r>
              <a:rPr lang="en" dirty="0">
                <a:solidFill>
                  <a:srgbClr val="FF0000"/>
                </a:solidFill>
              </a:rPr>
              <a:t>1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" dirty="0">
                <a:solidFill>
                  <a:schemeClr val="dk1"/>
                </a:solidFill>
              </a:rPr>
              <a:t>re-share: </a:t>
            </a:r>
            <a:r>
              <a:rPr lang="en" dirty="0">
                <a:solidFill>
                  <a:schemeClr val="dk1"/>
                </a:solidFill>
                <a:highlight>
                  <a:srgbClr val="00FF00"/>
                </a:highlight>
              </a:rPr>
              <a:t>1</a:t>
            </a:r>
            <a:r>
              <a:rPr lang="en" dirty="0">
                <a:solidFill>
                  <a:schemeClr val="dk1"/>
                </a:solidFill>
              </a:rPr>
              <a:t>  = </a:t>
            </a:r>
            <a:r>
              <a:rPr lang="en" dirty="0">
                <a:highlight>
                  <a:srgbClr val="00FF00"/>
                </a:highlight>
              </a:rPr>
              <a:t>1</a:t>
            </a:r>
            <a:r>
              <a:rPr lang="en" dirty="0" smtClean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+ </a:t>
            </a:r>
            <a:r>
              <a:rPr lang="en-US" altLang="zh-CN" dirty="0" smtClean="0">
                <a:highlight>
                  <a:srgbClr val="00FF00"/>
                </a:highlight>
              </a:rPr>
              <a:t>0</a:t>
            </a:r>
            <a:r>
              <a:rPr lang="en" dirty="0" smtClean="0">
                <a:solidFill>
                  <a:schemeClr val="dk1"/>
                </a:solidFill>
              </a:rPr>
              <a:t> </a:t>
            </a:r>
            <a:endParaRPr dirty="0"/>
          </a:p>
        </p:txBody>
      </p:sp>
      <p:graphicFrame>
        <p:nvGraphicFramePr>
          <p:cNvPr id="237" name="Google Shape;237;p24"/>
          <p:cNvGraphicFramePr/>
          <p:nvPr/>
        </p:nvGraphicFramePr>
        <p:xfrm>
          <a:off x="570900" y="697250"/>
          <a:ext cx="1914250" cy="396210"/>
        </p:xfrm>
        <a:graphic>
          <a:graphicData uri="http://schemas.openxmlformats.org/drawingml/2006/table">
            <a:tbl>
              <a:tblPr>
                <a:noFill/>
                <a:tableStyleId>{5482D8C2-B6F4-4BAF-8395-0B4AC47F4D93}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38" name="Google Shape;238;p24"/>
          <p:cNvSpPr txBox="1"/>
          <p:nvPr/>
        </p:nvSpPr>
        <p:spPr>
          <a:xfrm>
            <a:off x="5310975" y="2373650"/>
            <a:ext cx="567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1157075" y="2373650"/>
            <a:ext cx="42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</a:t>
            </a:r>
            <a:endParaRPr dirty="0"/>
          </a:p>
        </p:txBody>
      </p:sp>
      <p:sp>
        <p:nvSpPr>
          <p:cNvPr id="240" name="Google Shape;240;p24"/>
          <p:cNvSpPr/>
          <p:nvPr/>
        </p:nvSpPr>
        <p:spPr>
          <a:xfrm>
            <a:off x="2953725" y="2142675"/>
            <a:ext cx="999300" cy="45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2PC</a:t>
            </a:r>
            <a:endParaRPr dirty="0"/>
          </a:p>
        </p:txBody>
      </p:sp>
      <p:sp>
        <p:nvSpPr>
          <p:cNvPr id="241" name="Google Shape;241;p24"/>
          <p:cNvSpPr txBox="1"/>
          <p:nvPr/>
        </p:nvSpPr>
        <p:spPr>
          <a:xfrm>
            <a:off x="999325" y="1956975"/>
            <a:ext cx="630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[2], </a:t>
            </a:r>
            <a:r>
              <a:rPr lang="en" b="1">
                <a:solidFill>
                  <a:srgbClr val="0000FF"/>
                </a:solidFill>
              </a:rPr>
              <a:t>3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5266525" y="1990275"/>
            <a:ext cx="6306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[1], </a:t>
            </a:r>
            <a:r>
              <a:rPr lang="en" b="1">
                <a:solidFill>
                  <a:srgbClr val="0000FF"/>
                </a:solidFill>
              </a:rPr>
              <a:t>1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243" name="Google Shape;243;p24"/>
          <p:cNvCxnSpPr>
            <a:stCxn id="241" idx="3"/>
            <a:endCxn id="240" idx="1"/>
          </p:cNvCxnSpPr>
          <p:nvPr/>
        </p:nvCxnSpPr>
        <p:spPr>
          <a:xfrm>
            <a:off x="1629925" y="2124825"/>
            <a:ext cx="1323900" cy="2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24"/>
          <p:cNvCxnSpPr>
            <a:stCxn id="240" idx="1"/>
            <a:endCxn id="239" idx="3"/>
          </p:cNvCxnSpPr>
          <p:nvPr/>
        </p:nvCxnSpPr>
        <p:spPr>
          <a:xfrm flipH="1">
            <a:off x="1580925" y="2369775"/>
            <a:ext cx="1372800" cy="2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24"/>
          <p:cNvCxnSpPr>
            <a:stCxn id="242" idx="1"/>
            <a:endCxn id="240" idx="3"/>
          </p:cNvCxnSpPr>
          <p:nvPr/>
        </p:nvCxnSpPr>
        <p:spPr>
          <a:xfrm flipH="1">
            <a:off x="3953125" y="2158125"/>
            <a:ext cx="1313400" cy="21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24"/>
          <p:cNvCxnSpPr>
            <a:stCxn id="240" idx="3"/>
            <a:endCxn id="238" idx="1"/>
          </p:cNvCxnSpPr>
          <p:nvPr/>
        </p:nvCxnSpPr>
        <p:spPr>
          <a:xfrm>
            <a:off x="3953025" y="2369775"/>
            <a:ext cx="1358100" cy="2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24"/>
          <p:cNvCxnSpPr>
            <a:stCxn id="239" idx="3"/>
            <a:endCxn id="233" idx="1"/>
          </p:cNvCxnSpPr>
          <p:nvPr/>
        </p:nvCxnSpPr>
        <p:spPr>
          <a:xfrm>
            <a:off x="1580975" y="2569850"/>
            <a:ext cx="1372800" cy="7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24"/>
          <p:cNvCxnSpPr>
            <a:stCxn id="233" idx="1"/>
            <a:endCxn id="234" idx="3"/>
          </p:cNvCxnSpPr>
          <p:nvPr/>
        </p:nvCxnSpPr>
        <p:spPr>
          <a:xfrm flipH="1">
            <a:off x="1382175" y="3360375"/>
            <a:ext cx="1571550" cy="7223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24"/>
          <p:cNvCxnSpPr>
            <a:endCxn id="233" idx="3"/>
          </p:cNvCxnSpPr>
          <p:nvPr/>
        </p:nvCxnSpPr>
        <p:spPr>
          <a:xfrm flipH="1">
            <a:off x="3953025" y="3345675"/>
            <a:ext cx="1328100" cy="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24"/>
          <p:cNvCxnSpPr>
            <a:stCxn id="233" idx="3"/>
            <a:endCxn id="235" idx="1"/>
          </p:cNvCxnSpPr>
          <p:nvPr/>
        </p:nvCxnSpPr>
        <p:spPr>
          <a:xfrm>
            <a:off x="3953025" y="3360375"/>
            <a:ext cx="1974750" cy="7643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" name="Google Shape;251;p24"/>
          <p:cNvSpPr txBox="1"/>
          <p:nvPr/>
        </p:nvSpPr>
        <p:spPr>
          <a:xfrm>
            <a:off x="739400" y="4587150"/>
            <a:ext cx="423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dk1"/>
                </a:solidFill>
                <a:highlight>
                  <a:srgbClr val="00FF00"/>
                </a:highlight>
              </a:rPr>
              <a:t>1</a:t>
            </a:r>
            <a:endParaRPr dirty="0"/>
          </a:p>
        </p:txBody>
      </p:sp>
      <p:sp>
        <p:nvSpPr>
          <p:cNvPr id="252" name="Google Shape;252;p24"/>
          <p:cNvSpPr txBox="1"/>
          <p:nvPr/>
        </p:nvSpPr>
        <p:spPr>
          <a:xfrm>
            <a:off x="5921000" y="4587150"/>
            <a:ext cx="4239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>
                <a:highlight>
                  <a:srgbClr val="00FF00"/>
                </a:highlight>
              </a:rPr>
              <a:t>0</a:t>
            </a:r>
            <a:endParaRPr dirty="0"/>
          </a:p>
        </p:txBody>
      </p:sp>
      <p:cxnSp>
        <p:nvCxnSpPr>
          <p:cNvPr id="253" name="Google Shape;253;p24"/>
          <p:cNvCxnSpPr>
            <a:stCxn id="236" idx="1"/>
            <a:endCxn id="251" idx="3"/>
          </p:cNvCxnSpPr>
          <p:nvPr/>
        </p:nvCxnSpPr>
        <p:spPr>
          <a:xfrm flipH="1">
            <a:off x="1163300" y="4368950"/>
            <a:ext cx="1498750" cy="3860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24"/>
          <p:cNvCxnSpPr>
            <a:stCxn id="236" idx="3"/>
            <a:endCxn id="252" idx="1"/>
          </p:cNvCxnSpPr>
          <p:nvPr/>
        </p:nvCxnSpPr>
        <p:spPr>
          <a:xfrm>
            <a:off x="4636950" y="4368950"/>
            <a:ext cx="1284050" cy="3860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p24"/>
          <p:cNvCxnSpPr>
            <a:stCxn id="234" idx="3"/>
            <a:endCxn id="236" idx="1"/>
          </p:cNvCxnSpPr>
          <p:nvPr/>
        </p:nvCxnSpPr>
        <p:spPr>
          <a:xfrm>
            <a:off x="1382175" y="4082699"/>
            <a:ext cx="1279875" cy="28625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p24"/>
          <p:cNvCxnSpPr>
            <a:stCxn id="235" idx="1"/>
            <a:endCxn id="236" idx="3"/>
          </p:cNvCxnSpPr>
          <p:nvPr/>
        </p:nvCxnSpPr>
        <p:spPr>
          <a:xfrm flipH="1">
            <a:off x="4636950" y="4124750"/>
            <a:ext cx="1290825" cy="24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Rectangle 2"/>
          <p:cNvSpPr/>
          <p:nvPr/>
        </p:nvSpPr>
        <p:spPr>
          <a:xfrm>
            <a:off x="6862520" y="3944895"/>
            <a:ext cx="2624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>
                <a:solidFill>
                  <a:srgbClr val="FF0000"/>
                </a:solidFill>
              </a:rPr>
              <a:t>0</a:t>
            </a:r>
            <a:endParaRPr lang="en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1308" y="3939021"/>
            <a:ext cx="2624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endCxn id="45" idx="0"/>
          </p:cNvCxnSpPr>
          <p:nvPr/>
        </p:nvCxnSpPr>
        <p:spPr>
          <a:xfrm flipH="1">
            <a:off x="642509" y="3531860"/>
            <a:ext cx="4626" cy="407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" idx="0"/>
          </p:cNvCxnSpPr>
          <p:nvPr/>
        </p:nvCxnSpPr>
        <p:spPr>
          <a:xfrm>
            <a:off x="6993580" y="3517956"/>
            <a:ext cx="141" cy="426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230" grpId="0"/>
      <p:bldP spid="231" grpId="0"/>
      <p:bldP spid="232" grpId="0"/>
      <p:bldP spid="233" grpId="0" animBg="1"/>
      <p:bldP spid="234" grpId="0"/>
      <p:bldP spid="235" grpId="0"/>
      <p:bldP spid="236" grpId="0" animBg="1"/>
      <p:bldP spid="238" grpId="0"/>
      <p:bldP spid="239" grpId="0"/>
      <p:bldP spid="240" grpId="0" animBg="1"/>
      <p:bldP spid="241" grpId="0"/>
      <p:bldP spid="242" grpId="0"/>
      <p:bldP spid="251" grpId="0"/>
      <p:bldP spid="252" grpId="0"/>
      <p:bldP spid="3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Oblivious Write</a:t>
            </a:r>
            <a:endParaRPr/>
          </a:p>
        </p:txBody>
      </p:sp>
      <p:sp>
        <p:nvSpPr>
          <p:cNvPr id="268" name="Google Shape;26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technique is different from our Oblivious Read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But it is of the same flavor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See our paper for details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Empirical Results</a:t>
            </a:r>
            <a:br>
              <a:rPr lang="en-US" dirty="0"/>
            </a:br>
            <a:endParaRPr dirty="0"/>
          </a:p>
        </p:txBody>
      </p:sp>
      <p:sp>
        <p:nvSpPr>
          <p:cNvPr id="262" name="Google Shape;26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23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/>
              <a:t>Main </a:t>
            </a:r>
            <a:r>
              <a:rPr lang="en-US" altLang="zh-CN" dirty="0" smtClean="0"/>
              <a:t>factors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affecting</a:t>
            </a:r>
            <a:r>
              <a:rPr lang="en-US" dirty="0" smtClean="0"/>
              <a:t> </a:t>
            </a:r>
            <a:r>
              <a:rPr lang="en-US" dirty="0"/>
              <a:t>the performance:</a:t>
            </a:r>
          </a:p>
          <a:p>
            <a:r>
              <a:rPr lang="en-US" dirty="0" smtClean="0"/>
              <a:t>Number </a:t>
            </a:r>
            <a:r>
              <a:rPr lang="en-US" dirty="0"/>
              <a:t>of selected nodes </a:t>
            </a:r>
            <a:r>
              <a:rPr lang="en-US" dirty="0" smtClean="0"/>
              <a:t>(</a:t>
            </a:r>
            <a:r>
              <a:rPr lang="en-US" altLang="zh-CN" dirty="0" smtClean="0"/>
              <a:t>SSs</a:t>
            </a:r>
            <a:r>
              <a:rPr lang="zh-CN" altLang="en-US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PUs) in the interpolation step   </a:t>
            </a:r>
            <a:endParaRPr lang="en-US" dirty="0" smtClean="0"/>
          </a:p>
          <a:p>
            <a:r>
              <a:rPr lang="en-US" dirty="0" smtClean="0"/>
              <a:t>Size </a:t>
            </a:r>
            <a:r>
              <a:rPr lang="en-US" dirty="0"/>
              <a:t>of the grid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Google Shape;262;p25"/>
          <p:cNvSpPr txBox="1">
            <a:spLocks/>
          </p:cNvSpPr>
          <p:nvPr/>
        </p:nvSpPr>
        <p:spPr>
          <a:xfrm>
            <a:off x="311700" y="2575932"/>
            <a:ext cx="8520600" cy="179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Settings of our simulation:</a:t>
            </a:r>
          </a:p>
          <a:p>
            <a:r>
              <a:rPr lang="en-US" dirty="0"/>
              <a:t>  A geographic area of 10km × 10km;</a:t>
            </a:r>
          </a:p>
          <a:p>
            <a:r>
              <a:rPr lang="en-US" dirty="0"/>
              <a:t>  400 PUs and 40000 SSs, randomly distributed;</a:t>
            </a:r>
          </a:p>
          <a:p>
            <a:r>
              <a:rPr lang="en-US" dirty="0"/>
              <a:t>  5 PURs for each PU, located at 100m around the PU;</a:t>
            </a:r>
          </a:p>
          <a:p>
            <a:r>
              <a:rPr lang="en-US" dirty="0"/>
              <a:t>  Ground Truth Generator: log-distance (Log) and Longley-Rice (</a:t>
            </a:r>
            <a:r>
              <a:rPr lang="en-US" dirty="0" smtClean="0"/>
              <a:t>L</a:t>
            </a:r>
            <a:r>
              <a:rPr lang="en-US" altLang="zh-CN" dirty="0" smtClean="0"/>
              <a:t>-R)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Different Grid Size: Accuracy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38" y="1104805"/>
            <a:ext cx="4608861" cy="329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Motivation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Radio Frequency </a:t>
            </a:r>
            <a:r>
              <a:rPr lang="en" dirty="0" smtClean="0">
                <a:solidFill>
                  <a:srgbClr val="000000"/>
                </a:solidFill>
              </a:rPr>
              <a:t>is 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" dirty="0" smtClean="0">
                <a:solidFill>
                  <a:srgbClr val="000000"/>
                </a:solidFill>
              </a:rPr>
              <a:t>limited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resource</a:t>
            </a:r>
            <a:r>
              <a:rPr lang="en" dirty="0" smtClean="0">
                <a:solidFill>
                  <a:srgbClr val="000000"/>
                </a:solidFill>
              </a:rPr>
              <a:t>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More and more demand recent years (e.g. mobile devices).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" dirty="0" smtClean="0">
                <a:solidFill>
                  <a:srgbClr val="000000"/>
                </a:solidFill>
              </a:rPr>
              <a:t>Solution</a:t>
            </a:r>
            <a:r>
              <a:rPr lang="en" dirty="0">
                <a:solidFill>
                  <a:srgbClr val="000000"/>
                </a:solidFill>
              </a:rPr>
              <a:t>: Shared Spectrum Paradigm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dirty="0">
                <a:solidFill>
                  <a:srgbClr val="000000"/>
                </a:solidFill>
              </a:rPr>
              <a:t>There might be unused spectrum bands (primary user absent).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dirty="0">
                <a:solidFill>
                  <a:srgbClr val="000000"/>
                </a:solidFill>
              </a:rPr>
              <a:t>Allow secondary user to use these bands.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dirty="0">
                <a:solidFill>
                  <a:srgbClr val="000000"/>
                </a:solidFill>
              </a:rPr>
              <a:t>Implemented with </a:t>
            </a:r>
            <a:r>
              <a:rPr lang="en" dirty="0">
                <a:solidFill>
                  <a:srgbClr val="1155CC"/>
                </a:solidFill>
              </a:rPr>
              <a:t>Crowdsourced Sensing Model</a:t>
            </a:r>
            <a:endParaRPr dirty="0">
              <a:solidFill>
                <a:srgbClr val="1155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Different Grid Size: Efficiency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48" y="1238139"/>
            <a:ext cx="4764978" cy="34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4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Performance and Comparison</a:t>
            </a:r>
            <a:endParaRPr/>
          </a:p>
        </p:txBody>
      </p:sp>
      <p:graphicFrame>
        <p:nvGraphicFramePr>
          <p:cNvPr id="274" name="Google Shape;274;p27"/>
          <p:cNvGraphicFramePr/>
          <p:nvPr>
            <p:extLst>
              <p:ext uri="{D42A27DB-BD31-4B8C-83A1-F6EECF244321}">
                <p14:modId xmlns:p14="http://schemas.microsoft.com/office/powerpoint/2010/main" val="1705668915"/>
              </p:ext>
            </p:extLst>
          </p:nvPr>
        </p:nvGraphicFramePr>
        <p:xfrm>
          <a:off x="952500" y="2000250"/>
          <a:ext cx="7243647" cy="1401990"/>
        </p:xfrm>
        <a:graphic>
          <a:graphicData uri="http://schemas.openxmlformats.org/drawingml/2006/table">
            <a:tbl>
              <a:tblPr>
                <a:noFill/>
                <a:tableStyleId>{5482D8C2-B6F4-4BAF-8395-0B4AC47F4D93}</a:tableStyleId>
              </a:tblPr>
              <a:tblGrid>
                <a:gridCol w="1810912"/>
                <a:gridCol w="1810912"/>
                <a:gridCol w="2291313"/>
                <a:gridCol w="133051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Time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Error </a:t>
                      </a:r>
                      <a:r>
                        <a:rPr lang="en-US" altLang="zh-CN" b="1" dirty="0" smtClean="0"/>
                        <a:t>Rate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Comm. Cost</a:t>
                      </a:r>
                      <a:endParaRPr b="1" dirty="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P2-SAS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2.72%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MB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rgbClr val="0432FF"/>
                          </a:solidFill>
                        </a:rPr>
                        <a:t>ProCSA</a:t>
                      </a:r>
                      <a:endParaRPr dirty="0">
                        <a:solidFill>
                          <a:srgbClr val="0432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seconds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dB (Log Distance)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dB (Longley-Rice)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0.15 MB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1546301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Summary</a:t>
            </a:r>
            <a:r>
              <a:rPr lang="en-US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conduct</a:t>
            </a:r>
            <a:r>
              <a:rPr lang="zh-CN" altLang="en-US" dirty="0" smtClean="0"/>
              <a:t> </a:t>
            </a:r>
            <a:r>
              <a:rPr lang="en-US" altLang="zh-CN" dirty="0" smtClean="0"/>
              <a:t>fast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Spectrum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Allocation.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Crowdsourced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model,</a:t>
            </a:r>
            <a:r>
              <a:rPr lang="zh-CN" altLang="en-US" dirty="0" smtClean="0"/>
              <a:t> </a:t>
            </a:r>
            <a:r>
              <a:rPr lang="en-US" altLang="zh-CN" dirty="0" smtClean="0"/>
              <a:t>up-to-date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r>
              <a:rPr lang="en-US" altLang="zh-CN" dirty="0"/>
              <a:t>M</a:t>
            </a:r>
            <a:r>
              <a:rPr lang="en-US" altLang="zh-CN" dirty="0" smtClean="0"/>
              <a:t>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purpose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2PC.</a:t>
            </a:r>
          </a:p>
          <a:p>
            <a:r>
              <a:rPr lang="en-US" altLang="zh-CN" dirty="0" smtClean="0"/>
              <a:t>Without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sacrificing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</a:t>
            </a:r>
            <a:r>
              <a:rPr lang="zh-CN" altLang="en-US" dirty="0" smtClean="0"/>
              <a:t> </a:t>
            </a:r>
            <a:r>
              <a:rPr lang="en-US" altLang="zh-CN" dirty="0" smtClean="0"/>
              <a:t>much.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11700" y="3269047"/>
            <a:ext cx="8520600" cy="154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Potential Directions:</a:t>
            </a:r>
          </a:p>
          <a:p>
            <a:r>
              <a:rPr lang="en-US" dirty="0"/>
              <a:t> </a:t>
            </a:r>
            <a:r>
              <a:rPr lang="en-US" dirty="0" smtClean="0"/>
              <a:t>Improve </a:t>
            </a:r>
            <a:r>
              <a:rPr lang="en-US" dirty="0"/>
              <a:t>the efficiency and accuracy further.  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Secure in the malicious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>
            <a:spLocks noGrp="1"/>
          </p:cNvSpPr>
          <p:nvPr>
            <p:ph type="title"/>
          </p:nvPr>
        </p:nvSpPr>
        <p:spPr>
          <a:xfrm>
            <a:off x="311700" y="123861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you!</a:t>
            </a:r>
            <a:r>
              <a:rPr lang="zh-CN" altLang="en-US" dirty="0" smtClean="0"/>
              <a:t> </a:t>
            </a:r>
            <a:endParaRPr dirty="0"/>
          </a:p>
        </p:txBody>
      </p:sp>
      <p:sp>
        <p:nvSpPr>
          <p:cNvPr id="280" name="Google Shape;280;p28"/>
          <p:cNvSpPr txBox="1">
            <a:spLocks noGrp="1"/>
          </p:cNvSpPr>
          <p:nvPr>
            <p:ph type="body" idx="1"/>
          </p:nvPr>
        </p:nvSpPr>
        <p:spPr>
          <a:xfrm>
            <a:off x="311700" y="2189537"/>
            <a:ext cx="8520600" cy="2393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sz="2800" dirty="0" smtClean="0"/>
              <a:t>Q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&amp;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836"/>
            <a:ext cx="8520600" cy="572700"/>
          </a:xfrm>
        </p:spPr>
        <p:txBody>
          <a:bodyPr/>
          <a:lstStyle/>
          <a:p>
            <a:r>
              <a:rPr lang="en-US" dirty="0"/>
              <a:t>Path-Loss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661821"/>
                <a:ext cx="8520600" cy="910501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dirty="0" smtClean="0"/>
                  <a:t>Final goal: path-loss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dirty="0" smtClean="0"/>
                  <a:t>and </a:t>
                </a:r>
                <a:r>
                  <a:rPr lang="en-US" dirty="0"/>
                  <a:t>all PUR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Notation:</a:t>
                </a:r>
                <a:r>
                  <a:rPr lang="zh-CN" altLang="en-US" dirty="0" smtClean="0"/>
                  <a:t> </a:t>
                </a:r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 </a:t>
                </a:r>
                <a:r>
                  <a:rPr lang="en-US" dirty="0" smtClean="0"/>
                  <a:t>to </a:t>
                </a:r>
                <a:r>
                  <a:rPr lang="en-US" dirty="0"/>
                  <a:t>denote the PUR of PU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661821"/>
                <a:ext cx="8520600" cy="910501"/>
              </a:xfrm>
              <a:blipFill rotWithShape="0">
                <a:blip r:embed="rId2"/>
                <a:stretch>
                  <a:fillRect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/>
              <p:cNvSpPr txBox="1">
                <a:spLocks/>
              </p:cNvSpPr>
              <p:nvPr/>
            </p:nvSpPr>
            <p:spPr>
              <a:xfrm>
                <a:off x="311700" y="1716366"/>
                <a:ext cx="8520600" cy="16513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buFont typeface="Arial"/>
                  <a:buNone/>
                </a:pPr>
                <a:r>
                  <a:rPr lang="en-US" altLang="zh-CN" dirty="0" smtClean="0"/>
                  <a:t>Estimation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Procedure:</a:t>
                </a:r>
              </a:p>
              <a:p>
                <a:r>
                  <a:rPr lang="en-US" dirty="0" smtClean="0"/>
                  <a:t>Use interpolation to estimate the path loss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𝑃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altLang="zh-CN" dirty="0" smtClean="0"/>
                  <a:t>Known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distance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𝑃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dirty="0" smtClean="0"/>
                  <a:t>There</a:t>
                </a:r>
                <a:r>
                  <a:rPr lang="zh-CN" altLang="en-US" dirty="0" smtClean="0"/>
                  <a:t> </a:t>
                </a:r>
                <a:r>
                  <a:rPr lang="en-US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dirty="0" smtClean="0"/>
                  <a:t>way</a:t>
                </a:r>
                <a:r>
                  <a:rPr lang="zh-CN" altLang="en-US" dirty="0" smtClean="0"/>
                  <a:t> </a:t>
                </a:r>
                <a:r>
                  <a:rPr lang="en-US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dirty="0" smtClean="0"/>
                  <a:t>compute</a:t>
                </a:r>
                <a:r>
                  <a:rPr lang="zh-CN" altLang="en-US" dirty="0" smtClean="0"/>
                  <a:t> </a:t>
                </a:r>
                <a:r>
                  <a:rPr lang="en-US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dirty="0" smtClean="0"/>
                  <a:t>final</a:t>
                </a:r>
                <a:r>
                  <a:rPr lang="zh-CN" altLang="en-US" dirty="0" smtClean="0"/>
                  <a:t> </a:t>
                </a:r>
                <a:r>
                  <a:rPr lang="en-US" dirty="0" smtClean="0"/>
                  <a:t>target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above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two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values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716366"/>
                <a:ext cx="8520600" cy="16513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2"/>
          <p:cNvSpPr txBox="1">
            <a:spLocks/>
          </p:cNvSpPr>
          <p:nvPr/>
        </p:nvSpPr>
        <p:spPr>
          <a:xfrm>
            <a:off x="311700" y="3367852"/>
            <a:ext cx="8520600" cy="54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/>
              <a:t>Highlight: the effective coverage of Si’s signal is limited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11700" y="3813719"/>
            <a:ext cx="8520600" cy="121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Optimization:</a:t>
            </a:r>
          </a:p>
          <a:p>
            <a:r>
              <a:rPr lang="en-US" dirty="0" smtClean="0"/>
              <a:t>Grid </a:t>
            </a:r>
            <a:r>
              <a:rPr lang="en-US" dirty="0"/>
              <a:t>the area</a:t>
            </a:r>
          </a:p>
          <a:p>
            <a:r>
              <a:rPr lang="en-US" dirty="0" smtClean="0"/>
              <a:t>Just </a:t>
            </a:r>
            <a:r>
              <a:rPr lang="en-US" dirty="0"/>
              <a:t>do all the above in the area that contains S.</a:t>
            </a:r>
          </a:p>
        </p:txBody>
      </p:sp>
    </p:spTree>
    <p:extLst>
      <p:ext uri="{BB962C8B-B14F-4D97-AF65-F5344CB8AC3E}">
        <p14:creationId xmlns:p14="http://schemas.microsoft.com/office/powerpoint/2010/main" val="9583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3463065" y="710728"/>
            <a:ext cx="1917652" cy="2221780"/>
          </a:xfrm>
          <a:custGeom>
            <a:avLst/>
            <a:gdLst/>
            <a:ahLst/>
            <a:cxnLst/>
            <a:rect l="l" t="t" r="r" b="b"/>
            <a:pathLst>
              <a:path w="123401" h="118416" extrusionOk="0">
                <a:moveTo>
                  <a:pt x="8994" y="42047"/>
                </a:moveTo>
                <a:cubicBezTo>
                  <a:pt x="8994" y="31927"/>
                  <a:pt x="6254" y="19165"/>
                  <a:pt x="13411" y="12009"/>
                </a:cubicBezTo>
                <a:cubicBezTo>
                  <a:pt x="16720" y="8700"/>
                  <a:pt x="21824" y="7865"/>
                  <a:pt x="26222" y="6266"/>
                </a:cubicBezTo>
                <a:cubicBezTo>
                  <a:pt x="32743" y="3894"/>
                  <a:pt x="39173" y="490"/>
                  <a:pt x="46100" y="82"/>
                </a:cubicBezTo>
                <a:cubicBezTo>
                  <a:pt x="51697" y="-247"/>
                  <a:pt x="56010" y="5915"/>
                  <a:pt x="61561" y="6708"/>
                </a:cubicBezTo>
                <a:cubicBezTo>
                  <a:pt x="70035" y="7919"/>
                  <a:pt x="78899" y="2780"/>
                  <a:pt x="87182" y="4941"/>
                </a:cubicBezTo>
                <a:cubicBezTo>
                  <a:pt x="92913" y="6436"/>
                  <a:pt x="92522" y="16075"/>
                  <a:pt x="97342" y="19518"/>
                </a:cubicBezTo>
                <a:cubicBezTo>
                  <a:pt x="101563" y="22533"/>
                  <a:pt x="110230" y="16781"/>
                  <a:pt x="112803" y="21285"/>
                </a:cubicBezTo>
                <a:cubicBezTo>
                  <a:pt x="115974" y="26836"/>
                  <a:pt x="111961" y="34925"/>
                  <a:pt x="115453" y="40280"/>
                </a:cubicBezTo>
                <a:cubicBezTo>
                  <a:pt x="118728" y="45302"/>
                  <a:pt x="125068" y="51010"/>
                  <a:pt x="122963" y="56624"/>
                </a:cubicBezTo>
                <a:cubicBezTo>
                  <a:pt x="120074" y="64326"/>
                  <a:pt x="108452" y="66530"/>
                  <a:pt x="105735" y="74294"/>
                </a:cubicBezTo>
                <a:cubicBezTo>
                  <a:pt x="104559" y="77656"/>
                  <a:pt x="105598" y="81648"/>
                  <a:pt x="107060" y="84896"/>
                </a:cubicBezTo>
                <a:cubicBezTo>
                  <a:pt x="107899" y="86761"/>
                  <a:pt x="111873" y="89091"/>
                  <a:pt x="110152" y="90197"/>
                </a:cubicBezTo>
                <a:cubicBezTo>
                  <a:pt x="101831" y="95547"/>
                  <a:pt x="89966" y="92690"/>
                  <a:pt x="81439" y="97706"/>
                </a:cubicBezTo>
                <a:cubicBezTo>
                  <a:pt x="76206" y="100784"/>
                  <a:pt x="73387" y="106835"/>
                  <a:pt x="69954" y="111842"/>
                </a:cubicBezTo>
                <a:cubicBezTo>
                  <a:pt x="68419" y="114081"/>
                  <a:pt x="66877" y="119583"/>
                  <a:pt x="64653" y="118026"/>
                </a:cubicBezTo>
                <a:cubicBezTo>
                  <a:pt x="54781" y="111116"/>
                  <a:pt x="57258" y="88008"/>
                  <a:pt x="45217" y="87546"/>
                </a:cubicBezTo>
                <a:cubicBezTo>
                  <a:pt x="35873" y="87187"/>
                  <a:pt x="28684" y="96354"/>
                  <a:pt x="20037" y="99915"/>
                </a:cubicBezTo>
                <a:cubicBezTo>
                  <a:pt x="13948" y="102422"/>
                  <a:pt x="6359" y="96318"/>
                  <a:pt x="2368" y="91080"/>
                </a:cubicBezTo>
                <a:cubicBezTo>
                  <a:pt x="219" y="88259"/>
                  <a:pt x="-1130" y="82874"/>
                  <a:pt x="1484" y="80478"/>
                </a:cubicBezTo>
                <a:cubicBezTo>
                  <a:pt x="4253" y="77940"/>
                  <a:pt x="8304" y="80685"/>
                  <a:pt x="8994" y="78270"/>
                </a:cubicBezTo>
                <a:cubicBezTo>
                  <a:pt x="10048" y="74578"/>
                  <a:pt x="1093" y="71985"/>
                  <a:pt x="2810" y="68551"/>
                </a:cubicBezTo>
                <a:cubicBezTo>
                  <a:pt x="5424" y="63323"/>
                  <a:pt x="11342" y="60515"/>
                  <a:pt x="16062" y="57066"/>
                </a:cubicBezTo>
                <a:cubicBezTo>
                  <a:pt x="17744" y="55837"/>
                  <a:pt x="20308" y="56816"/>
                  <a:pt x="19596" y="54858"/>
                </a:cubicBezTo>
                <a:cubicBezTo>
                  <a:pt x="18380" y="51514"/>
                  <a:pt x="13010" y="52127"/>
                  <a:pt x="9877" y="50440"/>
                </a:cubicBezTo>
                <a:cubicBezTo>
                  <a:pt x="7410" y="49112"/>
                  <a:pt x="7881" y="44377"/>
                  <a:pt x="9436" y="42047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Google Shape;141;p20"/>
          <p:cNvSpPr txBox="1"/>
          <p:nvPr/>
        </p:nvSpPr>
        <p:spPr>
          <a:xfrm>
            <a:off x="4506512" y="1581190"/>
            <a:ext cx="5340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</a:t>
            </a:r>
            <a:endParaRPr sz="1800"/>
          </a:p>
        </p:txBody>
      </p:sp>
      <p:sp>
        <p:nvSpPr>
          <p:cNvPr id="142" name="Google Shape;142;p20"/>
          <p:cNvSpPr/>
          <p:nvPr/>
        </p:nvSpPr>
        <p:spPr>
          <a:xfrm>
            <a:off x="4752785" y="2006345"/>
            <a:ext cx="136500" cy="1395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4012628" y="4723197"/>
            <a:ext cx="5340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</a:t>
            </a:r>
            <a:endParaRPr sz="1800"/>
          </a:p>
        </p:txBody>
      </p:sp>
      <p:sp>
        <p:nvSpPr>
          <p:cNvPr id="144" name="Google Shape;144;p20"/>
          <p:cNvSpPr/>
          <p:nvPr/>
        </p:nvSpPr>
        <p:spPr>
          <a:xfrm>
            <a:off x="4459864" y="4652854"/>
            <a:ext cx="136500" cy="1395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1672373" y="4683570"/>
            <a:ext cx="5340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SS</a:t>
            </a:r>
            <a:endParaRPr sz="1800"/>
          </a:p>
        </p:txBody>
      </p:sp>
      <p:sp>
        <p:nvSpPr>
          <p:cNvPr id="146" name="Google Shape;146;p20"/>
          <p:cNvSpPr/>
          <p:nvPr/>
        </p:nvSpPr>
        <p:spPr>
          <a:xfrm>
            <a:off x="2148465" y="4792423"/>
            <a:ext cx="136500" cy="139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5995959" y="3047833"/>
            <a:ext cx="5340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SS</a:t>
            </a:r>
            <a:endParaRPr sz="1800"/>
          </a:p>
        </p:txBody>
      </p:sp>
      <p:sp>
        <p:nvSpPr>
          <p:cNvPr id="148" name="Google Shape;148;p20"/>
          <p:cNvSpPr/>
          <p:nvPr/>
        </p:nvSpPr>
        <p:spPr>
          <a:xfrm>
            <a:off x="6016324" y="2892238"/>
            <a:ext cx="136500" cy="139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1573622" y="2870530"/>
            <a:ext cx="5340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SS</a:t>
            </a:r>
            <a:endParaRPr sz="1800"/>
          </a:p>
        </p:txBody>
      </p:sp>
      <p:sp>
        <p:nvSpPr>
          <p:cNvPr id="150" name="Google Shape;150;p20"/>
          <p:cNvSpPr/>
          <p:nvPr/>
        </p:nvSpPr>
        <p:spPr>
          <a:xfrm>
            <a:off x="1772449" y="3236790"/>
            <a:ext cx="136500" cy="139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4266144" y="912312"/>
            <a:ext cx="8502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PURs</a:t>
            </a:r>
            <a:endParaRPr sz="1800"/>
          </a:p>
        </p:txBody>
      </p:sp>
      <p:sp>
        <p:nvSpPr>
          <p:cNvPr id="152" name="Google Shape;152;p20"/>
          <p:cNvSpPr txBox="1"/>
          <p:nvPr/>
        </p:nvSpPr>
        <p:spPr>
          <a:xfrm>
            <a:off x="3695483" y="2067473"/>
            <a:ext cx="2274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4316279" y="2191891"/>
            <a:ext cx="2274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4479766" y="743897"/>
            <a:ext cx="2274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3922715" y="743897"/>
            <a:ext cx="2274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3695470" y="1254315"/>
            <a:ext cx="2274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157" name="Google Shape;157;p20"/>
          <p:cNvCxnSpPr>
            <a:stCxn id="153" idx="2"/>
          </p:cNvCxnSpPr>
          <p:nvPr/>
        </p:nvCxnSpPr>
        <p:spPr>
          <a:xfrm>
            <a:off x="4429979" y="2462191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0"/>
          <p:cNvCxnSpPr>
            <a:stCxn id="153" idx="2"/>
          </p:cNvCxnSpPr>
          <p:nvPr/>
        </p:nvCxnSpPr>
        <p:spPr>
          <a:xfrm>
            <a:off x="4429979" y="2462191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" name="Google Shape;159;p20"/>
          <p:cNvSpPr txBox="1"/>
          <p:nvPr/>
        </p:nvSpPr>
        <p:spPr>
          <a:xfrm>
            <a:off x="2541758" y="315525"/>
            <a:ext cx="23865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PU’s “coverage” region</a:t>
            </a:r>
            <a:endParaRPr sz="1800"/>
          </a:p>
        </p:txBody>
      </p:sp>
      <p:cxnSp>
        <p:nvCxnSpPr>
          <p:cNvPr id="160" name="Google Shape;160;p20"/>
          <p:cNvCxnSpPr>
            <a:stCxn id="146" idx="6"/>
            <a:endCxn id="142" idx="4"/>
          </p:cNvCxnSpPr>
          <p:nvPr/>
        </p:nvCxnSpPr>
        <p:spPr>
          <a:xfrm rot="10800000" flipH="1">
            <a:off x="2284965" y="2145973"/>
            <a:ext cx="2536200" cy="2716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1" name="Google Shape;161;p20"/>
          <p:cNvSpPr txBox="1"/>
          <p:nvPr/>
        </p:nvSpPr>
        <p:spPr>
          <a:xfrm>
            <a:off x="7061148" y="1397162"/>
            <a:ext cx="5340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</a:t>
            </a:r>
            <a:endParaRPr sz="1800"/>
          </a:p>
        </p:txBody>
      </p:sp>
      <p:sp>
        <p:nvSpPr>
          <p:cNvPr id="162" name="Google Shape;162;p20"/>
          <p:cNvSpPr/>
          <p:nvPr/>
        </p:nvSpPr>
        <p:spPr>
          <a:xfrm>
            <a:off x="7395210" y="1809921"/>
            <a:ext cx="136500" cy="1395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6982723" y="3025372"/>
            <a:ext cx="5340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</a:t>
            </a:r>
            <a:endParaRPr sz="1800"/>
          </a:p>
        </p:txBody>
      </p:sp>
      <p:sp>
        <p:nvSpPr>
          <p:cNvPr id="164" name="Google Shape;164;p20"/>
          <p:cNvSpPr/>
          <p:nvPr/>
        </p:nvSpPr>
        <p:spPr>
          <a:xfrm>
            <a:off x="7159937" y="2920064"/>
            <a:ext cx="136500" cy="1395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5571083" y="1175133"/>
            <a:ext cx="5340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</a:t>
            </a:r>
            <a:endParaRPr sz="1800"/>
          </a:p>
        </p:txBody>
      </p:sp>
      <p:sp>
        <p:nvSpPr>
          <p:cNvPr id="166" name="Google Shape;166;p20"/>
          <p:cNvSpPr/>
          <p:nvPr/>
        </p:nvSpPr>
        <p:spPr>
          <a:xfrm>
            <a:off x="5591448" y="1513882"/>
            <a:ext cx="136500" cy="1395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7" name="Google Shape;167;p20"/>
          <p:cNvCxnSpPr>
            <a:stCxn id="148" idx="1"/>
            <a:endCxn id="166" idx="4"/>
          </p:cNvCxnSpPr>
          <p:nvPr/>
        </p:nvCxnSpPr>
        <p:spPr>
          <a:xfrm rot="10800000">
            <a:off x="5659814" y="1653267"/>
            <a:ext cx="376500" cy="12594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0"/>
          <p:cNvCxnSpPr>
            <a:stCxn id="148" idx="7"/>
            <a:endCxn id="162" idx="3"/>
          </p:cNvCxnSpPr>
          <p:nvPr/>
        </p:nvCxnSpPr>
        <p:spPr>
          <a:xfrm rot="10800000" flipH="1">
            <a:off x="6132834" y="1928967"/>
            <a:ext cx="1282500" cy="9837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0"/>
          <p:cNvCxnSpPr>
            <a:stCxn id="148" idx="6"/>
            <a:endCxn id="164" idx="2"/>
          </p:cNvCxnSpPr>
          <p:nvPr/>
        </p:nvCxnSpPr>
        <p:spPr>
          <a:xfrm>
            <a:off x="6152824" y="2961988"/>
            <a:ext cx="1007100" cy="279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0" name="Google Shape;170;p20"/>
          <p:cNvSpPr txBox="1"/>
          <p:nvPr/>
        </p:nvSpPr>
        <p:spPr>
          <a:xfrm>
            <a:off x="5016116" y="345682"/>
            <a:ext cx="2590800" cy="671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(1a) Split the sensed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       aggregate power</a:t>
            </a:r>
            <a:endParaRPr sz="1800">
              <a:solidFill>
                <a:srgbClr val="0000FF"/>
              </a:solidFill>
            </a:endParaRPr>
          </a:p>
        </p:txBody>
      </p:sp>
      <p:cxnSp>
        <p:nvCxnSpPr>
          <p:cNvPr id="171" name="Google Shape;171;p20"/>
          <p:cNvCxnSpPr>
            <a:stCxn id="150" idx="5"/>
            <a:endCxn id="142" idx="3"/>
          </p:cNvCxnSpPr>
          <p:nvPr/>
        </p:nvCxnSpPr>
        <p:spPr>
          <a:xfrm rot="10800000" flipH="1">
            <a:off x="1888959" y="2125561"/>
            <a:ext cx="2883900" cy="1230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20"/>
          <p:cNvCxnSpPr>
            <a:stCxn id="142" idx="4"/>
            <a:endCxn id="144" idx="0"/>
          </p:cNvCxnSpPr>
          <p:nvPr/>
        </p:nvCxnSpPr>
        <p:spPr>
          <a:xfrm flipH="1">
            <a:off x="4528235" y="2145845"/>
            <a:ext cx="292800" cy="2507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3" name="Google Shape;173;p20"/>
          <p:cNvSpPr txBox="1"/>
          <p:nvPr/>
        </p:nvSpPr>
        <p:spPr>
          <a:xfrm>
            <a:off x="4889371" y="4065415"/>
            <a:ext cx="2661000" cy="930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(1b) Estimate PU-SU path-loss from PU-SS’s by interpolation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1381575" y="1562275"/>
            <a:ext cx="2195100" cy="644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(</a:t>
            </a:r>
            <a:r>
              <a:rPr lang="en" sz="1800">
                <a:solidFill>
                  <a:srgbClr val="38761D"/>
                </a:solidFill>
              </a:rPr>
              <a:t>2) Compute SU-PUR path loss</a:t>
            </a:r>
            <a:endParaRPr sz="1800">
              <a:solidFill>
                <a:srgbClr val="38761D"/>
              </a:solidFill>
            </a:endParaRPr>
          </a:p>
        </p:txBody>
      </p:sp>
      <p:cxnSp>
        <p:nvCxnSpPr>
          <p:cNvPr id="175" name="Google Shape;175;p20"/>
          <p:cNvCxnSpPr/>
          <p:nvPr/>
        </p:nvCxnSpPr>
        <p:spPr>
          <a:xfrm>
            <a:off x="4674759" y="3603438"/>
            <a:ext cx="1734300" cy="511500"/>
          </a:xfrm>
          <a:prstGeom prst="bentConnector3">
            <a:avLst>
              <a:gd name="adj1" fmla="val 98951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Google Shape;176;p20"/>
          <p:cNvSpPr txBox="1"/>
          <p:nvPr/>
        </p:nvSpPr>
        <p:spPr>
          <a:xfrm>
            <a:off x="4322865" y="1402334"/>
            <a:ext cx="2274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cxnSp>
        <p:nvCxnSpPr>
          <p:cNvPr id="177" name="Google Shape;177;p20"/>
          <p:cNvCxnSpPr/>
          <p:nvPr/>
        </p:nvCxnSpPr>
        <p:spPr>
          <a:xfrm rot="10800000" flipH="1">
            <a:off x="6324760" y="975237"/>
            <a:ext cx="240300" cy="15369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20"/>
          <p:cNvCxnSpPr>
            <a:stCxn id="148" idx="3"/>
            <a:endCxn id="142" idx="4"/>
          </p:cNvCxnSpPr>
          <p:nvPr/>
        </p:nvCxnSpPr>
        <p:spPr>
          <a:xfrm rot="5400000" flipH="1">
            <a:off x="4995914" y="1970908"/>
            <a:ext cx="865500" cy="1215300"/>
          </a:xfrm>
          <a:prstGeom prst="curvedConnector3">
            <a:avLst>
              <a:gd name="adj1" fmla="val -29087"/>
            </a:avLst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0"/>
          <p:cNvCxnSpPr>
            <a:stCxn id="148" idx="1"/>
            <a:endCxn id="142" idx="5"/>
          </p:cNvCxnSpPr>
          <p:nvPr/>
        </p:nvCxnSpPr>
        <p:spPr>
          <a:xfrm rot="10800000">
            <a:off x="4869314" y="2125467"/>
            <a:ext cx="1167000" cy="7872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0" name="Google Shape;180;p20"/>
          <p:cNvSpPr/>
          <p:nvPr/>
        </p:nvSpPr>
        <p:spPr>
          <a:xfrm>
            <a:off x="5598717" y="2517500"/>
            <a:ext cx="1132962" cy="638248"/>
          </a:xfrm>
          <a:custGeom>
            <a:avLst/>
            <a:gdLst/>
            <a:ahLst/>
            <a:cxnLst/>
            <a:rect l="l" t="t" r="r" b="b"/>
            <a:pathLst>
              <a:path w="44037" h="26287" extrusionOk="0">
                <a:moveTo>
                  <a:pt x="0" y="10467"/>
                </a:moveTo>
                <a:cubicBezTo>
                  <a:pt x="7043" y="3424"/>
                  <a:pt x="18554" y="-1779"/>
                  <a:pt x="28218" y="634"/>
                </a:cubicBezTo>
                <a:cubicBezTo>
                  <a:pt x="37965" y="3068"/>
                  <a:pt x="44037" y="16241"/>
                  <a:pt x="44037" y="26287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81" name="Google Shape;181;p20"/>
          <p:cNvCxnSpPr>
            <a:stCxn id="152" idx="2"/>
            <a:endCxn id="144" idx="1"/>
          </p:cNvCxnSpPr>
          <p:nvPr/>
        </p:nvCxnSpPr>
        <p:spPr>
          <a:xfrm>
            <a:off x="3809183" y="2337773"/>
            <a:ext cx="670800" cy="23355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0"/>
          <p:cNvCxnSpPr>
            <a:endCxn id="174" idx="2"/>
          </p:cNvCxnSpPr>
          <p:nvPr/>
        </p:nvCxnSpPr>
        <p:spPr>
          <a:xfrm rot="10800000">
            <a:off x="2479125" y="2206975"/>
            <a:ext cx="1510200" cy="1093500"/>
          </a:xfrm>
          <a:prstGeom prst="bentConnector2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050" y="152400"/>
            <a:ext cx="562262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8759" y="1386380"/>
            <a:ext cx="5599513" cy="3274109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Attenuation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sender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receiver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solidFill>
                  <a:srgbClr val="0432FF"/>
                </a:solidFill>
              </a:rPr>
              <a:t>Path-loss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function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attenuation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affected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smtClean="0"/>
              <a:t>types</a:t>
            </a:r>
            <a:r>
              <a:rPr lang="zh-CN" altLang="en-US" smtClean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(e.g.</a:t>
            </a:r>
            <a:r>
              <a:rPr lang="zh-CN" altLang="en-US" dirty="0"/>
              <a:t> </a:t>
            </a:r>
            <a:r>
              <a:rPr lang="en-US" altLang="zh-CN" dirty="0" smtClean="0"/>
              <a:t>distance,</a:t>
            </a:r>
            <a:r>
              <a:rPr lang="zh-CN" altLang="en-US" dirty="0" smtClean="0"/>
              <a:t> </a:t>
            </a:r>
            <a:r>
              <a:rPr lang="en-US" altLang="zh-CN" dirty="0" smtClean="0"/>
              <a:t>geographic</a:t>
            </a:r>
            <a:r>
              <a:rPr lang="zh-CN" altLang="en-US" dirty="0" smtClean="0"/>
              <a:t> </a:t>
            </a:r>
            <a:r>
              <a:rPr lang="en-US" altLang="zh-CN" dirty="0"/>
              <a:t>condition,</a:t>
            </a:r>
            <a:r>
              <a:rPr lang="zh-CN" altLang="en-US" dirty="0"/>
              <a:t> </a:t>
            </a:r>
            <a:r>
              <a:rPr lang="en-US" altLang="zh-CN" dirty="0"/>
              <a:t>temperature,</a:t>
            </a:r>
            <a:r>
              <a:rPr lang="zh-CN" altLang="en-US" dirty="0"/>
              <a:t> </a:t>
            </a:r>
            <a:r>
              <a:rPr lang="en-US" altLang="zh-CN" dirty="0"/>
              <a:t>weather</a:t>
            </a:r>
            <a:r>
              <a:rPr lang="zh-CN" altLang="en-US" dirty="0"/>
              <a:t> </a:t>
            </a:r>
            <a:r>
              <a:rPr lang="is-IS" altLang="zh-CN" dirty="0"/>
              <a:t>…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Traditional</a:t>
            </a:r>
            <a:r>
              <a:rPr lang="zh-CN" altLang="en-US" dirty="0" smtClean="0"/>
              <a:t> </a:t>
            </a:r>
            <a:r>
              <a:rPr lang="en-US" altLang="zh-CN" dirty="0"/>
              <a:t>model: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smtClean="0">
                <a:solidFill>
                  <a:srgbClr val="0432FF"/>
                </a:solidFill>
              </a:rPr>
              <a:t>propagation</a:t>
            </a:r>
            <a:r>
              <a:rPr lang="zh-CN" altLang="en-US" dirty="0" smtClean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model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path-loss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/>
              <a:t>Tow</a:t>
            </a:r>
            <a:r>
              <a:rPr lang="zh-CN" altLang="en-US" dirty="0"/>
              <a:t> </a:t>
            </a:r>
            <a:r>
              <a:rPr lang="en-US" altLang="zh-CN" dirty="0" smtClean="0"/>
              <a:t>propagation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marL="11430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Log</a:t>
            </a:r>
            <a:r>
              <a:rPr lang="zh-CN" altLang="en-US" dirty="0" smtClean="0"/>
              <a:t> </a:t>
            </a:r>
            <a:r>
              <a:rPr lang="en-US" altLang="zh-CN" dirty="0"/>
              <a:t>distance</a:t>
            </a:r>
            <a:r>
              <a:rPr lang="en-US" altLang="zh-CN" dirty="0" smtClean="0"/>
              <a:t>,</a:t>
            </a:r>
            <a:r>
              <a:rPr lang="zh-CN" altLang="en-US" dirty="0" smtClean="0"/>
              <a:t>   </a:t>
            </a:r>
            <a:r>
              <a:rPr lang="en-US" altLang="zh-CN" dirty="0" err="1"/>
              <a:t>Longly</a:t>
            </a:r>
            <a:r>
              <a:rPr lang="en-US" altLang="zh-CN" dirty="0"/>
              <a:t>-Rice</a:t>
            </a:r>
          </a:p>
          <a:p>
            <a:endParaRPr lang="en-US" dirty="0"/>
          </a:p>
        </p:txBody>
      </p:sp>
      <p:sp>
        <p:nvSpPr>
          <p:cNvPr id="8" name="Google Shape;78;p16"/>
          <p:cNvSpPr/>
          <p:nvPr/>
        </p:nvSpPr>
        <p:spPr>
          <a:xfrm rot="-2099062">
            <a:off x="783063" y="1370476"/>
            <a:ext cx="242085" cy="289616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7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4354" y="1694757"/>
            <a:ext cx="295895" cy="4257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84;p16"/>
          <p:cNvSpPr/>
          <p:nvPr/>
        </p:nvSpPr>
        <p:spPr>
          <a:xfrm rot="-2099062">
            <a:off x="626661" y="2003354"/>
            <a:ext cx="242085" cy="289616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5;p16"/>
          <p:cNvSpPr/>
          <p:nvPr/>
        </p:nvSpPr>
        <p:spPr>
          <a:xfrm rot="-2099062">
            <a:off x="1464464" y="1096047"/>
            <a:ext cx="242085" cy="289616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6;p16"/>
          <p:cNvSpPr/>
          <p:nvPr/>
        </p:nvSpPr>
        <p:spPr>
          <a:xfrm rot="-2099062">
            <a:off x="2170100" y="1270717"/>
            <a:ext cx="242085" cy="289616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90;p16"/>
          <p:cNvSpPr/>
          <p:nvPr/>
        </p:nvSpPr>
        <p:spPr>
          <a:xfrm rot="-2099062">
            <a:off x="2302308" y="2698362"/>
            <a:ext cx="242085" cy="289616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91;p16"/>
          <p:cNvSpPr/>
          <p:nvPr/>
        </p:nvSpPr>
        <p:spPr>
          <a:xfrm rot="-2099062">
            <a:off x="1029458" y="2839876"/>
            <a:ext cx="242085" cy="289616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2;p16"/>
          <p:cNvSpPr/>
          <p:nvPr/>
        </p:nvSpPr>
        <p:spPr>
          <a:xfrm rot="-2099062">
            <a:off x="285698" y="4360991"/>
            <a:ext cx="331916" cy="280971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15;p16"/>
          <p:cNvSpPr txBox="1"/>
          <p:nvPr/>
        </p:nvSpPr>
        <p:spPr>
          <a:xfrm>
            <a:off x="633906" y="4314042"/>
            <a:ext cx="3289165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Primary User’s </a:t>
            </a:r>
            <a:r>
              <a:rPr lang="en" sz="1800" dirty="0" err="1"/>
              <a:t>reciever</a:t>
            </a:r>
            <a:r>
              <a:rPr lang="en" sz="1800" dirty="0"/>
              <a:t> (PUR)</a:t>
            </a:r>
            <a:endParaRPr sz="1800" dirty="0"/>
          </a:p>
        </p:txBody>
      </p:sp>
      <p:pic>
        <p:nvPicPr>
          <p:cNvPr id="45" name="Google Shape;11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248" y="3714390"/>
            <a:ext cx="298658" cy="38148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117;p16"/>
          <p:cNvSpPr txBox="1"/>
          <p:nvPr/>
        </p:nvSpPr>
        <p:spPr>
          <a:xfrm>
            <a:off x="721908" y="3739847"/>
            <a:ext cx="216697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Primary </a:t>
            </a:r>
            <a:r>
              <a:rPr lang="en" sz="1800" dirty="0" smtClean="0"/>
              <a:t>User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(PU)</a:t>
            </a:r>
            <a:endParaRPr sz="1800" dirty="0"/>
          </a:p>
        </p:txBody>
      </p:sp>
      <p:cxnSp>
        <p:nvCxnSpPr>
          <p:cNvPr id="66" name="Straight Arrow Connector 65"/>
          <p:cNvCxnSpPr>
            <a:stCxn id="9" idx="3"/>
            <a:endCxn id="20" idx="3"/>
          </p:cNvCxnSpPr>
          <p:nvPr/>
        </p:nvCxnSpPr>
        <p:spPr>
          <a:xfrm>
            <a:off x="1570249" y="1907617"/>
            <a:ext cx="792086" cy="848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84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3394473" y="2027879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3425183" y="2971455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768418" y="1889924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 rot="-2099062">
            <a:off x="5401098" y="2171075"/>
            <a:ext cx="368359" cy="385852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378" y="2495799"/>
            <a:ext cx="450237" cy="56718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1755934" y="4613983"/>
            <a:ext cx="1206300" cy="492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716918" y="4612155"/>
            <a:ext cx="8097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SM</a:t>
            </a:r>
            <a:endParaRPr sz="2400" dirty="0"/>
          </a:p>
        </p:txBody>
      </p:sp>
      <p:sp>
        <p:nvSpPr>
          <p:cNvPr id="82" name="Google Shape;82;p16"/>
          <p:cNvSpPr/>
          <p:nvPr/>
        </p:nvSpPr>
        <p:spPr>
          <a:xfrm>
            <a:off x="4683203" y="3405884"/>
            <a:ext cx="660165" cy="339131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608434" y="3763429"/>
            <a:ext cx="836635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/>
              <a:t>SU</a:t>
            </a:r>
            <a:endParaRPr sz="2400" dirty="0"/>
          </a:p>
        </p:txBody>
      </p:sp>
      <p:sp>
        <p:nvSpPr>
          <p:cNvPr id="84" name="Google Shape;84;p16"/>
          <p:cNvSpPr/>
          <p:nvPr/>
        </p:nvSpPr>
        <p:spPr>
          <a:xfrm rot="-2099062">
            <a:off x="5244696" y="2803953"/>
            <a:ext cx="368359" cy="385852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 rot="-2099062">
            <a:off x="6082499" y="1896646"/>
            <a:ext cx="368359" cy="385852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 rot="-2099062">
            <a:off x="6788135" y="2071316"/>
            <a:ext cx="368359" cy="385852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 rot="-2099062">
            <a:off x="1499796" y="3327644"/>
            <a:ext cx="368359" cy="385852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550" y="2650224"/>
            <a:ext cx="450237" cy="567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946" y="4091969"/>
            <a:ext cx="450237" cy="56718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 rot="-2099062">
            <a:off x="6920343" y="3498961"/>
            <a:ext cx="368359" cy="385852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 rot="-2099062">
            <a:off x="5647493" y="3640475"/>
            <a:ext cx="368359" cy="385852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 rot="-2099062">
            <a:off x="2063623" y="1198040"/>
            <a:ext cx="331916" cy="280971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 rot="-2099062">
            <a:off x="2094734" y="2528163"/>
            <a:ext cx="368359" cy="385852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 rot="-2099062">
            <a:off x="1698109" y="2185528"/>
            <a:ext cx="368359" cy="385852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 rot="-2099062">
            <a:off x="1037067" y="2014210"/>
            <a:ext cx="368359" cy="385852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 rot="-2099062">
            <a:off x="79670" y="2658928"/>
            <a:ext cx="368359" cy="385852"/>
          </a:xfrm>
          <a:prstGeom prst="mathPlus">
            <a:avLst>
              <a:gd name="adj1" fmla="val 19412"/>
            </a:avLst>
          </a:prstGeom>
          <a:solidFill>
            <a:srgbClr val="99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948616" y="3969476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1411346" y="4026582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2535118" y="3455524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6501372" y="3569735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6633580" y="2770254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492935" y="2884466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7625143" y="1646879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6897997" y="1799456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5184818" y="1702150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4813625" y="2776766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4980974" y="2370514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5245391" y="2484725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4319932" y="2370514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3186883" y="2788804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2799535" y="2256302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2336805" y="1799456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292570" y="1107828"/>
            <a:ext cx="1378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S</a:t>
            </a:r>
            <a:r>
              <a:rPr lang="en" sz="1800" dirty="0" err="1" smtClean="0"/>
              <a:t>ensor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(SS)</a:t>
            </a:r>
            <a:endParaRPr sz="1800" dirty="0"/>
          </a:p>
        </p:txBody>
      </p:sp>
      <p:sp>
        <p:nvSpPr>
          <p:cNvPr id="114" name="Google Shape;114;p16"/>
          <p:cNvSpPr/>
          <p:nvPr/>
        </p:nvSpPr>
        <p:spPr>
          <a:xfrm>
            <a:off x="144039" y="1292387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2342534" y="1105971"/>
            <a:ext cx="4531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Primary User’s </a:t>
            </a:r>
            <a:r>
              <a:rPr lang="en" sz="1800" dirty="0" err="1"/>
              <a:t>reciever</a:t>
            </a:r>
            <a:r>
              <a:rPr lang="en" sz="1800" dirty="0"/>
              <a:t> (PUR)</a:t>
            </a:r>
            <a:endParaRPr sz="1800" dirty="0"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724" y="1080514"/>
            <a:ext cx="298658" cy="38148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6709384" y="1105971"/>
            <a:ext cx="216697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Primary </a:t>
            </a:r>
            <a:r>
              <a:rPr lang="en" sz="1800" dirty="0" smtClean="0"/>
              <a:t>User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(PU)</a:t>
            </a:r>
            <a:endParaRPr sz="1800" dirty="0"/>
          </a:p>
        </p:txBody>
      </p:sp>
      <p:sp>
        <p:nvSpPr>
          <p:cNvPr id="47" name="Google Shape;107;p16"/>
          <p:cNvSpPr/>
          <p:nvPr/>
        </p:nvSpPr>
        <p:spPr>
          <a:xfrm>
            <a:off x="1163544" y="2779390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09;p16"/>
          <p:cNvSpPr/>
          <p:nvPr/>
        </p:nvSpPr>
        <p:spPr>
          <a:xfrm>
            <a:off x="502502" y="2779390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97;p16"/>
          <p:cNvSpPr/>
          <p:nvPr/>
        </p:nvSpPr>
        <p:spPr>
          <a:xfrm>
            <a:off x="811087" y="3330141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06;p16"/>
          <p:cNvSpPr/>
          <p:nvPr/>
        </p:nvSpPr>
        <p:spPr>
          <a:xfrm>
            <a:off x="5001166" y="2180631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07;p16"/>
          <p:cNvSpPr/>
          <p:nvPr/>
        </p:nvSpPr>
        <p:spPr>
          <a:xfrm>
            <a:off x="4531208" y="2522914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09;p16"/>
          <p:cNvSpPr/>
          <p:nvPr/>
        </p:nvSpPr>
        <p:spPr>
          <a:xfrm>
            <a:off x="3870166" y="2522914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06;p16"/>
          <p:cNvSpPr/>
          <p:nvPr/>
        </p:nvSpPr>
        <p:spPr>
          <a:xfrm>
            <a:off x="4551400" y="2333031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09;p16"/>
          <p:cNvSpPr/>
          <p:nvPr/>
        </p:nvSpPr>
        <p:spPr>
          <a:xfrm>
            <a:off x="2962234" y="3466720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07;p16"/>
          <p:cNvSpPr/>
          <p:nvPr/>
        </p:nvSpPr>
        <p:spPr>
          <a:xfrm>
            <a:off x="3704026" y="3283214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06;p16"/>
          <p:cNvSpPr/>
          <p:nvPr/>
        </p:nvSpPr>
        <p:spPr>
          <a:xfrm>
            <a:off x="4093877" y="3149204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09;p16"/>
          <p:cNvSpPr/>
          <p:nvPr/>
        </p:nvSpPr>
        <p:spPr>
          <a:xfrm>
            <a:off x="4018417" y="1992635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09;p16"/>
          <p:cNvSpPr/>
          <p:nvPr/>
        </p:nvSpPr>
        <p:spPr>
          <a:xfrm>
            <a:off x="4212138" y="2820279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07;p16"/>
          <p:cNvSpPr/>
          <p:nvPr/>
        </p:nvSpPr>
        <p:spPr>
          <a:xfrm>
            <a:off x="4423414" y="2972679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06;p16"/>
          <p:cNvSpPr/>
          <p:nvPr/>
        </p:nvSpPr>
        <p:spPr>
          <a:xfrm>
            <a:off x="4495878" y="1990966"/>
            <a:ext cx="1149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Straight Arrow Connector 2"/>
          <p:cNvCxnSpPr>
            <a:stCxn id="97" idx="5"/>
          </p:cNvCxnSpPr>
          <p:nvPr/>
        </p:nvCxnSpPr>
        <p:spPr>
          <a:xfrm>
            <a:off x="1046689" y="4061404"/>
            <a:ext cx="898802" cy="552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3"/>
            <a:endCxn id="80" idx="0"/>
          </p:cNvCxnSpPr>
          <p:nvPr/>
        </p:nvCxnSpPr>
        <p:spPr>
          <a:xfrm flipH="1">
            <a:off x="2359084" y="3558648"/>
            <a:ext cx="619977" cy="1055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5" idx="3"/>
          </p:cNvCxnSpPr>
          <p:nvPr/>
        </p:nvCxnSpPr>
        <p:spPr>
          <a:xfrm flipH="1">
            <a:off x="2605912" y="3375142"/>
            <a:ext cx="1114941" cy="1238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3" idx="1"/>
            <a:endCxn id="80" idx="3"/>
          </p:cNvCxnSpPr>
          <p:nvPr/>
        </p:nvCxnSpPr>
        <p:spPr>
          <a:xfrm flipH="1">
            <a:off x="2962234" y="3975979"/>
            <a:ext cx="1646200" cy="884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49855" y="4148313"/>
            <a:ext cx="1596253" cy="879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</p:spPr>
        <p:txBody>
          <a:bodyPr/>
          <a:lstStyle/>
          <a:p>
            <a:r>
              <a:rPr lang="en" dirty="0"/>
              <a:t>Crowdsourced Sensing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7" grpId="0" animBg="1"/>
      <p:bldP spid="80" grpId="0" animBg="1"/>
      <p:bldP spid="81" grpId="0"/>
      <p:bldP spid="82" grpId="0" animBg="1"/>
      <p:bldP spid="83" grpId="0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Security Challenges</a:t>
            </a: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34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/>
              <a:t>Crowdsourced sensing is faced with serious security challenges due to:</a:t>
            </a:r>
          </a:p>
          <a:p>
            <a:r>
              <a:rPr lang="en-US" dirty="0"/>
              <a:t>The presence of many independent entities (PU/PUR/SS/SU)</a:t>
            </a:r>
          </a:p>
          <a:p>
            <a:r>
              <a:rPr lang="en-US" dirty="0" smtClean="0"/>
              <a:t>Spectrum </a:t>
            </a:r>
            <a:r>
              <a:rPr lang="en-US" dirty="0"/>
              <a:t>Manager (SM) collects sensitive information: locations, transmit power, sensing reports, requested spectrum, etc.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5" name="Google Shape;123;p17"/>
          <p:cNvSpPr txBox="1">
            <a:spLocks/>
          </p:cNvSpPr>
          <p:nvPr/>
        </p:nvSpPr>
        <p:spPr>
          <a:xfrm>
            <a:off x="311700" y="2881129"/>
            <a:ext cx="8520600" cy="1634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The goal of our work:</a:t>
            </a:r>
          </a:p>
          <a:p>
            <a:r>
              <a:rPr lang="en-US" dirty="0"/>
              <a:t>Make the allocation procedure as secure as possible   </a:t>
            </a:r>
            <a:endParaRPr lang="en-US" dirty="0" smtClean="0"/>
          </a:p>
          <a:p>
            <a:r>
              <a:rPr lang="en-US" dirty="0" smtClean="0"/>
              <a:t>Without </a:t>
            </a:r>
            <a:r>
              <a:rPr lang="en-US" dirty="0"/>
              <a:t>sacrificing efficiency too much</a:t>
            </a:r>
          </a:p>
          <a:p>
            <a:pPr marL="0" indent="0">
              <a:spcBef>
                <a:spcPts val="1600"/>
              </a:spcBef>
              <a:buFont typeface="Arial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Potential Ideas</a:t>
            </a: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311700" y="1260748"/>
            <a:ext cx="8520600" cy="1190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lang="en-US" dirty="0"/>
              <a:t>Fully Homomorphic Encryption (</a:t>
            </a:r>
            <a:r>
              <a:rPr lang="en-US"/>
              <a:t>FHE</a:t>
            </a:r>
            <a:r>
              <a:rPr lang="en-US" smtClean="0"/>
              <a:t>)</a:t>
            </a:r>
            <a:endParaRPr lang="en-US" dirty="0"/>
          </a:p>
          <a:p>
            <a:pPr marL="285750" indent="-285750">
              <a:lnSpc>
                <a:spcPct val="100000"/>
              </a:lnSpc>
              <a:buClrTx/>
              <a:buSzTx/>
            </a:pPr>
            <a:r>
              <a:rPr lang="en-US" altLang="zh-CN" dirty="0" smtClean="0"/>
              <a:t>Introduce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sever</a:t>
            </a:r>
          </a:p>
          <a:p>
            <a:pPr marL="285750" indent="-285750">
              <a:lnSpc>
                <a:spcPct val="100000"/>
              </a:lnSpc>
              <a:buClrTx/>
              <a:buSzTx/>
            </a:pPr>
            <a:r>
              <a:rPr lang="en-US" altLang="zh-CN" dirty="0" smtClean="0"/>
              <a:t>Let</a:t>
            </a:r>
            <a:r>
              <a:rPr lang="zh-CN" altLang="en-US" dirty="0" smtClean="0"/>
              <a:t> </a:t>
            </a:r>
            <a:r>
              <a:rPr lang="en-US" altLang="zh-CN" dirty="0" smtClean="0"/>
              <a:t>SM</a:t>
            </a:r>
            <a:r>
              <a:rPr lang="zh-CN" altLang="en-US" dirty="0" smtClean="0"/>
              <a:t> </a:t>
            </a:r>
            <a:r>
              <a:rPr lang="en-US" altLang="zh-CN" dirty="0"/>
              <a:t>d</a:t>
            </a:r>
            <a:r>
              <a:rPr lang="en-US" altLang="zh-CN" dirty="0" smtClean="0"/>
              <a:t>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encrypted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  <a:p>
            <a:pPr marL="285750" indent="-285750">
              <a:lnSpc>
                <a:spcPct val="100000"/>
              </a:lnSpc>
              <a:buClrTx/>
              <a:buSzTx/>
            </a:pPr>
            <a:endParaRPr dirty="0"/>
          </a:p>
        </p:txBody>
      </p:sp>
      <p:sp>
        <p:nvSpPr>
          <p:cNvPr id="4" name="Google Shape;129;p18"/>
          <p:cNvSpPr txBox="1">
            <a:spLocks/>
          </p:cNvSpPr>
          <p:nvPr/>
        </p:nvSpPr>
        <p:spPr>
          <a:xfrm>
            <a:off x="311700" y="2942066"/>
            <a:ext cx="8520600" cy="119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 typeface="Arial"/>
              <a:buNone/>
            </a:pPr>
            <a:r>
              <a:rPr lang="en-US" altLang="zh-CN" dirty="0" smtClean="0"/>
              <a:t>Secure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Multi-Party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(MPC)</a:t>
            </a:r>
            <a:endParaRPr lang="en-US" dirty="0" smtClean="0"/>
          </a:p>
          <a:p>
            <a:pPr marL="285750" indent="-285750">
              <a:lnSpc>
                <a:spcPct val="100000"/>
              </a:lnSpc>
              <a:buClrTx/>
              <a:buSzTx/>
            </a:pPr>
            <a:r>
              <a:rPr lang="en-US" altLang="zh-CN" dirty="0" smtClean="0"/>
              <a:t>Introduce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SM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instances</a:t>
            </a:r>
          </a:p>
          <a:p>
            <a:pPr marL="285750" indent="-285750">
              <a:lnSpc>
                <a:spcPct val="100000"/>
              </a:lnSpc>
              <a:buClrTx/>
              <a:buSzTx/>
            </a:pPr>
            <a:r>
              <a:rPr lang="en-US" altLang="zh-CN" dirty="0" smtClean="0"/>
              <a:t>Distribute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</a:t>
            </a:r>
          </a:p>
          <a:p>
            <a:pPr marL="285750" indent="-285750">
              <a:lnSpc>
                <a:spcPct val="100000"/>
              </a:lnSpc>
              <a:buClrTx/>
              <a:buSzTx/>
            </a:pP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SMs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confidential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  <a:endParaRPr lang="en-US" dirty="0" smtClean="0"/>
          </a:p>
          <a:p>
            <a:pPr marL="285750" indent="-285750">
              <a:lnSpc>
                <a:spcPct val="100000"/>
              </a:lnSpc>
              <a:buClrTx/>
              <a:buSzTx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FHE-</a:t>
            </a:r>
            <a:r>
              <a:rPr lang="en-US" altLang="zh-CN" dirty="0" smtClean="0"/>
              <a:t>B</a:t>
            </a:r>
            <a:r>
              <a:rPr lang="en-US" dirty="0" smtClean="0"/>
              <a:t>ased </a:t>
            </a:r>
            <a:r>
              <a:rPr lang="en-US" dirty="0"/>
              <a:t>Solution?</a:t>
            </a:r>
            <a:br>
              <a:rPr lang="en-US" dirty="0"/>
            </a:b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54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FHE is very powerful</a:t>
            </a:r>
          </a:p>
          <a:p>
            <a:r>
              <a:rPr lang="en-US" dirty="0" smtClean="0"/>
              <a:t>However</a:t>
            </a:r>
            <a:r>
              <a:rPr lang="en-US" dirty="0"/>
              <a:t>, far from being </a:t>
            </a:r>
            <a:r>
              <a:rPr lang="en-US" dirty="0" smtClean="0"/>
              <a:t>practical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Google Shape;135;p19"/>
          <p:cNvSpPr txBox="1">
            <a:spLocks/>
          </p:cNvSpPr>
          <p:nvPr/>
        </p:nvSpPr>
        <p:spPr>
          <a:xfrm>
            <a:off x="311700" y="3341953"/>
            <a:ext cx="8520600" cy="130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altLang="zh-CN" dirty="0" smtClean="0"/>
              <a:t>P2-SAS:</a:t>
            </a:r>
            <a:r>
              <a:rPr lang="zh-CN" altLang="en-US" dirty="0" smtClean="0"/>
              <a:t> </a:t>
            </a:r>
            <a:r>
              <a:rPr lang="en-US" altLang="zh-CN" dirty="0" smtClean="0"/>
              <a:t>s</a:t>
            </a:r>
            <a:r>
              <a:rPr lang="en-US" dirty="0" smtClean="0"/>
              <a:t>tate-of-the-art approach </a:t>
            </a:r>
            <a:r>
              <a:rPr lang="en-US" dirty="0"/>
              <a:t>[</a:t>
            </a:r>
            <a:r>
              <a:rPr lang="en-US" dirty="0">
                <a:solidFill>
                  <a:srgbClr val="0432FF"/>
                </a:solidFill>
              </a:rPr>
              <a:t>DZL+17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altLang="zh-CN" dirty="0" smtClean="0"/>
              <a:t>Traditional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model:</a:t>
            </a:r>
            <a:r>
              <a:rPr lang="zh-CN" altLang="en-US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ssume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propagation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model,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path-loss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function.</a:t>
            </a:r>
            <a:endParaRPr lang="en-US" dirty="0" smtClean="0"/>
          </a:p>
          <a:p>
            <a:r>
              <a:rPr lang="en-US" dirty="0" smtClean="0"/>
              <a:t>express 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en-US" dirty="0" smtClean="0"/>
              <a:t> </a:t>
            </a:r>
            <a:r>
              <a:rPr lang="en-US" dirty="0"/>
              <a:t>allocation </a:t>
            </a:r>
            <a:r>
              <a:rPr lang="en-US" altLang="zh-CN" dirty="0" smtClean="0"/>
              <a:t>a</a:t>
            </a:r>
            <a:r>
              <a:rPr lang="en-US" dirty="0" smtClean="0"/>
              <a:t>lgorithm </a:t>
            </a:r>
            <a:r>
              <a:rPr lang="en-US" dirty="0"/>
              <a:t>as a linear function</a:t>
            </a:r>
            <a:r>
              <a:rPr lang="en-US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Paillier</a:t>
            </a:r>
            <a:r>
              <a:rPr lang="en-US" altLang="zh-CN" dirty="0" smtClean="0"/>
              <a:t>.</a:t>
            </a:r>
            <a:endParaRPr lang="en-US" dirty="0"/>
          </a:p>
          <a:p>
            <a:r>
              <a:rPr lang="en-US" dirty="0"/>
              <a:t>provide Yes/No answers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35;p19"/>
              <p:cNvSpPr txBox="1">
                <a:spLocks/>
              </p:cNvSpPr>
              <p:nvPr/>
            </p:nvSpPr>
            <p:spPr>
              <a:xfrm>
                <a:off x="311700" y="2014958"/>
                <a:ext cx="8520600" cy="1319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buFont typeface="Arial"/>
                  <a:buNone/>
                </a:pPr>
                <a:r>
                  <a:rPr lang="en-US" dirty="0" smtClean="0"/>
                  <a:t>Relax </a:t>
                </a:r>
                <a:r>
                  <a:rPr lang="en-US" dirty="0"/>
                  <a:t>the requirement:</a:t>
                </a:r>
              </a:p>
              <a:p>
                <a:r>
                  <a:rPr lang="en-US" dirty="0" smtClean="0"/>
                  <a:t>Linear </a:t>
                </a:r>
                <a:r>
                  <a:rPr lang="en-US" dirty="0"/>
                  <a:t>homomorphism. E.g.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charset="0"/>
                          </a:rPr>
                          <m:t>𝑚</m:t>
                        </m:r>
                      </m:e>
                    </m:d>
                    <m:r>
                      <a:rPr lang="en-US" altLang="zh-CN" i="1" smtClean="0">
                        <a:latin typeface="Cambria Math" charset="0"/>
                      </a:rPr>
                      <m:t>=</m:t>
                    </m:r>
                    <m:r>
                      <a:rPr lang="en-US" altLang="zh-CN" i="1" smtClean="0">
                        <a:latin typeface="Cambria Math" charset="0"/>
                      </a:rPr>
                      <m:t>𝑎</m:t>
                    </m:r>
                    <m:r>
                      <a:rPr lang="en-US" altLang="zh-CN" i="1" smtClean="0">
                        <a:latin typeface="Cambria Math" charset="0"/>
                      </a:rPr>
                      <m:t>+</m:t>
                    </m:r>
                    <m:r>
                      <a:rPr lang="en-US" altLang="zh-CN" i="1" smtClean="0">
                        <a:latin typeface="Cambria Math" charset="0"/>
                      </a:rPr>
                      <m:t>𝑏</m:t>
                    </m:r>
                    <m:r>
                      <a:rPr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en-US" altLang="zh-CN" i="1" smtClean="0">
                        <a:latin typeface="Cambria Math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Paillier’s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cryto</a:t>
                </a:r>
                <a:r>
                  <a:rPr lang="en-US" altLang="zh-CN" dirty="0" err="1" smtClean="0"/>
                  <a:t>system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achieves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[</a:t>
                </a:r>
                <a:r>
                  <a:rPr lang="en-US" altLang="zh-CN" dirty="0" smtClean="0">
                    <a:solidFill>
                      <a:srgbClr val="0432FF"/>
                    </a:solidFill>
                  </a:rPr>
                  <a:t>Pai99</a:t>
                </a:r>
                <a:r>
                  <a:rPr lang="en-US" altLang="zh-CN" dirty="0" smtClean="0"/>
                  <a:t>]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Google Shape;135;p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014958"/>
                <a:ext cx="8520600" cy="13192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build="p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MPC-Based 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988559"/>
          </a:xfrm>
        </p:spPr>
        <p:txBody>
          <a:bodyPr/>
          <a:lstStyle/>
          <a:p>
            <a:r>
              <a:rPr lang="en-US" dirty="0"/>
              <a:t>Also not practical.</a:t>
            </a:r>
          </a:p>
          <a:p>
            <a:r>
              <a:rPr lang="en-US" dirty="0" smtClean="0"/>
              <a:t>Fast </a:t>
            </a:r>
            <a:r>
              <a:rPr lang="en-US" dirty="0"/>
              <a:t>implementation for 2PC/3PC in the semi-honest model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11700" y="2631870"/>
            <a:ext cx="8520600" cy="224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As </a:t>
            </a:r>
            <a:r>
              <a:rPr lang="en-US" dirty="0"/>
              <a:t>we will show in our work, this approach enjoys the following advantages:</a:t>
            </a:r>
          </a:p>
          <a:p>
            <a:r>
              <a:rPr lang="en-US" dirty="0" smtClean="0"/>
              <a:t>Capture </a:t>
            </a:r>
            <a:r>
              <a:rPr lang="en-US" dirty="0"/>
              <a:t>general spectrum allocation algorithm (not limited to linear functions</a:t>
            </a:r>
            <a:r>
              <a:rPr lang="en-US" dirty="0" smtClean="0"/>
              <a:t>).</a:t>
            </a:r>
          </a:p>
          <a:p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up-to-date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parameters,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dynamically.</a:t>
            </a:r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/>
              <a:t>directly the allocated spectrum value (not Yes/No)</a:t>
            </a:r>
          </a:p>
          <a:p>
            <a:r>
              <a:rPr lang="en-US" dirty="0" smtClean="0"/>
              <a:t>More </a:t>
            </a:r>
            <a:r>
              <a:rPr lang="en-US" dirty="0"/>
              <a:t>efficient.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4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In the remaining 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this talk:</a:t>
            </a:r>
          </a:p>
          <a:p>
            <a:r>
              <a:rPr lang="en-US" dirty="0" smtClean="0"/>
              <a:t>Our </a:t>
            </a:r>
            <a:r>
              <a:rPr lang="en-US" dirty="0"/>
              <a:t>plain algorithm (i.e. without security concerns)  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to make it secure using 2PC</a:t>
            </a:r>
          </a:p>
          <a:p>
            <a:r>
              <a:rPr lang="en-US" dirty="0" smtClean="0"/>
              <a:t>Empirical </a:t>
            </a:r>
            <a:r>
              <a:rPr lang="en-US" dirty="0"/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Layou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1187</Words>
  <Application>Microsoft Macintosh PowerPoint</Application>
  <PresentationFormat>On-screen Show (16:9)</PresentationFormat>
  <Paragraphs>256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Times New Roman</vt:lpstr>
      <vt:lpstr>宋体</vt:lpstr>
      <vt:lpstr>myLayout</vt:lpstr>
      <vt:lpstr>ProCSA: Protecting Privacy in Crowdsourced Spectrum Allocation</vt:lpstr>
      <vt:lpstr>Background and Motivation</vt:lpstr>
      <vt:lpstr>Traditional model</vt:lpstr>
      <vt:lpstr>Crowdsourced Sensing Model</vt:lpstr>
      <vt:lpstr>Security Challenges</vt:lpstr>
      <vt:lpstr>Potential Ideas</vt:lpstr>
      <vt:lpstr>FHE-Based Solution? </vt:lpstr>
      <vt:lpstr>MPC-Based Solution </vt:lpstr>
      <vt:lpstr>Outline </vt:lpstr>
      <vt:lpstr>A Dynamic Spectrum Allocation</vt:lpstr>
      <vt:lpstr>A Dynamic Spectrum Allocation </vt:lpstr>
      <vt:lpstr>Grid-Based Optimization</vt:lpstr>
      <vt:lpstr>Are We Done?</vt:lpstr>
      <vt:lpstr>MPC for Oblivious RAM</vt:lpstr>
      <vt:lpstr>Oblivious Read: A toy example</vt:lpstr>
      <vt:lpstr>PowerPoint Presentation</vt:lpstr>
      <vt:lpstr>Oblivious Write</vt:lpstr>
      <vt:lpstr>Empirical Results </vt:lpstr>
      <vt:lpstr>Effects of Different Grid Size: Accuracy </vt:lpstr>
      <vt:lpstr>Effects of Different Grid Size: Efficiency </vt:lpstr>
      <vt:lpstr>Empirical Performance and Comparison</vt:lpstr>
      <vt:lpstr>Conclusion and Future work </vt:lpstr>
      <vt:lpstr>Thank you! </vt:lpstr>
      <vt:lpstr>Path-Loss Estimation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ProCSA: Protecting Privacy in Crowdsourced Spectrum Allocation</dc:title>
  <cp:lastModifiedBy>Xiao Liang</cp:lastModifiedBy>
  <cp:revision>44</cp:revision>
  <dcterms:modified xsi:type="dcterms:W3CDTF">2019-09-24T08:32:13Z</dcterms:modified>
</cp:coreProperties>
</file>