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.xml" ContentType="application/vnd.openxmlformats-officedocument.presentationml.notesSlide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258" r:id="rId3"/>
    <p:sldId id="332" r:id="rId4"/>
    <p:sldId id="333" r:id="rId5"/>
    <p:sldId id="335" r:id="rId6"/>
    <p:sldId id="336" r:id="rId7"/>
    <p:sldId id="337" r:id="rId8"/>
    <p:sldId id="363" r:id="rId9"/>
    <p:sldId id="364" r:id="rId10"/>
    <p:sldId id="341" r:id="rId11"/>
    <p:sldId id="342" r:id="rId12"/>
    <p:sldId id="348" r:id="rId13"/>
    <p:sldId id="367" r:id="rId14"/>
    <p:sldId id="352" r:id="rId15"/>
    <p:sldId id="365" r:id="rId16"/>
    <p:sldId id="354" r:id="rId17"/>
    <p:sldId id="368" r:id="rId18"/>
    <p:sldId id="355" r:id="rId19"/>
    <p:sldId id="358" r:id="rId20"/>
    <p:sldId id="366" r:id="rId21"/>
    <p:sldId id="360" r:id="rId22"/>
    <p:sldId id="361" r:id="rId23"/>
    <p:sldId id="362" r:id="rId24"/>
    <p:sldId id="344" r:id="rId25"/>
    <p:sldId id="33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5E2CA7A-634F-43C9-846F-ADEE4C6D8DA7}">
          <p14:sldIdLst>
            <p14:sldId id="256"/>
            <p14:sldId id="258"/>
            <p14:sldId id="332"/>
            <p14:sldId id="333"/>
            <p14:sldId id="335"/>
            <p14:sldId id="336"/>
            <p14:sldId id="337"/>
            <p14:sldId id="363"/>
            <p14:sldId id="364"/>
            <p14:sldId id="341"/>
            <p14:sldId id="342"/>
            <p14:sldId id="348"/>
            <p14:sldId id="367"/>
            <p14:sldId id="352"/>
            <p14:sldId id="365"/>
            <p14:sldId id="354"/>
            <p14:sldId id="368"/>
            <p14:sldId id="355"/>
            <p14:sldId id="358"/>
            <p14:sldId id="366"/>
            <p14:sldId id="360"/>
            <p14:sldId id="361"/>
            <p14:sldId id="362"/>
            <p14:sldId id="344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3" autoAdjust="0"/>
    <p:restoredTop sz="94027" autoAdjust="0"/>
  </p:normalViewPr>
  <p:slideViewPr>
    <p:cSldViewPr snapToGrid="0">
      <p:cViewPr varScale="1">
        <p:scale>
          <a:sx n="48" d="100"/>
          <a:sy n="48" d="100"/>
        </p:scale>
        <p:origin x="878" y="4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E3AC8-59DA-4C4C-839A-3765B5DD5584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79198-C8AB-4A64-B5B4-E531456D2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55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79198-C8AB-4A64-B5B4-E531456D20C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194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79198-C8AB-4A64-B5B4-E531456D20C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78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79198-C8AB-4A64-B5B4-E531456D20C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451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79198-C8AB-4A64-B5B4-E531456D20C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43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79198-C8AB-4A64-B5B4-E531456D20C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39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79198-C8AB-4A64-B5B4-E531456D20C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49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79198-C8AB-4A64-B5B4-E531456D20C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21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844CE-A701-4DDE-92D5-2C4281BAA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057" y="1122363"/>
            <a:ext cx="10990217" cy="2387600"/>
          </a:xfrm>
          <a:prstGeom prst="rect">
            <a:avLst/>
          </a:prstGeom>
        </p:spPr>
        <p:txBody>
          <a:bodyPr anchor="b"/>
          <a:lstStyle>
            <a:lvl1pPr algn="ctr">
              <a:defRPr sz="540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F1520-1F30-4AB8-B2B2-7208D5EFB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057" y="3602038"/>
            <a:ext cx="10990217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21264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orient="horz" pos="40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D2DF-7AF9-4AD0-B0C6-836BE1DE3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29" y="87240"/>
            <a:ext cx="10515600" cy="70721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4000">
                <a:solidFill>
                  <a:srgbClr val="3333B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28A83-14EF-4A2A-81AE-251693C93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4" y="1625328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577545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  <p15:guide id="2" pos="384">
          <p15:clr>
            <a:srgbClr val="FBAE40"/>
          </p15:clr>
        </p15:guide>
        <p15:guide id="3" orient="horz" pos="504">
          <p15:clr>
            <a:srgbClr val="F26B43"/>
          </p15:clr>
        </p15:guide>
        <p15:guide id="4" pos="729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F0FC-0A4D-402C-873D-1062DE94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41E38-CADC-439C-BED6-7AD1287D2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69857-FE87-46B6-B45D-7592A81E9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D1096-1D74-4B7F-B4FD-5B50AF36D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DEDC-51BD-4171-AB2B-199323232E05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92F3A-09CF-4CAA-9CD3-BAB73BC36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971DA-FD71-41C6-AC63-545B343D9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5A63E-BC58-4154-B921-078A72F3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416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tags" Target="../tags/tag65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59.emf"/><Relationship Id="rId3" Type="http://schemas.openxmlformats.org/officeDocument/2006/relationships/tags" Target="../tags/tag55.xml"/><Relationship Id="rId21" Type="http://schemas.openxmlformats.org/officeDocument/2006/relationships/image" Target="../media/image54.emf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tags" Target="../tags/tag69.xml"/><Relationship Id="rId25" Type="http://schemas.openxmlformats.org/officeDocument/2006/relationships/image" Target="../media/image58.emf"/><Relationship Id="rId33" Type="http://schemas.openxmlformats.org/officeDocument/2006/relationships/image" Target="../media/image66.emf"/><Relationship Id="rId2" Type="http://schemas.openxmlformats.org/officeDocument/2006/relationships/tags" Target="../tags/tag54.xml"/><Relationship Id="rId16" Type="http://schemas.openxmlformats.org/officeDocument/2006/relationships/tags" Target="../tags/tag68.xml"/><Relationship Id="rId20" Type="http://schemas.openxmlformats.org/officeDocument/2006/relationships/image" Target="../media/image53.emf"/><Relationship Id="rId29" Type="http://schemas.openxmlformats.org/officeDocument/2006/relationships/image" Target="../media/image62.emf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24" Type="http://schemas.openxmlformats.org/officeDocument/2006/relationships/image" Target="../media/image57.emf"/><Relationship Id="rId32" Type="http://schemas.openxmlformats.org/officeDocument/2006/relationships/image" Target="../media/image65.emf"/><Relationship Id="rId5" Type="http://schemas.openxmlformats.org/officeDocument/2006/relationships/tags" Target="../tags/tag57.xml"/><Relationship Id="rId15" Type="http://schemas.openxmlformats.org/officeDocument/2006/relationships/tags" Target="../tags/tag67.xml"/><Relationship Id="rId23" Type="http://schemas.openxmlformats.org/officeDocument/2006/relationships/image" Target="../media/image56.emf"/><Relationship Id="rId28" Type="http://schemas.openxmlformats.org/officeDocument/2006/relationships/image" Target="../media/image61.emf"/><Relationship Id="rId10" Type="http://schemas.openxmlformats.org/officeDocument/2006/relationships/tags" Target="../tags/tag62.xml"/><Relationship Id="rId19" Type="http://schemas.openxmlformats.org/officeDocument/2006/relationships/notesSlide" Target="../notesSlides/notesSlide4.xml"/><Relationship Id="rId31" Type="http://schemas.openxmlformats.org/officeDocument/2006/relationships/image" Target="../media/image64.emf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Relationship Id="rId22" Type="http://schemas.openxmlformats.org/officeDocument/2006/relationships/image" Target="../media/image55.emf"/><Relationship Id="rId27" Type="http://schemas.openxmlformats.org/officeDocument/2006/relationships/image" Target="../media/image60.emf"/><Relationship Id="rId30" Type="http://schemas.openxmlformats.org/officeDocument/2006/relationships/image" Target="../media/image63.emf"/><Relationship Id="rId8" Type="http://schemas.openxmlformats.org/officeDocument/2006/relationships/tags" Target="../tags/tag6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emf"/><Relationship Id="rId13" Type="http://schemas.openxmlformats.org/officeDocument/2006/relationships/image" Target="../media/image65.emf"/><Relationship Id="rId3" Type="http://schemas.openxmlformats.org/officeDocument/2006/relationships/image" Target="../media/image54.emf"/><Relationship Id="rId7" Type="http://schemas.openxmlformats.org/officeDocument/2006/relationships/image" Target="../media/image58.emf"/><Relationship Id="rId12" Type="http://schemas.openxmlformats.org/officeDocument/2006/relationships/image" Target="../media/image66.emf"/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emf"/><Relationship Id="rId11" Type="http://schemas.openxmlformats.org/officeDocument/2006/relationships/image" Target="../media/image64.emf"/><Relationship Id="rId5" Type="http://schemas.openxmlformats.org/officeDocument/2006/relationships/image" Target="../media/image56.emf"/><Relationship Id="rId10" Type="http://schemas.openxmlformats.org/officeDocument/2006/relationships/image" Target="../media/image63.emf"/><Relationship Id="rId4" Type="http://schemas.openxmlformats.org/officeDocument/2006/relationships/image" Target="../media/image55.emf"/><Relationship Id="rId9" Type="http://schemas.openxmlformats.org/officeDocument/2006/relationships/image" Target="../media/image60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emf"/><Relationship Id="rId13" Type="http://schemas.openxmlformats.org/officeDocument/2006/relationships/image" Target="../media/image59.emf"/><Relationship Id="rId18" Type="http://schemas.openxmlformats.org/officeDocument/2006/relationships/image" Target="../media/image29.emf"/><Relationship Id="rId26" Type="http://schemas.openxmlformats.org/officeDocument/2006/relationships/image" Target="../media/image72.emf"/><Relationship Id="rId3" Type="http://schemas.openxmlformats.org/officeDocument/2006/relationships/image" Target="../media/image55.emf"/><Relationship Id="rId21" Type="http://schemas.openxmlformats.org/officeDocument/2006/relationships/image" Target="../media/image70.emf"/><Relationship Id="rId7" Type="http://schemas.openxmlformats.org/officeDocument/2006/relationships/image" Target="../media/image67.emf"/><Relationship Id="rId12" Type="http://schemas.openxmlformats.org/officeDocument/2006/relationships/image" Target="../media/image58.emf"/><Relationship Id="rId17" Type="http://schemas.openxmlformats.org/officeDocument/2006/relationships/image" Target="../media/image28.emf"/><Relationship Id="rId25" Type="http://schemas.openxmlformats.org/officeDocument/2006/relationships/image" Target="../media/image66.em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7.emf"/><Relationship Id="rId20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emf"/><Relationship Id="rId11" Type="http://schemas.openxmlformats.org/officeDocument/2006/relationships/image" Target="../media/image54.emf"/><Relationship Id="rId24" Type="http://schemas.openxmlformats.org/officeDocument/2006/relationships/image" Target="../media/image60.emf"/><Relationship Id="rId5" Type="http://schemas.openxmlformats.org/officeDocument/2006/relationships/image" Target="../media/image57.emf"/><Relationship Id="rId15" Type="http://schemas.openxmlformats.org/officeDocument/2006/relationships/image" Target="../media/image65.emf"/><Relationship Id="rId23" Type="http://schemas.openxmlformats.org/officeDocument/2006/relationships/image" Target="../media/image31.emf"/><Relationship Id="rId10" Type="http://schemas.openxmlformats.org/officeDocument/2006/relationships/image" Target="../media/image53.emf"/><Relationship Id="rId19" Type="http://schemas.openxmlformats.org/officeDocument/2006/relationships/image" Target="../media/image30.emf"/><Relationship Id="rId4" Type="http://schemas.openxmlformats.org/officeDocument/2006/relationships/image" Target="../media/image56.emf"/><Relationship Id="rId9" Type="http://schemas.openxmlformats.org/officeDocument/2006/relationships/image" Target="../media/image69.emf"/><Relationship Id="rId14" Type="http://schemas.openxmlformats.org/officeDocument/2006/relationships/image" Target="../media/image64.emf"/><Relationship Id="rId22" Type="http://schemas.openxmlformats.org/officeDocument/2006/relationships/image" Target="../media/image71.emf"/><Relationship Id="rId27" Type="http://schemas.openxmlformats.org/officeDocument/2006/relationships/image" Target="../media/image7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image" Target="../media/image31.emf"/><Relationship Id="rId18" Type="http://schemas.openxmlformats.org/officeDocument/2006/relationships/image" Target="../media/image74.emf"/><Relationship Id="rId3" Type="http://schemas.openxmlformats.org/officeDocument/2006/relationships/image" Target="../media/image54.emf"/><Relationship Id="rId7" Type="http://schemas.openxmlformats.org/officeDocument/2006/relationships/image" Target="../media/image59.emf"/><Relationship Id="rId12" Type="http://schemas.openxmlformats.org/officeDocument/2006/relationships/image" Target="../media/image30.emf"/><Relationship Id="rId17" Type="http://schemas.openxmlformats.org/officeDocument/2006/relationships/image" Target="../media/image73.emf"/><Relationship Id="rId2" Type="http://schemas.openxmlformats.org/officeDocument/2006/relationships/image" Target="../media/image53.emf"/><Relationship Id="rId16" Type="http://schemas.openxmlformats.org/officeDocument/2006/relationships/image" Target="../media/image71.emf"/><Relationship Id="rId20" Type="http://schemas.openxmlformats.org/officeDocument/2006/relationships/image" Target="../media/image7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emf"/><Relationship Id="rId11" Type="http://schemas.openxmlformats.org/officeDocument/2006/relationships/image" Target="../media/image29.emf"/><Relationship Id="rId5" Type="http://schemas.openxmlformats.org/officeDocument/2006/relationships/image" Target="../media/image56.emf"/><Relationship Id="rId15" Type="http://schemas.openxmlformats.org/officeDocument/2006/relationships/image" Target="../media/image70.emf"/><Relationship Id="rId10" Type="http://schemas.openxmlformats.org/officeDocument/2006/relationships/image" Target="../media/image28.emf"/><Relationship Id="rId19" Type="http://schemas.openxmlformats.org/officeDocument/2006/relationships/image" Target="../media/image75.emf"/><Relationship Id="rId4" Type="http://schemas.openxmlformats.org/officeDocument/2006/relationships/image" Target="../media/image55.emf"/><Relationship Id="rId9" Type="http://schemas.openxmlformats.org/officeDocument/2006/relationships/image" Target="../media/image27.emf"/><Relationship Id="rId14" Type="http://schemas.openxmlformats.org/officeDocument/2006/relationships/image" Target="../media/image32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image" Target="../media/image70.emf"/><Relationship Id="rId18" Type="http://schemas.openxmlformats.org/officeDocument/2006/relationships/image" Target="../media/image76.emf"/><Relationship Id="rId3" Type="http://schemas.openxmlformats.org/officeDocument/2006/relationships/image" Target="../media/image54.emf"/><Relationship Id="rId7" Type="http://schemas.openxmlformats.org/officeDocument/2006/relationships/image" Target="../media/image27.emf"/><Relationship Id="rId12" Type="http://schemas.openxmlformats.org/officeDocument/2006/relationships/image" Target="../media/image32.emf"/><Relationship Id="rId17" Type="http://schemas.openxmlformats.org/officeDocument/2006/relationships/image" Target="../media/image75.emf"/><Relationship Id="rId2" Type="http://schemas.openxmlformats.org/officeDocument/2006/relationships/image" Target="../media/image53.emf"/><Relationship Id="rId16" Type="http://schemas.openxmlformats.org/officeDocument/2006/relationships/image" Target="../media/image7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emf"/><Relationship Id="rId11" Type="http://schemas.openxmlformats.org/officeDocument/2006/relationships/image" Target="../media/image31.emf"/><Relationship Id="rId5" Type="http://schemas.openxmlformats.org/officeDocument/2006/relationships/image" Target="../media/image56.emf"/><Relationship Id="rId15" Type="http://schemas.openxmlformats.org/officeDocument/2006/relationships/image" Target="../media/image73.emf"/><Relationship Id="rId10" Type="http://schemas.openxmlformats.org/officeDocument/2006/relationships/image" Target="../media/image30.emf"/><Relationship Id="rId19" Type="http://schemas.openxmlformats.org/officeDocument/2006/relationships/image" Target="../media/image63.png"/><Relationship Id="rId4" Type="http://schemas.openxmlformats.org/officeDocument/2006/relationships/image" Target="../media/image55.emf"/><Relationship Id="rId9" Type="http://schemas.openxmlformats.org/officeDocument/2006/relationships/image" Target="../media/image29.emf"/><Relationship Id="rId14" Type="http://schemas.openxmlformats.org/officeDocument/2006/relationships/image" Target="../media/image71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3" Type="http://schemas.openxmlformats.org/officeDocument/2006/relationships/image" Target="../media/image33.png"/><Relationship Id="rId7" Type="http://schemas.openxmlformats.org/officeDocument/2006/relationships/image" Target="../media/image8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emf"/><Relationship Id="rId5" Type="http://schemas.openxmlformats.org/officeDocument/2006/relationships/image" Target="../media/image78.emf"/><Relationship Id="rId4" Type="http://schemas.openxmlformats.org/officeDocument/2006/relationships/image" Target="../media/image77.emf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3" Type="http://schemas.openxmlformats.org/officeDocument/2006/relationships/image" Target="../media/image68.png"/><Relationship Id="rId7" Type="http://schemas.openxmlformats.org/officeDocument/2006/relationships/image" Target="../media/image8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emf"/><Relationship Id="rId5" Type="http://schemas.openxmlformats.org/officeDocument/2006/relationships/image" Target="../media/image83.emf"/><Relationship Id="rId4" Type="http://schemas.openxmlformats.org/officeDocument/2006/relationships/image" Target="../media/image82.emf"/><Relationship Id="rId9" Type="http://schemas.openxmlformats.org/officeDocument/2006/relationships/image" Target="../media/image8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3" Type="http://schemas.openxmlformats.org/officeDocument/2006/relationships/image" Target="../media/image84.emf"/><Relationship Id="rId7" Type="http://schemas.openxmlformats.org/officeDocument/2006/relationships/image" Target="../media/image89.emf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emf"/><Relationship Id="rId5" Type="http://schemas.openxmlformats.org/officeDocument/2006/relationships/image" Target="../media/image86.emf"/><Relationship Id="rId4" Type="http://schemas.openxmlformats.org/officeDocument/2006/relationships/image" Target="../media/image85.e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slideLayout" Target="../slideLayouts/slideLayout2.xml"/><Relationship Id="rId39" Type="http://schemas.openxmlformats.org/officeDocument/2006/relationships/image" Target="../media/image13.png"/><Relationship Id="rId21" Type="http://schemas.openxmlformats.org/officeDocument/2006/relationships/tags" Target="../tags/tag21.xml"/><Relationship Id="rId34" Type="http://schemas.openxmlformats.org/officeDocument/2006/relationships/image" Target="../media/image8.png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image" Target="../media/image3.png"/><Relationship Id="rId41" Type="http://schemas.openxmlformats.org/officeDocument/2006/relationships/image" Target="../media/image15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image" Target="../media/image6.png"/><Relationship Id="rId37" Type="http://schemas.openxmlformats.org/officeDocument/2006/relationships/image" Target="../media/image11.png"/><Relationship Id="rId40" Type="http://schemas.openxmlformats.org/officeDocument/2006/relationships/image" Target="../media/image14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image" Target="../media/image2.png"/><Relationship Id="rId36" Type="http://schemas.openxmlformats.org/officeDocument/2006/relationships/image" Target="../media/image10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image" Target="../media/image1.png"/><Relationship Id="rId30" Type="http://schemas.openxmlformats.org/officeDocument/2006/relationships/image" Target="../media/image4.png"/><Relationship Id="rId35" Type="http://schemas.openxmlformats.org/officeDocument/2006/relationships/image" Target="../media/image9.png"/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image" Target="../media/image7.png"/><Relationship Id="rId38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3" Type="http://schemas.openxmlformats.org/officeDocument/2006/relationships/image" Target="../media/image84.emf"/><Relationship Id="rId7" Type="http://schemas.openxmlformats.org/officeDocument/2006/relationships/image" Target="../media/image89.emf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emf"/><Relationship Id="rId11" Type="http://schemas.openxmlformats.org/officeDocument/2006/relationships/image" Target="../media/image92.emf"/><Relationship Id="rId5" Type="http://schemas.openxmlformats.org/officeDocument/2006/relationships/image" Target="../media/image86.emf"/><Relationship Id="rId10" Type="http://schemas.openxmlformats.org/officeDocument/2006/relationships/image" Target="../media/image81.png"/><Relationship Id="rId4" Type="http://schemas.openxmlformats.org/officeDocument/2006/relationships/image" Target="../media/image85.emf"/><Relationship Id="rId9" Type="http://schemas.openxmlformats.org/officeDocument/2006/relationships/image" Target="../media/image91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image" Target="../media/image810.png"/><Relationship Id="rId7" Type="http://schemas.openxmlformats.org/officeDocument/2006/relationships/image" Target="../media/image93.emf"/><Relationship Id="rId2" Type="http://schemas.openxmlformats.org/officeDocument/2006/relationships/image" Target="../media/image8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emf"/><Relationship Id="rId11" Type="http://schemas.openxmlformats.org/officeDocument/2006/relationships/image" Target="../media/image830.png"/><Relationship Id="rId5" Type="http://schemas.openxmlformats.org/officeDocument/2006/relationships/image" Target="../media/image91.emf"/><Relationship Id="rId10" Type="http://schemas.openxmlformats.org/officeDocument/2006/relationships/image" Target="../media/image83.emf"/><Relationship Id="rId4" Type="http://schemas.openxmlformats.org/officeDocument/2006/relationships/image" Target="../media/image85.emf"/><Relationship Id="rId9" Type="http://schemas.openxmlformats.org/officeDocument/2006/relationships/image" Target="../media/image87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emf"/><Relationship Id="rId13" Type="http://schemas.openxmlformats.org/officeDocument/2006/relationships/image" Target="../media/image32.emf"/><Relationship Id="rId18" Type="http://schemas.openxmlformats.org/officeDocument/2006/relationships/image" Target="../media/image31.emf"/><Relationship Id="rId3" Type="http://schemas.openxmlformats.org/officeDocument/2006/relationships/image" Target="../media/image54.emf"/><Relationship Id="rId7" Type="http://schemas.openxmlformats.org/officeDocument/2006/relationships/image" Target="../media/image59.emf"/><Relationship Id="rId12" Type="http://schemas.openxmlformats.org/officeDocument/2006/relationships/image" Target="../media/image30.emf"/><Relationship Id="rId17" Type="http://schemas.openxmlformats.org/officeDocument/2006/relationships/image" Target="../media/image74.emf"/><Relationship Id="rId2" Type="http://schemas.openxmlformats.org/officeDocument/2006/relationships/image" Target="../media/image53.emf"/><Relationship Id="rId16" Type="http://schemas.openxmlformats.org/officeDocument/2006/relationships/image" Target="../media/image7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emf"/><Relationship Id="rId11" Type="http://schemas.openxmlformats.org/officeDocument/2006/relationships/image" Target="../media/image29.emf"/><Relationship Id="rId5" Type="http://schemas.openxmlformats.org/officeDocument/2006/relationships/image" Target="../media/image56.emf"/><Relationship Id="rId15" Type="http://schemas.openxmlformats.org/officeDocument/2006/relationships/image" Target="../media/image71.emf"/><Relationship Id="rId10" Type="http://schemas.openxmlformats.org/officeDocument/2006/relationships/image" Target="../media/image28.emf"/><Relationship Id="rId19" Type="http://schemas.openxmlformats.org/officeDocument/2006/relationships/image" Target="../media/image85.png"/><Relationship Id="rId4" Type="http://schemas.openxmlformats.org/officeDocument/2006/relationships/image" Target="../media/image55.emf"/><Relationship Id="rId9" Type="http://schemas.openxmlformats.org/officeDocument/2006/relationships/image" Target="../media/image27.emf"/><Relationship Id="rId14" Type="http://schemas.openxmlformats.org/officeDocument/2006/relationships/image" Target="../media/image70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tags" Target="../tags/tag38.xml"/><Relationship Id="rId18" Type="http://schemas.openxmlformats.org/officeDocument/2006/relationships/tags" Target="../tags/tag43.xml"/><Relationship Id="rId26" Type="http://schemas.openxmlformats.org/officeDocument/2006/relationships/image" Target="../media/image3.png"/><Relationship Id="rId3" Type="http://schemas.openxmlformats.org/officeDocument/2006/relationships/tags" Target="../tags/tag28.xml"/><Relationship Id="rId21" Type="http://schemas.openxmlformats.org/officeDocument/2006/relationships/tags" Target="../tags/tag46.xml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17" Type="http://schemas.openxmlformats.org/officeDocument/2006/relationships/tags" Target="../tags/tag42.xml"/><Relationship Id="rId25" Type="http://schemas.openxmlformats.org/officeDocument/2006/relationships/image" Target="../media/image2.png"/><Relationship Id="rId2" Type="http://schemas.openxmlformats.org/officeDocument/2006/relationships/tags" Target="../tags/tag27.xml"/><Relationship Id="rId16" Type="http://schemas.openxmlformats.org/officeDocument/2006/relationships/tags" Target="../tags/tag41.xml"/><Relationship Id="rId20" Type="http://schemas.openxmlformats.org/officeDocument/2006/relationships/tags" Target="../tags/tag45.xml"/><Relationship Id="rId29" Type="http://schemas.openxmlformats.org/officeDocument/2006/relationships/image" Target="../media/image6.png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24" Type="http://schemas.openxmlformats.org/officeDocument/2006/relationships/notesSlide" Target="../notesSlides/notesSlide1.xml"/><Relationship Id="rId5" Type="http://schemas.openxmlformats.org/officeDocument/2006/relationships/tags" Target="../tags/tag30.xml"/><Relationship Id="rId15" Type="http://schemas.openxmlformats.org/officeDocument/2006/relationships/tags" Target="../tags/tag40.xml"/><Relationship Id="rId23" Type="http://schemas.openxmlformats.org/officeDocument/2006/relationships/slideLayout" Target="../slideLayouts/slideLayout2.xml"/><Relationship Id="rId28" Type="http://schemas.openxmlformats.org/officeDocument/2006/relationships/image" Target="../media/image5.png"/><Relationship Id="rId10" Type="http://schemas.openxmlformats.org/officeDocument/2006/relationships/tags" Target="../tags/tag35.xml"/><Relationship Id="rId19" Type="http://schemas.openxmlformats.org/officeDocument/2006/relationships/tags" Target="../tags/tag44.xml"/><Relationship Id="rId31" Type="http://schemas.openxmlformats.org/officeDocument/2006/relationships/image" Target="../media/image8.png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tags" Target="../tags/tag39.xml"/><Relationship Id="rId22" Type="http://schemas.openxmlformats.org/officeDocument/2006/relationships/tags" Target="../tags/tag47.xml"/><Relationship Id="rId27" Type="http://schemas.openxmlformats.org/officeDocument/2006/relationships/image" Target="../media/image4.png"/><Relationship Id="rId30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6.emf"/><Relationship Id="rId18" Type="http://schemas.openxmlformats.org/officeDocument/2006/relationships/image" Target="../media/image31.emf"/><Relationship Id="rId26" Type="http://schemas.openxmlformats.org/officeDocument/2006/relationships/image" Target="../media/image39.emf"/><Relationship Id="rId39" Type="http://schemas.openxmlformats.org/officeDocument/2006/relationships/image" Target="../media/image52.emf"/><Relationship Id="rId21" Type="http://schemas.openxmlformats.org/officeDocument/2006/relationships/image" Target="../media/image34.emf"/><Relationship Id="rId34" Type="http://schemas.openxmlformats.org/officeDocument/2006/relationships/image" Target="../media/image47.emf"/><Relationship Id="rId7" Type="http://schemas.openxmlformats.org/officeDocument/2006/relationships/image" Target="../media/image20.emf"/><Relationship Id="rId12" Type="http://schemas.openxmlformats.org/officeDocument/2006/relationships/image" Target="../media/image25.emf"/><Relationship Id="rId17" Type="http://schemas.openxmlformats.org/officeDocument/2006/relationships/image" Target="../media/image30.emf"/><Relationship Id="rId25" Type="http://schemas.openxmlformats.org/officeDocument/2006/relationships/image" Target="../media/image38.emf"/><Relationship Id="rId33" Type="http://schemas.openxmlformats.org/officeDocument/2006/relationships/image" Target="../media/image46.emf"/><Relationship Id="rId38" Type="http://schemas.openxmlformats.org/officeDocument/2006/relationships/image" Target="../media/image51.em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9.emf"/><Relationship Id="rId20" Type="http://schemas.openxmlformats.org/officeDocument/2006/relationships/image" Target="../media/image33.emf"/><Relationship Id="rId29" Type="http://schemas.openxmlformats.org/officeDocument/2006/relationships/image" Target="../media/image4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11" Type="http://schemas.openxmlformats.org/officeDocument/2006/relationships/image" Target="../media/image24.emf"/><Relationship Id="rId24" Type="http://schemas.openxmlformats.org/officeDocument/2006/relationships/image" Target="../media/image37.emf"/><Relationship Id="rId32" Type="http://schemas.openxmlformats.org/officeDocument/2006/relationships/image" Target="../media/image45.emf"/><Relationship Id="rId37" Type="http://schemas.openxmlformats.org/officeDocument/2006/relationships/image" Target="../media/image50.emf"/><Relationship Id="rId5" Type="http://schemas.openxmlformats.org/officeDocument/2006/relationships/image" Target="../media/image18.emf"/><Relationship Id="rId15" Type="http://schemas.openxmlformats.org/officeDocument/2006/relationships/image" Target="../media/image28.emf"/><Relationship Id="rId23" Type="http://schemas.openxmlformats.org/officeDocument/2006/relationships/image" Target="../media/image36.emf"/><Relationship Id="rId28" Type="http://schemas.openxmlformats.org/officeDocument/2006/relationships/image" Target="../media/image41.emf"/><Relationship Id="rId36" Type="http://schemas.openxmlformats.org/officeDocument/2006/relationships/image" Target="../media/image49.emf"/><Relationship Id="rId10" Type="http://schemas.openxmlformats.org/officeDocument/2006/relationships/image" Target="../media/image23.emf"/><Relationship Id="rId19" Type="http://schemas.openxmlformats.org/officeDocument/2006/relationships/image" Target="../media/image32.emf"/><Relationship Id="rId31" Type="http://schemas.openxmlformats.org/officeDocument/2006/relationships/image" Target="../media/image44.emf"/><Relationship Id="rId4" Type="http://schemas.openxmlformats.org/officeDocument/2006/relationships/image" Target="../media/image17.emf"/><Relationship Id="rId9" Type="http://schemas.openxmlformats.org/officeDocument/2006/relationships/image" Target="../media/image22.emf"/><Relationship Id="rId14" Type="http://schemas.openxmlformats.org/officeDocument/2006/relationships/image" Target="../media/image27.emf"/><Relationship Id="rId22" Type="http://schemas.openxmlformats.org/officeDocument/2006/relationships/image" Target="../media/image35.emf"/><Relationship Id="rId27" Type="http://schemas.openxmlformats.org/officeDocument/2006/relationships/image" Target="../media/image40.emf"/><Relationship Id="rId30" Type="http://schemas.openxmlformats.org/officeDocument/2006/relationships/image" Target="../media/image43.emf"/><Relationship Id="rId35" Type="http://schemas.openxmlformats.org/officeDocument/2006/relationships/image" Target="../media/image48.emf"/><Relationship Id="rId8" Type="http://schemas.openxmlformats.org/officeDocument/2006/relationships/image" Target="../media/image21.emf"/><Relationship Id="rId3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emf"/><Relationship Id="rId18" Type="http://schemas.openxmlformats.org/officeDocument/2006/relationships/image" Target="../media/image36.emf"/><Relationship Id="rId26" Type="http://schemas.openxmlformats.org/officeDocument/2006/relationships/image" Target="../media/image44.emf"/><Relationship Id="rId3" Type="http://schemas.openxmlformats.org/officeDocument/2006/relationships/image" Target="../media/image21.emf"/><Relationship Id="rId21" Type="http://schemas.openxmlformats.org/officeDocument/2006/relationships/image" Target="../media/image39.emf"/><Relationship Id="rId34" Type="http://schemas.openxmlformats.org/officeDocument/2006/relationships/image" Target="../media/image52.emf"/><Relationship Id="rId7" Type="http://schemas.openxmlformats.org/officeDocument/2006/relationships/image" Target="../media/image25.emf"/><Relationship Id="rId12" Type="http://schemas.openxmlformats.org/officeDocument/2006/relationships/image" Target="../media/image30.emf"/><Relationship Id="rId17" Type="http://schemas.openxmlformats.org/officeDocument/2006/relationships/image" Target="../media/image35.emf"/><Relationship Id="rId25" Type="http://schemas.openxmlformats.org/officeDocument/2006/relationships/image" Target="../media/image43.emf"/><Relationship Id="rId33" Type="http://schemas.openxmlformats.org/officeDocument/2006/relationships/image" Target="../media/image51.emf"/><Relationship Id="rId2" Type="http://schemas.openxmlformats.org/officeDocument/2006/relationships/image" Target="../media/image38.png"/><Relationship Id="rId16" Type="http://schemas.openxmlformats.org/officeDocument/2006/relationships/image" Target="../media/image34.emf"/><Relationship Id="rId20" Type="http://schemas.openxmlformats.org/officeDocument/2006/relationships/image" Target="../media/image38.emf"/><Relationship Id="rId29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11" Type="http://schemas.openxmlformats.org/officeDocument/2006/relationships/image" Target="../media/image29.emf"/><Relationship Id="rId24" Type="http://schemas.openxmlformats.org/officeDocument/2006/relationships/image" Target="../media/image42.emf"/><Relationship Id="rId32" Type="http://schemas.openxmlformats.org/officeDocument/2006/relationships/image" Target="../media/image50.emf"/><Relationship Id="rId5" Type="http://schemas.openxmlformats.org/officeDocument/2006/relationships/image" Target="../media/image23.emf"/><Relationship Id="rId15" Type="http://schemas.openxmlformats.org/officeDocument/2006/relationships/image" Target="../media/image33.emf"/><Relationship Id="rId23" Type="http://schemas.openxmlformats.org/officeDocument/2006/relationships/image" Target="../media/image41.emf"/><Relationship Id="rId28" Type="http://schemas.openxmlformats.org/officeDocument/2006/relationships/image" Target="../media/image46.emf"/><Relationship Id="rId10" Type="http://schemas.openxmlformats.org/officeDocument/2006/relationships/image" Target="../media/image28.emf"/><Relationship Id="rId19" Type="http://schemas.openxmlformats.org/officeDocument/2006/relationships/image" Target="../media/image37.emf"/><Relationship Id="rId31" Type="http://schemas.openxmlformats.org/officeDocument/2006/relationships/image" Target="../media/image49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Relationship Id="rId14" Type="http://schemas.openxmlformats.org/officeDocument/2006/relationships/image" Target="../media/image32.emf"/><Relationship Id="rId22" Type="http://schemas.openxmlformats.org/officeDocument/2006/relationships/image" Target="../media/image40.emf"/><Relationship Id="rId27" Type="http://schemas.openxmlformats.org/officeDocument/2006/relationships/image" Target="../media/image45.emf"/><Relationship Id="rId30" Type="http://schemas.openxmlformats.org/officeDocument/2006/relationships/image" Target="../media/image48.emf"/><Relationship Id="rId8" Type="http://schemas.openxmlformats.org/officeDocument/2006/relationships/image" Target="../media/image2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1FF6C-3756-4962-AEC6-95CED4D6E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828" y="1249680"/>
            <a:ext cx="10702343" cy="1553499"/>
          </a:xfrm>
        </p:spPr>
        <p:txBody>
          <a:bodyPr>
            <a:normAutofit/>
          </a:bodyPr>
          <a:lstStyle/>
          <a:p>
            <a:r>
              <a:rPr lang="en-US" sz="4000" dirty="0"/>
              <a:t>Black-Box Constructions of Bounded-Concurrent Secure Computation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28CC4-B75C-4126-ABF4-19A90B079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5083"/>
            <a:ext cx="9144000" cy="814677"/>
          </a:xfrm>
        </p:spPr>
        <p:txBody>
          <a:bodyPr>
            <a:normAutofit/>
          </a:bodyPr>
          <a:lstStyle/>
          <a:p>
            <a:r>
              <a:rPr lang="en-IN" dirty="0" err="1"/>
              <a:t>Sanjam</a:t>
            </a:r>
            <a:r>
              <a:rPr lang="en-IN" dirty="0"/>
              <a:t> Garg</a:t>
            </a:r>
            <a:r>
              <a:rPr lang="en-IN" baseline="30000" dirty="0"/>
              <a:t>1</a:t>
            </a:r>
            <a:r>
              <a:rPr lang="en-IN" dirty="0"/>
              <a:t>, </a:t>
            </a:r>
            <a:r>
              <a:rPr lang="en-IN" dirty="0">
                <a:solidFill>
                  <a:schemeClr val="accent1"/>
                </a:solidFill>
              </a:rPr>
              <a:t>Xiao Liang</a:t>
            </a:r>
            <a:r>
              <a:rPr lang="en-IN" baseline="30000" dirty="0">
                <a:solidFill>
                  <a:schemeClr val="accent1"/>
                </a:solidFill>
              </a:rPr>
              <a:t>2</a:t>
            </a:r>
            <a:r>
              <a:rPr lang="en-IN" dirty="0"/>
              <a:t>, </a:t>
            </a:r>
            <a:r>
              <a:rPr lang="en-IN" dirty="0" err="1"/>
              <a:t>Omkant</a:t>
            </a:r>
            <a:r>
              <a:rPr lang="en-IN" dirty="0"/>
              <a:t> Pandey</a:t>
            </a:r>
            <a:r>
              <a:rPr lang="en-IN" baseline="30000" dirty="0"/>
              <a:t>2</a:t>
            </a:r>
            <a:r>
              <a:rPr lang="en-IN" dirty="0"/>
              <a:t>, Ivan Visconti</a:t>
            </a:r>
            <a:r>
              <a:rPr lang="en-IN" baseline="30000" dirty="0"/>
              <a:t>3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9C1BF79-80D7-4EBE-9FA7-62F80A0F1BE6}"/>
              </a:ext>
            </a:extLst>
          </p:cNvPr>
          <p:cNvSpPr txBox="1">
            <a:spLocks/>
          </p:cNvSpPr>
          <p:nvPr/>
        </p:nvSpPr>
        <p:spPr>
          <a:xfrm>
            <a:off x="3312160" y="4738701"/>
            <a:ext cx="8371840" cy="17392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l">
              <a:buAutoNum type="arabicPlain"/>
            </a:pPr>
            <a:r>
              <a:rPr lang="en-US" altLang="zh-CN" dirty="0"/>
              <a:t>University of California, Berkeley</a:t>
            </a:r>
          </a:p>
          <a:p>
            <a:pPr marL="514350" indent="-514350" algn="l">
              <a:buAutoNum type="arabicPlain"/>
            </a:pPr>
            <a:r>
              <a:rPr lang="en-US" altLang="zh-CN" dirty="0"/>
              <a:t>Stony Brook University</a:t>
            </a:r>
          </a:p>
          <a:p>
            <a:pPr marL="514350" indent="-514350" algn="l">
              <a:buAutoNum type="arabicPlain"/>
            </a:pPr>
            <a:r>
              <a:rPr lang="en-IN" dirty="0"/>
              <a:t>University of Salerno</a:t>
            </a:r>
            <a:endParaRPr lang="en-IN" altLang="zh-CN" baseline="30000" dirty="0"/>
          </a:p>
          <a:p>
            <a:pPr algn="l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6886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90F-4C83-5943-955C-DA306D579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</a:t>
            </a:r>
            <a:r>
              <a:rPr lang="en-US" dirty="0"/>
              <a:t> </a:t>
            </a:r>
            <a:r>
              <a:rPr lang="en-US" altLang="zh-CN" dirty="0"/>
              <a:t>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35B6E-AB89-E042-AAB2-483454C73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96993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buNone/>
            </a:pPr>
            <a:r>
              <a:rPr lang="en-US" altLang="zh-CN" dirty="0"/>
              <a:t>Replace</a:t>
            </a:r>
            <a:r>
              <a:rPr lang="zh-CN" altLang="en-US" dirty="0"/>
              <a:t> </a:t>
            </a:r>
            <a:r>
              <a:rPr lang="en-US" altLang="zh-CN" dirty="0"/>
              <a:t>Com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commitment:</a:t>
            </a:r>
            <a:endParaRPr lang="en-US" dirty="0"/>
          </a:p>
          <a:p>
            <a:pPr fontAlgn="base"/>
            <a:r>
              <a:rPr lang="en-US" altLang="zh-CN" dirty="0"/>
              <a:t>Extractable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straight-line</a:t>
            </a:r>
            <a:r>
              <a:rPr lang="zh-CN" altLang="en-US" dirty="0"/>
              <a:t> </a:t>
            </a:r>
            <a:endParaRPr lang="en-US" altLang="zh-CN" dirty="0"/>
          </a:p>
          <a:p>
            <a:pPr lvl="1" fontAlgn="base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present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bounded-concurrently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protocols</a:t>
            </a:r>
            <a:endParaRPr lang="en-US" dirty="0"/>
          </a:p>
          <a:p>
            <a:pPr fontAlgn="base"/>
            <a:r>
              <a:rPr lang="en-US" altLang="zh-CN" dirty="0"/>
              <a:t>Constant-round</a:t>
            </a:r>
            <a:endParaRPr lang="en-US" dirty="0"/>
          </a:p>
          <a:p>
            <a:pPr fontAlgn="base"/>
            <a:r>
              <a:rPr lang="en-US" altLang="zh-CN" dirty="0"/>
              <a:t>Assumptions:</a:t>
            </a:r>
            <a:r>
              <a:rPr lang="zh-CN" altLang="en-US" dirty="0"/>
              <a:t> </a:t>
            </a:r>
            <a:r>
              <a:rPr lang="en-US" altLang="zh-CN" dirty="0"/>
              <a:t>semi-honest</a:t>
            </a:r>
            <a:r>
              <a:rPr lang="zh-CN" altLang="en-US" dirty="0"/>
              <a:t> </a:t>
            </a:r>
            <a:r>
              <a:rPr lang="en-US" altLang="zh-CN" dirty="0"/>
              <a:t>OT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CRHF</a:t>
            </a:r>
          </a:p>
          <a:p>
            <a:pPr fontAlgn="base"/>
            <a:r>
              <a:rPr lang="en-US" altLang="zh-CN" dirty="0"/>
              <a:t>Black-box</a:t>
            </a:r>
            <a:endParaRPr lang="en-US" dirty="0"/>
          </a:p>
          <a:p>
            <a:pPr marL="0" indent="0" fontAlgn="base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DA9EB17-192B-424A-8A3F-B1BBC2F08E87}"/>
              </a:ext>
            </a:extLst>
          </p:cNvPr>
          <p:cNvSpPr txBox="1">
            <a:spLocks/>
          </p:cNvSpPr>
          <p:nvPr/>
        </p:nvSpPr>
        <p:spPr>
          <a:xfrm>
            <a:off x="838200" y="5048519"/>
            <a:ext cx="9310352" cy="1169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dirty="0"/>
              <a:t>Claim:</a:t>
            </a:r>
            <a:r>
              <a:rPr lang="zh-CN" altLang="en-US" dirty="0"/>
              <a:t> </a:t>
            </a:r>
            <a:endParaRPr lang="en-US" altLang="zh-CN" dirty="0"/>
          </a:p>
          <a:p>
            <a:pPr fontAlgn="base"/>
            <a:r>
              <a:rPr lang="en-US" altLang="zh-CN" dirty="0"/>
              <a:t>Constructing</a:t>
            </a:r>
            <a:r>
              <a:rPr lang="zh-CN" altLang="en-US" dirty="0"/>
              <a:t> </a:t>
            </a:r>
            <a:r>
              <a:rPr lang="en-US" altLang="zh-CN" dirty="0"/>
              <a:t>black-box</a:t>
            </a:r>
            <a:r>
              <a:rPr lang="zh-CN" altLang="en-US" dirty="0"/>
              <a:t> </a:t>
            </a:r>
            <a:r>
              <a:rPr lang="en-US" altLang="zh-CN" dirty="0"/>
              <a:t>bounded-concurrent</a:t>
            </a:r>
            <a:r>
              <a:rPr lang="zh-CN" altLang="en-US" dirty="0"/>
              <a:t> </a:t>
            </a:r>
            <a:r>
              <a:rPr lang="en-US" altLang="zh-CN" dirty="0"/>
              <a:t>MPC</a:t>
            </a:r>
            <a:r>
              <a:rPr lang="zh-CN" altLang="en-US" dirty="0"/>
              <a:t> </a:t>
            </a:r>
            <a:r>
              <a:rPr lang="en-US" altLang="zh-CN" dirty="0"/>
              <a:t>reduces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construction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commitment.</a:t>
            </a:r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9338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DF8164-49F1-9A45-B9D1-6C9E7A3F542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175038" y="3004037"/>
            <a:ext cx="308246" cy="2338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EFF5F4-71FF-6740-9A0D-515DBB093B4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313349" y="3737878"/>
            <a:ext cx="301963" cy="2372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DD4EE2-DD7E-934D-B7D5-1AE9B09B44C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581893" y="1769342"/>
            <a:ext cx="342900" cy="342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F0CD8F-2ADB-DD44-BCAD-C347D8040DE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562889" y="1705842"/>
            <a:ext cx="927100" cy="4699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7A3257-DC70-6C4E-A66F-95520E3EAFC8}"/>
              </a:ext>
            </a:extLst>
          </p:cNvPr>
          <p:cNvCxnSpPr/>
          <p:nvPr/>
        </p:nvCxnSpPr>
        <p:spPr>
          <a:xfrm>
            <a:off x="7215550" y="1966809"/>
            <a:ext cx="2581604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0D71BEDD-DD54-6E40-9D54-20EC01906837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926689" y="2388304"/>
            <a:ext cx="463550" cy="337127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846A8F-4750-FB42-936B-D58AEA13240C}"/>
              </a:ext>
            </a:extLst>
          </p:cNvPr>
          <p:cNvCxnSpPr/>
          <p:nvPr/>
        </p:nvCxnSpPr>
        <p:spPr>
          <a:xfrm>
            <a:off x="7209200" y="2696461"/>
            <a:ext cx="2581604" cy="0"/>
          </a:xfrm>
          <a:prstGeom prst="straightConnector1">
            <a:avLst/>
          </a:prstGeom>
          <a:ln w="3810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F80F88-CE12-6E4E-91DF-45729B8C193A}"/>
              </a:ext>
            </a:extLst>
          </p:cNvPr>
          <p:cNvCxnSpPr/>
          <p:nvPr/>
        </p:nvCxnSpPr>
        <p:spPr>
          <a:xfrm>
            <a:off x="7246915" y="3328823"/>
            <a:ext cx="2581604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Arrow 23">
            <a:extLst>
              <a:ext uri="{FF2B5EF4-FFF2-40B4-BE49-F238E27FC236}">
                <a16:creationId xmlns:a16="http://schemas.microsoft.com/office/drawing/2014/main" id="{3612D007-95A5-544C-A3AC-975E4C4FA499}"/>
              </a:ext>
            </a:extLst>
          </p:cNvPr>
          <p:cNvSpPr/>
          <p:nvPr/>
        </p:nvSpPr>
        <p:spPr>
          <a:xfrm rot="10800000">
            <a:off x="6922208" y="3899473"/>
            <a:ext cx="3057767" cy="1415441"/>
          </a:xfrm>
          <a:prstGeom prst="rightArrow">
            <a:avLst>
              <a:gd name="adj1" fmla="val 76549"/>
              <a:gd name="adj2" fmla="val 31416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F79651D-54F1-D041-9D29-30F74B3CF604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511349" y="4761708"/>
            <a:ext cx="2267798" cy="29050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F9AD44E-F4CA-7745-82F1-9F7A7502389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376507" y="4161539"/>
            <a:ext cx="1308100" cy="287782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CF9334D-A603-A042-B5FA-AA13EACAB96A}"/>
              </a:ext>
            </a:extLst>
          </p:cNvPr>
          <p:cNvCxnSpPr/>
          <p:nvPr/>
        </p:nvCxnSpPr>
        <p:spPr>
          <a:xfrm>
            <a:off x="7216732" y="6441799"/>
            <a:ext cx="2581604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65E9B3D5-7107-1846-A37E-35708D166D6E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376507" y="5937148"/>
            <a:ext cx="1764192" cy="392043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6CCC9E-45AE-0046-AD04-09F6B6279D6F}"/>
              </a:ext>
            </a:extLst>
          </p:cNvPr>
          <p:cNvCxnSpPr>
            <a:cxnSpLocks/>
          </p:cNvCxnSpPr>
          <p:nvPr/>
        </p:nvCxnSpPr>
        <p:spPr>
          <a:xfrm>
            <a:off x="4784942" y="1858390"/>
            <a:ext cx="0" cy="478649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952900D1-1DE9-1B41-9DB6-A4ADE111CA9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94287" y="3525949"/>
            <a:ext cx="3962449" cy="324939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5F8C4350-ACE9-4D46-BD80-129B2A2F9A67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11591" y="4035083"/>
            <a:ext cx="2930006" cy="332745"/>
          </a:xfrm>
          <a:prstGeom prst="rect">
            <a:avLst/>
          </a:prstGeom>
        </p:spPr>
      </p:pic>
      <p:sp>
        <p:nvSpPr>
          <p:cNvPr id="45" name="Title 1">
            <a:extLst>
              <a:ext uri="{FF2B5EF4-FFF2-40B4-BE49-F238E27FC236}">
                <a16:creationId xmlns:a16="http://schemas.microsoft.com/office/drawing/2014/main" id="{DBC62EC0-76C1-044D-892E-29099BB0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3237" cy="1325563"/>
          </a:xfrm>
        </p:spPr>
        <p:txBody>
          <a:bodyPr/>
          <a:lstStyle/>
          <a:p>
            <a:r>
              <a:rPr lang="en-US" altLang="zh-CN" dirty="0"/>
              <a:t>Starting</a:t>
            </a:r>
            <a:r>
              <a:rPr lang="zh-CN" altLang="en-US" dirty="0"/>
              <a:t> </a:t>
            </a:r>
            <a:r>
              <a:rPr lang="en-US" altLang="zh-CN" dirty="0"/>
              <a:t>Point: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en-US" altLang="zh-CN" dirty="0">
                <a:solidFill>
                  <a:schemeClr val="accent1"/>
                </a:solidFill>
              </a:rPr>
              <a:t>BL02</a:t>
            </a:r>
            <a:r>
              <a:rPr lang="en-US" altLang="zh-CN" dirty="0"/>
              <a:t>]</a:t>
            </a:r>
            <a:r>
              <a:rPr lang="zh-CN" altLang="en-US" dirty="0"/>
              <a:t> </a:t>
            </a:r>
            <a:r>
              <a:rPr lang="en-US" altLang="zh-CN" dirty="0"/>
              <a:t>Extractable</a:t>
            </a:r>
            <a:r>
              <a:rPr lang="zh-CN" altLang="en-US" dirty="0"/>
              <a:t> </a:t>
            </a:r>
            <a:r>
              <a:rPr lang="en-US" altLang="zh-CN" dirty="0"/>
              <a:t>Commitment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6DBB5BD-3B6E-3D48-B5DA-01F3BA5A81AB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267807" y="1566034"/>
            <a:ext cx="163375" cy="29235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B58A779-2F3B-674B-91CE-4856F8BA6D29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566903" y="2288313"/>
            <a:ext cx="1632005" cy="3108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3838E8-F5DF-494F-8C9D-5284D1E24D96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109167" y="5142755"/>
            <a:ext cx="1955038" cy="33455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4E4E6E2-7F10-8849-9192-5D75AE2DEBF6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0154212" y="5147639"/>
            <a:ext cx="1955038" cy="3345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5C4F4E-56DF-3E41-A28E-3015190A0041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5207926" y="6145752"/>
            <a:ext cx="1616005" cy="366877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01712965-C208-4707-8CF9-E18A29B7F535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843151" y="2981754"/>
            <a:ext cx="2800046" cy="373788"/>
            <a:chOff x="954088" y="3016250"/>
            <a:chExt cx="1985963" cy="265113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2FB9602-279A-4629-8697-DB4D7A14C581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954088" y="3027363"/>
              <a:ext cx="114300" cy="241300"/>
            </a:xfrm>
            <a:custGeom>
              <a:avLst/>
              <a:gdLst>
                <a:gd name="T0" fmla="*/ 157 w 249"/>
                <a:gd name="T1" fmla="*/ 152 h 453"/>
                <a:gd name="T2" fmla="*/ 200 w 249"/>
                <a:gd name="T3" fmla="*/ 152 h 453"/>
                <a:gd name="T4" fmla="*/ 215 w 249"/>
                <a:gd name="T5" fmla="*/ 142 h 453"/>
                <a:gd name="T6" fmla="*/ 201 w 249"/>
                <a:gd name="T7" fmla="*/ 136 h 453"/>
                <a:gd name="T8" fmla="*/ 160 w 249"/>
                <a:gd name="T9" fmla="*/ 136 h 453"/>
                <a:gd name="T10" fmla="*/ 170 w 249"/>
                <a:gd name="T11" fmla="*/ 79 h 453"/>
                <a:gd name="T12" fmla="*/ 182 w 249"/>
                <a:gd name="T13" fmla="*/ 27 h 453"/>
                <a:gd name="T14" fmla="*/ 206 w 249"/>
                <a:gd name="T15" fmla="*/ 11 h 453"/>
                <a:gd name="T16" fmla="*/ 230 w 249"/>
                <a:gd name="T17" fmla="*/ 20 h 453"/>
                <a:gd name="T18" fmla="*/ 203 w 249"/>
                <a:gd name="T19" fmla="*/ 46 h 453"/>
                <a:gd name="T20" fmla="*/ 222 w 249"/>
                <a:gd name="T21" fmla="*/ 64 h 453"/>
                <a:gd name="T22" fmla="*/ 249 w 249"/>
                <a:gd name="T23" fmla="*/ 34 h 453"/>
                <a:gd name="T24" fmla="*/ 206 w 249"/>
                <a:gd name="T25" fmla="*/ 0 h 453"/>
                <a:gd name="T26" fmla="*/ 142 w 249"/>
                <a:gd name="T27" fmla="*/ 58 h 453"/>
                <a:gd name="T28" fmla="*/ 126 w 249"/>
                <a:gd name="T29" fmla="*/ 136 h 453"/>
                <a:gd name="T30" fmla="*/ 91 w 249"/>
                <a:gd name="T31" fmla="*/ 136 h 453"/>
                <a:gd name="T32" fmla="*/ 76 w 249"/>
                <a:gd name="T33" fmla="*/ 146 h 453"/>
                <a:gd name="T34" fmla="*/ 90 w 249"/>
                <a:gd name="T35" fmla="*/ 152 h 453"/>
                <a:gd name="T36" fmla="*/ 123 w 249"/>
                <a:gd name="T37" fmla="*/ 152 h 453"/>
                <a:gd name="T38" fmla="*/ 86 w 249"/>
                <a:gd name="T39" fmla="*/ 349 h 453"/>
                <a:gd name="T40" fmla="*/ 43 w 249"/>
                <a:gd name="T41" fmla="*/ 442 h 453"/>
                <a:gd name="T42" fmla="*/ 19 w 249"/>
                <a:gd name="T43" fmla="*/ 433 h 453"/>
                <a:gd name="T44" fmla="*/ 46 w 249"/>
                <a:gd name="T45" fmla="*/ 406 h 453"/>
                <a:gd name="T46" fmla="*/ 28 w 249"/>
                <a:gd name="T47" fmla="*/ 389 h 453"/>
                <a:gd name="T48" fmla="*/ 0 w 249"/>
                <a:gd name="T49" fmla="*/ 419 h 453"/>
                <a:gd name="T50" fmla="*/ 43 w 249"/>
                <a:gd name="T51" fmla="*/ 453 h 453"/>
                <a:gd name="T52" fmla="*/ 99 w 249"/>
                <a:gd name="T53" fmla="*/ 405 h 453"/>
                <a:gd name="T54" fmla="*/ 127 w 249"/>
                <a:gd name="T55" fmla="*/ 310 h 453"/>
                <a:gd name="T56" fmla="*/ 157 w 249"/>
                <a:gd name="T57" fmla="*/ 152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9" h="453">
                  <a:moveTo>
                    <a:pt x="157" y="152"/>
                  </a:moveTo>
                  <a:lnTo>
                    <a:pt x="200" y="152"/>
                  </a:lnTo>
                  <a:cubicBezTo>
                    <a:pt x="210" y="152"/>
                    <a:pt x="215" y="152"/>
                    <a:pt x="215" y="142"/>
                  </a:cubicBezTo>
                  <a:cubicBezTo>
                    <a:pt x="215" y="136"/>
                    <a:pt x="210" y="136"/>
                    <a:pt x="201" y="136"/>
                  </a:cubicBezTo>
                  <a:lnTo>
                    <a:pt x="160" y="136"/>
                  </a:lnTo>
                  <a:lnTo>
                    <a:pt x="170" y="79"/>
                  </a:lnTo>
                  <a:cubicBezTo>
                    <a:pt x="172" y="69"/>
                    <a:pt x="179" y="33"/>
                    <a:pt x="182" y="27"/>
                  </a:cubicBezTo>
                  <a:cubicBezTo>
                    <a:pt x="187" y="18"/>
                    <a:pt x="195" y="11"/>
                    <a:pt x="206" y="11"/>
                  </a:cubicBezTo>
                  <a:cubicBezTo>
                    <a:pt x="208" y="11"/>
                    <a:pt x="221" y="11"/>
                    <a:pt x="230" y="20"/>
                  </a:cubicBezTo>
                  <a:cubicBezTo>
                    <a:pt x="208" y="22"/>
                    <a:pt x="203" y="39"/>
                    <a:pt x="203" y="46"/>
                  </a:cubicBezTo>
                  <a:cubicBezTo>
                    <a:pt x="203" y="58"/>
                    <a:pt x="212" y="64"/>
                    <a:pt x="222" y="64"/>
                  </a:cubicBezTo>
                  <a:cubicBezTo>
                    <a:pt x="235" y="64"/>
                    <a:pt x="249" y="53"/>
                    <a:pt x="249" y="34"/>
                  </a:cubicBezTo>
                  <a:cubicBezTo>
                    <a:pt x="249" y="11"/>
                    <a:pt x="226" y="0"/>
                    <a:pt x="206" y="0"/>
                  </a:cubicBezTo>
                  <a:cubicBezTo>
                    <a:pt x="189" y="0"/>
                    <a:pt x="157" y="9"/>
                    <a:pt x="142" y="58"/>
                  </a:cubicBezTo>
                  <a:cubicBezTo>
                    <a:pt x="139" y="68"/>
                    <a:pt x="138" y="73"/>
                    <a:pt x="126" y="136"/>
                  </a:cubicBezTo>
                  <a:lnTo>
                    <a:pt x="91" y="136"/>
                  </a:lnTo>
                  <a:cubicBezTo>
                    <a:pt x="82" y="136"/>
                    <a:pt x="76" y="136"/>
                    <a:pt x="76" y="146"/>
                  </a:cubicBezTo>
                  <a:cubicBezTo>
                    <a:pt x="76" y="152"/>
                    <a:pt x="81" y="152"/>
                    <a:pt x="90" y="152"/>
                  </a:cubicBezTo>
                  <a:lnTo>
                    <a:pt x="123" y="152"/>
                  </a:lnTo>
                  <a:lnTo>
                    <a:pt x="86" y="349"/>
                  </a:lnTo>
                  <a:cubicBezTo>
                    <a:pt x="77" y="397"/>
                    <a:pt x="68" y="442"/>
                    <a:pt x="43" y="442"/>
                  </a:cubicBezTo>
                  <a:cubicBezTo>
                    <a:pt x="41" y="442"/>
                    <a:pt x="28" y="442"/>
                    <a:pt x="19" y="433"/>
                  </a:cubicBezTo>
                  <a:cubicBezTo>
                    <a:pt x="42" y="432"/>
                    <a:pt x="46" y="414"/>
                    <a:pt x="46" y="406"/>
                  </a:cubicBezTo>
                  <a:cubicBezTo>
                    <a:pt x="46" y="395"/>
                    <a:pt x="37" y="389"/>
                    <a:pt x="28" y="389"/>
                  </a:cubicBezTo>
                  <a:cubicBezTo>
                    <a:pt x="15" y="389"/>
                    <a:pt x="0" y="400"/>
                    <a:pt x="0" y="419"/>
                  </a:cubicBezTo>
                  <a:cubicBezTo>
                    <a:pt x="0" y="441"/>
                    <a:pt x="22" y="453"/>
                    <a:pt x="43" y="453"/>
                  </a:cubicBezTo>
                  <a:cubicBezTo>
                    <a:pt x="70" y="453"/>
                    <a:pt x="90" y="424"/>
                    <a:pt x="99" y="405"/>
                  </a:cubicBezTo>
                  <a:cubicBezTo>
                    <a:pt x="115" y="374"/>
                    <a:pt x="126" y="313"/>
                    <a:pt x="127" y="310"/>
                  </a:cubicBezTo>
                  <a:lnTo>
                    <a:pt x="157" y="152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36205BB2-751B-410F-BF2C-2600FAA637E6}"/>
                </a:ext>
              </a:extLst>
            </p:cNvPr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1160463" y="3100388"/>
              <a:ext cx="25400" cy="114300"/>
            </a:xfrm>
            <a:custGeom>
              <a:avLst/>
              <a:gdLst>
                <a:gd name="T0" fmla="*/ 53 w 53"/>
                <a:gd name="T1" fmla="*/ 27 h 215"/>
                <a:gd name="T2" fmla="*/ 27 w 53"/>
                <a:gd name="T3" fmla="*/ 0 h 215"/>
                <a:gd name="T4" fmla="*/ 0 w 53"/>
                <a:gd name="T5" fmla="*/ 27 h 215"/>
                <a:gd name="T6" fmla="*/ 27 w 53"/>
                <a:gd name="T7" fmla="*/ 53 h 215"/>
                <a:gd name="T8" fmla="*/ 53 w 53"/>
                <a:gd name="T9" fmla="*/ 27 h 215"/>
                <a:gd name="T10" fmla="*/ 53 w 53"/>
                <a:gd name="T11" fmla="*/ 189 h 215"/>
                <a:gd name="T12" fmla="*/ 27 w 53"/>
                <a:gd name="T13" fmla="*/ 162 h 215"/>
                <a:gd name="T14" fmla="*/ 0 w 53"/>
                <a:gd name="T15" fmla="*/ 189 h 215"/>
                <a:gd name="T16" fmla="*/ 27 w 53"/>
                <a:gd name="T17" fmla="*/ 215 h 215"/>
                <a:gd name="T18" fmla="*/ 53 w 53"/>
                <a:gd name="T19" fmla="*/ 189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3" h="215">
                  <a:moveTo>
                    <a:pt x="53" y="27"/>
                  </a:moveTo>
                  <a:cubicBezTo>
                    <a:pt x="53" y="12"/>
                    <a:pt x="41" y="0"/>
                    <a:pt x="27" y="0"/>
                  </a:cubicBezTo>
                  <a:cubicBezTo>
                    <a:pt x="12" y="0"/>
                    <a:pt x="0" y="12"/>
                    <a:pt x="0" y="27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1" y="53"/>
                    <a:pt x="53" y="41"/>
                    <a:pt x="53" y="27"/>
                  </a:cubicBezTo>
                  <a:close/>
                  <a:moveTo>
                    <a:pt x="53" y="189"/>
                  </a:moveTo>
                  <a:cubicBezTo>
                    <a:pt x="53" y="174"/>
                    <a:pt x="41" y="162"/>
                    <a:pt x="27" y="162"/>
                  </a:cubicBezTo>
                  <a:cubicBezTo>
                    <a:pt x="12" y="162"/>
                    <a:pt x="0" y="174"/>
                    <a:pt x="0" y="189"/>
                  </a:cubicBezTo>
                  <a:cubicBezTo>
                    <a:pt x="0" y="203"/>
                    <a:pt x="12" y="215"/>
                    <a:pt x="27" y="215"/>
                  </a:cubicBezTo>
                  <a:cubicBezTo>
                    <a:pt x="41" y="215"/>
                    <a:pt x="53" y="203"/>
                    <a:pt x="53" y="18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A368F81-45A9-4549-9860-8E10BF293379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1303338" y="3016250"/>
              <a:ext cx="52388" cy="265113"/>
            </a:xfrm>
            <a:custGeom>
              <a:avLst/>
              <a:gdLst>
                <a:gd name="T0" fmla="*/ 116 w 116"/>
                <a:gd name="T1" fmla="*/ 494 h 499"/>
                <a:gd name="T2" fmla="*/ 107 w 116"/>
                <a:gd name="T3" fmla="*/ 483 h 499"/>
                <a:gd name="T4" fmla="*/ 29 w 116"/>
                <a:gd name="T5" fmla="*/ 249 h 499"/>
                <a:gd name="T6" fmla="*/ 109 w 116"/>
                <a:gd name="T7" fmla="*/ 14 h 499"/>
                <a:gd name="T8" fmla="*/ 116 w 116"/>
                <a:gd name="T9" fmla="*/ 5 h 499"/>
                <a:gd name="T10" fmla="*/ 111 w 116"/>
                <a:gd name="T11" fmla="*/ 0 h 499"/>
                <a:gd name="T12" fmla="*/ 32 w 116"/>
                <a:gd name="T13" fmla="*/ 97 h 499"/>
                <a:gd name="T14" fmla="*/ 0 w 116"/>
                <a:gd name="T15" fmla="*/ 249 h 499"/>
                <a:gd name="T16" fmla="*/ 33 w 116"/>
                <a:gd name="T17" fmla="*/ 405 h 499"/>
                <a:gd name="T18" fmla="*/ 111 w 116"/>
                <a:gd name="T19" fmla="*/ 499 h 499"/>
                <a:gd name="T20" fmla="*/ 116 w 116"/>
                <a:gd name="T21" fmla="*/ 494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494"/>
                  </a:moveTo>
                  <a:cubicBezTo>
                    <a:pt x="116" y="492"/>
                    <a:pt x="116" y="491"/>
                    <a:pt x="107" y="483"/>
                  </a:cubicBezTo>
                  <a:cubicBezTo>
                    <a:pt x="45" y="420"/>
                    <a:pt x="29" y="326"/>
                    <a:pt x="29" y="249"/>
                  </a:cubicBezTo>
                  <a:cubicBezTo>
                    <a:pt x="29" y="163"/>
                    <a:pt x="48" y="76"/>
                    <a:pt x="109" y="14"/>
                  </a:cubicBezTo>
                  <a:cubicBezTo>
                    <a:pt x="116" y="8"/>
                    <a:pt x="116" y="7"/>
                    <a:pt x="116" y="5"/>
                  </a:cubicBezTo>
                  <a:cubicBezTo>
                    <a:pt x="116" y="2"/>
                    <a:pt x="114" y="0"/>
                    <a:pt x="111" y="0"/>
                  </a:cubicBezTo>
                  <a:cubicBezTo>
                    <a:pt x="106" y="0"/>
                    <a:pt x="61" y="34"/>
                    <a:pt x="32" y="97"/>
                  </a:cubicBezTo>
                  <a:cubicBezTo>
                    <a:pt x="6" y="152"/>
                    <a:pt x="0" y="208"/>
                    <a:pt x="0" y="249"/>
                  </a:cubicBezTo>
                  <a:cubicBezTo>
                    <a:pt x="0" y="288"/>
                    <a:pt x="6" y="349"/>
                    <a:pt x="33" y="405"/>
                  </a:cubicBezTo>
                  <a:cubicBezTo>
                    <a:pt x="63" y="466"/>
                    <a:pt x="106" y="499"/>
                    <a:pt x="111" y="499"/>
                  </a:cubicBezTo>
                  <a:cubicBezTo>
                    <a:pt x="114" y="499"/>
                    <a:pt x="116" y="497"/>
                    <a:pt x="116" y="49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DF26E1C5-59A3-40C4-B4F2-D7C649048C24}"/>
                </a:ext>
              </a:extLst>
            </p:cNvPr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1376363" y="3095625"/>
              <a:ext cx="87313" cy="122238"/>
            </a:xfrm>
            <a:custGeom>
              <a:avLst/>
              <a:gdLst>
                <a:gd name="T0" fmla="*/ 41 w 192"/>
                <a:gd name="T1" fmla="*/ 97 h 229"/>
                <a:gd name="T2" fmla="*/ 103 w 192"/>
                <a:gd name="T3" fmla="*/ 11 h 229"/>
                <a:gd name="T4" fmla="*/ 160 w 192"/>
                <a:gd name="T5" fmla="*/ 97 h 229"/>
                <a:gd name="T6" fmla="*/ 41 w 192"/>
                <a:gd name="T7" fmla="*/ 97 h 229"/>
                <a:gd name="T8" fmla="*/ 41 w 192"/>
                <a:gd name="T9" fmla="*/ 108 h 229"/>
                <a:gd name="T10" fmla="*/ 180 w 192"/>
                <a:gd name="T11" fmla="*/ 108 h 229"/>
                <a:gd name="T12" fmla="*/ 192 w 192"/>
                <a:gd name="T13" fmla="*/ 97 h 229"/>
                <a:gd name="T14" fmla="*/ 103 w 192"/>
                <a:gd name="T15" fmla="*/ 0 h 229"/>
                <a:gd name="T16" fmla="*/ 0 w 192"/>
                <a:gd name="T17" fmla="*/ 113 h 229"/>
                <a:gd name="T18" fmla="*/ 109 w 192"/>
                <a:gd name="T19" fmla="*/ 229 h 229"/>
                <a:gd name="T20" fmla="*/ 192 w 192"/>
                <a:gd name="T21" fmla="*/ 164 h 229"/>
                <a:gd name="T22" fmla="*/ 186 w 192"/>
                <a:gd name="T23" fmla="*/ 158 h 229"/>
                <a:gd name="T24" fmla="*/ 180 w 192"/>
                <a:gd name="T25" fmla="*/ 165 h 229"/>
                <a:gd name="T26" fmla="*/ 112 w 192"/>
                <a:gd name="T27" fmla="*/ 216 h 229"/>
                <a:gd name="T28" fmla="*/ 56 w 192"/>
                <a:gd name="T29" fmla="*/ 183 h 229"/>
                <a:gd name="T30" fmla="*/ 41 w 192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2" h="229">
                  <a:moveTo>
                    <a:pt x="41" y="97"/>
                  </a:moveTo>
                  <a:cubicBezTo>
                    <a:pt x="44" y="23"/>
                    <a:pt x="86" y="11"/>
                    <a:pt x="103" y="11"/>
                  </a:cubicBezTo>
                  <a:cubicBezTo>
                    <a:pt x="155" y="11"/>
                    <a:pt x="160" y="78"/>
                    <a:pt x="160" y="97"/>
                  </a:cubicBezTo>
                  <a:lnTo>
                    <a:pt x="41" y="97"/>
                  </a:lnTo>
                  <a:close/>
                  <a:moveTo>
                    <a:pt x="41" y="108"/>
                  </a:moveTo>
                  <a:lnTo>
                    <a:pt x="180" y="108"/>
                  </a:lnTo>
                  <a:cubicBezTo>
                    <a:pt x="191" y="108"/>
                    <a:pt x="192" y="108"/>
                    <a:pt x="192" y="97"/>
                  </a:cubicBezTo>
                  <a:cubicBezTo>
                    <a:pt x="192" y="48"/>
                    <a:pt x="166" y="0"/>
                    <a:pt x="103" y="0"/>
                  </a:cubicBezTo>
                  <a:cubicBezTo>
                    <a:pt x="45" y="0"/>
                    <a:pt x="0" y="51"/>
                    <a:pt x="0" y="113"/>
                  </a:cubicBezTo>
                  <a:cubicBezTo>
                    <a:pt x="0" y="180"/>
                    <a:pt x="52" y="229"/>
                    <a:pt x="109" y="229"/>
                  </a:cubicBezTo>
                  <a:cubicBezTo>
                    <a:pt x="170" y="229"/>
                    <a:pt x="192" y="173"/>
                    <a:pt x="192" y="164"/>
                  </a:cubicBezTo>
                  <a:cubicBezTo>
                    <a:pt x="192" y="159"/>
                    <a:pt x="188" y="158"/>
                    <a:pt x="186" y="158"/>
                  </a:cubicBezTo>
                  <a:cubicBezTo>
                    <a:pt x="181" y="158"/>
                    <a:pt x="181" y="161"/>
                    <a:pt x="180" y="165"/>
                  </a:cubicBezTo>
                  <a:cubicBezTo>
                    <a:pt x="162" y="216"/>
                    <a:pt x="117" y="216"/>
                    <a:pt x="112" y="216"/>
                  </a:cubicBezTo>
                  <a:cubicBezTo>
                    <a:pt x="87" y="216"/>
                    <a:pt x="67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501F2EB2-9A86-47CF-841C-C7A09A21C37F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1477963" y="3097213"/>
              <a:ext cx="114300" cy="117475"/>
            </a:xfrm>
            <a:custGeom>
              <a:avLst/>
              <a:gdLst>
                <a:gd name="T0" fmla="*/ 39 w 251"/>
                <a:gd name="T1" fmla="*/ 49 h 220"/>
                <a:gd name="T2" fmla="*/ 39 w 251"/>
                <a:gd name="T3" fmla="*/ 182 h 220"/>
                <a:gd name="T4" fmla="*/ 0 w 251"/>
                <a:gd name="T5" fmla="*/ 205 h 220"/>
                <a:gd name="T6" fmla="*/ 0 w 251"/>
                <a:gd name="T7" fmla="*/ 220 h 220"/>
                <a:gd name="T8" fmla="*/ 56 w 251"/>
                <a:gd name="T9" fmla="*/ 219 h 220"/>
                <a:gd name="T10" fmla="*/ 112 w 251"/>
                <a:gd name="T11" fmla="*/ 220 h 220"/>
                <a:gd name="T12" fmla="*/ 112 w 251"/>
                <a:gd name="T13" fmla="*/ 205 h 220"/>
                <a:gd name="T14" fmla="*/ 73 w 251"/>
                <a:gd name="T15" fmla="*/ 182 h 220"/>
                <a:gd name="T16" fmla="*/ 73 w 251"/>
                <a:gd name="T17" fmla="*/ 90 h 220"/>
                <a:gd name="T18" fmla="*/ 141 w 251"/>
                <a:gd name="T19" fmla="*/ 11 h 220"/>
                <a:gd name="T20" fmla="*/ 177 w 251"/>
                <a:gd name="T21" fmla="*/ 66 h 220"/>
                <a:gd name="T22" fmla="*/ 177 w 251"/>
                <a:gd name="T23" fmla="*/ 182 h 220"/>
                <a:gd name="T24" fmla="*/ 139 w 251"/>
                <a:gd name="T25" fmla="*/ 205 h 220"/>
                <a:gd name="T26" fmla="*/ 139 w 251"/>
                <a:gd name="T27" fmla="*/ 220 h 220"/>
                <a:gd name="T28" fmla="*/ 195 w 251"/>
                <a:gd name="T29" fmla="*/ 219 h 220"/>
                <a:gd name="T30" fmla="*/ 251 w 251"/>
                <a:gd name="T31" fmla="*/ 220 h 220"/>
                <a:gd name="T32" fmla="*/ 251 w 251"/>
                <a:gd name="T33" fmla="*/ 205 h 220"/>
                <a:gd name="T34" fmla="*/ 212 w 251"/>
                <a:gd name="T35" fmla="*/ 190 h 220"/>
                <a:gd name="T36" fmla="*/ 212 w 251"/>
                <a:gd name="T37" fmla="*/ 94 h 220"/>
                <a:gd name="T38" fmla="*/ 196 w 251"/>
                <a:gd name="T39" fmla="*/ 18 h 220"/>
                <a:gd name="T40" fmla="*/ 144 w 251"/>
                <a:gd name="T41" fmla="*/ 0 h 220"/>
                <a:gd name="T42" fmla="*/ 70 w 251"/>
                <a:gd name="T43" fmla="*/ 52 h 220"/>
                <a:gd name="T44" fmla="*/ 70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3" y="205"/>
                    <a:pt x="0" y="205"/>
                  </a:cubicBezTo>
                  <a:lnTo>
                    <a:pt x="0" y="220"/>
                  </a:lnTo>
                  <a:cubicBezTo>
                    <a:pt x="17" y="220"/>
                    <a:pt x="43" y="219"/>
                    <a:pt x="56" y="219"/>
                  </a:cubicBezTo>
                  <a:cubicBezTo>
                    <a:pt x="69" y="219"/>
                    <a:pt x="95" y="220"/>
                    <a:pt x="112" y="220"/>
                  </a:cubicBezTo>
                  <a:lnTo>
                    <a:pt x="112" y="205"/>
                  </a:lnTo>
                  <a:cubicBezTo>
                    <a:pt x="79" y="205"/>
                    <a:pt x="73" y="205"/>
                    <a:pt x="73" y="182"/>
                  </a:cubicBezTo>
                  <a:lnTo>
                    <a:pt x="73" y="90"/>
                  </a:lnTo>
                  <a:cubicBezTo>
                    <a:pt x="73" y="39"/>
                    <a:pt x="109" y="11"/>
                    <a:pt x="141" y="11"/>
                  </a:cubicBezTo>
                  <a:cubicBezTo>
                    <a:pt x="172" y="11"/>
                    <a:pt x="177" y="38"/>
                    <a:pt x="177" y="66"/>
                  </a:cubicBezTo>
                  <a:lnTo>
                    <a:pt x="177" y="182"/>
                  </a:lnTo>
                  <a:cubicBezTo>
                    <a:pt x="177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1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25" y="205"/>
                    <a:pt x="212" y="205"/>
                    <a:pt x="212" y="190"/>
                  </a:cubicBezTo>
                  <a:lnTo>
                    <a:pt x="212" y="94"/>
                  </a:lnTo>
                  <a:cubicBezTo>
                    <a:pt x="212" y="52"/>
                    <a:pt x="212" y="36"/>
                    <a:pt x="196" y="18"/>
                  </a:cubicBezTo>
                  <a:cubicBezTo>
                    <a:pt x="189" y="10"/>
                    <a:pt x="173" y="0"/>
                    <a:pt x="144" y="0"/>
                  </a:cubicBezTo>
                  <a:cubicBezTo>
                    <a:pt x="108" y="0"/>
                    <a:pt x="84" y="21"/>
                    <a:pt x="70" y="52"/>
                  </a:cubicBezTo>
                  <a:lnTo>
                    <a:pt x="70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051E895-EF0E-40C4-9AE5-5DC5A0A6D15E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1604963" y="3030538"/>
              <a:ext cx="114300" cy="184150"/>
            </a:xfrm>
            <a:custGeom>
              <a:avLst/>
              <a:gdLst>
                <a:gd name="T0" fmla="*/ 39 w 251"/>
                <a:gd name="T1" fmla="*/ 308 h 346"/>
                <a:gd name="T2" fmla="*/ 0 w 251"/>
                <a:gd name="T3" fmla="*/ 331 h 346"/>
                <a:gd name="T4" fmla="*/ 0 w 251"/>
                <a:gd name="T5" fmla="*/ 346 h 346"/>
                <a:gd name="T6" fmla="*/ 56 w 251"/>
                <a:gd name="T7" fmla="*/ 345 h 346"/>
                <a:gd name="T8" fmla="*/ 112 w 251"/>
                <a:gd name="T9" fmla="*/ 346 h 346"/>
                <a:gd name="T10" fmla="*/ 112 w 251"/>
                <a:gd name="T11" fmla="*/ 331 h 346"/>
                <a:gd name="T12" fmla="*/ 73 w 251"/>
                <a:gd name="T13" fmla="*/ 308 h 346"/>
                <a:gd name="T14" fmla="*/ 73 w 251"/>
                <a:gd name="T15" fmla="*/ 216 h 346"/>
                <a:gd name="T16" fmla="*/ 140 w 251"/>
                <a:gd name="T17" fmla="*/ 137 h 346"/>
                <a:gd name="T18" fmla="*/ 177 w 251"/>
                <a:gd name="T19" fmla="*/ 192 h 346"/>
                <a:gd name="T20" fmla="*/ 177 w 251"/>
                <a:gd name="T21" fmla="*/ 308 h 346"/>
                <a:gd name="T22" fmla="*/ 138 w 251"/>
                <a:gd name="T23" fmla="*/ 331 h 346"/>
                <a:gd name="T24" fmla="*/ 138 w 251"/>
                <a:gd name="T25" fmla="*/ 346 h 346"/>
                <a:gd name="T26" fmla="*/ 195 w 251"/>
                <a:gd name="T27" fmla="*/ 345 h 346"/>
                <a:gd name="T28" fmla="*/ 251 w 251"/>
                <a:gd name="T29" fmla="*/ 346 h 346"/>
                <a:gd name="T30" fmla="*/ 251 w 251"/>
                <a:gd name="T31" fmla="*/ 331 h 346"/>
                <a:gd name="T32" fmla="*/ 212 w 251"/>
                <a:gd name="T33" fmla="*/ 316 h 346"/>
                <a:gd name="T34" fmla="*/ 212 w 251"/>
                <a:gd name="T35" fmla="*/ 220 h 346"/>
                <a:gd name="T36" fmla="*/ 196 w 251"/>
                <a:gd name="T37" fmla="*/ 144 h 346"/>
                <a:gd name="T38" fmla="*/ 144 w 251"/>
                <a:gd name="T39" fmla="*/ 126 h 346"/>
                <a:gd name="T40" fmla="*/ 72 w 251"/>
                <a:gd name="T41" fmla="*/ 175 h 346"/>
                <a:gd name="T42" fmla="*/ 72 w 251"/>
                <a:gd name="T43" fmla="*/ 0 h 346"/>
                <a:gd name="T44" fmla="*/ 0 w 251"/>
                <a:gd name="T45" fmla="*/ 6 h 346"/>
                <a:gd name="T46" fmla="*/ 0 w 251"/>
                <a:gd name="T47" fmla="*/ 21 h 346"/>
                <a:gd name="T48" fmla="*/ 39 w 251"/>
                <a:gd name="T49" fmla="*/ 49 h 346"/>
                <a:gd name="T50" fmla="*/ 39 w 251"/>
                <a:gd name="T51" fmla="*/ 30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346">
                  <a:moveTo>
                    <a:pt x="39" y="308"/>
                  </a:moveTo>
                  <a:cubicBezTo>
                    <a:pt x="39" y="331"/>
                    <a:pt x="33" y="331"/>
                    <a:pt x="0" y="331"/>
                  </a:cubicBezTo>
                  <a:lnTo>
                    <a:pt x="0" y="346"/>
                  </a:lnTo>
                  <a:cubicBezTo>
                    <a:pt x="17" y="346"/>
                    <a:pt x="43" y="345"/>
                    <a:pt x="56" y="345"/>
                  </a:cubicBezTo>
                  <a:cubicBezTo>
                    <a:pt x="69" y="345"/>
                    <a:pt x="95" y="346"/>
                    <a:pt x="112" y="346"/>
                  </a:cubicBezTo>
                  <a:lnTo>
                    <a:pt x="112" y="331"/>
                  </a:lnTo>
                  <a:cubicBezTo>
                    <a:pt x="78" y="331"/>
                    <a:pt x="73" y="331"/>
                    <a:pt x="73" y="308"/>
                  </a:cubicBezTo>
                  <a:lnTo>
                    <a:pt x="73" y="216"/>
                  </a:lnTo>
                  <a:cubicBezTo>
                    <a:pt x="73" y="165"/>
                    <a:pt x="108" y="137"/>
                    <a:pt x="140" y="137"/>
                  </a:cubicBezTo>
                  <a:cubicBezTo>
                    <a:pt x="172" y="137"/>
                    <a:pt x="177" y="164"/>
                    <a:pt x="177" y="192"/>
                  </a:cubicBezTo>
                  <a:lnTo>
                    <a:pt x="177" y="308"/>
                  </a:lnTo>
                  <a:cubicBezTo>
                    <a:pt x="177" y="331"/>
                    <a:pt x="172" y="331"/>
                    <a:pt x="138" y="331"/>
                  </a:cubicBezTo>
                  <a:lnTo>
                    <a:pt x="138" y="346"/>
                  </a:lnTo>
                  <a:cubicBezTo>
                    <a:pt x="156" y="346"/>
                    <a:pt x="181" y="345"/>
                    <a:pt x="195" y="345"/>
                  </a:cubicBezTo>
                  <a:cubicBezTo>
                    <a:pt x="208" y="345"/>
                    <a:pt x="234" y="346"/>
                    <a:pt x="251" y="346"/>
                  </a:cubicBezTo>
                  <a:lnTo>
                    <a:pt x="251" y="331"/>
                  </a:lnTo>
                  <a:cubicBezTo>
                    <a:pt x="225" y="331"/>
                    <a:pt x="212" y="331"/>
                    <a:pt x="212" y="316"/>
                  </a:cubicBezTo>
                  <a:lnTo>
                    <a:pt x="212" y="220"/>
                  </a:lnTo>
                  <a:cubicBezTo>
                    <a:pt x="212" y="178"/>
                    <a:pt x="212" y="162"/>
                    <a:pt x="196" y="144"/>
                  </a:cubicBezTo>
                  <a:cubicBezTo>
                    <a:pt x="189" y="136"/>
                    <a:pt x="173" y="126"/>
                    <a:pt x="144" y="126"/>
                  </a:cubicBezTo>
                  <a:cubicBezTo>
                    <a:pt x="102" y="126"/>
                    <a:pt x="80" y="156"/>
                    <a:pt x="72" y="175"/>
                  </a:cubicBezTo>
                  <a:lnTo>
                    <a:pt x="72" y="0"/>
                  </a:lnTo>
                  <a:lnTo>
                    <a:pt x="0" y="6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  <a:lnTo>
                    <a:pt x="39" y="308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3">
              <a:extLst>
                <a:ext uri="{FF2B5EF4-FFF2-40B4-BE49-F238E27FC236}">
                  <a16:creationId xmlns:a16="http://schemas.microsoft.com/office/drawing/2014/main" id="{50141181-07E4-4272-B0C9-35E74FF12FB9}"/>
                </a:ext>
              </a:extLst>
            </p:cNvPr>
            <p:cNvSpPr>
              <a:spLocks noEditPoints="1"/>
            </p:cNvSpPr>
            <p:nvPr>
              <p:custDataLst>
                <p:tags r:id="rId9"/>
              </p:custDataLst>
            </p:nvPr>
          </p:nvSpPr>
          <p:spPr bwMode="auto">
            <a:xfrm>
              <a:off x="1733551" y="3095625"/>
              <a:ext cx="103188" cy="122238"/>
            </a:xfrm>
            <a:custGeom>
              <a:avLst/>
              <a:gdLst>
                <a:gd name="T0" fmla="*/ 146 w 225"/>
                <a:gd name="T1" fmla="*/ 185 h 229"/>
                <a:gd name="T2" fmla="*/ 184 w 225"/>
                <a:gd name="T3" fmla="*/ 226 h 229"/>
                <a:gd name="T4" fmla="*/ 225 w 225"/>
                <a:gd name="T5" fmla="*/ 179 h 229"/>
                <a:gd name="T6" fmla="*/ 225 w 225"/>
                <a:gd name="T7" fmla="*/ 151 h 229"/>
                <a:gd name="T8" fmla="*/ 213 w 225"/>
                <a:gd name="T9" fmla="*/ 151 h 229"/>
                <a:gd name="T10" fmla="*/ 213 w 225"/>
                <a:gd name="T11" fmla="*/ 179 h 229"/>
                <a:gd name="T12" fmla="*/ 195 w 225"/>
                <a:gd name="T13" fmla="*/ 211 h 229"/>
                <a:gd name="T14" fmla="*/ 176 w 225"/>
                <a:gd name="T15" fmla="*/ 186 h 229"/>
                <a:gd name="T16" fmla="*/ 176 w 225"/>
                <a:gd name="T17" fmla="*/ 86 h 229"/>
                <a:gd name="T18" fmla="*/ 159 w 225"/>
                <a:gd name="T19" fmla="*/ 27 h 229"/>
                <a:gd name="T20" fmla="*/ 90 w 225"/>
                <a:gd name="T21" fmla="*/ 0 h 229"/>
                <a:gd name="T22" fmla="*/ 15 w 225"/>
                <a:gd name="T23" fmla="*/ 56 h 229"/>
                <a:gd name="T24" fmla="*/ 38 w 225"/>
                <a:gd name="T25" fmla="*/ 79 h 229"/>
                <a:gd name="T26" fmla="*/ 61 w 225"/>
                <a:gd name="T27" fmla="*/ 57 h 229"/>
                <a:gd name="T28" fmla="*/ 35 w 225"/>
                <a:gd name="T29" fmla="*/ 34 h 229"/>
                <a:gd name="T30" fmla="*/ 89 w 225"/>
                <a:gd name="T31" fmla="*/ 11 h 229"/>
                <a:gd name="T32" fmla="*/ 142 w 225"/>
                <a:gd name="T33" fmla="*/ 74 h 229"/>
                <a:gd name="T34" fmla="*/ 142 w 225"/>
                <a:gd name="T35" fmla="*/ 93 h 229"/>
                <a:gd name="T36" fmla="*/ 50 w 225"/>
                <a:gd name="T37" fmla="*/ 111 h 229"/>
                <a:gd name="T38" fmla="*/ 0 w 225"/>
                <a:gd name="T39" fmla="*/ 176 h 229"/>
                <a:gd name="T40" fmla="*/ 80 w 225"/>
                <a:gd name="T41" fmla="*/ 229 h 229"/>
                <a:gd name="T42" fmla="*/ 146 w 225"/>
                <a:gd name="T43" fmla="*/ 185 h 229"/>
                <a:gd name="T44" fmla="*/ 142 w 225"/>
                <a:gd name="T45" fmla="*/ 103 h 229"/>
                <a:gd name="T46" fmla="*/ 142 w 225"/>
                <a:gd name="T47" fmla="*/ 153 h 229"/>
                <a:gd name="T48" fmla="*/ 84 w 225"/>
                <a:gd name="T49" fmla="*/ 218 h 229"/>
                <a:gd name="T50" fmla="*/ 39 w 225"/>
                <a:gd name="T51" fmla="*/ 175 h 229"/>
                <a:gd name="T52" fmla="*/ 142 w 225"/>
                <a:gd name="T53" fmla="*/ 103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25" h="229">
                  <a:moveTo>
                    <a:pt x="146" y="185"/>
                  </a:moveTo>
                  <a:cubicBezTo>
                    <a:pt x="148" y="205"/>
                    <a:pt x="161" y="226"/>
                    <a:pt x="184" y="226"/>
                  </a:cubicBezTo>
                  <a:cubicBezTo>
                    <a:pt x="195" y="226"/>
                    <a:pt x="225" y="219"/>
                    <a:pt x="225" y="179"/>
                  </a:cubicBezTo>
                  <a:lnTo>
                    <a:pt x="225" y="151"/>
                  </a:lnTo>
                  <a:lnTo>
                    <a:pt x="213" y="151"/>
                  </a:lnTo>
                  <a:lnTo>
                    <a:pt x="213" y="179"/>
                  </a:lnTo>
                  <a:cubicBezTo>
                    <a:pt x="213" y="208"/>
                    <a:pt x="200" y="211"/>
                    <a:pt x="195" y="211"/>
                  </a:cubicBezTo>
                  <a:cubicBezTo>
                    <a:pt x="178" y="211"/>
                    <a:pt x="176" y="188"/>
                    <a:pt x="176" y="186"/>
                  </a:cubicBezTo>
                  <a:lnTo>
                    <a:pt x="176" y="86"/>
                  </a:lnTo>
                  <a:cubicBezTo>
                    <a:pt x="176" y="65"/>
                    <a:pt x="176" y="46"/>
                    <a:pt x="159" y="27"/>
                  </a:cubicBezTo>
                  <a:cubicBezTo>
                    <a:pt x="139" y="8"/>
                    <a:pt x="114" y="0"/>
                    <a:pt x="90" y="0"/>
                  </a:cubicBezTo>
                  <a:cubicBezTo>
                    <a:pt x="49" y="0"/>
                    <a:pt x="15" y="23"/>
                    <a:pt x="15" y="56"/>
                  </a:cubicBezTo>
                  <a:cubicBezTo>
                    <a:pt x="15" y="71"/>
                    <a:pt x="25" y="79"/>
                    <a:pt x="38" y="79"/>
                  </a:cubicBezTo>
                  <a:cubicBezTo>
                    <a:pt x="52" y="79"/>
                    <a:pt x="61" y="70"/>
                    <a:pt x="61" y="57"/>
                  </a:cubicBezTo>
                  <a:cubicBezTo>
                    <a:pt x="61" y="51"/>
                    <a:pt x="58" y="34"/>
                    <a:pt x="35" y="34"/>
                  </a:cubicBezTo>
                  <a:cubicBezTo>
                    <a:pt x="49" y="16"/>
                    <a:pt x="73" y="11"/>
                    <a:pt x="89" y="11"/>
                  </a:cubicBezTo>
                  <a:cubicBezTo>
                    <a:pt x="114" y="11"/>
                    <a:pt x="142" y="30"/>
                    <a:pt x="142" y="74"/>
                  </a:cubicBezTo>
                  <a:lnTo>
                    <a:pt x="142" y="93"/>
                  </a:lnTo>
                  <a:cubicBezTo>
                    <a:pt x="117" y="94"/>
                    <a:pt x="82" y="96"/>
                    <a:pt x="50" y="111"/>
                  </a:cubicBezTo>
                  <a:cubicBezTo>
                    <a:pt x="13" y="128"/>
                    <a:pt x="0" y="154"/>
                    <a:pt x="0" y="176"/>
                  </a:cubicBezTo>
                  <a:cubicBezTo>
                    <a:pt x="0" y="216"/>
                    <a:pt x="49" y="229"/>
                    <a:pt x="80" y="229"/>
                  </a:cubicBezTo>
                  <a:cubicBezTo>
                    <a:pt x="113" y="229"/>
                    <a:pt x="136" y="209"/>
                    <a:pt x="146" y="185"/>
                  </a:cubicBezTo>
                  <a:close/>
                  <a:moveTo>
                    <a:pt x="142" y="103"/>
                  </a:moveTo>
                  <a:lnTo>
                    <a:pt x="142" y="153"/>
                  </a:lnTo>
                  <a:cubicBezTo>
                    <a:pt x="142" y="201"/>
                    <a:pt x="106" y="218"/>
                    <a:pt x="84" y="218"/>
                  </a:cubicBezTo>
                  <a:cubicBezTo>
                    <a:pt x="59" y="218"/>
                    <a:pt x="39" y="200"/>
                    <a:pt x="39" y="175"/>
                  </a:cubicBezTo>
                  <a:cubicBezTo>
                    <a:pt x="39" y="148"/>
                    <a:pt x="60" y="106"/>
                    <a:pt x="142" y="103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DF7E35B5-74E5-4C54-92AE-DAED30759739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1844676" y="3097213"/>
              <a:ext cx="115888" cy="117475"/>
            </a:xfrm>
            <a:custGeom>
              <a:avLst/>
              <a:gdLst>
                <a:gd name="T0" fmla="*/ 39 w 251"/>
                <a:gd name="T1" fmla="*/ 49 h 220"/>
                <a:gd name="T2" fmla="*/ 39 w 251"/>
                <a:gd name="T3" fmla="*/ 182 h 220"/>
                <a:gd name="T4" fmla="*/ 0 w 251"/>
                <a:gd name="T5" fmla="*/ 205 h 220"/>
                <a:gd name="T6" fmla="*/ 0 w 251"/>
                <a:gd name="T7" fmla="*/ 220 h 220"/>
                <a:gd name="T8" fmla="*/ 57 w 251"/>
                <a:gd name="T9" fmla="*/ 219 h 220"/>
                <a:gd name="T10" fmla="*/ 113 w 251"/>
                <a:gd name="T11" fmla="*/ 220 h 220"/>
                <a:gd name="T12" fmla="*/ 113 w 251"/>
                <a:gd name="T13" fmla="*/ 205 h 220"/>
                <a:gd name="T14" fmla="*/ 74 w 251"/>
                <a:gd name="T15" fmla="*/ 182 h 220"/>
                <a:gd name="T16" fmla="*/ 74 w 251"/>
                <a:gd name="T17" fmla="*/ 90 h 220"/>
                <a:gd name="T18" fmla="*/ 141 w 251"/>
                <a:gd name="T19" fmla="*/ 11 h 220"/>
                <a:gd name="T20" fmla="*/ 178 w 251"/>
                <a:gd name="T21" fmla="*/ 66 h 220"/>
                <a:gd name="T22" fmla="*/ 178 w 251"/>
                <a:gd name="T23" fmla="*/ 182 h 220"/>
                <a:gd name="T24" fmla="*/ 139 w 251"/>
                <a:gd name="T25" fmla="*/ 205 h 220"/>
                <a:gd name="T26" fmla="*/ 139 w 251"/>
                <a:gd name="T27" fmla="*/ 220 h 220"/>
                <a:gd name="T28" fmla="*/ 195 w 251"/>
                <a:gd name="T29" fmla="*/ 219 h 220"/>
                <a:gd name="T30" fmla="*/ 251 w 251"/>
                <a:gd name="T31" fmla="*/ 220 h 220"/>
                <a:gd name="T32" fmla="*/ 251 w 251"/>
                <a:gd name="T33" fmla="*/ 205 h 220"/>
                <a:gd name="T34" fmla="*/ 212 w 251"/>
                <a:gd name="T35" fmla="*/ 190 h 220"/>
                <a:gd name="T36" fmla="*/ 212 w 251"/>
                <a:gd name="T37" fmla="*/ 94 h 220"/>
                <a:gd name="T38" fmla="*/ 197 w 251"/>
                <a:gd name="T39" fmla="*/ 18 h 220"/>
                <a:gd name="T40" fmla="*/ 145 w 251"/>
                <a:gd name="T41" fmla="*/ 0 h 220"/>
                <a:gd name="T42" fmla="*/ 71 w 251"/>
                <a:gd name="T43" fmla="*/ 52 h 220"/>
                <a:gd name="T44" fmla="*/ 71 w 251"/>
                <a:gd name="T45" fmla="*/ 0 h 220"/>
                <a:gd name="T46" fmla="*/ 0 w 251"/>
                <a:gd name="T47" fmla="*/ 5 h 220"/>
                <a:gd name="T48" fmla="*/ 0 w 251"/>
                <a:gd name="T49" fmla="*/ 21 h 220"/>
                <a:gd name="T50" fmla="*/ 39 w 251"/>
                <a:gd name="T51" fmla="*/ 49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51" h="220">
                  <a:moveTo>
                    <a:pt x="39" y="49"/>
                  </a:moveTo>
                  <a:lnTo>
                    <a:pt x="39" y="182"/>
                  </a:lnTo>
                  <a:cubicBezTo>
                    <a:pt x="39" y="205"/>
                    <a:pt x="34" y="205"/>
                    <a:pt x="0" y="205"/>
                  </a:cubicBezTo>
                  <a:lnTo>
                    <a:pt x="0" y="220"/>
                  </a:lnTo>
                  <a:cubicBezTo>
                    <a:pt x="18" y="220"/>
                    <a:pt x="43" y="219"/>
                    <a:pt x="57" y="219"/>
                  </a:cubicBezTo>
                  <a:cubicBezTo>
                    <a:pt x="70" y="219"/>
                    <a:pt x="96" y="220"/>
                    <a:pt x="113" y="220"/>
                  </a:cubicBezTo>
                  <a:lnTo>
                    <a:pt x="113" y="205"/>
                  </a:lnTo>
                  <a:cubicBezTo>
                    <a:pt x="79" y="205"/>
                    <a:pt x="74" y="205"/>
                    <a:pt x="74" y="182"/>
                  </a:cubicBezTo>
                  <a:lnTo>
                    <a:pt x="74" y="90"/>
                  </a:lnTo>
                  <a:cubicBezTo>
                    <a:pt x="74" y="39"/>
                    <a:pt x="109" y="11"/>
                    <a:pt x="141" y="11"/>
                  </a:cubicBezTo>
                  <a:cubicBezTo>
                    <a:pt x="172" y="11"/>
                    <a:pt x="178" y="38"/>
                    <a:pt x="178" y="66"/>
                  </a:cubicBezTo>
                  <a:lnTo>
                    <a:pt x="178" y="182"/>
                  </a:lnTo>
                  <a:cubicBezTo>
                    <a:pt x="178" y="205"/>
                    <a:pt x="172" y="205"/>
                    <a:pt x="139" y="205"/>
                  </a:cubicBezTo>
                  <a:lnTo>
                    <a:pt x="139" y="220"/>
                  </a:lnTo>
                  <a:cubicBezTo>
                    <a:pt x="156" y="220"/>
                    <a:pt x="182" y="219"/>
                    <a:pt x="195" y="219"/>
                  </a:cubicBezTo>
                  <a:cubicBezTo>
                    <a:pt x="208" y="219"/>
                    <a:pt x="234" y="220"/>
                    <a:pt x="251" y="220"/>
                  </a:cubicBezTo>
                  <a:lnTo>
                    <a:pt x="251" y="205"/>
                  </a:lnTo>
                  <a:cubicBezTo>
                    <a:pt x="225" y="205"/>
                    <a:pt x="213" y="205"/>
                    <a:pt x="212" y="190"/>
                  </a:cubicBezTo>
                  <a:lnTo>
                    <a:pt x="212" y="94"/>
                  </a:lnTo>
                  <a:cubicBezTo>
                    <a:pt x="212" y="52"/>
                    <a:pt x="212" y="36"/>
                    <a:pt x="197" y="18"/>
                  </a:cubicBezTo>
                  <a:cubicBezTo>
                    <a:pt x="190" y="10"/>
                    <a:pt x="173" y="0"/>
                    <a:pt x="145" y="0"/>
                  </a:cubicBezTo>
                  <a:cubicBezTo>
                    <a:pt x="108" y="0"/>
                    <a:pt x="85" y="21"/>
                    <a:pt x="71" y="52"/>
                  </a:cubicBezTo>
                  <a:lnTo>
                    <a:pt x="71" y="0"/>
                  </a:lnTo>
                  <a:lnTo>
                    <a:pt x="0" y="5"/>
                  </a:lnTo>
                  <a:lnTo>
                    <a:pt x="0" y="21"/>
                  </a:lnTo>
                  <a:cubicBezTo>
                    <a:pt x="35" y="21"/>
                    <a:pt x="39" y="24"/>
                    <a:pt x="39" y="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29E484AE-520A-414E-95E6-B763680561C0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1971676" y="3095625"/>
              <a:ext cx="87313" cy="122238"/>
            </a:xfrm>
            <a:custGeom>
              <a:avLst/>
              <a:gdLst>
                <a:gd name="T0" fmla="*/ 42 w 190"/>
                <a:gd name="T1" fmla="*/ 114 h 229"/>
                <a:gd name="T2" fmla="*/ 109 w 190"/>
                <a:gd name="T3" fmla="*/ 12 h 229"/>
                <a:gd name="T4" fmla="*/ 162 w 190"/>
                <a:gd name="T5" fmla="*/ 31 h 229"/>
                <a:gd name="T6" fmla="*/ 139 w 190"/>
                <a:gd name="T7" fmla="*/ 54 h 229"/>
                <a:gd name="T8" fmla="*/ 162 w 190"/>
                <a:gd name="T9" fmla="*/ 76 h 229"/>
                <a:gd name="T10" fmla="*/ 185 w 190"/>
                <a:gd name="T11" fmla="*/ 53 h 229"/>
                <a:gd name="T12" fmla="*/ 108 w 190"/>
                <a:gd name="T13" fmla="*/ 0 h 229"/>
                <a:gd name="T14" fmla="*/ 0 w 190"/>
                <a:gd name="T15" fmla="*/ 115 h 229"/>
                <a:gd name="T16" fmla="*/ 107 w 190"/>
                <a:gd name="T17" fmla="*/ 229 h 229"/>
                <a:gd name="T18" fmla="*/ 190 w 190"/>
                <a:gd name="T19" fmla="*/ 164 h 229"/>
                <a:gd name="T20" fmla="*/ 184 w 190"/>
                <a:gd name="T21" fmla="*/ 159 h 229"/>
                <a:gd name="T22" fmla="*/ 177 w 190"/>
                <a:gd name="T23" fmla="*/ 164 h 229"/>
                <a:gd name="T24" fmla="*/ 112 w 190"/>
                <a:gd name="T25" fmla="*/ 216 h 229"/>
                <a:gd name="T26" fmla="*/ 42 w 190"/>
                <a:gd name="T27" fmla="*/ 114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0" h="229">
                  <a:moveTo>
                    <a:pt x="42" y="114"/>
                  </a:moveTo>
                  <a:cubicBezTo>
                    <a:pt x="42" y="33"/>
                    <a:pt x="83" y="12"/>
                    <a:pt x="109" y="12"/>
                  </a:cubicBezTo>
                  <a:cubicBezTo>
                    <a:pt x="113" y="12"/>
                    <a:pt x="145" y="13"/>
                    <a:pt x="162" y="31"/>
                  </a:cubicBezTo>
                  <a:cubicBezTo>
                    <a:pt x="142" y="32"/>
                    <a:pt x="139" y="47"/>
                    <a:pt x="139" y="54"/>
                  </a:cubicBezTo>
                  <a:cubicBezTo>
                    <a:pt x="139" y="67"/>
                    <a:pt x="148" y="76"/>
                    <a:pt x="162" y="76"/>
                  </a:cubicBezTo>
                  <a:cubicBezTo>
                    <a:pt x="175" y="76"/>
                    <a:pt x="185" y="68"/>
                    <a:pt x="185" y="53"/>
                  </a:cubicBezTo>
                  <a:cubicBezTo>
                    <a:pt x="185" y="19"/>
                    <a:pt x="147" y="0"/>
                    <a:pt x="108" y="0"/>
                  </a:cubicBezTo>
                  <a:cubicBezTo>
                    <a:pt x="46" y="0"/>
                    <a:pt x="0" y="54"/>
                    <a:pt x="0" y="115"/>
                  </a:cubicBezTo>
                  <a:cubicBezTo>
                    <a:pt x="0" y="179"/>
                    <a:pt x="50" y="229"/>
                    <a:pt x="107" y="229"/>
                  </a:cubicBezTo>
                  <a:cubicBezTo>
                    <a:pt x="174" y="229"/>
                    <a:pt x="190" y="169"/>
                    <a:pt x="190" y="164"/>
                  </a:cubicBezTo>
                  <a:cubicBezTo>
                    <a:pt x="190" y="159"/>
                    <a:pt x="185" y="159"/>
                    <a:pt x="184" y="159"/>
                  </a:cubicBezTo>
                  <a:cubicBezTo>
                    <a:pt x="179" y="159"/>
                    <a:pt x="178" y="161"/>
                    <a:pt x="177" y="164"/>
                  </a:cubicBezTo>
                  <a:cubicBezTo>
                    <a:pt x="163" y="210"/>
                    <a:pt x="130" y="216"/>
                    <a:pt x="112" y="216"/>
                  </a:cubicBezTo>
                  <a:cubicBezTo>
                    <a:pt x="85" y="216"/>
                    <a:pt x="42" y="195"/>
                    <a:pt x="42" y="114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6">
              <a:extLst>
                <a:ext uri="{FF2B5EF4-FFF2-40B4-BE49-F238E27FC236}">
                  <a16:creationId xmlns:a16="http://schemas.microsoft.com/office/drawing/2014/main" id="{5D756299-C50A-4B27-8497-1430E4E14076}"/>
                </a:ext>
              </a:extLst>
            </p:cNvPr>
            <p:cNvSpPr>
              <a:spLocks noEditPoints="1"/>
            </p:cNvSpPr>
            <p:nvPr>
              <p:custDataLst>
                <p:tags r:id="rId12"/>
              </p:custDataLst>
            </p:nvPr>
          </p:nvSpPr>
          <p:spPr bwMode="auto">
            <a:xfrm>
              <a:off x="2073276" y="3095625"/>
              <a:ext cx="87313" cy="122238"/>
            </a:xfrm>
            <a:custGeom>
              <a:avLst/>
              <a:gdLst>
                <a:gd name="T0" fmla="*/ 42 w 193"/>
                <a:gd name="T1" fmla="*/ 97 h 229"/>
                <a:gd name="T2" fmla="*/ 103 w 193"/>
                <a:gd name="T3" fmla="*/ 11 h 229"/>
                <a:gd name="T4" fmla="*/ 160 w 193"/>
                <a:gd name="T5" fmla="*/ 97 h 229"/>
                <a:gd name="T6" fmla="*/ 42 w 193"/>
                <a:gd name="T7" fmla="*/ 97 h 229"/>
                <a:gd name="T8" fmla="*/ 41 w 193"/>
                <a:gd name="T9" fmla="*/ 108 h 229"/>
                <a:gd name="T10" fmla="*/ 180 w 193"/>
                <a:gd name="T11" fmla="*/ 108 h 229"/>
                <a:gd name="T12" fmla="*/ 193 w 193"/>
                <a:gd name="T13" fmla="*/ 97 h 229"/>
                <a:gd name="T14" fmla="*/ 103 w 193"/>
                <a:gd name="T15" fmla="*/ 0 h 229"/>
                <a:gd name="T16" fmla="*/ 0 w 193"/>
                <a:gd name="T17" fmla="*/ 113 h 229"/>
                <a:gd name="T18" fmla="*/ 109 w 193"/>
                <a:gd name="T19" fmla="*/ 229 h 229"/>
                <a:gd name="T20" fmla="*/ 193 w 193"/>
                <a:gd name="T21" fmla="*/ 164 h 229"/>
                <a:gd name="T22" fmla="*/ 186 w 193"/>
                <a:gd name="T23" fmla="*/ 158 h 229"/>
                <a:gd name="T24" fmla="*/ 180 w 193"/>
                <a:gd name="T25" fmla="*/ 165 h 229"/>
                <a:gd name="T26" fmla="*/ 112 w 193"/>
                <a:gd name="T27" fmla="*/ 216 h 229"/>
                <a:gd name="T28" fmla="*/ 56 w 193"/>
                <a:gd name="T29" fmla="*/ 183 h 229"/>
                <a:gd name="T30" fmla="*/ 41 w 193"/>
                <a:gd name="T31" fmla="*/ 10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3" h="229">
                  <a:moveTo>
                    <a:pt x="42" y="97"/>
                  </a:moveTo>
                  <a:cubicBezTo>
                    <a:pt x="44" y="23"/>
                    <a:pt x="86" y="11"/>
                    <a:pt x="103" y="11"/>
                  </a:cubicBezTo>
                  <a:cubicBezTo>
                    <a:pt x="155" y="11"/>
                    <a:pt x="160" y="78"/>
                    <a:pt x="160" y="97"/>
                  </a:cubicBezTo>
                  <a:lnTo>
                    <a:pt x="42" y="97"/>
                  </a:lnTo>
                  <a:close/>
                  <a:moveTo>
                    <a:pt x="41" y="108"/>
                  </a:moveTo>
                  <a:lnTo>
                    <a:pt x="180" y="108"/>
                  </a:lnTo>
                  <a:cubicBezTo>
                    <a:pt x="191" y="108"/>
                    <a:pt x="193" y="108"/>
                    <a:pt x="193" y="97"/>
                  </a:cubicBezTo>
                  <a:cubicBezTo>
                    <a:pt x="193" y="48"/>
                    <a:pt x="166" y="0"/>
                    <a:pt x="103" y="0"/>
                  </a:cubicBezTo>
                  <a:cubicBezTo>
                    <a:pt x="46" y="0"/>
                    <a:pt x="0" y="51"/>
                    <a:pt x="0" y="113"/>
                  </a:cubicBezTo>
                  <a:cubicBezTo>
                    <a:pt x="0" y="180"/>
                    <a:pt x="52" y="229"/>
                    <a:pt x="109" y="229"/>
                  </a:cubicBezTo>
                  <a:cubicBezTo>
                    <a:pt x="170" y="229"/>
                    <a:pt x="193" y="173"/>
                    <a:pt x="193" y="164"/>
                  </a:cubicBezTo>
                  <a:cubicBezTo>
                    <a:pt x="193" y="159"/>
                    <a:pt x="189" y="158"/>
                    <a:pt x="186" y="158"/>
                  </a:cubicBezTo>
                  <a:cubicBezTo>
                    <a:pt x="182" y="158"/>
                    <a:pt x="181" y="161"/>
                    <a:pt x="180" y="165"/>
                  </a:cubicBezTo>
                  <a:cubicBezTo>
                    <a:pt x="162" y="216"/>
                    <a:pt x="117" y="216"/>
                    <a:pt x="112" y="216"/>
                  </a:cubicBezTo>
                  <a:cubicBezTo>
                    <a:pt x="87" y="216"/>
                    <a:pt x="67" y="201"/>
                    <a:pt x="56" y="183"/>
                  </a:cubicBezTo>
                  <a:cubicBezTo>
                    <a:pt x="41" y="159"/>
                    <a:pt x="41" y="126"/>
                    <a:pt x="41" y="108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4785F349-6D47-4ACD-BB53-3F74F1B5BBF0}"/>
                </a:ext>
              </a:extLst>
            </p:cNvPr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2174876" y="3030538"/>
              <a:ext cx="112713" cy="187325"/>
            </a:xfrm>
            <a:custGeom>
              <a:avLst/>
              <a:gdLst>
                <a:gd name="T0" fmla="*/ 173 w 246"/>
                <a:gd name="T1" fmla="*/ 319 h 352"/>
                <a:gd name="T2" fmla="*/ 173 w 246"/>
                <a:gd name="T3" fmla="*/ 352 h 352"/>
                <a:gd name="T4" fmla="*/ 246 w 246"/>
                <a:gd name="T5" fmla="*/ 346 h 352"/>
                <a:gd name="T6" fmla="*/ 246 w 246"/>
                <a:gd name="T7" fmla="*/ 331 h 352"/>
                <a:gd name="T8" fmla="*/ 207 w 246"/>
                <a:gd name="T9" fmla="*/ 303 h 352"/>
                <a:gd name="T10" fmla="*/ 207 w 246"/>
                <a:gd name="T11" fmla="*/ 0 h 352"/>
                <a:gd name="T12" fmla="*/ 135 w 246"/>
                <a:gd name="T13" fmla="*/ 6 h 352"/>
                <a:gd name="T14" fmla="*/ 135 w 246"/>
                <a:gd name="T15" fmla="*/ 21 h 352"/>
                <a:gd name="T16" fmla="*/ 174 w 246"/>
                <a:gd name="T17" fmla="*/ 49 h 352"/>
                <a:gd name="T18" fmla="*/ 174 w 246"/>
                <a:gd name="T19" fmla="*/ 157 h 352"/>
                <a:gd name="T20" fmla="*/ 111 w 246"/>
                <a:gd name="T21" fmla="*/ 126 h 352"/>
                <a:gd name="T22" fmla="*/ 0 w 246"/>
                <a:gd name="T23" fmla="*/ 239 h 352"/>
                <a:gd name="T24" fmla="*/ 106 w 246"/>
                <a:gd name="T25" fmla="*/ 352 h 352"/>
                <a:gd name="T26" fmla="*/ 173 w 246"/>
                <a:gd name="T27" fmla="*/ 319 h 352"/>
                <a:gd name="T28" fmla="*/ 173 w 246"/>
                <a:gd name="T29" fmla="*/ 185 h 352"/>
                <a:gd name="T30" fmla="*/ 173 w 246"/>
                <a:gd name="T31" fmla="*/ 287 h 352"/>
                <a:gd name="T32" fmla="*/ 167 w 246"/>
                <a:gd name="T33" fmla="*/ 306 h 352"/>
                <a:gd name="T34" fmla="*/ 108 w 246"/>
                <a:gd name="T35" fmla="*/ 341 h 352"/>
                <a:gd name="T36" fmla="*/ 56 w 246"/>
                <a:gd name="T37" fmla="*/ 309 h 352"/>
                <a:gd name="T38" fmla="*/ 41 w 246"/>
                <a:gd name="T39" fmla="*/ 239 h 352"/>
                <a:gd name="T40" fmla="*/ 57 w 246"/>
                <a:gd name="T41" fmla="*/ 169 h 352"/>
                <a:gd name="T42" fmla="*/ 113 w 246"/>
                <a:gd name="T43" fmla="*/ 137 h 352"/>
                <a:gd name="T44" fmla="*/ 167 w 246"/>
                <a:gd name="T45" fmla="*/ 167 h 352"/>
                <a:gd name="T46" fmla="*/ 173 w 246"/>
                <a:gd name="T47" fmla="*/ 185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352">
                  <a:moveTo>
                    <a:pt x="173" y="319"/>
                  </a:moveTo>
                  <a:lnTo>
                    <a:pt x="173" y="352"/>
                  </a:lnTo>
                  <a:lnTo>
                    <a:pt x="246" y="346"/>
                  </a:lnTo>
                  <a:lnTo>
                    <a:pt x="246" y="331"/>
                  </a:lnTo>
                  <a:cubicBezTo>
                    <a:pt x="211" y="331"/>
                    <a:pt x="207" y="327"/>
                    <a:pt x="207" y="303"/>
                  </a:cubicBezTo>
                  <a:lnTo>
                    <a:pt x="207" y="0"/>
                  </a:lnTo>
                  <a:lnTo>
                    <a:pt x="135" y="6"/>
                  </a:lnTo>
                  <a:lnTo>
                    <a:pt x="135" y="21"/>
                  </a:lnTo>
                  <a:cubicBezTo>
                    <a:pt x="170" y="21"/>
                    <a:pt x="174" y="24"/>
                    <a:pt x="174" y="49"/>
                  </a:cubicBezTo>
                  <a:lnTo>
                    <a:pt x="174" y="157"/>
                  </a:lnTo>
                  <a:cubicBezTo>
                    <a:pt x="160" y="139"/>
                    <a:pt x="138" y="126"/>
                    <a:pt x="111" y="126"/>
                  </a:cubicBezTo>
                  <a:cubicBezTo>
                    <a:pt x="52" y="126"/>
                    <a:pt x="0" y="175"/>
                    <a:pt x="0" y="239"/>
                  </a:cubicBezTo>
                  <a:cubicBezTo>
                    <a:pt x="0" y="302"/>
                    <a:pt x="49" y="352"/>
                    <a:pt x="106" y="352"/>
                  </a:cubicBezTo>
                  <a:cubicBezTo>
                    <a:pt x="138" y="352"/>
                    <a:pt x="160" y="335"/>
                    <a:pt x="173" y="319"/>
                  </a:cubicBezTo>
                  <a:close/>
                  <a:moveTo>
                    <a:pt x="173" y="185"/>
                  </a:moveTo>
                  <a:lnTo>
                    <a:pt x="173" y="287"/>
                  </a:lnTo>
                  <a:cubicBezTo>
                    <a:pt x="173" y="296"/>
                    <a:pt x="173" y="297"/>
                    <a:pt x="167" y="306"/>
                  </a:cubicBezTo>
                  <a:cubicBezTo>
                    <a:pt x="152" y="330"/>
                    <a:pt x="130" y="341"/>
                    <a:pt x="108" y="341"/>
                  </a:cubicBezTo>
                  <a:cubicBezTo>
                    <a:pt x="86" y="341"/>
                    <a:pt x="68" y="328"/>
                    <a:pt x="56" y="309"/>
                  </a:cubicBezTo>
                  <a:cubicBezTo>
                    <a:pt x="43" y="288"/>
                    <a:pt x="41" y="260"/>
                    <a:pt x="41" y="239"/>
                  </a:cubicBezTo>
                  <a:cubicBezTo>
                    <a:pt x="41" y="221"/>
                    <a:pt x="42" y="191"/>
                    <a:pt x="57" y="169"/>
                  </a:cubicBezTo>
                  <a:cubicBezTo>
                    <a:pt x="67" y="153"/>
                    <a:pt x="86" y="137"/>
                    <a:pt x="113" y="137"/>
                  </a:cubicBezTo>
                  <a:cubicBezTo>
                    <a:pt x="131" y="137"/>
                    <a:pt x="152" y="144"/>
                    <a:pt x="167" y="167"/>
                  </a:cubicBezTo>
                  <a:cubicBezTo>
                    <a:pt x="173" y="175"/>
                    <a:pt x="173" y="176"/>
                    <a:pt x="173" y="185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id="{B8F292AE-7119-48D6-9017-E4286094E487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2306638" y="3016250"/>
              <a:ext cx="53975" cy="265113"/>
            </a:xfrm>
            <a:custGeom>
              <a:avLst/>
              <a:gdLst>
                <a:gd name="T0" fmla="*/ 116 w 116"/>
                <a:gd name="T1" fmla="*/ 249 h 499"/>
                <a:gd name="T2" fmla="*/ 83 w 116"/>
                <a:gd name="T3" fmla="*/ 94 h 499"/>
                <a:gd name="T4" fmla="*/ 5 w 116"/>
                <a:gd name="T5" fmla="*/ 0 h 499"/>
                <a:gd name="T6" fmla="*/ 0 w 116"/>
                <a:gd name="T7" fmla="*/ 5 h 499"/>
                <a:gd name="T8" fmla="*/ 10 w 116"/>
                <a:gd name="T9" fmla="*/ 17 h 499"/>
                <a:gd name="T10" fmla="*/ 87 w 116"/>
                <a:gd name="T11" fmla="*/ 249 h 499"/>
                <a:gd name="T12" fmla="*/ 7 w 116"/>
                <a:gd name="T13" fmla="*/ 485 h 499"/>
                <a:gd name="T14" fmla="*/ 0 w 116"/>
                <a:gd name="T15" fmla="*/ 494 h 499"/>
                <a:gd name="T16" fmla="*/ 5 w 116"/>
                <a:gd name="T17" fmla="*/ 499 h 499"/>
                <a:gd name="T18" fmla="*/ 85 w 116"/>
                <a:gd name="T19" fmla="*/ 401 h 499"/>
                <a:gd name="T20" fmla="*/ 116 w 116"/>
                <a:gd name="T21" fmla="*/ 249 h 4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" h="499">
                  <a:moveTo>
                    <a:pt x="116" y="249"/>
                  </a:moveTo>
                  <a:cubicBezTo>
                    <a:pt x="116" y="211"/>
                    <a:pt x="110" y="150"/>
                    <a:pt x="83" y="94"/>
                  </a:cubicBezTo>
                  <a:cubicBezTo>
                    <a:pt x="53" y="33"/>
                    <a:pt x="10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0" y="8"/>
                    <a:pt x="10" y="17"/>
                  </a:cubicBezTo>
                  <a:cubicBezTo>
                    <a:pt x="59" y="66"/>
                    <a:pt x="87" y="145"/>
                    <a:pt x="87" y="249"/>
                  </a:cubicBezTo>
                  <a:cubicBezTo>
                    <a:pt x="87" y="335"/>
                    <a:pt x="69" y="422"/>
                    <a:pt x="7" y="485"/>
                  </a:cubicBezTo>
                  <a:cubicBezTo>
                    <a:pt x="0" y="491"/>
                    <a:pt x="0" y="492"/>
                    <a:pt x="0" y="494"/>
                  </a:cubicBezTo>
                  <a:cubicBezTo>
                    <a:pt x="0" y="497"/>
                    <a:pt x="2" y="499"/>
                    <a:pt x="5" y="499"/>
                  </a:cubicBezTo>
                  <a:cubicBezTo>
                    <a:pt x="10" y="499"/>
                    <a:pt x="55" y="465"/>
                    <a:pt x="85" y="401"/>
                  </a:cubicBezTo>
                  <a:cubicBezTo>
                    <a:pt x="110" y="347"/>
                    <a:pt x="116" y="291"/>
                    <a:pt x="116" y="249"/>
                  </a:cubicBez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24D3F1A1-BFEB-4E82-A094-3D29D1CDEC6E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2466976" y="3035300"/>
              <a:ext cx="147638" cy="179388"/>
            </a:xfrm>
            <a:custGeom>
              <a:avLst/>
              <a:gdLst>
                <a:gd name="T0" fmla="*/ 314 w 323"/>
                <a:gd name="T1" fmla="*/ 0 h 337"/>
                <a:gd name="T2" fmla="*/ 9 w 323"/>
                <a:gd name="T3" fmla="*/ 0 h 337"/>
                <a:gd name="T4" fmla="*/ 0 w 323"/>
                <a:gd name="T5" fmla="*/ 112 h 337"/>
                <a:gd name="T6" fmla="*/ 12 w 323"/>
                <a:gd name="T7" fmla="*/ 112 h 337"/>
                <a:gd name="T8" fmla="*/ 102 w 323"/>
                <a:gd name="T9" fmla="*/ 15 h 337"/>
                <a:gd name="T10" fmla="*/ 129 w 323"/>
                <a:gd name="T11" fmla="*/ 16 h 337"/>
                <a:gd name="T12" fmla="*/ 140 w 323"/>
                <a:gd name="T13" fmla="*/ 35 h 337"/>
                <a:gd name="T14" fmla="*/ 140 w 323"/>
                <a:gd name="T15" fmla="*/ 298 h 337"/>
                <a:gd name="T16" fmla="*/ 87 w 323"/>
                <a:gd name="T17" fmla="*/ 322 h 337"/>
                <a:gd name="T18" fmla="*/ 67 w 323"/>
                <a:gd name="T19" fmla="*/ 322 h 337"/>
                <a:gd name="T20" fmla="*/ 67 w 323"/>
                <a:gd name="T21" fmla="*/ 337 h 337"/>
                <a:gd name="T22" fmla="*/ 161 w 323"/>
                <a:gd name="T23" fmla="*/ 336 h 337"/>
                <a:gd name="T24" fmla="*/ 256 w 323"/>
                <a:gd name="T25" fmla="*/ 337 h 337"/>
                <a:gd name="T26" fmla="*/ 256 w 323"/>
                <a:gd name="T27" fmla="*/ 322 h 337"/>
                <a:gd name="T28" fmla="*/ 236 w 323"/>
                <a:gd name="T29" fmla="*/ 322 h 337"/>
                <a:gd name="T30" fmla="*/ 184 w 323"/>
                <a:gd name="T31" fmla="*/ 298 h 337"/>
                <a:gd name="T32" fmla="*/ 184 w 323"/>
                <a:gd name="T33" fmla="*/ 35 h 337"/>
                <a:gd name="T34" fmla="*/ 193 w 323"/>
                <a:gd name="T35" fmla="*/ 16 h 337"/>
                <a:gd name="T36" fmla="*/ 221 w 323"/>
                <a:gd name="T37" fmla="*/ 15 h 337"/>
                <a:gd name="T38" fmla="*/ 311 w 323"/>
                <a:gd name="T39" fmla="*/ 112 h 337"/>
                <a:gd name="T40" fmla="*/ 323 w 323"/>
                <a:gd name="T41" fmla="*/ 112 h 337"/>
                <a:gd name="T42" fmla="*/ 314 w 323"/>
                <a:gd name="T43" fmla="*/ 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23" h="337">
                  <a:moveTo>
                    <a:pt x="314" y="0"/>
                  </a:moveTo>
                  <a:lnTo>
                    <a:pt x="9" y="0"/>
                  </a:lnTo>
                  <a:lnTo>
                    <a:pt x="0" y="112"/>
                  </a:lnTo>
                  <a:lnTo>
                    <a:pt x="12" y="112"/>
                  </a:lnTo>
                  <a:cubicBezTo>
                    <a:pt x="19" y="31"/>
                    <a:pt x="27" y="15"/>
                    <a:pt x="102" y="15"/>
                  </a:cubicBezTo>
                  <a:cubicBezTo>
                    <a:pt x="111" y="15"/>
                    <a:pt x="124" y="15"/>
                    <a:pt x="129" y="16"/>
                  </a:cubicBezTo>
                  <a:cubicBezTo>
                    <a:pt x="140" y="18"/>
                    <a:pt x="140" y="23"/>
                    <a:pt x="140" y="35"/>
                  </a:cubicBezTo>
                  <a:lnTo>
                    <a:pt x="140" y="298"/>
                  </a:lnTo>
                  <a:cubicBezTo>
                    <a:pt x="140" y="315"/>
                    <a:pt x="140" y="322"/>
                    <a:pt x="87" y="322"/>
                  </a:cubicBezTo>
                  <a:lnTo>
                    <a:pt x="67" y="322"/>
                  </a:lnTo>
                  <a:lnTo>
                    <a:pt x="67" y="337"/>
                  </a:lnTo>
                  <a:cubicBezTo>
                    <a:pt x="88" y="336"/>
                    <a:pt x="139" y="336"/>
                    <a:pt x="161" y="336"/>
                  </a:cubicBezTo>
                  <a:cubicBezTo>
                    <a:pt x="184" y="336"/>
                    <a:pt x="236" y="336"/>
                    <a:pt x="256" y="337"/>
                  </a:cubicBezTo>
                  <a:lnTo>
                    <a:pt x="256" y="322"/>
                  </a:lnTo>
                  <a:lnTo>
                    <a:pt x="236" y="322"/>
                  </a:lnTo>
                  <a:cubicBezTo>
                    <a:pt x="184" y="322"/>
                    <a:pt x="184" y="315"/>
                    <a:pt x="184" y="298"/>
                  </a:cubicBezTo>
                  <a:lnTo>
                    <a:pt x="184" y="35"/>
                  </a:lnTo>
                  <a:cubicBezTo>
                    <a:pt x="184" y="25"/>
                    <a:pt x="184" y="18"/>
                    <a:pt x="193" y="16"/>
                  </a:cubicBezTo>
                  <a:cubicBezTo>
                    <a:pt x="198" y="15"/>
                    <a:pt x="212" y="15"/>
                    <a:pt x="221" y="15"/>
                  </a:cubicBezTo>
                  <a:cubicBezTo>
                    <a:pt x="297" y="15"/>
                    <a:pt x="304" y="31"/>
                    <a:pt x="311" y="112"/>
                  </a:cubicBezTo>
                  <a:lnTo>
                    <a:pt x="323" y="112"/>
                  </a:lnTo>
                  <a:lnTo>
                    <a:pt x="314" y="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5EA11C26-E3C7-4CD3-8FB6-2EAE5F768C6A}"/>
                </a:ext>
              </a:extLst>
            </p:cNvPr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2632076" y="3033713"/>
              <a:ext cx="152400" cy="180975"/>
            </a:xfrm>
            <a:custGeom>
              <a:avLst/>
              <a:gdLst>
                <a:gd name="T0" fmla="*/ 0 w 335"/>
                <a:gd name="T1" fmla="*/ 0 h 340"/>
                <a:gd name="T2" fmla="*/ 0 w 335"/>
                <a:gd name="T3" fmla="*/ 15 h 340"/>
                <a:gd name="T4" fmla="*/ 12 w 335"/>
                <a:gd name="T5" fmla="*/ 15 h 340"/>
                <a:gd name="T6" fmla="*/ 51 w 335"/>
                <a:gd name="T7" fmla="*/ 38 h 340"/>
                <a:gd name="T8" fmla="*/ 51 w 335"/>
                <a:gd name="T9" fmla="*/ 301 h 340"/>
                <a:gd name="T10" fmla="*/ 12 w 335"/>
                <a:gd name="T11" fmla="*/ 325 h 340"/>
                <a:gd name="T12" fmla="*/ 0 w 335"/>
                <a:gd name="T13" fmla="*/ 325 h 340"/>
                <a:gd name="T14" fmla="*/ 0 w 335"/>
                <a:gd name="T15" fmla="*/ 340 h 340"/>
                <a:gd name="T16" fmla="*/ 183 w 335"/>
                <a:gd name="T17" fmla="*/ 340 h 340"/>
                <a:gd name="T18" fmla="*/ 335 w 335"/>
                <a:gd name="T19" fmla="*/ 173 h 340"/>
                <a:gd name="T20" fmla="*/ 183 w 335"/>
                <a:gd name="T21" fmla="*/ 0 h 340"/>
                <a:gd name="T22" fmla="*/ 0 w 335"/>
                <a:gd name="T23" fmla="*/ 0 h 340"/>
                <a:gd name="T24" fmla="*/ 119 w 335"/>
                <a:gd name="T25" fmla="*/ 325 h 340"/>
                <a:gd name="T26" fmla="*/ 94 w 335"/>
                <a:gd name="T27" fmla="*/ 305 h 340"/>
                <a:gd name="T28" fmla="*/ 94 w 335"/>
                <a:gd name="T29" fmla="*/ 35 h 340"/>
                <a:gd name="T30" fmla="*/ 119 w 335"/>
                <a:gd name="T31" fmla="*/ 15 h 340"/>
                <a:gd name="T32" fmla="*/ 169 w 335"/>
                <a:gd name="T33" fmla="*/ 15 h 340"/>
                <a:gd name="T34" fmla="*/ 259 w 335"/>
                <a:gd name="T35" fmla="*/ 61 h 340"/>
                <a:gd name="T36" fmla="*/ 285 w 335"/>
                <a:gd name="T37" fmla="*/ 173 h 340"/>
                <a:gd name="T38" fmla="*/ 258 w 335"/>
                <a:gd name="T39" fmla="*/ 282 h 340"/>
                <a:gd name="T40" fmla="*/ 169 w 335"/>
                <a:gd name="T41" fmla="*/ 325 h 340"/>
                <a:gd name="T42" fmla="*/ 119 w 335"/>
                <a:gd name="T43" fmla="*/ 325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35" h="340">
                  <a:moveTo>
                    <a:pt x="0" y="0"/>
                  </a:move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0"/>
                    <a:pt x="51" y="38"/>
                  </a:cubicBezTo>
                  <a:lnTo>
                    <a:pt x="51" y="301"/>
                  </a:lnTo>
                  <a:cubicBezTo>
                    <a:pt x="51" y="319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lnTo>
                    <a:pt x="183" y="340"/>
                  </a:lnTo>
                  <a:cubicBezTo>
                    <a:pt x="266" y="340"/>
                    <a:pt x="335" y="266"/>
                    <a:pt x="335" y="173"/>
                  </a:cubicBezTo>
                  <a:cubicBezTo>
                    <a:pt x="335" y="78"/>
                    <a:pt x="268" y="0"/>
                    <a:pt x="183" y="0"/>
                  </a:cubicBezTo>
                  <a:lnTo>
                    <a:pt x="0" y="0"/>
                  </a:lnTo>
                  <a:close/>
                  <a:moveTo>
                    <a:pt x="119" y="325"/>
                  </a:moveTo>
                  <a:cubicBezTo>
                    <a:pt x="95" y="325"/>
                    <a:pt x="94" y="321"/>
                    <a:pt x="94" y="305"/>
                  </a:cubicBezTo>
                  <a:lnTo>
                    <a:pt x="94" y="35"/>
                  </a:lnTo>
                  <a:cubicBezTo>
                    <a:pt x="94" y="18"/>
                    <a:pt x="95" y="15"/>
                    <a:pt x="119" y="15"/>
                  </a:cubicBezTo>
                  <a:lnTo>
                    <a:pt x="169" y="15"/>
                  </a:lnTo>
                  <a:cubicBezTo>
                    <a:pt x="200" y="15"/>
                    <a:pt x="234" y="26"/>
                    <a:pt x="259" y="61"/>
                  </a:cubicBezTo>
                  <a:cubicBezTo>
                    <a:pt x="281" y="91"/>
                    <a:pt x="285" y="134"/>
                    <a:pt x="285" y="173"/>
                  </a:cubicBezTo>
                  <a:cubicBezTo>
                    <a:pt x="285" y="228"/>
                    <a:pt x="276" y="258"/>
                    <a:pt x="258" y="282"/>
                  </a:cubicBezTo>
                  <a:cubicBezTo>
                    <a:pt x="248" y="296"/>
                    <a:pt x="219" y="325"/>
                    <a:pt x="169" y="325"/>
                  </a:cubicBezTo>
                  <a:lnTo>
                    <a:pt x="119" y="325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4C877C00-5967-4A68-A420-B4BDD1F5C87C}"/>
                </a:ext>
              </a:extLst>
            </p:cNvPr>
            <p:cNvSpPr>
              <a:spLocks noEditPoints="1"/>
            </p:cNvSpPr>
            <p:nvPr>
              <p:custDataLst>
                <p:tags r:id="rId17"/>
              </p:custDataLst>
            </p:nvPr>
          </p:nvSpPr>
          <p:spPr bwMode="auto">
            <a:xfrm>
              <a:off x="2805113" y="3033713"/>
              <a:ext cx="134938" cy="180975"/>
            </a:xfrm>
            <a:custGeom>
              <a:avLst/>
              <a:gdLst>
                <a:gd name="T0" fmla="*/ 95 w 293"/>
                <a:gd name="T1" fmla="*/ 183 h 340"/>
                <a:gd name="T2" fmla="*/ 180 w 293"/>
                <a:gd name="T3" fmla="*/ 183 h 340"/>
                <a:gd name="T4" fmla="*/ 293 w 293"/>
                <a:gd name="T5" fmla="*/ 92 h 340"/>
                <a:gd name="T6" fmla="*/ 176 w 293"/>
                <a:gd name="T7" fmla="*/ 0 h 340"/>
                <a:gd name="T8" fmla="*/ 0 w 293"/>
                <a:gd name="T9" fmla="*/ 0 h 340"/>
                <a:gd name="T10" fmla="*/ 0 w 293"/>
                <a:gd name="T11" fmla="*/ 15 h 340"/>
                <a:gd name="T12" fmla="*/ 12 w 293"/>
                <a:gd name="T13" fmla="*/ 15 h 340"/>
                <a:gd name="T14" fmla="*/ 51 w 293"/>
                <a:gd name="T15" fmla="*/ 38 h 340"/>
                <a:gd name="T16" fmla="*/ 51 w 293"/>
                <a:gd name="T17" fmla="*/ 301 h 340"/>
                <a:gd name="T18" fmla="*/ 12 w 293"/>
                <a:gd name="T19" fmla="*/ 325 h 340"/>
                <a:gd name="T20" fmla="*/ 0 w 293"/>
                <a:gd name="T21" fmla="*/ 325 h 340"/>
                <a:gd name="T22" fmla="*/ 0 w 293"/>
                <a:gd name="T23" fmla="*/ 340 h 340"/>
                <a:gd name="T24" fmla="*/ 73 w 293"/>
                <a:gd name="T25" fmla="*/ 339 h 340"/>
                <a:gd name="T26" fmla="*/ 147 w 293"/>
                <a:gd name="T27" fmla="*/ 340 h 340"/>
                <a:gd name="T28" fmla="*/ 147 w 293"/>
                <a:gd name="T29" fmla="*/ 325 h 340"/>
                <a:gd name="T30" fmla="*/ 135 w 293"/>
                <a:gd name="T31" fmla="*/ 325 h 340"/>
                <a:gd name="T32" fmla="*/ 95 w 293"/>
                <a:gd name="T33" fmla="*/ 301 h 340"/>
                <a:gd name="T34" fmla="*/ 95 w 293"/>
                <a:gd name="T35" fmla="*/ 183 h 340"/>
                <a:gd name="T36" fmla="*/ 94 w 293"/>
                <a:gd name="T37" fmla="*/ 170 h 340"/>
                <a:gd name="T38" fmla="*/ 94 w 293"/>
                <a:gd name="T39" fmla="*/ 35 h 340"/>
                <a:gd name="T40" fmla="*/ 118 w 293"/>
                <a:gd name="T41" fmla="*/ 15 h 340"/>
                <a:gd name="T42" fmla="*/ 163 w 293"/>
                <a:gd name="T43" fmla="*/ 15 h 340"/>
                <a:gd name="T44" fmla="*/ 242 w 293"/>
                <a:gd name="T45" fmla="*/ 92 h 340"/>
                <a:gd name="T46" fmla="*/ 163 w 293"/>
                <a:gd name="T47" fmla="*/ 170 h 340"/>
                <a:gd name="T48" fmla="*/ 94 w 293"/>
                <a:gd name="T49" fmla="*/ 170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93" h="340">
                  <a:moveTo>
                    <a:pt x="95" y="183"/>
                  </a:moveTo>
                  <a:lnTo>
                    <a:pt x="180" y="183"/>
                  </a:lnTo>
                  <a:cubicBezTo>
                    <a:pt x="240" y="183"/>
                    <a:pt x="293" y="142"/>
                    <a:pt x="293" y="92"/>
                  </a:cubicBezTo>
                  <a:cubicBezTo>
                    <a:pt x="293" y="43"/>
                    <a:pt x="244" y="0"/>
                    <a:pt x="176" y="0"/>
                  </a:cubicBezTo>
                  <a:lnTo>
                    <a:pt x="0" y="0"/>
                  </a:lnTo>
                  <a:lnTo>
                    <a:pt x="0" y="15"/>
                  </a:lnTo>
                  <a:lnTo>
                    <a:pt x="12" y="15"/>
                  </a:lnTo>
                  <a:cubicBezTo>
                    <a:pt x="50" y="15"/>
                    <a:pt x="51" y="20"/>
                    <a:pt x="51" y="38"/>
                  </a:cubicBezTo>
                  <a:lnTo>
                    <a:pt x="51" y="301"/>
                  </a:lnTo>
                  <a:cubicBezTo>
                    <a:pt x="51" y="319"/>
                    <a:pt x="50" y="325"/>
                    <a:pt x="12" y="325"/>
                  </a:cubicBezTo>
                  <a:lnTo>
                    <a:pt x="0" y="325"/>
                  </a:lnTo>
                  <a:lnTo>
                    <a:pt x="0" y="340"/>
                  </a:lnTo>
                  <a:cubicBezTo>
                    <a:pt x="17" y="339"/>
                    <a:pt x="54" y="339"/>
                    <a:pt x="73" y="339"/>
                  </a:cubicBezTo>
                  <a:cubicBezTo>
                    <a:pt x="92" y="339"/>
                    <a:pt x="129" y="339"/>
                    <a:pt x="147" y="340"/>
                  </a:cubicBezTo>
                  <a:lnTo>
                    <a:pt x="147" y="325"/>
                  </a:lnTo>
                  <a:lnTo>
                    <a:pt x="135" y="325"/>
                  </a:lnTo>
                  <a:cubicBezTo>
                    <a:pt x="96" y="325"/>
                    <a:pt x="95" y="319"/>
                    <a:pt x="95" y="301"/>
                  </a:cubicBezTo>
                  <a:lnTo>
                    <a:pt x="95" y="183"/>
                  </a:lnTo>
                  <a:close/>
                  <a:moveTo>
                    <a:pt x="94" y="170"/>
                  </a:moveTo>
                  <a:lnTo>
                    <a:pt x="94" y="35"/>
                  </a:lnTo>
                  <a:cubicBezTo>
                    <a:pt x="94" y="18"/>
                    <a:pt x="95" y="15"/>
                    <a:pt x="118" y="15"/>
                  </a:cubicBezTo>
                  <a:lnTo>
                    <a:pt x="163" y="15"/>
                  </a:lnTo>
                  <a:cubicBezTo>
                    <a:pt x="242" y="15"/>
                    <a:pt x="242" y="68"/>
                    <a:pt x="242" y="92"/>
                  </a:cubicBezTo>
                  <a:cubicBezTo>
                    <a:pt x="242" y="116"/>
                    <a:pt x="242" y="170"/>
                    <a:pt x="163" y="170"/>
                  </a:cubicBezTo>
                  <a:lnTo>
                    <a:pt x="94" y="170"/>
                  </a:lnTo>
                </a:path>
              </a:pathLst>
            </a:custGeom>
            <a:solidFill>
              <a:srgbClr val="000000"/>
            </a:solidFill>
            <a:ln w="0">
              <a:noFill/>
              <a:prstDash val="solid"/>
              <a:round/>
              <a:headEnd/>
              <a:tailEnd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33757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DF8164-49F1-9A45-B9D1-6C9E7A3F5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038" y="3480560"/>
            <a:ext cx="308246" cy="2338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EFF5F4-71FF-6740-9A0D-515DBB093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349" y="4240159"/>
            <a:ext cx="301963" cy="2372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DD4EE2-DD7E-934D-B7D5-1AE9B09B4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3754" y="1736833"/>
            <a:ext cx="342900" cy="342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F0CD8F-2ADB-DD44-BCAD-C347D8040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7309" y="1672193"/>
            <a:ext cx="927100" cy="4699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7A3257-DC70-6C4E-A66F-95520E3EAFC8}"/>
              </a:ext>
            </a:extLst>
          </p:cNvPr>
          <p:cNvCxnSpPr/>
          <p:nvPr/>
        </p:nvCxnSpPr>
        <p:spPr>
          <a:xfrm>
            <a:off x="7215550" y="2443332"/>
            <a:ext cx="2581604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0D71BEDD-DD54-6E40-9D54-20EC01906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7355" y="2619510"/>
            <a:ext cx="463550" cy="337127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846A8F-4750-FB42-936B-D58AEA13240C}"/>
              </a:ext>
            </a:extLst>
          </p:cNvPr>
          <p:cNvCxnSpPr/>
          <p:nvPr/>
        </p:nvCxnSpPr>
        <p:spPr>
          <a:xfrm>
            <a:off x="7209200" y="3172984"/>
            <a:ext cx="2581604" cy="0"/>
          </a:xfrm>
          <a:prstGeom prst="straightConnector1">
            <a:avLst/>
          </a:prstGeom>
          <a:ln w="3810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F80F88-CE12-6E4E-91DF-45729B8C193A}"/>
              </a:ext>
            </a:extLst>
          </p:cNvPr>
          <p:cNvCxnSpPr/>
          <p:nvPr/>
        </p:nvCxnSpPr>
        <p:spPr>
          <a:xfrm>
            <a:off x="7246915" y="3805346"/>
            <a:ext cx="2581604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Arrow 23">
            <a:extLst>
              <a:ext uri="{FF2B5EF4-FFF2-40B4-BE49-F238E27FC236}">
                <a16:creationId xmlns:a16="http://schemas.microsoft.com/office/drawing/2014/main" id="{3612D007-95A5-544C-A3AC-975E4C4FA499}"/>
              </a:ext>
            </a:extLst>
          </p:cNvPr>
          <p:cNvSpPr/>
          <p:nvPr/>
        </p:nvSpPr>
        <p:spPr>
          <a:xfrm rot="10800000">
            <a:off x="6922208" y="4401754"/>
            <a:ext cx="3057767" cy="1415441"/>
          </a:xfrm>
          <a:prstGeom prst="rightArrow">
            <a:avLst>
              <a:gd name="adj1" fmla="val 76549"/>
              <a:gd name="adj2" fmla="val 31416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F79651D-54F1-D041-9D29-30F74B3CF6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1349" y="5263989"/>
            <a:ext cx="2267798" cy="29050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F9AD44E-F4CA-7745-82F1-9F7A750238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6507" y="4663820"/>
            <a:ext cx="1308100" cy="287782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CF9334D-A603-A042-B5FA-AA13EACAB96A}"/>
              </a:ext>
            </a:extLst>
          </p:cNvPr>
          <p:cNvCxnSpPr/>
          <p:nvPr/>
        </p:nvCxnSpPr>
        <p:spPr>
          <a:xfrm>
            <a:off x="7216732" y="6660742"/>
            <a:ext cx="2581604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65E9B3D5-7107-1846-A37E-35708D166D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76507" y="6156091"/>
            <a:ext cx="1764192" cy="392043"/>
          </a:xfrm>
          <a:prstGeom prst="rect">
            <a:avLst/>
          </a:prstGeom>
        </p:spPr>
      </p:pic>
      <p:sp>
        <p:nvSpPr>
          <p:cNvPr id="45" name="Title 1">
            <a:extLst>
              <a:ext uri="{FF2B5EF4-FFF2-40B4-BE49-F238E27FC236}">
                <a16:creationId xmlns:a16="http://schemas.microsoft.com/office/drawing/2014/main" id="{DBC62EC0-76C1-044D-892E-29099BB06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en-US" altLang="zh-CN" dirty="0">
                <a:solidFill>
                  <a:schemeClr val="accent1"/>
                </a:solidFill>
              </a:rPr>
              <a:t>BL02</a:t>
            </a:r>
            <a:r>
              <a:rPr lang="en-US" altLang="zh-CN" dirty="0"/>
              <a:t>]</a:t>
            </a:r>
            <a:r>
              <a:rPr lang="zh-CN" altLang="en-US" dirty="0"/>
              <a:t> </a:t>
            </a:r>
            <a:r>
              <a:rPr lang="en-US" altLang="zh-CN" dirty="0"/>
              <a:t>Extractable</a:t>
            </a:r>
            <a:r>
              <a:rPr lang="zh-CN" altLang="en-US" dirty="0"/>
              <a:t> </a:t>
            </a:r>
            <a:r>
              <a:rPr lang="en-US" altLang="zh-CN" dirty="0"/>
              <a:t>Commitment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6DBB5BD-3B6E-3D48-B5DA-01F3BA5A81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67807" y="2042557"/>
            <a:ext cx="163375" cy="29235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B58A779-2F3B-674B-91CE-4856F8BA6D2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66903" y="2764836"/>
            <a:ext cx="1632005" cy="31085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494E93A-D2B6-F949-8B19-141822EAFD5F}"/>
              </a:ext>
            </a:extLst>
          </p:cNvPr>
          <p:cNvSpPr txBox="1"/>
          <p:nvPr/>
        </p:nvSpPr>
        <p:spPr>
          <a:xfrm>
            <a:off x="1319875" y="2143359"/>
            <a:ext cx="3077722" cy="461665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1.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TDP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should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be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avoid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8C06CC-4E71-CD48-BD84-DE5BB57118A5}"/>
              </a:ext>
            </a:extLst>
          </p:cNvPr>
          <p:cNvCxnSpPr>
            <a:cxnSpLocks/>
            <a:stCxn id="33" idx="2"/>
            <a:endCxn id="27" idx="3"/>
          </p:cNvCxnSpPr>
          <p:nvPr/>
        </p:nvCxnSpPr>
        <p:spPr>
          <a:xfrm flipH="1">
            <a:off x="4397597" y="2183430"/>
            <a:ext cx="3559396" cy="19076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onut 32">
            <a:extLst>
              <a:ext uri="{FF2B5EF4-FFF2-40B4-BE49-F238E27FC236}">
                <a16:creationId xmlns:a16="http://schemas.microsoft.com/office/drawing/2014/main" id="{FCD4CCF8-0DE7-C548-8763-22872D234C9E}"/>
              </a:ext>
            </a:extLst>
          </p:cNvPr>
          <p:cNvSpPr/>
          <p:nvPr/>
        </p:nvSpPr>
        <p:spPr>
          <a:xfrm>
            <a:off x="7956993" y="1857590"/>
            <a:ext cx="658319" cy="651680"/>
          </a:xfrm>
          <a:prstGeom prst="donu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Donut 34">
            <a:extLst>
              <a:ext uri="{FF2B5EF4-FFF2-40B4-BE49-F238E27FC236}">
                <a16:creationId xmlns:a16="http://schemas.microsoft.com/office/drawing/2014/main" id="{7FF5BBD7-A698-774E-B0C7-DEB37EC0ABC4}"/>
              </a:ext>
            </a:extLst>
          </p:cNvPr>
          <p:cNvSpPr/>
          <p:nvPr/>
        </p:nvSpPr>
        <p:spPr>
          <a:xfrm>
            <a:off x="5934267" y="2518010"/>
            <a:ext cx="658319" cy="651680"/>
          </a:xfrm>
          <a:prstGeom prst="donu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1272AA8-EB2C-9C42-BFBF-A8E46D48E806}"/>
              </a:ext>
            </a:extLst>
          </p:cNvPr>
          <p:cNvCxnSpPr>
            <a:cxnSpLocks/>
            <a:stCxn id="35" idx="2"/>
          </p:cNvCxnSpPr>
          <p:nvPr/>
        </p:nvCxnSpPr>
        <p:spPr>
          <a:xfrm flipH="1" flipV="1">
            <a:off x="4380939" y="2484714"/>
            <a:ext cx="1553328" cy="35913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C242490-ABE1-6F43-9786-66F485FCD098}"/>
              </a:ext>
            </a:extLst>
          </p:cNvPr>
          <p:cNvSpPr txBox="1"/>
          <p:nvPr/>
        </p:nvSpPr>
        <p:spPr>
          <a:xfrm>
            <a:off x="1303059" y="3973934"/>
            <a:ext cx="4121063" cy="461665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2.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Non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black-box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access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to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Com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9191CE5-FBA1-E043-998C-6418EDB1E95C}"/>
              </a:ext>
            </a:extLst>
          </p:cNvPr>
          <p:cNvCxnSpPr>
            <a:cxnSpLocks/>
            <a:stCxn id="31" idx="4"/>
          </p:cNvCxnSpPr>
          <p:nvPr/>
        </p:nvCxnSpPr>
        <p:spPr>
          <a:xfrm flipH="1">
            <a:off x="5408039" y="3242387"/>
            <a:ext cx="3130872" cy="81714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8C64E7-590F-994F-B749-F9E54FA4B2F7}"/>
              </a:ext>
            </a:extLst>
          </p:cNvPr>
          <p:cNvCxnSpPr>
            <a:cxnSpLocks/>
            <a:stCxn id="34" idx="2"/>
          </p:cNvCxnSpPr>
          <p:nvPr/>
        </p:nvCxnSpPr>
        <p:spPr>
          <a:xfrm flipH="1" flipV="1">
            <a:off x="5411245" y="4321619"/>
            <a:ext cx="1302892" cy="738736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B95092D5-77E0-0C49-BC66-3158A233887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207926" y="6364695"/>
            <a:ext cx="1616005" cy="36687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8EA2892-470D-FD44-B4C1-908E94E5275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06135" y="5438972"/>
            <a:ext cx="1955038" cy="33455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A922CA-588C-974D-87D8-3376A730A93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54212" y="5482492"/>
            <a:ext cx="1955038" cy="334552"/>
          </a:xfrm>
          <a:prstGeom prst="rect">
            <a:avLst/>
          </a:prstGeom>
        </p:spPr>
      </p:pic>
      <p:sp>
        <p:nvSpPr>
          <p:cNvPr id="31" name="Donut 30">
            <a:extLst>
              <a:ext uri="{FF2B5EF4-FFF2-40B4-BE49-F238E27FC236}">
                <a16:creationId xmlns:a16="http://schemas.microsoft.com/office/drawing/2014/main" id="{013F1993-DE51-EA42-BC37-4779C988DC78}"/>
              </a:ext>
            </a:extLst>
          </p:cNvPr>
          <p:cNvSpPr/>
          <p:nvPr/>
        </p:nvSpPr>
        <p:spPr>
          <a:xfrm>
            <a:off x="7298674" y="2590707"/>
            <a:ext cx="2480473" cy="651680"/>
          </a:xfrm>
          <a:prstGeom prst="donu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Donut 33">
            <a:extLst>
              <a:ext uri="{FF2B5EF4-FFF2-40B4-BE49-F238E27FC236}">
                <a16:creationId xmlns:a16="http://schemas.microsoft.com/office/drawing/2014/main" id="{A12232A7-8F2D-4A47-AAE7-75B491D5D21F}"/>
              </a:ext>
            </a:extLst>
          </p:cNvPr>
          <p:cNvSpPr/>
          <p:nvPr/>
        </p:nvSpPr>
        <p:spPr>
          <a:xfrm>
            <a:off x="6714137" y="4166875"/>
            <a:ext cx="3615906" cy="1786959"/>
          </a:xfrm>
          <a:prstGeom prst="donu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69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3" grpId="0" animBg="1"/>
      <p:bldP spid="35" grpId="0" animBg="1"/>
      <p:bldP spid="37" grpId="0" animBg="1"/>
      <p:bldP spid="31" grpId="0" animBg="1"/>
      <p:bldP spid="31" grpId="1" animBg="1"/>
      <p:bldP spid="34" grpId="0" animBg="1"/>
      <p:bldP spid="34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8DD4EE2-DD7E-934D-B7D5-1AE9B09B4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6830" y="1448404"/>
            <a:ext cx="265123" cy="26512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F0CD8F-2ADB-DD44-BCAD-C347D8040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675" y="1399308"/>
            <a:ext cx="716813" cy="363316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E7A3257-DC70-6C4E-A66F-95520E3EAFC8}"/>
              </a:ext>
            </a:extLst>
          </p:cNvPr>
          <p:cNvCxnSpPr>
            <a:cxnSpLocks/>
          </p:cNvCxnSpPr>
          <p:nvPr/>
        </p:nvCxnSpPr>
        <p:spPr>
          <a:xfrm>
            <a:off x="6999760" y="2880522"/>
            <a:ext cx="2454798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0D71BEDD-DD54-6E40-9D54-20EC019068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8307" y="2574174"/>
            <a:ext cx="358407" cy="26065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6DBB5BD-3B6E-3D48-B5DA-01F3BA5A81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3951" y="2480388"/>
            <a:ext cx="126318" cy="22604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EE0C574-0DC2-5D4A-8BDB-207D2C5F42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3156" y="2065402"/>
            <a:ext cx="1419614" cy="53235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31FDCAB-D508-7444-A553-972498EAF8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9141" y="2698873"/>
            <a:ext cx="1335432" cy="265123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D08C9E4-1C43-E54A-BF85-37221B9E94F2}"/>
              </a:ext>
            </a:extLst>
          </p:cNvPr>
          <p:cNvCxnSpPr>
            <a:cxnSpLocks/>
          </p:cNvCxnSpPr>
          <p:nvPr/>
        </p:nvCxnSpPr>
        <p:spPr>
          <a:xfrm>
            <a:off x="6999760" y="2634007"/>
            <a:ext cx="2454798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1408A728-161B-084E-8E22-E0931C4CB2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4508" y="1923136"/>
            <a:ext cx="2716646" cy="55350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02E0ACAC-1DE5-5F46-A720-D4D6196E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TDP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96EA3-AEB4-FF4D-B394-FF91C041EE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04381" y="4608578"/>
            <a:ext cx="248981" cy="18888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770FE9D-5243-5646-ABD0-FFA7901D921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06602" y="5059367"/>
            <a:ext cx="243906" cy="191641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A044146-1C04-0A48-ADFD-E3A3D5D21E8C}"/>
              </a:ext>
            </a:extLst>
          </p:cNvPr>
          <p:cNvCxnSpPr>
            <a:cxnSpLocks/>
          </p:cNvCxnSpPr>
          <p:nvPr/>
        </p:nvCxnSpPr>
        <p:spPr>
          <a:xfrm>
            <a:off x="7125444" y="4423331"/>
            <a:ext cx="2174161" cy="0"/>
          </a:xfrm>
          <a:prstGeom prst="straightConnector1">
            <a:avLst/>
          </a:prstGeom>
          <a:ln w="3810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F54EB49-2249-0849-AA8A-627AFB06B9E7}"/>
              </a:ext>
            </a:extLst>
          </p:cNvPr>
          <p:cNvCxnSpPr>
            <a:cxnSpLocks/>
          </p:cNvCxnSpPr>
          <p:nvPr/>
        </p:nvCxnSpPr>
        <p:spPr>
          <a:xfrm>
            <a:off x="7162253" y="4819612"/>
            <a:ext cx="2215101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ight Arrow 41">
            <a:extLst>
              <a:ext uri="{FF2B5EF4-FFF2-40B4-BE49-F238E27FC236}">
                <a16:creationId xmlns:a16="http://schemas.microsoft.com/office/drawing/2014/main" id="{59B9DC86-76FB-7140-957E-FAD2CCA7C363}"/>
              </a:ext>
            </a:extLst>
          </p:cNvPr>
          <p:cNvSpPr/>
          <p:nvPr/>
        </p:nvSpPr>
        <p:spPr>
          <a:xfrm rot="10800000">
            <a:off x="7023989" y="5220752"/>
            <a:ext cx="2307349" cy="854106"/>
          </a:xfrm>
          <a:prstGeom prst="rightArrow">
            <a:avLst>
              <a:gd name="adj1" fmla="val 76549"/>
              <a:gd name="adj2" fmla="val 31416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67D827D-9D67-E84D-91D7-502BA78B70D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46251" y="5675663"/>
            <a:ext cx="1831782" cy="23465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582F3E9-56DE-5D4C-B7A2-9BC65E2F087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77812" y="5401550"/>
            <a:ext cx="1056599" cy="23245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D5B1E0F-FAE8-894F-95FF-8FC21562444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85043" y="4052286"/>
            <a:ext cx="1318229" cy="25109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F78CFDD-E0BA-3D44-A34B-09E958C8261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64723" y="5652880"/>
            <a:ext cx="1579154" cy="27023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8045E87-43D7-804E-820B-C0C9059F09D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86830" y="5599915"/>
            <a:ext cx="1579154" cy="270230"/>
          </a:xfrm>
          <a:prstGeom prst="rect">
            <a:avLst/>
          </a:prstGeom>
        </p:spPr>
      </p:pic>
      <p:sp>
        <p:nvSpPr>
          <p:cNvPr id="48" name="Frame 47">
            <a:extLst>
              <a:ext uri="{FF2B5EF4-FFF2-40B4-BE49-F238E27FC236}">
                <a16:creationId xmlns:a16="http://schemas.microsoft.com/office/drawing/2014/main" id="{F72175C5-FF0D-9A4F-9E1C-8828E5C8F63B}"/>
              </a:ext>
            </a:extLst>
          </p:cNvPr>
          <p:cNvSpPr/>
          <p:nvPr/>
        </p:nvSpPr>
        <p:spPr>
          <a:xfrm>
            <a:off x="6660667" y="3338185"/>
            <a:ext cx="604830" cy="571419"/>
          </a:xfrm>
          <a:prstGeom prst="frame">
            <a:avLst>
              <a:gd name="adj1" fmla="val 0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50F8496A-B764-9148-82BC-254C8B521D7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10117" y="3522754"/>
            <a:ext cx="532735" cy="27496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33B19D6-97A5-E44F-B3D3-1B3FB03FA7E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743906" y="3545570"/>
            <a:ext cx="523798" cy="250172"/>
          </a:xfrm>
          <a:prstGeom prst="rect">
            <a:avLst/>
          </a:prstGeom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BC9B207-3C8A-414A-A8D5-3265C1D18BB3}"/>
              </a:ext>
            </a:extLst>
          </p:cNvPr>
          <p:cNvCxnSpPr>
            <a:cxnSpLocks/>
          </p:cNvCxnSpPr>
          <p:nvPr/>
        </p:nvCxnSpPr>
        <p:spPr>
          <a:xfrm>
            <a:off x="6425482" y="3468706"/>
            <a:ext cx="230989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E923DA-B622-CC46-AF2A-4787C0AAF913}"/>
              </a:ext>
            </a:extLst>
          </p:cNvPr>
          <p:cNvCxnSpPr>
            <a:cxnSpLocks/>
          </p:cNvCxnSpPr>
          <p:nvPr/>
        </p:nvCxnSpPr>
        <p:spPr>
          <a:xfrm>
            <a:off x="7255123" y="3617852"/>
            <a:ext cx="229736" cy="0"/>
          </a:xfrm>
          <a:prstGeom prst="straightConnector1">
            <a:avLst/>
          </a:prstGeom>
          <a:ln w="28575"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0E13CEC3-E687-7647-93DC-7254D7B39FE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13591" y="3655234"/>
            <a:ext cx="366954" cy="19221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41461C2-FC6F-E947-B41D-B3D450005D26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990240" y="3360537"/>
            <a:ext cx="366955" cy="19627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7F506B3-DB94-6F46-A3A2-CAB9F57EC9A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026871" y="3660234"/>
            <a:ext cx="367798" cy="17590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C96E46A-CA64-E342-9C22-E3E2C1AAC34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603943" y="3538939"/>
            <a:ext cx="257769" cy="17721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A8462B4B-EF87-294D-9D55-45578532F6F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7558169" y="3534370"/>
            <a:ext cx="225547" cy="17721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5ED317AC-05B8-724D-84E9-0C9956ACBE3B}"/>
              </a:ext>
            </a:extLst>
          </p:cNvPr>
          <p:cNvSpPr txBox="1"/>
          <p:nvPr/>
        </p:nvSpPr>
        <p:spPr>
          <a:xfrm>
            <a:off x="7974194" y="3282269"/>
            <a:ext cx="922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.</a:t>
            </a:r>
            <a:r>
              <a:rPr lang="zh-CN" altLang="en-US" sz="2800" dirty="0"/>
              <a:t> </a:t>
            </a:r>
            <a:r>
              <a:rPr lang="en-US" altLang="zh-CN" sz="2800" dirty="0"/>
              <a:t>.</a:t>
            </a:r>
            <a:r>
              <a:rPr lang="zh-CN" altLang="en-US" sz="2800" dirty="0"/>
              <a:t> </a:t>
            </a:r>
            <a:r>
              <a:rPr lang="en-US" altLang="zh-CN" sz="2800" dirty="0"/>
              <a:t>.</a:t>
            </a:r>
            <a:endParaRPr lang="en-US" sz="28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CA87FC1-9B5B-0B4A-957A-E8FA28CEE7AB}"/>
              </a:ext>
            </a:extLst>
          </p:cNvPr>
          <p:cNvCxnSpPr>
            <a:cxnSpLocks/>
          </p:cNvCxnSpPr>
          <p:nvPr/>
        </p:nvCxnSpPr>
        <p:spPr>
          <a:xfrm>
            <a:off x="6424322" y="3774666"/>
            <a:ext cx="230989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ame 62">
            <a:extLst>
              <a:ext uri="{FF2B5EF4-FFF2-40B4-BE49-F238E27FC236}">
                <a16:creationId xmlns:a16="http://schemas.microsoft.com/office/drawing/2014/main" id="{A5A2D83B-57AB-8545-B1E0-5A468051F560}"/>
              </a:ext>
            </a:extLst>
          </p:cNvPr>
          <p:cNvSpPr/>
          <p:nvPr/>
        </p:nvSpPr>
        <p:spPr>
          <a:xfrm>
            <a:off x="9696891" y="3350212"/>
            <a:ext cx="604830" cy="571419"/>
          </a:xfrm>
          <a:prstGeom prst="frame">
            <a:avLst>
              <a:gd name="adj1" fmla="val 0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AFF8652-B762-8B4E-84B3-066526C48F7E}"/>
              </a:ext>
            </a:extLst>
          </p:cNvPr>
          <p:cNvCxnSpPr>
            <a:cxnSpLocks/>
          </p:cNvCxnSpPr>
          <p:nvPr/>
        </p:nvCxnSpPr>
        <p:spPr>
          <a:xfrm>
            <a:off x="9461706" y="3480733"/>
            <a:ext cx="230989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987EBE6-A7CA-5F4D-A855-3972EDA20939}"/>
              </a:ext>
            </a:extLst>
          </p:cNvPr>
          <p:cNvCxnSpPr>
            <a:cxnSpLocks/>
          </p:cNvCxnSpPr>
          <p:nvPr/>
        </p:nvCxnSpPr>
        <p:spPr>
          <a:xfrm>
            <a:off x="10291347" y="3629879"/>
            <a:ext cx="229736" cy="0"/>
          </a:xfrm>
          <a:prstGeom prst="straightConnector1">
            <a:avLst/>
          </a:prstGeom>
          <a:ln w="28575"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275C99E-0E2E-DA4E-9BF0-97C99088EFF5}"/>
              </a:ext>
            </a:extLst>
          </p:cNvPr>
          <p:cNvCxnSpPr>
            <a:cxnSpLocks/>
          </p:cNvCxnSpPr>
          <p:nvPr/>
        </p:nvCxnSpPr>
        <p:spPr>
          <a:xfrm>
            <a:off x="9460546" y="3786693"/>
            <a:ext cx="230989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FF398BB7-692C-F94A-8D20-1EA37786806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013627" y="3383227"/>
            <a:ext cx="375793" cy="183899"/>
          </a:xfrm>
          <a:prstGeom prst="rect">
            <a:avLst/>
          </a:prstGeom>
        </p:spPr>
      </p:pic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83CE90-963D-0244-AC54-399651F95FD7}"/>
              </a:ext>
            </a:extLst>
          </p:cNvPr>
          <p:cNvCxnSpPr>
            <a:cxnSpLocks/>
          </p:cNvCxnSpPr>
          <p:nvPr/>
        </p:nvCxnSpPr>
        <p:spPr>
          <a:xfrm>
            <a:off x="7193327" y="6653125"/>
            <a:ext cx="2196345" cy="346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>
            <a:extLst>
              <a:ext uri="{FF2B5EF4-FFF2-40B4-BE49-F238E27FC236}">
                <a16:creationId xmlns:a16="http://schemas.microsoft.com/office/drawing/2014/main" id="{792D2375-930E-E74A-8EA8-E7C7DC4E743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590004" y="6242324"/>
            <a:ext cx="1364034" cy="30311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D9CD9B3E-6103-674E-BF5D-54F5FE578EF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5486478" y="6369464"/>
            <a:ext cx="1249459" cy="283661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77BF9F68-BCD8-D242-AA4B-8A102A11AE55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9899705" y="2764555"/>
            <a:ext cx="2035760" cy="238721"/>
          </a:xfrm>
          <a:prstGeom prst="rect">
            <a:avLst/>
          </a:prstGeom>
        </p:spPr>
      </p:pic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9891E50-8C83-804D-B029-4B2B9AF1C1F3}"/>
              </a:ext>
            </a:extLst>
          </p:cNvPr>
          <p:cNvCxnSpPr>
            <a:cxnSpLocks/>
          </p:cNvCxnSpPr>
          <p:nvPr/>
        </p:nvCxnSpPr>
        <p:spPr>
          <a:xfrm>
            <a:off x="7296899" y="6667676"/>
            <a:ext cx="2016982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6005419D-A647-F34E-87DE-F3C3F27D34C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132548" y="6297727"/>
            <a:ext cx="2246915" cy="3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5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61" grpId="0"/>
      <p:bldP spid="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DF8164-49F1-9A45-B9D1-6C9E7A3F5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821" y="4237278"/>
            <a:ext cx="308246" cy="2338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EFF5F4-71FF-6740-9A0D-515DBB093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104" y="4797040"/>
            <a:ext cx="301963" cy="2372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DD4EE2-DD7E-934D-B7D5-1AE9B09B4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2524" y="1049311"/>
            <a:ext cx="342900" cy="342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F0CD8F-2ADB-DD44-BCAD-C347D8040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6562" y="1017600"/>
            <a:ext cx="927100" cy="4699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846A8F-4750-FB42-936B-D58AEA13240C}"/>
              </a:ext>
            </a:extLst>
          </p:cNvPr>
          <p:cNvCxnSpPr>
            <a:cxnSpLocks/>
          </p:cNvCxnSpPr>
          <p:nvPr/>
        </p:nvCxnSpPr>
        <p:spPr>
          <a:xfrm>
            <a:off x="7997326" y="3944419"/>
            <a:ext cx="2855951" cy="0"/>
          </a:xfrm>
          <a:prstGeom prst="straightConnector1">
            <a:avLst/>
          </a:prstGeom>
          <a:ln w="3810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F80F88-CE12-6E4E-91DF-45729B8C193A}"/>
              </a:ext>
            </a:extLst>
          </p:cNvPr>
          <p:cNvCxnSpPr>
            <a:cxnSpLocks/>
          </p:cNvCxnSpPr>
          <p:nvPr/>
        </p:nvCxnSpPr>
        <p:spPr>
          <a:xfrm>
            <a:off x="7997326" y="4534137"/>
            <a:ext cx="2909726" cy="30519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Arrow 23">
            <a:extLst>
              <a:ext uri="{FF2B5EF4-FFF2-40B4-BE49-F238E27FC236}">
                <a16:creationId xmlns:a16="http://schemas.microsoft.com/office/drawing/2014/main" id="{3612D007-95A5-544C-A3AC-975E4C4FA499}"/>
              </a:ext>
            </a:extLst>
          </p:cNvPr>
          <p:cNvSpPr/>
          <p:nvPr/>
        </p:nvSpPr>
        <p:spPr>
          <a:xfrm rot="10800000">
            <a:off x="7870559" y="4952166"/>
            <a:ext cx="3048031" cy="1017968"/>
          </a:xfrm>
          <a:prstGeom prst="rightArrow">
            <a:avLst>
              <a:gd name="adj1" fmla="val 76549"/>
              <a:gd name="adj2" fmla="val 31416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F79651D-54F1-D041-9D29-30F74B3CF6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9447" y="5536187"/>
            <a:ext cx="2267798" cy="29050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F9AD44E-F4CA-7745-82F1-9F7A750238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94605" y="5157521"/>
            <a:ext cx="1308100" cy="28778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B58A779-2F3B-674B-91CE-4856F8BA6D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5124" y="3555902"/>
            <a:ext cx="1632005" cy="310858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D08C9E4-1C43-E54A-BF85-37221B9E94F2}"/>
              </a:ext>
            </a:extLst>
          </p:cNvPr>
          <p:cNvCxnSpPr>
            <a:cxnSpLocks/>
          </p:cNvCxnSpPr>
          <p:nvPr/>
        </p:nvCxnSpPr>
        <p:spPr>
          <a:xfrm>
            <a:off x="8194410" y="2184507"/>
            <a:ext cx="2538248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ame 2">
            <a:extLst>
              <a:ext uri="{FF2B5EF4-FFF2-40B4-BE49-F238E27FC236}">
                <a16:creationId xmlns:a16="http://schemas.microsoft.com/office/drawing/2014/main" id="{2C9E0A30-656D-C24A-BB5F-95C25C77DB80}"/>
              </a:ext>
            </a:extLst>
          </p:cNvPr>
          <p:cNvSpPr/>
          <p:nvPr/>
        </p:nvSpPr>
        <p:spPr>
          <a:xfrm>
            <a:off x="7640915" y="2621767"/>
            <a:ext cx="611094" cy="733330"/>
          </a:xfrm>
          <a:prstGeom prst="frame">
            <a:avLst>
              <a:gd name="adj1" fmla="val 0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EC5353-D43F-9F42-B406-5DA7BBC844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57363" y="2869537"/>
            <a:ext cx="452599" cy="233599"/>
          </a:xfrm>
          <a:prstGeom prst="rect">
            <a:avLst/>
          </a:prstGeom>
        </p:spPr>
      </p:pic>
      <p:sp>
        <p:nvSpPr>
          <p:cNvPr id="27" name="Frame 26">
            <a:extLst>
              <a:ext uri="{FF2B5EF4-FFF2-40B4-BE49-F238E27FC236}">
                <a16:creationId xmlns:a16="http://schemas.microsoft.com/office/drawing/2014/main" id="{BE732AA5-1FA4-AA4E-9C93-D6B3796166A7}"/>
              </a:ext>
            </a:extLst>
          </p:cNvPr>
          <p:cNvSpPr/>
          <p:nvPr/>
        </p:nvSpPr>
        <p:spPr>
          <a:xfrm>
            <a:off x="10712955" y="2610684"/>
            <a:ext cx="611095" cy="744412"/>
          </a:xfrm>
          <a:prstGeom prst="frame">
            <a:avLst>
              <a:gd name="adj1" fmla="val 0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C38C44-D245-B645-AD54-B0B77ED3214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07403" y="2879525"/>
            <a:ext cx="488249" cy="23319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DA30B5-1756-2F49-92B1-22344949BFAE}"/>
              </a:ext>
            </a:extLst>
          </p:cNvPr>
          <p:cNvCxnSpPr>
            <a:cxnSpLocks/>
          </p:cNvCxnSpPr>
          <p:nvPr/>
        </p:nvCxnSpPr>
        <p:spPr>
          <a:xfrm>
            <a:off x="7366230" y="2769228"/>
            <a:ext cx="256445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E58D541-1977-E447-A277-58F66629EED1}"/>
              </a:ext>
            </a:extLst>
          </p:cNvPr>
          <p:cNvCxnSpPr>
            <a:cxnSpLocks/>
          </p:cNvCxnSpPr>
          <p:nvPr/>
        </p:nvCxnSpPr>
        <p:spPr>
          <a:xfrm>
            <a:off x="7366230" y="3067759"/>
            <a:ext cx="256445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4549C7-3618-2348-8C22-D83FE61EFD30}"/>
              </a:ext>
            </a:extLst>
          </p:cNvPr>
          <p:cNvCxnSpPr>
            <a:cxnSpLocks/>
          </p:cNvCxnSpPr>
          <p:nvPr/>
        </p:nvCxnSpPr>
        <p:spPr>
          <a:xfrm>
            <a:off x="8286578" y="2839985"/>
            <a:ext cx="256445" cy="0"/>
          </a:xfrm>
          <a:prstGeom prst="straightConnector1">
            <a:avLst/>
          </a:prstGeom>
          <a:ln w="28575"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E2BFFE3-FC3B-EC47-A307-13540C14C5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53329" y="2984500"/>
            <a:ext cx="425646" cy="22295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7A378BB-1A79-B84B-BE3E-DE33D60B8B9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04341" y="2654221"/>
            <a:ext cx="425648" cy="22767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A47FA01-C2E3-2E4E-9857-CFF4EB06AA2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02475" y="2716463"/>
            <a:ext cx="373976" cy="18300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DE39E0B-718D-C04B-B6F7-1F32650AD71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014414" y="3060239"/>
            <a:ext cx="366019" cy="17505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9B2681F-092A-AA4C-BE0B-6B35BD5F727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696408" y="2808767"/>
            <a:ext cx="256522" cy="17635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561F7EF-F372-3741-ABAC-4548D2BCDC4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07799" y="2763812"/>
            <a:ext cx="261622" cy="20556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38B4B2E7-764B-0244-B395-8A81951C461A}"/>
              </a:ext>
            </a:extLst>
          </p:cNvPr>
          <p:cNvSpPr txBox="1"/>
          <p:nvPr/>
        </p:nvSpPr>
        <p:spPr>
          <a:xfrm>
            <a:off x="9119352" y="2621767"/>
            <a:ext cx="62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.</a:t>
            </a:r>
            <a:r>
              <a:rPr lang="zh-CN" altLang="en-US" sz="2800" dirty="0"/>
              <a:t> </a:t>
            </a:r>
            <a:r>
              <a:rPr lang="en-US" altLang="zh-CN" sz="2800" dirty="0"/>
              <a:t>.</a:t>
            </a:r>
            <a:r>
              <a:rPr lang="zh-CN" altLang="en-US" sz="2800" dirty="0"/>
              <a:t> </a:t>
            </a:r>
            <a:r>
              <a:rPr lang="en-US" altLang="zh-CN" sz="2800" dirty="0"/>
              <a:t>.</a:t>
            </a:r>
            <a:endParaRPr lang="en-US" sz="28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D138D9E-A6F5-C14B-BCA1-675D79DA4949}"/>
              </a:ext>
            </a:extLst>
          </p:cNvPr>
          <p:cNvCxnSpPr>
            <a:cxnSpLocks/>
          </p:cNvCxnSpPr>
          <p:nvPr/>
        </p:nvCxnSpPr>
        <p:spPr>
          <a:xfrm>
            <a:off x="7997326" y="6666787"/>
            <a:ext cx="2931978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933FBD55-BF88-6A43-AD52-3772E185771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32111" y="6166514"/>
            <a:ext cx="2717290" cy="38818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77B43136-EA78-C141-9BEA-3597594F137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518455" y="1394313"/>
            <a:ext cx="1849493" cy="651441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2F8AF29-F3C6-184E-90D3-3A14826A4E05}"/>
              </a:ext>
            </a:extLst>
          </p:cNvPr>
          <p:cNvCxnSpPr>
            <a:cxnSpLocks/>
          </p:cNvCxnSpPr>
          <p:nvPr/>
        </p:nvCxnSpPr>
        <p:spPr>
          <a:xfrm>
            <a:off x="10456510" y="2791001"/>
            <a:ext cx="256445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B2A12EF-0034-FC4C-9B2D-61BAB3C89251}"/>
              </a:ext>
            </a:extLst>
          </p:cNvPr>
          <p:cNvCxnSpPr>
            <a:cxnSpLocks/>
          </p:cNvCxnSpPr>
          <p:nvPr/>
        </p:nvCxnSpPr>
        <p:spPr>
          <a:xfrm>
            <a:off x="10445620" y="3106691"/>
            <a:ext cx="256445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F19A547-00C9-E84D-A0CD-89F9849395D6}"/>
              </a:ext>
            </a:extLst>
          </p:cNvPr>
          <p:cNvCxnSpPr>
            <a:cxnSpLocks/>
          </p:cNvCxnSpPr>
          <p:nvPr/>
        </p:nvCxnSpPr>
        <p:spPr>
          <a:xfrm>
            <a:off x="11324050" y="2867448"/>
            <a:ext cx="256445" cy="0"/>
          </a:xfrm>
          <a:prstGeom prst="straightConnector1">
            <a:avLst/>
          </a:prstGeom>
          <a:ln w="28575"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itle 11">
            <a:extLst>
              <a:ext uri="{FF2B5EF4-FFF2-40B4-BE49-F238E27FC236}">
                <a16:creationId xmlns:a16="http://schemas.microsoft.com/office/drawing/2014/main" id="{0C3AFB09-01C1-FA44-A6C3-F63E4DE6F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Black-Box (1/2)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43892487-7ADC-4D4A-937C-2F695CF33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659" y="1769382"/>
            <a:ext cx="4931365" cy="178175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Black-Box?</a:t>
            </a:r>
            <a:endParaRPr lang="en-US" dirty="0"/>
          </a:p>
          <a:p>
            <a:pPr fontAlgn="base"/>
            <a:r>
              <a:rPr lang="en-US" altLang="zh-CN" dirty="0"/>
              <a:t>Commit-and-Prove</a:t>
            </a:r>
          </a:p>
          <a:p>
            <a:pPr fontAlgn="base"/>
            <a:r>
              <a:rPr lang="zh-CN" altLang="en-US" dirty="0"/>
              <a:t> </a:t>
            </a:r>
            <a:r>
              <a:rPr lang="en-US" altLang="zh-CN" dirty="0"/>
              <a:t>Straight-line</a:t>
            </a:r>
            <a:r>
              <a:rPr lang="zh-CN" altLang="en-US" dirty="0"/>
              <a:t> </a:t>
            </a:r>
            <a:r>
              <a:rPr lang="en-US" altLang="zh-CN" dirty="0"/>
              <a:t>simulation</a:t>
            </a:r>
          </a:p>
        </p:txBody>
      </p:sp>
      <p:sp>
        <p:nvSpPr>
          <p:cNvPr id="58" name="Donut 57">
            <a:extLst>
              <a:ext uri="{FF2B5EF4-FFF2-40B4-BE49-F238E27FC236}">
                <a16:creationId xmlns:a16="http://schemas.microsoft.com/office/drawing/2014/main" id="{FC06EB2A-ED53-6543-85D5-8DB379006EE5}"/>
              </a:ext>
            </a:extLst>
          </p:cNvPr>
          <p:cNvSpPr/>
          <p:nvPr/>
        </p:nvSpPr>
        <p:spPr>
          <a:xfrm>
            <a:off x="7800954" y="3381435"/>
            <a:ext cx="3180344" cy="582879"/>
          </a:xfrm>
          <a:prstGeom prst="donu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2" name="Donut 61">
            <a:extLst>
              <a:ext uri="{FF2B5EF4-FFF2-40B4-BE49-F238E27FC236}">
                <a16:creationId xmlns:a16="http://schemas.microsoft.com/office/drawing/2014/main" id="{23713FF5-97A7-4E46-885B-ACA20EC44780}"/>
              </a:ext>
            </a:extLst>
          </p:cNvPr>
          <p:cNvSpPr/>
          <p:nvPr/>
        </p:nvSpPr>
        <p:spPr>
          <a:xfrm>
            <a:off x="7580180" y="4686897"/>
            <a:ext cx="3821152" cy="1446028"/>
          </a:xfrm>
          <a:prstGeom prst="donu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9F57F2E5-8036-FB4E-A2B5-D992AF0DF32C}"/>
              </a:ext>
            </a:extLst>
          </p:cNvPr>
          <p:cNvSpPr txBox="1">
            <a:spLocks/>
          </p:cNvSpPr>
          <p:nvPr/>
        </p:nvSpPr>
        <p:spPr>
          <a:xfrm>
            <a:off x="901659" y="5113256"/>
            <a:ext cx="4931365" cy="188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Font typeface="Arial" panose="020B0604020202020204" pitchFamily="34" charset="0"/>
              <a:buNone/>
            </a:pP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done?</a:t>
            </a:r>
          </a:p>
          <a:p>
            <a:pPr fontAlgn="base"/>
            <a:r>
              <a:rPr lang="zh-CN" altLang="en-US" dirty="0"/>
              <a:t> </a:t>
            </a:r>
            <a:r>
              <a:rPr lang="en-US" altLang="zh-CN" dirty="0"/>
              <a:t>No.</a:t>
            </a:r>
            <a:r>
              <a:rPr lang="zh-CN" altLang="en-US" dirty="0"/>
              <a:t> </a:t>
            </a:r>
            <a:endParaRPr lang="en-US" altLang="zh-CN" dirty="0"/>
          </a:p>
          <a:p>
            <a:pPr marL="0" indent="0" fontAlgn="base">
              <a:buNone/>
            </a:pPr>
            <a:r>
              <a:rPr lang="zh-CN" altLang="en-US" dirty="0"/>
              <a:t>    </a:t>
            </a:r>
            <a:r>
              <a:rPr lang="en-US" altLang="zh-CN" dirty="0"/>
              <a:t>---</a:t>
            </a:r>
            <a:r>
              <a:rPr lang="zh-CN" altLang="en-US" dirty="0"/>
              <a:t> </a:t>
            </a:r>
            <a:r>
              <a:rPr lang="en-US" altLang="zh-CN" dirty="0"/>
              <a:t>bounded</a:t>
            </a:r>
            <a:r>
              <a:rPr lang="zh-CN" altLang="en-US" dirty="0"/>
              <a:t> </a:t>
            </a:r>
            <a:r>
              <a:rPr lang="en-US" altLang="zh-CN" dirty="0"/>
              <a:t>concurrency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B1A1F88-458C-2941-A6DE-B01F0B4AEFEC}"/>
              </a:ext>
            </a:extLst>
          </p:cNvPr>
          <p:cNvCxnSpPr>
            <a:cxnSpLocks/>
            <a:stCxn id="58" idx="2"/>
            <a:endCxn id="4" idx="3"/>
          </p:cNvCxnSpPr>
          <p:nvPr/>
        </p:nvCxnSpPr>
        <p:spPr>
          <a:xfrm flipH="1">
            <a:off x="4655207" y="3672875"/>
            <a:ext cx="3145747" cy="63110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BE08FF5-CB32-7941-A293-7DC69AAF7304}"/>
              </a:ext>
            </a:extLst>
          </p:cNvPr>
          <p:cNvSpPr/>
          <p:nvPr/>
        </p:nvSpPr>
        <p:spPr>
          <a:xfrm>
            <a:off x="838200" y="3888480"/>
            <a:ext cx="3817007" cy="830997"/>
          </a:xfrm>
          <a:prstGeom prst="rect">
            <a:avLst/>
          </a:prstGeom>
          <a:ln w="1270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fontAlgn="base"/>
            <a:r>
              <a:rPr lang="en-US" altLang="zh-CN" sz="2400" dirty="0"/>
              <a:t>Solution:</a:t>
            </a:r>
            <a:r>
              <a:rPr lang="zh-CN" altLang="en-US" sz="2400" dirty="0"/>
              <a:t> </a:t>
            </a:r>
            <a:endParaRPr lang="en-US" altLang="zh-CN" sz="2400" dirty="0"/>
          </a:p>
          <a:p>
            <a:pPr fontAlgn="base"/>
            <a:r>
              <a:rPr lang="en-US" altLang="zh-CN" sz="2400" dirty="0"/>
              <a:t>[</a:t>
            </a:r>
            <a:r>
              <a:rPr lang="en-US" altLang="zh-CN" sz="2400" dirty="0">
                <a:solidFill>
                  <a:schemeClr val="accent1"/>
                </a:solidFill>
              </a:rPr>
              <a:t>GOSV14</a:t>
            </a:r>
            <a:r>
              <a:rPr lang="en-US" altLang="zh-CN" sz="2400" dirty="0"/>
              <a:t>]</a:t>
            </a:r>
            <a:r>
              <a:rPr lang="zh-CN" altLang="en-US" sz="2400" dirty="0"/>
              <a:t> </a:t>
            </a:r>
            <a:r>
              <a:rPr lang="en-US" altLang="zh-CN" sz="2400" dirty="0"/>
              <a:t>Commit-and-Prove</a:t>
            </a:r>
            <a:endParaRPr lang="en-US" sz="24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43ACE9B-8ECB-594E-A661-F712478823D3}"/>
              </a:ext>
            </a:extLst>
          </p:cNvPr>
          <p:cNvCxnSpPr>
            <a:cxnSpLocks/>
            <a:stCxn id="62" idx="2"/>
            <a:endCxn id="4" idx="3"/>
          </p:cNvCxnSpPr>
          <p:nvPr/>
        </p:nvCxnSpPr>
        <p:spPr>
          <a:xfrm flipH="1" flipV="1">
            <a:off x="4655207" y="4303979"/>
            <a:ext cx="2924973" cy="1105932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4200BC8F-371F-944A-9B6A-5D709B4B45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9447" y="5556065"/>
            <a:ext cx="2267798" cy="290503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38A1238-5AE3-FE4C-A2D8-9C03562B960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405097" y="3510902"/>
            <a:ext cx="2217205" cy="355137"/>
          </a:xfrm>
          <a:prstGeom prst="rect">
            <a:avLst/>
          </a:prstGeom>
          <a:ln w="28575">
            <a:noFill/>
          </a:ln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94479DE8-723F-7944-A575-E1E23137047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187541" y="5201912"/>
            <a:ext cx="1980048" cy="267833"/>
          </a:xfrm>
          <a:prstGeom prst="rect">
            <a:avLst/>
          </a:prstGeom>
          <a:ln w="28575">
            <a:noFill/>
          </a:ln>
        </p:spPr>
      </p:pic>
    </p:spTree>
    <p:extLst>
      <p:ext uri="{BB962C8B-B14F-4D97-AF65-F5344CB8AC3E}">
        <p14:creationId xmlns:p14="http://schemas.microsoft.com/office/powerpoint/2010/main" val="194077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uiExpand="1" build="p"/>
      <p:bldP spid="58" grpId="0" animBg="1"/>
      <p:bldP spid="62" grpId="0" animBg="1"/>
      <p:bldP spid="66" grpId="0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DF8164-49F1-9A45-B9D1-6C9E7A3F5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8821" y="4237278"/>
            <a:ext cx="308246" cy="2338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EFF5F4-71FF-6740-9A0D-515DBB093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5104" y="4797040"/>
            <a:ext cx="301963" cy="2372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DD4EE2-DD7E-934D-B7D5-1AE9B09B4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2524" y="1049311"/>
            <a:ext cx="342900" cy="342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6F0CD8F-2ADB-DD44-BCAD-C347D8040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6562" y="1017600"/>
            <a:ext cx="927100" cy="4699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846A8F-4750-FB42-936B-D58AEA13240C}"/>
              </a:ext>
            </a:extLst>
          </p:cNvPr>
          <p:cNvCxnSpPr>
            <a:cxnSpLocks/>
          </p:cNvCxnSpPr>
          <p:nvPr/>
        </p:nvCxnSpPr>
        <p:spPr>
          <a:xfrm>
            <a:off x="7997326" y="3944419"/>
            <a:ext cx="2855951" cy="0"/>
          </a:xfrm>
          <a:prstGeom prst="straightConnector1">
            <a:avLst/>
          </a:prstGeom>
          <a:ln w="3810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1F80F88-CE12-6E4E-91DF-45729B8C193A}"/>
              </a:ext>
            </a:extLst>
          </p:cNvPr>
          <p:cNvCxnSpPr>
            <a:cxnSpLocks/>
          </p:cNvCxnSpPr>
          <p:nvPr/>
        </p:nvCxnSpPr>
        <p:spPr>
          <a:xfrm>
            <a:off x="7997326" y="4534137"/>
            <a:ext cx="2909726" cy="30519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Arrow 23">
            <a:extLst>
              <a:ext uri="{FF2B5EF4-FFF2-40B4-BE49-F238E27FC236}">
                <a16:creationId xmlns:a16="http://schemas.microsoft.com/office/drawing/2014/main" id="{3612D007-95A5-544C-A3AC-975E4C4FA499}"/>
              </a:ext>
            </a:extLst>
          </p:cNvPr>
          <p:cNvSpPr/>
          <p:nvPr/>
        </p:nvSpPr>
        <p:spPr>
          <a:xfrm rot="10800000">
            <a:off x="7870559" y="4952166"/>
            <a:ext cx="3048031" cy="1017968"/>
          </a:xfrm>
          <a:prstGeom prst="rightArrow">
            <a:avLst>
              <a:gd name="adj1" fmla="val 76549"/>
              <a:gd name="adj2" fmla="val 31416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F79651D-54F1-D041-9D29-30F74B3CF6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9447" y="5556065"/>
            <a:ext cx="2267798" cy="290503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D08C9E4-1C43-E54A-BF85-37221B9E94F2}"/>
              </a:ext>
            </a:extLst>
          </p:cNvPr>
          <p:cNvCxnSpPr>
            <a:cxnSpLocks/>
          </p:cNvCxnSpPr>
          <p:nvPr/>
        </p:nvCxnSpPr>
        <p:spPr>
          <a:xfrm>
            <a:off x="8194410" y="2184507"/>
            <a:ext cx="2538248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ame 2">
            <a:extLst>
              <a:ext uri="{FF2B5EF4-FFF2-40B4-BE49-F238E27FC236}">
                <a16:creationId xmlns:a16="http://schemas.microsoft.com/office/drawing/2014/main" id="{2C9E0A30-656D-C24A-BB5F-95C25C77DB80}"/>
              </a:ext>
            </a:extLst>
          </p:cNvPr>
          <p:cNvSpPr/>
          <p:nvPr/>
        </p:nvSpPr>
        <p:spPr>
          <a:xfrm>
            <a:off x="7640915" y="2621767"/>
            <a:ext cx="611094" cy="733330"/>
          </a:xfrm>
          <a:prstGeom prst="frame">
            <a:avLst>
              <a:gd name="adj1" fmla="val 0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EC5353-D43F-9F42-B406-5DA7BBC844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7363" y="2869537"/>
            <a:ext cx="452599" cy="233599"/>
          </a:xfrm>
          <a:prstGeom prst="rect">
            <a:avLst/>
          </a:prstGeom>
        </p:spPr>
      </p:pic>
      <p:sp>
        <p:nvSpPr>
          <p:cNvPr id="27" name="Frame 26">
            <a:extLst>
              <a:ext uri="{FF2B5EF4-FFF2-40B4-BE49-F238E27FC236}">
                <a16:creationId xmlns:a16="http://schemas.microsoft.com/office/drawing/2014/main" id="{BE732AA5-1FA4-AA4E-9C93-D6B3796166A7}"/>
              </a:ext>
            </a:extLst>
          </p:cNvPr>
          <p:cNvSpPr/>
          <p:nvPr/>
        </p:nvSpPr>
        <p:spPr>
          <a:xfrm>
            <a:off x="10712955" y="2610684"/>
            <a:ext cx="611095" cy="744412"/>
          </a:xfrm>
          <a:prstGeom prst="frame">
            <a:avLst>
              <a:gd name="adj1" fmla="val 0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C38C44-D245-B645-AD54-B0B77ED321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07403" y="2879525"/>
            <a:ext cx="488249" cy="23319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DA30B5-1756-2F49-92B1-22344949BFAE}"/>
              </a:ext>
            </a:extLst>
          </p:cNvPr>
          <p:cNvCxnSpPr>
            <a:cxnSpLocks/>
          </p:cNvCxnSpPr>
          <p:nvPr/>
        </p:nvCxnSpPr>
        <p:spPr>
          <a:xfrm>
            <a:off x="7366230" y="2769228"/>
            <a:ext cx="256445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E58D541-1977-E447-A277-58F66629EED1}"/>
              </a:ext>
            </a:extLst>
          </p:cNvPr>
          <p:cNvCxnSpPr>
            <a:cxnSpLocks/>
          </p:cNvCxnSpPr>
          <p:nvPr/>
        </p:nvCxnSpPr>
        <p:spPr>
          <a:xfrm>
            <a:off x="7366230" y="3067759"/>
            <a:ext cx="256445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64549C7-3618-2348-8C22-D83FE61EFD30}"/>
              </a:ext>
            </a:extLst>
          </p:cNvPr>
          <p:cNvCxnSpPr>
            <a:cxnSpLocks/>
          </p:cNvCxnSpPr>
          <p:nvPr/>
        </p:nvCxnSpPr>
        <p:spPr>
          <a:xfrm>
            <a:off x="8286578" y="2839985"/>
            <a:ext cx="256445" cy="0"/>
          </a:xfrm>
          <a:prstGeom prst="straightConnector1">
            <a:avLst/>
          </a:prstGeom>
          <a:ln w="28575"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7E2BFFE3-FC3B-EC47-A307-13540C14C5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53329" y="2984500"/>
            <a:ext cx="425646" cy="22295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7A378BB-1A79-B84B-BE3E-DE33D60B8B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4341" y="2654221"/>
            <a:ext cx="425648" cy="227672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A47FA01-C2E3-2E4E-9857-CFF4EB06AA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002475" y="2716463"/>
            <a:ext cx="373976" cy="18300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ADE39E0B-718D-C04B-B6F7-1F32650AD71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14414" y="3060239"/>
            <a:ext cx="366019" cy="175052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9B2681F-092A-AA4C-BE0B-6B35BD5F727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696408" y="2808767"/>
            <a:ext cx="256522" cy="17635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561F7EF-F372-3741-ABAC-4548D2BCDC4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07799" y="2763812"/>
            <a:ext cx="261622" cy="20556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38B4B2E7-764B-0244-B395-8A81951C461A}"/>
              </a:ext>
            </a:extLst>
          </p:cNvPr>
          <p:cNvSpPr txBox="1"/>
          <p:nvPr/>
        </p:nvSpPr>
        <p:spPr>
          <a:xfrm>
            <a:off x="9119352" y="2621767"/>
            <a:ext cx="6222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.</a:t>
            </a:r>
            <a:r>
              <a:rPr lang="zh-CN" altLang="en-US" sz="2800" dirty="0"/>
              <a:t> </a:t>
            </a:r>
            <a:r>
              <a:rPr lang="en-US" altLang="zh-CN" sz="2800" dirty="0"/>
              <a:t>.</a:t>
            </a:r>
            <a:r>
              <a:rPr lang="zh-CN" altLang="en-US" sz="2800" dirty="0"/>
              <a:t> </a:t>
            </a:r>
            <a:r>
              <a:rPr lang="en-US" altLang="zh-CN" sz="2800" dirty="0"/>
              <a:t>.</a:t>
            </a:r>
            <a:endParaRPr lang="en-US" sz="2800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D138D9E-A6F5-C14B-BCA1-675D79DA4949}"/>
              </a:ext>
            </a:extLst>
          </p:cNvPr>
          <p:cNvCxnSpPr>
            <a:cxnSpLocks/>
          </p:cNvCxnSpPr>
          <p:nvPr/>
        </p:nvCxnSpPr>
        <p:spPr>
          <a:xfrm>
            <a:off x="7997326" y="6666787"/>
            <a:ext cx="2931978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933FBD55-BF88-6A43-AD52-3772E185771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32111" y="6166514"/>
            <a:ext cx="2717290" cy="38818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77B43136-EA78-C141-9BEA-3597594F137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18455" y="1394313"/>
            <a:ext cx="1849493" cy="651441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2F8AF29-F3C6-184E-90D3-3A14826A4E05}"/>
              </a:ext>
            </a:extLst>
          </p:cNvPr>
          <p:cNvCxnSpPr>
            <a:cxnSpLocks/>
          </p:cNvCxnSpPr>
          <p:nvPr/>
        </p:nvCxnSpPr>
        <p:spPr>
          <a:xfrm>
            <a:off x="10456510" y="2791001"/>
            <a:ext cx="256445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B2A12EF-0034-FC4C-9B2D-61BAB3C89251}"/>
              </a:ext>
            </a:extLst>
          </p:cNvPr>
          <p:cNvCxnSpPr>
            <a:cxnSpLocks/>
          </p:cNvCxnSpPr>
          <p:nvPr/>
        </p:nvCxnSpPr>
        <p:spPr>
          <a:xfrm>
            <a:off x="10445620" y="3106691"/>
            <a:ext cx="256445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F19A547-00C9-E84D-A0CD-89F9849395D6}"/>
              </a:ext>
            </a:extLst>
          </p:cNvPr>
          <p:cNvCxnSpPr>
            <a:cxnSpLocks/>
          </p:cNvCxnSpPr>
          <p:nvPr/>
        </p:nvCxnSpPr>
        <p:spPr>
          <a:xfrm>
            <a:off x="11324050" y="2867448"/>
            <a:ext cx="256445" cy="0"/>
          </a:xfrm>
          <a:prstGeom prst="straightConnector1">
            <a:avLst/>
          </a:prstGeom>
          <a:ln w="28575"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Donut 61">
            <a:extLst>
              <a:ext uri="{FF2B5EF4-FFF2-40B4-BE49-F238E27FC236}">
                <a16:creationId xmlns:a16="http://schemas.microsoft.com/office/drawing/2014/main" id="{23713FF5-97A7-4E46-885B-ACA20EC44780}"/>
              </a:ext>
            </a:extLst>
          </p:cNvPr>
          <p:cNvSpPr/>
          <p:nvPr/>
        </p:nvSpPr>
        <p:spPr>
          <a:xfrm>
            <a:off x="7580180" y="4686897"/>
            <a:ext cx="3821152" cy="1446028"/>
          </a:xfrm>
          <a:prstGeom prst="donu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itle 11">
            <a:extLst>
              <a:ext uri="{FF2B5EF4-FFF2-40B4-BE49-F238E27FC236}">
                <a16:creationId xmlns:a16="http://schemas.microsoft.com/office/drawing/2014/main" id="{0C3AFB09-01C1-FA44-A6C3-F63E4DE6F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Black-Box </a:t>
            </a:r>
            <a:r>
              <a:rPr lang="en-US"/>
              <a:t>(2/2)</a:t>
            </a:r>
            <a:endParaRPr lang="en-US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D4139B6E-F4A8-E346-9735-2A6B5DC58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662" y="2028692"/>
            <a:ext cx="5314186" cy="1781758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GOSV-Prove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concurrent</a:t>
            </a:r>
            <a:r>
              <a:rPr lang="zh-CN" altLang="en-US" dirty="0"/>
              <a:t> </a:t>
            </a:r>
            <a:r>
              <a:rPr lang="en-US" altLang="zh-CN" dirty="0"/>
              <a:t>ZK?</a:t>
            </a:r>
            <a:endParaRPr lang="en-US" dirty="0"/>
          </a:p>
          <a:p>
            <a:pPr fontAlgn="base"/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enough</a:t>
            </a:r>
          </a:p>
          <a:p>
            <a:pPr fontAlgn="base"/>
            <a:r>
              <a:rPr lang="en-US" altLang="zh-CN" dirty="0" err="1"/>
              <a:t>cZK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(only)</a:t>
            </a:r>
            <a:r>
              <a:rPr lang="zh-CN" altLang="en-US" dirty="0"/>
              <a:t> </a:t>
            </a:r>
            <a:r>
              <a:rPr lang="en-US" altLang="zh-CN" dirty="0"/>
              <a:t>self-composable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5CF2AFA-02FC-6441-9AB2-8C968C13136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05097" y="3510902"/>
            <a:ext cx="2217205" cy="355137"/>
          </a:xfrm>
          <a:prstGeom prst="rect">
            <a:avLst/>
          </a:prstGeom>
          <a:noFill/>
          <a:ln w="28575">
            <a:noFill/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312639D-FAED-3242-9D28-E157328293F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187541" y="5201912"/>
            <a:ext cx="1980048" cy="267833"/>
          </a:xfrm>
          <a:prstGeom prst="rect">
            <a:avLst/>
          </a:prstGeom>
          <a:noFill/>
          <a:ln w="28575"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A8339D8C-5556-C241-ABC1-C06AA03DECB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489721"/>
                <a:ext cx="4931365" cy="18805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fontAlgn="base">
                  <a:buNone/>
                </a:pPr>
                <a14:m>
                  <m:oMath xmlns:m="http://schemas.openxmlformats.org/officeDocument/2006/math">
                    <m:r>
                      <a:rPr lang="en-US" altLang="zh-CN" sz="3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altLang="zh-CN" sz="3000" dirty="0"/>
                  <a:t>-Robust</a:t>
                </a:r>
                <a:r>
                  <a:rPr lang="zh-CN" altLang="en-US" sz="3000" dirty="0"/>
                  <a:t> </a:t>
                </a:r>
                <a:r>
                  <a:rPr lang="en-US" altLang="zh-CN" sz="3000" dirty="0"/>
                  <a:t>ZK:</a:t>
                </a:r>
              </a:p>
              <a:p>
                <a:pPr fontAlgn="base"/>
                <a:r>
                  <a:rPr lang="zh-CN" altLang="en-US" dirty="0"/>
                  <a:t> </a:t>
                </a:r>
                <a:r>
                  <a:rPr lang="en-US" altLang="zh-CN" dirty="0"/>
                  <a:t>ZK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present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external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communication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fontAlgn="base"/>
                <a:r>
                  <a:rPr lang="en-US" altLang="zh-CN" dirty="0"/>
                  <a:t>Once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external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comm.</a:t>
                </a:r>
                <a:r>
                  <a:rPr lang="zh-CN" altLang="en-US" dirty="0"/>
                  <a:t>  ≤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1" name="Content Placeholder 2">
                <a:extLst>
                  <a:ext uri="{FF2B5EF4-FFF2-40B4-BE49-F238E27FC236}">
                    <a16:creationId xmlns:a16="http://schemas.microsoft.com/office/drawing/2014/main" id="{A8339D8C-5556-C241-ABC1-C06AA03DE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89721"/>
                <a:ext cx="4931365" cy="1880535"/>
              </a:xfrm>
              <a:prstGeom prst="rect">
                <a:avLst/>
              </a:prstGeom>
              <a:blipFill>
                <a:blip r:embed="rId19"/>
                <a:stretch>
                  <a:fillRect l="-1799" t="-5369" b="-3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79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48" grpId="0" build="p"/>
      <p:bldP spid="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2C3C5FC-7496-E047-8B40-15607E63F9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altLang="zh-CN" dirty="0"/>
                  <a:t>-Robust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Zero-Knowledge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2C3C5FC-7496-E047-8B40-15607E63F9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4BA59E8-648F-704C-B393-7F3AEC78D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180" y="2332604"/>
            <a:ext cx="1978460" cy="4135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74591B-0424-C941-8CC1-750952051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16" y="2332604"/>
            <a:ext cx="1877860" cy="4135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C4A587-5C58-A94C-8094-1932D8C933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4635" y="2338629"/>
            <a:ext cx="1397217" cy="4135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7EAE22-2229-7349-A03C-95AE3F02B9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3197" y="1925784"/>
            <a:ext cx="980195" cy="373889"/>
          </a:xfrm>
          <a:prstGeom prst="rect">
            <a:avLst/>
          </a:prstGeom>
        </p:spPr>
      </p:pic>
      <p:sp>
        <p:nvSpPr>
          <p:cNvPr id="13" name="Left-Right Arrow 12">
            <a:extLst>
              <a:ext uri="{FF2B5EF4-FFF2-40B4-BE49-F238E27FC236}">
                <a16:creationId xmlns:a16="http://schemas.microsoft.com/office/drawing/2014/main" id="{BDA94446-2DE0-D74D-8C00-E283B6A81B74}"/>
              </a:ext>
            </a:extLst>
          </p:cNvPr>
          <p:cNvSpPr/>
          <p:nvPr/>
        </p:nvSpPr>
        <p:spPr>
          <a:xfrm>
            <a:off x="3569293" y="3875378"/>
            <a:ext cx="1070381" cy="403012"/>
          </a:xfrm>
          <a:prstGeom prst="leftRightArrow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DD9B25CF-4437-4D4D-8455-C86F26803202}"/>
              </a:ext>
            </a:extLst>
          </p:cNvPr>
          <p:cNvSpPr/>
          <p:nvPr/>
        </p:nvSpPr>
        <p:spPr>
          <a:xfrm>
            <a:off x="7794284" y="2382981"/>
            <a:ext cx="1738022" cy="380911"/>
          </a:xfrm>
          <a:prstGeom prst="leftRightArrow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3B6657-25E4-C74B-945F-C8522AAA58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415" y="3885427"/>
            <a:ext cx="1978461" cy="41357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7B1CE8C-241B-AD47-BF34-25EC7B536D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7872" y="3891452"/>
            <a:ext cx="1397218" cy="4135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62D7C3-AA39-4641-A578-2AD2D0DE7E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6117" y="3464041"/>
            <a:ext cx="980196" cy="373889"/>
          </a:xfrm>
          <a:prstGeom prst="rect">
            <a:avLst/>
          </a:prstGeom>
        </p:spPr>
      </p:pic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236B2124-AF3F-1A43-B16E-6CB1E4F0D919}"/>
              </a:ext>
            </a:extLst>
          </p:cNvPr>
          <p:cNvSpPr/>
          <p:nvPr/>
        </p:nvSpPr>
        <p:spPr>
          <a:xfrm>
            <a:off x="7847519" y="3913706"/>
            <a:ext cx="1738023" cy="403012"/>
          </a:xfrm>
          <a:prstGeom prst="leftRightArrow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B8D0AA-9941-AB41-B6AB-F64E93EE09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297" y="3916187"/>
            <a:ext cx="2631948" cy="321393"/>
          </a:xfrm>
          <a:prstGeom prst="rect">
            <a:avLst/>
          </a:prstGeom>
        </p:spPr>
      </p:pic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D6D3E34A-3B5B-4F4C-AC98-1F58252358B2}"/>
              </a:ext>
            </a:extLst>
          </p:cNvPr>
          <p:cNvSpPr/>
          <p:nvPr/>
        </p:nvSpPr>
        <p:spPr>
          <a:xfrm>
            <a:off x="3631924" y="2344510"/>
            <a:ext cx="1070380" cy="380911"/>
          </a:xfrm>
          <a:prstGeom prst="leftRightArrow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FB6DAD-B26F-F64F-BD43-3604DFCF4ABB}"/>
              </a:ext>
            </a:extLst>
          </p:cNvPr>
          <p:cNvSpPr txBox="1"/>
          <p:nvPr/>
        </p:nvSpPr>
        <p:spPr>
          <a:xfrm>
            <a:off x="582460" y="1690688"/>
            <a:ext cx="2010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/>
              <a:t>Real</a:t>
            </a:r>
            <a:r>
              <a:rPr lang="zh-CN" altLang="en-US" sz="2000" u="sng" dirty="0"/>
              <a:t> </a:t>
            </a:r>
            <a:r>
              <a:rPr lang="en-US" altLang="zh-CN" sz="2000" u="sng" dirty="0"/>
              <a:t>World:</a:t>
            </a:r>
            <a:endParaRPr lang="en-US" sz="2000" u="sng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9B450E-E31C-DD44-B1B3-88A57F721FE8}"/>
              </a:ext>
            </a:extLst>
          </p:cNvPr>
          <p:cNvSpPr txBox="1"/>
          <p:nvPr/>
        </p:nvSpPr>
        <p:spPr>
          <a:xfrm>
            <a:off x="586680" y="3185048"/>
            <a:ext cx="2010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u="sng" dirty="0"/>
              <a:t>Simulation:</a:t>
            </a:r>
            <a:endParaRPr lang="en-US" sz="2000" u="sng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85B13E-AF5F-A14F-864F-BE20A51D599D}"/>
              </a:ext>
            </a:extLst>
          </p:cNvPr>
          <p:cNvCxnSpPr>
            <a:cxnSpLocks/>
          </p:cNvCxnSpPr>
          <p:nvPr/>
        </p:nvCxnSpPr>
        <p:spPr>
          <a:xfrm>
            <a:off x="288099" y="3154037"/>
            <a:ext cx="11649205" cy="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D2CFF33-C3A5-7D4C-8FAF-3B3E12E0151C}"/>
              </a:ext>
            </a:extLst>
          </p:cNvPr>
          <p:cNvSpPr/>
          <p:nvPr/>
        </p:nvSpPr>
        <p:spPr>
          <a:xfrm>
            <a:off x="288099" y="1690689"/>
            <a:ext cx="11649205" cy="2943942"/>
          </a:xfrm>
          <a:prstGeom prst="rect">
            <a:avLst/>
          </a:prstGeom>
          <a:noFill/>
          <a:ln w="1905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9867D93-3DF2-E840-8975-DC50D126C514}"/>
                  </a:ext>
                </a:extLst>
              </p:cNvPr>
              <p:cNvSpPr/>
              <p:nvPr/>
            </p:nvSpPr>
            <p:spPr>
              <a:xfrm>
                <a:off x="318493" y="4911661"/>
                <a:ext cx="8977820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altLang="zh-CN" sz="2800" dirty="0"/>
                  <a:t>Remarks:</a:t>
                </a:r>
                <a:endParaRPr lang="en-US" sz="2800" dirty="0"/>
              </a:p>
              <a:p>
                <a:pPr marL="285750" indent="-285750" fontAlgn="base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Straight-line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simulation</a:t>
                </a:r>
                <a:endParaRPr lang="en-US" sz="2800" dirty="0"/>
              </a:p>
              <a:p>
                <a:pPr marL="285750" indent="-285750" fontAlgn="base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Useful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in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concurrent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setting,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once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“external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comm.”</a:t>
                </a:r>
                <a:r>
                  <a:rPr lang="zh-CN" altLang="en-US" sz="2800" dirty="0"/>
                  <a:t> ≤</a:t>
                </a:r>
                <a14:m>
                  <m:oMath xmlns:m="http://schemas.openxmlformats.org/officeDocument/2006/math">
                    <m:r>
                      <a:rPr lang="zh-CN" alt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ℓ(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/>
              </a:p>
              <a:p>
                <a:pPr marL="285750" indent="-285750" fontAlgn="base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It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implies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bounded-concurrent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ZK</a:t>
                </a:r>
                <a:r>
                  <a:rPr lang="zh-CN" altLang="en-US" sz="2800" dirty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9867D93-3DF2-E840-8975-DC50D126C5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93" y="4911661"/>
                <a:ext cx="8977820" cy="1815882"/>
              </a:xfrm>
              <a:prstGeom prst="rect">
                <a:avLst/>
              </a:prstGeom>
              <a:blipFill>
                <a:blip r:embed="rId9"/>
                <a:stretch>
                  <a:fillRect l="-1412" t="-3472" r="-565" b="-7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52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8" grpId="0" animBg="1"/>
      <p:bldP spid="20" grpId="0" animBg="1"/>
      <p:bldP spid="21" grpId="0"/>
      <p:bldP spid="22" grpId="0"/>
      <p:bldP spid="26" grpId="0" animBg="1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155FA1-8D5A-401A-B91D-A48433F8A40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ea typeface="Cambria Math" panose="02040503050406030204" pitchFamily="18" charset="0"/>
                  </a:rPr>
                  <a:t>Building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altLang="zh-CN" dirty="0"/>
                  <a:t>-Robust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ZK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155FA1-8D5A-401A-B91D-A48433F8A4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29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5D344-D177-4958-8E10-AC5D37DCA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constructed by a slight modification of [</a:t>
            </a:r>
            <a:r>
              <a:rPr lang="en-US" altLang="zh-CN" dirty="0">
                <a:solidFill>
                  <a:schemeClr val="accent1"/>
                </a:solidFill>
              </a:rPr>
              <a:t>Bar01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[</a:t>
            </a:r>
            <a:r>
              <a:rPr lang="en-US" altLang="zh-CN" dirty="0">
                <a:solidFill>
                  <a:schemeClr val="accent1"/>
                </a:solidFill>
              </a:rPr>
              <a:t>Bar01</a:t>
            </a:r>
            <a:r>
              <a:rPr lang="en-US" dirty="0"/>
              <a:t>] Makes non-black-box use of CRHFs</a:t>
            </a:r>
          </a:p>
          <a:p>
            <a:pPr lvl="1"/>
            <a:r>
              <a:rPr lang="en-US" dirty="0"/>
              <a:t>Can be fixed by techniques in [</a:t>
            </a:r>
            <a:r>
              <a:rPr lang="en-US" dirty="0">
                <a:solidFill>
                  <a:schemeClr val="accent1"/>
                </a:solidFill>
              </a:rPr>
              <a:t>GOSV14</a:t>
            </a:r>
            <a:r>
              <a:rPr lang="en-US" dirty="0"/>
              <a:t>]</a:t>
            </a:r>
          </a:p>
          <a:p>
            <a:r>
              <a:rPr lang="en-US" dirty="0"/>
              <a:t>Details in our paper</a:t>
            </a:r>
          </a:p>
        </p:txBody>
      </p:sp>
    </p:spTree>
    <p:extLst>
      <p:ext uri="{BB962C8B-B14F-4D97-AF65-F5344CB8AC3E}">
        <p14:creationId xmlns:p14="http://schemas.microsoft.com/office/powerpoint/2010/main" val="479487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2C3C5FC-7496-E047-8B40-15607E63F9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ea typeface="Cambria Math" panose="02040503050406030204" pitchFamily="18" charset="0"/>
                  </a:rPr>
                  <a:t>Building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altLang="zh-CN" dirty="0"/>
                  <a:t>-Robust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ZK (1/3)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2C3C5FC-7496-E047-8B40-15607E63F9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99867D93-3DF2-E840-8975-DC50D126C514}"/>
              </a:ext>
            </a:extLst>
          </p:cNvPr>
          <p:cNvSpPr/>
          <p:nvPr/>
        </p:nvSpPr>
        <p:spPr>
          <a:xfrm>
            <a:off x="387766" y="1613118"/>
            <a:ext cx="57082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2800" dirty="0"/>
              <a:t>Recall</a:t>
            </a:r>
            <a:r>
              <a:rPr lang="zh-CN" altLang="en-US" sz="2800" dirty="0"/>
              <a:t> </a:t>
            </a:r>
            <a:r>
              <a:rPr lang="en-US" altLang="zh-CN" sz="2800" dirty="0"/>
              <a:t>[</a:t>
            </a:r>
            <a:r>
              <a:rPr lang="en-US" altLang="zh-CN" sz="2800" dirty="0">
                <a:solidFill>
                  <a:schemeClr val="accent1"/>
                </a:solidFill>
              </a:rPr>
              <a:t>Bar01,</a:t>
            </a:r>
            <a:r>
              <a:rPr lang="zh-CN" altLang="en-US" sz="2800" dirty="0">
                <a:solidFill>
                  <a:schemeClr val="accent1"/>
                </a:solidFill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</a:rPr>
              <a:t>BG02</a:t>
            </a:r>
            <a:r>
              <a:rPr lang="en-US" altLang="zh-CN" sz="2800" dirty="0"/>
              <a:t>]:</a:t>
            </a:r>
            <a:r>
              <a:rPr lang="zh-CN" altLang="en-US" sz="2800" dirty="0"/>
              <a:t> </a:t>
            </a:r>
            <a:r>
              <a:rPr lang="en-US" altLang="zh-CN" sz="2800" dirty="0" err="1"/>
              <a:t>nBB</a:t>
            </a:r>
            <a:r>
              <a:rPr lang="zh-CN" altLang="en-US" sz="2800" dirty="0"/>
              <a:t> </a:t>
            </a:r>
            <a:r>
              <a:rPr lang="en-US" altLang="zh-CN" sz="2800" dirty="0"/>
              <a:t>ZK</a:t>
            </a:r>
          </a:p>
          <a:p>
            <a:pPr fontAlgn="base"/>
            <a:endParaRPr lang="en-US" altLang="zh-CN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AD77C3-48EC-B547-A79D-F89369521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9754" y="1730320"/>
            <a:ext cx="1219404" cy="39233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B09B06-FB77-154B-B110-F6E1B0954BA8}"/>
              </a:ext>
            </a:extLst>
          </p:cNvPr>
          <p:cNvCxnSpPr>
            <a:cxnSpLocks/>
          </p:cNvCxnSpPr>
          <p:nvPr/>
        </p:nvCxnSpPr>
        <p:spPr>
          <a:xfrm>
            <a:off x="8129877" y="2631401"/>
            <a:ext cx="2176411" cy="0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BBEF04B-883B-FA40-8D32-ACD4F94940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4801" y="2323370"/>
            <a:ext cx="1219404" cy="2325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D202DC-F7AE-414F-ACCF-890751E28F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8527" y="2885318"/>
            <a:ext cx="1099457" cy="22983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E39A90-8E4B-2147-8E71-93EC39D19D0D}"/>
              </a:ext>
            </a:extLst>
          </p:cNvPr>
          <p:cNvCxnSpPr>
            <a:cxnSpLocks/>
          </p:cNvCxnSpPr>
          <p:nvPr/>
        </p:nvCxnSpPr>
        <p:spPr>
          <a:xfrm>
            <a:off x="8129877" y="3209686"/>
            <a:ext cx="2176411" cy="0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395D61C-BA09-0B4C-BA28-51C18EE828CD}"/>
              </a:ext>
            </a:extLst>
          </p:cNvPr>
          <p:cNvSpPr/>
          <p:nvPr/>
        </p:nvSpPr>
        <p:spPr>
          <a:xfrm>
            <a:off x="7988616" y="3342704"/>
            <a:ext cx="3331310" cy="2009367"/>
          </a:xfrm>
          <a:prstGeom prst="rightArrow">
            <a:avLst>
              <a:gd name="adj1" fmla="val 76549"/>
              <a:gd name="adj2" fmla="val 31416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5178A6-A544-F641-8B7A-73425D52D6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67247" y="3635855"/>
            <a:ext cx="1877343" cy="2854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9BEF1B-8AF7-8C48-A307-6F7D642BD2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9877" y="4196607"/>
            <a:ext cx="2861313" cy="6569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7327AD-3602-9E4F-BD7E-ECF6466BC4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45870" y="1730320"/>
            <a:ext cx="774056" cy="39233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1CF87C-0EB0-6D40-93D7-106824B1F190}"/>
              </a:ext>
            </a:extLst>
          </p:cNvPr>
          <p:cNvCxnSpPr>
            <a:cxnSpLocks/>
          </p:cNvCxnSpPr>
          <p:nvPr/>
        </p:nvCxnSpPr>
        <p:spPr>
          <a:xfrm>
            <a:off x="6314803" y="1690688"/>
            <a:ext cx="0" cy="478649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AEB4896-7251-074A-B3AA-FB35C0B3B6E5}"/>
              </a:ext>
            </a:extLst>
          </p:cNvPr>
          <p:cNvSpPr txBox="1"/>
          <p:nvPr/>
        </p:nvSpPr>
        <p:spPr>
          <a:xfrm>
            <a:off x="387766" y="3505946"/>
            <a:ext cx="53633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/>
              <a:t>Over</a:t>
            </a:r>
            <a:r>
              <a:rPr lang="en-US" altLang="zh-CN" sz="2400" dirty="0"/>
              <a:t>-simplified.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ignored: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zh-CN" sz="2400" dirty="0"/>
              <a:t>Encrypted</a:t>
            </a:r>
            <a:r>
              <a:rPr lang="zh-CN" altLang="en-US" sz="2400" dirty="0"/>
              <a:t> </a:t>
            </a:r>
            <a:r>
              <a:rPr lang="en-US" altLang="zh-CN" sz="2400" dirty="0"/>
              <a:t>execution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Univ.</a:t>
            </a:r>
            <a:r>
              <a:rPr lang="zh-CN" altLang="en-US" sz="2400" dirty="0"/>
              <a:t> </a:t>
            </a:r>
            <a:r>
              <a:rPr lang="en-US" altLang="zh-CN" sz="2400" dirty="0" err="1"/>
              <a:t>Arg</a:t>
            </a:r>
            <a:endParaRPr lang="en-US" altLang="zh-CN" sz="24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zh-CN" sz="2400" dirty="0"/>
              <a:t>ECC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PCP</a:t>
            </a:r>
            <a:r>
              <a:rPr lang="zh-CN" altLang="en-US" sz="2400" dirty="0"/>
              <a:t> </a:t>
            </a:r>
            <a:r>
              <a:rPr lang="en-US" altLang="zh-CN" sz="2400" dirty="0"/>
              <a:t>components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80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2C3C5FC-7496-E047-8B40-15607E63F9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ea typeface="Cambria Math" panose="02040503050406030204" pitchFamily="18" charset="0"/>
                  </a:rPr>
                  <a:t>Building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altLang="zh-CN" dirty="0"/>
                  <a:t>-Robust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ZK (1/3)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2C3C5FC-7496-E047-8B40-15607E63F9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99867D93-3DF2-E840-8975-DC50D126C514}"/>
              </a:ext>
            </a:extLst>
          </p:cNvPr>
          <p:cNvSpPr/>
          <p:nvPr/>
        </p:nvSpPr>
        <p:spPr>
          <a:xfrm>
            <a:off x="387766" y="1613118"/>
            <a:ext cx="57082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zh-CN" sz="2800" dirty="0"/>
              <a:t>Recall</a:t>
            </a:r>
            <a:r>
              <a:rPr lang="zh-CN" altLang="en-US" sz="2800" dirty="0"/>
              <a:t> </a:t>
            </a:r>
            <a:r>
              <a:rPr lang="en-US" altLang="zh-CN" sz="2800" dirty="0"/>
              <a:t>[</a:t>
            </a:r>
            <a:r>
              <a:rPr lang="en-US" altLang="zh-CN" sz="2800" dirty="0">
                <a:solidFill>
                  <a:schemeClr val="accent1"/>
                </a:solidFill>
              </a:rPr>
              <a:t>Bar01,</a:t>
            </a:r>
            <a:r>
              <a:rPr lang="zh-CN" altLang="en-US" sz="2800" dirty="0">
                <a:solidFill>
                  <a:schemeClr val="accent1"/>
                </a:solidFill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</a:rPr>
              <a:t>BG02</a:t>
            </a:r>
            <a:r>
              <a:rPr lang="en-US" altLang="zh-CN" sz="2800" dirty="0"/>
              <a:t>]:</a:t>
            </a:r>
            <a:r>
              <a:rPr lang="zh-CN" altLang="en-US" sz="2800" dirty="0"/>
              <a:t> </a:t>
            </a:r>
            <a:r>
              <a:rPr lang="en-US" altLang="zh-CN" sz="2800" dirty="0" err="1"/>
              <a:t>nBB</a:t>
            </a:r>
            <a:r>
              <a:rPr lang="zh-CN" altLang="en-US" sz="2800" dirty="0"/>
              <a:t> </a:t>
            </a:r>
            <a:r>
              <a:rPr lang="en-US" altLang="zh-CN" sz="2800" dirty="0"/>
              <a:t>ZK</a:t>
            </a:r>
          </a:p>
          <a:p>
            <a:pPr fontAlgn="base"/>
            <a:endParaRPr lang="en-US" altLang="zh-CN" sz="2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B09B06-FB77-154B-B110-F6E1B0954BA8}"/>
              </a:ext>
            </a:extLst>
          </p:cNvPr>
          <p:cNvCxnSpPr>
            <a:cxnSpLocks/>
          </p:cNvCxnSpPr>
          <p:nvPr/>
        </p:nvCxnSpPr>
        <p:spPr>
          <a:xfrm>
            <a:off x="8129877" y="2631399"/>
            <a:ext cx="2176411" cy="0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5D202DC-F7AE-414F-ACCF-890751E28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8527" y="2885316"/>
            <a:ext cx="1099457" cy="22983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E39A90-8E4B-2147-8E71-93EC39D19D0D}"/>
              </a:ext>
            </a:extLst>
          </p:cNvPr>
          <p:cNvCxnSpPr>
            <a:cxnSpLocks/>
          </p:cNvCxnSpPr>
          <p:nvPr/>
        </p:nvCxnSpPr>
        <p:spPr>
          <a:xfrm>
            <a:off x="8129877" y="3209684"/>
            <a:ext cx="2176411" cy="0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395D61C-BA09-0B4C-BA28-51C18EE828CD}"/>
              </a:ext>
            </a:extLst>
          </p:cNvPr>
          <p:cNvSpPr/>
          <p:nvPr/>
        </p:nvSpPr>
        <p:spPr>
          <a:xfrm>
            <a:off x="7988616" y="3342702"/>
            <a:ext cx="3331310" cy="2009367"/>
          </a:xfrm>
          <a:prstGeom prst="rightArrow">
            <a:avLst>
              <a:gd name="adj1" fmla="val 76549"/>
              <a:gd name="adj2" fmla="val 31416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5178A6-A544-F641-8B7A-73425D52D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247" y="3635853"/>
            <a:ext cx="1877343" cy="2854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9BEF1B-8AF7-8C48-A307-6F7D642BD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9877" y="4196605"/>
            <a:ext cx="2861313" cy="6569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A5D47E-7A34-3F4A-856B-5D97DAA2E1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8706" y="1707080"/>
            <a:ext cx="2106281" cy="30925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685CE3-04D0-D248-97CD-21CC85DFF2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3494" y="2270253"/>
            <a:ext cx="1834019" cy="23319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83C0B4-9714-BB4A-9B91-ABB27D3E64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58343" y="1661772"/>
            <a:ext cx="865694" cy="359895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B1B2F6-D3C3-A247-BAF4-13366725F75A}"/>
              </a:ext>
            </a:extLst>
          </p:cNvPr>
          <p:cNvCxnSpPr>
            <a:cxnSpLocks/>
          </p:cNvCxnSpPr>
          <p:nvPr/>
        </p:nvCxnSpPr>
        <p:spPr>
          <a:xfrm>
            <a:off x="6314803" y="1690688"/>
            <a:ext cx="0" cy="478649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9ECF588-816D-824A-A23A-806056346AB0}"/>
              </a:ext>
            </a:extLst>
          </p:cNvPr>
          <p:cNvSpPr txBox="1"/>
          <p:nvPr/>
        </p:nvSpPr>
        <p:spPr>
          <a:xfrm>
            <a:off x="387766" y="3505946"/>
            <a:ext cx="5363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/>
              <a:t>Over</a:t>
            </a:r>
            <a:r>
              <a:rPr lang="en-US" altLang="zh-CN" sz="2400" dirty="0"/>
              <a:t>-simplified.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ignored: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zh-CN" sz="2400" dirty="0"/>
              <a:t>Encrypted</a:t>
            </a:r>
            <a:r>
              <a:rPr lang="zh-CN" altLang="en-US" sz="2400" dirty="0"/>
              <a:t> </a:t>
            </a:r>
            <a:r>
              <a:rPr lang="en-US" altLang="zh-CN" sz="2400" dirty="0"/>
              <a:t>execution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Univ.</a:t>
            </a:r>
            <a:r>
              <a:rPr lang="zh-CN" altLang="en-US" sz="2400" dirty="0"/>
              <a:t> </a:t>
            </a:r>
            <a:r>
              <a:rPr lang="en-US" altLang="zh-CN" sz="2400" dirty="0" err="1"/>
              <a:t>Arg</a:t>
            </a:r>
            <a:endParaRPr lang="en-US" altLang="zh-CN" sz="24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altLang="zh-CN" sz="2400" dirty="0"/>
              <a:t>ECC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PCP</a:t>
            </a:r>
            <a:r>
              <a:rPr lang="zh-CN" altLang="en-US" sz="2400" dirty="0"/>
              <a:t> </a:t>
            </a:r>
            <a:r>
              <a:rPr lang="en-US" altLang="zh-CN" sz="2400" dirty="0"/>
              <a:t>components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7522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>
            <a:extLst>
              <a:ext uri="{FF2B5EF4-FFF2-40B4-BE49-F238E27FC236}">
                <a16:creationId xmlns:a16="http://schemas.microsoft.com/office/drawing/2014/main" id="{E7143563-B9FC-4622-863D-AB4C89A87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MPC: Standalone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6A865-9E5B-4F6D-B7D5-94CE302BE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u="sng" dirty="0">
                <a:solidFill>
                  <a:schemeClr val="accent2">
                    <a:lumMod val="75000"/>
                  </a:schemeClr>
                </a:solidFill>
              </a:rPr>
              <a:t>REAL</a:t>
            </a:r>
            <a:endParaRPr lang="en-US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C9184-FB76-4E79-8409-1A81A41A20AF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010400" y="1752600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				      </a:t>
            </a:r>
            <a:r>
              <a:rPr lang="en-IN" u="sng" dirty="0">
                <a:solidFill>
                  <a:schemeClr val="accent6">
                    <a:lumMod val="75000"/>
                  </a:schemeClr>
                </a:solidFill>
              </a:rPr>
              <a:t>IDEAL</a:t>
            </a:r>
            <a:endParaRPr lang="en-US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AA65E2-145F-4916-BF77-174D28BDB7CA}"/>
              </a:ext>
            </a:extLst>
          </p:cNvPr>
          <p:cNvCxnSpPr/>
          <p:nvPr/>
        </p:nvCxnSpPr>
        <p:spPr>
          <a:xfrm>
            <a:off x="6253369" y="1825625"/>
            <a:ext cx="0" cy="40980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72432DB6-C81D-4E8C-933B-99911ED7762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950" y="6237040"/>
            <a:ext cx="3500717" cy="418471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4E641C7-E49B-48B1-A162-B0CE32EBD7D7}"/>
              </a:ext>
            </a:extLst>
          </p:cNvPr>
          <p:cNvGrpSpPr/>
          <p:nvPr/>
        </p:nvGrpSpPr>
        <p:grpSpPr>
          <a:xfrm>
            <a:off x="1238218" y="2019834"/>
            <a:ext cx="4351675" cy="3876240"/>
            <a:chOff x="1238218" y="2019834"/>
            <a:chExt cx="4351675" cy="3876240"/>
          </a:xfrm>
        </p:grpSpPr>
        <p:pic>
          <p:nvPicPr>
            <p:cNvPr id="55" name="Content Placeholder 22 1">
              <a:extLst>
                <a:ext uri="{FF2B5EF4-FFF2-40B4-BE49-F238E27FC236}">
                  <a16:creationId xmlns:a16="http://schemas.microsoft.com/office/drawing/2014/main" id="{593288E9-9E66-4CC9-945F-0E79204F8F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4238813" y="5040125"/>
              <a:ext cx="615749" cy="720139"/>
            </a:xfrm>
            <a:prstGeom prst="rect">
              <a:avLst/>
            </a:prstGeom>
          </p:spPr>
        </p:pic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70CF306-94FB-49A7-A7AB-09EF18CF1381}"/>
                </a:ext>
              </a:extLst>
            </p:cNvPr>
            <p:cNvSpPr/>
            <p:nvPr/>
          </p:nvSpPr>
          <p:spPr>
            <a:xfrm>
              <a:off x="1447249" y="3262434"/>
              <a:ext cx="606287" cy="7065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A02796C-BAAA-4A15-B69A-A0E4FF6789B2}"/>
                </a:ext>
              </a:extLst>
            </p:cNvPr>
            <p:cNvSpPr/>
            <p:nvPr/>
          </p:nvSpPr>
          <p:spPr>
            <a:xfrm>
              <a:off x="2873746" y="2019834"/>
              <a:ext cx="606288" cy="7065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61D0A2F-CA3D-4CB1-A355-00C33CB62673}"/>
                </a:ext>
              </a:extLst>
            </p:cNvPr>
            <p:cNvSpPr/>
            <p:nvPr/>
          </p:nvSpPr>
          <p:spPr>
            <a:xfrm>
              <a:off x="4983605" y="3034676"/>
              <a:ext cx="606288" cy="7065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15F0F10D-1213-439A-8AC7-4BF44C1D4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2149615" y="5046096"/>
              <a:ext cx="615749" cy="720139"/>
            </a:xfrm>
            <a:prstGeom prst="rect">
              <a:avLst/>
            </a:prstGeom>
          </p:spPr>
        </p:pic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CE7A883B-C6A4-46FD-8E1F-75EFF43C18E7}"/>
                </a:ext>
              </a:extLst>
            </p:cNvPr>
            <p:cNvPicPr>
              <a:picLocks noChangeAspect="1"/>
            </p:cNvPicPr>
            <p:nvPr>
              <p:custDataLst>
                <p:tags r:id="rId20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58033" y="2299255"/>
              <a:ext cx="237714" cy="229996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25820541-EAE2-44EF-8B44-AD644182BAE2}"/>
                </a:ext>
              </a:extLst>
            </p:cNvPr>
            <p:cNvPicPr>
              <a:picLocks noChangeAspect="1"/>
            </p:cNvPicPr>
            <p:nvPr>
              <p:custDataLst>
                <p:tags r:id="rId21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4844" y="3346671"/>
              <a:ext cx="243810" cy="229996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4BA53FB-5DD9-4B4F-9DF3-0262C7FA97EB}"/>
                </a:ext>
              </a:extLst>
            </p:cNvPr>
            <p:cNvPicPr>
              <a:picLocks noChangeAspect="1"/>
            </p:cNvPicPr>
            <p:nvPr>
              <p:custDataLst>
                <p:tags r:id="rId22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4020" y="5304388"/>
              <a:ext cx="245333" cy="233329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DE9925D9-711D-403F-AB4F-184B30567CA6}"/>
                </a:ext>
              </a:extLst>
            </p:cNvPr>
            <p:cNvPicPr>
              <a:picLocks noChangeAspect="1"/>
            </p:cNvPicPr>
            <p:nvPr>
              <p:custDataLst>
                <p:tags r:id="rId23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3298" y="5312169"/>
              <a:ext cx="248381" cy="229996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416B7EAC-AC1A-492A-A9A8-DB4266918B36}"/>
                </a:ext>
              </a:extLst>
            </p:cNvPr>
            <p:cNvPicPr>
              <a:picLocks noChangeAspect="1"/>
            </p:cNvPicPr>
            <p:nvPr>
              <p:custDataLst>
                <p:tags r:id="rId24"/>
              </p:custDataLst>
            </p:nvPr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8487" y="3519346"/>
              <a:ext cx="243810" cy="233329"/>
            </a:xfrm>
            <a:prstGeom prst="rect">
              <a:avLst/>
            </a:prstGeom>
          </p:spPr>
        </p:pic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D8F3496-9353-447E-99D4-FC0372C9A145}"/>
                </a:ext>
              </a:extLst>
            </p:cNvPr>
            <p:cNvCxnSpPr>
              <a:cxnSpLocks/>
            </p:cNvCxnSpPr>
            <p:nvPr/>
          </p:nvCxnSpPr>
          <p:spPr>
            <a:xfrm>
              <a:off x="3520214" y="2176529"/>
              <a:ext cx="1478618" cy="10716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FDCDA08-7AE1-4EDB-A49B-75254AF7C3C6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4546688" y="3741733"/>
              <a:ext cx="618156" cy="12983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C528BF3-56AC-4A3C-B957-E0F59CEC12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15710" y="5324385"/>
              <a:ext cx="1374218" cy="749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7B48FDD-B804-4656-BD8D-0E48C8B47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8600" y="2263307"/>
              <a:ext cx="1323666" cy="106870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96AAAF5-AF3F-440F-A459-F3D1BEEB4C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65914" y="3979754"/>
              <a:ext cx="662878" cy="11191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235B0FD5-DA9D-49A6-843D-56FD3C23D67C}"/>
                </a:ext>
              </a:extLst>
            </p:cNvPr>
            <p:cNvCxnSpPr>
              <a:cxnSpLocks/>
            </p:cNvCxnSpPr>
            <p:nvPr/>
          </p:nvCxnSpPr>
          <p:spPr>
            <a:xfrm>
              <a:off x="2814249" y="5537717"/>
              <a:ext cx="140310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22EDB5-81C1-42D8-AB58-D13372A607EE}"/>
                </a:ext>
              </a:extLst>
            </p:cNvPr>
            <p:cNvCxnSpPr>
              <a:cxnSpLocks/>
            </p:cNvCxnSpPr>
            <p:nvPr/>
          </p:nvCxnSpPr>
          <p:spPr>
            <a:xfrm>
              <a:off x="1565002" y="3988666"/>
              <a:ext cx="638336" cy="11129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AAA8FE41-5005-48B2-A290-00EFD98EF4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7100" y="2529251"/>
              <a:ext cx="955166" cy="7741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5C435102-B0D1-48F9-8917-E44851F051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98008" y="2547333"/>
              <a:ext cx="1465111" cy="10231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31FA7A59-89D7-4C99-95FD-4EDE144AC8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1640" y="3750257"/>
              <a:ext cx="600830" cy="13430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2F6674B1-70C3-4614-B645-D4B3FBCEC9E9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 flipV="1">
              <a:off x="2729323" y="2726432"/>
              <a:ext cx="447567" cy="235943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09CE3D1F-762A-4514-AFBE-3C00D7A544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4183" y="2706355"/>
              <a:ext cx="466118" cy="23939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EC12FB0-FBE0-46A1-BDDC-0F87A1440762}"/>
                </a:ext>
              </a:extLst>
            </p:cNvPr>
            <p:cNvCxnSpPr>
              <a:cxnSpLocks/>
            </p:cNvCxnSpPr>
            <p:nvPr/>
          </p:nvCxnSpPr>
          <p:spPr>
            <a:xfrm>
              <a:off x="1747994" y="4833114"/>
              <a:ext cx="3374335" cy="21294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3B5887D-9B30-4D3C-A449-8F81C56CB2DF}"/>
                </a:ext>
              </a:extLst>
            </p:cNvPr>
            <p:cNvCxnSpPr>
              <a:cxnSpLocks/>
            </p:cNvCxnSpPr>
            <p:nvPr/>
          </p:nvCxnSpPr>
          <p:spPr>
            <a:xfrm>
              <a:off x="1741303" y="5874780"/>
              <a:ext cx="3374335" cy="21294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2474D0D-03B7-4EEB-BD30-1F5BD56CA9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21899" y="4854408"/>
              <a:ext cx="430" cy="1018847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4A9208C-17F1-4B7E-A0CA-92467D268D8C}"/>
                </a:ext>
              </a:extLst>
            </p:cNvPr>
            <p:cNvCxnSpPr>
              <a:cxnSpLocks/>
            </p:cNvCxnSpPr>
            <p:nvPr/>
          </p:nvCxnSpPr>
          <p:spPr>
            <a:xfrm>
              <a:off x="1771859" y="4833114"/>
              <a:ext cx="1" cy="1008188"/>
            </a:xfrm>
            <a:prstGeom prst="line">
              <a:avLst/>
            </a:prstGeom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CAC6A00D-CF94-4F5C-80A4-5BA67B2FA929}"/>
                </a:ext>
              </a:extLst>
            </p:cNvPr>
            <p:cNvPicPr>
              <a:picLocks noChangeAspect="1"/>
            </p:cNvPicPr>
            <p:nvPr>
              <p:custDataLst>
                <p:tags r:id="rId25"/>
              </p:custDataLst>
            </p:nvPr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38218" y="4766351"/>
              <a:ext cx="462702" cy="478795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24B0F4C-F6D9-45C8-9EEC-C3F69AD82E1D}"/>
              </a:ext>
            </a:extLst>
          </p:cNvPr>
          <p:cNvGrpSpPr/>
          <p:nvPr/>
        </p:nvGrpSpPr>
        <p:grpSpPr>
          <a:xfrm>
            <a:off x="6875267" y="1774099"/>
            <a:ext cx="5083125" cy="4153080"/>
            <a:chOff x="6875267" y="1774099"/>
            <a:chExt cx="5083125" cy="4153080"/>
          </a:xfrm>
        </p:grpSpPr>
        <p:pic>
          <p:nvPicPr>
            <p:cNvPr id="8" name="Content Placeholder 22 2">
              <a:extLst>
                <a:ext uri="{FF2B5EF4-FFF2-40B4-BE49-F238E27FC236}">
                  <a16:creationId xmlns:a16="http://schemas.microsoft.com/office/drawing/2014/main" id="{299166C8-A72A-47D6-92D7-B87B03B06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9731175" y="5075030"/>
              <a:ext cx="615749" cy="65842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7DD3848-D457-4A43-AEE7-068305C4679F}"/>
                </a:ext>
              </a:extLst>
            </p:cNvPr>
            <p:cNvSpPr/>
            <p:nvPr/>
          </p:nvSpPr>
          <p:spPr>
            <a:xfrm>
              <a:off x="6875267" y="3044902"/>
              <a:ext cx="606287" cy="64604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D818E44-1934-4F46-AA26-B6D9B755904A}"/>
                </a:ext>
              </a:extLst>
            </p:cNvPr>
            <p:cNvSpPr/>
            <p:nvPr/>
          </p:nvSpPr>
          <p:spPr>
            <a:xfrm>
              <a:off x="8765166" y="1774099"/>
              <a:ext cx="606288" cy="6460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D496DF6-0B45-4087-8C54-5E6EAF2A645A}"/>
                </a:ext>
              </a:extLst>
            </p:cNvPr>
            <p:cNvSpPr/>
            <p:nvPr/>
          </p:nvSpPr>
          <p:spPr>
            <a:xfrm>
              <a:off x="10786313" y="2575957"/>
              <a:ext cx="606288" cy="64604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6BEB696-153B-4CCF-904C-496D94341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7730032" y="5063665"/>
              <a:ext cx="615749" cy="658425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9B6D107-180C-4D04-9F78-7904EB2BD868}"/>
                </a:ext>
              </a:extLst>
            </p:cNvPr>
            <p:cNvSpPr/>
            <p:nvPr/>
          </p:nvSpPr>
          <p:spPr>
            <a:xfrm>
              <a:off x="8392641" y="3536095"/>
              <a:ext cx="1739348" cy="100385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F53E273-203A-4846-BB32-6C0EFED7559A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9766" y="2002335"/>
              <a:ext cx="237714" cy="21028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7C211F9-999E-4474-B2F0-8440271DDDC1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67552" y="2847110"/>
              <a:ext cx="243810" cy="21028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9E42BBE-3AC9-44EF-B0D2-7D1CB717660F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6382" y="5318516"/>
              <a:ext cx="245333" cy="21333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F3FD204-3C76-4DC9-85DF-DAF4F99CDB3F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13715" y="5287734"/>
              <a:ext cx="248381" cy="210286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9DD6FE2-3214-48AF-98BB-46319F045059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6505" y="3261257"/>
              <a:ext cx="243810" cy="213333"/>
            </a:xfrm>
            <a:prstGeom prst="rect">
              <a:avLst/>
            </a:prstGeom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FEE20F2-7A5F-4B3F-BF91-DA81C29CEC07}"/>
                </a:ext>
              </a:extLst>
            </p:cNvPr>
            <p:cNvCxnSpPr>
              <a:cxnSpLocks/>
            </p:cNvCxnSpPr>
            <p:nvPr/>
          </p:nvCxnSpPr>
          <p:spPr>
            <a:xfrm>
              <a:off x="8857846" y="2440960"/>
              <a:ext cx="184949" cy="11421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F1E42BD-8AC5-460F-9F88-BE63C93998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39049" y="3010142"/>
              <a:ext cx="748746" cy="7919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C7CD2C3-526E-4B72-92CC-C3B75FEA1835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 flipV="1">
              <a:off x="9471705" y="4562998"/>
              <a:ext cx="259470" cy="84124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DB941D5-8CDD-4BDE-9638-153C522CCFEE}"/>
                </a:ext>
              </a:extLst>
            </p:cNvPr>
            <p:cNvCxnSpPr>
              <a:cxnSpLocks/>
            </p:cNvCxnSpPr>
            <p:nvPr/>
          </p:nvCxnSpPr>
          <p:spPr>
            <a:xfrm>
              <a:off x="7475894" y="3504936"/>
              <a:ext cx="911087" cy="4595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844340B-A08C-4025-BE2B-BEEED39119B1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8345781" y="4562998"/>
              <a:ext cx="625305" cy="82988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813E1F0B-FE1B-4BF2-8B56-40173FB94A96}"/>
                </a:ext>
              </a:extLst>
            </p:cNvPr>
            <p:cNvCxnSpPr>
              <a:cxnSpLocks/>
            </p:cNvCxnSpPr>
            <p:nvPr/>
          </p:nvCxnSpPr>
          <p:spPr>
            <a:xfrm>
              <a:off x="9167480" y="2409801"/>
              <a:ext cx="233803" cy="1173293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6D25A1C-39D2-426C-ADAC-1D543BCEEBE4}"/>
                </a:ext>
              </a:extLst>
            </p:cNvPr>
            <p:cNvCxnSpPr>
              <a:cxnSpLocks/>
              <a:endCxn id="13" idx="7"/>
            </p:cNvCxnSpPr>
            <p:nvPr/>
          </p:nvCxnSpPr>
          <p:spPr>
            <a:xfrm flipH="1">
              <a:off x="9877267" y="2717585"/>
              <a:ext cx="909048" cy="965521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A8B08B1-6344-4E72-889F-EF8D7187996E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9804108" y="4477720"/>
              <a:ext cx="234942" cy="59731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0FB8EBF-85ED-40B1-8541-704B8312BCF3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H="1">
              <a:off x="8160574" y="4392936"/>
              <a:ext cx="486789" cy="6334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5FA8BD6-94EB-4203-86B3-FD89D805FC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81554" y="3250149"/>
              <a:ext cx="1008833" cy="50118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6ADE51C1-67F0-4103-9621-A2FF2E328938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6609" y="2895569"/>
              <a:ext cx="222476" cy="149333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4B74EA70-8AC7-45BF-BD01-F01923492248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29675" y="3440366"/>
              <a:ext cx="228571" cy="149333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5A10E59C-EFD2-4FE6-A096-6C72B74050D9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6657" y="5050101"/>
              <a:ext cx="230095" cy="152381"/>
            </a:xfrm>
            <a:prstGeom prst="rect">
              <a:avLst/>
            </a:prstGeom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7CD70E5C-28F3-43B4-AE08-491582C42FDF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4645" y="5074236"/>
              <a:ext cx="233143" cy="149333"/>
            </a:xfrm>
            <a:prstGeom prst="rect">
              <a:avLst/>
            </a:prstGeom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09AD8B16-7ECC-4D6D-98C4-C17FC9AB991F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04522" y="3788647"/>
              <a:ext cx="228571" cy="152381"/>
            </a:xfrm>
            <a:prstGeom prst="rect">
              <a:avLst/>
            </a:prstGeom>
          </p:spPr>
        </p:pic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36FE09D-E647-4DF0-B502-C524B3303EDC}"/>
                </a:ext>
              </a:extLst>
            </p:cNvPr>
            <p:cNvCxnSpPr>
              <a:cxnSpLocks/>
            </p:cNvCxnSpPr>
            <p:nvPr/>
          </p:nvCxnSpPr>
          <p:spPr>
            <a:xfrm>
              <a:off x="7315875" y="4891226"/>
              <a:ext cx="3374335" cy="2129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670021F-0B74-48CC-ADF9-A560DABDBFA4}"/>
                </a:ext>
              </a:extLst>
            </p:cNvPr>
            <p:cNvCxnSpPr>
              <a:cxnSpLocks/>
            </p:cNvCxnSpPr>
            <p:nvPr/>
          </p:nvCxnSpPr>
          <p:spPr>
            <a:xfrm>
              <a:off x="10715765" y="4908332"/>
              <a:ext cx="16758" cy="101884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D4549D4-2FD6-4558-9919-A9B20F398488}"/>
                </a:ext>
              </a:extLst>
            </p:cNvPr>
            <p:cNvCxnSpPr>
              <a:cxnSpLocks/>
            </p:cNvCxnSpPr>
            <p:nvPr/>
          </p:nvCxnSpPr>
          <p:spPr>
            <a:xfrm>
              <a:off x="7328652" y="5902989"/>
              <a:ext cx="3374335" cy="21294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242842A-9E69-4066-A351-821E70EDD3D7}"/>
                </a:ext>
              </a:extLst>
            </p:cNvPr>
            <p:cNvCxnSpPr>
              <a:cxnSpLocks/>
            </p:cNvCxnSpPr>
            <p:nvPr/>
          </p:nvCxnSpPr>
          <p:spPr>
            <a:xfrm>
              <a:off x="7313884" y="4894962"/>
              <a:ext cx="16758" cy="1018847"/>
            </a:xfrm>
            <a:prstGeom prst="line">
              <a:avLst/>
            </a:prstGeom>
            <a:ln w="9525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2F3DC547-0471-4FD2-847F-E1E0F5508B87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4398" y="3162131"/>
              <a:ext cx="455619" cy="251429"/>
            </a:xfrm>
            <a:prstGeom prst="rect">
              <a:avLst/>
            </a:prstGeom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CC89116F-70B0-4AC5-BE1F-0EBB83E842ED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98621" y="2792719"/>
              <a:ext cx="455619" cy="251429"/>
            </a:xfrm>
            <a:prstGeom prst="rect">
              <a:avLst/>
            </a:prstGeom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FE581CD2-1E77-4020-8100-F29F047FEDAC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45547" y="3029610"/>
              <a:ext cx="455619" cy="251429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3181B986-F3B2-4B11-98B0-33BE1BE87699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74056" y="4552009"/>
              <a:ext cx="455619" cy="251429"/>
            </a:xfrm>
            <a:prstGeom prst="rect">
              <a:avLst/>
            </a:prstGeom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77AB3E3E-2FF2-41B7-AFBE-499F44AFD63B}"/>
                </a:ext>
              </a:extLst>
            </p:cNvPr>
            <p:cNvPicPr>
              <a:picLocks noChangeAspect="1"/>
            </p:cNvPicPr>
            <p:nvPr>
              <p:custDataLst>
                <p:tags r:id="rId18"/>
              </p:custDataLst>
            </p:nvPr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5702" y="4497501"/>
              <a:ext cx="455619" cy="251429"/>
            </a:xfrm>
            <a:prstGeom prst="rect">
              <a:avLst/>
            </a:prstGeom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08FF586D-13AC-4A4B-9FA1-204F9F41AD1A}"/>
                </a:ext>
              </a:extLst>
            </p:cNvPr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2071" y="4892734"/>
              <a:ext cx="1086321" cy="431651"/>
            </a:xfrm>
            <a:prstGeom prst="rect">
              <a:avLst/>
            </a:prstGeom>
          </p:spPr>
        </p:pic>
      </p:grpSp>
      <p:sp>
        <p:nvSpPr>
          <p:cNvPr id="32" name="Freeform 7">
            <a:extLst>
              <a:ext uri="{FF2B5EF4-FFF2-40B4-BE49-F238E27FC236}">
                <a16:creationId xmlns:a16="http://schemas.microsoft.com/office/drawing/2014/main" id="{3E5581C5-D179-4431-A5A8-EBCEF192A068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9026705" y="3867675"/>
            <a:ext cx="456578" cy="415925"/>
          </a:xfrm>
          <a:custGeom>
            <a:avLst/>
            <a:gdLst>
              <a:gd name="T0" fmla="*/ 406 w 406"/>
              <a:gd name="T1" fmla="*/ 23 h 361"/>
              <a:gd name="T2" fmla="*/ 352 w 406"/>
              <a:gd name="T3" fmla="*/ 3 h 361"/>
              <a:gd name="T4" fmla="*/ 164 w 406"/>
              <a:gd name="T5" fmla="*/ 3 h 361"/>
              <a:gd name="T6" fmla="*/ 86 w 406"/>
              <a:gd name="T7" fmla="*/ 45 h 361"/>
              <a:gd name="T8" fmla="*/ 91 w 406"/>
              <a:gd name="T9" fmla="*/ 48 h 361"/>
              <a:gd name="T10" fmla="*/ 124 w 406"/>
              <a:gd name="T11" fmla="*/ 32 h 361"/>
              <a:gd name="T12" fmla="*/ 170 w 406"/>
              <a:gd name="T13" fmla="*/ 31 h 361"/>
              <a:gd name="T14" fmla="*/ 201 w 406"/>
              <a:gd name="T15" fmla="*/ 31 h 361"/>
              <a:gd name="T16" fmla="*/ 199 w 406"/>
              <a:gd name="T17" fmla="*/ 40 h 361"/>
              <a:gd name="T18" fmla="*/ 128 w 406"/>
              <a:gd name="T19" fmla="*/ 258 h 361"/>
              <a:gd name="T20" fmla="*/ 91 w 406"/>
              <a:gd name="T21" fmla="*/ 333 h 361"/>
              <a:gd name="T22" fmla="*/ 44 w 406"/>
              <a:gd name="T23" fmla="*/ 302 h 361"/>
              <a:gd name="T24" fmla="*/ 39 w 406"/>
              <a:gd name="T25" fmla="*/ 297 h 361"/>
              <a:gd name="T26" fmla="*/ 0 w 406"/>
              <a:gd name="T27" fmla="*/ 321 h 361"/>
              <a:gd name="T28" fmla="*/ 1 w 406"/>
              <a:gd name="T29" fmla="*/ 324 h 361"/>
              <a:gd name="T30" fmla="*/ 57 w 406"/>
              <a:gd name="T31" fmla="*/ 361 h 361"/>
              <a:gd name="T32" fmla="*/ 128 w 406"/>
              <a:gd name="T33" fmla="*/ 324 h 361"/>
              <a:gd name="T34" fmla="*/ 190 w 406"/>
              <a:gd name="T35" fmla="*/ 193 h 361"/>
              <a:gd name="T36" fmla="*/ 287 w 406"/>
              <a:gd name="T37" fmla="*/ 193 h 361"/>
              <a:gd name="T38" fmla="*/ 286 w 406"/>
              <a:gd name="T39" fmla="*/ 195 h 361"/>
              <a:gd name="T40" fmla="*/ 291 w 406"/>
              <a:gd name="T41" fmla="*/ 198 h 361"/>
              <a:gd name="T42" fmla="*/ 330 w 406"/>
              <a:gd name="T43" fmla="*/ 169 h 361"/>
              <a:gd name="T44" fmla="*/ 321 w 406"/>
              <a:gd name="T45" fmla="*/ 166 h 361"/>
              <a:gd name="T46" fmla="*/ 201 w 406"/>
              <a:gd name="T47" fmla="*/ 166 h 361"/>
              <a:gd name="T48" fmla="*/ 240 w 406"/>
              <a:gd name="T49" fmla="*/ 31 h 361"/>
              <a:gd name="T50" fmla="*/ 306 w 406"/>
              <a:gd name="T51" fmla="*/ 31 h 361"/>
              <a:gd name="T52" fmla="*/ 362 w 406"/>
              <a:gd name="T53" fmla="*/ 39 h 361"/>
              <a:gd name="T54" fmla="*/ 363 w 406"/>
              <a:gd name="T55" fmla="*/ 50 h 361"/>
              <a:gd name="T56" fmla="*/ 367 w 406"/>
              <a:gd name="T57" fmla="*/ 51 h 361"/>
              <a:gd name="T58" fmla="*/ 406 w 406"/>
              <a:gd name="T59" fmla="*/ 23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406" h="361">
                <a:moveTo>
                  <a:pt x="406" y="23"/>
                </a:moveTo>
                <a:cubicBezTo>
                  <a:pt x="406" y="0"/>
                  <a:pt x="368" y="3"/>
                  <a:pt x="352" y="3"/>
                </a:cubicBezTo>
                <a:lnTo>
                  <a:pt x="164" y="3"/>
                </a:lnTo>
                <a:cubicBezTo>
                  <a:pt x="139" y="3"/>
                  <a:pt x="94" y="18"/>
                  <a:pt x="86" y="45"/>
                </a:cubicBezTo>
                <a:cubicBezTo>
                  <a:pt x="87" y="48"/>
                  <a:pt x="88" y="48"/>
                  <a:pt x="91" y="48"/>
                </a:cubicBezTo>
                <a:cubicBezTo>
                  <a:pt x="102" y="48"/>
                  <a:pt x="117" y="39"/>
                  <a:pt x="124" y="32"/>
                </a:cubicBezTo>
                <a:cubicBezTo>
                  <a:pt x="140" y="32"/>
                  <a:pt x="155" y="31"/>
                  <a:pt x="170" y="31"/>
                </a:cubicBezTo>
                <a:lnTo>
                  <a:pt x="201" y="31"/>
                </a:lnTo>
                <a:cubicBezTo>
                  <a:pt x="201" y="31"/>
                  <a:pt x="199" y="40"/>
                  <a:pt x="199" y="40"/>
                </a:cubicBezTo>
                <a:cubicBezTo>
                  <a:pt x="180" y="132"/>
                  <a:pt x="150" y="209"/>
                  <a:pt x="128" y="258"/>
                </a:cubicBezTo>
                <a:cubicBezTo>
                  <a:pt x="125" y="265"/>
                  <a:pt x="98" y="327"/>
                  <a:pt x="91" y="333"/>
                </a:cubicBezTo>
                <a:cubicBezTo>
                  <a:pt x="69" y="333"/>
                  <a:pt x="53" y="321"/>
                  <a:pt x="44" y="302"/>
                </a:cubicBezTo>
                <a:cubicBezTo>
                  <a:pt x="42" y="299"/>
                  <a:pt x="42" y="297"/>
                  <a:pt x="39" y="297"/>
                </a:cubicBezTo>
                <a:cubicBezTo>
                  <a:pt x="27" y="297"/>
                  <a:pt x="0" y="313"/>
                  <a:pt x="0" y="321"/>
                </a:cubicBezTo>
                <a:cubicBezTo>
                  <a:pt x="0" y="322"/>
                  <a:pt x="0" y="323"/>
                  <a:pt x="1" y="324"/>
                </a:cubicBezTo>
                <a:cubicBezTo>
                  <a:pt x="10" y="347"/>
                  <a:pt x="32" y="361"/>
                  <a:pt x="57" y="361"/>
                </a:cubicBezTo>
                <a:cubicBezTo>
                  <a:pt x="82" y="361"/>
                  <a:pt x="112" y="342"/>
                  <a:pt x="128" y="324"/>
                </a:cubicBezTo>
                <a:cubicBezTo>
                  <a:pt x="144" y="305"/>
                  <a:pt x="177" y="223"/>
                  <a:pt x="190" y="193"/>
                </a:cubicBezTo>
                <a:lnTo>
                  <a:pt x="287" y="193"/>
                </a:lnTo>
                <a:cubicBezTo>
                  <a:pt x="286" y="194"/>
                  <a:pt x="286" y="194"/>
                  <a:pt x="286" y="195"/>
                </a:cubicBezTo>
                <a:cubicBezTo>
                  <a:pt x="286" y="197"/>
                  <a:pt x="289" y="198"/>
                  <a:pt x="291" y="198"/>
                </a:cubicBezTo>
                <a:cubicBezTo>
                  <a:pt x="302" y="198"/>
                  <a:pt x="330" y="184"/>
                  <a:pt x="330" y="169"/>
                </a:cubicBezTo>
                <a:cubicBezTo>
                  <a:pt x="330" y="165"/>
                  <a:pt x="327" y="166"/>
                  <a:pt x="321" y="166"/>
                </a:cubicBezTo>
                <a:lnTo>
                  <a:pt x="201" y="166"/>
                </a:lnTo>
                <a:cubicBezTo>
                  <a:pt x="214" y="121"/>
                  <a:pt x="231" y="77"/>
                  <a:pt x="240" y="31"/>
                </a:cubicBezTo>
                <a:lnTo>
                  <a:pt x="306" y="31"/>
                </a:lnTo>
                <a:cubicBezTo>
                  <a:pt x="318" y="31"/>
                  <a:pt x="353" y="28"/>
                  <a:pt x="362" y="39"/>
                </a:cubicBezTo>
                <a:cubicBezTo>
                  <a:pt x="363" y="42"/>
                  <a:pt x="362" y="47"/>
                  <a:pt x="363" y="50"/>
                </a:cubicBezTo>
                <a:cubicBezTo>
                  <a:pt x="364" y="51"/>
                  <a:pt x="366" y="51"/>
                  <a:pt x="367" y="51"/>
                </a:cubicBezTo>
                <a:cubicBezTo>
                  <a:pt x="379" y="51"/>
                  <a:pt x="406" y="36"/>
                  <a:pt x="406" y="23"/>
                </a:cubicBezTo>
              </a:path>
            </a:pathLst>
          </a:custGeom>
          <a:solidFill>
            <a:srgbClr val="000000"/>
          </a:solidFill>
          <a:ln w="0">
            <a:noFill/>
            <a:prstDash val="solid"/>
            <a:round/>
            <a:headEnd/>
            <a:tailEnd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588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2C3C5FC-7496-E047-8B40-15607E63F9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ea typeface="Cambria Math" panose="02040503050406030204" pitchFamily="18" charset="0"/>
                  </a:rPr>
                  <a:t>Building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altLang="zh-CN" dirty="0"/>
                  <a:t>-Robust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ZK (2/3)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2C3C5FC-7496-E047-8B40-15607E63F9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B09B06-FB77-154B-B110-F6E1B0954BA8}"/>
              </a:ext>
            </a:extLst>
          </p:cNvPr>
          <p:cNvCxnSpPr>
            <a:cxnSpLocks/>
          </p:cNvCxnSpPr>
          <p:nvPr/>
        </p:nvCxnSpPr>
        <p:spPr>
          <a:xfrm>
            <a:off x="8129877" y="2631399"/>
            <a:ext cx="2176411" cy="0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5D202DC-F7AE-414F-ACCF-890751E28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8527" y="2885316"/>
            <a:ext cx="1099457" cy="22983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E39A90-8E4B-2147-8E71-93EC39D19D0D}"/>
              </a:ext>
            </a:extLst>
          </p:cNvPr>
          <p:cNvCxnSpPr>
            <a:cxnSpLocks/>
          </p:cNvCxnSpPr>
          <p:nvPr/>
        </p:nvCxnSpPr>
        <p:spPr>
          <a:xfrm>
            <a:off x="8129877" y="3209684"/>
            <a:ext cx="2176411" cy="0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395D61C-BA09-0B4C-BA28-51C18EE828CD}"/>
              </a:ext>
            </a:extLst>
          </p:cNvPr>
          <p:cNvSpPr/>
          <p:nvPr/>
        </p:nvSpPr>
        <p:spPr>
          <a:xfrm>
            <a:off x="7988616" y="3342702"/>
            <a:ext cx="3331310" cy="2009367"/>
          </a:xfrm>
          <a:prstGeom prst="rightArrow">
            <a:avLst>
              <a:gd name="adj1" fmla="val 76549"/>
              <a:gd name="adj2" fmla="val 31416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5178A6-A544-F641-8B7A-73425D52D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247" y="3635853"/>
            <a:ext cx="1877343" cy="2854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39BEF1B-8AF7-8C48-A307-6F7D642BD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9877" y="4196605"/>
            <a:ext cx="2861313" cy="65699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A5D47E-7A34-3F4A-856B-5D97DAA2E1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8706" y="1707080"/>
            <a:ext cx="2106281" cy="309256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C685CE3-04D0-D248-97CD-21CC85DFF2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3494" y="2270253"/>
            <a:ext cx="1834019" cy="233191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83C0B4-9714-BB4A-9B91-ABB27D3E64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58343" y="1661772"/>
            <a:ext cx="865694" cy="359895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FB1B2F6-D3C3-A247-BAF4-13366725F75A}"/>
              </a:ext>
            </a:extLst>
          </p:cNvPr>
          <p:cNvCxnSpPr>
            <a:cxnSpLocks/>
          </p:cNvCxnSpPr>
          <p:nvPr/>
        </p:nvCxnSpPr>
        <p:spPr>
          <a:xfrm>
            <a:off x="6314803" y="1690688"/>
            <a:ext cx="0" cy="478649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Donut 16">
            <a:extLst>
              <a:ext uri="{FF2B5EF4-FFF2-40B4-BE49-F238E27FC236}">
                <a16:creationId xmlns:a16="http://schemas.microsoft.com/office/drawing/2014/main" id="{1A24866A-C4C9-0D4F-940C-FBC342D26289}"/>
              </a:ext>
            </a:extLst>
          </p:cNvPr>
          <p:cNvSpPr/>
          <p:nvPr/>
        </p:nvSpPr>
        <p:spPr>
          <a:xfrm>
            <a:off x="8221500" y="2735731"/>
            <a:ext cx="1877344" cy="526708"/>
          </a:xfrm>
          <a:prstGeom prst="donu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A89EB3B-DB9A-EF41-82D9-21B0A34FF7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2074" y="4252053"/>
            <a:ext cx="3162300" cy="546100"/>
          </a:xfrm>
          <a:prstGeom prst="rect">
            <a:avLst/>
          </a:prstGeom>
          <a:ln>
            <a:solidFill>
              <a:srgbClr val="C00000"/>
            </a:solidFill>
          </a:ln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87FD38-D5D9-864B-9B7D-359052C42BDF}"/>
              </a:ext>
            </a:extLst>
          </p:cNvPr>
          <p:cNvCxnSpPr>
            <a:cxnSpLocks/>
            <a:stCxn id="17" idx="2"/>
            <a:endCxn id="18" idx="3"/>
          </p:cNvCxnSpPr>
          <p:nvPr/>
        </p:nvCxnSpPr>
        <p:spPr>
          <a:xfrm flipH="1">
            <a:off x="4034374" y="2999085"/>
            <a:ext cx="4187126" cy="152601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952345-AEF1-6543-B2A0-16AADCD8C7A5}"/>
                  </a:ext>
                </a:extLst>
              </p:cNvPr>
              <p:cNvSpPr/>
              <p:nvPr/>
            </p:nvSpPr>
            <p:spPr>
              <a:xfrm>
                <a:off x="387766" y="1613118"/>
                <a:ext cx="5708234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altLang="zh-CN" sz="2800" dirty="0"/>
                  <a:t>Bounded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Concurrency?</a:t>
                </a:r>
              </a:p>
              <a:p>
                <a:pPr marL="457200" indent="-457200" fontAlgn="base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V</a:t>
                </a:r>
                <a:r>
                  <a:rPr lang="zh-CN" altLang="en-US" sz="2800" dirty="0"/>
                  <a:t>* </a:t>
                </a:r>
                <a:r>
                  <a:rPr lang="en-US" altLang="zh-CN" sz="2800" dirty="0"/>
                  <a:t>participates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in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other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sessions</a:t>
                </a:r>
              </a:p>
              <a:p>
                <a:pPr marL="457200" indent="-457200" fontAlgn="base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Comm.</a:t>
                </a:r>
                <a:r>
                  <a:rPr lang="zh-CN" altLang="en-US" sz="2800" dirty="0"/>
                  <a:t> ≤</a:t>
                </a:r>
                <a14:m>
                  <m:oMath xmlns:m="http://schemas.openxmlformats.org/officeDocument/2006/math">
                    <m:r>
                      <a:rPr lang="zh-CN" alt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ℓ(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 </a:t>
                </a:r>
                <a:endParaRPr lang="en-US" altLang="zh-CN" sz="2800" dirty="0"/>
              </a:p>
              <a:p>
                <a:pPr marL="457200" indent="-457200" fontAlgn="base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encode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these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comm.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into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z</a:t>
                </a:r>
              </a:p>
              <a:p>
                <a:pPr marL="457200" indent="-457200" fontAlgn="base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With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auxiliary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input: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V</a:t>
                </a:r>
                <a:r>
                  <a:rPr lang="zh-CN" altLang="en-US" sz="2800" dirty="0"/>
                  <a:t>*</a:t>
                </a:r>
                <a:r>
                  <a:rPr lang="en-US" altLang="zh-CN" sz="2800" dirty="0"/>
                  <a:t>(x,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z)</a:t>
                </a:r>
                <a:endParaRPr lang="en-US" sz="28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952345-AEF1-6543-B2A0-16AADCD8C7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66" y="1613118"/>
                <a:ext cx="5708234" cy="2246769"/>
              </a:xfrm>
              <a:prstGeom prst="rect">
                <a:avLst/>
              </a:prstGeom>
              <a:blipFill>
                <a:blip r:embed="rId10"/>
                <a:stretch>
                  <a:fillRect l="-2222" t="-2809" b="-6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Donut 20">
            <a:extLst>
              <a:ext uri="{FF2B5EF4-FFF2-40B4-BE49-F238E27FC236}">
                <a16:creationId xmlns:a16="http://schemas.microsoft.com/office/drawing/2014/main" id="{36DF4D36-7677-8E4F-B5BF-3CA18592FDF1}"/>
              </a:ext>
            </a:extLst>
          </p:cNvPr>
          <p:cNvSpPr/>
          <p:nvPr/>
        </p:nvSpPr>
        <p:spPr>
          <a:xfrm>
            <a:off x="7801141" y="4488600"/>
            <a:ext cx="3518785" cy="494204"/>
          </a:xfrm>
          <a:prstGeom prst="donut">
            <a:avLst>
              <a:gd name="adj" fmla="val 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4C5F2A-593E-9243-AC3B-F2A69212A2F8}"/>
              </a:ext>
            </a:extLst>
          </p:cNvPr>
          <p:cNvCxnSpPr>
            <a:cxnSpLocks/>
            <a:stCxn id="21" idx="2"/>
            <a:endCxn id="23" idx="3"/>
          </p:cNvCxnSpPr>
          <p:nvPr/>
        </p:nvCxnSpPr>
        <p:spPr>
          <a:xfrm flipH="1">
            <a:off x="4742870" y="4735702"/>
            <a:ext cx="3058271" cy="93569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1180FCEA-FB2A-1D44-9390-E28117F267F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8200" y="5352069"/>
            <a:ext cx="3904670" cy="63865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71640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2C3C5FC-7496-E047-8B40-15607E63F9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ea typeface="Cambria Math" panose="02040503050406030204" pitchFamily="18" charset="0"/>
                  </a:rPr>
                  <a:t>Building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altLang="zh-CN" dirty="0"/>
                  <a:t>-Robust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ZK (3/3)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2C3C5FC-7496-E047-8B40-15607E63F9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9867D93-3DF2-E840-8975-DC50D126C514}"/>
                  </a:ext>
                </a:extLst>
              </p:cNvPr>
              <p:cNvSpPr/>
              <p:nvPr/>
            </p:nvSpPr>
            <p:spPr>
              <a:xfrm>
                <a:off x="387766" y="1613118"/>
                <a:ext cx="5708234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altLang="zh-CN" sz="2800" dirty="0"/>
                  <a:t>Observations</a:t>
                </a:r>
              </a:p>
              <a:p>
                <a:pPr marL="457200" indent="-457200" fontAlgn="base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Not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only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bounded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concurrent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ZK</a:t>
                </a:r>
              </a:p>
              <a:p>
                <a:pPr marL="457200" indent="-457200" fontAlgn="base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Composable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with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any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protocols</a:t>
                </a:r>
              </a:p>
              <a:p>
                <a:pPr marL="457200" indent="-457200" fontAlgn="base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As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long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as: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Comm.</a:t>
                </a:r>
                <a:r>
                  <a:rPr lang="zh-CN" altLang="en-US" sz="2800" dirty="0"/>
                  <a:t> ≤</a:t>
                </a:r>
                <a14:m>
                  <m:oMath xmlns:m="http://schemas.openxmlformats.org/officeDocument/2006/math">
                    <m:r>
                      <a:rPr lang="zh-CN" alt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ℓ(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 </a:t>
                </a:r>
                <a:endParaRPr lang="en-US" altLang="zh-CN" sz="2800" dirty="0"/>
              </a:p>
              <a:p>
                <a:pPr marL="457200" indent="-457200" fontAlgn="base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This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is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exactly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altLang="zh-CN" sz="2800" dirty="0"/>
                  <a:t>-Robust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ZK!</a:t>
                </a: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9867D93-3DF2-E840-8975-DC50D126C5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66" y="1613118"/>
                <a:ext cx="5708234" cy="2246769"/>
              </a:xfrm>
              <a:prstGeom prst="rect">
                <a:avLst/>
              </a:prstGeom>
              <a:blipFill>
                <a:blip r:embed="rId3"/>
                <a:stretch>
                  <a:fillRect l="-2222" t="-2809" b="-6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B09B06-FB77-154B-B110-F6E1B0954BA8}"/>
              </a:ext>
            </a:extLst>
          </p:cNvPr>
          <p:cNvCxnSpPr>
            <a:cxnSpLocks/>
          </p:cNvCxnSpPr>
          <p:nvPr/>
        </p:nvCxnSpPr>
        <p:spPr>
          <a:xfrm>
            <a:off x="8593203" y="3083617"/>
            <a:ext cx="2408468" cy="0"/>
          </a:xfrm>
          <a:prstGeom prst="straightConnector1">
            <a:avLst/>
          </a:prstGeom>
          <a:ln w="1905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E39A90-8E4B-2147-8E71-93EC39D19D0D}"/>
              </a:ext>
            </a:extLst>
          </p:cNvPr>
          <p:cNvCxnSpPr>
            <a:cxnSpLocks/>
          </p:cNvCxnSpPr>
          <p:nvPr/>
        </p:nvCxnSpPr>
        <p:spPr>
          <a:xfrm>
            <a:off x="8593203" y="3714657"/>
            <a:ext cx="2408468" cy="0"/>
          </a:xfrm>
          <a:prstGeom prst="straightConnector1">
            <a:avLst/>
          </a:prstGeom>
          <a:ln w="1905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ight Arrow 10">
            <a:extLst>
              <a:ext uri="{FF2B5EF4-FFF2-40B4-BE49-F238E27FC236}">
                <a16:creationId xmlns:a16="http://schemas.microsoft.com/office/drawing/2014/main" id="{E395D61C-BA09-0B4C-BA28-51C18EE828CD}"/>
              </a:ext>
            </a:extLst>
          </p:cNvPr>
          <p:cNvSpPr/>
          <p:nvPr/>
        </p:nvSpPr>
        <p:spPr>
          <a:xfrm>
            <a:off x="8053754" y="3862236"/>
            <a:ext cx="3886200" cy="2246768"/>
          </a:xfrm>
          <a:prstGeom prst="rightArrow">
            <a:avLst>
              <a:gd name="adj1" fmla="val 76549"/>
              <a:gd name="adj2" fmla="val 31416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5178A6-A544-F641-8B7A-73425D52D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658" y="4251066"/>
            <a:ext cx="2077512" cy="3159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D1FCF1-3E25-754D-92A2-7BFE6F76C3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5432" y="3300873"/>
            <a:ext cx="1992620" cy="344107"/>
          </a:xfrm>
          <a:prstGeom prst="rect">
            <a:avLst/>
          </a:prstGeom>
          <a:ln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0A88753-E77F-7249-87DF-11C02609F9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5884" y="5075875"/>
            <a:ext cx="3176353" cy="519528"/>
          </a:xfrm>
          <a:prstGeom prst="rect">
            <a:avLst/>
          </a:prstGeom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95B9FA-6956-E542-A933-5F0AA8560C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4402" y="4692861"/>
            <a:ext cx="1329415" cy="2321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576C060-2F30-504E-8822-05CBB2A996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9091" y="1911048"/>
            <a:ext cx="1349421" cy="4341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5B2AE25-C760-A24A-AE0E-B3548356FE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83671" y="1932229"/>
            <a:ext cx="856589" cy="43416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48D38C6-AA26-A84A-9462-4CAE8AF5D8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20363" y="2687889"/>
            <a:ext cx="1679226" cy="3202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D639178-5955-F347-BD55-0E282A1C1DFC}"/>
                  </a:ext>
                </a:extLst>
              </p:cNvPr>
              <p:cNvSpPr/>
              <p:nvPr/>
            </p:nvSpPr>
            <p:spPr>
              <a:xfrm>
                <a:off x="387765" y="4359491"/>
                <a:ext cx="8021185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altLang="zh-CN" sz="2800" dirty="0"/>
                  <a:t>Moreover,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[</a:t>
                </a:r>
                <a:r>
                  <a:rPr lang="en-US" altLang="zh-CN" sz="2800" dirty="0">
                    <a:solidFill>
                      <a:schemeClr val="accent1"/>
                    </a:solidFill>
                  </a:rPr>
                  <a:t>GOSV14</a:t>
                </a:r>
                <a:r>
                  <a:rPr lang="en-US" altLang="zh-CN" sz="2800" dirty="0"/>
                  <a:t>]</a:t>
                </a:r>
                <a:r>
                  <a:rPr lang="zh-CN" altLang="en-US" sz="2800" dirty="0"/>
                  <a:t> </a:t>
                </a:r>
                <a:endParaRPr lang="en-US" altLang="zh-CN" sz="2800" dirty="0"/>
              </a:p>
              <a:p>
                <a:pPr marL="457200" indent="-457200" fontAlgn="base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is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a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black-box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version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of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[</a:t>
                </a:r>
                <a:r>
                  <a:rPr lang="en-US" altLang="zh-CN" sz="2800" dirty="0">
                    <a:solidFill>
                      <a:schemeClr val="accent1"/>
                    </a:solidFill>
                  </a:rPr>
                  <a:t>Bar01</a:t>
                </a:r>
                <a:r>
                  <a:rPr lang="en-US" altLang="zh-CN" sz="2800" dirty="0"/>
                  <a:t>,</a:t>
                </a:r>
                <a:r>
                  <a:rPr lang="en-US" altLang="zh-CN" sz="2800" dirty="0">
                    <a:solidFill>
                      <a:schemeClr val="accent1"/>
                    </a:solidFill>
                  </a:rPr>
                  <a:t>BG02</a:t>
                </a:r>
                <a:r>
                  <a:rPr lang="en-US" altLang="zh-CN" sz="2800" dirty="0"/>
                  <a:t>]</a:t>
                </a:r>
                <a:r>
                  <a:rPr lang="zh-CN" altLang="en-US" sz="2800" dirty="0"/>
                  <a:t> </a:t>
                </a:r>
                <a:endParaRPr lang="en-US" altLang="zh-CN" sz="2800" dirty="0"/>
              </a:p>
              <a:p>
                <a:pPr marL="457200" indent="-457200" fontAlgn="base">
                  <a:buFont typeface="Arial" panose="020B0604020202020204" pitchFamily="34" charset="0"/>
                  <a:buChar char="•"/>
                </a:pPr>
                <a:r>
                  <a:rPr lang="en-US" altLang="zh-CN" sz="2800" dirty="0"/>
                  <a:t>Inherits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such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an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“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altLang="zh-CN" sz="2800" dirty="0"/>
                  <a:t>-Robust” extension</a:t>
                </a:r>
              </a:p>
              <a:p>
                <a:pPr marL="457200" indent="-457200" fontAlgn="base">
                  <a:buFont typeface="Arial" panose="020B0604020202020204" pitchFamily="34" charset="0"/>
                  <a:buChar char="•"/>
                </a:pPr>
                <a:r>
                  <a:rPr lang="zh-CN" altLang="en-US" sz="2800" dirty="0">
                    <a:ea typeface="Cambria Math" panose="02040503050406030204" pitchFamily="18" charset="0"/>
                  </a:rPr>
                  <a:t>⇒ </a:t>
                </a:r>
                <a:r>
                  <a:rPr lang="en-US" altLang="zh-CN" sz="2800" dirty="0">
                    <a:ea typeface="Cambria Math" panose="02040503050406030204" pitchFamily="18" charset="0"/>
                  </a:rPr>
                  <a:t>the</a:t>
                </a:r>
                <a:r>
                  <a:rPr lang="zh-CN" alt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800" dirty="0">
                    <a:ea typeface="Cambria Math" panose="02040503050406030204" pitchFamily="18" charset="0"/>
                  </a:rPr>
                  <a:t>black-box</a:t>
                </a:r>
                <a:r>
                  <a:rPr lang="zh-CN" alt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altLang="zh-CN" sz="2800" dirty="0"/>
                  <a:t>-Robust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ZK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we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want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D639178-5955-F347-BD55-0E282A1C1D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65" y="4359491"/>
                <a:ext cx="8021185" cy="1815882"/>
              </a:xfrm>
              <a:prstGeom prst="rect">
                <a:avLst/>
              </a:prstGeom>
              <a:blipFill>
                <a:blip r:embed="rId11"/>
                <a:stretch>
                  <a:fillRect l="-1582" t="-3472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A1D1565-FD64-4D4A-8ABC-DFEED3AF971B}"/>
              </a:ext>
            </a:extLst>
          </p:cNvPr>
          <p:cNvCxnSpPr>
            <a:cxnSpLocks/>
          </p:cNvCxnSpPr>
          <p:nvPr/>
        </p:nvCxnSpPr>
        <p:spPr>
          <a:xfrm>
            <a:off x="6866894" y="1690688"/>
            <a:ext cx="0" cy="478649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3B1C-5A69-7144-927A-92A983F20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(1/2)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26F0D2-CAD5-2D4A-B005-41A3D1700C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99312" cy="4351338"/>
              </a:xfrm>
            </p:spPr>
            <p:txBody>
              <a:bodyPr/>
              <a:lstStyle/>
              <a:p>
                <a:r>
                  <a:rPr lang="en-US" altLang="zh-CN" dirty="0"/>
                  <a:t>Identify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super-poly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work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Sim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[</a:t>
                </a:r>
                <a:r>
                  <a:rPr lang="en-US" dirty="0">
                    <a:solidFill>
                      <a:schemeClr val="accent1"/>
                    </a:solidFill>
                  </a:rPr>
                  <a:t>GKP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18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OT.</a:t>
                </a:r>
              </a:p>
              <a:p>
                <a:r>
                  <a:rPr lang="en-US" altLang="zh-CN" dirty="0"/>
                  <a:t>Replace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Com: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O(1)-round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Black-box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/>
                  <a:t>-extractable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present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other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protocols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w/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comm.</a:t>
                </a:r>
                <a:r>
                  <a:rPr lang="zh-CN" altLang="en-US" dirty="0"/>
                  <a:t> ≤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dirty="0"/>
                  <a:t>Assumes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CRHFs</a:t>
                </a:r>
              </a:p>
              <a:p>
                <a:r>
                  <a:rPr lang="en-US" altLang="zh-CN" dirty="0"/>
                  <a:t>No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assumptions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incurred</a:t>
                </a:r>
              </a:p>
              <a:p>
                <a:r>
                  <a:rPr lang="en-US" altLang="zh-CN" dirty="0"/>
                  <a:t>[</a:t>
                </a:r>
                <a:r>
                  <a:rPr lang="en-US" dirty="0">
                    <a:solidFill>
                      <a:schemeClr val="accent1"/>
                    </a:solidFill>
                  </a:rPr>
                  <a:t>GKP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18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still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works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26F0D2-CAD5-2D4A-B005-41A3D1700C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99312" cy="4351338"/>
              </a:xfrm>
              <a:blipFill>
                <a:blip r:embed="rId2"/>
                <a:stretch>
                  <a:fillRect l="-980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844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E3B1C-5A69-7144-927A-92A983F20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 (2/2)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6F0D2-CAD5-2D4A-B005-41A3D1700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125841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Black-Box?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[</a:t>
            </a:r>
            <a:r>
              <a:rPr lang="en-US" altLang="zh-CN" dirty="0">
                <a:solidFill>
                  <a:schemeClr val="accent1"/>
                </a:solidFill>
              </a:rPr>
              <a:t>GOSV14</a:t>
            </a:r>
            <a:r>
              <a:rPr lang="en-US" altLang="zh-CN" dirty="0"/>
              <a:t>]</a:t>
            </a:r>
            <a:r>
              <a:rPr lang="zh-CN" altLang="en-US" dirty="0"/>
              <a:t> </a:t>
            </a:r>
            <a:r>
              <a:rPr lang="en-US" altLang="zh-CN" dirty="0"/>
              <a:t>BB</a:t>
            </a:r>
            <a:r>
              <a:rPr lang="zh-CN" altLang="en-US" dirty="0"/>
              <a:t> </a:t>
            </a:r>
            <a:r>
              <a:rPr lang="en-US" altLang="zh-CN" dirty="0"/>
              <a:t>commit-and-prove</a:t>
            </a:r>
          </a:p>
          <a:p>
            <a:pPr marL="0" indent="0">
              <a:buNone/>
            </a:pPr>
            <a:endParaRPr lang="en-US" altLang="zh-CN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247220-F059-5C40-8DAB-066DFC0F533D}"/>
              </a:ext>
            </a:extLst>
          </p:cNvPr>
          <p:cNvCxnSpPr>
            <a:cxnSpLocks/>
          </p:cNvCxnSpPr>
          <p:nvPr/>
        </p:nvCxnSpPr>
        <p:spPr>
          <a:xfrm>
            <a:off x="6866894" y="1306256"/>
            <a:ext cx="0" cy="5170926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FC333CCF-C611-6D4E-92BE-A23D86DC4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950" y="4177253"/>
            <a:ext cx="248981" cy="18888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6767763-4EC8-F245-91AF-6AA4018A6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171" y="4645295"/>
            <a:ext cx="243906" cy="19164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B4AD9AC-4F46-6B40-8641-D5DF9F7C0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5137" y="1413715"/>
            <a:ext cx="276973" cy="27697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D6D4D4F-FC9E-8A4E-BC29-C7EE6C535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8160" y="1306256"/>
            <a:ext cx="748852" cy="379555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35DBE3-6882-7A49-AB95-9A333C0DFD4B}"/>
              </a:ext>
            </a:extLst>
          </p:cNvPr>
          <p:cNvCxnSpPr>
            <a:cxnSpLocks/>
          </p:cNvCxnSpPr>
          <p:nvPr/>
        </p:nvCxnSpPr>
        <p:spPr>
          <a:xfrm>
            <a:off x="8290013" y="3940247"/>
            <a:ext cx="2174161" cy="0"/>
          </a:xfrm>
          <a:prstGeom prst="straightConnector1">
            <a:avLst/>
          </a:prstGeom>
          <a:ln w="38100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ED514C3-E053-5543-9FAE-6A183843297C}"/>
              </a:ext>
            </a:extLst>
          </p:cNvPr>
          <p:cNvCxnSpPr>
            <a:cxnSpLocks/>
          </p:cNvCxnSpPr>
          <p:nvPr/>
        </p:nvCxnSpPr>
        <p:spPr>
          <a:xfrm>
            <a:off x="8326822" y="4388287"/>
            <a:ext cx="2215101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>
            <a:extLst>
              <a:ext uri="{FF2B5EF4-FFF2-40B4-BE49-F238E27FC236}">
                <a16:creationId xmlns:a16="http://schemas.microsoft.com/office/drawing/2014/main" id="{A793CFAC-E921-C84A-BA68-7EF578950A27}"/>
              </a:ext>
            </a:extLst>
          </p:cNvPr>
          <p:cNvSpPr/>
          <p:nvPr/>
        </p:nvSpPr>
        <p:spPr>
          <a:xfrm rot="10800000">
            <a:off x="8188558" y="4789427"/>
            <a:ext cx="2307349" cy="854106"/>
          </a:xfrm>
          <a:prstGeom prst="rightArrow">
            <a:avLst>
              <a:gd name="adj1" fmla="val 76549"/>
              <a:gd name="adj2" fmla="val 31416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A5C1D89-736B-E34B-B9CD-F4835C6C52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820" y="5244338"/>
            <a:ext cx="1831782" cy="23465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C4B9C7EC-74F4-4144-995A-01A8ECA0AF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42381" y="4970225"/>
            <a:ext cx="1056599" cy="23245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BE7D062-1243-D946-BAFC-CD9C0EF84C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49612" y="3569202"/>
            <a:ext cx="1318229" cy="251091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D2919B5-064B-F44B-993E-57FA3B7DDC1B}"/>
              </a:ext>
            </a:extLst>
          </p:cNvPr>
          <p:cNvCxnSpPr>
            <a:cxnSpLocks/>
          </p:cNvCxnSpPr>
          <p:nvPr/>
        </p:nvCxnSpPr>
        <p:spPr>
          <a:xfrm>
            <a:off x="8378571" y="2501820"/>
            <a:ext cx="2117336" cy="1605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ame 52">
            <a:extLst>
              <a:ext uri="{FF2B5EF4-FFF2-40B4-BE49-F238E27FC236}">
                <a16:creationId xmlns:a16="http://schemas.microsoft.com/office/drawing/2014/main" id="{F31A9993-4B65-7745-B24A-DC3C5834575F}"/>
              </a:ext>
            </a:extLst>
          </p:cNvPr>
          <p:cNvSpPr/>
          <p:nvPr/>
        </p:nvSpPr>
        <p:spPr>
          <a:xfrm>
            <a:off x="7825236" y="2855101"/>
            <a:ext cx="604830" cy="571419"/>
          </a:xfrm>
          <a:prstGeom prst="frame">
            <a:avLst>
              <a:gd name="adj1" fmla="val 0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9D0CE7F6-87C2-DC4A-9CF1-B7178793EB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74686" y="3039670"/>
            <a:ext cx="532735" cy="27496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DE7C07F6-4EBB-AA45-954A-19FAAF3A99A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08475" y="3062486"/>
            <a:ext cx="523798" cy="250172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09D86E5-FA1F-CB4E-BDB2-776001D72032}"/>
              </a:ext>
            </a:extLst>
          </p:cNvPr>
          <p:cNvCxnSpPr>
            <a:cxnSpLocks/>
          </p:cNvCxnSpPr>
          <p:nvPr/>
        </p:nvCxnSpPr>
        <p:spPr>
          <a:xfrm>
            <a:off x="7590051" y="2985622"/>
            <a:ext cx="230989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B8C3612-E0F6-AE42-BCD4-41C1509DDEFC}"/>
              </a:ext>
            </a:extLst>
          </p:cNvPr>
          <p:cNvCxnSpPr>
            <a:cxnSpLocks/>
          </p:cNvCxnSpPr>
          <p:nvPr/>
        </p:nvCxnSpPr>
        <p:spPr>
          <a:xfrm>
            <a:off x="8419692" y="3134768"/>
            <a:ext cx="229736" cy="0"/>
          </a:xfrm>
          <a:prstGeom prst="straightConnector1">
            <a:avLst/>
          </a:prstGeom>
          <a:ln w="28575"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450689F0-F5A0-D440-90CE-DDD65D3170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78160" y="3172150"/>
            <a:ext cx="366954" cy="192214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5E924693-2F4F-8346-96FF-8F9FE526694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54809" y="2877453"/>
            <a:ext cx="366955" cy="19627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9CE452B-E3A4-E349-A54D-AEB0F71B66A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91440" y="3177150"/>
            <a:ext cx="367798" cy="17590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4CD4D5B4-FF57-5B43-91D4-934AA23F726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768512" y="3055855"/>
            <a:ext cx="257769" cy="17721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5D0DF087-B79A-A74E-B353-D716B6034B2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22738" y="3051286"/>
            <a:ext cx="225547" cy="177215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C4D0E0F4-E629-0E4F-BA47-6FAB2B153BC1}"/>
              </a:ext>
            </a:extLst>
          </p:cNvPr>
          <p:cNvSpPr txBox="1"/>
          <p:nvPr/>
        </p:nvSpPr>
        <p:spPr>
          <a:xfrm>
            <a:off x="9138763" y="2799185"/>
            <a:ext cx="922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.</a:t>
            </a:r>
            <a:r>
              <a:rPr lang="zh-CN" altLang="en-US" sz="2800" dirty="0"/>
              <a:t> </a:t>
            </a:r>
            <a:r>
              <a:rPr lang="en-US" altLang="zh-CN" sz="2800" dirty="0"/>
              <a:t>.</a:t>
            </a:r>
            <a:r>
              <a:rPr lang="zh-CN" altLang="en-US" sz="2800" dirty="0"/>
              <a:t> </a:t>
            </a:r>
            <a:r>
              <a:rPr lang="en-US" altLang="zh-CN" sz="2800" dirty="0"/>
              <a:t>.</a:t>
            </a:r>
            <a:endParaRPr lang="en-US" sz="2800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878AAB9-C916-6E4F-9C44-2FA288BA9C81}"/>
              </a:ext>
            </a:extLst>
          </p:cNvPr>
          <p:cNvCxnSpPr>
            <a:cxnSpLocks/>
          </p:cNvCxnSpPr>
          <p:nvPr/>
        </p:nvCxnSpPr>
        <p:spPr>
          <a:xfrm>
            <a:off x="8321747" y="6253936"/>
            <a:ext cx="2174161" cy="0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FCB1F1C3-F288-824A-A5DC-27929228FBE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03172" y="5896208"/>
            <a:ext cx="2161361" cy="30876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395F1888-5805-6C48-BEC0-61486484086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72018" y="1776414"/>
            <a:ext cx="1591754" cy="560658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7F628CB-CAD1-9347-88E1-3B91607C4BC4}"/>
              </a:ext>
            </a:extLst>
          </p:cNvPr>
          <p:cNvCxnSpPr>
            <a:cxnSpLocks/>
          </p:cNvCxnSpPr>
          <p:nvPr/>
        </p:nvCxnSpPr>
        <p:spPr>
          <a:xfrm>
            <a:off x="7588891" y="3291582"/>
            <a:ext cx="230989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ame 70">
            <a:extLst>
              <a:ext uri="{FF2B5EF4-FFF2-40B4-BE49-F238E27FC236}">
                <a16:creationId xmlns:a16="http://schemas.microsoft.com/office/drawing/2014/main" id="{FE8D582D-5B1D-C649-8B3C-6EBC05751E78}"/>
              </a:ext>
            </a:extLst>
          </p:cNvPr>
          <p:cNvSpPr/>
          <p:nvPr/>
        </p:nvSpPr>
        <p:spPr>
          <a:xfrm>
            <a:off x="10861460" y="2867128"/>
            <a:ext cx="604830" cy="571419"/>
          </a:xfrm>
          <a:prstGeom prst="frame">
            <a:avLst>
              <a:gd name="adj1" fmla="val 0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EEDFF36-C0E2-9343-A76B-FA504639BA5A}"/>
              </a:ext>
            </a:extLst>
          </p:cNvPr>
          <p:cNvCxnSpPr>
            <a:cxnSpLocks/>
          </p:cNvCxnSpPr>
          <p:nvPr/>
        </p:nvCxnSpPr>
        <p:spPr>
          <a:xfrm>
            <a:off x="10626275" y="2997649"/>
            <a:ext cx="230989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6E32D34-1205-9B43-9FB7-73D6E42112D1}"/>
              </a:ext>
            </a:extLst>
          </p:cNvPr>
          <p:cNvCxnSpPr>
            <a:cxnSpLocks/>
          </p:cNvCxnSpPr>
          <p:nvPr/>
        </p:nvCxnSpPr>
        <p:spPr>
          <a:xfrm>
            <a:off x="11455916" y="3146795"/>
            <a:ext cx="229736" cy="0"/>
          </a:xfrm>
          <a:prstGeom prst="straightConnector1">
            <a:avLst/>
          </a:prstGeom>
          <a:ln w="28575"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3038034-B580-2341-B325-266EFECA67AC}"/>
              </a:ext>
            </a:extLst>
          </p:cNvPr>
          <p:cNvCxnSpPr>
            <a:cxnSpLocks/>
          </p:cNvCxnSpPr>
          <p:nvPr/>
        </p:nvCxnSpPr>
        <p:spPr>
          <a:xfrm>
            <a:off x="10625115" y="3303609"/>
            <a:ext cx="230989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DFD553E4-B84A-AD4D-BCDC-5E48C6FD919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178196" y="2900143"/>
            <a:ext cx="375793" cy="183899"/>
          </a:xfrm>
          <a:prstGeom prst="rect">
            <a:avLst/>
          </a:prstGeom>
        </p:spPr>
      </p:pic>
      <p:sp>
        <p:nvSpPr>
          <p:cNvPr id="76" name="Donut 75">
            <a:extLst>
              <a:ext uri="{FF2B5EF4-FFF2-40B4-BE49-F238E27FC236}">
                <a16:creationId xmlns:a16="http://schemas.microsoft.com/office/drawing/2014/main" id="{F913BAB7-8F41-1E4F-85AA-5639B419396C}"/>
              </a:ext>
            </a:extLst>
          </p:cNvPr>
          <p:cNvSpPr/>
          <p:nvPr/>
        </p:nvSpPr>
        <p:spPr>
          <a:xfrm>
            <a:off x="8311109" y="3426174"/>
            <a:ext cx="2117336" cy="651491"/>
          </a:xfrm>
          <a:prstGeom prst="donut">
            <a:avLst>
              <a:gd name="adj" fmla="val 0"/>
            </a:avLst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Donut 76">
            <a:extLst>
              <a:ext uri="{FF2B5EF4-FFF2-40B4-BE49-F238E27FC236}">
                <a16:creationId xmlns:a16="http://schemas.microsoft.com/office/drawing/2014/main" id="{A464D311-5450-2149-8BC2-5E52C0B681C5}"/>
              </a:ext>
            </a:extLst>
          </p:cNvPr>
          <p:cNvSpPr/>
          <p:nvPr/>
        </p:nvSpPr>
        <p:spPr>
          <a:xfrm>
            <a:off x="7927012" y="4550651"/>
            <a:ext cx="2997060" cy="1216060"/>
          </a:xfrm>
          <a:prstGeom prst="donut">
            <a:avLst>
              <a:gd name="adj" fmla="val 0"/>
            </a:avLst>
          </a:prstGeom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1D2360C-9707-8D4C-816F-E7A1358DE422}"/>
              </a:ext>
            </a:extLst>
          </p:cNvPr>
          <p:cNvCxnSpPr>
            <a:cxnSpLocks/>
            <a:stCxn id="76" idx="2"/>
          </p:cNvCxnSpPr>
          <p:nvPr/>
        </p:nvCxnSpPr>
        <p:spPr>
          <a:xfrm flipH="1" flipV="1">
            <a:off x="5876307" y="2647212"/>
            <a:ext cx="2434802" cy="110470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AF3E38C-E6F5-2D46-AD25-31961571A52A}"/>
              </a:ext>
            </a:extLst>
          </p:cNvPr>
          <p:cNvCxnSpPr>
            <a:cxnSpLocks/>
            <a:stCxn id="77" idx="2"/>
          </p:cNvCxnSpPr>
          <p:nvPr/>
        </p:nvCxnSpPr>
        <p:spPr>
          <a:xfrm flipH="1" flipV="1">
            <a:off x="5770130" y="2765563"/>
            <a:ext cx="2156882" cy="239311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6E02950D-53BC-694C-9500-08F200A49B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3692413"/>
                <a:ext cx="5355569" cy="22037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/>
                  <a:t>-Extractable?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en-US" altLang="zh-CN" dirty="0"/>
                  <a:t>define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/>
                  <a:t>-robust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ZK</a:t>
                </a:r>
              </a:p>
              <a:p>
                <a:r>
                  <a:rPr lang="en-US" altLang="zh-CN" dirty="0"/>
                  <a:t>[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GOSV14</a:t>
                </a:r>
                <a:r>
                  <a:rPr lang="en-US" altLang="zh-CN" dirty="0"/>
                  <a:t>]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inherits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[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Bar01</a:t>
                </a:r>
                <a:r>
                  <a:rPr lang="en-US" altLang="zh-CN" dirty="0"/>
                  <a:t>,</a:t>
                </a:r>
                <a:r>
                  <a:rPr lang="en-US" altLang="zh-CN" dirty="0">
                    <a:solidFill>
                      <a:schemeClr val="accent1"/>
                    </a:solidFill>
                  </a:rPr>
                  <a:t>BG02</a:t>
                </a:r>
                <a:r>
                  <a:rPr lang="en-US" altLang="zh-CN" dirty="0"/>
                  <a:t>]</a:t>
                </a:r>
              </a:p>
              <a:p>
                <a:r>
                  <a:rPr lang="en-US" altLang="zh-CN" dirty="0"/>
                  <a:t>supports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/>
                  <a:t>-robust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extension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4" name="Content Placeholder 2">
                <a:extLst>
                  <a:ext uri="{FF2B5EF4-FFF2-40B4-BE49-F238E27FC236}">
                    <a16:creationId xmlns:a16="http://schemas.microsoft.com/office/drawing/2014/main" id="{6E02950D-53BC-694C-9500-08F200A49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692413"/>
                <a:ext cx="5355569" cy="2203795"/>
              </a:xfrm>
              <a:prstGeom prst="rect">
                <a:avLst/>
              </a:prstGeom>
              <a:blipFill>
                <a:blip r:embed="rId19"/>
                <a:stretch>
                  <a:fillRect l="-1891" t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71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CD76-A245-E94A-BDE7-F564CC6A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</a:t>
            </a:r>
            <a:r>
              <a:rPr lang="zh-CN" altLang="en-US" dirty="0"/>
              <a:t> </a:t>
            </a:r>
            <a:r>
              <a:rPr lang="en-US" altLang="zh-CN" dirty="0"/>
              <a:t>you!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A8323-64F2-494B-B867-7DB6992F7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455" y="2922905"/>
            <a:ext cx="10515600" cy="7628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4400" dirty="0"/>
              <a:t>Q&amp;A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33629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6661B-3C7A-7F40-919F-1E416E76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43B33-6139-C943-AD1F-7F69DDBBC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/>
              <a:t>[</a:t>
            </a:r>
            <a:r>
              <a:rPr lang="en-US" dirty="0">
                <a:solidFill>
                  <a:schemeClr val="accent1"/>
                </a:solidFill>
              </a:rPr>
              <a:t>Can01</a:t>
            </a:r>
            <a:r>
              <a:rPr lang="en-US" dirty="0"/>
              <a:t>] Ran Canetti. Universally composable security: A new paradigm for cryptographic protocols.​</a:t>
            </a:r>
          </a:p>
          <a:p>
            <a:pPr fontAlgn="base"/>
            <a:r>
              <a:rPr lang="en-US" dirty="0"/>
              <a:t>​[</a:t>
            </a:r>
            <a:r>
              <a:rPr lang="en-US" dirty="0">
                <a:solidFill>
                  <a:schemeClr val="accent1"/>
                </a:solidFill>
              </a:rPr>
              <a:t>GKP18</a:t>
            </a:r>
            <a:r>
              <a:rPr lang="en-US" dirty="0"/>
              <a:t>] </a:t>
            </a:r>
            <a:r>
              <a:rPr lang="en-US" dirty="0" err="1"/>
              <a:t>Sanjam</a:t>
            </a:r>
            <a:r>
              <a:rPr lang="en-US" dirty="0"/>
              <a:t> Garg, Susumu </a:t>
            </a:r>
            <a:r>
              <a:rPr lang="en-US" dirty="0" err="1"/>
              <a:t>Kiyoshima</a:t>
            </a:r>
            <a:r>
              <a:rPr lang="en-US" dirty="0"/>
              <a:t>, and </a:t>
            </a:r>
            <a:r>
              <a:rPr lang="en-US" dirty="0" err="1"/>
              <a:t>Omkant</a:t>
            </a:r>
            <a:r>
              <a:rPr lang="en-US" dirty="0"/>
              <a:t> Pandey. A new approach to black-box concurrent secure computation.</a:t>
            </a:r>
          </a:p>
          <a:p>
            <a:pPr fontAlgn="base"/>
            <a:r>
              <a:rPr lang="en-US" altLang="zh-CN" dirty="0"/>
              <a:t>[</a:t>
            </a:r>
            <a:r>
              <a:rPr lang="en-US" altLang="zh-CN" dirty="0">
                <a:solidFill>
                  <a:schemeClr val="accent1"/>
                </a:solidFill>
              </a:rPr>
              <a:t>Pas04</a:t>
            </a:r>
            <a:r>
              <a:rPr lang="en-US" altLang="zh-CN" dirty="0"/>
              <a:t>]</a:t>
            </a:r>
            <a:r>
              <a:rPr lang="zh-CN" altLang="en-US" dirty="0"/>
              <a:t> </a:t>
            </a:r>
            <a:r>
              <a:rPr lang="en-US" dirty="0"/>
              <a:t>Rafael Pass. Bounded-concurrent secure multi-party computation with a dishonest majority</a:t>
            </a:r>
            <a:r>
              <a:rPr lang="en-US" altLang="zh-CN" dirty="0"/>
              <a:t>.</a:t>
            </a:r>
            <a:endParaRPr lang="en-US" dirty="0"/>
          </a:p>
          <a:p>
            <a:pPr fontAlgn="base"/>
            <a:r>
              <a:rPr lang="en-US" altLang="zh-CN" dirty="0"/>
              <a:t>[</a:t>
            </a:r>
            <a:r>
              <a:rPr lang="en-US" altLang="zh-CN" dirty="0">
                <a:solidFill>
                  <a:schemeClr val="accent1"/>
                </a:solidFill>
              </a:rPr>
              <a:t>IPS08</a:t>
            </a:r>
            <a:r>
              <a:rPr lang="en-US" altLang="zh-CN" dirty="0"/>
              <a:t>]</a:t>
            </a:r>
            <a:r>
              <a:rPr lang="zh-CN" altLang="en-US" dirty="0"/>
              <a:t> </a:t>
            </a:r>
            <a:r>
              <a:rPr lang="en-US" altLang="zh-CN" dirty="0"/>
              <a:t>Yuval</a:t>
            </a:r>
            <a:r>
              <a:rPr lang="zh-CN" altLang="en-US" dirty="0"/>
              <a:t> </a:t>
            </a:r>
            <a:r>
              <a:rPr lang="en-US" dirty="0" err="1"/>
              <a:t>Ishai</a:t>
            </a:r>
            <a:r>
              <a:rPr lang="en-US" dirty="0"/>
              <a:t>, </a:t>
            </a:r>
            <a:r>
              <a:rPr lang="en-US" altLang="zh-CN" dirty="0" err="1"/>
              <a:t>Manoj</a:t>
            </a:r>
            <a:r>
              <a:rPr lang="zh-CN" altLang="en-US" dirty="0"/>
              <a:t> </a:t>
            </a:r>
            <a:r>
              <a:rPr lang="en-US" dirty="0"/>
              <a:t>Prabhakaran,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Amit</a:t>
            </a:r>
            <a:r>
              <a:rPr lang="zh-CN" altLang="en-US" dirty="0"/>
              <a:t> </a:t>
            </a:r>
            <a:r>
              <a:rPr lang="en-US" dirty="0" err="1"/>
              <a:t>Sahai</a:t>
            </a:r>
            <a:r>
              <a:rPr lang="en-US" altLang="zh-CN" dirty="0"/>
              <a:t>.</a:t>
            </a:r>
            <a:r>
              <a:rPr lang="en-US" dirty="0"/>
              <a:t> Founding cryptography on oblivious transfer- efficiently.</a:t>
            </a:r>
          </a:p>
          <a:p>
            <a:pPr fontAlgn="base"/>
            <a:r>
              <a:rPr lang="en-US" altLang="zh-CN" dirty="0"/>
              <a:t>[</a:t>
            </a:r>
            <a:r>
              <a:rPr lang="en-US" altLang="zh-CN" dirty="0">
                <a:solidFill>
                  <a:schemeClr val="accent1"/>
                </a:solidFill>
              </a:rPr>
              <a:t>GOSV14</a:t>
            </a:r>
            <a:r>
              <a:rPr lang="en-US" altLang="zh-CN" dirty="0"/>
              <a:t>]</a:t>
            </a:r>
            <a:r>
              <a:rPr lang="zh-CN" altLang="en-US" dirty="0"/>
              <a:t> </a:t>
            </a:r>
            <a:r>
              <a:rPr lang="en-US" dirty="0"/>
              <a:t>Vipul Goyal, </a:t>
            </a:r>
            <a:r>
              <a:rPr lang="en-US" dirty="0" err="1"/>
              <a:t>Rafail</a:t>
            </a:r>
            <a:r>
              <a:rPr lang="en-US" dirty="0"/>
              <a:t> Ostrovsky, Alessandra </a:t>
            </a:r>
            <a:r>
              <a:rPr lang="en-US" dirty="0" err="1"/>
              <a:t>Scafuro</a:t>
            </a:r>
            <a:r>
              <a:rPr lang="en-US" dirty="0"/>
              <a:t>, and Ivan Visconti. Black-box non-black-box zero knowledge.</a:t>
            </a:r>
          </a:p>
          <a:p>
            <a:pPr fontAlgn="base"/>
            <a:r>
              <a:rPr lang="en-US" altLang="zh-CN" dirty="0"/>
              <a:t>[</a:t>
            </a:r>
            <a:r>
              <a:rPr lang="en-US" altLang="zh-CN" dirty="0">
                <a:solidFill>
                  <a:schemeClr val="accent1"/>
                </a:solidFill>
              </a:rPr>
              <a:t>BL02</a:t>
            </a:r>
            <a:r>
              <a:rPr lang="en-US" altLang="zh-CN" dirty="0"/>
              <a:t>]</a:t>
            </a:r>
            <a:r>
              <a:rPr lang="zh-CN" altLang="en-US" dirty="0"/>
              <a:t> </a:t>
            </a:r>
            <a:r>
              <a:rPr lang="en-US" dirty="0"/>
              <a:t>Boaz Barak and Yehuda Lindell. Strict polynomial-time in simulation and extraction.</a:t>
            </a:r>
          </a:p>
          <a:p>
            <a:pPr fontAlgn="base"/>
            <a:r>
              <a:rPr lang="en-US" altLang="zh-CN" dirty="0"/>
              <a:t>[</a:t>
            </a:r>
            <a:r>
              <a:rPr lang="en-US" altLang="zh-CN" dirty="0">
                <a:solidFill>
                  <a:schemeClr val="accent1"/>
                </a:solidFill>
              </a:rPr>
              <a:t>Bar01</a:t>
            </a:r>
            <a:r>
              <a:rPr lang="en-US" altLang="zh-CN" dirty="0"/>
              <a:t>]</a:t>
            </a:r>
            <a:r>
              <a:rPr lang="zh-CN" altLang="en-US" dirty="0"/>
              <a:t> </a:t>
            </a:r>
            <a:r>
              <a:rPr lang="en-US" dirty="0"/>
              <a:t>Boaz Barak. How to go beyond the black-box simulation barrier</a:t>
            </a:r>
            <a:r>
              <a:rPr lang="en-US" altLang="zh-CN" dirty="0"/>
              <a:t>.</a:t>
            </a:r>
          </a:p>
          <a:p>
            <a:pPr fontAlgn="base"/>
            <a:r>
              <a:rPr lang="en-US" altLang="zh-CN" dirty="0"/>
              <a:t>[</a:t>
            </a:r>
            <a:r>
              <a:rPr lang="en-US" altLang="zh-CN" dirty="0">
                <a:solidFill>
                  <a:schemeClr val="accent1"/>
                </a:solidFill>
              </a:rPr>
              <a:t>BG02</a:t>
            </a:r>
            <a:r>
              <a:rPr lang="en-US" altLang="zh-CN" dirty="0"/>
              <a:t>]</a:t>
            </a:r>
            <a:r>
              <a:rPr lang="zh-CN" altLang="en-US" dirty="0"/>
              <a:t> </a:t>
            </a:r>
            <a:r>
              <a:rPr lang="en-US" altLang="zh-CN" dirty="0"/>
              <a:t>Boaz</a:t>
            </a:r>
            <a:r>
              <a:rPr lang="zh-CN" altLang="en-US" dirty="0"/>
              <a:t> </a:t>
            </a:r>
            <a:r>
              <a:rPr lang="en-US" altLang="zh-CN" dirty="0"/>
              <a:t>Barak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en-US" dirty="0"/>
              <a:t> Oded </a:t>
            </a:r>
            <a:r>
              <a:rPr lang="en-US" dirty="0" err="1"/>
              <a:t>Goldreich</a:t>
            </a:r>
            <a:r>
              <a:rPr lang="en-US" dirty="0"/>
              <a:t>. Universal Arguments and their Applications</a:t>
            </a:r>
            <a:r>
              <a:rPr lang="en-US" altLang="zh-CN" dirty="0"/>
              <a:t>.</a:t>
            </a:r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6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D906A-3DD4-904F-B958-7CB76121A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MPC: Concurrent Security​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5B635-BCF1-4E4A-94F9-FB4B34E34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Highly-desired in complex environment, e.g. the Internet​</a:t>
            </a:r>
          </a:p>
          <a:p>
            <a:pPr fontAlgn="base"/>
            <a:r>
              <a:rPr lang="en-US" dirty="0"/>
              <a:t>Stand-alone security does not imply concurrent security​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C9166C-B29F-4CA0-BE08-5CE6819352F5}"/>
              </a:ext>
            </a:extLst>
          </p:cNvPr>
          <p:cNvGrpSpPr/>
          <p:nvPr/>
        </p:nvGrpSpPr>
        <p:grpSpPr>
          <a:xfrm>
            <a:off x="1342590" y="3022899"/>
            <a:ext cx="4670935" cy="3469975"/>
            <a:chOff x="1578199" y="3695688"/>
            <a:chExt cx="3273940" cy="235329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ACD8466-F291-4CE1-8B4B-038F679B9686}"/>
                </a:ext>
              </a:extLst>
            </p:cNvPr>
            <p:cNvGrpSpPr/>
            <p:nvPr/>
          </p:nvGrpSpPr>
          <p:grpSpPr>
            <a:xfrm>
              <a:off x="3780979" y="3696454"/>
              <a:ext cx="1071160" cy="967865"/>
              <a:chOff x="1447249" y="2019834"/>
              <a:chExt cx="4142644" cy="3876240"/>
            </a:xfrm>
          </p:grpSpPr>
          <p:pic>
            <p:nvPicPr>
              <p:cNvPr id="92" name="Content Placeholder 22">
                <a:extLst>
                  <a:ext uri="{FF2B5EF4-FFF2-40B4-BE49-F238E27FC236}">
                    <a16:creationId xmlns:a16="http://schemas.microsoft.com/office/drawing/2014/main" id="{7A47DE40-BE34-4A11-AA99-75AF506F7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38813" y="5040125"/>
                <a:ext cx="615749" cy="720139"/>
              </a:xfrm>
              <a:prstGeom prst="rect">
                <a:avLst/>
              </a:prstGeom>
            </p:spPr>
          </p:pic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97010DBE-19CB-450A-9710-F80C40D3AF71}"/>
                  </a:ext>
                </a:extLst>
              </p:cNvPr>
              <p:cNvSpPr/>
              <p:nvPr/>
            </p:nvSpPr>
            <p:spPr>
              <a:xfrm>
                <a:off x="1447249" y="3262434"/>
                <a:ext cx="606287" cy="70659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0D6D6F48-379F-477E-B66D-DBA290D6E0B3}"/>
                  </a:ext>
                </a:extLst>
              </p:cNvPr>
              <p:cNvSpPr/>
              <p:nvPr/>
            </p:nvSpPr>
            <p:spPr>
              <a:xfrm>
                <a:off x="2873746" y="2019834"/>
                <a:ext cx="606288" cy="70659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E2E4A34E-BE02-41E8-A546-C669FFF6CB27}"/>
                  </a:ext>
                </a:extLst>
              </p:cNvPr>
              <p:cNvSpPr/>
              <p:nvPr/>
            </p:nvSpPr>
            <p:spPr>
              <a:xfrm>
                <a:off x="4983605" y="3034676"/>
                <a:ext cx="606288" cy="70659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6" name="Picture 95">
                <a:extLst>
                  <a:ext uri="{FF2B5EF4-FFF2-40B4-BE49-F238E27FC236}">
                    <a16:creationId xmlns:a16="http://schemas.microsoft.com/office/drawing/2014/main" id="{D86C8DA5-E256-4489-A7B8-1C01334325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49615" y="5046096"/>
                <a:ext cx="615749" cy="720139"/>
              </a:xfrm>
              <a:prstGeom prst="rect">
                <a:avLst/>
              </a:prstGeom>
            </p:spPr>
          </p:pic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3A0FDA22-456C-49E2-94F4-4866BE00D06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8"/>
                </p:custDataLst>
              </p:nvPr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8033" y="2299255"/>
                <a:ext cx="237714" cy="229996"/>
              </a:xfrm>
              <a:prstGeom prst="rect">
                <a:avLst/>
              </a:prstGeom>
            </p:spPr>
          </p:pic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3334C6E0-8100-4772-80E4-58FD98634FE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9"/>
                </p:custDataLst>
              </p:nvPr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64844" y="3346671"/>
                <a:ext cx="243810" cy="229996"/>
              </a:xfrm>
              <a:prstGeom prst="rect">
                <a:avLst/>
              </a:prstGeom>
            </p:spPr>
          </p:pic>
          <p:pic>
            <p:nvPicPr>
              <p:cNvPr id="99" name="Picture 98">
                <a:extLst>
                  <a:ext uri="{FF2B5EF4-FFF2-40B4-BE49-F238E27FC236}">
                    <a16:creationId xmlns:a16="http://schemas.microsoft.com/office/drawing/2014/main" id="{1F646A47-2D37-497A-A2C2-8E2EAE4FBC6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4020" y="5304388"/>
                <a:ext cx="245333" cy="233329"/>
              </a:xfrm>
              <a:prstGeom prst="rect">
                <a:avLst/>
              </a:prstGeom>
            </p:spPr>
          </p:pic>
          <p:pic>
            <p:nvPicPr>
              <p:cNvPr id="100" name="Picture 99">
                <a:extLst>
                  <a:ext uri="{FF2B5EF4-FFF2-40B4-BE49-F238E27FC236}">
                    <a16:creationId xmlns:a16="http://schemas.microsoft.com/office/drawing/2014/main" id="{2BE0F108-18E1-4667-A6AF-155FC3768B0B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1"/>
                </p:custDataLst>
              </p:nvPr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3298" y="5312169"/>
                <a:ext cx="248381" cy="229996"/>
              </a:xfrm>
              <a:prstGeom prst="rect">
                <a:avLst/>
              </a:prstGeom>
            </p:spPr>
          </p:pic>
          <p:pic>
            <p:nvPicPr>
              <p:cNvPr id="101" name="Picture 100">
                <a:extLst>
                  <a:ext uri="{FF2B5EF4-FFF2-40B4-BE49-F238E27FC236}">
                    <a16:creationId xmlns:a16="http://schemas.microsoft.com/office/drawing/2014/main" id="{A13DB94C-0200-480A-91AF-6611D214BB0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22"/>
                </p:custDataLst>
              </p:nvPr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8487" y="3519346"/>
                <a:ext cx="243810" cy="233329"/>
              </a:xfrm>
              <a:prstGeom prst="rect">
                <a:avLst/>
              </a:prstGeom>
            </p:spPr>
          </p:pic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CADE17FE-46AE-4E82-922D-782781E6CF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0214" y="2176529"/>
                <a:ext cx="1478618" cy="10716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B6FD74A9-8416-42B9-92AD-A132234688DC}"/>
                  </a:ext>
                </a:extLst>
              </p:cNvPr>
              <p:cNvCxnSpPr>
                <a:cxnSpLocks/>
                <a:endCxn id="92" idx="0"/>
              </p:cNvCxnSpPr>
              <p:nvPr/>
            </p:nvCxnSpPr>
            <p:spPr>
              <a:xfrm flipH="1">
                <a:off x="4546688" y="3741733"/>
                <a:ext cx="618156" cy="12983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8090FAB2-0508-4544-99D5-1D39AED90B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15710" y="5324385"/>
                <a:ext cx="1374218" cy="749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E5E0D5A8-FEF6-43CC-9459-1C227A065D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48600" y="2263307"/>
                <a:ext cx="1323666" cy="10687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77FC4879-A791-4C12-9A87-02638EBBEA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665914" y="3979754"/>
                <a:ext cx="662878" cy="111914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521CE11A-D6FF-433B-80E4-47E9A5C9D9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4249" y="5537717"/>
                <a:ext cx="1403106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0CCD2017-37DA-456B-8294-B8B90D539F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5002" y="3988666"/>
                <a:ext cx="638336" cy="11129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A5F14143-C308-4AF7-BE50-E78F9984AF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17100" y="2529251"/>
                <a:ext cx="955166" cy="7741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D9E3F738-B7A5-40B6-944D-E1136A313D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98008" y="2547333"/>
                <a:ext cx="1465111" cy="10231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BEC0C3E6-F4C5-472F-833B-752B702DFB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91640" y="3750257"/>
                <a:ext cx="600830" cy="134305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295984BE-1B0F-4C0E-90C7-1F200377F88B}"/>
                  </a:ext>
                </a:extLst>
              </p:cNvPr>
              <p:cNvCxnSpPr>
                <a:cxnSpLocks/>
                <a:endCxn id="94" idx="2"/>
              </p:cNvCxnSpPr>
              <p:nvPr/>
            </p:nvCxnSpPr>
            <p:spPr>
              <a:xfrm flipV="1">
                <a:off x="2729323" y="2726432"/>
                <a:ext cx="447567" cy="235943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D3569937-6B1F-42BF-9A30-1FF49F3E87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84183" y="2706355"/>
                <a:ext cx="466118" cy="2393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B201432C-1CF3-403F-A256-5010823244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7994" y="4833114"/>
                <a:ext cx="3374335" cy="21294"/>
              </a:xfrm>
              <a:prstGeom prst="line">
                <a:avLst/>
              </a:prstGeom>
              <a:ln w="9525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D3628078-6ADE-4044-A0C0-904F9F4399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303" y="5874780"/>
                <a:ext cx="3374335" cy="21294"/>
              </a:xfrm>
              <a:prstGeom prst="line">
                <a:avLst/>
              </a:prstGeom>
              <a:ln w="9525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05EEE546-B592-443E-9850-7E41363FC6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21899" y="4854408"/>
                <a:ext cx="430" cy="1018847"/>
              </a:xfrm>
              <a:prstGeom prst="line">
                <a:avLst/>
              </a:prstGeom>
              <a:ln w="9525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83758DF3-33EB-4EF3-976B-2F78BCFB5F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1859" y="4833114"/>
                <a:ext cx="1" cy="1008188"/>
              </a:xfrm>
              <a:prstGeom prst="line">
                <a:avLst/>
              </a:prstGeom>
              <a:ln w="9525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DA0553A-607C-4FA4-918B-DB7986914BB5}"/>
                </a:ext>
              </a:extLst>
            </p:cNvPr>
            <p:cNvGrpSpPr/>
            <p:nvPr/>
          </p:nvGrpSpPr>
          <p:grpSpPr>
            <a:xfrm>
              <a:off x="1578199" y="3695688"/>
              <a:ext cx="1071160" cy="967865"/>
              <a:chOff x="1447249" y="2019834"/>
              <a:chExt cx="4142644" cy="3876240"/>
            </a:xfrm>
          </p:grpSpPr>
          <p:pic>
            <p:nvPicPr>
              <p:cNvPr id="66" name="Content Placeholder 22">
                <a:extLst>
                  <a:ext uri="{FF2B5EF4-FFF2-40B4-BE49-F238E27FC236}">
                    <a16:creationId xmlns:a16="http://schemas.microsoft.com/office/drawing/2014/main" id="{47ABC312-3BA6-4BB2-9D30-7CB8841F42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38813" y="5040125"/>
                <a:ext cx="615749" cy="720139"/>
              </a:xfrm>
              <a:prstGeom prst="rect">
                <a:avLst/>
              </a:prstGeom>
            </p:spPr>
          </p:pic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BC6EE0D-63FE-47BC-A1BA-F8AE3089BC6B}"/>
                  </a:ext>
                </a:extLst>
              </p:cNvPr>
              <p:cNvSpPr/>
              <p:nvPr/>
            </p:nvSpPr>
            <p:spPr>
              <a:xfrm>
                <a:off x="1447249" y="3262434"/>
                <a:ext cx="606287" cy="70659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82B03C9-DF97-4F58-95FC-26D43DA26C21}"/>
                  </a:ext>
                </a:extLst>
              </p:cNvPr>
              <p:cNvSpPr/>
              <p:nvPr/>
            </p:nvSpPr>
            <p:spPr>
              <a:xfrm>
                <a:off x="2873746" y="2019834"/>
                <a:ext cx="606288" cy="70659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CC00475-A29D-4D2D-B7C7-EB51B318B719}"/>
                  </a:ext>
                </a:extLst>
              </p:cNvPr>
              <p:cNvSpPr/>
              <p:nvPr/>
            </p:nvSpPr>
            <p:spPr>
              <a:xfrm>
                <a:off x="4983605" y="3034676"/>
                <a:ext cx="606288" cy="70659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866D9634-3B73-4C87-AB35-1CD3FBDE5E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49615" y="5046096"/>
                <a:ext cx="615749" cy="720139"/>
              </a:xfrm>
              <a:prstGeom prst="rect">
                <a:avLst/>
              </a:prstGeom>
            </p:spPr>
          </p:pic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E84F0BDA-27A3-4C4E-8A3E-AC85501E0F8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3"/>
                </p:custDataLst>
              </p:nvPr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8033" y="2299255"/>
                <a:ext cx="237714" cy="229996"/>
              </a:xfrm>
              <a:prstGeom prst="rect">
                <a:avLst/>
              </a:pr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28CEDEF5-1B9C-41A3-91C8-65D21BD3130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4"/>
                </p:custDataLst>
              </p:nvPr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64844" y="3346671"/>
                <a:ext cx="243810" cy="229996"/>
              </a:xfrm>
              <a:prstGeom prst="rect">
                <a:avLst/>
              </a:prstGeom>
            </p:spPr>
          </p:pic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6174D16F-D0D6-4BB7-8553-8BF9FA752E07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5"/>
                </p:custDataLst>
              </p:nvPr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4020" y="5304388"/>
                <a:ext cx="245333" cy="233329"/>
              </a:xfrm>
              <a:prstGeom prst="rect">
                <a:avLst/>
              </a:prstGeom>
            </p:spPr>
          </p:pic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8FEB6420-1DF7-4F22-A9B7-2BDED4814768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6"/>
                </p:custDataLst>
              </p:nvPr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3298" y="5312169"/>
                <a:ext cx="248381" cy="229996"/>
              </a:xfrm>
              <a:prstGeom prst="rect">
                <a:avLst/>
              </a:prstGeom>
            </p:spPr>
          </p:pic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D191A29E-F2D0-45EC-9840-C643922E2BA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7"/>
                </p:custDataLst>
              </p:nvPr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8487" y="3519346"/>
                <a:ext cx="243810" cy="233329"/>
              </a:xfrm>
              <a:prstGeom prst="rect">
                <a:avLst/>
              </a:prstGeom>
            </p:spPr>
          </p:pic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65F1AC29-1F0E-4BDE-92F9-57F8B69CA3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0214" y="2176529"/>
                <a:ext cx="1478618" cy="10716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47880F38-9CC2-496B-9F4F-ADC46FD81A51}"/>
                  </a:ext>
                </a:extLst>
              </p:cNvPr>
              <p:cNvCxnSpPr>
                <a:cxnSpLocks/>
                <a:endCxn id="66" idx="0"/>
              </p:cNvCxnSpPr>
              <p:nvPr/>
            </p:nvCxnSpPr>
            <p:spPr>
              <a:xfrm flipH="1">
                <a:off x="4546688" y="3741733"/>
                <a:ext cx="618156" cy="12983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8ECB913A-F1CF-491B-8EB1-9E6E820DDD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15710" y="5324385"/>
                <a:ext cx="1374218" cy="749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30B6F915-39EA-4566-8B64-F5705DB32C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48600" y="2263307"/>
                <a:ext cx="1323666" cy="10687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BE4F04C6-BA0C-4374-9DD2-204E2A3CC3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665914" y="3979754"/>
                <a:ext cx="662878" cy="111914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12981E1E-F177-49DE-919A-029D576F36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4249" y="5537717"/>
                <a:ext cx="1403106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05BA2503-9991-4E96-9BFE-27E7A6A961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5002" y="3988666"/>
                <a:ext cx="638336" cy="11129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87F8108D-F9BC-42DA-81A2-CC7CAD2668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17100" y="2529251"/>
                <a:ext cx="955166" cy="7741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05B4E9E3-3FB6-4DAE-9918-7BBB83F5EE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98008" y="2547333"/>
                <a:ext cx="1465111" cy="10231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D20B9786-F7EC-44CF-A668-03B32F941C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91640" y="3750257"/>
                <a:ext cx="600830" cy="134305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93A1290A-7E1D-4187-8FB3-79F196044379}"/>
                  </a:ext>
                </a:extLst>
              </p:cNvPr>
              <p:cNvCxnSpPr>
                <a:cxnSpLocks/>
                <a:endCxn id="68" idx="2"/>
              </p:cNvCxnSpPr>
              <p:nvPr/>
            </p:nvCxnSpPr>
            <p:spPr>
              <a:xfrm flipV="1">
                <a:off x="2729323" y="2726432"/>
                <a:ext cx="447567" cy="235943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FFB9AB3A-E54E-4708-9F92-17C0575622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84183" y="2706355"/>
                <a:ext cx="466118" cy="2393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2782682-EAD3-4C3D-80CE-E42EB16E72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7994" y="4833114"/>
                <a:ext cx="3374335" cy="21294"/>
              </a:xfrm>
              <a:prstGeom prst="line">
                <a:avLst/>
              </a:prstGeom>
              <a:ln w="9525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A18919D9-9087-4E2A-B02F-A603C6DEEE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303" y="5874780"/>
                <a:ext cx="3374335" cy="21294"/>
              </a:xfrm>
              <a:prstGeom prst="line">
                <a:avLst/>
              </a:prstGeom>
              <a:ln w="9525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4AFD7BD3-9449-4630-986E-A2DFFFD105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21899" y="4854408"/>
                <a:ext cx="430" cy="1018847"/>
              </a:xfrm>
              <a:prstGeom prst="line">
                <a:avLst/>
              </a:prstGeom>
              <a:ln w="9525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AB238AF2-9528-4AF4-9FEC-26F88461B5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1859" y="4833114"/>
                <a:ext cx="1" cy="1008188"/>
              </a:xfrm>
              <a:prstGeom prst="line">
                <a:avLst/>
              </a:prstGeom>
              <a:ln w="9525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2990E9A-86C7-4EEE-9A32-496C80C67B67}"/>
                </a:ext>
              </a:extLst>
            </p:cNvPr>
            <p:cNvGrpSpPr/>
            <p:nvPr/>
          </p:nvGrpSpPr>
          <p:grpSpPr>
            <a:xfrm>
              <a:off x="3640345" y="5019309"/>
              <a:ext cx="1071160" cy="967865"/>
              <a:chOff x="1447249" y="2019834"/>
              <a:chExt cx="4142644" cy="3876240"/>
            </a:xfrm>
          </p:grpSpPr>
          <p:pic>
            <p:nvPicPr>
              <p:cNvPr id="40" name="Content Placeholder 22">
                <a:extLst>
                  <a:ext uri="{FF2B5EF4-FFF2-40B4-BE49-F238E27FC236}">
                    <a16:creationId xmlns:a16="http://schemas.microsoft.com/office/drawing/2014/main" id="{353067C2-83FA-42E8-B4FF-C40791815D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38813" y="5040125"/>
                <a:ext cx="615749" cy="720139"/>
              </a:xfrm>
              <a:prstGeom prst="rect">
                <a:avLst/>
              </a:prstGeom>
            </p:spPr>
          </p:pic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5D17180-8340-4515-AABF-63C519556506}"/>
                  </a:ext>
                </a:extLst>
              </p:cNvPr>
              <p:cNvSpPr/>
              <p:nvPr/>
            </p:nvSpPr>
            <p:spPr>
              <a:xfrm>
                <a:off x="1447249" y="3262434"/>
                <a:ext cx="606287" cy="70659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A541AC1-9A36-4F67-9196-58639F0412DD}"/>
                  </a:ext>
                </a:extLst>
              </p:cNvPr>
              <p:cNvSpPr/>
              <p:nvPr/>
            </p:nvSpPr>
            <p:spPr>
              <a:xfrm>
                <a:off x="2873746" y="2019834"/>
                <a:ext cx="606288" cy="70659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BF08915A-A1E8-4C94-AD20-5A61623C4BFF}"/>
                  </a:ext>
                </a:extLst>
              </p:cNvPr>
              <p:cNvSpPr/>
              <p:nvPr/>
            </p:nvSpPr>
            <p:spPr>
              <a:xfrm>
                <a:off x="4983605" y="3034676"/>
                <a:ext cx="606288" cy="70659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CF1C8B3D-3649-402E-A17A-BE6BF90719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49615" y="5046096"/>
                <a:ext cx="615749" cy="720139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A6438AE9-6168-46E8-8DF1-D62C49219155}"/>
                  </a:ext>
                </a:extLst>
              </p:cNvPr>
              <p:cNvPicPr>
                <a:picLocks noChangeAspect="1"/>
              </p:cNvPicPr>
              <p:nvPr>
                <p:custDataLst>
                  <p:tags r:id="rId8"/>
                </p:custDataLst>
              </p:nvPr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8033" y="2299255"/>
                <a:ext cx="237714" cy="229996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AF32FC3D-69C2-407E-AF50-F4E6308DD7D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9"/>
                </p:custDataLst>
              </p:nvPr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64844" y="3346671"/>
                <a:ext cx="243810" cy="229996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DC2005AA-D7CA-400C-8E1A-0CDC2DB1DCBE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0"/>
                </p:custDataLst>
              </p:nvPr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4020" y="5304388"/>
                <a:ext cx="245333" cy="233329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3A77052B-3197-4A9F-8210-B2D97C2106A0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3298" y="5312169"/>
                <a:ext cx="248381" cy="229996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27AED504-B62E-4570-853E-81FBCF003AD4}"/>
                  </a:ext>
                </a:extLst>
              </p:cNvPr>
              <p:cNvPicPr>
                <a:picLocks noChangeAspect="1"/>
              </p:cNvPicPr>
              <p:nvPr>
                <p:custDataLst>
                  <p:tags r:id="rId12"/>
                </p:custDataLst>
              </p:nvPr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8487" y="3519346"/>
                <a:ext cx="243810" cy="233329"/>
              </a:xfrm>
              <a:prstGeom prst="rect">
                <a:avLst/>
              </a:prstGeom>
            </p:spPr>
          </p:pic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B006EDD8-2ABF-473D-950F-47DF470F9E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0214" y="2176529"/>
                <a:ext cx="1478618" cy="10716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279354C5-997E-4731-B218-86E98B2F12CE}"/>
                  </a:ext>
                </a:extLst>
              </p:cNvPr>
              <p:cNvCxnSpPr>
                <a:cxnSpLocks/>
                <a:endCxn id="40" idx="0"/>
              </p:cNvCxnSpPr>
              <p:nvPr/>
            </p:nvCxnSpPr>
            <p:spPr>
              <a:xfrm flipH="1">
                <a:off x="4546688" y="3741733"/>
                <a:ext cx="618156" cy="12983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2F5F262C-1EBC-4F28-9A2B-DDF5B98643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15710" y="5324385"/>
                <a:ext cx="1374218" cy="749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A9133149-AA18-44CA-8871-59F58A0013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48600" y="2263307"/>
                <a:ext cx="1323666" cy="10687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30BF447C-1F95-4D5E-872A-DF4B5390A8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665914" y="3979754"/>
                <a:ext cx="662878" cy="111914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34680545-CDC8-42E1-9FBD-5842FD684B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4249" y="5537717"/>
                <a:ext cx="1403106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7CF34A84-0B28-420F-A508-779E9B6364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5002" y="3988666"/>
                <a:ext cx="638336" cy="11129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61E749F4-3597-4871-86B2-0EB0E6B97F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17100" y="2529251"/>
                <a:ext cx="955166" cy="7741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37EFCC2C-5CB0-4472-9483-EBE9D17DAE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98008" y="2547333"/>
                <a:ext cx="1465111" cy="10231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BE655B7A-7E78-4599-8121-E73921591C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91640" y="3750257"/>
                <a:ext cx="600830" cy="134305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9892834D-0D2A-495F-A3C5-052122384975}"/>
                  </a:ext>
                </a:extLst>
              </p:cNvPr>
              <p:cNvCxnSpPr>
                <a:cxnSpLocks/>
                <a:endCxn id="42" idx="2"/>
              </p:cNvCxnSpPr>
              <p:nvPr/>
            </p:nvCxnSpPr>
            <p:spPr>
              <a:xfrm flipV="1">
                <a:off x="2729323" y="2726432"/>
                <a:ext cx="447567" cy="235943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B9411C2D-5BD0-4D2E-B6F8-49BFEFBC97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84183" y="2706355"/>
                <a:ext cx="466118" cy="2393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09EE726-5131-4698-AB2D-25B93E90E5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7994" y="4833114"/>
                <a:ext cx="3374335" cy="21294"/>
              </a:xfrm>
              <a:prstGeom prst="line">
                <a:avLst/>
              </a:prstGeom>
              <a:ln w="9525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25CC6E2C-E34F-4771-A191-0566A1DB29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303" y="5874780"/>
                <a:ext cx="3374335" cy="21294"/>
              </a:xfrm>
              <a:prstGeom prst="line">
                <a:avLst/>
              </a:prstGeom>
              <a:ln w="9525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15FBEC7-5302-45C6-A661-7E419FECBD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21899" y="4854408"/>
                <a:ext cx="430" cy="1018847"/>
              </a:xfrm>
              <a:prstGeom prst="line">
                <a:avLst/>
              </a:prstGeom>
              <a:ln w="9525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B51F6C26-5A10-4583-AB6E-E9EABF4713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1859" y="4833114"/>
                <a:ext cx="1" cy="1008188"/>
              </a:xfrm>
              <a:prstGeom prst="line">
                <a:avLst/>
              </a:prstGeom>
              <a:ln w="9525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6C0D33C-D729-4095-9FB7-574FC5FD6590}"/>
                </a:ext>
              </a:extLst>
            </p:cNvPr>
            <p:cNvGrpSpPr/>
            <p:nvPr/>
          </p:nvGrpSpPr>
          <p:grpSpPr>
            <a:xfrm>
              <a:off x="1635492" y="5081118"/>
              <a:ext cx="1071160" cy="967865"/>
              <a:chOff x="1447249" y="2019834"/>
              <a:chExt cx="4142644" cy="3876240"/>
            </a:xfrm>
          </p:grpSpPr>
          <p:pic>
            <p:nvPicPr>
              <p:cNvPr id="14" name="Content Placeholder 22">
                <a:extLst>
                  <a:ext uri="{FF2B5EF4-FFF2-40B4-BE49-F238E27FC236}">
                    <a16:creationId xmlns:a16="http://schemas.microsoft.com/office/drawing/2014/main" id="{5BFB47D8-2DB5-4525-B136-FEF917E0AA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238813" y="5040125"/>
                <a:ext cx="615749" cy="720139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AFEC64-35D6-40CF-BAD4-3E095824028F}"/>
                  </a:ext>
                </a:extLst>
              </p:cNvPr>
              <p:cNvSpPr/>
              <p:nvPr/>
            </p:nvSpPr>
            <p:spPr>
              <a:xfrm>
                <a:off x="1447249" y="3262434"/>
                <a:ext cx="606287" cy="70659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7D0353A-6EDB-43A9-9AF9-31CFA3590BD1}"/>
                  </a:ext>
                </a:extLst>
              </p:cNvPr>
              <p:cNvSpPr/>
              <p:nvPr/>
            </p:nvSpPr>
            <p:spPr>
              <a:xfrm>
                <a:off x="2873746" y="2019834"/>
                <a:ext cx="606288" cy="70659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A660575-3EA2-40F9-9E93-A57A37E18E92}"/>
                  </a:ext>
                </a:extLst>
              </p:cNvPr>
              <p:cNvSpPr/>
              <p:nvPr/>
            </p:nvSpPr>
            <p:spPr>
              <a:xfrm>
                <a:off x="4983605" y="3034676"/>
                <a:ext cx="606288" cy="70659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063E12A7-A5C1-4083-AC90-07446E43A7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49615" y="5046096"/>
                <a:ext cx="615749" cy="720139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E5093328-78D8-4CB0-BEFF-6711175ECA53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58033" y="2299255"/>
                <a:ext cx="237714" cy="229996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78333981-27A9-49F1-A88E-44A45E23135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64844" y="3346671"/>
                <a:ext cx="243810" cy="229996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25839AD3-1A62-4CF9-A595-39A07E7EF68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4020" y="5304388"/>
                <a:ext cx="245333" cy="233329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768D53E-39BA-40A3-8872-B1B88CA92BCA}"/>
                  </a:ext>
                </a:extLst>
              </p:cNvPr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33298" y="5312169"/>
                <a:ext cx="248381" cy="229996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374204C-26D2-4DC7-85F9-8AC0DC56DEA9}"/>
                  </a:ext>
                </a:extLst>
              </p:cNvPr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28487" y="3519346"/>
                <a:ext cx="243810" cy="233329"/>
              </a:xfrm>
              <a:prstGeom prst="rect">
                <a:avLst/>
              </a:prstGeom>
            </p:spPr>
          </p:pic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3CCD79E2-2A36-40EE-AFF9-F13A078952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0214" y="2176529"/>
                <a:ext cx="1478618" cy="10716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1C7278F1-93F3-46B4-915C-18826CA75054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>
              <a:xfrm flipH="1">
                <a:off x="4546688" y="3741733"/>
                <a:ext cx="618156" cy="129839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8852A48-1024-42BB-A0A5-B992533C10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815710" y="5324385"/>
                <a:ext cx="1374218" cy="749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715B68AB-3564-4C08-878F-7463A11BB9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48600" y="2263307"/>
                <a:ext cx="1323666" cy="10687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119DDE8A-497E-4D81-ACD0-0853FE3D7D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665914" y="3979754"/>
                <a:ext cx="662878" cy="1119144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665B22FD-1798-45FF-ADA2-83839ACFD5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4249" y="5537717"/>
                <a:ext cx="1403106" cy="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08C87374-B334-4F3C-9E07-6052684776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5002" y="3988666"/>
                <a:ext cx="638336" cy="11129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E4F9FD0A-59B6-41F8-AC13-AD43E8DF87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17100" y="2529251"/>
                <a:ext cx="955166" cy="7741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1F3BB2BF-6451-4E0A-A007-CEBECBC714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98008" y="2547333"/>
                <a:ext cx="1465111" cy="10231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41C8C756-DBEC-435E-A304-B4EEF31083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91640" y="3750257"/>
                <a:ext cx="600830" cy="134305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3A4B3D7E-8D07-4320-8948-D812B3C61AFE}"/>
                  </a:ext>
                </a:extLst>
              </p:cNvPr>
              <p:cNvCxnSpPr>
                <a:cxnSpLocks/>
                <a:endCxn id="16" idx="2"/>
              </p:cNvCxnSpPr>
              <p:nvPr/>
            </p:nvCxnSpPr>
            <p:spPr>
              <a:xfrm flipV="1">
                <a:off x="2729323" y="2726432"/>
                <a:ext cx="447567" cy="2359439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790355FE-A860-4B99-ADD5-E3290AE150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84183" y="2706355"/>
                <a:ext cx="466118" cy="239395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0BA7646-7060-4694-8FEB-2F37010F51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7994" y="4833114"/>
                <a:ext cx="3374335" cy="21294"/>
              </a:xfrm>
              <a:prstGeom prst="line">
                <a:avLst/>
              </a:prstGeom>
              <a:ln w="9525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E0E45AD-D7CA-43E4-BEB7-303A54A3ED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1303" y="5874780"/>
                <a:ext cx="3374335" cy="21294"/>
              </a:xfrm>
              <a:prstGeom prst="line">
                <a:avLst/>
              </a:prstGeom>
              <a:ln w="9525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9C0BE38-93BE-4234-9F34-F332F432B2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21899" y="4854408"/>
                <a:ext cx="430" cy="1018847"/>
              </a:xfrm>
              <a:prstGeom prst="line">
                <a:avLst/>
              </a:prstGeom>
              <a:ln w="9525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8F6321E-1131-4476-814E-AE08791D7D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1859" y="4833114"/>
                <a:ext cx="1" cy="1008188"/>
              </a:xfrm>
              <a:prstGeom prst="line">
                <a:avLst/>
              </a:prstGeom>
              <a:ln w="9525" cap="flat" cmpd="sng" algn="ctr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177D50C-72D1-48D9-9E54-63F074C2FB29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38088" y="4709062"/>
              <a:ext cx="395278" cy="409026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CFFD0F8-3BF9-46FE-A630-A2843E6DF35E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2595720" y="4664319"/>
              <a:ext cx="342368" cy="2492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8760A6F-0701-4FBA-9BF6-9C82AF8FB90A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2620129" y="5118088"/>
              <a:ext cx="515598" cy="7612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1483283-B5E3-4C85-A884-C82D662A0583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V="1">
              <a:off x="3135727" y="4470173"/>
              <a:ext cx="686228" cy="23888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F56CA48-3DD6-4FEE-8105-9375AADF2C61}"/>
                </a:ext>
              </a:extLst>
            </p:cNvPr>
            <p:cNvCxnSpPr>
              <a:cxnSpLocks/>
            </p:cNvCxnSpPr>
            <p:nvPr/>
          </p:nvCxnSpPr>
          <p:spPr>
            <a:xfrm>
              <a:off x="3135727" y="5118088"/>
              <a:ext cx="602498" cy="71717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67257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90F-4C83-5943-955C-DA306D579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UC Security and Relaxation​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35B6E-AB89-E042-AAB2-483454C73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Universal Composability [</a:t>
            </a:r>
            <a:r>
              <a:rPr lang="en-US" dirty="0">
                <a:solidFill>
                  <a:schemeClr val="accent1"/>
                </a:solidFill>
              </a:rPr>
              <a:t>Can01</a:t>
            </a:r>
            <a:r>
              <a:rPr lang="en-US" dirty="0"/>
              <a:t>]​</a:t>
            </a:r>
          </a:p>
          <a:p>
            <a:pPr lvl="1" fontAlgn="base"/>
            <a:r>
              <a:rPr lang="en-US" dirty="0"/>
              <a:t>Impossible without setup assumptions​</a:t>
            </a:r>
          </a:p>
          <a:p>
            <a:pPr lvl="1" fontAlgn="base"/>
            <a:r>
              <a:rPr lang="en-US" dirty="0"/>
              <a:t>Impossible even for "self composition" (composition of the same protocol)​</a:t>
            </a:r>
          </a:p>
          <a:p>
            <a:pPr fontAlgn="base"/>
            <a:r>
              <a:rPr lang="en-US" dirty="0"/>
              <a:t>Alternative Notions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Secure</a:t>
            </a:r>
            <a:r>
              <a:rPr lang="zh-CN" altLang="en-US" dirty="0"/>
              <a:t> </a:t>
            </a:r>
            <a:r>
              <a:rPr lang="en-US" altLang="zh-CN" dirty="0"/>
              <a:t>MPC </a:t>
            </a:r>
            <a:r>
              <a:rPr lang="en-US" altLang="zh-CN" u="sng" dirty="0"/>
              <a:t>without Setup</a:t>
            </a:r>
            <a:endParaRPr lang="en-US" u="sng" dirty="0"/>
          </a:p>
          <a:p>
            <a:pPr lvl="1" fontAlgn="base"/>
            <a:r>
              <a:rPr lang="en-US" dirty="0"/>
              <a:t>​Bounded concurrency</a:t>
            </a:r>
          </a:p>
          <a:p>
            <a:pPr lvl="1" fontAlgn="base"/>
            <a:r>
              <a:rPr lang="en-US" dirty="0"/>
              <a:t>Super-polynomial simulation</a:t>
            </a:r>
          </a:p>
          <a:p>
            <a:pPr lvl="1" fontAlgn="base"/>
            <a:r>
              <a:rPr lang="en-US" dirty="0"/>
              <a:t>Angle-based Security/Shield Oracles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8F431A-DDF8-450F-BA16-CB7FE087DF2A}"/>
              </a:ext>
            </a:extLst>
          </p:cNvPr>
          <p:cNvSpPr/>
          <p:nvPr/>
        </p:nvSpPr>
        <p:spPr>
          <a:xfrm>
            <a:off x="1355463" y="3345628"/>
            <a:ext cx="3001384" cy="4518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F7CCEC-D3B0-4062-859A-C2F07F61806B}"/>
              </a:ext>
            </a:extLst>
          </p:cNvPr>
          <p:cNvSpPr/>
          <p:nvPr/>
        </p:nvSpPr>
        <p:spPr>
          <a:xfrm>
            <a:off x="1355463" y="3797449"/>
            <a:ext cx="3625328" cy="4518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938C68-D664-4AB4-998A-901AD1733D4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356847" y="3571539"/>
            <a:ext cx="4195482" cy="22591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E53EC64-D7FD-4D0E-990A-A5224D85870B}"/>
              </a:ext>
            </a:extLst>
          </p:cNvPr>
          <p:cNvSpPr txBox="1"/>
          <p:nvPr/>
        </p:nvSpPr>
        <p:spPr>
          <a:xfrm>
            <a:off x="8552329" y="3561694"/>
            <a:ext cx="1484556" cy="461665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This work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A009B0-57E7-4D5E-8AA7-5C4973755BF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980791" y="4023360"/>
            <a:ext cx="3571538" cy="83087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7CFF370-694A-40A1-B50C-2D41E254C405}"/>
              </a:ext>
            </a:extLst>
          </p:cNvPr>
          <p:cNvSpPr txBox="1"/>
          <p:nvPr/>
        </p:nvSpPr>
        <p:spPr>
          <a:xfrm>
            <a:off x="8552329" y="4618475"/>
            <a:ext cx="1484556" cy="461665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[</a:t>
            </a:r>
            <a:r>
              <a:rPr lang="en-US" altLang="zh-CN" sz="2400" dirty="0">
                <a:solidFill>
                  <a:schemeClr val="accent1"/>
                </a:solidFill>
              </a:rPr>
              <a:t>GKP</a:t>
            </a:r>
            <a:r>
              <a:rPr lang="en-US" sz="2400" dirty="0">
                <a:solidFill>
                  <a:schemeClr val="accent1"/>
                </a:solidFill>
              </a:rPr>
              <a:t>18</a:t>
            </a:r>
            <a:r>
              <a:rPr lang="en-US" sz="2400" dirty="0"/>
              <a:t>]</a:t>
            </a:r>
            <a:endParaRPr lang="en-US" sz="2400" dirty="0">
              <a:solidFill>
                <a:srgbClr val="C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550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1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90F-4C83-5943-955C-DA306D579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35B6E-AB89-E042-AAB2-483454C73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3636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en-US" dirty="0"/>
              <a:t>ounded</a:t>
            </a:r>
            <a:r>
              <a:rPr lang="en-US" altLang="zh-CN" dirty="0"/>
              <a:t>-</a:t>
            </a:r>
            <a:r>
              <a:rPr lang="en-US" dirty="0"/>
              <a:t>concurrent MPC</a:t>
            </a:r>
            <a:r>
              <a:rPr lang="zh-CN" altLang="en-US" dirty="0"/>
              <a:t> </a:t>
            </a:r>
            <a:r>
              <a:rPr lang="en-US" altLang="zh-CN" dirty="0"/>
              <a:t>Protocol</a:t>
            </a:r>
            <a:endParaRPr lang="en-US" dirty="0"/>
          </a:p>
          <a:p>
            <a:pPr fontAlgn="base"/>
            <a:r>
              <a:rPr lang="en-US" altLang="zh-CN" dirty="0"/>
              <a:t>“</a:t>
            </a:r>
            <a:r>
              <a:rPr lang="en-US" dirty="0"/>
              <a:t>Minimal</a:t>
            </a:r>
            <a:r>
              <a:rPr lang="en-US" altLang="zh-CN" dirty="0"/>
              <a:t>”</a:t>
            </a:r>
            <a:r>
              <a:rPr lang="en-US" dirty="0"/>
              <a:t> assumptions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semi-honest</a:t>
            </a:r>
            <a:r>
              <a:rPr lang="zh-CN" altLang="en-US" dirty="0"/>
              <a:t> </a:t>
            </a:r>
            <a:r>
              <a:rPr lang="en-US" altLang="zh-CN" dirty="0"/>
              <a:t>OT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CRHF</a:t>
            </a:r>
            <a:endParaRPr lang="en-US" dirty="0"/>
          </a:p>
          <a:p>
            <a:pPr fontAlgn="base"/>
            <a:r>
              <a:rPr lang="en-US" dirty="0"/>
              <a:t>Black-box</a:t>
            </a:r>
          </a:p>
          <a:p>
            <a:pPr fontAlgn="base"/>
            <a:r>
              <a:rPr lang="en-US" altLang="zh-CN" dirty="0"/>
              <a:t>Constant-round</a:t>
            </a:r>
            <a:endParaRPr lang="en-US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Black-box</a:t>
            </a:r>
            <a:r>
              <a:rPr lang="zh-CN" altLang="en-US" dirty="0"/>
              <a:t> </a:t>
            </a:r>
            <a:r>
              <a:rPr lang="en-US" altLang="zh-CN" dirty="0"/>
              <a:t>version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en-US" altLang="zh-CN" dirty="0">
                <a:solidFill>
                  <a:schemeClr val="accent1"/>
                </a:solidFill>
              </a:rPr>
              <a:t>Pas04</a:t>
            </a:r>
            <a:r>
              <a:rPr lang="en-US" altLang="zh-CN" dirty="0"/>
              <a:t>],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assumptions</a:t>
            </a:r>
          </a:p>
          <a:p>
            <a:r>
              <a:rPr lang="en-US" altLang="zh-CN" dirty="0"/>
              <a:t>[</a:t>
            </a:r>
            <a:r>
              <a:rPr lang="en-US" altLang="zh-CN" dirty="0">
                <a:solidFill>
                  <a:schemeClr val="accent1"/>
                </a:solidFill>
              </a:rPr>
              <a:t>Pas04</a:t>
            </a:r>
            <a:r>
              <a:rPr lang="en-US" altLang="zh-CN" dirty="0"/>
              <a:t>]</a:t>
            </a:r>
            <a:r>
              <a:rPr lang="zh-CN" altLang="en-US" dirty="0"/>
              <a:t> </a:t>
            </a:r>
            <a:r>
              <a:rPr lang="en-US" altLang="zh-CN" dirty="0"/>
              <a:t>assumptions:</a:t>
            </a:r>
            <a:r>
              <a:rPr lang="zh-CN" altLang="en-US" dirty="0"/>
              <a:t> </a:t>
            </a:r>
            <a:r>
              <a:rPr lang="en-US" altLang="zh-CN" dirty="0"/>
              <a:t>enhanced</a:t>
            </a:r>
            <a:r>
              <a:rPr lang="zh-CN" altLang="en-US" dirty="0"/>
              <a:t> </a:t>
            </a:r>
            <a:r>
              <a:rPr lang="en-US" altLang="zh-CN" dirty="0"/>
              <a:t>TDP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CRHF</a:t>
            </a:r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700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90F-4C83-5943-955C-DA306D579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35B6E-AB89-E042-AAB2-483454C73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fontAlgn="base">
              <a:buNone/>
            </a:pPr>
            <a:r>
              <a:rPr lang="en-US" dirty="0"/>
              <a:t>[</a:t>
            </a:r>
            <a:r>
              <a:rPr lang="en-US" dirty="0">
                <a:solidFill>
                  <a:schemeClr val="accent1"/>
                </a:solidFill>
              </a:rPr>
              <a:t>GKP18</a:t>
            </a:r>
            <a:r>
              <a:rPr lang="en-US" dirty="0"/>
              <a:t>] protocol</a:t>
            </a:r>
          </a:p>
          <a:p>
            <a:pPr fontAlgn="base"/>
            <a:r>
              <a:rPr lang="en-US" dirty="0"/>
              <a:t>Super-polynomial simulation (SPS security)</a:t>
            </a:r>
          </a:p>
          <a:p>
            <a:pPr fontAlgn="base"/>
            <a:r>
              <a:rPr lang="en-US" dirty="0"/>
              <a:t>Black-box</a:t>
            </a:r>
          </a:p>
          <a:p>
            <a:pPr fontAlgn="base"/>
            <a:r>
              <a:rPr lang="en-US" dirty="0"/>
              <a:t>Constant</a:t>
            </a:r>
            <a:r>
              <a:rPr lang="en-US" altLang="zh-CN" dirty="0"/>
              <a:t>-</a:t>
            </a:r>
            <a:r>
              <a:rPr lang="en-US" dirty="0"/>
              <a:t>round</a:t>
            </a:r>
          </a:p>
          <a:p>
            <a:pPr fontAlgn="base"/>
            <a:r>
              <a:rPr lang="en-US" dirty="0"/>
              <a:t>Standard assumption</a:t>
            </a:r>
            <a:r>
              <a:rPr lang="en-US" altLang="zh-CN" dirty="0"/>
              <a:t>s</a:t>
            </a:r>
            <a:r>
              <a:rPr lang="en-US" dirty="0"/>
              <a:t>: semi-honest OT + CRHF</a:t>
            </a:r>
          </a:p>
          <a:p>
            <a:pPr marL="457200" lvl="1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Our Approach:</a:t>
            </a:r>
          </a:p>
          <a:p>
            <a:pPr fontAlgn="base"/>
            <a:r>
              <a:rPr lang="en-US" dirty="0"/>
              <a:t>Identify the super-polynomial work (of the simulator)</a:t>
            </a:r>
          </a:p>
          <a:p>
            <a:pPr fontAlgn="base"/>
            <a:r>
              <a:rPr lang="en-US" dirty="0"/>
              <a:t>Make it polynomial time</a:t>
            </a:r>
          </a:p>
          <a:p>
            <a:pPr fontAlgn="base"/>
            <a:r>
              <a:rPr lang="en-US" dirty="0"/>
              <a:t>Do not incur extra assumptions or non-black-box access</a:t>
            </a:r>
          </a:p>
          <a:p>
            <a:pPr fontAlgn="base"/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797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D5D9C-FF3C-534B-81A0-F93AE524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Reviewing the </a:t>
            </a:r>
            <a:r>
              <a:rPr lang="en-US" altLang="zh-CN" dirty="0"/>
              <a:t>[</a:t>
            </a:r>
            <a:r>
              <a:rPr lang="en-US" dirty="0">
                <a:solidFill>
                  <a:schemeClr val="accent1"/>
                </a:solidFill>
              </a:rPr>
              <a:t>GKP</a:t>
            </a:r>
            <a:r>
              <a:rPr lang="en-US" altLang="zh-CN" dirty="0">
                <a:solidFill>
                  <a:schemeClr val="accent1"/>
                </a:solidFill>
              </a:rPr>
              <a:t>18</a:t>
            </a:r>
            <a:r>
              <a:rPr lang="en-US" altLang="zh-CN" dirty="0"/>
              <a:t>]</a:t>
            </a:r>
            <a:r>
              <a:rPr lang="en-US" dirty="0"/>
              <a:t>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7DDB8-8EB9-5044-AC7B-FB780A41E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High</a:t>
            </a:r>
            <a:r>
              <a:rPr lang="en-US" altLang="zh-CN" dirty="0"/>
              <a:t>-level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en-US" altLang="zh-CN" dirty="0">
                <a:solidFill>
                  <a:schemeClr val="accent1"/>
                </a:solidFill>
              </a:rPr>
              <a:t>GKP18</a:t>
            </a:r>
            <a:r>
              <a:rPr lang="en-US" altLang="zh-CN" dirty="0"/>
              <a:t>]</a:t>
            </a:r>
            <a:r>
              <a:rPr lang="zh-CN" altLang="en-US" dirty="0"/>
              <a:t> </a:t>
            </a:r>
            <a:r>
              <a:rPr lang="en-US" altLang="zh-CN" dirty="0"/>
              <a:t>SPS</a:t>
            </a:r>
            <a:r>
              <a:rPr lang="zh-CN" altLang="en-US" dirty="0"/>
              <a:t> </a:t>
            </a:r>
            <a:r>
              <a:rPr lang="en-US" altLang="zh-CN" dirty="0"/>
              <a:t>protocol</a:t>
            </a:r>
          </a:p>
          <a:p>
            <a:r>
              <a:rPr lang="en-US" altLang="zh-CN" dirty="0"/>
              <a:t>Build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UC-SPS</a:t>
            </a:r>
            <a:r>
              <a:rPr lang="zh-CN" altLang="en-US" dirty="0"/>
              <a:t> </a:t>
            </a:r>
            <a:r>
              <a:rPr lang="en-US" altLang="zh-CN" dirty="0"/>
              <a:t>OT</a:t>
            </a:r>
            <a:r>
              <a:rPr lang="zh-CN" altLang="en-US" dirty="0"/>
              <a:t> </a:t>
            </a:r>
            <a:r>
              <a:rPr lang="en-US" altLang="zh-CN" dirty="0"/>
              <a:t>(we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call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GKP-OT)</a:t>
            </a:r>
          </a:p>
          <a:p>
            <a:pPr lvl="1"/>
            <a:r>
              <a:rPr lang="en-US" altLang="zh-CN" dirty="0"/>
              <a:t>black-box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O(1)-round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semi-honest</a:t>
            </a:r>
            <a:r>
              <a:rPr lang="zh-CN" altLang="en-US" dirty="0"/>
              <a:t> </a:t>
            </a:r>
            <a:r>
              <a:rPr lang="en-US" altLang="zh-CN" dirty="0"/>
              <a:t>OT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CRHF</a:t>
            </a:r>
          </a:p>
          <a:p>
            <a:r>
              <a:rPr lang="en-US" altLang="zh-CN" dirty="0"/>
              <a:t>Plug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en-US" altLang="zh-CN" dirty="0">
                <a:solidFill>
                  <a:schemeClr val="accent1"/>
                </a:solidFill>
              </a:rPr>
              <a:t>IPS08</a:t>
            </a:r>
            <a:r>
              <a:rPr lang="en-US" altLang="zh-CN" dirty="0"/>
              <a:t>]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[</a:t>
            </a:r>
            <a:r>
              <a:rPr lang="en-US" altLang="zh-CN" dirty="0">
                <a:solidFill>
                  <a:schemeClr val="accent1"/>
                </a:solidFill>
              </a:rPr>
              <a:t>IPS08</a:t>
            </a:r>
            <a:r>
              <a:rPr lang="en-US" altLang="zh-CN" dirty="0"/>
              <a:t>]:</a:t>
            </a:r>
            <a:r>
              <a:rPr lang="zh-CN" altLang="en-US" dirty="0"/>
              <a:t> </a:t>
            </a:r>
            <a:r>
              <a:rPr lang="en-US" altLang="zh-CN" dirty="0"/>
              <a:t>UC-secure</a:t>
            </a:r>
            <a:r>
              <a:rPr lang="zh-CN" altLang="en-US" dirty="0"/>
              <a:t> </a:t>
            </a:r>
            <a:r>
              <a:rPr lang="en-US" altLang="zh-CN" dirty="0"/>
              <a:t>protocol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OT-hybrid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</a:p>
          <a:p>
            <a:pPr lvl="1"/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composition</a:t>
            </a:r>
            <a:r>
              <a:rPr lang="zh-CN" altLang="en-US" dirty="0"/>
              <a:t> </a:t>
            </a:r>
            <a:r>
              <a:rPr lang="en-US" altLang="zh-CN" dirty="0"/>
              <a:t>theorem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SPS</a:t>
            </a:r>
            <a:r>
              <a:rPr lang="zh-CN" altLang="en-US" dirty="0"/>
              <a:t> </a:t>
            </a:r>
            <a:r>
              <a:rPr lang="en-US" altLang="zh-CN" dirty="0"/>
              <a:t>security</a:t>
            </a:r>
          </a:p>
          <a:p>
            <a:pPr lvl="1"/>
            <a:r>
              <a:rPr lang="en-US" altLang="zh-CN" dirty="0"/>
              <a:t>Proof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done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scratch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039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8FF3FC1F-F795-2E44-88EA-A78B1F736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04" y="2669427"/>
            <a:ext cx="1405909" cy="18939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FED82F25-DB4F-F443-A737-DD5246CEE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304" y="3254579"/>
            <a:ext cx="3554837" cy="262242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F583C563-30F3-FF40-9F45-8622FE86F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6044" y="3679517"/>
            <a:ext cx="1697289" cy="26224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9BB33FA8-332C-DC4C-B2A8-B0A5927C9C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304" y="4287379"/>
            <a:ext cx="3030353" cy="24767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575CA559-E3F1-F043-A383-83E8032494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304" y="4924686"/>
            <a:ext cx="2666128" cy="189397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471BA438-CA83-B04F-B888-6D249CD0D2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3464" y="183964"/>
            <a:ext cx="1098105" cy="312538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242118F3-2FC1-6F43-A29C-2BCE04DA46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19467" y="96282"/>
            <a:ext cx="565946" cy="312537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8022FF87-B972-D04A-BC15-5F5ACF781A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08772" y="1896753"/>
            <a:ext cx="1353429" cy="745533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0EE1F3B1-53F7-B149-BD5E-26415C47F97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51843" y="2167290"/>
            <a:ext cx="1176629" cy="480595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F856B5E9-03EA-6A4E-8598-E8D06FE26C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67448" y="2002013"/>
            <a:ext cx="1322331" cy="229117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42537459-A1CC-AF45-BAFD-7BB35A86C7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82246" y="2440055"/>
            <a:ext cx="1328885" cy="229118"/>
          </a:xfrm>
          <a:prstGeom prst="rect">
            <a:avLst/>
          </a:prstGeom>
        </p:spPr>
      </p:pic>
      <p:sp>
        <p:nvSpPr>
          <p:cNvPr id="104" name="Frame 103">
            <a:extLst>
              <a:ext uri="{FF2B5EF4-FFF2-40B4-BE49-F238E27FC236}">
                <a16:creationId xmlns:a16="http://schemas.microsoft.com/office/drawing/2014/main" id="{E147E8B5-21BE-E04C-A788-FB75B2A60D6B}"/>
              </a:ext>
            </a:extLst>
          </p:cNvPr>
          <p:cNvSpPr/>
          <p:nvPr/>
        </p:nvSpPr>
        <p:spPr>
          <a:xfrm>
            <a:off x="8551944" y="1896753"/>
            <a:ext cx="1561514" cy="839165"/>
          </a:xfrm>
          <a:prstGeom prst="frame">
            <a:avLst>
              <a:gd name="adj1" fmla="val 0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43C98DD-97BA-E741-AE30-BD8755A1A617}"/>
              </a:ext>
            </a:extLst>
          </p:cNvPr>
          <p:cNvCxnSpPr>
            <a:cxnSpLocks/>
            <a:stCxn id="104" idx="1"/>
            <a:endCxn id="104" idx="3"/>
          </p:cNvCxnSpPr>
          <p:nvPr/>
        </p:nvCxnSpPr>
        <p:spPr>
          <a:xfrm>
            <a:off x="8551944" y="2316336"/>
            <a:ext cx="156151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202AAE7-6778-3D45-A083-3650C91F022D}"/>
              </a:ext>
            </a:extLst>
          </p:cNvPr>
          <p:cNvCxnSpPr>
            <a:cxnSpLocks/>
          </p:cNvCxnSpPr>
          <p:nvPr/>
        </p:nvCxnSpPr>
        <p:spPr>
          <a:xfrm flipH="1">
            <a:off x="7877705" y="2086421"/>
            <a:ext cx="674239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8B43826-CEC1-9841-8724-322D19877F1B}"/>
              </a:ext>
            </a:extLst>
          </p:cNvPr>
          <p:cNvCxnSpPr>
            <a:cxnSpLocks/>
          </p:cNvCxnSpPr>
          <p:nvPr/>
        </p:nvCxnSpPr>
        <p:spPr>
          <a:xfrm flipH="1">
            <a:off x="10113458" y="2460664"/>
            <a:ext cx="674239" cy="0"/>
          </a:xfrm>
          <a:prstGeom prst="straightConnector1">
            <a:avLst/>
          </a:prstGeom>
          <a:ln w="28575"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rame 107">
            <a:extLst>
              <a:ext uri="{FF2B5EF4-FFF2-40B4-BE49-F238E27FC236}">
                <a16:creationId xmlns:a16="http://schemas.microsoft.com/office/drawing/2014/main" id="{5C3E8F47-CE7F-BB48-95C9-AD8FBB413895}"/>
              </a:ext>
            </a:extLst>
          </p:cNvPr>
          <p:cNvSpPr/>
          <p:nvPr/>
        </p:nvSpPr>
        <p:spPr>
          <a:xfrm>
            <a:off x="8295590" y="2839810"/>
            <a:ext cx="337755" cy="582186"/>
          </a:xfrm>
          <a:prstGeom prst="frame">
            <a:avLst>
              <a:gd name="adj1" fmla="val 0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618259A9-6EBB-A545-8D19-E0E8F58FDA5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44019" y="3069068"/>
            <a:ext cx="273469" cy="141145"/>
          </a:xfrm>
          <a:prstGeom prst="rect">
            <a:avLst/>
          </a:prstGeom>
        </p:spPr>
      </p:pic>
      <p:sp>
        <p:nvSpPr>
          <p:cNvPr id="110" name="Frame 109">
            <a:extLst>
              <a:ext uri="{FF2B5EF4-FFF2-40B4-BE49-F238E27FC236}">
                <a16:creationId xmlns:a16="http://schemas.microsoft.com/office/drawing/2014/main" id="{9D88D3C1-5A9B-2A4F-AAC8-0E78D6E9E395}"/>
              </a:ext>
            </a:extLst>
          </p:cNvPr>
          <p:cNvSpPr/>
          <p:nvPr/>
        </p:nvSpPr>
        <p:spPr>
          <a:xfrm>
            <a:off x="10287512" y="2851863"/>
            <a:ext cx="337755" cy="581442"/>
          </a:xfrm>
          <a:prstGeom prst="frame">
            <a:avLst>
              <a:gd name="adj1" fmla="val 0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1" name="Picture 110">
            <a:extLst>
              <a:ext uri="{FF2B5EF4-FFF2-40B4-BE49-F238E27FC236}">
                <a16:creationId xmlns:a16="http://schemas.microsoft.com/office/drawing/2014/main" id="{41E0B649-EE2A-C44D-BEA9-FA08B77814C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20713" y="3068095"/>
            <a:ext cx="295010" cy="140900"/>
          </a:xfrm>
          <a:prstGeom prst="rect">
            <a:avLst/>
          </a:prstGeom>
        </p:spPr>
      </p:pic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B3B8C85-326C-FF43-923D-E03E3C41947F}"/>
              </a:ext>
            </a:extLst>
          </p:cNvPr>
          <p:cNvCxnSpPr>
            <a:cxnSpLocks/>
          </p:cNvCxnSpPr>
          <p:nvPr/>
        </p:nvCxnSpPr>
        <p:spPr>
          <a:xfrm>
            <a:off x="8153852" y="3032967"/>
            <a:ext cx="14173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21E72E2-29E4-244A-B264-91887ABB137D}"/>
              </a:ext>
            </a:extLst>
          </p:cNvPr>
          <p:cNvCxnSpPr>
            <a:cxnSpLocks/>
          </p:cNvCxnSpPr>
          <p:nvPr/>
        </p:nvCxnSpPr>
        <p:spPr>
          <a:xfrm>
            <a:off x="8153852" y="3303511"/>
            <a:ext cx="14173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1E0F18F-C093-E949-9A4F-D95951D4D285}"/>
              </a:ext>
            </a:extLst>
          </p:cNvPr>
          <p:cNvCxnSpPr>
            <a:cxnSpLocks/>
          </p:cNvCxnSpPr>
          <p:nvPr/>
        </p:nvCxnSpPr>
        <p:spPr>
          <a:xfrm>
            <a:off x="8650473" y="3132699"/>
            <a:ext cx="141738" cy="0"/>
          </a:xfrm>
          <a:prstGeom prst="straightConnector1">
            <a:avLst/>
          </a:prstGeom>
          <a:ln w="28575"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114">
            <a:extLst>
              <a:ext uri="{FF2B5EF4-FFF2-40B4-BE49-F238E27FC236}">
                <a16:creationId xmlns:a16="http://schemas.microsoft.com/office/drawing/2014/main" id="{6330A306-2CD5-784D-BB01-944891B06C9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22638" y="3228150"/>
            <a:ext cx="297571" cy="155871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8C330B0C-C075-E447-96F4-FA82321B2B1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833321" y="2906287"/>
            <a:ext cx="297572" cy="159166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70CB8937-DA46-7945-9BAA-700C8239A85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823605" y="2927288"/>
            <a:ext cx="294615" cy="144173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FE4FC346-CDF5-B34E-B53D-BAD0E97AFBA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840272" y="3222794"/>
            <a:ext cx="288348" cy="137905"/>
          </a:xfrm>
          <a:prstGeom prst="rect">
            <a:avLst/>
          </a:prstGeom>
        </p:spPr>
      </p:pic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FD940A2-8F10-B34D-B01A-F5DA28C43EAE}"/>
              </a:ext>
            </a:extLst>
          </p:cNvPr>
          <p:cNvCxnSpPr>
            <a:cxnSpLocks/>
          </p:cNvCxnSpPr>
          <p:nvPr/>
        </p:nvCxnSpPr>
        <p:spPr>
          <a:xfrm>
            <a:off x="10145774" y="3025235"/>
            <a:ext cx="14173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2A306BE-0771-0C43-BFD3-951A968342FA}"/>
              </a:ext>
            </a:extLst>
          </p:cNvPr>
          <p:cNvCxnSpPr>
            <a:cxnSpLocks/>
          </p:cNvCxnSpPr>
          <p:nvPr/>
        </p:nvCxnSpPr>
        <p:spPr>
          <a:xfrm>
            <a:off x="10145774" y="3313500"/>
            <a:ext cx="14173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C279B2AA-E698-2442-AF3E-2F50539AF2DA}"/>
              </a:ext>
            </a:extLst>
          </p:cNvPr>
          <p:cNvCxnSpPr>
            <a:cxnSpLocks/>
          </p:cNvCxnSpPr>
          <p:nvPr/>
        </p:nvCxnSpPr>
        <p:spPr>
          <a:xfrm>
            <a:off x="10625267" y="3111929"/>
            <a:ext cx="141738" cy="0"/>
          </a:xfrm>
          <a:prstGeom prst="straightConnector1">
            <a:avLst/>
          </a:prstGeom>
          <a:ln w="28575"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Picture 121">
            <a:extLst>
              <a:ext uri="{FF2B5EF4-FFF2-40B4-BE49-F238E27FC236}">
                <a16:creationId xmlns:a16="http://schemas.microsoft.com/office/drawing/2014/main" id="{82CEBE7D-F7F6-8740-863D-74AD5277313D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840936" y="3073839"/>
            <a:ext cx="210386" cy="165303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EBB633D3-A3DA-4649-84C2-B8D570F64A84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799284" y="3065453"/>
            <a:ext cx="247955" cy="165303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F97E5E7A-100F-5C45-B1AB-E50BE739477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281072" y="3124575"/>
            <a:ext cx="338321" cy="45719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5E23C082-9A78-6042-94BB-8B93F1174297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840936" y="647194"/>
            <a:ext cx="871767" cy="237172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BAC5071D-46F9-8A48-B607-B0E892EB6AF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847600" y="1166025"/>
            <a:ext cx="884587" cy="237172"/>
          </a:xfrm>
          <a:prstGeom prst="rect">
            <a:avLst/>
          </a:prstGeom>
        </p:spPr>
      </p:pic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AD9513ED-D8C8-C243-A5ED-773C5E48AA5A}"/>
              </a:ext>
            </a:extLst>
          </p:cNvPr>
          <p:cNvCxnSpPr>
            <a:cxnSpLocks/>
          </p:cNvCxnSpPr>
          <p:nvPr/>
        </p:nvCxnSpPr>
        <p:spPr>
          <a:xfrm>
            <a:off x="8234241" y="978922"/>
            <a:ext cx="2053271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AC63297-83E1-284E-A04C-496755D3468C}"/>
              </a:ext>
            </a:extLst>
          </p:cNvPr>
          <p:cNvCxnSpPr>
            <a:cxnSpLocks/>
          </p:cNvCxnSpPr>
          <p:nvPr/>
        </p:nvCxnSpPr>
        <p:spPr>
          <a:xfrm>
            <a:off x="8234241" y="1417967"/>
            <a:ext cx="2053271" cy="0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>
            <a:extLst>
              <a:ext uri="{FF2B5EF4-FFF2-40B4-BE49-F238E27FC236}">
                <a16:creationId xmlns:a16="http://schemas.microsoft.com/office/drawing/2014/main" id="{EE7735BD-589F-AA47-BCAA-38613278FC2B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825857" y="2730865"/>
            <a:ext cx="371390" cy="159167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24086CB0-4811-904F-891E-8E66A8C7E188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1728900" y="2737187"/>
            <a:ext cx="377285" cy="147377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3D4BD862-405F-D14C-9E28-9AF0BC7A74D0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835500" y="5692508"/>
            <a:ext cx="1031588" cy="218107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12E8634D-00E6-4D45-8390-34CAB5DB36A4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840936" y="3523279"/>
            <a:ext cx="1043378" cy="218107"/>
          </a:xfrm>
          <a:prstGeom prst="rect">
            <a:avLst/>
          </a:prstGeom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33D13FC-B725-9048-9440-66A84E410E5F}"/>
              </a:ext>
            </a:extLst>
          </p:cNvPr>
          <p:cNvCxnSpPr>
            <a:cxnSpLocks/>
          </p:cNvCxnSpPr>
          <p:nvPr/>
        </p:nvCxnSpPr>
        <p:spPr>
          <a:xfrm>
            <a:off x="8372434" y="5910615"/>
            <a:ext cx="2053271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05A79E7-A9DA-8C4B-8B83-25C55C0F4224}"/>
              </a:ext>
            </a:extLst>
          </p:cNvPr>
          <p:cNvCxnSpPr>
            <a:cxnSpLocks/>
          </p:cNvCxnSpPr>
          <p:nvPr/>
        </p:nvCxnSpPr>
        <p:spPr>
          <a:xfrm>
            <a:off x="8355930" y="3765304"/>
            <a:ext cx="2053271" cy="0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Picture 134">
            <a:extLst>
              <a:ext uri="{FF2B5EF4-FFF2-40B4-BE49-F238E27FC236}">
                <a16:creationId xmlns:a16="http://schemas.microsoft.com/office/drawing/2014/main" id="{74DAB873-BC5B-6049-B709-3CE10B79972C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901194" y="3941545"/>
            <a:ext cx="908148" cy="186441"/>
          </a:xfrm>
          <a:prstGeom prst="rect">
            <a:avLst/>
          </a:prstGeom>
        </p:spPr>
      </p:pic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B3B7337-44E0-6A46-858E-6A438B66DD9E}"/>
              </a:ext>
            </a:extLst>
          </p:cNvPr>
          <p:cNvCxnSpPr>
            <a:cxnSpLocks/>
          </p:cNvCxnSpPr>
          <p:nvPr/>
        </p:nvCxnSpPr>
        <p:spPr>
          <a:xfrm>
            <a:off x="8355930" y="4177943"/>
            <a:ext cx="2053271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7" name="Picture 136">
            <a:extLst>
              <a:ext uri="{FF2B5EF4-FFF2-40B4-BE49-F238E27FC236}">
                <a16:creationId xmlns:a16="http://schemas.microsoft.com/office/drawing/2014/main" id="{3973D2CB-A371-084C-B45D-F6CFC794CD81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8828186" y="6128723"/>
            <a:ext cx="972659" cy="194532"/>
          </a:xfrm>
          <a:prstGeom prst="rect">
            <a:avLst/>
          </a:prstGeom>
        </p:spPr>
      </p:pic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4492D0D-02BD-2047-AED3-9EC3DF904BE8}"/>
              </a:ext>
            </a:extLst>
          </p:cNvPr>
          <p:cNvCxnSpPr>
            <a:cxnSpLocks/>
          </p:cNvCxnSpPr>
          <p:nvPr/>
        </p:nvCxnSpPr>
        <p:spPr>
          <a:xfrm>
            <a:off x="8357667" y="6371875"/>
            <a:ext cx="2053271" cy="0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9" name="Picture 138">
            <a:extLst>
              <a:ext uri="{FF2B5EF4-FFF2-40B4-BE49-F238E27FC236}">
                <a16:creationId xmlns:a16="http://schemas.microsoft.com/office/drawing/2014/main" id="{FADFE969-6F40-BC40-B615-F622233F109F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8623798" y="6589468"/>
            <a:ext cx="1504950" cy="203200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1762588E-5739-2C48-ADE0-1DEF4BDA7FDD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682246" y="4342346"/>
            <a:ext cx="1498600" cy="196850"/>
          </a:xfrm>
          <a:prstGeom prst="rect">
            <a:avLst/>
          </a:prstGeom>
        </p:spPr>
      </p:pic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0D6B8706-CC9C-754B-ADDD-6713D517DF53}"/>
              </a:ext>
            </a:extLst>
          </p:cNvPr>
          <p:cNvCxnSpPr>
            <a:cxnSpLocks/>
          </p:cNvCxnSpPr>
          <p:nvPr/>
        </p:nvCxnSpPr>
        <p:spPr>
          <a:xfrm>
            <a:off x="8355930" y="4575465"/>
            <a:ext cx="2053271" cy="0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8C663C85-F1B8-454F-9478-B9FE1CDD94B4}"/>
              </a:ext>
            </a:extLst>
          </p:cNvPr>
          <p:cNvCxnSpPr>
            <a:cxnSpLocks/>
          </p:cNvCxnSpPr>
          <p:nvPr/>
        </p:nvCxnSpPr>
        <p:spPr>
          <a:xfrm>
            <a:off x="8428595" y="6792668"/>
            <a:ext cx="2053271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142">
            <a:extLst>
              <a:ext uri="{FF2B5EF4-FFF2-40B4-BE49-F238E27FC236}">
                <a16:creationId xmlns:a16="http://schemas.microsoft.com/office/drawing/2014/main" id="{D79ED665-643F-2346-99A9-64C625D658CC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8587076" y="5024028"/>
            <a:ext cx="1670621" cy="236249"/>
          </a:xfrm>
          <a:prstGeom prst="rect">
            <a:avLst/>
          </a:prstGeom>
        </p:spPr>
      </p:pic>
      <p:sp>
        <p:nvSpPr>
          <p:cNvPr id="144" name="Frame 143">
            <a:extLst>
              <a:ext uri="{FF2B5EF4-FFF2-40B4-BE49-F238E27FC236}">
                <a16:creationId xmlns:a16="http://schemas.microsoft.com/office/drawing/2014/main" id="{C8241C46-DD11-EB43-9F99-24C037E7D58F}"/>
              </a:ext>
            </a:extLst>
          </p:cNvPr>
          <p:cNvSpPr/>
          <p:nvPr/>
        </p:nvSpPr>
        <p:spPr>
          <a:xfrm>
            <a:off x="8344018" y="4725154"/>
            <a:ext cx="2137847" cy="839165"/>
          </a:xfrm>
          <a:prstGeom prst="frame">
            <a:avLst>
              <a:gd name="adj1" fmla="val 0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6B6A61A-F970-B245-8962-BEDF153756A2}"/>
              </a:ext>
            </a:extLst>
          </p:cNvPr>
          <p:cNvCxnSpPr>
            <a:cxnSpLocks/>
          </p:cNvCxnSpPr>
          <p:nvPr/>
        </p:nvCxnSpPr>
        <p:spPr>
          <a:xfrm flipH="1">
            <a:off x="7877705" y="5028347"/>
            <a:ext cx="466314" cy="0"/>
          </a:xfrm>
          <a:prstGeom prst="straightConnector1">
            <a:avLst/>
          </a:prstGeom>
          <a:ln w="28575"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6941BEA6-C298-4F42-A991-823D4AC1B154}"/>
              </a:ext>
            </a:extLst>
          </p:cNvPr>
          <p:cNvCxnSpPr>
            <a:cxnSpLocks/>
          </p:cNvCxnSpPr>
          <p:nvPr/>
        </p:nvCxnSpPr>
        <p:spPr>
          <a:xfrm flipH="1">
            <a:off x="7889616" y="5412756"/>
            <a:ext cx="466314" cy="0"/>
          </a:xfrm>
          <a:prstGeom prst="straightConnector1">
            <a:avLst/>
          </a:prstGeom>
          <a:ln w="28575"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F162CFD-59F9-844A-94C1-75B090657D0C}"/>
              </a:ext>
            </a:extLst>
          </p:cNvPr>
          <p:cNvCxnSpPr>
            <a:cxnSpLocks/>
          </p:cNvCxnSpPr>
          <p:nvPr/>
        </p:nvCxnSpPr>
        <p:spPr>
          <a:xfrm flipH="1">
            <a:off x="10481866" y="5192037"/>
            <a:ext cx="469977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8" name="Picture 147">
            <a:extLst>
              <a:ext uri="{FF2B5EF4-FFF2-40B4-BE49-F238E27FC236}">
                <a16:creationId xmlns:a16="http://schemas.microsoft.com/office/drawing/2014/main" id="{1A7710AC-1E1C-564B-8361-A8262AF6CCED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1047239" y="5071277"/>
            <a:ext cx="159241" cy="295732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122DBD94-F236-A54F-A5BA-AAFD7F0F8CE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7530034" y="4874681"/>
            <a:ext cx="293941" cy="218085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2DA67B08-B1D3-024A-ABCE-026FE023288E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7553237" y="5307188"/>
            <a:ext cx="284459" cy="208603"/>
          </a:xfrm>
          <a:prstGeom prst="rect">
            <a:avLst/>
          </a:prstGeom>
        </p:spPr>
      </p:pic>
      <p:sp>
        <p:nvSpPr>
          <p:cNvPr id="151" name="Left Brace 150">
            <a:extLst>
              <a:ext uri="{FF2B5EF4-FFF2-40B4-BE49-F238E27FC236}">
                <a16:creationId xmlns:a16="http://schemas.microsoft.com/office/drawing/2014/main" id="{06FB4900-212D-9E43-9B72-28DD5B31408D}"/>
              </a:ext>
            </a:extLst>
          </p:cNvPr>
          <p:cNvSpPr/>
          <p:nvPr/>
        </p:nvSpPr>
        <p:spPr>
          <a:xfrm>
            <a:off x="7552551" y="3693723"/>
            <a:ext cx="677775" cy="958575"/>
          </a:xfrm>
          <a:prstGeom prst="leftBrace">
            <a:avLst>
              <a:gd name="adj1" fmla="val 11092"/>
              <a:gd name="adj2" fmla="val 46080"/>
            </a:avLst>
          </a:prstGeom>
          <a:noFill/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id="{00FF5074-7348-6C46-B3B8-AA5A9DC83AD0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5904771" y="3949608"/>
            <a:ext cx="1635057" cy="49116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15C25289-792D-9443-BC2B-AEB8EB51ACD4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5902585" y="6055563"/>
            <a:ext cx="1635059" cy="49116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54" name="Left Brace 153">
            <a:extLst>
              <a:ext uri="{FF2B5EF4-FFF2-40B4-BE49-F238E27FC236}">
                <a16:creationId xmlns:a16="http://schemas.microsoft.com/office/drawing/2014/main" id="{B2C7DC94-DF64-0E43-82CA-9449DA41553A}"/>
              </a:ext>
            </a:extLst>
          </p:cNvPr>
          <p:cNvSpPr/>
          <p:nvPr/>
        </p:nvSpPr>
        <p:spPr>
          <a:xfrm>
            <a:off x="7554528" y="5841560"/>
            <a:ext cx="677775" cy="958575"/>
          </a:xfrm>
          <a:prstGeom prst="leftBrace">
            <a:avLst>
              <a:gd name="adj1" fmla="val 11092"/>
              <a:gd name="adj2" fmla="val 46080"/>
            </a:avLst>
          </a:prstGeom>
          <a:noFill/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96E07818-F2B2-C24E-BFAE-43E5156C40EC}"/>
              </a:ext>
            </a:extLst>
          </p:cNvPr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5843513" y="848394"/>
            <a:ext cx="1635057" cy="73028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59" name="Left Brace 158">
            <a:extLst>
              <a:ext uri="{FF2B5EF4-FFF2-40B4-BE49-F238E27FC236}">
                <a16:creationId xmlns:a16="http://schemas.microsoft.com/office/drawing/2014/main" id="{F4A95810-C5DC-0646-9BEE-E2D9DC15E43C}"/>
              </a:ext>
            </a:extLst>
          </p:cNvPr>
          <p:cNvSpPr/>
          <p:nvPr/>
        </p:nvSpPr>
        <p:spPr>
          <a:xfrm>
            <a:off x="7483750" y="872924"/>
            <a:ext cx="677775" cy="705752"/>
          </a:xfrm>
          <a:prstGeom prst="leftBrace">
            <a:avLst>
              <a:gd name="adj1" fmla="val 11092"/>
              <a:gd name="adj2" fmla="val 46080"/>
            </a:avLst>
          </a:prstGeom>
          <a:noFill/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itle 1">
            <a:extLst>
              <a:ext uri="{FF2B5EF4-FFF2-40B4-BE49-F238E27FC236}">
                <a16:creationId xmlns:a16="http://schemas.microsoft.com/office/drawing/2014/main" id="{D846425D-7B85-BB40-98A9-80C6870C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4629723" cy="1325563"/>
          </a:xfrm>
        </p:spPr>
        <p:txBody>
          <a:bodyPr/>
          <a:lstStyle/>
          <a:p>
            <a:r>
              <a:rPr lang="en-US" dirty="0"/>
              <a:t>Reviewing </a:t>
            </a:r>
            <a:r>
              <a:rPr lang="en-US" altLang="zh-CN" dirty="0"/>
              <a:t>GKP-OT</a:t>
            </a:r>
            <a:endParaRPr lang="en-US" dirty="0"/>
          </a:p>
        </p:txBody>
      </p: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154F51E0-3416-FA46-9556-6CA3CEDB79C5}"/>
              </a:ext>
            </a:extLst>
          </p:cNvPr>
          <p:cNvCxnSpPr>
            <a:cxnSpLocks/>
          </p:cNvCxnSpPr>
          <p:nvPr/>
        </p:nvCxnSpPr>
        <p:spPr>
          <a:xfrm>
            <a:off x="5273458" y="1802974"/>
            <a:ext cx="0" cy="478649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itle 1">
            <a:extLst>
              <a:ext uri="{FF2B5EF4-FFF2-40B4-BE49-F238E27FC236}">
                <a16:creationId xmlns:a16="http://schemas.microsoft.com/office/drawing/2014/main" id="{FF12350B-9933-A345-8C98-91F4EF050B24}"/>
              </a:ext>
            </a:extLst>
          </p:cNvPr>
          <p:cNvSpPr txBox="1">
            <a:spLocks/>
          </p:cNvSpPr>
          <p:nvPr/>
        </p:nvSpPr>
        <p:spPr>
          <a:xfrm>
            <a:off x="3141264" y="1062944"/>
            <a:ext cx="1994975" cy="650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solidFill>
                  <a:srgbClr val="3333B2"/>
                </a:solidFill>
              </a:rPr>
              <a:t>---</a:t>
            </a:r>
            <a:r>
              <a:rPr lang="zh-CN" altLang="en-US" sz="2800" dirty="0">
                <a:solidFill>
                  <a:srgbClr val="3333B2"/>
                </a:solidFill>
              </a:rPr>
              <a:t> </a:t>
            </a:r>
            <a:r>
              <a:rPr lang="en-US" sz="2800" dirty="0">
                <a:solidFill>
                  <a:srgbClr val="3333B2"/>
                </a:solidFill>
              </a:rPr>
              <a:t>simplified</a:t>
            </a:r>
          </a:p>
        </p:txBody>
      </p:sp>
    </p:spTree>
    <p:extLst>
      <p:ext uri="{BB962C8B-B14F-4D97-AF65-F5344CB8AC3E}">
        <p14:creationId xmlns:p14="http://schemas.microsoft.com/office/powerpoint/2010/main" val="30197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8" grpId="0" animBg="1"/>
      <p:bldP spid="110" grpId="0" animBg="1"/>
      <p:bldP spid="144" grpId="0" animBg="1"/>
      <p:bldP spid="151" grpId="0" animBg="1"/>
      <p:bldP spid="154" grpId="0" animBg="1"/>
      <p:bldP spid="1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D5D9C-FF3C-534B-81A0-F93AE524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Security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en-US" dirty="0"/>
              <a:t> </a:t>
            </a:r>
            <a:r>
              <a:rPr lang="en-US" altLang="zh-CN" dirty="0"/>
              <a:t>GKP-OT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99DB489D-EBB6-5F4C-B157-A0205A97C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1313" y="2890755"/>
                <a:ext cx="5231287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Simulator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corrupted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sender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*</a:t>
                </a:r>
                <a:endParaRPr lang="en-US" altLang="zh-CN" dirty="0"/>
              </a:p>
              <a:p>
                <a:r>
                  <a:rPr lang="en-US" altLang="zh-CN" dirty="0">
                    <a:solidFill>
                      <a:schemeClr val="tx1"/>
                    </a:solidFill>
                  </a:rPr>
                  <a:t>Break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Com(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by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brute-force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  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(to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learn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US" altLang="zh-CN" dirty="0"/>
                  <a:t>Cheat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cut-and-choose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stage</a:t>
                </a:r>
              </a:p>
              <a:p>
                <a:r>
                  <a:rPr lang="en-US" altLang="zh-CN" dirty="0"/>
                  <a:t>Since</a:t>
                </a:r>
                <a:r>
                  <a:rPr lang="zh-CN" altLang="en-US" dirty="0"/>
                  <a:t> </a:t>
                </a:r>
                <a:r>
                  <a:rPr lang="en-US" altLang="zh-CN" dirty="0" err="1"/>
                  <a:t>NMCom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used,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* </a:t>
                </a:r>
                <a:r>
                  <a:rPr lang="en-US" altLang="zh-CN" dirty="0"/>
                  <a:t>can’t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cheat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(even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though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Sim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cheats).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9" name="Content Placeholder 2">
                <a:extLst>
                  <a:ext uri="{FF2B5EF4-FFF2-40B4-BE49-F238E27FC236}">
                    <a16:creationId xmlns:a16="http://schemas.microsoft.com/office/drawing/2014/main" id="{99DB489D-EBB6-5F4C-B157-A0205A97C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1313" y="2890755"/>
                <a:ext cx="5231287" cy="4351338"/>
              </a:xfrm>
              <a:blipFill>
                <a:blip r:embed="rId2"/>
                <a:stretch>
                  <a:fillRect l="-242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0" name="Picture 69">
            <a:extLst>
              <a:ext uri="{FF2B5EF4-FFF2-40B4-BE49-F238E27FC236}">
                <a16:creationId xmlns:a16="http://schemas.microsoft.com/office/drawing/2014/main" id="{5093CFC7-267D-2F4F-B32F-D382D523C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464" y="183964"/>
            <a:ext cx="1098105" cy="312538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57B61BC7-F799-7944-AC7D-5A7FE82BA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9467" y="96282"/>
            <a:ext cx="565946" cy="31253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B7E251B6-539C-D940-9474-FD36810448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8772" y="1896753"/>
            <a:ext cx="1353429" cy="745533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F990D7F4-930B-6644-952E-C29BE2DF99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1843" y="2167290"/>
            <a:ext cx="1176629" cy="480595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BAD358DF-124A-1A42-9D7F-8A0669A4F7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67448" y="2002013"/>
            <a:ext cx="1322331" cy="229117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13CE56B0-4776-214B-884B-BEEF8D1E73D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2246" y="2440055"/>
            <a:ext cx="1328885" cy="229118"/>
          </a:xfrm>
          <a:prstGeom prst="rect">
            <a:avLst/>
          </a:prstGeom>
        </p:spPr>
      </p:pic>
      <p:sp>
        <p:nvSpPr>
          <p:cNvPr id="89" name="Frame 88">
            <a:extLst>
              <a:ext uri="{FF2B5EF4-FFF2-40B4-BE49-F238E27FC236}">
                <a16:creationId xmlns:a16="http://schemas.microsoft.com/office/drawing/2014/main" id="{DEB7A59C-BE62-BD4B-86C9-04E7C043BC49}"/>
              </a:ext>
            </a:extLst>
          </p:cNvPr>
          <p:cNvSpPr/>
          <p:nvPr/>
        </p:nvSpPr>
        <p:spPr>
          <a:xfrm>
            <a:off x="8551944" y="1896753"/>
            <a:ext cx="1561514" cy="839165"/>
          </a:xfrm>
          <a:prstGeom prst="frame">
            <a:avLst>
              <a:gd name="adj1" fmla="val 0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EF3C1DF-F46D-E843-8411-F1A088B71E9D}"/>
              </a:ext>
            </a:extLst>
          </p:cNvPr>
          <p:cNvCxnSpPr>
            <a:cxnSpLocks/>
            <a:stCxn id="89" idx="1"/>
            <a:endCxn id="89" idx="3"/>
          </p:cNvCxnSpPr>
          <p:nvPr/>
        </p:nvCxnSpPr>
        <p:spPr>
          <a:xfrm>
            <a:off x="8551944" y="2316336"/>
            <a:ext cx="1561514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3C00DAD-93C3-574D-9046-C53D5FE1A8BB}"/>
              </a:ext>
            </a:extLst>
          </p:cNvPr>
          <p:cNvCxnSpPr>
            <a:cxnSpLocks/>
          </p:cNvCxnSpPr>
          <p:nvPr/>
        </p:nvCxnSpPr>
        <p:spPr>
          <a:xfrm flipH="1">
            <a:off x="7877705" y="2086421"/>
            <a:ext cx="674239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56E5E2A-5C2D-1A4F-96B8-354DFF5FD569}"/>
              </a:ext>
            </a:extLst>
          </p:cNvPr>
          <p:cNvCxnSpPr>
            <a:cxnSpLocks/>
          </p:cNvCxnSpPr>
          <p:nvPr/>
        </p:nvCxnSpPr>
        <p:spPr>
          <a:xfrm flipH="1">
            <a:off x="10113458" y="2460664"/>
            <a:ext cx="674239" cy="0"/>
          </a:xfrm>
          <a:prstGeom prst="straightConnector1">
            <a:avLst/>
          </a:prstGeom>
          <a:ln w="28575"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Frame 99">
            <a:extLst>
              <a:ext uri="{FF2B5EF4-FFF2-40B4-BE49-F238E27FC236}">
                <a16:creationId xmlns:a16="http://schemas.microsoft.com/office/drawing/2014/main" id="{50B19647-C8FE-CC4C-BACD-2E0B299D4415}"/>
              </a:ext>
            </a:extLst>
          </p:cNvPr>
          <p:cNvSpPr/>
          <p:nvPr/>
        </p:nvSpPr>
        <p:spPr>
          <a:xfrm>
            <a:off x="8295590" y="2839810"/>
            <a:ext cx="337755" cy="582186"/>
          </a:xfrm>
          <a:prstGeom prst="frame">
            <a:avLst>
              <a:gd name="adj1" fmla="val 0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B7633145-35C8-644B-BC64-5247E55957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44019" y="3069068"/>
            <a:ext cx="273469" cy="141145"/>
          </a:xfrm>
          <a:prstGeom prst="rect">
            <a:avLst/>
          </a:prstGeom>
        </p:spPr>
      </p:pic>
      <p:sp>
        <p:nvSpPr>
          <p:cNvPr id="102" name="Frame 101">
            <a:extLst>
              <a:ext uri="{FF2B5EF4-FFF2-40B4-BE49-F238E27FC236}">
                <a16:creationId xmlns:a16="http://schemas.microsoft.com/office/drawing/2014/main" id="{9AFE185A-DEBC-9343-AD0B-ACDE389343D6}"/>
              </a:ext>
            </a:extLst>
          </p:cNvPr>
          <p:cNvSpPr/>
          <p:nvPr/>
        </p:nvSpPr>
        <p:spPr>
          <a:xfrm>
            <a:off x="10287512" y="2851863"/>
            <a:ext cx="337755" cy="581442"/>
          </a:xfrm>
          <a:prstGeom prst="frame">
            <a:avLst>
              <a:gd name="adj1" fmla="val 0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DB306517-6AE7-C74E-8449-7E3A9B550E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320713" y="3068095"/>
            <a:ext cx="295010" cy="140900"/>
          </a:xfrm>
          <a:prstGeom prst="rect">
            <a:avLst/>
          </a:prstGeom>
        </p:spPr>
      </p:pic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57891B8-12FE-8D46-AC75-0A3B1CCBFA2D}"/>
              </a:ext>
            </a:extLst>
          </p:cNvPr>
          <p:cNvCxnSpPr>
            <a:cxnSpLocks/>
          </p:cNvCxnSpPr>
          <p:nvPr/>
        </p:nvCxnSpPr>
        <p:spPr>
          <a:xfrm>
            <a:off x="8153852" y="3032967"/>
            <a:ext cx="14173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4FA210C-F6E3-924F-B86D-A7EEAB08B8F6}"/>
              </a:ext>
            </a:extLst>
          </p:cNvPr>
          <p:cNvCxnSpPr>
            <a:cxnSpLocks/>
          </p:cNvCxnSpPr>
          <p:nvPr/>
        </p:nvCxnSpPr>
        <p:spPr>
          <a:xfrm>
            <a:off x="8153852" y="3303511"/>
            <a:ext cx="14173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70B22EF-7457-BA4C-AC8E-A21C13589D15}"/>
              </a:ext>
            </a:extLst>
          </p:cNvPr>
          <p:cNvCxnSpPr>
            <a:cxnSpLocks/>
          </p:cNvCxnSpPr>
          <p:nvPr/>
        </p:nvCxnSpPr>
        <p:spPr>
          <a:xfrm>
            <a:off x="8650473" y="3132699"/>
            <a:ext cx="141738" cy="0"/>
          </a:xfrm>
          <a:prstGeom prst="straightConnector1">
            <a:avLst/>
          </a:prstGeom>
          <a:ln w="28575"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AB87E77A-996D-5441-8C50-932BB7347C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22638" y="3228150"/>
            <a:ext cx="297571" cy="155871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66BA7ED8-D1EE-AA45-9B39-BC3A89770D5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33321" y="2906287"/>
            <a:ext cx="297572" cy="159166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6B2D8D5D-A81B-E441-AF01-89995F3C4E0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23605" y="2927288"/>
            <a:ext cx="294615" cy="144173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C5976A81-E8AE-764E-841A-15D717645F7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40272" y="3222794"/>
            <a:ext cx="288348" cy="137905"/>
          </a:xfrm>
          <a:prstGeom prst="rect">
            <a:avLst/>
          </a:prstGeom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C830770-79F3-6F43-ACF3-CB9BBEBACFE1}"/>
              </a:ext>
            </a:extLst>
          </p:cNvPr>
          <p:cNvCxnSpPr>
            <a:cxnSpLocks/>
          </p:cNvCxnSpPr>
          <p:nvPr/>
        </p:nvCxnSpPr>
        <p:spPr>
          <a:xfrm>
            <a:off x="10145774" y="3025235"/>
            <a:ext cx="14173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2873B48-59FA-EE4A-91A0-BA6D271C3402}"/>
              </a:ext>
            </a:extLst>
          </p:cNvPr>
          <p:cNvCxnSpPr>
            <a:cxnSpLocks/>
          </p:cNvCxnSpPr>
          <p:nvPr/>
        </p:nvCxnSpPr>
        <p:spPr>
          <a:xfrm>
            <a:off x="10145774" y="3313500"/>
            <a:ext cx="141738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C7EB335-D9E1-3E40-A566-F4897EC9437E}"/>
              </a:ext>
            </a:extLst>
          </p:cNvPr>
          <p:cNvCxnSpPr>
            <a:cxnSpLocks/>
          </p:cNvCxnSpPr>
          <p:nvPr/>
        </p:nvCxnSpPr>
        <p:spPr>
          <a:xfrm>
            <a:off x="10625267" y="3111929"/>
            <a:ext cx="141738" cy="0"/>
          </a:xfrm>
          <a:prstGeom prst="straightConnector1">
            <a:avLst/>
          </a:prstGeom>
          <a:ln w="28575"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113">
            <a:extLst>
              <a:ext uri="{FF2B5EF4-FFF2-40B4-BE49-F238E27FC236}">
                <a16:creationId xmlns:a16="http://schemas.microsoft.com/office/drawing/2014/main" id="{61064350-5B26-8A43-960C-F23C6AF851B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40936" y="3073839"/>
            <a:ext cx="210386" cy="165303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758E54CD-3816-EF4A-9FEA-0578DABC216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799284" y="3065453"/>
            <a:ext cx="247955" cy="165303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023F8A38-4EA4-F54C-AC76-013B9383545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81072" y="3124575"/>
            <a:ext cx="338321" cy="45719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CDA88E40-83E5-5B41-B588-BCAA8262B49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40936" y="647194"/>
            <a:ext cx="871767" cy="237172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BDC49863-6188-F841-8398-6E62ADCFAC4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847600" y="1166025"/>
            <a:ext cx="884587" cy="237172"/>
          </a:xfrm>
          <a:prstGeom prst="rect">
            <a:avLst/>
          </a:prstGeom>
        </p:spPr>
      </p:pic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085AA1C-13AC-1741-B255-5FAE910EB801}"/>
              </a:ext>
            </a:extLst>
          </p:cNvPr>
          <p:cNvCxnSpPr>
            <a:cxnSpLocks/>
          </p:cNvCxnSpPr>
          <p:nvPr/>
        </p:nvCxnSpPr>
        <p:spPr>
          <a:xfrm>
            <a:off x="8234241" y="978922"/>
            <a:ext cx="2053271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80B00C5-96BB-BD44-BAAA-6B1A477E0604}"/>
              </a:ext>
            </a:extLst>
          </p:cNvPr>
          <p:cNvCxnSpPr>
            <a:cxnSpLocks/>
          </p:cNvCxnSpPr>
          <p:nvPr/>
        </p:nvCxnSpPr>
        <p:spPr>
          <a:xfrm>
            <a:off x="8234241" y="1417967"/>
            <a:ext cx="2053271" cy="0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>
            <a:extLst>
              <a:ext uri="{FF2B5EF4-FFF2-40B4-BE49-F238E27FC236}">
                <a16:creationId xmlns:a16="http://schemas.microsoft.com/office/drawing/2014/main" id="{73339DD6-7BC9-0945-BAE2-7D136D072CC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825857" y="2730865"/>
            <a:ext cx="371390" cy="159167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07F96C2E-559B-9D42-880D-52C18CE3391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728900" y="2737187"/>
            <a:ext cx="377285" cy="147377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0F462CBD-3B1A-E04A-874B-5AA8CB31B4B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835500" y="5692508"/>
            <a:ext cx="1031588" cy="218107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A982D5B8-4172-4646-9E7D-2F1649CD481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840936" y="3523279"/>
            <a:ext cx="1043378" cy="218107"/>
          </a:xfrm>
          <a:prstGeom prst="rect">
            <a:avLst/>
          </a:prstGeom>
        </p:spPr>
      </p:pic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0AF0D206-0919-6A4F-AA49-1110FE0763FF}"/>
              </a:ext>
            </a:extLst>
          </p:cNvPr>
          <p:cNvCxnSpPr>
            <a:cxnSpLocks/>
          </p:cNvCxnSpPr>
          <p:nvPr/>
        </p:nvCxnSpPr>
        <p:spPr>
          <a:xfrm>
            <a:off x="8372434" y="5910615"/>
            <a:ext cx="2053271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F3066EB-312D-D543-BF6C-095C5725E4F9}"/>
              </a:ext>
            </a:extLst>
          </p:cNvPr>
          <p:cNvCxnSpPr>
            <a:cxnSpLocks/>
          </p:cNvCxnSpPr>
          <p:nvPr/>
        </p:nvCxnSpPr>
        <p:spPr>
          <a:xfrm>
            <a:off x="8355930" y="3765304"/>
            <a:ext cx="2053271" cy="0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Picture 126">
            <a:extLst>
              <a:ext uri="{FF2B5EF4-FFF2-40B4-BE49-F238E27FC236}">
                <a16:creationId xmlns:a16="http://schemas.microsoft.com/office/drawing/2014/main" id="{5D1FE499-8FF7-3A4D-805B-20BBB810E4B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901194" y="3941545"/>
            <a:ext cx="908148" cy="186441"/>
          </a:xfrm>
          <a:prstGeom prst="rect">
            <a:avLst/>
          </a:prstGeom>
        </p:spPr>
      </p:pic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9DE11A6-AEE3-F747-872C-B5EB9EE61E3A}"/>
              </a:ext>
            </a:extLst>
          </p:cNvPr>
          <p:cNvCxnSpPr>
            <a:cxnSpLocks/>
          </p:cNvCxnSpPr>
          <p:nvPr/>
        </p:nvCxnSpPr>
        <p:spPr>
          <a:xfrm>
            <a:off x="8355930" y="4177943"/>
            <a:ext cx="2053271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>
            <a:extLst>
              <a:ext uri="{FF2B5EF4-FFF2-40B4-BE49-F238E27FC236}">
                <a16:creationId xmlns:a16="http://schemas.microsoft.com/office/drawing/2014/main" id="{240495E1-56D6-C84F-9705-B61D7231F06D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828186" y="6128723"/>
            <a:ext cx="972659" cy="194532"/>
          </a:xfrm>
          <a:prstGeom prst="rect">
            <a:avLst/>
          </a:prstGeom>
        </p:spPr>
      </p:pic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47DDE4E-B580-1B47-8589-8AFDFBE44819}"/>
              </a:ext>
            </a:extLst>
          </p:cNvPr>
          <p:cNvCxnSpPr>
            <a:cxnSpLocks/>
          </p:cNvCxnSpPr>
          <p:nvPr/>
        </p:nvCxnSpPr>
        <p:spPr>
          <a:xfrm>
            <a:off x="8357667" y="6371875"/>
            <a:ext cx="2053271" cy="0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Picture 130">
            <a:extLst>
              <a:ext uri="{FF2B5EF4-FFF2-40B4-BE49-F238E27FC236}">
                <a16:creationId xmlns:a16="http://schemas.microsoft.com/office/drawing/2014/main" id="{D4DE2DB8-39C4-4541-B8CB-CDB589C01F4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623798" y="6589468"/>
            <a:ext cx="1504950" cy="203200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CD7E3497-ADE3-E748-9CA8-AF7523121785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682246" y="4342346"/>
            <a:ext cx="1498600" cy="196850"/>
          </a:xfrm>
          <a:prstGeom prst="rect">
            <a:avLst/>
          </a:prstGeom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1B62EFA-A8FF-744E-BC8C-E2C130AD4C50}"/>
              </a:ext>
            </a:extLst>
          </p:cNvPr>
          <p:cNvCxnSpPr>
            <a:cxnSpLocks/>
          </p:cNvCxnSpPr>
          <p:nvPr/>
        </p:nvCxnSpPr>
        <p:spPr>
          <a:xfrm>
            <a:off x="8355930" y="4575465"/>
            <a:ext cx="2053271" cy="0"/>
          </a:xfrm>
          <a:prstGeom prst="straightConnector1">
            <a:avLst/>
          </a:prstGeom>
          <a:ln w="28575">
            <a:solidFill>
              <a:srgbClr val="00206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7FDC162-BD2E-FB4D-BBD0-8855B5D73995}"/>
              </a:ext>
            </a:extLst>
          </p:cNvPr>
          <p:cNvCxnSpPr>
            <a:cxnSpLocks/>
          </p:cNvCxnSpPr>
          <p:nvPr/>
        </p:nvCxnSpPr>
        <p:spPr>
          <a:xfrm>
            <a:off x="8428595" y="6792668"/>
            <a:ext cx="2053271" cy="0"/>
          </a:xfrm>
          <a:prstGeom prst="straightConnector1">
            <a:avLst/>
          </a:prstGeom>
          <a:ln w="28575">
            <a:solidFill>
              <a:srgbClr val="00206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5" name="Picture 134">
            <a:extLst>
              <a:ext uri="{FF2B5EF4-FFF2-40B4-BE49-F238E27FC236}">
                <a16:creationId xmlns:a16="http://schemas.microsoft.com/office/drawing/2014/main" id="{A3917B6F-AC24-F940-8817-85498416BC17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587076" y="5024028"/>
            <a:ext cx="1670621" cy="236249"/>
          </a:xfrm>
          <a:prstGeom prst="rect">
            <a:avLst/>
          </a:prstGeom>
        </p:spPr>
      </p:pic>
      <p:sp>
        <p:nvSpPr>
          <p:cNvPr id="136" name="Frame 135">
            <a:extLst>
              <a:ext uri="{FF2B5EF4-FFF2-40B4-BE49-F238E27FC236}">
                <a16:creationId xmlns:a16="http://schemas.microsoft.com/office/drawing/2014/main" id="{B7089D3E-7564-0947-979A-E5CD6287D468}"/>
              </a:ext>
            </a:extLst>
          </p:cNvPr>
          <p:cNvSpPr/>
          <p:nvPr/>
        </p:nvSpPr>
        <p:spPr>
          <a:xfrm>
            <a:off x="8344018" y="4725154"/>
            <a:ext cx="2137847" cy="839165"/>
          </a:xfrm>
          <a:prstGeom prst="frame">
            <a:avLst>
              <a:gd name="adj1" fmla="val 0"/>
            </a:avLst>
          </a:prstGeom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0A447A1-710E-8840-A0DA-BD6897ECC951}"/>
              </a:ext>
            </a:extLst>
          </p:cNvPr>
          <p:cNvCxnSpPr>
            <a:cxnSpLocks/>
          </p:cNvCxnSpPr>
          <p:nvPr/>
        </p:nvCxnSpPr>
        <p:spPr>
          <a:xfrm flipH="1">
            <a:off x="7877705" y="5028347"/>
            <a:ext cx="466314" cy="0"/>
          </a:xfrm>
          <a:prstGeom prst="straightConnector1">
            <a:avLst/>
          </a:prstGeom>
          <a:ln w="28575"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2695840-8BE5-2A43-B38B-85EC15899E52}"/>
              </a:ext>
            </a:extLst>
          </p:cNvPr>
          <p:cNvCxnSpPr>
            <a:cxnSpLocks/>
          </p:cNvCxnSpPr>
          <p:nvPr/>
        </p:nvCxnSpPr>
        <p:spPr>
          <a:xfrm flipH="1">
            <a:off x="7889616" y="5412756"/>
            <a:ext cx="466314" cy="0"/>
          </a:xfrm>
          <a:prstGeom prst="straightConnector1">
            <a:avLst/>
          </a:prstGeom>
          <a:ln w="28575">
            <a:solidFill>
              <a:srgbClr val="00206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6F33790-025F-F64D-B193-8155522E5C91}"/>
              </a:ext>
            </a:extLst>
          </p:cNvPr>
          <p:cNvCxnSpPr>
            <a:cxnSpLocks/>
          </p:cNvCxnSpPr>
          <p:nvPr/>
        </p:nvCxnSpPr>
        <p:spPr>
          <a:xfrm flipH="1">
            <a:off x="10481866" y="5192037"/>
            <a:ext cx="469977" cy="0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139">
            <a:extLst>
              <a:ext uri="{FF2B5EF4-FFF2-40B4-BE49-F238E27FC236}">
                <a16:creationId xmlns:a16="http://schemas.microsoft.com/office/drawing/2014/main" id="{6CC3AE99-4758-2743-98C0-2D668420969B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047239" y="5071277"/>
            <a:ext cx="159241" cy="295732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F181547A-5C2E-5B41-9F76-FBB751FCB3C9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530034" y="4874681"/>
            <a:ext cx="293941" cy="218085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AF222D8A-D302-2D44-B37A-53055138E008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553237" y="5307188"/>
            <a:ext cx="284459" cy="208603"/>
          </a:xfrm>
          <a:prstGeom prst="rect">
            <a:avLst/>
          </a:prstGeom>
        </p:spPr>
      </p:pic>
      <p:sp>
        <p:nvSpPr>
          <p:cNvPr id="143" name="Left Brace 142">
            <a:extLst>
              <a:ext uri="{FF2B5EF4-FFF2-40B4-BE49-F238E27FC236}">
                <a16:creationId xmlns:a16="http://schemas.microsoft.com/office/drawing/2014/main" id="{A906A9E1-A588-CA46-9CD0-C8BAC8E4E1D6}"/>
              </a:ext>
            </a:extLst>
          </p:cNvPr>
          <p:cNvSpPr/>
          <p:nvPr/>
        </p:nvSpPr>
        <p:spPr>
          <a:xfrm>
            <a:off x="7552551" y="3693723"/>
            <a:ext cx="677775" cy="958575"/>
          </a:xfrm>
          <a:prstGeom prst="leftBrace">
            <a:avLst>
              <a:gd name="adj1" fmla="val 11092"/>
              <a:gd name="adj2" fmla="val 46080"/>
            </a:avLst>
          </a:prstGeom>
          <a:noFill/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143">
            <a:extLst>
              <a:ext uri="{FF2B5EF4-FFF2-40B4-BE49-F238E27FC236}">
                <a16:creationId xmlns:a16="http://schemas.microsoft.com/office/drawing/2014/main" id="{10637D34-36A0-304A-9396-554B27C2E007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904771" y="3949608"/>
            <a:ext cx="1635057" cy="491163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2C50B9C3-5773-FF4A-B501-7BAC16F36EEF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5902585" y="6055563"/>
            <a:ext cx="1635059" cy="49116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6" name="Left Brace 145">
            <a:extLst>
              <a:ext uri="{FF2B5EF4-FFF2-40B4-BE49-F238E27FC236}">
                <a16:creationId xmlns:a16="http://schemas.microsoft.com/office/drawing/2014/main" id="{5DC7426E-3708-D64B-86C1-14A02BDF44B7}"/>
              </a:ext>
            </a:extLst>
          </p:cNvPr>
          <p:cNvSpPr/>
          <p:nvPr/>
        </p:nvSpPr>
        <p:spPr>
          <a:xfrm>
            <a:off x="7554528" y="5841560"/>
            <a:ext cx="677775" cy="958575"/>
          </a:xfrm>
          <a:prstGeom prst="leftBrace">
            <a:avLst>
              <a:gd name="adj1" fmla="val 11092"/>
              <a:gd name="adj2" fmla="val 46080"/>
            </a:avLst>
          </a:prstGeom>
          <a:noFill/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6EBB51A1-36BC-A342-9347-FD38FE544485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5843513" y="848394"/>
            <a:ext cx="1635057" cy="730282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48" name="Left Brace 147">
            <a:extLst>
              <a:ext uri="{FF2B5EF4-FFF2-40B4-BE49-F238E27FC236}">
                <a16:creationId xmlns:a16="http://schemas.microsoft.com/office/drawing/2014/main" id="{7019471B-3878-7F42-9D3C-A93DBAEDFB09}"/>
              </a:ext>
            </a:extLst>
          </p:cNvPr>
          <p:cNvSpPr/>
          <p:nvPr/>
        </p:nvSpPr>
        <p:spPr>
          <a:xfrm>
            <a:off x="7483750" y="872924"/>
            <a:ext cx="677775" cy="705752"/>
          </a:xfrm>
          <a:prstGeom prst="leftBrace">
            <a:avLst>
              <a:gd name="adj1" fmla="val 11092"/>
              <a:gd name="adj2" fmla="val 46080"/>
            </a:avLst>
          </a:prstGeom>
          <a:noFill/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3369A7F7-D8BE-F140-BE0A-569B1EE3BAEF}"/>
              </a:ext>
            </a:extLst>
          </p:cNvPr>
          <p:cNvSpPr/>
          <p:nvPr/>
        </p:nvSpPr>
        <p:spPr>
          <a:xfrm>
            <a:off x="201314" y="3330942"/>
            <a:ext cx="4737206" cy="1112664"/>
          </a:xfrm>
          <a:prstGeom prst="frame">
            <a:avLst>
              <a:gd name="adj1" fmla="val 124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20CCCD68-02C7-994D-B0A5-798868065A3E}"/>
              </a:ext>
            </a:extLst>
          </p:cNvPr>
          <p:cNvSpPr/>
          <p:nvPr/>
        </p:nvSpPr>
        <p:spPr>
          <a:xfrm>
            <a:off x="611969" y="1665310"/>
            <a:ext cx="4326550" cy="795354"/>
          </a:xfrm>
          <a:prstGeom prst="wedgeRectCallout">
            <a:avLst>
              <a:gd name="adj1" fmla="val -40834"/>
              <a:gd name="adj2" fmla="val 158835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7D1500-AB96-5347-9523-A319E0BCCCA2}"/>
              </a:ext>
            </a:extLst>
          </p:cNvPr>
          <p:cNvSpPr txBox="1"/>
          <p:nvPr/>
        </p:nvSpPr>
        <p:spPr>
          <a:xfrm>
            <a:off x="739036" y="1824072"/>
            <a:ext cx="41994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The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only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super-polynomial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work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E86DA338-552C-B948-956F-1CDEFA7C4AE7}"/>
              </a:ext>
            </a:extLst>
          </p:cNvPr>
          <p:cNvCxnSpPr>
            <a:cxnSpLocks/>
          </p:cNvCxnSpPr>
          <p:nvPr/>
        </p:nvCxnSpPr>
        <p:spPr>
          <a:xfrm>
            <a:off x="5536504" y="1558974"/>
            <a:ext cx="0" cy="478649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49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/>
      <p:bldP spid="4" grpId="0" animBg="1"/>
      <p:bldP spid="14" grpId="0" animBg="1"/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5|5.3|22.6|0.8|1|38.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2.4859"/>
  <p:tag name="LATEXADDIN" val="\documentclass{article}&#10;\usepackage{amsmath}&#10;\usepackage{xcolor}&#10;\pagestyle{empty}&#10;\begin{document}&#10;\color{red}&#10;$x_2$&#10;&#10;&#10;&#10;\end{document}"/>
  <p:tag name="IGUANATEXSIZE" val="20"/>
  <p:tag name="IGUANATEXCURSOR" val="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13.2358"/>
  <p:tag name="LATEXADDIN" val="\documentclass{article}&#10;\usepackage{amsmath}&#10;\usepackage{xcolor}&#10;\pagestyle{empty}&#10;\begin{document}&#10;\color{red}&#10;$x_3$&#10;&#10;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14.7357"/>
  <p:tag name="LATEXADDIN" val="\documentclass{article}&#10;\usepackage{amsmath}&#10;\usepackage{xcolor}&#10;\pagestyle{empty}&#10;\begin{document}&#10;\color{red}&#10;$x_4$&#10;&#10;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.99063"/>
  <p:tag name="ORIGINALWIDTH" val="112.4859"/>
  <p:tag name="LATEXADDIN" val="\documentclass{article}&#10;\usepackage{amsmath}&#10;\usepackage{xcolor}&#10;\pagestyle{empty}&#10;\begin{document}&#10;\color{red}&#10;$x_5$&#10;&#10;&#10;&#10;\end{document}"/>
  <p:tag name="IGUANATEXSIZE" val="20"/>
  <p:tag name="IGUANATEXCURSOR" val="11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24.222"/>
  <p:tag name="LATEXADDIN" val="\documentclass{article}&#10;\usepackage{amsmath}&#10;\pagestyle{empty}&#10;\begin{document}&#10;&#10;&#10;$f(\bar{x})$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24.222"/>
  <p:tag name="LATEXADDIN" val="\documentclass{article}&#10;\usepackage{amsmath}&#10;\pagestyle{empty}&#10;\begin{document}&#10;&#10;&#10;$f(\bar{x})$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24.222"/>
  <p:tag name="LATEXADDIN" val="\documentclass{article}&#10;\usepackage{amsmath}&#10;\pagestyle{empty}&#10;\begin{document}&#10;&#10;&#10;$f(\bar{x})$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24.222"/>
  <p:tag name="LATEXADDIN" val="\documentclass{article}&#10;\usepackage{amsmath}&#10;\pagestyle{empty}&#10;\begin{document}&#10;&#10;&#10;$f(\bar{x})$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24.222"/>
  <p:tag name="LATEXADDIN" val="\documentclass{article}&#10;\usepackage{amsmath}&#10;\pagestyle{empty}&#10;\begin{document}&#10;&#10;&#10;$f(\bar{x})$&#10;&#10;\end{document}"/>
  <p:tag name="IGUANATEXSIZE" val="20"/>
  <p:tag name="IGUANATEXCURSOR" val="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98874"/>
  <p:tag name="ORIGINALWIDTH" val="226.4716"/>
  <p:tag name="LATEXADDIN" val="\documentclass{article}&#10;\usepackage{amsmath}&#10;\usepackage{xcolor}&#10;\pagestyle{empty}&#10;\begin{document}&#10;\color{blue}&#10;$Sim$&#10;&#10;&#10;&#10;\end{document}"/>
  <p:tag name="IGUANATEXSIZE" val="20"/>
  <p:tag name="IGUANATEXCURSOR" val="1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7.7315"/>
  <p:tag name="ORIGINALWIDTH" val="1235.845"/>
  <p:tag name="LATEXADDIN" val="\documentclass{article}&#10;\usepackage{amsmath}&#10;\pagestyle{empty}&#10;\begin{document}&#10;&#10;$\Large{View}_A^{\mathsf{REAL}} \approx \Large{View}_{Sim}^{\mathsf{IDEAL}}$&#10;&#10;&#10;\end{document}"/>
  <p:tag name="IGUANATEXSIZE" val="20"/>
  <p:tag name="IGUANATEXCURSOR" val="132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16.9854"/>
  <p:tag name="LATEXADDIN" val="\documentclass{article}&#10;\usepackage{amsmath}&#10;\pagestyle{empty}&#10;\begin{document}&#10;$P_1$&#10;&#10;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19.985"/>
  <p:tag name="LATEXADDIN" val="\documentclass{article}&#10;\usepackage{amsmath}&#10;\pagestyle{empty}&#10;\begin{document}&#10;&#10;$P_2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20.7349"/>
  <p:tag name="LATEXADDIN" val="\documentclass{article}&#10;\usepackage{amsmath}&#10;\pagestyle{empty}&#10;\begin{document}&#10;&#10;$P_3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22.2347"/>
  <p:tag name="LATEXADDIN" val="\documentclass{article}&#10;\usepackage{amsmath}&#10;\pagestyle{empty}&#10;\begin{document}&#10;&#10;$P_4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19.985"/>
  <p:tag name="LATEXADDIN" val="\documentclass{article}&#10;\usepackage{amsmath}&#10;\pagestyle{empty}&#10;\begin{document}&#10;&#10;$P_5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usepackage{xcolor}&#10;\pagestyle{empty}&#10;\begin{document}&#10;&#10;\color{red}&#10;$A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|70.1|15.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6.23921"/>
  <p:tag name="LATEXADDIN" val="\documentclass{article}&#10;\usepackage{amsmath}&#10;\usepackage{xcolor}&#10;\pagestyle{empty}&#10;\begin{document}&#10;&#10;\color{red}&#10;$A$&#10;&#10;&#10;\end{document}"/>
  <p:tag name="IGUANATEXSIZE" val="20"/>
  <p:tag name="IGUANATEXCURSOR" val="1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16.9854"/>
  <p:tag name="LATEXADDIN" val="\documentclass{article}&#10;\usepackage{amsmath}&#10;\pagestyle{empty}&#10;\begin{document}&#10;$P_1$&#10;&#10;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19.985"/>
  <p:tag name="LATEXADDIN" val="\documentclass{article}&#10;\usepackage{amsmath}&#10;\pagestyle{empty}&#10;\begin{document}&#10;&#10;$P_2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31252"/>
  <p:tag name="ORIGINALWIDTH" val="9.125"/>
  <p:tag name="LATEXADDIN" val="\documentclass{article}&#10;\usepackage{amsmath}&#10;\pagestyle{empty}&#10;\begin{document}&#10;$\mathcal{F}$&#10;&#10;&#10;&#10;\end{document}"/>
  <p:tag name="IGUANATEXSIZE" val="20"/>
  <p:tag name="IGUANATEXCURSOR" val="91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20.7349"/>
  <p:tag name="LATEXADDIN" val="\documentclass{article}&#10;\usepackage{amsmath}&#10;\pagestyle{empty}&#10;\begin{document}&#10;&#10;$P_3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22.2347"/>
  <p:tag name="LATEXADDIN" val="\documentclass{article}&#10;\usepackage{amsmath}&#10;\pagestyle{empty}&#10;\begin{document}&#10;&#10;$P_4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19.985"/>
  <p:tag name="LATEXADDIN" val="\documentclass{article}&#10;\usepackage{amsmath}&#10;\pagestyle{empty}&#10;\begin{document}&#10;&#10;$P_5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16.9854"/>
  <p:tag name="LATEXADDIN" val="\documentclass{article}&#10;\usepackage{amsmath}&#10;\pagestyle{empty}&#10;\begin{document}&#10;$P_1$&#10;&#10;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19.985"/>
  <p:tag name="LATEXADDIN" val="\documentclass{article}&#10;\usepackage{amsmath}&#10;\pagestyle{empty}&#10;\begin{document}&#10;&#10;$P_2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20.7349"/>
  <p:tag name="LATEXADDIN" val="\documentclass{article}&#10;\usepackage{amsmath}&#10;\pagestyle{empty}&#10;\begin{document}&#10;&#10;$P_3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22.2347"/>
  <p:tag name="LATEXADDIN" val="\documentclass{article}&#10;\usepackage{amsmath}&#10;\pagestyle{empty}&#10;\begin{document}&#10;&#10;$P_4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19.985"/>
  <p:tag name="LATEXADDIN" val="\documentclass{article}&#10;\usepackage{amsmath}&#10;\pagestyle{empty}&#10;\begin{document}&#10;&#10;$P_5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16.9854"/>
  <p:tag name="LATEXADDIN" val="\documentclass{article}&#10;\usepackage{amsmath}&#10;\pagestyle{empty}&#10;\begin{document}&#10;$P_1$&#10;&#10;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19.985"/>
  <p:tag name="LATEXADDIN" val="\documentclass{article}&#10;\usepackage{amsmath}&#10;\pagestyle{empty}&#10;\begin{document}&#10;&#10;$P_2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16.9854"/>
  <p:tag name="LATEXADDIN" val="\documentclass{article}&#10;\usepackage{amsmath}&#10;\pagestyle{empty}&#10;\begin{document}&#10;$P_1$&#10;&#10;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20.7349"/>
  <p:tag name="LATEXADDIN" val="\documentclass{article}&#10;\usepackage{amsmath}&#10;\pagestyle{empty}&#10;\begin{document}&#10;&#10;$P_3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22.2347"/>
  <p:tag name="LATEXADDIN" val="\documentclass{article}&#10;\usepackage{amsmath}&#10;\pagestyle{empty}&#10;\begin{document}&#10;&#10;$P_4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19.985"/>
  <p:tag name="LATEXADDIN" val="\documentclass{article}&#10;\usepackage{amsmath}&#10;\pagestyle{empty}&#10;\begin{document}&#10;&#10;$P_5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16.9854"/>
  <p:tag name="LATEXADDIN" val="\documentclass{article}&#10;\usepackage{amsmath}&#10;\pagestyle{empty}&#10;\begin{document}&#10;$P_1$&#10;&#10;&#10;&#10;\end{document}"/>
  <p:tag name="IGUANATEXSIZE" val="20"/>
  <p:tag name="IGUANATEXCURSOR" val="8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19.985"/>
  <p:tag name="LATEXADDIN" val="\documentclass{article}&#10;\usepackage{amsmath}&#10;\pagestyle{empty}&#10;\begin{document}&#10;&#10;$P_2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20.7349"/>
  <p:tag name="LATEXADDIN" val="\documentclass{article}&#10;\usepackage{amsmath}&#10;\pagestyle{empty}&#10;\begin{document}&#10;&#10;$P_3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22.2347"/>
  <p:tag name="LATEXADDIN" val="\documentclass{article}&#10;\usepackage{amsmath}&#10;\pagestyle{empty}&#10;\begin{document}&#10;&#10;$P_4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19.985"/>
  <p:tag name="LATEXADDIN" val="\documentclass{article}&#10;\usepackage{amsmath}&#10;\pagestyle{empty}&#10;\begin{document}&#10;&#10;$P_5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13.7|8.2|28.2|17.7|43.9|22.3|8.7|55.9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4|16.8|1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19.985"/>
  <p:tag name="LATEXADDIN" val="\documentclass{article}&#10;\usepackage{amsmath}&#10;\pagestyle{empty}&#10;\begin{document}&#10;&#10;$P_2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75.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5|1.3|4.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3.9|10.7|1.5|7.2|1.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|15|9.5|13.1|5.8|21.6|17|1.8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78.18752"/>
  <p:tag name="LATEXADDIN" val="\documentclass{article}&#10;\usepackage{amsmath}&#10;\pagestyle{empty}&#10;\begin{document}&#10;$f:$ (enhanced) TDP&#10;&#10;&#10;&#10;\end{document}"/>
  <p:tag name="IGUANATEXSIZE" val="20"/>
  <p:tag name="IGUANATEXCURSOR" val="9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.5"/>
  <p:tag name="ORIGINALWIDTH" val="4.5"/>
  <p:tag name="LATEXADDIN" val="\documentclass{article}&#10;\usepackage{amsmath}&#10;\pagestyle{empty}&#10;\begin{document}&#10;$f:$ (enhanced) TDP&#10;&#10;&#10;&#10;\end{document}"/>
  <p:tag name="IGUANATEXSIZE" val="20"/>
  <p:tag name="IGUANATEXCURSOR" val="99"/>
  <p:tag name="TRANSPARENCY" val="True"/>
  <p:tag name="FILENAME" val=""/>
  <p:tag name="LATEXENGINEID" val="0"/>
  <p:tag name="TEMPFOLDER" val="d:\temp\"/>
  <p:tag name="LATEXFORMHEIGHT" val="312"/>
  <p:tag name="LATEXFORMWIDTH" val="384"/>
  <p:tag name="LATEXFORMWRAP" val="True"/>
  <p:tag name="BITMAPVECTOR" val="1"/>
  <p:tag name="EMFCHILD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"/>
  <p:tag name="ORIGINALWIDTH" val="1"/>
  <p:tag name="EMFCHIL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.06252"/>
  <p:tag name="EMFCHIL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43752"/>
  <p:tag name="EMFCHIL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4.5"/>
  <p:tag name="EMFCHIL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20.7349"/>
  <p:tag name="LATEXADDIN" val="\documentclass{article}&#10;\usepackage{amsmath}&#10;\pagestyle{empty}&#10;\begin{document}&#10;&#10;$P_3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25"/>
  <p:tag name="ORIGINALWIDTH" val="4.5"/>
  <p:tag name="EMFCHIL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4.06252"/>
  <p:tag name="EMFCHIL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625"/>
  <p:tag name="ORIGINALWIDTH" val="4.56252"/>
  <p:tag name="EMFCHIL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43752"/>
  <p:tag name="EMFCHILD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81252"/>
  <p:tag name="ORIGINALWIDTH" val="3.43752"/>
  <p:tag name="EMFCHILD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375"/>
  <p:tag name="ORIGINALWIDTH" val="4.43752"/>
  <p:tag name="EMFCHILD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.43752"/>
  <p:tag name="ORIGINALWIDTH" val="2.125"/>
  <p:tag name="EMFCHILD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06252"/>
  <p:tag name="ORIGINALWIDTH" val="5.81252"/>
  <p:tag name="EMFCHILD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25"/>
  <p:tag name="ORIGINALWIDTH" val="6"/>
  <p:tag name="EMFCHILD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7.125"/>
  <p:tag name="ORIGINALWIDTH" val="5.31252"/>
  <p:tag name="EMFCHIL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22.2347"/>
  <p:tag name="LATEXADDIN" val="\documentclass{article}&#10;\usepackage{amsmath}&#10;\pagestyle{empty}&#10;\begin{document}&#10;&#10;$P_4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119.985"/>
  <p:tag name="LATEXADDIN" val="\documentclass{article}&#10;\usepackage{amsmath}&#10;\pagestyle{empty}&#10;\begin{document}&#10;&#10;$P_5$&#10;&#10;&#10;\end{document}"/>
  <p:tag name="IGUANATEXSIZE" val="20"/>
  <p:tag name="IGUANATEXCURSOR" val="8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09.4863"/>
  <p:tag name="LATEXADDIN" val="\documentclass{article}&#10;\usepackage{amsmath}&#10;\usepackage{xcolor}&#10;&#10;\pagestyle{empty}&#10;&#10;\begin{document}&#10;&#10;\color{red}&#10;$x_1$&#10;&#10;&#10;\end{document}"/>
  <p:tag name="IGUANATEXSIZE" val="20"/>
  <p:tag name="IGUANATEXCURSOR" val="11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12747</TotalTime>
  <Words>936</Words>
  <Application>Microsoft Office PowerPoint</Application>
  <PresentationFormat>Widescreen</PresentationFormat>
  <Paragraphs>170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Times New Roman</vt:lpstr>
      <vt:lpstr>1_Office Theme</vt:lpstr>
      <vt:lpstr>Black-Box Constructions of Bounded-Concurrent Secure Computation</vt:lpstr>
      <vt:lpstr>MPC: Standalone Security</vt:lpstr>
      <vt:lpstr>MPC: Concurrent Security​</vt:lpstr>
      <vt:lpstr>UC Security and Relaxation​</vt:lpstr>
      <vt:lpstr>Our Contribution</vt:lpstr>
      <vt:lpstr>Starting Point</vt:lpstr>
      <vt:lpstr>Reviewing the [GKP18] Protocol</vt:lpstr>
      <vt:lpstr>Reviewing GKP-OT</vt:lpstr>
      <vt:lpstr>Security for GKP-OT</vt:lpstr>
      <vt:lpstr>Our Approach</vt:lpstr>
      <vt:lpstr>Starting Point: [BL02] Extractable Commitment</vt:lpstr>
      <vt:lpstr>[BL02] Extractable Commitment</vt:lpstr>
      <vt:lpstr>Removing TDP</vt:lpstr>
      <vt:lpstr>Black-Box (1/2)</vt:lpstr>
      <vt:lpstr>Black-Box (2/2)</vt:lpstr>
      <vt:lpstr>ℓ-Robust Zero-Knowledge</vt:lpstr>
      <vt:lpstr>Building ℓ-Robust ZK</vt:lpstr>
      <vt:lpstr>Building ℓ-Robust ZK (1/3)</vt:lpstr>
      <vt:lpstr>Building ℓ-Robust ZK (1/3)</vt:lpstr>
      <vt:lpstr>Building ℓ-Robust ZK (2/3)</vt:lpstr>
      <vt:lpstr>Building ℓ-Robust ZK (3/3)</vt:lpstr>
      <vt:lpstr>Summary (1/2)</vt:lpstr>
      <vt:lpstr>Summary (2/2)</vt:lpstr>
      <vt:lpstr>Thank you!</vt:lpstr>
      <vt:lpstr>Bibliography​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Chatterjee</dc:creator>
  <cp:lastModifiedBy>xiao liang</cp:lastModifiedBy>
  <cp:revision>384</cp:revision>
  <dcterms:created xsi:type="dcterms:W3CDTF">2019-11-04T15:48:25Z</dcterms:created>
  <dcterms:modified xsi:type="dcterms:W3CDTF">2020-09-01T19:17:42Z</dcterms:modified>
</cp:coreProperties>
</file>