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06" r:id="rId2"/>
    <p:sldId id="378" r:id="rId3"/>
    <p:sldId id="379" r:id="rId4"/>
    <p:sldId id="382" r:id="rId5"/>
    <p:sldId id="380" r:id="rId6"/>
    <p:sldId id="381" r:id="rId7"/>
    <p:sldId id="37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92F"/>
    <a:srgbClr val="18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500" autoAdjust="0"/>
  </p:normalViewPr>
  <p:slideViewPr>
    <p:cSldViewPr snapToGrid="0">
      <p:cViewPr varScale="1">
        <p:scale>
          <a:sx n="96" d="100"/>
          <a:sy n="96" d="100"/>
        </p:scale>
        <p:origin x="106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E50C0-F59D-4265-9884-4BB163F043B6}"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0A37-D431-4B76-A9CC-FA6F7E66E786}" type="slidenum">
              <a:rPr lang="zh-CN" altLang="en-US" smtClean="0"/>
              <a:t>‹#›</a:t>
            </a:fld>
            <a:endParaRPr lang="zh-CN" altLang="en-US"/>
          </a:p>
        </p:txBody>
      </p:sp>
    </p:spTree>
    <p:extLst>
      <p:ext uri="{BB962C8B-B14F-4D97-AF65-F5344CB8AC3E}">
        <p14:creationId xmlns:p14="http://schemas.microsoft.com/office/powerpoint/2010/main" val="642480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2D4B9571-4ED6-4C81-B95F-91FC05788F2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2</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067985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3</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95049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本文提出了一种基于 字符感知 的文本检测方法。该方法是通过精确地定位每一个字符，然后再把检测到的字符连接成一个文本达到检测的目的。由于该方法只需要关注字符以及字符之间的距离，不需要关注整行文本，所以不需要很大的感受野，对于弯曲、变形或者极长的文本都适用。由于要精确的检测到每一个字符，所以对粘连字符（比如孟加拉语和阿拉伯语）的检测效果并不是很好。</a:t>
            </a:r>
            <a:endParaRPr lang="en-US" altLang="zh-CN" sz="1200" kern="1200" dirty="0">
              <a:solidFill>
                <a:schemeClr val="tx1"/>
              </a:solidFill>
              <a:latin typeface="+mn-lt"/>
              <a:ea typeface="+mn-ea"/>
              <a:cs typeface="+mn-cs"/>
            </a:endParaRPr>
          </a:p>
          <a:p>
            <a:r>
              <a:rPr lang="en-US" altLang="zh-CN" dirty="0"/>
              <a:t>	</a:t>
            </a:r>
            <a:r>
              <a:rPr lang="zh-CN" altLang="en-US" dirty="0"/>
              <a:t>每个字符的区域是一个四边形，正常的二维高斯图是中间值最大，往外值逐渐减小的二维矩阵，矩阵中元素的值在</a:t>
            </a:r>
            <a:r>
              <a:rPr lang="en-US" altLang="zh-CN" dirty="0"/>
              <a:t>[0,1]</a:t>
            </a:r>
            <a:r>
              <a:rPr lang="zh-CN" altLang="en-US" dirty="0"/>
              <a:t>之间；那么对于一个四边形来说，只要知道了四个角点的坐标就可以通过透视变换得到标准高斯图变换到该四边形的变换矩阵，因此由标准高斯图和变换矩阵就可以得到变换后的高斯图，这个高斯图就可以作为这个字符的</a:t>
            </a:r>
            <a:r>
              <a:rPr lang="en-US" altLang="zh-CN" dirty="0"/>
              <a:t>region score map</a:t>
            </a:r>
            <a:r>
              <a:rPr lang="zh-CN" altLang="en-US" dirty="0"/>
              <a:t>，对一张图上的所有文字都做这样的变换，就可以得到全图所有位置的</a:t>
            </a:r>
            <a:r>
              <a:rPr lang="en-US" altLang="zh-CN" dirty="0"/>
              <a:t>region score</a:t>
            </a:r>
            <a:r>
              <a:rPr lang="zh-CN" altLang="en-US" dirty="0"/>
              <a:t>，这个就可以作为样本的标签</a:t>
            </a:r>
          </a:p>
          <a:p>
            <a:r>
              <a:rPr lang="en-US" altLang="zh-CN" dirty="0"/>
              <a:t>	</a:t>
            </a:r>
            <a:r>
              <a:rPr lang="zh-CN" altLang="en-US" dirty="0"/>
              <a:t>那么字符之间的连接关系怎么得到？对于一个单词来说，他由很多字符组成，既然我们已经知道了字符的位置，那么很容易得到字符的几何中心点，几何中心点和上边的两个坐标连接，得到一个上三角形，和下边的两个点相连得到下三角形，这两个三角形的中心就是连接图的一侧两个坐标，由此可以得到两个字符之间的连接矩形坐标。</a:t>
            </a:r>
          </a:p>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4</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187166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使用高斯热图对字符中心的概率进行编码，其他方面也有应用，比如姿态估计等。它在处理非严格限制的</a:t>
            </a:r>
            <a:r>
              <a:rPr lang="en-US" altLang="zh-CN" sz="1200" b="0" i="0" kern="1200" dirty="0">
                <a:solidFill>
                  <a:schemeClr val="tx1"/>
                </a:solidFill>
                <a:effectLst/>
                <a:latin typeface="+mn-lt"/>
                <a:ea typeface="+mn-ea"/>
                <a:cs typeface="+mn-cs"/>
              </a:rPr>
              <a:t>ground truth </a:t>
            </a:r>
            <a:r>
              <a:rPr lang="zh-CN" altLang="en-US" sz="1200" b="0" i="0" kern="1200" dirty="0">
                <a:solidFill>
                  <a:schemeClr val="tx1"/>
                </a:solidFill>
                <a:effectLst/>
                <a:latin typeface="+mn-lt"/>
                <a:ea typeface="+mn-ea"/>
                <a:cs typeface="+mn-cs"/>
              </a:rPr>
              <a:t>区域时具有高度的灵活性。</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t>5</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53614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图三未识别</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6</a:t>
            </a:fld>
            <a:endParaRPr lang="zh-CN" altLang="en-US"/>
          </a:p>
        </p:txBody>
      </p:sp>
      <p:sp>
        <p:nvSpPr>
          <p:cNvPr id="5" name="页脚占位符 4"/>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59695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pPr algn="l">
              <a:lnSpc>
                <a:spcPct val="150000"/>
              </a:lnSpc>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Slide Number Placeholder 3"/>
          <p:cNvSpPr>
            <a:spLocks noGrp="1"/>
          </p:cNvSpPr>
          <p:nvPr>
            <p:ph type="sldNum" sz="quarter" idx="10"/>
          </p:nvPr>
        </p:nvSpPr>
        <p:spPr/>
        <p:txBody>
          <a:bodyPr/>
          <a:lstStyle/>
          <a:p>
            <a:fld id="{C73DBD13-4AC8-4FCD-9B2D-95A1636FBBBD}" type="slidenum">
              <a:rPr lang="zh-CN" altLang="en-US" smtClean="0"/>
              <a:t>7</a:t>
            </a:fld>
            <a:endParaRPr lang="zh-CN" altLang="en-US"/>
          </a:p>
        </p:txBody>
      </p:sp>
    </p:spTree>
    <p:extLst>
      <p:ext uri="{BB962C8B-B14F-4D97-AF65-F5344CB8AC3E}">
        <p14:creationId xmlns:p14="http://schemas.microsoft.com/office/powerpoint/2010/main" val="314532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自定义版式">
    <p:spTree>
      <p:nvGrpSpPr>
        <p:cNvPr id="1" name=""/>
        <p:cNvGrpSpPr/>
        <p:nvPr/>
      </p:nvGrpSpPr>
      <p:grpSpPr>
        <a:xfrm>
          <a:off x="0" y="0"/>
          <a:ext cx="0" cy="0"/>
          <a:chOff x="0" y="0"/>
          <a:chExt cx="0" cy="0"/>
        </a:xfrm>
      </p:grpSpPr>
      <p:grpSp>
        <p:nvGrpSpPr>
          <p:cNvPr id="7" name="组合 6"/>
          <p:cNvGrpSpPr/>
          <p:nvPr userDrawn="1"/>
        </p:nvGrpSpPr>
        <p:grpSpPr>
          <a:xfrm>
            <a:off x="9214241" y="179334"/>
            <a:ext cx="2703782" cy="646764"/>
            <a:chOff x="9205483" y="280849"/>
            <a:chExt cx="2517243" cy="548463"/>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cxnSp>
        <p:nvCxnSpPr>
          <p:cNvPr id="10" name="直接连接符 9"/>
          <p:cNvCxnSpPr/>
          <p:nvPr userDrawn="1"/>
        </p:nvCxnSpPr>
        <p:spPr>
          <a:xfrm>
            <a:off x="523982" y="846166"/>
            <a:ext cx="11178283" cy="0"/>
          </a:xfrm>
          <a:prstGeom prst="line">
            <a:avLst/>
          </a:prstGeom>
          <a:ln w="19050">
            <a:solidFill>
              <a:srgbClr val="CD2626"/>
            </a:solidFill>
          </a:ln>
          <a:effectLst>
            <a:outerShdw blurRad="50800" dist="38100" dir="5400000" algn="t" rotWithShape="0">
              <a:srgbClr val="D9D7DA">
                <a:alpha val="60000"/>
              </a:srgbClr>
            </a:outerShdw>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4"/>
          <a:stretch>
            <a:fillRect/>
          </a:stretch>
        </p:blipFill>
        <p:spPr>
          <a:xfrm>
            <a:off x="523982" y="77329"/>
            <a:ext cx="813731" cy="8137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830BEA-91DE-425F-9A70-60AC6B27C6DE}"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30BEA-91DE-425F-9A70-60AC6B27C6DE}" type="datetimeFigureOut">
              <a:rPr lang="zh-CN" altLang="en-US" smtClean="0"/>
              <a:t>2022/3/18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3108D-736D-4D0B-9347-29A7A9B45C5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776746" y="4635211"/>
            <a:ext cx="6638508" cy="2476239"/>
          </a:xfrm>
          <a:prstGeom prst="rect">
            <a:avLst/>
          </a:prstGeom>
          <a:blipFill dpi="0" rotWithShape="1">
            <a:blip r:embed="rId3">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圆角 3"/>
          <p:cNvSpPr/>
          <p:nvPr/>
        </p:nvSpPr>
        <p:spPr>
          <a:xfrm>
            <a:off x="5172076" y="5945840"/>
            <a:ext cx="1533524" cy="254935"/>
          </a:xfrm>
          <a:prstGeom prst="roundRect">
            <a:avLst>
              <a:gd name="adj" fmla="val 6648"/>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fld id="{176E9124-94C9-45F8-991C-9243C15143EC}" type="datetime1">
              <a:rPr lang="zh-CN" altLang="en-US" sz="1600" spc="100">
                <a:latin typeface="Bahnschrift Light" panose="020B0502040204020203" pitchFamily="34" charset="0"/>
                <a:ea typeface="微软雅黑" panose="020B0503020204020204" pitchFamily="34" charset="-122"/>
              </a:rPr>
              <a:t>2022/3/18</a:t>
            </a:fld>
            <a:endParaRPr lang="zh-CN" altLang="en-US" dirty="0"/>
          </a:p>
        </p:txBody>
      </p:sp>
      <p:cxnSp>
        <p:nvCxnSpPr>
          <p:cNvPr id="8" name="直接连接符 7"/>
          <p:cNvCxnSpPr/>
          <p:nvPr/>
        </p:nvCxnSpPr>
        <p:spPr>
          <a:xfrm>
            <a:off x="2486290" y="2432693"/>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486290" y="4401169"/>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34292" y="2924260"/>
            <a:ext cx="7713067" cy="651653"/>
          </a:xfrm>
          <a:prstGeom prst="rect">
            <a:avLst/>
          </a:prstGeom>
          <a:noFill/>
        </p:spPr>
        <p:txBody>
          <a:bodyPr wrap="square" rtlCol="0">
            <a:spAutoFit/>
          </a:bodyPr>
          <a:lstStyle/>
          <a:p>
            <a:pPr algn="ctr">
              <a:lnSpc>
                <a:spcPct val="125000"/>
              </a:lnSpc>
            </a:pPr>
            <a:r>
              <a:rPr lang="zh-CN" altLang="en-US" sz="3200" b="1" dirty="0">
                <a:solidFill>
                  <a:srgbClr val="AB2B2B"/>
                </a:solidFill>
                <a:latin typeface="微软雅黑" pitchFamily="34" charset="-122"/>
                <a:ea typeface="微软雅黑" pitchFamily="34" charset="-122"/>
                <a:cs typeface="Times New Roman" panose="02020603050405020304" pitchFamily="18" charset="0"/>
              </a:rPr>
              <a:t>工作汇报</a:t>
            </a:r>
            <a:endParaRPr lang="zh-CN" altLang="en-US" sz="2800" b="1" dirty="0">
              <a:solidFill>
                <a:srgbClr val="AB2B2B"/>
              </a:solidFill>
              <a:latin typeface="微软雅黑" pitchFamily="34" charset="-122"/>
              <a:ea typeface="微软雅黑" pitchFamily="34" charset="-122"/>
              <a:cs typeface="Times New Roman" panose="02020603050405020304" pitchFamily="18" charset="0"/>
            </a:endParaRPr>
          </a:p>
        </p:txBody>
      </p:sp>
      <p:sp>
        <p:nvSpPr>
          <p:cNvPr id="13" name="矩形 12"/>
          <p:cNvSpPr/>
          <p:nvPr/>
        </p:nvSpPr>
        <p:spPr>
          <a:xfrm rot="19489470">
            <a:off x="2087430" y="75101"/>
            <a:ext cx="7815223" cy="7025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16"/>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flipV="1">
            <a:off x="0" y="0"/>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1" name="直角三角形 20"/>
          <p:cNvSpPr/>
          <p:nvPr/>
        </p:nvSpPr>
        <p:spPr>
          <a:xfrm rot="16200000" flipV="1">
            <a:off x="-559805" y="4699477"/>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rot="16200000" flipH="1">
            <a:off x="9801294" y="562042"/>
            <a:ext cx="2952749" cy="1828666"/>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直角三角形 22"/>
          <p:cNvSpPr/>
          <p:nvPr/>
        </p:nvSpPr>
        <p:spPr>
          <a:xfrm flipH="1">
            <a:off x="9783191" y="5443226"/>
            <a:ext cx="2442147" cy="1414770"/>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 name="组合 5"/>
          <p:cNvGrpSpPr/>
          <p:nvPr/>
        </p:nvGrpSpPr>
        <p:grpSpPr>
          <a:xfrm>
            <a:off x="3896094" y="822386"/>
            <a:ext cx="4399811" cy="813731"/>
            <a:chOff x="4386699" y="746886"/>
            <a:chExt cx="4399811" cy="813731"/>
          </a:xfrm>
        </p:grpSpPr>
        <p:pic>
          <p:nvPicPr>
            <p:cNvPr id="24" name="图片 23"/>
            <p:cNvPicPr>
              <a:picLocks noChangeAspect="1"/>
            </p:cNvPicPr>
            <p:nvPr/>
          </p:nvPicPr>
          <p:blipFill>
            <a:blip r:embed="rId4"/>
            <a:stretch>
              <a:fillRect/>
            </a:stretch>
          </p:blipFill>
          <p:spPr>
            <a:xfrm>
              <a:off x="4386699" y="746886"/>
              <a:ext cx="813731" cy="813731"/>
            </a:xfrm>
            <a:prstGeom prst="rect">
              <a:avLst/>
            </a:prstGeom>
          </p:spPr>
        </p:pic>
        <p:grpSp>
          <p:nvGrpSpPr>
            <p:cNvPr id="25" name="组合 24"/>
            <p:cNvGrpSpPr/>
            <p:nvPr/>
          </p:nvGrpSpPr>
          <p:grpSpPr>
            <a:xfrm>
              <a:off x="5384803" y="746904"/>
              <a:ext cx="3401707" cy="813713"/>
              <a:chOff x="9205483" y="280849"/>
              <a:chExt cx="2517243" cy="548463"/>
            </a:xfrm>
          </p:grpSpPr>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
        <p:nvSpPr>
          <p:cNvPr id="28" name="文本框 27">
            <a:extLst>
              <a:ext uri="{FF2B5EF4-FFF2-40B4-BE49-F238E27FC236}">
                <a16:creationId xmlns:a16="http://schemas.microsoft.com/office/drawing/2014/main" id="{2B89336E-CE60-4E87-8B64-3FC72EEC20BD}"/>
              </a:ext>
            </a:extLst>
          </p:cNvPr>
          <p:cNvSpPr txBox="1"/>
          <p:nvPr/>
        </p:nvSpPr>
        <p:spPr>
          <a:xfrm>
            <a:off x="2134138" y="4439584"/>
            <a:ext cx="7713067" cy="372025"/>
          </a:xfrm>
          <a:prstGeom prst="rect">
            <a:avLst/>
          </a:prstGeom>
          <a:noFill/>
        </p:spPr>
        <p:txBody>
          <a:bodyPr wrap="square" rtlCol="0">
            <a:spAutoFit/>
          </a:bodyPr>
          <a:lstStyle/>
          <a:p>
            <a:pPr algn="ctr">
              <a:lnSpc>
                <a:spcPct val="125000"/>
              </a:lnSpc>
            </a:pPr>
            <a:r>
              <a:rPr lang="zh-CN" altLang="en-US" sz="1600" b="1" dirty="0">
                <a:solidFill>
                  <a:srgbClr val="AB2B2B"/>
                </a:solidFill>
                <a:latin typeface="微软雅黑" pitchFamily="34" charset="-122"/>
                <a:ea typeface="微软雅黑" pitchFamily="34" charset="-122"/>
                <a:cs typeface="Times New Roman" panose="02020603050405020304" pitchFamily="18" charset="0"/>
              </a:rPr>
              <a:t>汇报人：陆宇、王碧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2</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460938" y="280398"/>
            <a:ext cx="3869356" cy="523220"/>
          </a:xfrm>
          <a:prstGeom prst="rect">
            <a:avLst/>
          </a:prstGeom>
          <a:noFill/>
        </p:spPr>
        <p:txBody>
          <a:bodyPr wrap="square" rtlCol="0">
            <a:spAutoFit/>
          </a:bodyPr>
          <a:lstStyle/>
          <a:p>
            <a:r>
              <a:rPr lang="zh-CN" altLang="en-US" sz="2800" b="1" dirty="0"/>
              <a:t>工作汇报</a:t>
            </a:r>
          </a:p>
        </p:txBody>
      </p:sp>
      <p:sp>
        <p:nvSpPr>
          <p:cNvPr id="3" name="文本框 2">
            <a:extLst>
              <a:ext uri="{FF2B5EF4-FFF2-40B4-BE49-F238E27FC236}">
                <a16:creationId xmlns:a16="http://schemas.microsoft.com/office/drawing/2014/main" id="{13C32694-2E57-4D0B-B5D9-8BE5C0EC8176}"/>
              </a:ext>
            </a:extLst>
          </p:cNvPr>
          <p:cNvSpPr txBox="1"/>
          <p:nvPr/>
        </p:nvSpPr>
        <p:spPr>
          <a:xfrm>
            <a:off x="1726131" y="1694046"/>
            <a:ext cx="436986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向国防科大他们要一部分数据</a:t>
            </a:r>
            <a:endParaRPr lang="en-US" altLang="zh-CN" dirty="0"/>
          </a:p>
          <a:p>
            <a:pPr marL="285750" indent="-285750">
              <a:buFont typeface="Arial" panose="020B0604020202020204" pitchFamily="34" charset="0"/>
              <a:buChar char="•"/>
            </a:pPr>
            <a:r>
              <a:rPr lang="zh-CN" altLang="en-US" dirty="0"/>
              <a:t>试着对图像中的文本数据进行分割</a:t>
            </a:r>
            <a:endParaRPr lang="en-US" altLang="zh-CN" dirty="0"/>
          </a:p>
        </p:txBody>
      </p:sp>
    </p:spTree>
    <p:extLst>
      <p:ext uri="{BB962C8B-B14F-4D97-AF65-F5344CB8AC3E}">
        <p14:creationId xmlns:p14="http://schemas.microsoft.com/office/powerpoint/2010/main" val="326034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3</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460938" y="280398"/>
            <a:ext cx="3869356" cy="523220"/>
          </a:xfrm>
          <a:prstGeom prst="rect">
            <a:avLst/>
          </a:prstGeom>
          <a:noFill/>
        </p:spPr>
        <p:txBody>
          <a:bodyPr wrap="square" rtlCol="0">
            <a:spAutoFit/>
          </a:bodyPr>
          <a:lstStyle/>
          <a:p>
            <a:r>
              <a:rPr lang="zh-CN" altLang="en-US" sz="2800" b="1" dirty="0"/>
              <a:t>工作汇报</a:t>
            </a:r>
          </a:p>
        </p:txBody>
      </p:sp>
      <p:sp>
        <p:nvSpPr>
          <p:cNvPr id="5" name="文本框 4">
            <a:extLst>
              <a:ext uri="{FF2B5EF4-FFF2-40B4-BE49-F238E27FC236}">
                <a16:creationId xmlns:a16="http://schemas.microsoft.com/office/drawing/2014/main" id="{6D669939-B7D7-4781-8DA4-16B22FBD2936}"/>
              </a:ext>
            </a:extLst>
          </p:cNvPr>
          <p:cNvSpPr txBox="1"/>
          <p:nvPr/>
        </p:nvSpPr>
        <p:spPr>
          <a:xfrm>
            <a:off x="597569" y="1212737"/>
            <a:ext cx="3003082" cy="375385"/>
          </a:xfrm>
          <a:prstGeom prst="rect">
            <a:avLst/>
          </a:prstGeom>
          <a:noFill/>
        </p:spPr>
        <p:txBody>
          <a:bodyPr wrap="square" rtlCol="0">
            <a:spAutoFit/>
          </a:bodyPr>
          <a:lstStyle/>
          <a:p>
            <a:r>
              <a:rPr lang="zh-CN" altLang="en-US" dirty="0"/>
              <a:t>某地区的摄像头数据</a:t>
            </a:r>
          </a:p>
        </p:txBody>
      </p:sp>
      <p:pic>
        <p:nvPicPr>
          <p:cNvPr id="7" name="图片 6">
            <a:extLst>
              <a:ext uri="{FF2B5EF4-FFF2-40B4-BE49-F238E27FC236}">
                <a16:creationId xmlns:a16="http://schemas.microsoft.com/office/drawing/2014/main" id="{DB4B78D6-640C-438F-9108-94C0DE1E7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69" y="1997242"/>
            <a:ext cx="3155482" cy="2151465"/>
          </a:xfrm>
          <a:prstGeom prst="rect">
            <a:avLst/>
          </a:prstGeom>
        </p:spPr>
      </p:pic>
      <p:pic>
        <p:nvPicPr>
          <p:cNvPr id="9" name="图片 8">
            <a:extLst>
              <a:ext uri="{FF2B5EF4-FFF2-40B4-BE49-F238E27FC236}">
                <a16:creationId xmlns:a16="http://schemas.microsoft.com/office/drawing/2014/main" id="{02DC7E50-27C7-4E8E-8404-2BA0FB637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5264" y="1997242"/>
            <a:ext cx="3487945" cy="2151465"/>
          </a:xfrm>
          <a:prstGeom prst="rect">
            <a:avLst/>
          </a:prstGeom>
        </p:spPr>
      </p:pic>
      <p:pic>
        <p:nvPicPr>
          <p:cNvPr id="17" name="图片 16">
            <a:extLst>
              <a:ext uri="{FF2B5EF4-FFF2-40B4-BE49-F238E27FC236}">
                <a16:creationId xmlns:a16="http://schemas.microsoft.com/office/drawing/2014/main" id="{8F10D595-95B4-44F7-8F52-4ADC94754B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1622" y="1997240"/>
            <a:ext cx="3824828" cy="2151466"/>
          </a:xfrm>
          <a:prstGeom prst="rect">
            <a:avLst/>
          </a:prstGeom>
        </p:spPr>
      </p:pic>
      <p:pic>
        <p:nvPicPr>
          <p:cNvPr id="21" name="图片 20">
            <a:extLst>
              <a:ext uri="{FF2B5EF4-FFF2-40B4-BE49-F238E27FC236}">
                <a16:creationId xmlns:a16="http://schemas.microsoft.com/office/drawing/2014/main" id="{C6DC966E-F333-4289-A7D1-9EBF55930A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369" y="4291602"/>
            <a:ext cx="3155482" cy="2151465"/>
          </a:xfrm>
          <a:prstGeom prst="rect">
            <a:avLst/>
          </a:prstGeom>
        </p:spPr>
      </p:pic>
      <p:pic>
        <p:nvPicPr>
          <p:cNvPr id="23" name="图片 22">
            <a:extLst>
              <a:ext uri="{FF2B5EF4-FFF2-40B4-BE49-F238E27FC236}">
                <a16:creationId xmlns:a16="http://schemas.microsoft.com/office/drawing/2014/main" id="{533BC7DC-5BE2-48DB-84D1-423594E6DC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5263" y="4291602"/>
            <a:ext cx="3487945" cy="2151465"/>
          </a:xfrm>
          <a:prstGeom prst="rect">
            <a:avLst/>
          </a:prstGeom>
        </p:spPr>
      </p:pic>
      <p:pic>
        <p:nvPicPr>
          <p:cNvPr id="27" name="图片 26">
            <a:extLst>
              <a:ext uri="{FF2B5EF4-FFF2-40B4-BE49-F238E27FC236}">
                <a16:creationId xmlns:a16="http://schemas.microsoft.com/office/drawing/2014/main" id="{BA681F09-FC07-4989-9576-BD7B022FD9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81620" y="4291602"/>
            <a:ext cx="3824828" cy="2189632"/>
          </a:xfrm>
          <a:prstGeom prst="rect">
            <a:avLst/>
          </a:prstGeom>
        </p:spPr>
      </p:pic>
    </p:spTree>
    <p:extLst>
      <p:ext uri="{BB962C8B-B14F-4D97-AF65-F5344CB8AC3E}">
        <p14:creationId xmlns:p14="http://schemas.microsoft.com/office/powerpoint/2010/main" val="9102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4</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460938" y="280398"/>
            <a:ext cx="3869356" cy="523220"/>
          </a:xfrm>
          <a:prstGeom prst="rect">
            <a:avLst/>
          </a:prstGeom>
          <a:noFill/>
        </p:spPr>
        <p:txBody>
          <a:bodyPr wrap="square" rtlCol="0">
            <a:spAutoFit/>
          </a:bodyPr>
          <a:lstStyle/>
          <a:p>
            <a:r>
              <a:rPr lang="zh-CN" altLang="en-US" sz="2800" b="1" dirty="0"/>
              <a:t>工作汇报</a:t>
            </a:r>
          </a:p>
        </p:txBody>
      </p:sp>
      <p:pic>
        <p:nvPicPr>
          <p:cNvPr id="7" name="图片 6" descr="图示&#10;&#10;描述已自动生成">
            <a:extLst>
              <a:ext uri="{FF2B5EF4-FFF2-40B4-BE49-F238E27FC236}">
                <a16:creationId xmlns:a16="http://schemas.microsoft.com/office/drawing/2014/main" id="{14EC9F27-284C-4BF7-920A-9193078EE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0916"/>
            <a:ext cx="12192000" cy="3876168"/>
          </a:xfrm>
          <a:prstGeom prst="rect">
            <a:avLst/>
          </a:prstGeom>
        </p:spPr>
      </p:pic>
      <p:sp>
        <p:nvSpPr>
          <p:cNvPr id="9" name="文本框 8">
            <a:extLst>
              <a:ext uri="{FF2B5EF4-FFF2-40B4-BE49-F238E27FC236}">
                <a16:creationId xmlns:a16="http://schemas.microsoft.com/office/drawing/2014/main" id="{9B398E5D-890F-4271-B827-E35DA73B6172}"/>
              </a:ext>
            </a:extLst>
          </p:cNvPr>
          <p:cNvSpPr txBox="1"/>
          <p:nvPr/>
        </p:nvSpPr>
        <p:spPr>
          <a:xfrm>
            <a:off x="5059017" y="5739493"/>
            <a:ext cx="6122504" cy="369332"/>
          </a:xfrm>
          <a:prstGeom prst="rect">
            <a:avLst/>
          </a:prstGeom>
          <a:noFill/>
        </p:spPr>
        <p:txBody>
          <a:bodyPr wrap="square">
            <a:spAutoFit/>
          </a:bodyPr>
          <a:lstStyle/>
          <a:p>
            <a:r>
              <a:rPr lang="zh-CN" altLang="en-US" b="0" i="0" dirty="0">
                <a:solidFill>
                  <a:srgbClr val="4D4D4D"/>
                </a:solidFill>
                <a:effectLst/>
                <a:latin typeface="-apple-system"/>
              </a:rPr>
              <a:t>数据标签处理过程</a:t>
            </a:r>
            <a:endParaRPr lang="zh-CN" altLang="en-US" dirty="0"/>
          </a:p>
        </p:txBody>
      </p:sp>
    </p:spTree>
    <p:extLst>
      <p:ext uri="{BB962C8B-B14F-4D97-AF65-F5344CB8AC3E}">
        <p14:creationId xmlns:p14="http://schemas.microsoft.com/office/powerpoint/2010/main" val="402746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5</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460938" y="280398"/>
            <a:ext cx="3869356" cy="523220"/>
          </a:xfrm>
          <a:prstGeom prst="rect">
            <a:avLst/>
          </a:prstGeom>
          <a:noFill/>
        </p:spPr>
        <p:txBody>
          <a:bodyPr wrap="square" rtlCol="0">
            <a:spAutoFit/>
          </a:bodyPr>
          <a:lstStyle/>
          <a:p>
            <a:r>
              <a:rPr lang="zh-CN" altLang="en-US" sz="2800" b="1" dirty="0"/>
              <a:t>工作汇报</a:t>
            </a:r>
          </a:p>
        </p:txBody>
      </p:sp>
      <p:sp>
        <p:nvSpPr>
          <p:cNvPr id="3" name="矩形 2">
            <a:extLst>
              <a:ext uri="{FF2B5EF4-FFF2-40B4-BE49-F238E27FC236}">
                <a16:creationId xmlns:a16="http://schemas.microsoft.com/office/drawing/2014/main" id="{3CD7F96F-B35B-4F1B-9725-7B79C3C7E064}"/>
              </a:ext>
            </a:extLst>
          </p:cNvPr>
          <p:cNvSpPr/>
          <p:nvPr/>
        </p:nvSpPr>
        <p:spPr>
          <a:xfrm>
            <a:off x="1909010" y="5816008"/>
            <a:ext cx="8373979" cy="461665"/>
          </a:xfrm>
          <a:prstGeom prst="rect">
            <a:avLst/>
          </a:prstGeom>
        </p:spPr>
        <p:txBody>
          <a:bodyPr wrap="square">
            <a:spAutoFit/>
          </a:bodyPr>
          <a:lstStyle/>
          <a:p>
            <a:r>
              <a:rPr lang="en-US" altLang="zh-CN" sz="1200" dirty="0" err="1">
                <a:solidFill>
                  <a:srgbClr val="000000"/>
                </a:solidFill>
                <a:latin typeface="Times New Roman" panose="02020603050405020304" pitchFamily="18" charset="0"/>
                <a:cs typeface="Times New Roman" panose="02020603050405020304" pitchFamily="18" charset="0"/>
              </a:rPr>
              <a:t>Youngmin</a:t>
            </a:r>
            <a:r>
              <a:rPr lang="en-US" altLang="zh-CN" sz="1200" dirty="0">
                <a:solidFill>
                  <a:srgbClr val="000000"/>
                </a:solidFill>
                <a:latin typeface="Times New Roman" panose="02020603050405020304" pitchFamily="18" charset="0"/>
                <a:cs typeface="Times New Roman" panose="02020603050405020304" pitchFamily="18" charset="0"/>
              </a:rPr>
              <a:t> </a:t>
            </a:r>
            <a:r>
              <a:rPr lang="en-US" altLang="zh-CN" sz="1200" dirty="0" err="1">
                <a:solidFill>
                  <a:srgbClr val="000000"/>
                </a:solidFill>
                <a:latin typeface="Times New Roman" panose="02020603050405020304" pitchFamily="18" charset="0"/>
                <a:cs typeface="Times New Roman" panose="02020603050405020304" pitchFamily="18" charset="0"/>
              </a:rPr>
              <a:t>Baek</a:t>
            </a:r>
            <a:r>
              <a:rPr lang="en-US" altLang="zh-CN" sz="1200" dirty="0">
                <a:solidFill>
                  <a:srgbClr val="000000"/>
                </a:solidFill>
                <a:latin typeface="Times New Roman" panose="02020603050405020304" pitchFamily="18" charset="0"/>
                <a:cs typeface="Times New Roman" panose="02020603050405020304" pitchFamily="18" charset="0"/>
              </a:rPr>
              <a:t>, </a:t>
            </a:r>
            <a:r>
              <a:rPr lang="en-US" altLang="zh-CN" sz="1200" dirty="0" err="1">
                <a:solidFill>
                  <a:srgbClr val="000000"/>
                </a:solidFill>
                <a:latin typeface="Times New Roman" panose="02020603050405020304" pitchFamily="18" charset="0"/>
                <a:cs typeface="Times New Roman" panose="02020603050405020304" pitchFamily="18" charset="0"/>
              </a:rPr>
              <a:t>Bado</a:t>
            </a:r>
            <a:r>
              <a:rPr lang="en-US" altLang="zh-CN" sz="1200" dirty="0">
                <a:solidFill>
                  <a:srgbClr val="000000"/>
                </a:solidFill>
                <a:latin typeface="Times New Roman" panose="02020603050405020304" pitchFamily="18" charset="0"/>
                <a:cs typeface="Times New Roman" panose="02020603050405020304" pitchFamily="18" charset="0"/>
              </a:rPr>
              <a:t> Lee, </a:t>
            </a:r>
            <a:r>
              <a:rPr lang="en-US" altLang="zh-CN" sz="1200" dirty="0" err="1">
                <a:solidFill>
                  <a:srgbClr val="000000"/>
                </a:solidFill>
                <a:latin typeface="Times New Roman" panose="02020603050405020304" pitchFamily="18" charset="0"/>
                <a:cs typeface="Times New Roman" panose="02020603050405020304" pitchFamily="18" charset="0"/>
              </a:rPr>
              <a:t>Dongyoon</a:t>
            </a:r>
            <a:r>
              <a:rPr lang="en-US" altLang="zh-CN" sz="1200" dirty="0">
                <a:solidFill>
                  <a:srgbClr val="000000"/>
                </a:solidFill>
                <a:latin typeface="Times New Roman" panose="02020603050405020304" pitchFamily="18" charset="0"/>
                <a:cs typeface="Times New Roman" panose="02020603050405020304" pitchFamily="18" charset="0"/>
              </a:rPr>
              <a:t> Han, </a:t>
            </a:r>
            <a:r>
              <a:rPr lang="en-US" altLang="zh-CN" sz="1200" dirty="0" err="1">
                <a:solidFill>
                  <a:srgbClr val="000000"/>
                </a:solidFill>
                <a:latin typeface="Times New Roman" panose="02020603050405020304" pitchFamily="18" charset="0"/>
                <a:cs typeface="Times New Roman" panose="02020603050405020304" pitchFamily="18" charset="0"/>
              </a:rPr>
              <a:t>Sangdoo</a:t>
            </a:r>
            <a:r>
              <a:rPr lang="en-US" altLang="zh-CN" sz="1200" dirty="0">
                <a:solidFill>
                  <a:srgbClr val="000000"/>
                </a:solidFill>
                <a:latin typeface="Times New Roman" panose="02020603050405020304" pitchFamily="18" charset="0"/>
                <a:cs typeface="Times New Roman" panose="02020603050405020304" pitchFamily="18" charset="0"/>
              </a:rPr>
              <a:t> Yun, </a:t>
            </a:r>
            <a:r>
              <a:rPr lang="en-US" altLang="zh-CN" sz="1200" dirty="0" err="1">
                <a:solidFill>
                  <a:srgbClr val="000000"/>
                </a:solidFill>
                <a:latin typeface="Times New Roman" panose="02020603050405020304" pitchFamily="18" charset="0"/>
                <a:cs typeface="Times New Roman" panose="02020603050405020304" pitchFamily="18" charset="0"/>
              </a:rPr>
              <a:t>Hwalsuk</a:t>
            </a:r>
            <a:r>
              <a:rPr lang="en-US" altLang="zh-CN" sz="1200" dirty="0">
                <a:solidFill>
                  <a:srgbClr val="000000"/>
                </a:solidFill>
                <a:latin typeface="Times New Roman" panose="02020603050405020304" pitchFamily="18" charset="0"/>
                <a:cs typeface="Times New Roman" panose="02020603050405020304" pitchFamily="18" charset="0"/>
              </a:rPr>
              <a:t> Lee. Character Region Awareness for Text Detection. Proceedings of the IEEE/CVF Conference on Computer Vision and Pattern Recognition (CVPR), 2019, pp. 9365-9374</a:t>
            </a:r>
            <a:endParaRPr lang="zh-CN" altLang="en-US" sz="1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A258A90-B38A-4CEE-AFC6-5C4F362D651B}"/>
              </a:ext>
            </a:extLst>
          </p:cNvPr>
          <p:cNvSpPr txBox="1"/>
          <p:nvPr/>
        </p:nvSpPr>
        <p:spPr>
          <a:xfrm>
            <a:off x="1460938" y="1162982"/>
            <a:ext cx="7374452" cy="646331"/>
          </a:xfrm>
          <a:prstGeom prst="rect">
            <a:avLst/>
          </a:prstGeom>
          <a:noFill/>
        </p:spPr>
        <p:txBody>
          <a:bodyPr wrap="square" rtlCol="0">
            <a:spAutoFit/>
          </a:bodyPr>
          <a:lstStyle/>
          <a:p>
            <a:r>
              <a:rPr lang="zh-CN" altLang="en-US" dirty="0"/>
              <a:t>使用</a:t>
            </a:r>
            <a:r>
              <a:rPr lang="en-US" altLang="zh-CN" dirty="0" err="1">
                <a:solidFill>
                  <a:srgbClr val="000000"/>
                </a:solidFill>
                <a:latin typeface="Times New Roman" panose="02020603050405020304" pitchFamily="18" charset="0"/>
                <a:cs typeface="Times New Roman" panose="02020603050405020304" pitchFamily="18" charset="0"/>
              </a:rPr>
              <a:t>Youngmin</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rPr>
              <a:t>Baek</a:t>
            </a:r>
            <a:r>
              <a:rPr lang="zh-CN" altLang="en-US" dirty="0">
                <a:solidFill>
                  <a:srgbClr val="000000"/>
                </a:solidFill>
                <a:latin typeface="Times New Roman" panose="02020603050405020304" pitchFamily="18" charset="0"/>
                <a:cs typeface="Times New Roman" panose="02020603050405020304" pitchFamily="18" charset="0"/>
              </a:rPr>
              <a:t>在</a:t>
            </a:r>
            <a:r>
              <a:rPr lang="en-US" altLang="zh-CN" dirty="0">
                <a:solidFill>
                  <a:srgbClr val="000000"/>
                </a:solidFill>
                <a:latin typeface="Times New Roman" panose="02020603050405020304" pitchFamily="18" charset="0"/>
                <a:cs typeface="Times New Roman" panose="02020603050405020304" pitchFamily="18" charset="0"/>
              </a:rPr>
              <a:t>CVPR2019</a:t>
            </a:r>
            <a:r>
              <a:rPr lang="zh-CN" altLang="en-US" dirty="0">
                <a:solidFill>
                  <a:srgbClr val="000000"/>
                </a:solidFill>
                <a:latin typeface="Times New Roman" panose="02020603050405020304" pitchFamily="18" charset="0"/>
                <a:cs typeface="Times New Roman" panose="02020603050405020304" pitchFamily="18" charset="0"/>
              </a:rPr>
              <a:t>上提出的</a:t>
            </a:r>
            <a:r>
              <a:rPr lang="en-US" altLang="zh-CN" dirty="0">
                <a:solidFill>
                  <a:srgbClr val="000000"/>
                </a:solidFill>
                <a:latin typeface="Times New Roman" panose="02020603050405020304" pitchFamily="18" charset="0"/>
                <a:cs typeface="Times New Roman" panose="02020603050405020304" pitchFamily="18" charset="0"/>
              </a:rPr>
              <a:t>CRAFT</a:t>
            </a:r>
            <a:r>
              <a:rPr lang="zh-CN" altLang="en-US" dirty="0">
                <a:solidFill>
                  <a:srgbClr val="000000"/>
                </a:solidFill>
                <a:latin typeface="Times New Roman" panose="02020603050405020304" pitchFamily="18" charset="0"/>
                <a:cs typeface="Times New Roman" panose="02020603050405020304" pitchFamily="18" charset="0"/>
              </a:rPr>
              <a:t>模型，训练数据集使用</a:t>
            </a:r>
            <a:r>
              <a:rPr lang="en-US" altLang="zh-CN" dirty="0">
                <a:solidFill>
                  <a:srgbClr val="000000"/>
                </a:solidFill>
                <a:latin typeface="Times New Roman" panose="02020603050405020304" pitchFamily="18" charset="0"/>
                <a:cs typeface="Times New Roman" panose="02020603050405020304" pitchFamily="18" charset="0"/>
              </a:rPr>
              <a:t>ICDAR13</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ICDAR15</a:t>
            </a:r>
            <a:r>
              <a:rPr lang="zh-CN" altLang="en-US" dirty="0">
                <a:solidFill>
                  <a:srgbClr val="000000"/>
                </a:solidFill>
                <a:latin typeface="Times New Roman" panose="02020603050405020304" pitchFamily="18" charset="0"/>
                <a:cs typeface="Times New Roman" panose="02020603050405020304" pitchFamily="18" charset="0"/>
              </a:rPr>
              <a:t>，对某地区样本图片文本检测效果如下：</a:t>
            </a:r>
            <a:endParaRPr lang="en-US" altLang="zh-CN" dirty="0">
              <a:solidFill>
                <a:srgbClr val="000000"/>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BDE1C073-A7BC-456B-9E7D-C87ED120E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214" y="2018751"/>
            <a:ext cx="5347406" cy="2791562"/>
          </a:xfrm>
          <a:prstGeom prst="rect">
            <a:avLst/>
          </a:prstGeom>
        </p:spPr>
      </p:pic>
      <p:pic>
        <p:nvPicPr>
          <p:cNvPr id="14" name="图片 13">
            <a:extLst>
              <a:ext uri="{FF2B5EF4-FFF2-40B4-BE49-F238E27FC236}">
                <a16:creationId xmlns:a16="http://schemas.microsoft.com/office/drawing/2014/main" id="{38F77650-68D5-4020-BAEC-C1A333FE6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622" y="2033218"/>
            <a:ext cx="5347406" cy="2791563"/>
          </a:xfrm>
          <a:prstGeom prst="rect">
            <a:avLst/>
          </a:prstGeom>
        </p:spPr>
      </p:pic>
    </p:spTree>
    <p:extLst>
      <p:ext uri="{BB962C8B-B14F-4D97-AF65-F5344CB8AC3E}">
        <p14:creationId xmlns:p14="http://schemas.microsoft.com/office/powerpoint/2010/main" val="356568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3717" y="6481234"/>
            <a:ext cx="758283" cy="369332"/>
          </a:xfrm>
          <a:prstGeom prst="rect">
            <a:avLst/>
          </a:prstGeom>
          <a:noFill/>
        </p:spPr>
        <p:txBody>
          <a:bodyPr wrap="square" rtlCol="0">
            <a:spAutoFit/>
          </a:bodyPr>
          <a:lstStyle/>
          <a:p>
            <a:pPr algn="r"/>
            <a:fld id="{48247E6E-6507-4F69-8E4E-2578B16075EC}" type="slidenum">
              <a:rPr lang="zh-CN" altLang="en-US" smtClean="0">
                <a:solidFill>
                  <a:schemeClr val="bg1">
                    <a:lumMod val="65000"/>
                  </a:schemeClr>
                </a:solidFill>
                <a:latin typeface="Adobe Devanagari" panose="02040503050201020203" pitchFamily="18" charset="0"/>
                <a:cs typeface="Adobe Devanagari" panose="02040503050201020203" pitchFamily="18" charset="0"/>
              </a:rPr>
              <a:t>6</a:t>
            </a:fld>
            <a:endParaRPr lang="zh-CN" altLang="en-US" dirty="0">
              <a:solidFill>
                <a:schemeClr val="bg1">
                  <a:lumMod val="65000"/>
                </a:schemeClr>
              </a:solidFill>
              <a:latin typeface="Adobe Devanagari" panose="02040503050201020203" pitchFamily="18" charset="0"/>
              <a:cs typeface="Adobe Devanagari" panose="02040503050201020203" pitchFamily="18" charset="0"/>
            </a:endParaRPr>
          </a:p>
        </p:txBody>
      </p:sp>
      <p:sp>
        <p:nvSpPr>
          <p:cNvPr id="4" name="文本框 3">
            <a:extLst>
              <a:ext uri="{FF2B5EF4-FFF2-40B4-BE49-F238E27FC236}">
                <a16:creationId xmlns:a16="http://schemas.microsoft.com/office/drawing/2014/main" id="{E8998022-5A15-4BD5-8AA1-13B9613EEBA7}"/>
              </a:ext>
            </a:extLst>
          </p:cNvPr>
          <p:cNvSpPr txBox="1"/>
          <p:nvPr/>
        </p:nvSpPr>
        <p:spPr>
          <a:xfrm>
            <a:off x="1460938" y="280398"/>
            <a:ext cx="3869356" cy="523220"/>
          </a:xfrm>
          <a:prstGeom prst="rect">
            <a:avLst/>
          </a:prstGeom>
          <a:noFill/>
        </p:spPr>
        <p:txBody>
          <a:bodyPr wrap="square" rtlCol="0">
            <a:spAutoFit/>
          </a:bodyPr>
          <a:lstStyle/>
          <a:p>
            <a:r>
              <a:rPr lang="zh-CN" altLang="en-US" sz="2800" b="1" dirty="0"/>
              <a:t>工作汇报</a:t>
            </a:r>
          </a:p>
        </p:txBody>
      </p:sp>
      <p:pic>
        <p:nvPicPr>
          <p:cNvPr id="7" name="图片 6">
            <a:extLst>
              <a:ext uri="{FF2B5EF4-FFF2-40B4-BE49-F238E27FC236}">
                <a16:creationId xmlns:a16="http://schemas.microsoft.com/office/drawing/2014/main" id="{05B407C7-31EC-46BE-B83A-C4E72B940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3" y="1023813"/>
            <a:ext cx="3352800" cy="2286000"/>
          </a:xfrm>
          <a:prstGeom prst="rect">
            <a:avLst/>
          </a:prstGeom>
        </p:spPr>
      </p:pic>
      <p:pic>
        <p:nvPicPr>
          <p:cNvPr id="9" name="图片 8">
            <a:extLst>
              <a:ext uri="{FF2B5EF4-FFF2-40B4-BE49-F238E27FC236}">
                <a16:creationId xmlns:a16="http://schemas.microsoft.com/office/drawing/2014/main" id="{F9AD7E1E-B2CA-488E-987B-4017B43DE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253" y="3530008"/>
            <a:ext cx="3352800" cy="2285999"/>
          </a:xfrm>
          <a:prstGeom prst="rect">
            <a:avLst/>
          </a:prstGeom>
        </p:spPr>
      </p:pic>
      <p:pic>
        <p:nvPicPr>
          <p:cNvPr id="12" name="图片 11">
            <a:extLst>
              <a:ext uri="{FF2B5EF4-FFF2-40B4-BE49-F238E27FC236}">
                <a16:creationId xmlns:a16="http://schemas.microsoft.com/office/drawing/2014/main" id="{D22A2A93-2E25-4FC1-BE78-7FE735A889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3606" y="1023813"/>
            <a:ext cx="3352800" cy="2286000"/>
          </a:xfrm>
          <a:prstGeom prst="rect">
            <a:avLst/>
          </a:prstGeom>
        </p:spPr>
      </p:pic>
      <p:pic>
        <p:nvPicPr>
          <p:cNvPr id="15" name="图片 14">
            <a:extLst>
              <a:ext uri="{FF2B5EF4-FFF2-40B4-BE49-F238E27FC236}">
                <a16:creationId xmlns:a16="http://schemas.microsoft.com/office/drawing/2014/main" id="{5AC15D40-3790-413F-B00F-011D58C4D5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3606" y="3530008"/>
            <a:ext cx="3352800" cy="2267819"/>
          </a:xfrm>
          <a:prstGeom prst="rect">
            <a:avLst/>
          </a:prstGeom>
        </p:spPr>
      </p:pic>
      <p:pic>
        <p:nvPicPr>
          <p:cNvPr id="17" name="图片 16">
            <a:extLst>
              <a:ext uri="{FF2B5EF4-FFF2-40B4-BE49-F238E27FC236}">
                <a16:creationId xmlns:a16="http://schemas.microsoft.com/office/drawing/2014/main" id="{DADF9D34-485B-4CF6-BBCC-2813F9647B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0058" y="1060173"/>
            <a:ext cx="3352800" cy="2286000"/>
          </a:xfrm>
          <a:prstGeom prst="rect">
            <a:avLst/>
          </a:prstGeom>
        </p:spPr>
      </p:pic>
      <p:pic>
        <p:nvPicPr>
          <p:cNvPr id="19" name="图片 18">
            <a:extLst>
              <a:ext uri="{FF2B5EF4-FFF2-40B4-BE49-F238E27FC236}">
                <a16:creationId xmlns:a16="http://schemas.microsoft.com/office/drawing/2014/main" id="{1D0AD476-3535-4D8D-965E-5B8CFE208B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60058" y="3548187"/>
            <a:ext cx="3352799" cy="2249640"/>
          </a:xfrm>
          <a:prstGeom prst="rect">
            <a:avLst/>
          </a:prstGeom>
        </p:spPr>
      </p:pic>
      <p:cxnSp>
        <p:nvCxnSpPr>
          <p:cNvPr id="24" name="直接箭头连接符 23">
            <a:extLst>
              <a:ext uri="{FF2B5EF4-FFF2-40B4-BE49-F238E27FC236}">
                <a16:creationId xmlns:a16="http://schemas.microsoft.com/office/drawing/2014/main" id="{09353FD5-1FCC-4ADD-8C5B-E9C86145857F}"/>
              </a:ext>
            </a:extLst>
          </p:cNvPr>
          <p:cNvCxnSpPr>
            <a:cxnSpLocks/>
          </p:cNvCxnSpPr>
          <p:nvPr/>
        </p:nvCxnSpPr>
        <p:spPr>
          <a:xfrm flipV="1">
            <a:off x="1742173" y="1984650"/>
            <a:ext cx="792480" cy="22215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A4D7A8C-7F6F-4A43-95B1-0A095487F764}"/>
              </a:ext>
            </a:extLst>
          </p:cNvPr>
          <p:cNvCxnSpPr>
            <a:cxnSpLocks/>
          </p:cNvCxnSpPr>
          <p:nvPr/>
        </p:nvCxnSpPr>
        <p:spPr>
          <a:xfrm flipV="1">
            <a:off x="4744705" y="1318661"/>
            <a:ext cx="350269" cy="22295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39295210-BD18-4121-A524-DFE252860DCA}"/>
              </a:ext>
            </a:extLst>
          </p:cNvPr>
          <p:cNvSpPr/>
          <p:nvPr/>
        </p:nvSpPr>
        <p:spPr>
          <a:xfrm>
            <a:off x="8835992" y="2261937"/>
            <a:ext cx="750770" cy="856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196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3896094" y="822386"/>
            <a:ext cx="4399811" cy="813731"/>
            <a:chOff x="4386699" y="746886"/>
            <a:chExt cx="4399811" cy="813731"/>
          </a:xfrm>
        </p:grpSpPr>
        <p:pic>
          <p:nvPicPr>
            <p:cNvPr id="17" name="图片 16"/>
            <p:cNvPicPr>
              <a:picLocks noChangeAspect="1"/>
            </p:cNvPicPr>
            <p:nvPr/>
          </p:nvPicPr>
          <p:blipFill>
            <a:blip r:embed="rId3"/>
            <a:stretch>
              <a:fillRect/>
            </a:stretch>
          </p:blipFill>
          <p:spPr>
            <a:xfrm>
              <a:off x="4386699" y="746886"/>
              <a:ext cx="813731" cy="813731"/>
            </a:xfrm>
            <a:prstGeom prst="rect">
              <a:avLst/>
            </a:prstGeom>
          </p:spPr>
        </p:pic>
        <p:grpSp>
          <p:nvGrpSpPr>
            <p:cNvPr id="20" name="组合 19"/>
            <p:cNvGrpSpPr/>
            <p:nvPr/>
          </p:nvGrpSpPr>
          <p:grpSpPr>
            <a:xfrm>
              <a:off x="5384803" y="746904"/>
              <a:ext cx="3401707" cy="813713"/>
              <a:chOff x="9205483" y="280849"/>
              <a:chExt cx="2517243" cy="548463"/>
            </a:xfrm>
          </p:grpSpPr>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
        <p:nvSpPr>
          <p:cNvPr id="5" name="标题 4">
            <a:extLst>
              <a:ext uri="{FF2B5EF4-FFF2-40B4-BE49-F238E27FC236}">
                <a16:creationId xmlns:a16="http://schemas.microsoft.com/office/drawing/2014/main" id="{9886493A-DB5F-49EC-A35D-C3DE4621FC02}"/>
              </a:ext>
            </a:extLst>
          </p:cNvPr>
          <p:cNvSpPr>
            <a:spLocks noGrp="1"/>
          </p:cNvSpPr>
          <p:nvPr>
            <p:ph type="ctrTitle"/>
          </p:nvPr>
        </p:nvSpPr>
        <p:spPr>
          <a:xfrm>
            <a:off x="1524000" y="2735317"/>
            <a:ext cx="9144000" cy="1387366"/>
          </a:xfrm>
        </p:spPr>
        <p:txBody>
          <a:bodyPr/>
          <a:lstStyle/>
          <a:p>
            <a:r>
              <a:rPr lang="zh-CN" altLang="en-US" dirty="0"/>
              <a:t>谢谢</a:t>
            </a:r>
          </a:p>
        </p:txBody>
      </p:sp>
    </p:spTree>
    <p:extLst>
      <p:ext uri="{BB962C8B-B14F-4D97-AF65-F5344CB8AC3E}">
        <p14:creationId xmlns:p14="http://schemas.microsoft.com/office/powerpoint/2010/main" val="18277736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7052</TotalTime>
  <Words>507</Words>
  <Application>Microsoft Office PowerPoint</Application>
  <PresentationFormat>宽屏</PresentationFormat>
  <Paragraphs>32</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-apple-system</vt:lpstr>
      <vt:lpstr>等线</vt:lpstr>
      <vt:lpstr>等线 Light</vt:lpstr>
      <vt:lpstr>微软雅黑</vt:lpstr>
      <vt:lpstr>Adobe Devanagari</vt:lpstr>
      <vt:lpstr>Arial</vt:lpstr>
      <vt:lpstr>Bahnschrift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miao tamiaode</dc:creator>
  <cp:lastModifiedBy>Jia Leyuan</cp:lastModifiedBy>
  <cp:revision>509</cp:revision>
  <dcterms:created xsi:type="dcterms:W3CDTF">2020-04-23T01:39:00Z</dcterms:created>
  <dcterms:modified xsi:type="dcterms:W3CDTF">2022-03-19T07:35:30Z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