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06" r:id="rId2"/>
    <p:sldId id="378" r:id="rId3"/>
    <p:sldId id="379" r:id="rId4"/>
    <p:sldId id="380" r:id="rId5"/>
    <p:sldId id="381" r:id="rId6"/>
    <p:sldId id="382" r:id="rId7"/>
    <p:sldId id="37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92F"/>
    <a:srgbClr val="18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00" autoAdjust="0"/>
  </p:normalViewPr>
  <p:slideViewPr>
    <p:cSldViewPr snapToGrid="0">
      <p:cViewPr varScale="1">
        <p:scale>
          <a:sx n="99" d="100"/>
          <a:sy n="99" d="100"/>
        </p:scale>
        <p:origin x="10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50C0-F59D-4265-9884-4BB163F043B6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0A37-D431-4B76-A9CC-FA6F7E66E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4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8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9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基于深度学习的可端到端训练的自然场景检测 与识别算法</a:t>
            </a:r>
            <a:r>
              <a:rPr lang="en-US" altLang="zh-CN" dirty="0"/>
              <a:t>( text spotting) </a:t>
            </a:r>
            <a:r>
              <a:rPr lang="zh-CN" altLang="en-US" dirty="0"/>
              <a:t>由于其简洁高效且统一的 </a:t>
            </a:r>
            <a:endParaRPr lang="en-US" altLang="zh-CN" dirty="0"/>
          </a:p>
          <a:p>
            <a:r>
              <a:rPr lang="zh-CN" altLang="en-US" dirty="0"/>
              <a:t>结构，逐渐取代了过去将检测与识别分阶段训练然 后拼接在一起的方案</a:t>
            </a:r>
            <a:endParaRPr lang="en-US" altLang="zh-CN" dirty="0"/>
          </a:p>
          <a:p>
            <a:r>
              <a:rPr lang="zh-CN" altLang="en-US" dirty="0"/>
              <a:t>，成为自然场景文本检测与识 别的主流研究方向之一。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文字检测模块以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ResNet50 FPN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的基础上直接预测文本框的位置，然后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利用三阶贝塞尔曲线包围文本框，一个曲线需要四个支点确定，总共需要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个支点确定文本框的位置。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对于支点坐标标注问题，先在数据集上标注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ground-truth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，然后采用最小二乘法你和找到最优支点，匹配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ground-truth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曲线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161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endParaRPr lang="zh-CN" alt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"在此处键入公式。"</a:t>
                </a:r>
                <a:endParaRPr lang="zh-CN" alt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7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endParaRPr lang="zh-CN" alt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"在此处键入公式。"</a:t>
                </a:r>
                <a:endParaRPr lang="zh-CN" alt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8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DBD13-4AC8-4FCD-9B2D-95A1636FBB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2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214241" y="179334"/>
            <a:ext cx="2703782" cy="646764"/>
            <a:chOff x="9205483" y="280849"/>
            <a:chExt cx="2517243" cy="54846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1.jpe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172076" y="5945840"/>
            <a:ext cx="1533524" cy="254935"/>
          </a:xfrm>
          <a:prstGeom prst="roundRect">
            <a:avLst>
              <a:gd name="adj" fmla="val 6648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6E9124-94C9-45F8-991C-9243C15143EC}" type="datetime1">
              <a:rPr lang="zh-CN" altLang="en-US" sz="1600" spc="100">
                <a:latin typeface="Bahnschrift Light" panose="020B0502040204020203" pitchFamily="34" charset="0"/>
                <a:ea typeface="微软雅黑" panose="020B0503020204020204" pitchFamily="34" charset="-122"/>
              </a:rPr>
              <a:t>2022/1/8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486290" y="2432693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6290" y="4401169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167533" y="2837369"/>
            <a:ext cx="7713067" cy="65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200" b="1" dirty="0">
                <a:solidFill>
                  <a:srgbClr val="AB2B2B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工作汇报</a:t>
            </a:r>
            <a:endParaRPr lang="zh-CN" altLang="en-US" sz="2800" b="1" dirty="0">
              <a:solidFill>
                <a:srgbClr val="AB2B2B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V="1">
            <a:off x="0" y="0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98022-5A15-4BD5-8AA1-13B9613EEBA7}"/>
              </a:ext>
            </a:extLst>
          </p:cNvPr>
          <p:cNvSpPr txBox="1"/>
          <p:nvPr/>
        </p:nvSpPr>
        <p:spPr>
          <a:xfrm>
            <a:off x="1460938" y="313760"/>
            <a:ext cx="386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、场景文本检测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5CCF07-6C3F-4331-9EEA-C1575734FA95}"/>
              </a:ext>
            </a:extLst>
          </p:cNvPr>
          <p:cNvSpPr txBox="1"/>
          <p:nvPr/>
        </p:nvSpPr>
        <p:spPr>
          <a:xfrm>
            <a:off x="1460938" y="1557383"/>
            <a:ext cx="5775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传统方法的文本检测</a:t>
            </a:r>
            <a:endParaRPr lang="en-US" altLang="zh-CN" dirty="0"/>
          </a:p>
          <a:p>
            <a:pPr lvl="1"/>
            <a:r>
              <a:rPr lang="en-US" altLang="zh-CN" dirty="0"/>
              <a:t>HOG</a:t>
            </a:r>
            <a:r>
              <a:rPr lang="zh-CN" altLang="en-US" dirty="0"/>
              <a:t>、边缘检测、</a:t>
            </a:r>
            <a:r>
              <a:rPr lang="en-US" altLang="zh-CN" dirty="0"/>
              <a:t>SWT</a:t>
            </a:r>
            <a:r>
              <a:rPr lang="zh-CN" altLang="en-US" dirty="0"/>
              <a:t>、</a:t>
            </a:r>
            <a:r>
              <a:rPr lang="en-US" altLang="zh-CN" dirty="0"/>
              <a:t>SFT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基于深度学习的场景文本检测</a:t>
            </a:r>
            <a:endParaRPr lang="en-US" altLang="zh-CN" dirty="0"/>
          </a:p>
          <a:p>
            <a:pPr lvl="1"/>
            <a:r>
              <a:rPr lang="zh-CN" altLang="en-US" dirty="0"/>
              <a:t>主要是利用</a:t>
            </a:r>
            <a:r>
              <a:rPr lang="en-US" altLang="zh-CN" dirty="0"/>
              <a:t>Faster-RCNN</a:t>
            </a:r>
            <a:r>
              <a:rPr lang="zh-CN" altLang="en-US" dirty="0"/>
              <a:t>和</a:t>
            </a:r>
            <a:r>
              <a:rPr lang="en-US" altLang="zh-CN" dirty="0"/>
              <a:t>Mask-RCNN</a:t>
            </a:r>
            <a:r>
              <a:rPr lang="zh-CN" altLang="en-US" dirty="0"/>
              <a:t>等目标检测和目标分割算法的思想，然后针对文本不同于通用目标的表现形式做改进，使之在文本检测领域取得更好的性能。</a:t>
            </a:r>
            <a:endParaRPr lang="en-US" altLang="zh-CN" dirty="0"/>
          </a:p>
          <a:p>
            <a:pPr lvl="1"/>
            <a:r>
              <a:rPr lang="en-US" altLang="zh-CN" dirty="0"/>
              <a:t>Xiao</a:t>
            </a:r>
            <a:r>
              <a:rPr lang="en-US" altLang="zh-CN" baseline="30000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2020ECCV</a:t>
            </a:r>
            <a:r>
              <a:rPr lang="zh-CN" altLang="en-US" dirty="0"/>
              <a:t>上提出了序列变形模块（</a:t>
            </a:r>
            <a:r>
              <a:rPr lang="en-US" altLang="zh-CN" dirty="0"/>
              <a:t>SDM</a:t>
            </a:r>
            <a:r>
              <a:rPr lang="zh-CN" altLang="en-US" dirty="0"/>
              <a:t>），解决了普通卷积对不规则文本采样效率较低的问题，，并通过一个</a:t>
            </a:r>
            <a:r>
              <a:rPr lang="en-US" altLang="zh-CN" dirty="0"/>
              <a:t>seq2seq</a:t>
            </a:r>
            <a:r>
              <a:rPr lang="zh-CN" altLang="en-US" dirty="0"/>
              <a:t>模型对采样过程限制，使之更能准确地检测不规则文本。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AB06C0-2CD0-4ACF-A177-2CCCFD118F0A}"/>
              </a:ext>
            </a:extLst>
          </p:cNvPr>
          <p:cNvSpPr/>
          <p:nvPr/>
        </p:nvSpPr>
        <p:spPr>
          <a:xfrm>
            <a:off x="1867670" y="5621774"/>
            <a:ext cx="5665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https://www.cnblogs.com/xuehuiping/p/14297929.html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B3EAFE-A742-4B4C-91AE-48374EED009C}"/>
              </a:ext>
            </a:extLst>
          </p:cNvPr>
          <p:cNvSpPr/>
          <p:nvPr/>
        </p:nvSpPr>
        <p:spPr>
          <a:xfrm>
            <a:off x="875572" y="6204235"/>
            <a:ext cx="108664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Xiao S., Peng L., Yan R., An K., Yao G., Min J. (2020) Sequential Deformation for Accurate Scene Text Detection. In: </a:t>
            </a:r>
            <a:r>
              <a:rPr lang="en-US" altLang="zh-CN" sz="1200" dirty="0" err="1"/>
              <a:t>Vedaldi</a:t>
            </a:r>
            <a:r>
              <a:rPr lang="en-US" altLang="zh-CN" sz="1200" dirty="0"/>
              <a:t> A., Bischof H., </a:t>
            </a:r>
            <a:r>
              <a:rPr lang="en-US" altLang="zh-CN" sz="1200" dirty="0" err="1"/>
              <a:t>Brox</a:t>
            </a:r>
            <a:r>
              <a:rPr lang="en-US" altLang="zh-CN" sz="1200" dirty="0"/>
              <a:t> T., Frahm JM. (eds) Computer Vision – ECCV 2020. ECCV 2020. Lecture Notes in Computer Science, vol 12374.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034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98022-5A15-4BD5-8AA1-13B9613EEBA7}"/>
              </a:ext>
            </a:extLst>
          </p:cNvPr>
          <p:cNvSpPr txBox="1"/>
          <p:nvPr/>
        </p:nvSpPr>
        <p:spPr>
          <a:xfrm>
            <a:off x="1471448" y="313760"/>
            <a:ext cx="386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、场景文本识别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1119F3-C9E5-4A14-9F0C-5648427E6593}"/>
              </a:ext>
            </a:extLst>
          </p:cNvPr>
          <p:cNvSpPr txBox="1"/>
          <p:nvPr/>
        </p:nvSpPr>
        <p:spPr>
          <a:xfrm>
            <a:off x="1471448" y="1609935"/>
            <a:ext cx="57751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基于分割的文本识别算法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、图像预处理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、单个字符分割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、单字符识别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无需分割的文本识别算法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、图像预处理阶段</a:t>
            </a:r>
            <a:endParaRPr lang="en-US" altLang="zh-CN" dirty="0"/>
          </a:p>
          <a:p>
            <a:pPr lvl="2"/>
            <a:r>
              <a:rPr lang="zh-CN" altLang="en-US" dirty="0"/>
              <a:t>包括空间变化网络、对称限制纠正网络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、特征提取</a:t>
            </a:r>
            <a:endParaRPr lang="en-US" altLang="zh-CN" dirty="0"/>
          </a:p>
          <a:p>
            <a:pPr lvl="1"/>
            <a:r>
              <a:rPr lang="en-US" altLang="zh-CN" dirty="0"/>
              <a:t>	RNN</a:t>
            </a:r>
            <a:r>
              <a:rPr lang="zh-CN" altLang="en-US" dirty="0"/>
              <a:t>、</a:t>
            </a:r>
            <a:r>
              <a:rPr lang="en-US" altLang="zh-CN" dirty="0"/>
              <a:t>CNN…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、序列建模</a:t>
            </a:r>
            <a:endParaRPr lang="en-US" altLang="zh-CN" dirty="0"/>
          </a:p>
          <a:p>
            <a:pPr lvl="1"/>
            <a:r>
              <a:rPr lang="en-US" altLang="zh-CN" dirty="0"/>
              <a:t>	LSTM</a:t>
            </a:r>
            <a:r>
              <a:rPr lang="zh-CN" altLang="en-US" dirty="0"/>
              <a:t>、</a:t>
            </a:r>
            <a:r>
              <a:rPr lang="en-US" altLang="zh-CN" dirty="0"/>
              <a:t>Transformer…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、转录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注意力机制、</a:t>
            </a:r>
            <a:r>
              <a:rPr lang="en-US" altLang="zh-CN" dirty="0"/>
              <a:t>CTC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470F0B-4B52-4DB8-B56A-2C6F612BE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979" y="1369678"/>
            <a:ext cx="3357419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1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98022-5A15-4BD5-8AA1-13B9613EEBA7}"/>
              </a:ext>
            </a:extLst>
          </p:cNvPr>
          <p:cNvSpPr txBox="1"/>
          <p:nvPr/>
        </p:nvSpPr>
        <p:spPr>
          <a:xfrm>
            <a:off x="1471448" y="313760"/>
            <a:ext cx="480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end-to-end</a:t>
            </a:r>
            <a:r>
              <a:rPr lang="zh-CN" altLang="en-US" sz="2800" b="1" dirty="0"/>
              <a:t>场景文本检测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686CE3-27C7-47F6-9002-5EDD8FFEA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06" y="1122006"/>
            <a:ext cx="7927111" cy="24836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5D5355-2000-47E3-8895-20E6C047D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728" y="3890665"/>
            <a:ext cx="4866667" cy="22476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31C001-CC3A-4847-B876-446DA5BC7FE3}"/>
              </a:ext>
            </a:extLst>
          </p:cNvPr>
          <p:cNvSpPr/>
          <p:nvPr/>
        </p:nvSpPr>
        <p:spPr>
          <a:xfrm>
            <a:off x="6810703" y="4414309"/>
            <a:ext cx="34263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对于支点坐标标注问题，先在数据集上标注</a:t>
            </a:r>
            <a:r>
              <a:rPr lang="en-US" altLang="zh-CN" dirty="0"/>
              <a:t>ground-truth</a:t>
            </a:r>
            <a:r>
              <a:rPr lang="zh-CN" altLang="en-US" dirty="0"/>
              <a:t>，然后采用最小二乘法拟合找到最优支点，匹配</a:t>
            </a:r>
            <a:r>
              <a:rPr lang="en-US" altLang="zh-CN" dirty="0"/>
              <a:t>ground-truth</a:t>
            </a:r>
            <a:r>
              <a:rPr lang="zh-CN" altLang="en-US" dirty="0"/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402718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98022-5A15-4BD5-8AA1-13B9613EEBA7}"/>
              </a:ext>
            </a:extLst>
          </p:cNvPr>
          <p:cNvSpPr txBox="1"/>
          <p:nvPr/>
        </p:nvSpPr>
        <p:spPr>
          <a:xfrm>
            <a:off x="1471448" y="313760"/>
            <a:ext cx="480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end-to-end</a:t>
            </a:r>
            <a:r>
              <a:rPr lang="zh-CN" altLang="en-US" sz="2800" b="1" dirty="0"/>
              <a:t>场景文本检测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236A0C-8B08-4652-99A7-D48CEA41F89C}"/>
              </a:ext>
            </a:extLst>
          </p:cNvPr>
          <p:cNvSpPr txBox="1"/>
          <p:nvPr/>
        </p:nvSpPr>
        <p:spPr>
          <a:xfrm>
            <a:off x="825062" y="1124607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Bezier</a:t>
            </a:r>
            <a:r>
              <a:rPr lang="zh-CN" altLang="en-US" sz="2400" b="1" dirty="0"/>
              <a:t>曲线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89943F-5009-4E5A-BC16-392C4EAB8983}"/>
              </a:ext>
            </a:extLst>
          </p:cNvPr>
          <p:cNvSpPr txBox="1"/>
          <p:nvPr/>
        </p:nvSpPr>
        <p:spPr>
          <a:xfrm>
            <a:off x="1145628" y="1843832"/>
            <a:ext cx="251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线性插值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609D60-CA1A-4478-9CAE-12BFF5808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28" y="2028498"/>
            <a:ext cx="3066667" cy="1276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4BA9380-F032-4514-B573-201998A35E03}"/>
                  </a:ext>
                </a:extLst>
              </p:cNvPr>
              <p:cNvSpPr txBox="1"/>
              <p:nvPr/>
            </p:nvSpPr>
            <p:spPr>
              <a:xfrm>
                <a:off x="6631805" y="2028498"/>
                <a:ext cx="2598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:r>
                  <a:rPr lang="en-US" altLang="zh-CN" i="1" dirty="0"/>
                  <a:t>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4BA9380-F032-4514-B573-201998A35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805" y="2028498"/>
                <a:ext cx="2598821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8A18F7C-0AC0-4AD0-A87E-876E7D8A6CCF}"/>
              </a:ext>
            </a:extLst>
          </p:cNvPr>
          <p:cNvSpPr txBox="1"/>
          <p:nvPr/>
        </p:nvSpPr>
        <p:spPr>
          <a:xfrm>
            <a:off x="1093076" y="4311540"/>
            <a:ext cx="251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二阶</a:t>
            </a:r>
            <a:r>
              <a:rPr lang="en-US" altLang="zh-CN" dirty="0"/>
              <a:t>Bezier</a:t>
            </a:r>
            <a:r>
              <a:rPr lang="zh-CN" altLang="en-US" dirty="0"/>
              <a:t>曲线</a:t>
            </a:r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1EAC50BF-8F21-465E-ABDA-79275200F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177" y="4023896"/>
            <a:ext cx="2604253" cy="212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393FB2-DA1E-4459-9925-E2C354DCD505}"/>
                  </a:ext>
                </a:extLst>
              </p:cNvPr>
              <p:cNvSpPr txBox="1"/>
              <p:nvPr/>
            </p:nvSpPr>
            <p:spPr>
              <a:xfrm>
                <a:off x="6631804" y="4090839"/>
                <a:ext cx="2598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:r>
                  <a:rPr lang="en-US" altLang="zh-CN" i="1" dirty="0"/>
                  <a:t>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393FB2-DA1E-4459-9925-E2C354DCD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804" y="4090839"/>
                <a:ext cx="2598821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DF89E28-243D-457F-A4AD-15A2344B9E46}"/>
                  </a:ext>
                </a:extLst>
              </p:cNvPr>
              <p:cNvSpPr txBox="1"/>
              <p:nvPr/>
            </p:nvSpPr>
            <p:spPr>
              <a:xfrm>
                <a:off x="6631803" y="4536595"/>
                <a:ext cx="2598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:r>
                  <a:rPr lang="en-US" altLang="zh-CN" i="1" dirty="0"/>
                  <a:t>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DF89E28-243D-457F-A4AD-15A2344B9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803" y="4536595"/>
                <a:ext cx="259882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59EA23-39A3-4E4C-ADB5-D91FA11C09CB}"/>
                  </a:ext>
                </a:extLst>
              </p:cNvPr>
              <p:cNvSpPr txBox="1"/>
              <p:nvPr/>
            </p:nvSpPr>
            <p:spPr>
              <a:xfrm>
                <a:off x="6631802" y="4982351"/>
                <a:ext cx="2598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:r>
                  <a:rPr lang="en-US" altLang="zh-CN" i="1" dirty="0"/>
                  <a:t>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59EA23-39A3-4E4C-ADB5-D91FA11C0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802" y="4982351"/>
                <a:ext cx="2598821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preview">
            <a:extLst>
              <a:ext uri="{FF2B5EF4-FFF2-40B4-BE49-F238E27FC236}">
                <a16:creationId xmlns:a16="http://schemas.microsoft.com/office/drawing/2014/main" id="{BDF87498-859D-4B19-B092-9C9E3DEB1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572" y="5781401"/>
            <a:ext cx="8331428" cy="50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34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98022-5A15-4BD5-8AA1-13B9613EEBA7}"/>
              </a:ext>
            </a:extLst>
          </p:cNvPr>
          <p:cNvSpPr txBox="1"/>
          <p:nvPr/>
        </p:nvSpPr>
        <p:spPr>
          <a:xfrm>
            <a:off x="1471448" y="313760"/>
            <a:ext cx="480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end-to-end</a:t>
            </a:r>
            <a:r>
              <a:rPr lang="zh-CN" altLang="en-US" sz="2800" b="1" dirty="0"/>
              <a:t>场景文本检测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236A0C-8B08-4652-99A7-D48CEA41F89C}"/>
              </a:ext>
            </a:extLst>
          </p:cNvPr>
          <p:cNvSpPr txBox="1"/>
          <p:nvPr/>
        </p:nvSpPr>
        <p:spPr>
          <a:xfrm>
            <a:off x="825062" y="1124607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Bezier</a:t>
            </a:r>
            <a:r>
              <a:rPr lang="zh-CN" altLang="en-US" sz="2400" b="1" dirty="0"/>
              <a:t>曲线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4E86D6C-8BFB-411B-BDDE-BC9225E1CA1A}"/>
                  </a:ext>
                </a:extLst>
              </p:cNvPr>
              <p:cNvSpPr txBox="1"/>
              <p:nvPr/>
            </p:nvSpPr>
            <p:spPr>
              <a:xfrm>
                <a:off x="1809550" y="1893149"/>
                <a:ext cx="5958038" cy="84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4E86D6C-8BFB-411B-BDDE-BC9225E1C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550" y="1893149"/>
                <a:ext cx="5958038" cy="848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E08115E-8467-4A38-A0E3-387A5C77AA5B}"/>
              </a:ext>
            </a:extLst>
          </p:cNvPr>
          <p:cNvSpPr txBox="1"/>
          <p:nvPr/>
        </p:nvSpPr>
        <p:spPr>
          <a:xfrm>
            <a:off x="1471448" y="2127183"/>
            <a:ext cx="182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Bezier</a:t>
            </a:r>
            <a:r>
              <a:rPr lang="zh-CN" altLang="en-US" dirty="0"/>
              <a:t>曲线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EC24F4-2CD0-491B-9AEA-78F8B7C64A8F}"/>
              </a:ext>
            </a:extLst>
          </p:cNvPr>
          <p:cNvSpPr txBox="1"/>
          <p:nvPr/>
        </p:nvSpPr>
        <p:spPr>
          <a:xfrm>
            <a:off x="1471448" y="3059668"/>
            <a:ext cx="182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7CF5F7B-D0EA-4296-A0F5-41B9385BB750}"/>
                  </a:ext>
                </a:extLst>
              </p:cNvPr>
              <p:cNvSpPr/>
              <p:nvPr/>
            </p:nvSpPr>
            <p:spPr>
              <a:xfrm>
                <a:off x="3642197" y="3004621"/>
                <a:ext cx="3588546" cy="650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7CF5F7B-D0EA-4296-A0F5-41B9385BB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197" y="3004621"/>
                <a:ext cx="3588546" cy="650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9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  <p:sp>
        <p:nvSpPr>
          <p:cNvPr id="5" name="标题 4">
            <a:extLst>
              <a:ext uri="{FF2B5EF4-FFF2-40B4-BE49-F238E27FC236}">
                <a16:creationId xmlns:a16="http://schemas.microsoft.com/office/drawing/2014/main" id="{9886493A-DB5F-49EC-A35D-C3DE4621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5317"/>
            <a:ext cx="9144000" cy="1387366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82777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5339</TotalTime>
  <Words>487</Words>
  <Application>Microsoft Office PowerPoint</Application>
  <PresentationFormat>宽屏</PresentationFormat>
  <Paragraphs>58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Adobe Devanagari</vt:lpstr>
      <vt:lpstr>等线</vt:lpstr>
      <vt:lpstr>等线 Light</vt:lpstr>
      <vt:lpstr>微软雅黑</vt:lpstr>
      <vt:lpstr>Arial</vt:lpstr>
      <vt:lpstr>Bahnschrift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tamiaode</dc:creator>
  <cp:lastModifiedBy>wang</cp:lastModifiedBy>
  <cp:revision>489</cp:revision>
  <dcterms:created xsi:type="dcterms:W3CDTF">2020-04-23T01:39:00Z</dcterms:created>
  <dcterms:modified xsi:type="dcterms:W3CDTF">2022-01-08T13:22:41Z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