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21" r:id="rId3"/>
    <p:sldId id="583" r:id="rId5"/>
    <p:sldId id="584" r:id="rId6"/>
    <p:sldId id="585" r:id="rId7"/>
    <p:sldId id="524" r:id="rId8"/>
    <p:sldId id="587" r:id="rId9"/>
    <p:sldId id="586" r:id="rId10"/>
    <p:sldId id="589" r:id="rId11"/>
    <p:sldId id="588" r:id="rId12"/>
    <p:sldId id="59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292F"/>
    <a:srgbClr val="183E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84698" autoAdjust="0"/>
  </p:normalViewPr>
  <p:slideViewPr>
    <p:cSldViewPr snapToGrid="0">
      <p:cViewPr varScale="1">
        <p:scale>
          <a:sx n="107" d="100"/>
          <a:sy n="107" d="100"/>
        </p:scale>
        <p:origin x="-1109" y="-82"/>
      </p:cViewPr>
      <p:guideLst>
        <p:guide orient="horz" pos="2241"/>
        <p:guide pos="38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7E50C0-F59D-4265-9884-4BB163F043B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80A37-D431-4B76-A9CC-FA6F7E66E78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err="1" smtClean="0">
                <a:solidFill>
                  <a:schemeClr val="tx1"/>
                </a:solidFill>
                <a:latin typeface="+mn-lt"/>
                <a:ea typeface="+mn-ea"/>
                <a:cs typeface="+mn-cs"/>
              </a:rPr>
              <a:t>FingerPass</a:t>
            </a:r>
            <a:r>
              <a:rPr lang="en-US" altLang="zh-CN" sz="1200" b="0" i="0" u="none" strike="noStrike" kern="1200" baseline="0" dirty="0" smtClean="0">
                <a:solidFill>
                  <a:schemeClr val="tx1"/>
                </a:solidFill>
                <a:latin typeface="+mn-lt"/>
                <a:ea typeface="+mn-ea"/>
                <a:cs typeface="+mn-cs"/>
              </a:rPr>
              <a:t> separates the user authentication process into two stages, login and interaction, to achieve high authentication accuracy and low response latency simultaneously.</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In the login stage, we develop a deep learning-based approach to extract behavioral characteristics of finger gestures for highly accurate user identification.</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For the interaction stage, to provide continuous authentication in real time for satisfactory user experience, we design a verification</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mechanism with lightweight classifiers to continuously authenticate the user’s identity during each interaction of finger gestures.</a:t>
            </a:r>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2D4B9571-4ED6-4C81-B95F-91FC05788F2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振幅：表示的传播能量。不同用户间差别不大，是因为用户之间的细微差异被不同手指手势的差异覆盖了。因此，由于能量衰减，</a:t>
            </a:r>
            <a:r>
              <a:rPr lang="en-US" altLang="zh-CN" sz="1200" b="0" i="0" kern="1200" dirty="0" smtClean="0">
                <a:solidFill>
                  <a:schemeClr val="tx1"/>
                </a:solidFill>
                <a:effectLst/>
                <a:latin typeface="+mn-lt"/>
                <a:ea typeface="+mn-ea"/>
                <a:cs typeface="+mn-cs"/>
              </a:rPr>
              <a:t>CSI</a:t>
            </a:r>
            <a:r>
              <a:rPr lang="zh-CN" altLang="en-US" sz="1200" b="0" i="0" kern="1200" dirty="0" smtClean="0">
                <a:solidFill>
                  <a:schemeClr val="tx1"/>
                </a:solidFill>
                <a:effectLst/>
                <a:latin typeface="+mn-lt"/>
                <a:ea typeface="+mn-ea"/>
                <a:cs typeface="+mn-cs"/>
              </a:rPr>
              <a:t>振幅会发生显著变化。然而，由于手指阻塞描述了手指手势的粗粒度特征，它将覆盖不同用户的细粒度行为独特性。</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相位：表示的传播路径。距离，速度，手掌的方向，</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fld>
            <a:endParaRPr lang="zh-CN" altLang="en-US"/>
          </a:p>
        </p:txBody>
      </p:sp>
      <p:sp>
        <p:nvSpPr>
          <p:cNvPr id="5" name="页脚占位符 4"/>
          <p:cNvSpPr>
            <a:spLocks noGrp="1"/>
          </p:cNvSpPr>
          <p:nvPr>
            <p:ph type="ftr" sz="quarter" idx="4"/>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振幅：表示的传播能量。不同用户间差别不大，是因为用户之间的细微差异被不同手指手势的差异覆盖了。因此，由于能量衰减，</a:t>
            </a:r>
            <a:r>
              <a:rPr lang="en-US" altLang="zh-CN" sz="1200" b="0" i="0" kern="1200" dirty="0" smtClean="0">
                <a:solidFill>
                  <a:schemeClr val="tx1"/>
                </a:solidFill>
                <a:effectLst/>
                <a:latin typeface="+mn-lt"/>
                <a:ea typeface="+mn-ea"/>
                <a:cs typeface="+mn-cs"/>
              </a:rPr>
              <a:t>CSI</a:t>
            </a:r>
            <a:r>
              <a:rPr lang="zh-CN" altLang="en-US" sz="1200" b="0" i="0" kern="1200" dirty="0" smtClean="0">
                <a:solidFill>
                  <a:schemeClr val="tx1"/>
                </a:solidFill>
                <a:effectLst/>
                <a:latin typeface="+mn-lt"/>
                <a:ea typeface="+mn-ea"/>
                <a:cs typeface="+mn-cs"/>
              </a:rPr>
              <a:t>振幅会发生显著变化。然而，由于手指阻塞描述了手指手势的粗粒度特征，它将覆盖不同用户的细粒度行为独特性。</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相位：表示的传播路径。距离，速度，手掌的方向，</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fld>
            <a:endParaRPr lang="zh-CN" altLang="en-US"/>
          </a:p>
        </p:txBody>
      </p:sp>
      <p:sp>
        <p:nvSpPr>
          <p:cNvPr id="5" name="页脚占位符 4"/>
          <p:cNvSpPr>
            <a:spLocks noGrp="1"/>
          </p:cNvSpPr>
          <p:nvPr>
            <p:ph type="ftr" sz="quarter" idx="4"/>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振幅：表示的传播能量。不同用户间差别不大，是因为用户之间的细微差异被不同手指手势的差异覆盖了。因此，由于能量衰减，</a:t>
            </a:r>
            <a:r>
              <a:rPr lang="en-US" altLang="zh-CN" sz="1200" b="0" i="0" kern="1200" dirty="0" smtClean="0">
                <a:solidFill>
                  <a:schemeClr val="tx1"/>
                </a:solidFill>
                <a:effectLst/>
                <a:latin typeface="+mn-lt"/>
                <a:ea typeface="+mn-ea"/>
                <a:cs typeface="+mn-cs"/>
              </a:rPr>
              <a:t>CSI</a:t>
            </a:r>
            <a:r>
              <a:rPr lang="zh-CN" altLang="en-US" sz="1200" b="0" i="0" kern="1200" dirty="0" smtClean="0">
                <a:solidFill>
                  <a:schemeClr val="tx1"/>
                </a:solidFill>
                <a:effectLst/>
                <a:latin typeface="+mn-lt"/>
                <a:ea typeface="+mn-ea"/>
                <a:cs typeface="+mn-cs"/>
              </a:rPr>
              <a:t>振幅会发生显著变化。然而，由于手指阻塞描述了手指手势的粗粒度特征，它将覆盖不同用户的细粒度行为独特性。</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相位：表示的传播路径。距离，速度，手掌的方向，</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fld>
            <a:endParaRPr lang="zh-CN" altLang="en-US"/>
          </a:p>
        </p:txBody>
      </p:sp>
      <p:sp>
        <p:nvSpPr>
          <p:cNvPr id="5" name="页脚占位符 4"/>
          <p:cNvSpPr>
            <a:spLocks noGrp="1"/>
          </p:cNvSpPr>
          <p:nvPr>
            <p:ph type="ftr" sz="quarter" idx="4"/>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振幅：表示的传播能量。不同用户间差别不大，是因为用户之间的细微差异被不同手指手势的差异覆盖了。因此，由于能量衰减，</a:t>
            </a:r>
            <a:r>
              <a:rPr lang="en-US" altLang="zh-CN" sz="1200" b="0" i="0" kern="1200" dirty="0" smtClean="0">
                <a:solidFill>
                  <a:schemeClr val="tx1"/>
                </a:solidFill>
                <a:effectLst/>
                <a:latin typeface="+mn-lt"/>
                <a:ea typeface="+mn-ea"/>
                <a:cs typeface="+mn-cs"/>
              </a:rPr>
              <a:t>CSI</a:t>
            </a:r>
            <a:r>
              <a:rPr lang="zh-CN" altLang="en-US" sz="1200" b="0" i="0" kern="1200" dirty="0" smtClean="0">
                <a:solidFill>
                  <a:schemeClr val="tx1"/>
                </a:solidFill>
                <a:effectLst/>
                <a:latin typeface="+mn-lt"/>
                <a:ea typeface="+mn-ea"/>
                <a:cs typeface="+mn-cs"/>
              </a:rPr>
              <a:t>振幅会发生显著变化。然而，由于手指阻塞描述了手指手势的粗粒度特征，它将覆盖不同用户的细粒度行为独特性。</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相位：表示的传播路径。距离，速度，手掌的方向，</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fld>
            <a:endParaRPr lang="zh-CN" altLang="en-US"/>
          </a:p>
        </p:txBody>
      </p:sp>
      <p:sp>
        <p:nvSpPr>
          <p:cNvPr id="5" name="页脚占位符 4"/>
          <p:cNvSpPr>
            <a:spLocks noGrp="1"/>
          </p:cNvSpPr>
          <p:nvPr>
            <p:ph type="ftr" sz="quarter" idx="4"/>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振幅：表示的传播能量。不同用户间差别不大，是因为用户之间的细微差异被不同手指手势的差异覆盖了。因此，由于能量衰减，</a:t>
            </a:r>
            <a:r>
              <a:rPr lang="en-US" altLang="zh-CN" sz="1200" b="0" i="0" kern="1200" dirty="0" smtClean="0">
                <a:solidFill>
                  <a:schemeClr val="tx1"/>
                </a:solidFill>
                <a:effectLst/>
                <a:latin typeface="+mn-lt"/>
                <a:ea typeface="+mn-ea"/>
                <a:cs typeface="+mn-cs"/>
              </a:rPr>
              <a:t>CSI</a:t>
            </a:r>
            <a:r>
              <a:rPr lang="zh-CN" altLang="en-US" sz="1200" b="0" i="0" kern="1200" dirty="0" smtClean="0">
                <a:solidFill>
                  <a:schemeClr val="tx1"/>
                </a:solidFill>
                <a:effectLst/>
                <a:latin typeface="+mn-lt"/>
                <a:ea typeface="+mn-ea"/>
                <a:cs typeface="+mn-cs"/>
              </a:rPr>
              <a:t>振幅会发生显著变化。然而，由于手指阻塞描述了手指手势的粗粒度特征，它将覆盖不同用户的细粒度行为独特性。</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相位：表示的传播路径。距离，速度，手掌的方向，</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fld>
            <a:endParaRPr lang="zh-CN" altLang="en-US"/>
          </a:p>
        </p:txBody>
      </p:sp>
      <p:sp>
        <p:nvSpPr>
          <p:cNvPr id="5" name="页脚占位符 4"/>
          <p:cNvSpPr>
            <a:spLocks noGrp="1"/>
          </p:cNvSpPr>
          <p:nvPr>
            <p:ph type="ftr" sz="quarter" idx="4"/>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振幅：表示的传播能量。不同用户间差别不大，是因为用户之间的细微差异被不同手指手势的差异覆盖了。因此，由于能量衰减，</a:t>
            </a:r>
            <a:r>
              <a:rPr lang="en-US" altLang="zh-CN" sz="1200" b="0" i="0" kern="1200" dirty="0" smtClean="0">
                <a:solidFill>
                  <a:schemeClr val="tx1"/>
                </a:solidFill>
                <a:effectLst/>
                <a:latin typeface="+mn-lt"/>
                <a:ea typeface="+mn-ea"/>
                <a:cs typeface="+mn-cs"/>
              </a:rPr>
              <a:t>CSI</a:t>
            </a:r>
            <a:r>
              <a:rPr lang="zh-CN" altLang="en-US" sz="1200" b="0" i="0" kern="1200" dirty="0" smtClean="0">
                <a:solidFill>
                  <a:schemeClr val="tx1"/>
                </a:solidFill>
                <a:effectLst/>
                <a:latin typeface="+mn-lt"/>
                <a:ea typeface="+mn-ea"/>
                <a:cs typeface="+mn-cs"/>
              </a:rPr>
              <a:t>振幅会发生显著变化。然而，由于手指阻塞描述了手指手势的粗粒度特征，它将覆盖不同用户的细粒度行为独特性。</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相位：表示的传播路径。距离，速度，手掌的方向，</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fld>
            <a:endParaRPr lang="zh-CN" altLang="en-US"/>
          </a:p>
        </p:txBody>
      </p:sp>
      <p:sp>
        <p:nvSpPr>
          <p:cNvPr id="5" name="页脚占位符 4"/>
          <p:cNvSpPr>
            <a:spLocks noGrp="1"/>
          </p:cNvSpPr>
          <p:nvPr>
            <p:ph type="ftr" sz="quarter" idx="4"/>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振幅：表示的传播能量。不同用户间差别不大，是因为用户之间的细微差异被不同手指手势的差异覆盖了。因此，由于能量衰减，</a:t>
            </a:r>
            <a:r>
              <a:rPr lang="en-US" altLang="zh-CN" sz="1200" b="0" i="0" kern="1200" dirty="0" smtClean="0">
                <a:solidFill>
                  <a:schemeClr val="tx1"/>
                </a:solidFill>
                <a:effectLst/>
                <a:latin typeface="+mn-lt"/>
                <a:ea typeface="+mn-ea"/>
                <a:cs typeface="+mn-cs"/>
              </a:rPr>
              <a:t>CSI</a:t>
            </a:r>
            <a:r>
              <a:rPr lang="zh-CN" altLang="en-US" sz="1200" b="0" i="0" kern="1200" dirty="0" smtClean="0">
                <a:solidFill>
                  <a:schemeClr val="tx1"/>
                </a:solidFill>
                <a:effectLst/>
                <a:latin typeface="+mn-lt"/>
                <a:ea typeface="+mn-ea"/>
                <a:cs typeface="+mn-cs"/>
              </a:rPr>
              <a:t>振幅会发生显著变化。然而，由于手指阻塞描述了手指手势的粗粒度特征，它将覆盖不同用户的细粒度行为独特性。</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相位：表示的传播路径。距离，速度，手掌的方向，</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fld>
            <a:endParaRPr lang="zh-CN" altLang="en-US"/>
          </a:p>
        </p:txBody>
      </p:sp>
      <p:sp>
        <p:nvSpPr>
          <p:cNvPr id="5" name="页脚占位符 4"/>
          <p:cNvSpPr>
            <a:spLocks noGrp="1"/>
          </p:cNvSpPr>
          <p:nvPr>
            <p:ph type="ftr" sz="quarter" idx="4"/>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振幅：表示的传播能量。不同用户间差别不大，是因为用户之间的细微差异被不同手指手势的差异覆盖了。因此，由于能量衰减，</a:t>
            </a:r>
            <a:r>
              <a:rPr lang="en-US" altLang="zh-CN" sz="1200" b="0" i="0" kern="1200" dirty="0" smtClean="0">
                <a:solidFill>
                  <a:schemeClr val="tx1"/>
                </a:solidFill>
                <a:effectLst/>
                <a:latin typeface="+mn-lt"/>
                <a:ea typeface="+mn-ea"/>
                <a:cs typeface="+mn-cs"/>
              </a:rPr>
              <a:t>CSI</a:t>
            </a:r>
            <a:r>
              <a:rPr lang="zh-CN" altLang="en-US" sz="1200" b="0" i="0" kern="1200" dirty="0" smtClean="0">
                <a:solidFill>
                  <a:schemeClr val="tx1"/>
                </a:solidFill>
                <a:effectLst/>
                <a:latin typeface="+mn-lt"/>
                <a:ea typeface="+mn-ea"/>
                <a:cs typeface="+mn-cs"/>
              </a:rPr>
              <a:t>振幅会发生显著变化。然而，由于手指阻塞描述了手指手势的粗粒度特征，它将覆盖不同用户的细粒度行为独特性。</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相位：表示的传播路径。距离，速度，手掌的方向，</a:t>
            </a: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fld>
            <a:endParaRPr lang="zh-CN" altLang="en-US"/>
          </a:p>
        </p:txBody>
      </p:sp>
      <p:sp>
        <p:nvSpPr>
          <p:cNvPr id="5" name="页脚占位符 4"/>
          <p:cNvSpPr>
            <a:spLocks noGrp="1"/>
          </p:cNvSpPr>
          <p:nvPr>
            <p:ph type="ftr" sz="quarter" idx="4"/>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sz="1200" b="0" i="0" kern="1200" dirty="0" smtClean="0">
                <a:solidFill>
                  <a:schemeClr val="tx1"/>
                </a:solidFill>
                <a:effectLst/>
                <a:latin typeface="+mn-lt"/>
                <a:ea typeface="+mn-ea"/>
                <a:cs typeface="+mn-cs"/>
              </a:rPr>
              <a:t>总之，较低水平的神经质和较高水平的外向性、经验开放性、亲和性和尽责性与更典型的适应性情绪调节策略（重新评估、问题解决和正念）和较低的典型不适应的情绪调节策略（回避和抑制）相关。此外，临床样本中的关系强于非临床样本，女性比男性更强，报告性格情绪调节的样本比报告情境情绪调节的样本更强</a:t>
            </a:r>
            <a:endParaRPr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2D4B9571-4ED6-4C81-B95F-91FC05788F20}" type="slidenum">
              <a:rPr lang="zh-CN" altLang="en-US" smtClean="0"/>
            </a:fld>
            <a:endParaRPr lang="zh-CN" altLang="en-US"/>
          </a:p>
        </p:txBody>
      </p:sp>
      <p:sp>
        <p:nvSpPr>
          <p:cNvPr id="5" name="页脚占位符 4"/>
          <p:cNvSpPr>
            <a:spLocks noGrp="1"/>
          </p:cNvSpPr>
          <p:nvPr>
            <p:ph type="ftr" sz="quarter" idx="4"/>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B830BEA-91DE-425F-9A70-60AC6B27C6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3108D-736D-4D0B-9347-29A7A9B45C5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B830BEA-91DE-425F-9A70-60AC6B27C6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3108D-736D-4D0B-9347-29A7A9B45C5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B830BEA-91DE-425F-9A70-60AC6B27C6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3108D-736D-4D0B-9347-29A7A9B45C5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4_自定义版式">
    <p:spTree>
      <p:nvGrpSpPr>
        <p:cNvPr id="1" name=""/>
        <p:cNvGrpSpPr/>
        <p:nvPr/>
      </p:nvGrpSpPr>
      <p:grpSpPr>
        <a:xfrm>
          <a:off x="0" y="0"/>
          <a:ext cx="0" cy="0"/>
          <a:chOff x="0" y="0"/>
          <a:chExt cx="0" cy="0"/>
        </a:xfrm>
      </p:grpSpPr>
      <p:grpSp>
        <p:nvGrpSpPr>
          <p:cNvPr id="7" name="组合 6"/>
          <p:cNvGrpSpPr/>
          <p:nvPr userDrawn="1"/>
        </p:nvGrpSpPr>
        <p:grpSpPr>
          <a:xfrm>
            <a:off x="9214241" y="179334"/>
            <a:ext cx="2703782" cy="646764"/>
            <a:chOff x="9205483" y="280849"/>
            <a:chExt cx="2517243" cy="548463"/>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05483" y="280849"/>
              <a:ext cx="618914" cy="5484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2038" y="341346"/>
              <a:ext cx="2050688" cy="464823"/>
            </a:xfrm>
            <a:prstGeom prst="rect">
              <a:avLst/>
            </a:prstGeom>
          </p:spPr>
        </p:pic>
      </p:grpSp>
      <p:cxnSp>
        <p:nvCxnSpPr>
          <p:cNvPr id="10" name="直接连接符 9"/>
          <p:cNvCxnSpPr/>
          <p:nvPr userDrawn="1"/>
        </p:nvCxnSpPr>
        <p:spPr>
          <a:xfrm>
            <a:off x="523982" y="846166"/>
            <a:ext cx="11178283" cy="0"/>
          </a:xfrm>
          <a:prstGeom prst="line">
            <a:avLst/>
          </a:prstGeom>
          <a:ln w="19050">
            <a:solidFill>
              <a:srgbClr val="CD2626"/>
            </a:solidFill>
          </a:ln>
          <a:effectLst>
            <a:outerShdw blurRad="50800" dist="38100" dir="5400000" algn="t" rotWithShape="0">
              <a:srgbClr val="D9D7DA">
                <a:alpha val="60000"/>
              </a:srgbClr>
            </a:outerShdw>
          </a:effectLst>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userDrawn="1"/>
        </p:nvPicPr>
        <p:blipFill>
          <a:blip r:embed="rId4"/>
          <a:stretch>
            <a:fillRect/>
          </a:stretch>
        </p:blipFill>
        <p:spPr>
          <a:xfrm>
            <a:off x="523982" y="77329"/>
            <a:ext cx="813731" cy="8137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B830BEA-91DE-425F-9A70-60AC6B27C6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3108D-736D-4D0B-9347-29A7A9B45C5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B830BEA-91DE-425F-9A70-60AC6B27C6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3108D-736D-4D0B-9347-29A7A9B45C5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B830BEA-91DE-425F-9A70-60AC6B27C6D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3108D-736D-4D0B-9347-29A7A9B45C5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B830BEA-91DE-425F-9A70-60AC6B27C6D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93108D-736D-4D0B-9347-29A7A9B45C5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B830BEA-91DE-425F-9A70-60AC6B27C6D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93108D-736D-4D0B-9347-29A7A9B45C5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B830BEA-91DE-425F-9A70-60AC6B27C6D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93108D-736D-4D0B-9347-29A7A9B45C5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B830BEA-91DE-425F-9A70-60AC6B27C6D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3108D-736D-4D0B-9347-29A7A9B45C5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B830BEA-91DE-425F-9A70-60AC6B27C6D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3108D-736D-4D0B-9347-29A7A9B45C5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830BEA-91DE-425F-9A70-60AC6B27C6D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3108D-736D-4D0B-9347-29A7A9B45C5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3.xml"/><Relationship Id="rId2" Type="http://schemas.openxmlformats.org/officeDocument/2006/relationships/image" Target="../media/image9.emf"/><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2776746" y="4635211"/>
            <a:ext cx="6638508" cy="2476239"/>
          </a:xfrm>
          <a:prstGeom prst="rect">
            <a:avLst/>
          </a:prstGeom>
          <a:blipFill dpi="0" rotWithShape="1">
            <a:blip r:embed="rId1">
              <a:alphaModFix amt="5000"/>
            </a:blip>
            <a:srcRect/>
            <a:stretch>
              <a:fillRect t="-50527" b="1"/>
            </a:stretch>
          </a:blip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矩形: 圆角 3"/>
          <p:cNvSpPr/>
          <p:nvPr/>
        </p:nvSpPr>
        <p:spPr>
          <a:xfrm>
            <a:off x="5437696" y="5184754"/>
            <a:ext cx="1316607" cy="274901"/>
          </a:xfrm>
          <a:prstGeom prst="roundRect">
            <a:avLst>
              <a:gd name="adj" fmla="val 6648"/>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fld id="{176E9124-94C9-45F8-991C-9243C15143EC}" type="datetime1">
              <a:rPr lang="zh-CN" altLang="en-US" sz="1600" spc="100">
                <a:latin typeface="Bahnschrift Light" panose="020B0502040204020203" pitchFamily="34" charset="0"/>
                <a:ea typeface="微软雅黑" panose="020B0503020204020204" pitchFamily="34" charset="-122"/>
              </a:rPr>
            </a:fld>
            <a:endParaRPr lang="zh-CN" altLang="en-US" dirty="0"/>
          </a:p>
        </p:txBody>
      </p:sp>
      <p:cxnSp>
        <p:nvCxnSpPr>
          <p:cNvPr id="8" name="直接连接符 7"/>
          <p:cNvCxnSpPr/>
          <p:nvPr/>
        </p:nvCxnSpPr>
        <p:spPr>
          <a:xfrm>
            <a:off x="2486290" y="2432693"/>
            <a:ext cx="7219421" cy="0"/>
          </a:xfrm>
          <a:prstGeom prst="line">
            <a:avLst/>
          </a:prstGeom>
          <a:ln w="12700">
            <a:solidFill>
              <a:srgbClr val="AB2B2B"/>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486290" y="4401169"/>
            <a:ext cx="7219421" cy="0"/>
          </a:xfrm>
          <a:prstGeom prst="line">
            <a:avLst/>
          </a:prstGeom>
          <a:ln w="12700">
            <a:solidFill>
              <a:srgbClr val="AB2B2B"/>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402397" y="2617776"/>
            <a:ext cx="9388704" cy="1706880"/>
          </a:xfrm>
          <a:prstGeom prst="rect">
            <a:avLst/>
          </a:prstGeom>
          <a:noFill/>
        </p:spPr>
        <p:txBody>
          <a:bodyPr wrap="square" rtlCol="0">
            <a:spAutoFit/>
          </a:bodyPr>
          <a:lstStyle/>
          <a:p>
            <a:pPr algn="ctr">
              <a:lnSpc>
                <a:spcPct val="125000"/>
              </a:lnSpc>
            </a:pPr>
            <a:r>
              <a:rPr lang="en-US" altLang="zh-CN" sz="2800" b="1" dirty="0" smtClean="0">
                <a:solidFill>
                  <a:srgbClr val="AB2B2B"/>
                </a:solidFill>
                <a:latin typeface="Times New Roman" panose="02020603050405020304" pitchFamily="18" charset="0"/>
                <a:ea typeface="Microsoft JhengHei UI" panose="020B0604030504040204" pitchFamily="34" charset="-120"/>
                <a:cs typeface="Times New Roman" panose="02020603050405020304" pitchFamily="18" charset="0"/>
              </a:rPr>
              <a:t>Polygraphy</a:t>
            </a:r>
            <a:endParaRPr lang="en-US" altLang="zh-CN" sz="2800" b="1" dirty="0" smtClean="0">
              <a:solidFill>
                <a:srgbClr val="AB2B2B"/>
              </a:solidFill>
              <a:latin typeface="Times New Roman" panose="02020603050405020304" pitchFamily="18" charset="0"/>
              <a:ea typeface="Microsoft JhengHei UI" panose="020B0604030504040204" pitchFamily="34" charset="-120"/>
              <a:cs typeface="Times New Roman" panose="02020603050405020304" pitchFamily="18" charset="0"/>
            </a:endParaRPr>
          </a:p>
          <a:p>
            <a:pPr algn="ctr">
              <a:lnSpc>
                <a:spcPct val="125000"/>
              </a:lnSpc>
            </a:pPr>
            <a:r>
              <a:rPr lang="en-US" altLang="zh-CN" sz="2800" b="1" dirty="0">
                <a:solidFill>
                  <a:srgbClr val="AB2B2B"/>
                </a:solidFill>
                <a:latin typeface="Times New Roman" panose="02020603050405020304" pitchFamily="18" charset="0"/>
                <a:ea typeface="Microsoft JhengHei UI" panose="020B0604030504040204" pitchFamily="34" charset="-120"/>
                <a:cs typeface="Times New Roman" panose="02020603050405020304" pitchFamily="18" charset="0"/>
              </a:rPr>
              <a:t>Part I  -  Social Media Data</a:t>
            </a:r>
            <a:br>
              <a:rPr lang="en-US" altLang="zh-CN" sz="2800" b="1" dirty="0">
                <a:solidFill>
                  <a:srgbClr val="AB2B2B"/>
                </a:solidFill>
                <a:latin typeface="Times New Roman" panose="02020603050405020304" pitchFamily="18" charset="0"/>
                <a:ea typeface="Microsoft JhengHei UI" panose="020B0604030504040204" pitchFamily="34" charset="-120"/>
                <a:cs typeface="Times New Roman" panose="02020603050405020304" pitchFamily="18" charset="0"/>
              </a:rPr>
            </a:br>
            <a:r>
              <a:rPr lang="en-US" altLang="zh-CN" sz="2800" b="1" dirty="0">
                <a:solidFill>
                  <a:srgbClr val="AB2B2B"/>
                </a:solidFill>
                <a:latin typeface="Times New Roman" panose="02020603050405020304" pitchFamily="18" charset="0"/>
                <a:ea typeface="Microsoft JhengHei UI" panose="020B0604030504040204" pitchFamily="34" charset="-120"/>
                <a:cs typeface="Times New Roman" panose="02020603050405020304" pitchFamily="18" charset="0"/>
                <a:sym typeface="+mn-ea"/>
              </a:rPr>
              <a:t>Part II  -  </a:t>
            </a:r>
            <a:r>
              <a:rPr lang="en-US" altLang="zh-CN" sz="2800" b="1" dirty="0">
                <a:solidFill>
                  <a:srgbClr val="AB2B2B"/>
                </a:solidFill>
                <a:latin typeface="Times New Roman" panose="02020603050405020304" pitchFamily="18" charset="0"/>
                <a:ea typeface="Microsoft JhengHei UI" panose="020B0604030504040204" pitchFamily="34" charset="-120"/>
                <a:cs typeface="Times New Roman" panose="02020603050405020304" pitchFamily="18" charset="0"/>
              </a:rPr>
              <a:t>Personality Portrait</a:t>
            </a:r>
            <a:endParaRPr lang="en-US" altLang="zh-CN" sz="2800" b="1" dirty="0">
              <a:solidFill>
                <a:srgbClr val="AB2B2B"/>
              </a:solidFill>
              <a:latin typeface="Times New Roman" panose="02020603050405020304" pitchFamily="18" charset="0"/>
              <a:ea typeface="Microsoft JhengHei UI" panose="020B0604030504040204" pitchFamily="34" charset="-120"/>
              <a:cs typeface="Times New Roman" panose="02020603050405020304" pitchFamily="18" charset="0"/>
            </a:endParaRPr>
          </a:p>
        </p:txBody>
      </p:sp>
      <p:sp>
        <p:nvSpPr>
          <p:cNvPr id="11" name="文本框 10"/>
          <p:cNvSpPr txBox="1"/>
          <p:nvPr/>
        </p:nvSpPr>
        <p:spPr>
          <a:xfrm>
            <a:off x="4459686" y="4615564"/>
            <a:ext cx="3272628" cy="404983"/>
          </a:xfrm>
          <a:prstGeom prst="rect">
            <a:avLst/>
          </a:prstGeom>
          <a:noFill/>
        </p:spPr>
        <p:txBody>
          <a:bodyPr wrap="square" rtlCol="0">
            <a:spAutoFit/>
          </a:bodyPr>
          <a:lstStyle/>
          <a:p>
            <a:pPr algn="ctr">
              <a:lnSpc>
                <a:spcPct val="125000"/>
              </a:lnSpc>
            </a:pPr>
            <a:r>
              <a:rPr lang="zh-CN" altLang="en-US" b="1" spc="200" dirty="0">
                <a:latin typeface="Microsoft JhengHei" panose="020B0604030504040204" pitchFamily="34" charset="-120"/>
                <a:ea typeface="Microsoft JhengHei" panose="020B0604030504040204" pitchFamily="34" charset="-120"/>
              </a:rPr>
              <a:t>汇报人：汪彦彤</a:t>
            </a:r>
            <a:endParaRPr lang="zh-CN" altLang="en-US" b="1" spc="200" dirty="0">
              <a:latin typeface="Microsoft JhengHei" panose="020B0604030504040204" pitchFamily="34" charset="-120"/>
              <a:ea typeface="Microsoft JhengHei" panose="020B0604030504040204" pitchFamily="34" charset="-120"/>
            </a:endParaRPr>
          </a:p>
        </p:txBody>
      </p:sp>
      <p:sp>
        <p:nvSpPr>
          <p:cNvPr id="13" name="矩形 12"/>
          <p:cNvSpPr/>
          <p:nvPr/>
        </p:nvSpPr>
        <p:spPr>
          <a:xfrm rot="19489470">
            <a:off x="2087430" y="75101"/>
            <a:ext cx="7815223" cy="7025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rot="19677627">
            <a:off x="1696367" y="-185105"/>
            <a:ext cx="8799268" cy="7539332"/>
          </a:xfrm>
          <a:prstGeom prst="rect">
            <a:avLst/>
          </a:prstGeom>
          <a:noFill/>
          <a:ln w="393700">
            <a:gradFill flip="none" rotWithShape="1">
              <a:gsLst>
                <a:gs pos="0">
                  <a:schemeClr val="accent3">
                    <a:lumMod val="67000"/>
                    <a:alpha val="0"/>
                  </a:schemeClr>
                </a:gs>
                <a:gs pos="75000">
                  <a:srgbClr val="D9D7DA">
                    <a:alpha val="36000"/>
                  </a:srgbClr>
                </a:gs>
                <a:gs pos="100000">
                  <a:schemeClr val="accent3">
                    <a:lumMod val="60000"/>
                    <a:lumOff val="40000"/>
                    <a:alpha val="0"/>
                  </a:schemeClr>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矩形 15"/>
          <p:cNvSpPr/>
          <p:nvPr/>
        </p:nvSpPr>
        <p:spPr>
          <a:xfrm rot="19689791">
            <a:off x="1250990" y="-594491"/>
            <a:ext cx="9690020" cy="8358103"/>
          </a:xfrm>
          <a:prstGeom prst="rect">
            <a:avLst/>
          </a:prstGeom>
          <a:noFill/>
          <a:ln w="25400">
            <a:solidFill>
              <a:srgbClr val="AB2B2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矩形 16"/>
          <p:cNvSpPr/>
          <p:nvPr/>
        </p:nvSpPr>
        <p:spPr>
          <a:xfrm rot="19677627">
            <a:off x="837848" y="-966170"/>
            <a:ext cx="10516304" cy="9101460"/>
          </a:xfrm>
          <a:prstGeom prst="rect">
            <a:avLst/>
          </a:prstGeom>
          <a:noFill/>
          <a:ln w="304800">
            <a:gradFill flip="none" rotWithShape="1">
              <a:gsLst>
                <a:gs pos="0">
                  <a:schemeClr val="accent3">
                    <a:lumMod val="67000"/>
                    <a:alpha val="0"/>
                  </a:schemeClr>
                </a:gs>
                <a:gs pos="69000">
                  <a:srgbClr val="D9D7DA">
                    <a:alpha val="32000"/>
                  </a:srgbClr>
                </a:gs>
                <a:gs pos="100000">
                  <a:schemeClr val="accent3">
                    <a:lumMod val="60000"/>
                    <a:lumOff val="40000"/>
                    <a:alpha val="0"/>
                  </a:schemeClr>
                </a:gs>
              </a:gsLst>
              <a:lin ang="81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矩形 17"/>
          <p:cNvSpPr/>
          <p:nvPr/>
        </p:nvSpPr>
        <p:spPr>
          <a:xfrm rot="19677627">
            <a:off x="631957" y="-1193179"/>
            <a:ext cx="10928087" cy="9555478"/>
          </a:xfrm>
          <a:prstGeom prst="rect">
            <a:avLst/>
          </a:prstGeom>
          <a:noFill/>
          <a:ln w="127000">
            <a:solidFill>
              <a:srgbClr val="AB2B2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直角三角形 19"/>
          <p:cNvSpPr/>
          <p:nvPr/>
        </p:nvSpPr>
        <p:spPr>
          <a:xfrm flipV="1">
            <a:off x="-1" y="-5"/>
            <a:ext cx="2809876" cy="1756941"/>
          </a:xfrm>
          <a:prstGeom prst="rtTriangle">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21" name="直角三角形 20"/>
          <p:cNvSpPr/>
          <p:nvPr/>
        </p:nvSpPr>
        <p:spPr>
          <a:xfrm rot="16200000" flipV="1">
            <a:off x="-559805" y="4699477"/>
            <a:ext cx="2809876" cy="1756941"/>
          </a:xfrm>
          <a:prstGeom prst="rtTriangle">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直角三角形 21"/>
          <p:cNvSpPr/>
          <p:nvPr/>
        </p:nvSpPr>
        <p:spPr>
          <a:xfrm rot="16200000" flipH="1">
            <a:off x="9801294" y="562042"/>
            <a:ext cx="2952749" cy="1828666"/>
          </a:xfrm>
          <a:prstGeom prst="rtTriangle">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直角三角形 22"/>
          <p:cNvSpPr/>
          <p:nvPr/>
        </p:nvSpPr>
        <p:spPr>
          <a:xfrm flipH="1">
            <a:off x="9783191" y="5443226"/>
            <a:ext cx="2442147" cy="1414770"/>
          </a:xfrm>
          <a:prstGeom prst="rtTriangle">
            <a:avLst/>
          </a:prstGeom>
          <a:solidFill>
            <a:srgbClr val="AB2B2B"/>
          </a:solidFill>
          <a:ln w="1270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6" name="组合 5"/>
          <p:cNvGrpSpPr/>
          <p:nvPr/>
        </p:nvGrpSpPr>
        <p:grpSpPr>
          <a:xfrm>
            <a:off x="3896094" y="822386"/>
            <a:ext cx="4399811" cy="813731"/>
            <a:chOff x="4386699" y="746886"/>
            <a:chExt cx="4399811" cy="813731"/>
          </a:xfrm>
        </p:grpSpPr>
        <p:pic>
          <p:nvPicPr>
            <p:cNvPr id="24" name="图片 23"/>
            <p:cNvPicPr>
              <a:picLocks noChangeAspect="1"/>
            </p:cNvPicPr>
            <p:nvPr/>
          </p:nvPicPr>
          <p:blipFill>
            <a:blip r:embed="rId2"/>
            <a:stretch>
              <a:fillRect/>
            </a:stretch>
          </p:blipFill>
          <p:spPr>
            <a:xfrm>
              <a:off x="4386699" y="746886"/>
              <a:ext cx="813731" cy="813731"/>
            </a:xfrm>
            <a:prstGeom prst="rect">
              <a:avLst/>
            </a:prstGeom>
          </p:spPr>
        </p:pic>
        <p:grpSp>
          <p:nvGrpSpPr>
            <p:cNvPr id="25" name="组合 24"/>
            <p:cNvGrpSpPr/>
            <p:nvPr/>
          </p:nvGrpSpPr>
          <p:grpSpPr>
            <a:xfrm>
              <a:off x="5384803" y="746904"/>
              <a:ext cx="3401707" cy="813713"/>
              <a:chOff x="9205483" y="280849"/>
              <a:chExt cx="2517243" cy="548463"/>
            </a:xfrm>
          </p:grpSpPr>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05483" y="280849"/>
                <a:ext cx="618914" cy="548463"/>
              </a:xfrm>
              <a:prstGeom prst="rect">
                <a:avLst/>
              </a:prstGeom>
            </p:spPr>
          </p:pic>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2038" y="341346"/>
                <a:ext cx="2050688" cy="464823"/>
              </a:xfrm>
              <a:prstGeom prst="rect">
                <a:avLst/>
              </a:prstGeom>
            </p:spPr>
          </p:pic>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348588" y="218396"/>
            <a:ext cx="759345" cy="581762"/>
          </a:xfrm>
          <a:prstGeom prst="rect">
            <a:avLst/>
          </a:prstGeom>
          <a:noFill/>
        </p:spPr>
        <p:txBody>
          <a:bodyPr wrap="square" rtlCol="0">
            <a:spAutoFit/>
          </a:bodyPr>
          <a:lstStyle/>
          <a:p>
            <a:pPr>
              <a:lnSpc>
                <a:spcPct val="125000"/>
              </a:lnSpc>
            </a:pPr>
            <a:r>
              <a:rPr lang="en-US" altLang="zh-CN"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文本框 5"/>
          <p:cNvSpPr txBox="1"/>
          <p:nvPr/>
        </p:nvSpPr>
        <p:spPr>
          <a:xfrm>
            <a:off x="1868968" y="255735"/>
            <a:ext cx="5643453" cy="553085"/>
          </a:xfrm>
          <a:prstGeom prst="rect">
            <a:avLst/>
          </a:prstGeom>
          <a:noFill/>
        </p:spPr>
        <p:txBody>
          <a:bodyPr wrap="square" rtlCol="0">
            <a:spAutoFit/>
          </a:bodyPr>
          <a:lstStyle/>
          <a:p>
            <a:pPr>
              <a:lnSpc>
                <a:spcPct val="125000"/>
              </a:lnSpc>
            </a:pPr>
            <a:r>
              <a:rPr lang="en-US" altLang="zh-CN" sz="2400" b="1" dirty="0">
                <a:solidFill>
                  <a:srgbClr val="AB2B2B"/>
                </a:solidFill>
                <a:latin typeface="Times New Roman" panose="02020603050405020304" pitchFamily="18" charset="0"/>
                <a:ea typeface="Microsoft JhengHei UI" panose="020B0604030504040204" pitchFamily="34" charset="-120"/>
                <a:cs typeface="Times New Roman" panose="02020603050405020304" pitchFamily="18" charset="0"/>
                <a:sym typeface="+mn-ea"/>
              </a:rPr>
              <a:t>Personality Portrait - Emotion</a:t>
            </a:r>
            <a:endPar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文本框 1"/>
          <p:cNvSpPr txBox="1"/>
          <p:nvPr/>
        </p:nvSpPr>
        <p:spPr>
          <a:xfrm>
            <a:off x="641985" y="1251585"/>
            <a:ext cx="10990580" cy="2676525"/>
          </a:xfrm>
          <a:prstGeom prst="rect">
            <a:avLst/>
          </a:prstGeom>
          <a:noFill/>
        </p:spPr>
        <p:txBody>
          <a:bodyPr wrap="square" rtlCol="0">
            <a:spAutoFit/>
          </a:bodyPr>
          <a:p>
            <a:pPr algn="l">
              <a:buClrTx/>
              <a:buSzTx/>
              <a:buFontTx/>
            </a:pPr>
            <a:r>
              <a:rPr b="1">
                <a:solidFill>
                  <a:srgbClr val="A6292F"/>
                </a:solidFill>
                <a:latin typeface="微软雅黑" panose="020B0503020204020204" pitchFamily="34" charset="-122"/>
                <a:ea typeface="微软雅黑" panose="020B0503020204020204" pitchFamily="34" charset="-122"/>
              </a:rPr>
              <a:t>3. </a:t>
            </a:r>
            <a:r>
              <a:rPr b="1">
                <a:solidFill>
                  <a:srgbClr val="A6292F"/>
                </a:solidFill>
                <a:latin typeface="微软雅黑" panose="020B0503020204020204" pitchFamily="34" charset="-122"/>
                <a:ea typeface="微软雅黑" panose="020B0503020204020204" pitchFamily="34" charset="-122"/>
                <a:sym typeface="+mn-ea"/>
              </a:rPr>
              <a:t>基于用户历史情感基调，感知实时场景事件下用户相对情绪，判断用户言行的可信度</a:t>
            </a:r>
            <a:endParaRPr b="1">
              <a:solidFill>
                <a:srgbClr val="A6292F"/>
              </a:solidFill>
              <a:latin typeface="微软雅黑" panose="020B0503020204020204" pitchFamily="34" charset="-122"/>
              <a:ea typeface="微软雅黑" panose="020B0503020204020204" pitchFamily="34" charset="-122"/>
              <a:sym typeface="+mn-ea"/>
            </a:endParaRPr>
          </a:p>
          <a:p>
            <a:pPr algn="l"/>
            <a:endParaRPr lang="en-US" altLang="zh-CN" b="1">
              <a:solidFill>
                <a:srgbClr val="A6292F"/>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思考</a:t>
            </a:r>
            <a:r>
              <a:rPr lang="en-US" altLang="zh-CN"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识别用户</a:t>
            </a:r>
            <a:r>
              <a:rPr lang="en-US" altLang="zh-CN"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personality portrait</a:t>
            </a:r>
            <a:r>
              <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，辅助进行用户</a:t>
            </a:r>
            <a:r>
              <a:rPr lang="en-US" altLang="zh-CN"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emotion</a:t>
            </a:r>
            <a:r>
              <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识别</a:t>
            </a:r>
            <a:endPar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en-US" altLang="zh-CN"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（使用之前数据中</a:t>
            </a:r>
            <a:r>
              <a:rPr lang="en-US" altLang="zh-CN"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用户性格特征</a:t>
            </a:r>
            <a:r>
              <a:rPr lang="en-US" altLang="zh-CN"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与</a:t>
            </a:r>
            <a:r>
              <a:rPr lang="en-US" altLang="zh-CN"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情绪调节之间的变化特征，实现情绪预测）</a:t>
            </a:r>
            <a:r>
              <a:rPr lang="en-US" altLang="zh-CN"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开会之前发现发表在</a:t>
            </a:r>
            <a:r>
              <a:rPr lang="en-US" altLang="zh-CN"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2021ACL</a:t>
            </a:r>
            <a:endPar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en-US" altLang="zh-CN"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数据库：</a:t>
            </a:r>
            <a:r>
              <a:rPr lang="en-US" altLang="zh-CN"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github.com/preke/PELD</a:t>
            </a:r>
            <a:endPar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思考</a:t>
            </a:r>
            <a:r>
              <a:rPr lang="en-US" altLang="zh-CN"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加入行为</a:t>
            </a:r>
            <a:r>
              <a:rPr lang="en-US" altLang="zh-CN"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behavior </a:t>
            </a:r>
            <a:r>
              <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模态</a:t>
            </a:r>
            <a:endPar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思考</a:t>
            </a:r>
            <a:r>
              <a:rPr lang="en-US" altLang="zh-CN"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引入多人对话场景，利用个人</a:t>
            </a:r>
            <a:r>
              <a:rPr lang="en-US" altLang="zh-CN"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群体信息数据</a:t>
            </a:r>
            <a:r>
              <a:rPr lang="en-US" altLang="zh-CN" sz="1600">
                <a:latin typeface="微软雅黑" panose="020B0503020204020204" pitchFamily="34" charset="-122"/>
                <a:ea typeface="微软雅黑" panose="020B0503020204020204" pitchFamily="34" charset="-122"/>
                <a:sym typeface="+mn-ea"/>
              </a:rPr>
              <a:t> </a:t>
            </a:r>
            <a:r>
              <a:rPr lang="en-US" altLang="zh-CN">
                <a:latin typeface="微软雅黑" panose="020B0503020204020204" pitchFamily="34" charset="-122"/>
                <a:ea typeface="微软雅黑" panose="020B0503020204020204" pitchFamily="34" charset="-122"/>
                <a:sym typeface="+mn-ea"/>
              </a:rPr>
              <a:t>     </a:t>
            </a:r>
            <a:endParaRPr lang="zh-CN" altLang="en-US" b="0">
              <a:latin typeface="微软雅黑" panose="020B0503020204020204" pitchFamily="34" charset="-122"/>
              <a:ea typeface="微软雅黑" panose="020B0503020204020204" pitchFamily="34" charset="-122"/>
            </a:endParaRPr>
          </a:p>
          <a:p>
            <a:pPr algn="l"/>
            <a:endParaRPr lang="zh-CN" altLang="en-US" b="1">
              <a:solidFill>
                <a:srgbClr val="A6292F"/>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2363470" y="4087495"/>
            <a:ext cx="7547610" cy="27705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348588" y="218396"/>
            <a:ext cx="759345" cy="629920"/>
          </a:xfrm>
          <a:prstGeom prst="rect">
            <a:avLst/>
          </a:prstGeom>
          <a:noFill/>
        </p:spPr>
        <p:txBody>
          <a:bodyPr wrap="square" rtlCol="0">
            <a:spAutoFit/>
          </a:bodyPr>
          <a:lstStyle/>
          <a:p>
            <a:pPr>
              <a:lnSpc>
                <a:spcPct val="125000"/>
              </a:lnSpc>
            </a:pPr>
            <a:r>
              <a:rPr lang="en-US" altLang="zh-CN"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00</a:t>
            </a:r>
            <a:endParaRPr lang="zh-CN" altLang="en-US"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文本框 5"/>
          <p:cNvSpPr txBox="1"/>
          <p:nvPr/>
        </p:nvSpPr>
        <p:spPr>
          <a:xfrm>
            <a:off x="1868968" y="255735"/>
            <a:ext cx="5643453" cy="553085"/>
          </a:xfrm>
          <a:prstGeom prst="rect">
            <a:avLst/>
          </a:prstGeom>
          <a:noFill/>
        </p:spPr>
        <p:txBody>
          <a:bodyPr wrap="square" rtlCol="0">
            <a:spAutoFit/>
          </a:bodyPr>
          <a:lstStyle/>
          <a:p>
            <a:pPr>
              <a:lnSpc>
                <a:spcPct val="125000"/>
              </a:lnSpc>
            </a:pPr>
            <a:r>
              <a:rPr lang="en-US" altLang="zh-CN" sz="2400" b="1" dirty="0">
                <a:solidFill>
                  <a:srgbClr val="AB2B2B"/>
                </a:solidFill>
                <a:latin typeface="Times New Roman" panose="02020603050405020304" pitchFamily="18" charset="0"/>
                <a:ea typeface="Microsoft JhengHei UI" panose="020B0604030504040204" pitchFamily="34" charset="-120"/>
                <a:cs typeface="Times New Roman" panose="02020603050405020304" pitchFamily="18" charset="0"/>
                <a:sym typeface="+mn-ea"/>
              </a:rPr>
              <a:t>Polygraphy</a:t>
            </a:r>
            <a:endPar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文本框 1"/>
          <p:cNvSpPr txBox="1"/>
          <p:nvPr/>
        </p:nvSpPr>
        <p:spPr>
          <a:xfrm>
            <a:off x="641985" y="1251585"/>
            <a:ext cx="10906125" cy="4092575"/>
          </a:xfrm>
          <a:prstGeom prst="rect">
            <a:avLst/>
          </a:prstGeom>
          <a:noFill/>
        </p:spPr>
        <p:txBody>
          <a:bodyPr wrap="none" rtlCol="0">
            <a:spAutoFit/>
          </a:bodyPr>
          <a:p>
            <a:pPr algn="l"/>
            <a:r>
              <a:rPr lang="en-US" sz="2000" b="1">
                <a:latin typeface="微软雅黑" panose="020B0503020204020204" pitchFamily="34" charset="-122"/>
                <a:ea typeface="微软雅黑" panose="020B0503020204020204" pitchFamily="34" charset="-122"/>
              </a:rPr>
              <a:t>Polygraphy</a:t>
            </a:r>
            <a:endParaRPr lang="en-US" sz="2000" b="1">
              <a:latin typeface="微软雅黑" panose="020B0503020204020204" pitchFamily="34" charset="-122"/>
              <a:ea typeface="微软雅黑" panose="020B0503020204020204" pitchFamily="34" charset="-122"/>
            </a:endParaRPr>
          </a:p>
          <a:p>
            <a:pPr algn="l"/>
            <a:endParaRPr lang="en-US" sz="2000" b="1">
              <a:latin typeface="微软雅黑" panose="020B0503020204020204" pitchFamily="34" charset="-122"/>
              <a:ea typeface="微软雅黑" panose="020B0503020204020204" pitchFamily="34" charset="-122"/>
            </a:endParaRPr>
          </a:p>
          <a:p>
            <a:pPr algn="l"/>
            <a:r>
              <a:rPr lang="zh-CN" altLang="en-US" sz="2000" b="1">
                <a:latin typeface="微软雅黑" panose="020B0503020204020204" pitchFamily="34" charset="-122"/>
                <a:ea typeface="微软雅黑" panose="020B0503020204020204" pitchFamily="34" charset="-122"/>
              </a:rPr>
              <a:t>初步想法：</a:t>
            </a:r>
            <a:endParaRPr lang="zh-CN" altLang="en-US" sz="2000" b="1">
              <a:latin typeface="微软雅黑" panose="020B0503020204020204" pitchFamily="34" charset="-122"/>
              <a:ea typeface="微软雅黑" panose="020B0503020204020204" pitchFamily="34" charset="-122"/>
            </a:endParaRPr>
          </a:p>
          <a:p>
            <a:pPr algn="l"/>
            <a:r>
              <a:rPr lang="en-US" altLang="zh-CN" sz="2000" b="1">
                <a:latin typeface="微软雅黑" panose="020B0503020204020204" pitchFamily="34" charset="-122"/>
                <a:ea typeface="微软雅黑" panose="020B0503020204020204" pitchFamily="34" charset="-122"/>
              </a:rPr>
              <a:t> 	</a:t>
            </a:r>
            <a:endParaRPr lang="en-US" altLang="zh-CN" sz="2000" b="1">
              <a:latin typeface="微软雅黑" panose="020B0503020204020204" pitchFamily="34" charset="-122"/>
              <a:ea typeface="微软雅黑" panose="020B0503020204020204" pitchFamily="34" charset="-122"/>
            </a:endParaRPr>
          </a:p>
          <a:p>
            <a:pPr algn="l"/>
            <a:r>
              <a:rPr lang="en-US" altLang="zh-CN" sz="2000" b="1">
                <a:latin typeface="微软雅黑" panose="020B0503020204020204" pitchFamily="34" charset="-122"/>
                <a:ea typeface="微软雅黑" panose="020B0503020204020204" pitchFamily="34" charset="-122"/>
              </a:rPr>
              <a:t>	</a:t>
            </a:r>
            <a:r>
              <a:rPr sz="2000" b="1">
                <a:latin typeface="微软雅黑" panose="020B0503020204020204" pitchFamily="34" charset="-122"/>
                <a:ea typeface="微软雅黑" panose="020B0503020204020204" pitchFamily="34" charset="-122"/>
              </a:rPr>
              <a:t>效应：</a:t>
            </a:r>
            <a:endParaRPr sz="2000" b="1">
              <a:latin typeface="微软雅黑" panose="020B0503020204020204" pitchFamily="34" charset="-122"/>
              <a:ea typeface="微软雅黑" panose="020B0503020204020204" pitchFamily="34" charset="-122"/>
            </a:endParaRPr>
          </a:p>
          <a:p>
            <a:pPr algn="l"/>
            <a:endParaRPr sz="2000" b="1">
              <a:latin typeface="微软雅黑" panose="020B0503020204020204" pitchFamily="34" charset="-122"/>
              <a:ea typeface="微软雅黑" panose="020B0503020204020204" pitchFamily="34" charset="-122"/>
            </a:endParaRPr>
          </a:p>
          <a:p>
            <a:pPr algn="l"/>
            <a:r>
              <a:rPr lang="en-US" sz="2000" b="1">
                <a:latin typeface="微软雅黑" panose="020B0503020204020204" pitchFamily="34" charset="-122"/>
                <a:ea typeface="微软雅黑" panose="020B0503020204020204" pitchFamily="34" charset="-122"/>
              </a:rPr>
              <a:t>	</a:t>
            </a:r>
            <a:r>
              <a:rPr sz="2000" b="1">
                <a:latin typeface="微软雅黑" panose="020B0503020204020204" pitchFamily="34" charset="-122"/>
                <a:ea typeface="微软雅黑" panose="020B0503020204020204" pitchFamily="34" charset="-122"/>
              </a:rPr>
              <a:t>1、针对性收集公开信息，构建个性化用户社交流媒体信息数据库</a:t>
            </a:r>
            <a:endParaRPr sz="2000" b="1">
              <a:latin typeface="微软雅黑" panose="020B0503020204020204" pitchFamily="34" charset="-122"/>
              <a:ea typeface="微软雅黑" panose="020B0503020204020204" pitchFamily="34" charset="-122"/>
            </a:endParaRPr>
          </a:p>
          <a:p>
            <a:pPr algn="l"/>
            <a:endParaRPr sz="2000" b="1">
              <a:latin typeface="微软雅黑" panose="020B0503020204020204" pitchFamily="34" charset="-122"/>
              <a:ea typeface="微软雅黑" panose="020B0503020204020204" pitchFamily="34" charset="-122"/>
            </a:endParaRPr>
          </a:p>
          <a:p>
            <a:pPr algn="l"/>
            <a:r>
              <a:rPr lang="en-US" sz="2000" b="1">
                <a:latin typeface="微软雅黑" panose="020B0503020204020204" pitchFamily="34" charset="-122"/>
                <a:ea typeface="微软雅黑" panose="020B0503020204020204" pitchFamily="34" charset="-122"/>
              </a:rPr>
              <a:t>	</a:t>
            </a:r>
            <a:r>
              <a:rPr sz="2000" b="1">
                <a:latin typeface="微软雅黑" panose="020B0503020204020204" pitchFamily="34" charset="-122"/>
                <a:ea typeface="微软雅黑" panose="020B0503020204020204" pitchFamily="34" charset="-122"/>
              </a:rPr>
              <a:t>2、基于用户的社交流媒体数据，获取用户性格画像、计算历史情感基调</a:t>
            </a:r>
            <a:endParaRPr sz="2000" b="1">
              <a:latin typeface="微软雅黑" panose="020B0503020204020204" pitchFamily="34" charset="-122"/>
              <a:ea typeface="微软雅黑" panose="020B0503020204020204" pitchFamily="34" charset="-122"/>
            </a:endParaRPr>
          </a:p>
          <a:p>
            <a:pPr algn="l"/>
            <a:endParaRPr sz="2000" b="1">
              <a:latin typeface="微软雅黑" panose="020B0503020204020204" pitchFamily="34" charset="-122"/>
              <a:ea typeface="微软雅黑" panose="020B0503020204020204" pitchFamily="34" charset="-122"/>
            </a:endParaRPr>
          </a:p>
          <a:p>
            <a:pPr algn="l"/>
            <a:r>
              <a:rPr lang="en-US" sz="2000" b="1">
                <a:latin typeface="微软雅黑" panose="020B0503020204020204" pitchFamily="34" charset="-122"/>
                <a:ea typeface="微软雅黑" panose="020B0503020204020204" pitchFamily="34" charset="-122"/>
              </a:rPr>
              <a:t>	</a:t>
            </a:r>
            <a:r>
              <a:rPr sz="2000" b="1">
                <a:latin typeface="微软雅黑" panose="020B0503020204020204" pitchFamily="34" charset="-122"/>
                <a:ea typeface="微软雅黑" panose="020B0503020204020204" pitchFamily="34" charset="-122"/>
              </a:rPr>
              <a:t>3、基于用户历史情感基调，感知实时场景事件下用户相对情绪，判断用户言行的可信度</a:t>
            </a:r>
            <a:endParaRPr sz="2000" b="1">
              <a:latin typeface="微软雅黑" panose="020B0503020204020204" pitchFamily="34" charset="-122"/>
              <a:ea typeface="微软雅黑" panose="020B0503020204020204" pitchFamily="34" charset="-122"/>
            </a:endParaRPr>
          </a:p>
          <a:p>
            <a:pPr algn="l"/>
            <a:endParaRPr sz="2000" b="1">
              <a:latin typeface="微软雅黑" panose="020B0503020204020204" pitchFamily="34" charset="-122"/>
              <a:ea typeface="微软雅黑" panose="020B0503020204020204" pitchFamily="34" charset="-122"/>
            </a:endParaRPr>
          </a:p>
          <a:p>
            <a:pPr algn="l"/>
            <a:r>
              <a:rPr lang="en-US" sz="2000" b="1">
                <a:latin typeface="微软雅黑" panose="020B0503020204020204" pitchFamily="34" charset="-122"/>
                <a:ea typeface="微软雅黑" panose="020B0503020204020204" pitchFamily="34" charset="-122"/>
              </a:rPr>
              <a:t>	</a:t>
            </a:r>
            <a:r>
              <a:rPr sz="2000" b="1">
                <a:latin typeface="微软雅黑" panose="020B0503020204020204" pitchFamily="34" charset="-122"/>
                <a:ea typeface="微软雅黑" panose="020B0503020204020204" pitchFamily="34" charset="-122"/>
              </a:rPr>
              <a:t>4、通过不同人与测试者进行相同主题的对话，基于测试者的表现计算对话的可信度</a:t>
            </a:r>
            <a:endParaRPr sz="2000" b="1">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348588" y="218396"/>
            <a:ext cx="759345" cy="629920"/>
          </a:xfrm>
          <a:prstGeom prst="rect">
            <a:avLst/>
          </a:prstGeom>
          <a:noFill/>
        </p:spPr>
        <p:txBody>
          <a:bodyPr wrap="square" rtlCol="0">
            <a:spAutoFit/>
          </a:bodyPr>
          <a:lstStyle/>
          <a:p>
            <a:pPr>
              <a:lnSpc>
                <a:spcPct val="125000"/>
              </a:lnSpc>
            </a:pPr>
            <a:r>
              <a:rPr lang="en-US" altLang="zh-CN"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00</a:t>
            </a:r>
            <a:endParaRPr lang="zh-CN" altLang="en-US"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文本框 5"/>
          <p:cNvSpPr txBox="1"/>
          <p:nvPr/>
        </p:nvSpPr>
        <p:spPr>
          <a:xfrm>
            <a:off x="1868968" y="255735"/>
            <a:ext cx="5643453" cy="553085"/>
          </a:xfrm>
          <a:prstGeom prst="rect">
            <a:avLst/>
          </a:prstGeom>
          <a:noFill/>
        </p:spPr>
        <p:txBody>
          <a:bodyPr wrap="square" rtlCol="0">
            <a:spAutoFit/>
          </a:bodyPr>
          <a:lstStyle/>
          <a:p>
            <a:pPr>
              <a:lnSpc>
                <a:spcPct val="125000"/>
              </a:lnSpc>
            </a:pPr>
            <a:r>
              <a:rPr lang="en-US" altLang="zh-CN" sz="2400" b="1" dirty="0">
                <a:solidFill>
                  <a:srgbClr val="AB2B2B"/>
                </a:solidFill>
                <a:latin typeface="Times New Roman" panose="02020603050405020304" pitchFamily="18" charset="0"/>
                <a:ea typeface="Microsoft JhengHei UI" panose="020B0604030504040204" pitchFamily="34" charset="-120"/>
                <a:cs typeface="Times New Roman" panose="02020603050405020304" pitchFamily="18" charset="0"/>
                <a:sym typeface="+mn-ea"/>
              </a:rPr>
              <a:t>Polygraphy</a:t>
            </a:r>
            <a:endPar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文本框 1"/>
          <p:cNvSpPr txBox="1"/>
          <p:nvPr/>
        </p:nvSpPr>
        <p:spPr>
          <a:xfrm>
            <a:off x="641985" y="1251585"/>
            <a:ext cx="10906125" cy="4092575"/>
          </a:xfrm>
          <a:prstGeom prst="rect">
            <a:avLst/>
          </a:prstGeom>
          <a:noFill/>
        </p:spPr>
        <p:txBody>
          <a:bodyPr wrap="none" rtlCol="0">
            <a:spAutoFit/>
          </a:bodyPr>
          <a:p>
            <a:pPr algn="l"/>
            <a:r>
              <a:rPr lang="en-US" sz="2000" b="1">
                <a:latin typeface="微软雅黑" panose="020B0503020204020204" pitchFamily="34" charset="-122"/>
                <a:ea typeface="微软雅黑" panose="020B0503020204020204" pitchFamily="34" charset="-122"/>
              </a:rPr>
              <a:t>Polygraphy</a:t>
            </a:r>
            <a:endParaRPr lang="en-US" sz="2000" b="1">
              <a:latin typeface="微软雅黑" panose="020B0503020204020204" pitchFamily="34" charset="-122"/>
              <a:ea typeface="微软雅黑" panose="020B0503020204020204" pitchFamily="34" charset="-122"/>
            </a:endParaRPr>
          </a:p>
          <a:p>
            <a:pPr algn="l"/>
            <a:endParaRPr lang="en-US" sz="2000" b="1">
              <a:latin typeface="微软雅黑" panose="020B0503020204020204" pitchFamily="34" charset="-122"/>
              <a:ea typeface="微软雅黑" panose="020B0503020204020204" pitchFamily="34" charset="-122"/>
            </a:endParaRPr>
          </a:p>
          <a:p>
            <a:pPr algn="l"/>
            <a:r>
              <a:rPr lang="zh-CN" altLang="en-US" sz="2000" b="1">
                <a:latin typeface="微软雅黑" panose="020B0503020204020204" pitchFamily="34" charset="-122"/>
                <a:ea typeface="微软雅黑" panose="020B0503020204020204" pitchFamily="34" charset="-122"/>
              </a:rPr>
              <a:t>初步想法：</a:t>
            </a:r>
            <a:endParaRPr lang="zh-CN" altLang="en-US" sz="2000" b="1">
              <a:latin typeface="微软雅黑" panose="020B0503020204020204" pitchFamily="34" charset="-122"/>
              <a:ea typeface="微软雅黑" panose="020B0503020204020204" pitchFamily="34" charset="-122"/>
            </a:endParaRPr>
          </a:p>
          <a:p>
            <a:pPr algn="l"/>
            <a:r>
              <a:rPr lang="en-US" altLang="zh-CN" sz="2000" b="1">
                <a:latin typeface="微软雅黑" panose="020B0503020204020204" pitchFamily="34" charset="-122"/>
                <a:ea typeface="微软雅黑" panose="020B0503020204020204" pitchFamily="34" charset="-122"/>
              </a:rPr>
              <a:t> 	</a:t>
            </a:r>
            <a:endParaRPr lang="en-US" altLang="zh-CN" sz="2000" b="1">
              <a:latin typeface="微软雅黑" panose="020B0503020204020204" pitchFamily="34" charset="-122"/>
              <a:ea typeface="微软雅黑" panose="020B0503020204020204" pitchFamily="34" charset="-122"/>
            </a:endParaRPr>
          </a:p>
          <a:p>
            <a:pPr algn="l"/>
            <a:r>
              <a:rPr lang="en-US" altLang="zh-CN" sz="2000" b="1">
                <a:latin typeface="微软雅黑" panose="020B0503020204020204" pitchFamily="34" charset="-122"/>
                <a:ea typeface="微软雅黑" panose="020B0503020204020204" pitchFamily="34" charset="-122"/>
              </a:rPr>
              <a:t>	</a:t>
            </a:r>
            <a:r>
              <a:rPr sz="2000" b="1">
                <a:latin typeface="微软雅黑" panose="020B0503020204020204" pitchFamily="34" charset="-122"/>
                <a:ea typeface="微软雅黑" panose="020B0503020204020204" pitchFamily="34" charset="-122"/>
              </a:rPr>
              <a:t>效应：</a:t>
            </a:r>
            <a:endParaRPr sz="2000" b="1">
              <a:latin typeface="微软雅黑" panose="020B0503020204020204" pitchFamily="34" charset="-122"/>
              <a:ea typeface="微软雅黑" panose="020B0503020204020204" pitchFamily="34" charset="-122"/>
            </a:endParaRPr>
          </a:p>
          <a:p>
            <a:pPr algn="l"/>
            <a:endParaRPr sz="2000" b="1">
              <a:latin typeface="微软雅黑" panose="020B0503020204020204" pitchFamily="34" charset="-122"/>
              <a:ea typeface="微软雅黑" panose="020B0503020204020204" pitchFamily="34" charset="-122"/>
            </a:endParaRPr>
          </a:p>
          <a:p>
            <a:pPr algn="l"/>
            <a:r>
              <a:rPr lang="en-US" sz="2000" b="1">
                <a:solidFill>
                  <a:srgbClr val="A6292F"/>
                </a:solidFill>
                <a:latin typeface="微软雅黑" panose="020B0503020204020204" pitchFamily="34" charset="-122"/>
                <a:ea typeface="微软雅黑" panose="020B0503020204020204" pitchFamily="34" charset="-122"/>
              </a:rPr>
              <a:t>	</a:t>
            </a:r>
            <a:r>
              <a:rPr sz="2000" b="1">
                <a:solidFill>
                  <a:srgbClr val="A6292F"/>
                </a:solidFill>
                <a:latin typeface="微软雅黑" panose="020B0503020204020204" pitchFamily="34" charset="-122"/>
                <a:ea typeface="微软雅黑" panose="020B0503020204020204" pitchFamily="34" charset="-122"/>
              </a:rPr>
              <a:t>1、针对性收集公开信息，构建个性化用户社交流媒体信息数据库</a:t>
            </a:r>
            <a:endParaRPr sz="2000" b="1">
              <a:solidFill>
                <a:srgbClr val="A6292F"/>
              </a:solidFill>
              <a:latin typeface="微软雅黑" panose="020B0503020204020204" pitchFamily="34" charset="-122"/>
              <a:ea typeface="微软雅黑" panose="020B0503020204020204" pitchFamily="34" charset="-122"/>
            </a:endParaRPr>
          </a:p>
          <a:p>
            <a:pPr algn="l"/>
            <a:endParaRPr sz="2000" b="1">
              <a:solidFill>
                <a:srgbClr val="A6292F"/>
              </a:solidFill>
              <a:latin typeface="微软雅黑" panose="020B0503020204020204" pitchFamily="34" charset="-122"/>
              <a:ea typeface="微软雅黑" panose="020B0503020204020204" pitchFamily="34" charset="-122"/>
            </a:endParaRPr>
          </a:p>
          <a:p>
            <a:pPr algn="l"/>
            <a:r>
              <a:rPr lang="en-US" sz="2000" b="1">
                <a:solidFill>
                  <a:srgbClr val="A6292F"/>
                </a:solidFill>
                <a:latin typeface="微软雅黑" panose="020B0503020204020204" pitchFamily="34" charset="-122"/>
                <a:ea typeface="微软雅黑" panose="020B0503020204020204" pitchFamily="34" charset="-122"/>
              </a:rPr>
              <a:t>	</a:t>
            </a:r>
            <a:r>
              <a:rPr sz="2000" b="1">
                <a:solidFill>
                  <a:srgbClr val="A6292F"/>
                </a:solidFill>
                <a:latin typeface="微软雅黑" panose="020B0503020204020204" pitchFamily="34" charset="-122"/>
                <a:ea typeface="微软雅黑" panose="020B0503020204020204" pitchFamily="34" charset="-122"/>
              </a:rPr>
              <a:t>2、基于用户的社交流媒体数据，获取用户性格画像、计算历史情感基调</a:t>
            </a:r>
            <a:endParaRPr sz="2000" b="1">
              <a:solidFill>
                <a:srgbClr val="A6292F"/>
              </a:solidFill>
              <a:latin typeface="微软雅黑" panose="020B0503020204020204" pitchFamily="34" charset="-122"/>
              <a:ea typeface="微软雅黑" panose="020B0503020204020204" pitchFamily="34" charset="-122"/>
            </a:endParaRPr>
          </a:p>
          <a:p>
            <a:pPr algn="l"/>
            <a:endParaRPr sz="2000" b="1">
              <a:latin typeface="微软雅黑" panose="020B0503020204020204" pitchFamily="34" charset="-122"/>
              <a:ea typeface="微软雅黑" panose="020B0503020204020204" pitchFamily="34" charset="-122"/>
            </a:endParaRPr>
          </a:p>
          <a:p>
            <a:pPr algn="l"/>
            <a:r>
              <a:rPr lang="en-US" sz="2000" b="1">
                <a:latin typeface="微软雅黑" panose="020B0503020204020204" pitchFamily="34" charset="-122"/>
                <a:ea typeface="微软雅黑" panose="020B0503020204020204" pitchFamily="34" charset="-122"/>
              </a:rPr>
              <a:t>	</a:t>
            </a:r>
            <a:r>
              <a:rPr sz="2000" b="1">
                <a:latin typeface="微软雅黑" panose="020B0503020204020204" pitchFamily="34" charset="-122"/>
                <a:ea typeface="微软雅黑" panose="020B0503020204020204" pitchFamily="34" charset="-122"/>
              </a:rPr>
              <a:t>3、基于用户历史情感基调，感知实时场景事件下用户相对情绪，判断用户言行的可信度</a:t>
            </a:r>
            <a:endParaRPr sz="2000" b="1">
              <a:latin typeface="微软雅黑" panose="020B0503020204020204" pitchFamily="34" charset="-122"/>
              <a:ea typeface="微软雅黑" panose="020B0503020204020204" pitchFamily="34" charset="-122"/>
            </a:endParaRPr>
          </a:p>
          <a:p>
            <a:pPr algn="l"/>
            <a:endParaRPr sz="2000" b="1">
              <a:latin typeface="微软雅黑" panose="020B0503020204020204" pitchFamily="34" charset="-122"/>
              <a:ea typeface="微软雅黑" panose="020B0503020204020204" pitchFamily="34" charset="-122"/>
            </a:endParaRPr>
          </a:p>
          <a:p>
            <a:pPr algn="l"/>
            <a:r>
              <a:rPr lang="en-US" sz="2000" b="1">
                <a:latin typeface="微软雅黑" panose="020B0503020204020204" pitchFamily="34" charset="-122"/>
                <a:ea typeface="微软雅黑" panose="020B0503020204020204" pitchFamily="34" charset="-122"/>
              </a:rPr>
              <a:t>	</a:t>
            </a:r>
            <a:r>
              <a:rPr sz="2000" b="1">
                <a:latin typeface="微软雅黑" panose="020B0503020204020204" pitchFamily="34" charset="-122"/>
                <a:ea typeface="微软雅黑" panose="020B0503020204020204" pitchFamily="34" charset="-122"/>
              </a:rPr>
              <a:t>4、通过不同人与测试者进行相同主题的对话，基于测试者的表现计算对话的可信度</a:t>
            </a:r>
            <a:endParaRPr sz="2000" b="1">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348588" y="218396"/>
            <a:ext cx="759345" cy="581762"/>
          </a:xfrm>
          <a:prstGeom prst="rect">
            <a:avLst/>
          </a:prstGeom>
          <a:noFill/>
        </p:spPr>
        <p:txBody>
          <a:bodyPr wrap="square" rtlCol="0">
            <a:spAutoFit/>
          </a:bodyPr>
          <a:lstStyle/>
          <a:p>
            <a:pPr>
              <a:lnSpc>
                <a:spcPct val="125000"/>
              </a:lnSpc>
            </a:pPr>
            <a:r>
              <a:rPr lang="en-US" altLang="zh-CN"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文本框 5"/>
          <p:cNvSpPr txBox="1"/>
          <p:nvPr/>
        </p:nvSpPr>
        <p:spPr>
          <a:xfrm>
            <a:off x="1868968" y="255735"/>
            <a:ext cx="5643453" cy="553085"/>
          </a:xfrm>
          <a:prstGeom prst="rect">
            <a:avLst/>
          </a:prstGeom>
          <a:noFill/>
        </p:spPr>
        <p:txBody>
          <a:bodyPr wrap="square" rtlCol="0">
            <a:spAutoFit/>
          </a:bodyPr>
          <a:lstStyle/>
          <a:p>
            <a:pPr>
              <a:lnSpc>
                <a:spcPct val="125000"/>
              </a:lnSpc>
            </a:pPr>
            <a:r>
              <a:rPr lang="en-US" altLang="zh-CN" sz="2400" b="1" dirty="0">
                <a:solidFill>
                  <a:srgbClr val="AB2B2B"/>
                </a:solidFill>
                <a:latin typeface="Times New Roman" panose="02020603050405020304" pitchFamily="18" charset="0"/>
                <a:ea typeface="Microsoft JhengHei UI" panose="020B0604030504040204" pitchFamily="34" charset="-120"/>
                <a:cs typeface="Times New Roman" panose="02020603050405020304" pitchFamily="18" charset="0"/>
                <a:sym typeface="+mn-ea"/>
              </a:rPr>
              <a:t>Social Media Data</a:t>
            </a:r>
            <a:endPar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文本框 1"/>
          <p:cNvSpPr txBox="1"/>
          <p:nvPr/>
        </p:nvSpPr>
        <p:spPr>
          <a:xfrm>
            <a:off x="648970" y="1251585"/>
            <a:ext cx="10990580" cy="5569585"/>
          </a:xfrm>
          <a:prstGeom prst="rect">
            <a:avLst/>
          </a:prstGeom>
          <a:noFill/>
        </p:spPr>
        <p:txBody>
          <a:bodyPr wrap="square" rtlCol="0">
            <a:spAutoFit/>
          </a:bodyPr>
          <a:p>
            <a:pPr algn="l"/>
            <a:r>
              <a:rPr lang="en-US" b="1">
                <a:solidFill>
                  <a:srgbClr val="A6292F"/>
                </a:solidFill>
                <a:latin typeface="微软雅黑" panose="020B0503020204020204" pitchFamily="34" charset="-122"/>
                <a:ea typeface="微软雅黑" panose="020B0503020204020204" pitchFamily="34" charset="-122"/>
                <a:sym typeface="+mn-ea"/>
              </a:rPr>
              <a:t>1. </a:t>
            </a:r>
            <a:r>
              <a:rPr b="1">
                <a:solidFill>
                  <a:srgbClr val="A6292F"/>
                </a:solidFill>
                <a:latin typeface="微软雅黑" panose="020B0503020204020204" pitchFamily="34" charset="-122"/>
                <a:ea typeface="微软雅黑" panose="020B0503020204020204" pitchFamily="34" charset="-122"/>
                <a:sym typeface="+mn-ea"/>
              </a:rPr>
              <a:t>针对性收集公开信息，构建个性化用户社交流媒体信息数据库</a:t>
            </a:r>
            <a:endParaRPr b="1">
              <a:solidFill>
                <a:srgbClr val="A6292F"/>
              </a:solidFill>
              <a:latin typeface="微软雅黑" panose="020B0503020204020204" pitchFamily="34" charset="-122"/>
              <a:ea typeface="微软雅黑" panose="020B0503020204020204" pitchFamily="34" charset="-122"/>
              <a:sym typeface="+mn-ea"/>
            </a:endParaRPr>
          </a:p>
          <a:p>
            <a:pPr algn="l"/>
            <a:endParaRPr lang="en-US" altLang="zh-CN"/>
          </a:p>
          <a:p>
            <a:pPr algn="ctr"/>
            <a:r>
              <a:rPr lang="zh-CN" altLang="en-US">
                <a:latin typeface="微软雅黑" panose="020B0503020204020204" pitchFamily="34" charset="-122"/>
                <a:ea typeface="微软雅黑" panose="020B0503020204020204" pitchFamily="34" charset="-122"/>
                <a:cs typeface="微软雅黑" panose="020B0503020204020204" pitchFamily="34" charset="-122"/>
              </a:rPr>
              <a:t>调研关键词：社交流媒体数据（</a:t>
            </a:r>
            <a:r>
              <a:rPr lang="en-US" altLang="zh-CN" b="1">
                <a:latin typeface="微软雅黑" panose="020B0503020204020204" pitchFamily="34" charset="-122"/>
                <a:ea typeface="微软雅黑" panose="020B0503020204020204" pitchFamily="34" charset="-122"/>
                <a:cs typeface="微软雅黑" panose="020B0503020204020204" pitchFamily="34" charset="-122"/>
              </a:rPr>
              <a:t>Social Media Data</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a:latin typeface="微软雅黑" panose="020B0503020204020204" pitchFamily="34" charset="-122"/>
                <a:ea typeface="微软雅黑" panose="020B0503020204020204" pitchFamily="34" charset="-122"/>
                <a:cs typeface="微软雅黑" panose="020B0503020204020204" pitchFamily="34" charset="-122"/>
              </a:rPr>
              <a:t>基于</a:t>
            </a:r>
            <a:r>
              <a:rPr lang="en-US" altLang="zh-CN">
                <a:latin typeface="微软雅黑" panose="020B0503020204020204" pitchFamily="34" charset="-122"/>
                <a:ea typeface="微软雅黑" panose="020B0503020204020204" pitchFamily="34" charset="-122"/>
                <a:cs typeface="微软雅黑" panose="020B0503020204020204" pitchFamily="34" charset="-122"/>
              </a:rPr>
              <a:t>Social Media Data </a:t>
            </a:r>
            <a:r>
              <a:rPr lang="zh-CN" altLang="en-US">
                <a:latin typeface="微软雅黑" panose="020B0503020204020204" pitchFamily="34" charset="-122"/>
                <a:ea typeface="微软雅黑" panose="020B0503020204020204" pitchFamily="34" charset="-122"/>
                <a:cs typeface="微软雅黑" panose="020B0503020204020204" pitchFamily="34" charset="-122"/>
              </a:rPr>
              <a:t>中，频率出现最高的是：</a:t>
            </a:r>
            <a:r>
              <a:rPr lang="en-US" altLang="zh-CN">
                <a:latin typeface="微软雅黑" panose="020B0503020204020204" pitchFamily="34" charset="-122"/>
                <a:ea typeface="微软雅黑" panose="020B0503020204020204" pitchFamily="34" charset="-122"/>
                <a:cs typeface="微软雅黑" panose="020B0503020204020204" pitchFamily="34" charset="-122"/>
              </a:rPr>
              <a:t>fake news detection</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a:latin typeface="微软雅黑" panose="020B0503020204020204" pitchFamily="34" charset="-122"/>
                <a:ea typeface="微软雅黑" panose="020B0503020204020204" pitchFamily="34" charset="-122"/>
                <a:cs typeface="微软雅黑" panose="020B0503020204020204" pitchFamily="34" charset="-122"/>
              </a:rPr>
              <a:t>数据库整理：</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sz="800">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gn="l">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LIAR."Liar, Liar Pants on Fire":A New Benchmark Dataset for Fake News Detection </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indent="0" algn="l">
              <a:buFont typeface="Arial" panose="020B0604020202020204" pitchFamily="34" charset="0"/>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(https://www.cs.ucsb.edu/william/data/liar_dataset.zip). </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gn="l">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Twitter. Detecting Rumors from Microblogs with Recurrent Neural Networks</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indent="0" algn="l">
              <a:buFont typeface="Arial" panose="020B0604020202020204" pitchFamily="34" charset="0"/>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(http://lt.qcri.org/~wgao/data/rumdect.zip).</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gn="l">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Weibo. Detecting Rumors from Microblogs with Recurrent Neural Networks</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indent="0" algn="l">
              <a:buFont typeface="Arial" panose="020B0604020202020204" pitchFamily="34" charset="0"/>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(http://alt.qcri.org/~wgao/data/rumdect.zip). </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gn="l">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FacebookHoax. Some Like it Hoax: Automated Fake News Detection in Social Networks</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indent="0" algn="l">
              <a:buFont typeface="Arial" panose="020B0604020202020204" pitchFamily="34" charset="0"/>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(https://github.com/gabll/some-like-it-hoax/tree/master/dataset). </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gn="l">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PHEME-R.Analyzing How People Orient to and Spread Rumours in Social Media by Looking at Conversational Threads</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(https://figshare.com/articles/PHEME_rumour_scheme_dataset_journalism_use_case/2068650). </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gn="l">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PHEME.All-in-one: Multi-task Learning for Rumour Verification </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indent="0" algn="l">
              <a:buFont typeface="Arial" panose="020B0604020202020204" pitchFamily="34" charset="0"/>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(https://figshare. com/articles/PHEME_dataset_for_Rumour Detection_and_Veracity_Classification/6392078). </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gn="l">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Cred-1. Where the Truth Lies: Explaining the Credibility of Emerging Claims on the Web and Social Media</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indent="0" algn="l">
              <a:buFont typeface="Arial" panose="020B0604020202020204" pitchFamily="34" charset="0"/>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(http://www.mpi-inf.mpg.de/departments/databases-and-information-systems/research/impact/web-credibility-analysis/). </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gn="l">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Cred-2. Where the Truth Lies: Explaining the Credibility of Emerging Claims on the Web and Social Media</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indent="0" algn="l">
              <a:buFont typeface="Arial" panose="020B0604020202020204" pitchFamily="34" charset="0"/>
              <a:buNone/>
            </a:pP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(http://www.mpi-inf.mpg.de/departments/databases-and-information-systems/research/impact/web-credibility-analysis/). </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pPr marL="171450" indent="-171450" algn="l">
              <a:buFont typeface="Arial" panose="020B0604020202020204" pitchFamily="34" charset="0"/>
              <a:buChar char="•"/>
            </a:pPr>
            <a:r>
              <a:rPr lang="zh-CN" altLang="en-US" sz="1200">
                <a:latin typeface="微软雅黑" panose="020B0503020204020204" pitchFamily="34" charset="-122"/>
                <a:ea typeface="微软雅黑" panose="020B0503020204020204" pitchFamily="34" charset="-122"/>
                <a:cs typeface="微软雅黑" panose="020B0503020204020204" pitchFamily="34" charset="-122"/>
              </a:rPr>
              <a:t>FakevsSatire. Fake News vs. Satire: A Dataset and Analysis [35](https://github.com/igolbeck/fakenews).</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348588" y="218396"/>
            <a:ext cx="759345" cy="581762"/>
          </a:xfrm>
          <a:prstGeom prst="rect">
            <a:avLst/>
          </a:prstGeom>
          <a:noFill/>
        </p:spPr>
        <p:txBody>
          <a:bodyPr wrap="square" rtlCol="0">
            <a:spAutoFit/>
          </a:bodyPr>
          <a:lstStyle/>
          <a:p>
            <a:pPr>
              <a:lnSpc>
                <a:spcPct val="125000"/>
              </a:lnSpc>
            </a:pPr>
            <a:r>
              <a:rPr lang="en-US" altLang="zh-CN"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文本框 5"/>
          <p:cNvSpPr txBox="1"/>
          <p:nvPr/>
        </p:nvSpPr>
        <p:spPr>
          <a:xfrm>
            <a:off x="1868968" y="255735"/>
            <a:ext cx="5643453" cy="553085"/>
          </a:xfrm>
          <a:prstGeom prst="rect">
            <a:avLst/>
          </a:prstGeom>
          <a:noFill/>
        </p:spPr>
        <p:txBody>
          <a:bodyPr wrap="square" rtlCol="0">
            <a:spAutoFit/>
          </a:bodyPr>
          <a:lstStyle/>
          <a:p>
            <a:pPr>
              <a:lnSpc>
                <a:spcPct val="125000"/>
              </a:lnSpc>
            </a:pPr>
            <a:r>
              <a:rPr lang="en-US" altLang="zh-CN" sz="2400" b="1" dirty="0">
                <a:solidFill>
                  <a:srgbClr val="AB2B2B"/>
                </a:solidFill>
                <a:latin typeface="Times New Roman" panose="02020603050405020304" pitchFamily="18" charset="0"/>
                <a:ea typeface="Microsoft JhengHei UI" panose="020B0604030504040204" pitchFamily="34" charset="-120"/>
                <a:cs typeface="Times New Roman" panose="02020603050405020304" pitchFamily="18" charset="0"/>
                <a:sym typeface="+mn-ea"/>
              </a:rPr>
              <a:t>Social Media Data</a:t>
            </a:r>
            <a:endPar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文本框 1"/>
          <p:cNvSpPr txBox="1"/>
          <p:nvPr/>
        </p:nvSpPr>
        <p:spPr>
          <a:xfrm>
            <a:off x="600710" y="1251585"/>
            <a:ext cx="10990580" cy="5631180"/>
          </a:xfrm>
          <a:prstGeom prst="rect">
            <a:avLst/>
          </a:prstGeom>
          <a:noFill/>
        </p:spPr>
        <p:txBody>
          <a:bodyPr wrap="square" rtlCol="0">
            <a:spAutoFit/>
          </a:bodyPr>
          <a:p>
            <a:pPr algn="l"/>
            <a:r>
              <a:rPr lang="en-US" b="1">
                <a:solidFill>
                  <a:srgbClr val="A6292F"/>
                </a:solidFill>
                <a:latin typeface="微软雅黑" panose="020B0503020204020204" pitchFamily="34" charset="-122"/>
                <a:ea typeface="微软雅黑" panose="020B0503020204020204" pitchFamily="34" charset="-122"/>
                <a:sym typeface="+mn-ea"/>
              </a:rPr>
              <a:t>1. </a:t>
            </a:r>
            <a:r>
              <a:rPr b="1">
                <a:solidFill>
                  <a:srgbClr val="A6292F"/>
                </a:solidFill>
                <a:latin typeface="微软雅黑" panose="020B0503020204020204" pitchFamily="34" charset="-122"/>
                <a:ea typeface="微软雅黑" panose="020B0503020204020204" pitchFamily="34" charset="-122"/>
                <a:sym typeface="+mn-ea"/>
              </a:rPr>
              <a:t>针对性收集公开信息，构建个性化用户社交流媒体信息数据库</a:t>
            </a:r>
            <a:endParaRPr b="1">
              <a:solidFill>
                <a:srgbClr val="A6292F"/>
              </a:solidFill>
              <a:latin typeface="微软雅黑" panose="020B0503020204020204" pitchFamily="34" charset="-122"/>
              <a:ea typeface="微软雅黑" panose="020B0503020204020204" pitchFamily="34" charset="-122"/>
              <a:sym typeface="+mn-ea"/>
            </a:endParaRPr>
          </a:p>
          <a:p>
            <a:pPr algn="l"/>
            <a:endParaRPr lang="en-US" altLang="zh-CN"/>
          </a:p>
          <a:p>
            <a:pPr algn="ctr"/>
            <a:r>
              <a:rPr lang="zh-CN" altLang="en-US">
                <a:latin typeface="微软雅黑" panose="020B0503020204020204" pitchFamily="34" charset="-122"/>
                <a:ea typeface="微软雅黑" panose="020B0503020204020204" pitchFamily="34" charset="-122"/>
                <a:cs typeface="微软雅黑" panose="020B0503020204020204" pitchFamily="34" charset="-122"/>
              </a:rPr>
              <a:t>调研关键词：社交流媒体数据（</a:t>
            </a:r>
            <a:r>
              <a:rPr lang="en-US" altLang="zh-CN" b="1">
                <a:latin typeface="微软雅黑" panose="020B0503020204020204" pitchFamily="34" charset="-122"/>
                <a:ea typeface="微软雅黑" panose="020B0503020204020204" pitchFamily="34" charset="-122"/>
                <a:cs typeface="微软雅黑" panose="020B0503020204020204" pitchFamily="34" charset="-122"/>
              </a:rPr>
              <a:t>Social Media Data</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gn="l"/>
            <a:r>
              <a:rPr lang="en-US" altLang="zh-C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Fake News Detection / Rumor classification / hoax detection / fact extraction</a:t>
            </a:r>
            <a:endParaRPr lang="en-US" altLang="zh-C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en-US" altLang="zh-C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en-US" altLang="zh-C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假消息提取、谣言分类、恶作剧监测、事实提取</a:t>
            </a:r>
            <a:r>
              <a:rPr lang="en-US" altLang="zh-C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b="1">
              <a:solidFill>
                <a:srgbClr val="A6292F"/>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b="1">
              <a:solidFill>
                <a:srgbClr val="A6292F"/>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b="1">
                <a:solidFill>
                  <a:srgbClr val="A6292F"/>
                </a:solidFill>
                <a:latin typeface="微软雅黑" panose="020B0503020204020204" pitchFamily="34" charset="-122"/>
                <a:ea typeface="微软雅黑" panose="020B0503020204020204" pitchFamily="34" charset="-122"/>
                <a:cs typeface="微软雅黑" panose="020B0503020204020204" pitchFamily="34" charset="-122"/>
              </a:rPr>
              <a:t>重新整理思路：</a:t>
            </a:r>
            <a:endParaRPr lang="zh-CN" b="1">
              <a:solidFill>
                <a:srgbClr val="A6292F"/>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atin typeface="微软雅黑" panose="020B0503020204020204" pitchFamily="34" charset="-122"/>
                <a:ea typeface="微软雅黑" panose="020B0503020204020204" pitchFamily="34" charset="-122"/>
                <a:cs typeface="微软雅黑" panose="020B0503020204020204" pitchFamily="34" charset="-122"/>
              </a:rPr>
              <a:t>我们要做的，是针对单个人的测谎，判断当前</a:t>
            </a:r>
            <a:r>
              <a:rPr lang="zh-CN" b="1">
                <a:solidFill>
                  <a:srgbClr val="A6292F"/>
                </a:solidFill>
                <a:latin typeface="微软雅黑" panose="020B0503020204020204" pitchFamily="34" charset="-122"/>
                <a:ea typeface="微软雅黑" panose="020B0503020204020204" pitchFamily="34" charset="-122"/>
                <a:cs typeface="微软雅黑" panose="020B0503020204020204" pitchFamily="34" charset="-122"/>
              </a:rPr>
              <a:t>这个人说话的可信度</a:t>
            </a:r>
            <a:endParaRPr lang="zh-CN">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a:latin typeface="微软雅黑" panose="020B0503020204020204" pitchFamily="34" charset="-122"/>
                <a:ea typeface="微软雅黑" panose="020B0503020204020204" pitchFamily="34" charset="-122"/>
                <a:cs typeface="微软雅黑" panose="020B0503020204020204" pitchFamily="34" charset="-122"/>
              </a:rPr>
              <a:t>而不是，针对单一确定事件中，多人意见的假新闻。（谣言、标题内容不符等）</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a:latin typeface="微软雅黑" panose="020B0503020204020204" pitchFamily="34" charset="-122"/>
                <a:ea typeface="微软雅黑" panose="020B0503020204020204" pitchFamily="34" charset="-122"/>
                <a:cs typeface="微软雅黑" panose="020B0503020204020204" pitchFamily="34" charset="-122"/>
              </a:rPr>
              <a:t>所以，</a:t>
            </a:r>
            <a:r>
              <a:rPr lang="zh-CN" altLang="en-US" b="1">
                <a:solidFill>
                  <a:srgbClr val="A6292F"/>
                </a:solidFill>
                <a:latin typeface="微软雅黑" panose="020B0503020204020204" pitchFamily="34" charset="-122"/>
                <a:ea typeface="微软雅黑" panose="020B0503020204020204" pitchFamily="34" charset="-122"/>
                <a:cs typeface="微软雅黑" panose="020B0503020204020204" pitchFamily="34" charset="-122"/>
              </a:rPr>
              <a:t>并非</a:t>
            </a:r>
            <a:r>
              <a:rPr lang="en-US" altLang="zh-CN">
                <a:latin typeface="微软雅黑" panose="020B0503020204020204" pitchFamily="34" charset="-122"/>
                <a:ea typeface="微软雅黑" panose="020B0503020204020204" pitchFamily="34" charset="-122"/>
                <a:cs typeface="微软雅黑" panose="020B0503020204020204" pitchFamily="34" charset="-122"/>
              </a:rPr>
              <a:t> fake news detection</a:t>
            </a:r>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en-US" altLang="zh-CN">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a:latin typeface="微软雅黑" panose="020B0503020204020204" pitchFamily="34" charset="-122"/>
                <a:ea typeface="微软雅黑" panose="020B0503020204020204" pitchFamily="34" charset="-122"/>
                <a:cs typeface="微软雅黑" panose="020B0503020204020204" pitchFamily="34" charset="-122"/>
              </a:rPr>
              <a:t>转向</a:t>
            </a:r>
            <a:r>
              <a:rPr lang="en-US" altLang="zh-CN">
                <a:latin typeface="微软雅黑" panose="020B0503020204020204" pitchFamily="34" charset="-122"/>
                <a:ea typeface="微软雅黑" panose="020B0503020204020204" pitchFamily="34" charset="-122"/>
                <a:cs typeface="微软雅黑" panose="020B0503020204020204" pitchFamily="34" charset="-122"/>
              </a:rPr>
              <a:t> --&gt; </a:t>
            </a:r>
            <a:r>
              <a:rPr lang="zh-CN" altLang="en-US" b="1">
                <a:solidFill>
                  <a:srgbClr val="A6292F"/>
                </a:solidFill>
                <a:latin typeface="微软雅黑" panose="020B0503020204020204" pitchFamily="34" charset="-122"/>
                <a:ea typeface="微软雅黑" panose="020B0503020204020204" pitchFamily="34" charset="-122"/>
                <a:cs typeface="微软雅黑" panose="020B0503020204020204" pitchFamily="34" charset="-122"/>
              </a:rPr>
              <a:t>基于</a:t>
            </a:r>
            <a:r>
              <a:rPr lang="en-US" altLang="zh-CN" b="1">
                <a:solidFill>
                  <a:srgbClr val="A6292F"/>
                </a:solidFill>
                <a:latin typeface="微软雅黑" panose="020B0503020204020204" pitchFamily="34" charset="-122"/>
                <a:ea typeface="微软雅黑" panose="020B0503020204020204" pitchFamily="34" charset="-122"/>
                <a:cs typeface="微软雅黑" panose="020B0503020204020204" pitchFamily="34" charset="-122"/>
              </a:rPr>
              <a:t>Social Media Data </a:t>
            </a:r>
            <a:r>
              <a:rPr lang="zh-CN" altLang="en-US" b="1">
                <a:solidFill>
                  <a:srgbClr val="A6292F"/>
                </a:solidFill>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b="1">
                <a:solidFill>
                  <a:srgbClr val="A6292F"/>
                </a:solidFill>
                <a:latin typeface="微软雅黑" panose="020B0503020204020204" pitchFamily="34" charset="-122"/>
                <a:ea typeface="微软雅黑" panose="020B0503020204020204" pitchFamily="34" charset="-122"/>
                <a:cs typeface="微软雅黑" panose="020B0503020204020204" pitchFamily="34" charset="-122"/>
              </a:rPr>
              <a:t> Personality Portrait</a:t>
            </a:r>
            <a:r>
              <a:rPr lang="zh-CN" altLang="en-US" b="1">
                <a:solidFill>
                  <a:srgbClr val="A6292F"/>
                </a:solidFill>
                <a:latin typeface="微软雅黑" panose="020B0503020204020204" pitchFamily="34" charset="-122"/>
                <a:ea typeface="微软雅黑" panose="020B0503020204020204" pitchFamily="34" charset="-122"/>
                <a:cs typeface="微软雅黑" panose="020B0503020204020204" pitchFamily="34" charset="-122"/>
              </a:rPr>
              <a:t>（用户性格画像）</a:t>
            </a:r>
            <a:endParaRPr lang="zh-CN" altLang="en-US" b="1">
              <a:solidFill>
                <a:srgbClr val="A6292F"/>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348588" y="218396"/>
            <a:ext cx="759345" cy="581762"/>
          </a:xfrm>
          <a:prstGeom prst="rect">
            <a:avLst/>
          </a:prstGeom>
          <a:noFill/>
        </p:spPr>
        <p:txBody>
          <a:bodyPr wrap="square" rtlCol="0">
            <a:spAutoFit/>
          </a:bodyPr>
          <a:lstStyle/>
          <a:p>
            <a:pPr>
              <a:lnSpc>
                <a:spcPct val="125000"/>
              </a:lnSpc>
            </a:pPr>
            <a:r>
              <a:rPr lang="en-US" altLang="zh-CN"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文本框 5"/>
          <p:cNvSpPr txBox="1"/>
          <p:nvPr/>
        </p:nvSpPr>
        <p:spPr>
          <a:xfrm>
            <a:off x="1868968" y="255735"/>
            <a:ext cx="5643453" cy="553085"/>
          </a:xfrm>
          <a:prstGeom prst="rect">
            <a:avLst/>
          </a:prstGeom>
          <a:noFill/>
        </p:spPr>
        <p:txBody>
          <a:bodyPr wrap="square" rtlCol="0">
            <a:spAutoFit/>
          </a:bodyPr>
          <a:lstStyle/>
          <a:p>
            <a:pPr>
              <a:lnSpc>
                <a:spcPct val="125000"/>
              </a:lnSpc>
            </a:pPr>
            <a:r>
              <a:rPr lang="en-US" altLang="zh-CN" sz="2400" b="1" dirty="0">
                <a:solidFill>
                  <a:srgbClr val="AB2B2B"/>
                </a:solidFill>
                <a:latin typeface="Times New Roman" panose="02020603050405020304" pitchFamily="18" charset="0"/>
                <a:ea typeface="Microsoft JhengHei UI" panose="020B0604030504040204" pitchFamily="34" charset="-120"/>
                <a:cs typeface="Times New Roman" panose="02020603050405020304" pitchFamily="18" charset="0"/>
                <a:sym typeface="+mn-ea"/>
              </a:rPr>
              <a:t>Personality Portrait</a:t>
            </a:r>
            <a:endPar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文本框 1"/>
          <p:cNvSpPr txBox="1"/>
          <p:nvPr/>
        </p:nvSpPr>
        <p:spPr>
          <a:xfrm>
            <a:off x="641985" y="1251585"/>
            <a:ext cx="10990580" cy="2306955"/>
          </a:xfrm>
          <a:prstGeom prst="rect">
            <a:avLst/>
          </a:prstGeom>
          <a:noFill/>
        </p:spPr>
        <p:txBody>
          <a:bodyPr wrap="square" rtlCol="0">
            <a:spAutoFit/>
          </a:bodyPr>
          <a:p>
            <a:pPr algn="l"/>
            <a:r>
              <a:rPr lang="en-US" b="1">
                <a:solidFill>
                  <a:srgbClr val="A6292F"/>
                </a:solidFill>
                <a:latin typeface="微软雅黑" panose="020B0503020204020204" pitchFamily="34" charset="-122"/>
                <a:ea typeface="微软雅黑" panose="020B0503020204020204" pitchFamily="34" charset="-122"/>
                <a:sym typeface="+mn-ea"/>
              </a:rPr>
              <a:t>1. </a:t>
            </a:r>
            <a:r>
              <a:rPr b="1">
                <a:solidFill>
                  <a:srgbClr val="A6292F"/>
                </a:solidFill>
                <a:latin typeface="微软雅黑" panose="020B0503020204020204" pitchFamily="34" charset="-122"/>
                <a:ea typeface="微软雅黑" panose="020B0503020204020204" pitchFamily="34" charset="-122"/>
                <a:sym typeface="+mn-ea"/>
              </a:rPr>
              <a:t>针对性收集公开信息，构建个性化用户社交流媒体信息数据库</a:t>
            </a:r>
            <a:endParaRPr b="1">
              <a:solidFill>
                <a:srgbClr val="A6292F"/>
              </a:solidFill>
              <a:latin typeface="微软雅黑" panose="020B0503020204020204" pitchFamily="34" charset="-122"/>
              <a:ea typeface="微软雅黑" panose="020B0503020204020204" pitchFamily="34" charset="-122"/>
              <a:sym typeface="+mn-ea"/>
            </a:endParaRPr>
          </a:p>
          <a:p>
            <a:pPr algn="l"/>
            <a:endParaRPr b="1">
              <a:solidFill>
                <a:srgbClr val="A6292F"/>
              </a:solidFill>
              <a:latin typeface="微软雅黑" panose="020B0503020204020204" pitchFamily="34" charset="-122"/>
              <a:ea typeface="微软雅黑" panose="020B0503020204020204" pitchFamily="34" charset="-122"/>
              <a:sym typeface="+mn-ea"/>
            </a:endParaRPr>
          </a:p>
          <a:p>
            <a:pPr algn="l"/>
            <a:r>
              <a:rPr lang="en-US" b="1">
                <a:solidFill>
                  <a:srgbClr val="A6292F"/>
                </a:solidFill>
                <a:latin typeface="微软雅黑" panose="020B0503020204020204" pitchFamily="34" charset="-122"/>
                <a:ea typeface="微软雅黑" panose="020B0503020204020204" pitchFamily="34" charset="-122"/>
                <a:sym typeface="+mn-ea"/>
              </a:rPr>
              <a:t>2. </a:t>
            </a:r>
            <a:r>
              <a:rPr b="1">
                <a:solidFill>
                  <a:srgbClr val="A6292F"/>
                </a:solidFill>
                <a:latin typeface="微软雅黑" panose="020B0503020204020204" pitchFamily="34" charset="-122"/>
                <a:ea typeface="微软雅黑" panose="020B0503020204020204" pitchFamily="34" charset="-122"/>
                <a:sym typeface="+mn-ea"/>
              </a:rPr>
              <a:t>基于用户的社交流媒体数据，获取用户性格画像、计算历史情感基调</a:t>
            </a:r>
            <a:endParaRPr b="1">
              <a:solidFill>
                <a:srgbClr val="A6292F"/>
              </a:solidFill>
              <a:latin typeface="微软雅黑" panose="020B0503020204020204" pitchFamily="34" charset="-122"/>
              <a:ea typeface="微软雅黑" panose="020B0503020204020204" pitchFamily="34" charset="-122"/>
              <a:sym typeface="+mn-ea"/>
            </a:endParaRPr>
          </a:p>
          <a:p>
            <a:pPr algn="l"/>
            <a:endParaRPr lang="en-US" altLang="zh-CN"/>
          </a:p>
          <a:p>
            <a:pPr algn="ctr"/>
            <a:r>
              <a:rPr lang="zh-CN" altLang="en-US">
                <a:latin typeface="微软雅黑" panose="020B0503020204020204" pitchFamily="34" charset="-122"/>
                <a:ea typeface="微软雅黑" panose="020B0503020204020204" pitchFamily="34" charset="-122"/>
                <a:cs typeface="微软雅黑" panose="020B0503020204020204" pitchFamily="34" charset="-122"/>
              </a:rPr>
              <a:t>调研关键词：社交流媒体数据（</a:t>
            </a:r>
            <a:r>
              <a:rPr lang="en-US" altLang="zh-CN" b="1">
                <a:latin typeface="微软雅黑" panose="020B0503020204020204" pitchFamily="34" charset="-122"/>
                <a:ea typeface="微软雅黑" panose="020B0503020204020204" pitchFamily="34" charset="-122"/>
                <a:cs typeface="微软雅黑" panose="020B0503020204020204" pitchFamily="34" charset="-122"/>
              </a:rPr>
              <a:t>Social Media Data</a:t>
            </a:r>
            <a:r>
              <a:rPr lang="zh-CN" altLang="en-US"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a:latin typeface="微软雅黑" panose="020B0503020204020204" pitchFamily="34" charset="-122"/>
                <a:ea typeface="微软雅黑" panose="020B0503020204020204" pitchFamily="34" charset="-122"/>
                <a:cs typeface="微软雅黑" panose="020B0503020204020204" pitchFamily="34" charset="-122"/>
              </a:rPr>
              <a:t>Personality Portrait</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zh-CN" altLang="en-US" b="1">
              <a:solidFill>
                <a:srgbClr val="A6292F"/>
              </a:solidFill>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zh-CN" altLang="en-US" b="1">
              <a:solidFill>
                <a:srgbClr val="A6292F"/>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b="1">
              <a:solidFill>
                <a:srgbClr val="A6292F"/>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custDataLst>
              <p:tags r:id="rId1"/>
            </p:custDataLst>
          </p:nvPr>
        </p:nvPicPr>
        <p:blipFill>
          <a:blip r:embed="rId2"/>
          <a:srcRect b="2320"/>
          <a:stretch>
            <a:fillRect/>
          </a:stretch>
        </p:blipFill>
        <p:spPr>
          <a:xfrm>
            <a:off x="1943735" y="2740025"/>
            <a:ext cx="3483610" cy="4117975"/>
          </a:xfrm>
          <a:prstGeom prst="rect">
            <a:avLst/>
          </a:prstGeom>
        </p:spPr>
      </p:pic>
      <p:sp>
        <p:nvSpPr>
          <p:cNvPr id="6" name="文本框 5"/>
          <p:cNvSpPr txBox="1"/>
          <p:nvPr/>
        </p:nvSpPr>
        <p:spPr>
          <a:xfrm>
            <a:off x="5553710" y="2691130"/>
            <a:ext cx="6216015" cy="4215765"/>
          </a:xfrm>
          <a:prstGeom prst="rect">
            <a:avLst/>
          </a:prstGeom>
          <a:noFill/>
        </p:spPr>
        <p:txBody>
          <a:bodyPr wrap="square" rtlCol="0" anchor="t">
            <a:spAutoFit/>
          </a:bodyPr>
          <a:p>
            <a:pPr algn="ctr"/>
            <a:r>
              <a:rPr lang="zh-CN" altLang="en-US" sz="1400" b="1">
                <a:latin typeface="微软雅黑" panose="020B0503020204020204" pitchFamily="34" charset="-122"/>
                <a:ea typeface="微软雅黑" panose="020B0503020204020204" pitchFamily="34" charset="-122"/>
                <a:cs typeface="微软雅黑" panose="020B0503020204020204" pitchFamily="34" charset="-122"/>
                <a:sym typeface="+mn-ea"/>
              </a:rPr>
              <a:t>五大性格模型</a:t>
            </a:r>
            <a:endParaRPr lang="zh-CN" altLang="en-US" sz="1400" b="1">
              <a:latin typeface="微软雅黑" panose="020B0503020204020204" pitchFamily="34" charset="-122"/>
              <a:ea typeface="微软雅黑" panose="020B0503020204020204" pitchFamily="34" charset="-122"/>
              <a:cs typeface="微软雅黑" panose="020B0503020204020204" pitchFamily="34" charset="-122"/>
              <a:sym typeface="+mn-ea"/>
            </a:endParaRPr>
          </a:p>
          <a:p>
            <a:endPar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1200" b="1">
                <a:latin typeface="微软雅黑" panose="020B0503020204020204" pitchFamily="34" charset="-122"/>
                <a:ea typeface="微软雅黑" panose="020B0503020204020204" pitchFamily="34" charset="-122"/>
                <a:cs typeface="微软雅黑" panose="020B0503020204020204" pitchFamily="34" charset="-122"/>
                <a:sym typeface="+mn-ea"/>
              </a:rPr>
              <a:t>经验开放性(OpennesstoExperience)</a:t>
            </a:r>
            <a:endParaRPr lang="zh-CN" altLang="en-US" sz="12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经验开放性是衡量智慧水平的指标。</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sym typeface="+mn-ea"/>
              </a:rPr>
              <a:t>它包括了经验的丰富性、高智商、富于想象力以及求知欲的特点。</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b="1">
                <a:latin typeface="微软雅黑" panose="020B0503020204020204" pitchFamily="34" charset="-122"/>
                <a:ea typeface="微软雅黑" panose="020B0503020204020204" pitchFamily="34" charset="-122"/>
                <a:cs typeface="微软雅黑" panose="020B0503020204020204" pitchFamily="34" charset="-122"/>
              </a:rPr>
              <a:t>责任心(Conscientiousness)</a:t>
            </a:r>
            <a:endParaRPr lang="zh-CN" altLang="en-US" sz="12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这是五因素人格理论中最重要的因素。</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该因素代表着责任感，对工作的敬业以及认真程度。</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它包括两方面的含义:成就感(Achievement)与可靠性(Dependability)。</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成就感反映出一种渴望把工作做好的态度以及积极向上努力工作的行为。</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可靠性衡量了诚信、自律以及遵守规章制度的品质。</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b="1">
                <a:latin typeface="微软雅黑" panose="020B0503020204020204" pitchFamily="34" charset="-122"/>
                <a:ea typeface="微软雅黑" panose="020B0503020204020204" pitchFamily="34" charset="-122"/>
                <a:cs typeface="微软雅黑" panose="020B0503020204020204" pitchFamily="34" charset="-122"/>
              </a:rPr>
              <a:t>外倾性(Extraversion)</a:t>
            </a:r>
            <a:endParaRPr lang="zh-CN" altLang="en-US" sz="12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外倾性是衡量内外向性格的指标。</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它包括了广泛社交、健谈、果断、雄心勃勃、充满热情的性格特征。</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7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b="1">
                <a:latin typeface="微软雅黑" panose="020B0503020204020204" pitchFamily="34" charset="-122"/>
                <a:ea typeface="微软雅黑" panose="020B0503020204020204" pitchFamily="34" charset="-122"/>
                <a:cs typeface="微软雅黑" panose="020B0503020204020204" pitchFamily="34" charset="-122"/>
              </a:rPr>
              <a:t>宜人性(Agreeableness)</a:t>
            </a:r>
            <a:endParaRPr lang="zh-CN" altLang="en-US" sz="12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随和性是衡量能否与他人和睦相处、相互协作的指标。</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它包括了和善友好、协作性、值得依赖的性格特征。</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7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b="1">
                <a:latin typeface="微软雅黑" panose="020B0503020204020204" pitchFamily="34" charset="-122"/>
                <a:ea typeface="微软雅黑" panose="020B0503020204020204" pitchFamily="34" charset="-122"/>
                <a:cs typeface="微软雅黑" panose="020B0503020204020204" pitchFamily="34" charset="-122"/>
              </a:rPr>
              <a:t>情绪稳定性(EmotionalStability/Neuroticism)</a:t>
            </a:r>
            <a:endParaRPr lang="zh-CN" altLang="en-US" sz="12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情绪稳定性是衡量情绪化程度的指标。</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它包括了冷静、性格温和、低焦虑、遇事沉着的性格特征。</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348588" y="218396"/>
            <a:ext cx="759345" cy="581762"/>
          </a:xfrm>
          <a:prstGeom prst="rect">
            <a:avLst/>
          </a:prstGeom>
          <a:noFill/>
        </p:spPr>
        <p:txBody>
          <a:bodyPr wrap="square" rtlCol="0">
            <a:spAutoFit/>
          </a:bodyPr>
          <a:lstStyle/>
          <a:p>
            <a:pPr>
              <a:lnSpc>
                <a:spcPct val="125000"/>
              </a:lnSpc>
            </a:pPr>
            <a:r>
              <a:rPr lang="en-US" altLang="zh-CN"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文本框 5"/>
          <p:cNvSpPr txBox="1"/>
          <p:nvPr/>
        </p:nvSpPr>
        <p:spPr>
          <a:xfrm>
            <a:off x="1868968" y="255735"/>
            <a:ext cx="5643453" cy="553085"/>
          </a:xfrm>
          <a:prstGeom prst="rect">
            <a:avLst/>
          </a:prstGeom>
          <a:noFill/>
        </p:spPr>
        <p:txBody>
          <a:bodyPr wrap="square" rtlCol="0">
            <a:spAutoFit/>
          </a:bodyPr>
          <a:lstStyle/>
          <a:p>
            <a:pPr>
              <a:lnSpc>
                <a:spcPct val="125000"/>
              </a:lnSpc>
            </a:pPr>
            <a:r>
              <a:rPr lang="en-US" altLang="zh-CN" sz="2400" b="1" dirty="0">
                <a:solidFill>
                  <a:srgbClr val="AB2B2B"/>
                </a:solidFill>
                <a:latin typeface="Times New Roman" panose="02020603050405020304" pitchFamily="18" charset="0"/>
                <a:ea typeface="Microsoft JhengHei UI" panose="020B0604030504040204" pitchFamily="34" charset="-120"/>
                <a:cs typeface="Times New Roman" panose="02020603050405020304" pitchFamily="18" charset="0"/>
                <a:sym typeface="+mn-ea"/>
              </a:rPr>
              <a:t>Personality Portrait</a:t>
            </a:r>
            <a:endPar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文本框 1"/>
          <p:cNvSpPr txBox="1"/>
          <p:nvPr/>
        </p:nvSpPr>
        <p:spPr>
          <a:xfrm>
            <a:off x="641985" y="1251585"/>
            <a:ext cx="10990580" cy="2306955"/>
          </a:xfrm>
          <a:prstGeom prst="rect">
            <a:avLst/>
          </a:prstGeom>
          <a:noFill/>
        </p:spPr>
        <p:txBody>
          <a:bodyPr wrap="square" rtlCol="0">
            <a:spAutoFit/>
          </a:bodyPr>
          <a:p>
            <a:pPr algn="l"/>
            <a:r>
              <a:rPr lang="en-US" b="1">
                <a:solidFill>
                  <a:srgbClr val="A6292F"/>
                </a:solidFill>
                <a:latin typeface="微软雅黑" panose="020B0503020204020204" pitchFamily="34" charset="-122"/>
                <a:ea typeface="微软雅黑" panose="020B0503020204020204" pitchFamily="34" charset="-122"/>
                <a:sym typeface="+mn-ea"/>
              </a:rPr>
              <a:t>1. </a:t>
            </a:r>
            <a:r>
              <a:rPr b="1">
                <a:solidFill>
                  <a:srgbClr val="A6292F"/>
                </a:solidFill>
                <a:latin typeface="微软雅黑" panose="020B0503020204020204" pitchFamily="34" charset="-122"/>
                <a:ea typeface="微软雅黑" panose="020B0503020204020204" pitchFamily="34" charset="-122"/>
                <a:sym typeface="+mn-ea"/>
              </a:rPr>
              <a:t>针对性收集公开信息，构建个性化用户社交流媒体信息数据库</a:t>
            </a:r>
            <a:endParaRPr b="1">
              <a:solidFill>
                <a:srgbClr val="A6292F"/>
              </a:solidFill>
              <a:latin typeface="微软雅黑" panose="020B0503020204020204" pitchFamily="34" charset="-122"/>
              <a:ea typeface="微软雅黑" panose="020B0503020204020204" pitchFamily="34" charset="-122"/>
              <a:sym typeface="+mn-ea"/>
            </a:endParaRPr>
          </a:p>
          <a:p>
            <a:pPr algn="l"/>
            <a:endParaRPr b="1">
              <a:solidFill>
                <a:srgbClr val="A6292F"/>
              </a:solidFill>
              <a:latin typeface="微软雅黑" panose="020B0503020204020204" pitchFamily="34" charset="-122"/>
              <a:ea typeface="微软雅黑" panose="020B0503020204020204" pitchFamily="34" charset="-122"/>
              <a:sym typeface="+mn-ea"/>
            </a:endParaRPr>
          </a:p>
          <a:p>
            <a:pPr algn="l"/>
            <a:r>
              <a:rPr lang="en-US" b="1">
                <a:solidFill>
                  <a:srgbClr val="A6292F"/>
                </a:solidFill>
                <a:latin typeface="微软雅黑" panose="020B0503020204020204" pitchFamily="34" charset="-122"/>
                <a:ea typeface="微软雅黑" panose="020B0503020204020204" pitchFamily="34" charset="-122"/>
                <a:sym typeface="+mn-ea"/>
              </a:rPr>
              <a:t>2. </a:t>
            </a:r>
            <a:r>
              <a:rPr b="1">
                <a:solidFill>
                  <a:srgbClr val="A6292F"/>
                </a:solidFill>
                <a:latin typeface="微软雅黑" panose="020B0503020204020204" pitchFamily="34" charset="-122"/>
                <a:ea typeface="微软雅黑" panose="020B0503020204020204" pitchFamily="34" charset="-122"/>
                <a:sym typeface="+mn-ea"/>
              </a:rPr>
              <a:t>基于用户的社交流媒体数据，获取用户性格画像、计算历史情感基调</a:t>
            </a:r>
            <a:endParaRPr b="1">
              <a:solidFill>
                <a:srgbClr val="A6292F"/>
              </a:solidFill>
              <a:latin typeface="微软雅黑" panose="020B0503020204020204" pitchFamily="34" charset="-122"/>
              <a:ea typeface="微软雅黑" panose="020B0503020204020204" pitchFamily="34" charset="-122"/>
              <a:sym typeface="+mn-ea"/>
            </a:endParaRPr>
          </a:p>
          <a:p>
            <a:pPr algn="l"/>
            <a:endParaRPr lang="en-US" altLang="zh-CN"/>
          </a:p>
          <a:p>
            <a:pPr algn="ctr"/>
            <a:r>
              <a:rPr lang="zh-CN" altLang="en-US">
                <a:latin typeface="微软雅黑" panose="020B0503020204020204" pitchFamily="34" charset="-122"/>
                <a:ea typeface="微软雅黑" panose="020B0503020204020204" pitchFamily="34" charset="-122"/>
                <a:cs typeface="微软雅黑" panose="020B0503020204020204" pitchFamily="34" charset="-122"/>
              </a:rPr>
              <a:t>调研关键词：社交流媒体数据（</a:t>
            </a:r>
            <a:r>
              <a:rPr lang="en-US" altLang="zh-CN" b="1">
                <a:latin typeface="微软雅黑" panose="020B0503020204020204" pitchFamily="34" charset="-122"/>
                <a:ea typeface="微软雅黑" panose="020B0503020204020204" pitchFamily="34" charset="-122"/>
                <a:cs typeface="微软雅黑" panose="020B0503020204020204" pitchFamily="34" charset="-122"/>
              </a:rPr>
              <a:t>Social Media Data</a:t>
            </a:r>
            <a:r>
              <a:rPr lang="zh-CN" altLang="en-US"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a:latin typeface="微软雅黑" panose="020B0503020204020204" pitchFamily="34" charset="-122"/>
                <a:ea typeface="微软雅黑" panose="020B0503020204020204" pitchFamily="34" charset="-122"/>
                <a:cs typeface="微软雅黑" panose="020B0503020204020204" pitchFamily="34" charset="-122"/>
              </a:rPr>
              <a:t>Personality Portrait</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zh-CN" altLang="en-US" b="1">
              <a:solidFill>
                <a:srgbClr val="A6292F"/>
              </a:solidFill>
              <a:latin typeface="微软雅黑" panose="020B0503020204020204" pitchFamily="34" charset="-122"/>
              <a:ea typeface="微软雅黑" panose="020B0503020204020204" pitchFamily="34" charset="-122"/>
              <a:cs typeface="微软雅黑" panose="020B0503020204020204" pitchFamily="34" charset="-122"/>
            </a:endParaRPr>
          </a:p>
          <a:p>
            <a:pPr algn="l"/>
            <a:endParaRPr lang="zh-CN" altLang="en-US" b="1">
              <a:solidFill>
                <a:srgbClr val="A6292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8595360" y="1097915"/>
            <a:ext cx="3037205" cy="1198880"/>
          </a:xfrm>
          <a:prstGeom prst="rect">
            <a:avLst/>
          </a:prstGeom>
          <a:noFill/>
        </p:spPr>
        <p:txBody>
          <a:bodyPr wrap="square" rtlCol="0" anchor="t">
            <a:spAutoFit/>
          </a:bodyPr>
          <a:p>
            <a:pPr algn="ctr">
              <a:buClrTx/>
              <a:buSzTx/>
              <a:buFontTx/>
            </a:pPr>
            <a:r>
              <a:rPr lang="zh-CN" altLang="en-US" sz="900" b="1">
                <a:latin typeface="微软雅黑" panose="020B0503020204020204" pitchFamily="34" charset="-122"/>
                <a:ea typeface="微软雅黑" panose="020B0503020204020204" pitchFamily="34" charset="-122"/>
                <a:sym typeface="+mn-ea"/>
              </a:rPr>
              <a:t>SC-LIWC Linguistic Inquiry and Word Count</a:t>
            </a:r>
            <a:endParaRPr lang="zh-CN" altLang="en-US" sz="900" b="1">
              <a:latin typeface="微软雅黑" panose="020B0503020204020204" pitchFamily="34" charset="-122"/>
              <a:ea typeface="微软雅黑" panose="020B0503020204020204" pitchFamily="34" charset="-122"/>
              <a:sym typeface="+mn-ea"/>
            </a:endParaRPr>
          </a:p>
          <a:p>
            <a:pPr algn="ctr">
              <a:buClrTx/>
              <a:buSzTx/>
              <a:buFontTx/>
            </a:pPr>
            <a:endParaRPr lang="zh-CN" altLang="en-US" sz="900">
              <a:latin typeface="微软雅黑" panose="020B0503020204020204" pitchFamily="34" charset="-122"/>
              <a:ea typeface="微软雅黑" panose="020B0503020204020204" pitchFamily="34" charset="-122"/>
            </a:endParaRPr>
          </a:p>
          <a:p>
            <a:pPr algn="ctr">
              <a:buClrTx/>
              <a:buSzTx/>
              <a:buFontTx/>
            </a:pPr>
            <a:r>
              <a:rPr lang="zh-CN" altLang="en-US" sz="900">
                <a:latin typeface="微软雅黑" panose="020B0503020204020204" pitchFamily="34" charset="-122"/>
                <a:ea typeface="微软雅黑" panose="020B0503020204020204" pitchFamily="34" charset="-122"/>
              </a:rPr>
              <a:t>基于有心理意义类别词数的有效文本分析模型</a:t>
            </a:r>
            <a:endParaRPr lang="zh-CN" altLang="en-US" sz="900">
              <a:latin typeface="微软雅黑" panose="020B0503020204020204" pitchFamily="34" charset="-122"/>
              <a:ea typeface="微软雅黑" panose="020B0503020204020204" pitchFamily="34" charset="-122"/>
            </a:endParaRPr>
          </a:p>
          <a:p>
            <a:pPr algn="ctr"/>
            <a:endParaRPr lang="zh-CN" altLang="en-US" sz="900"/>
          </a:p>
          <a:p>
            <a:pPr algn="ctr"/>
            <a:r>
              <a:rPr lang="zh-CN" altLang="en-US" sz="900" b="1">
                <a:latin typeface="微软雅黑" panose="020B0503020204020204" pitchFamily="34" charset="-122"/>
                <a:ea typeface="微软雅黑" panose="020B0503020204020204" pitchFamily="34" charset="-122"/>
                <a:sym typeface="+mn-ea"/>
              </a:rPr>
              <a:t>TF-IDF value</a:t>
            </a:r>
            <a:endParaRPr lang="zh-CN" altLang="en-US" sz="900" b="1">
              <a:latin typeface="微软雅黑" panose="020B0503020204020204" pitchFamily="34" charset="-122"/>
              <a:ea typeface="微软雅黑" panose="020B0503020204020204" pitchFamily="34" charset="-122"/>
              <a:sym typeface="+mn-ea"/>
            </a:endParaRPr>
          </a:p>
          <a:p>
            <a:pPr algn="ctr">
              <a:buClrTx/>
              <a:buSzTx/>
              <a:buFontTx/>
            </a:pPr>
            <a:br>
              <a:rPr lang="zh-CN" altLang="en-US" sz="900" b="1">
                <a:latin typeface="微软雅黑" panose="020B0503020204020204" pitchFamily="34" charset="-122"/>
                <a:ea typeface="微软雅黑" panose="020B0503020204020204" pitchFamily="34" charset="-122"/>
                <a:sym typeface="+mn-ea"/>
              </a:rPr>
            </a:br>
            <a:r>
              <a:rPr lang="zh-CN" altLang="en-US" sz="900">
                <a:latin typeface="微软雅黑" panose="020B0503020204020204" pitchFamily="34" charset="-122"/>
                <a:ea typeface="微软雅黑" panose="020B0503020204020204" pitchFamily="34" charset="-122"/>
                <a:sym typeface="+mn-ea"/>
              </a:rPr>
              <a:t>用于评估一个字对于一个文件集或者语料库的其中一份文件的重要程度</a:t>
            </a:r>
            <a:endParaRPr lang="zh-CN" altLang="en-US" sz="900">
              <a:latin typeface="微软雅黑" panose="020B0503020204020204" pitchFamily="34" charset="-122"/>
              <a:ea typeface="微软雅黑" panose="020B0503020204020204" pitchFamily="34" charset="-122"/>
              <a:sym typeface="+mn-ea"/>
            </a:endParaRPr>
          </a:p>
        </p:txBody>
      </p:sp>
      <p:graphicFrame>
        <p:nvGraphicFramePr>
          <p:cNvPr id="6" name="表格 5"/>
          <p:cNvGraphicFramePr/>
          <p:nvPr>
            <p:custDataLst>
              <p:tags r:id="rId1"/>
            </p:custDataLst>
          </p:nvPr>
        </p:nvGraphicFramePr>
        <p:xfrm>
          <a:off x="340995" y="2854325"/>
          <a:ext cx="11427460" cy="3776980"/>
        </p:xfrm>
        <a:graphic>
          <a:graphicData uri="http://schemas.openxmlformats.org/drawingml/2006/table">
            <a:tbl>
              <a:tblPr firstRow="1" bandRow="1">
                <a:tableStyleId>{D7AC3CCA-C797-4891-BE02-D94E43425B78}</a:tableStyleId>
              </a:tblPr>
              <a:tblGrid>
                <a:gridCol w="1086485"/>
                <a:gridCol w="3479165"/>
                <a:gridCol w="2071370"/>
                <a:gridCol w="2581275"/>
                <a:gridCol w="2209165"/>
              </a:tblGrid>
              <a:tr h="454660">
                <a:tc>
                  <a:txBody>
                    <a:bodyPr/>
                    <a:p>
                      <a:pPr algn="ctr">
                        <a:buNone/>
                      </a:pPr>
                      <a:r>
                        <a:rPr lang="zh-CN" altLang="en-US" sz="1400">
                          <a:latin typeface="微软雅黑" panose="020B0503020204020204" pitchFamily="34" charset="-122"/>
                          <a:ea typeface="微软雅黑" panose="020B0503020204020204" pitchFamily="34" charset="-122"/>
                        </a:rPr>
                        <a:t>年份</a:t>
                      </a:r>
                      <a:endParaRPr lang="zh-CN" altLang="en-US" sz="1400">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sz="1400"/>
                        <a:t>论文</a:t>
                      </a:r>
                      <a:endParaRPr lang="zh-CN" altLang="en-US" sz="1400"/>
                    </a:p>
                  </a:txBody>
                  <a:tcPr anchor="ctr" anchorCtr="0"/>
                </a:tc>
                <a:tc>
                  <a:txBody>
                    <a:bodyPr/>
                    <a:p>
                      <a:pPr algn="ctr">
                        <a:buNone/>
                      </a:pPr>
                      <a:r>
                        <a:rPr lang="zh-CN" altLang="en-US" sz="1400"/>
                        <a:t>模态</a:t>
                      </a:r>
                      <a:endParaRPr lang="zh-CN" altLang="en-US" sz="1400"/>
                    </a:p>
                  </a:txBody>
                  <a:tcPr anchor="ctr" anchorCtr="0"/>
                </a:tc>
                <a:tc>
                  <a:txBody>
                    <a:bodyPr/>
                    <a:p>
                      <a:pPr algn="ctr">
                        <a:buNone/>
                      </a:pPr>
                      <a:r>
                        <a:rPr lang="zh-CN" altLang="en-US" sz="1400"/>
                        <a:t>数据库</a:t>
                      </a:r>
                      <a:endParaRPr lang="zh-CN" altLang="en-US" sz="1400"/>
                    </a:p>
                  </a:txBody>
                  <a:tcPr anchor="ctr" anchorCtr="0"/>
                </a:tc>
                <a:tc>
                  <a:txBody>
                    <a:bodyPr/>
                    <a:p>
                      <a:pPr algn="ctr">
                        <a:buNone/>
                      </a:pPr>
                      <a:r>
                        <a:rPr lang="en-US" altLang="zh-CN" sz="1400"/>
                        <a:t>Metric</a:t>
                      </a:r>
                      <a:endParaRPr lang="en-US" altLang="zh-CN" sz="1400"/>
                    </a:p>
                  </a:txBody>
                  <a:tcPr anchor="ctr" anchorCtr="0"/>
                </a:tc>
              </a:tr>
              <a:tr h="944880">
                <a:tc>
                  <a:txBody>
                    <a:bodyPr/>
                    <a:p>
                      <a:pPr algn="ctr">
                        <a:buClrTx/>
                        <a:buSzTx/>
                        <a:buFontTx/>
                        <a:buNone/>
                      </a:pPr>
                      <a:r>
                        <a:rPr lang="zh-CN" altLang="en-US" sz="1400" b="1">
                          <a:latin typeface="微软雅黑" panose="020B0503020204020204" pitchFamily="34" charset="-122"/>
                          <a:ea typeface="微软雅黑" panose="020B0503020204020204" pitchFamily="34" charset="-122"/>
                        </a:rPr>
                        <a:t>2018</a:t>
                      </a:r>
                      <a:endParaRPr lang="zh-CN" altLang="en-US" sz="1400" b="1">
                        <a:latin typeface="微软雅黑" panose="020B0503020204020204" pitchFamily="34" charset="-122"/>
                        <a:ea typeface="微软雅黑" panose="020B0503020204020204" pitchFamily="34" charset="-122"/>
                      </a:endParaRPr>
                    </a:p>
                    <a:p>
                      <a:pPr algn="ctr">
                        <a:buClrTx/>
                        <a:buSzTx/>
                        <a:buFontTx/>
                        <a:buNone/>
                      </a:pPr>
                      <a:r>
                        <a:rPr lang="zh-CN" altLang="en-US" sz="1400" b="1">
                          <a:latin typeface="微软雅黑" panose="020B0503020204020204" pitchFamily="34" charset="-122"/>
                          <a:ea typeface="微软雅黑" panose="020B0503020204020204" pitchFamily="34" charset="-122"/>
                        </a:rPr>
                        <a:t>ICME</a:t>
                      </a:r>
                      <a:endParaRPr lang="zh-CN" altLang="en-US" sz="1400" b="1">
                        <a:latin typeface="微软雅黑" panose="020B0503020204020204" pitchFamily="34" charset="-122"/>
                        <a:ea typeface="微软雅黑" panose="020B0503020204020204" pitchFamily="34" charset="-122"/>
                      </a:endParaRPr>
                    </a:p>
                    <a:p>
                      <a:pPr algn="ctr">
                        <a:buClrTx/>
                        <a:buSzTx/>
                        <a:buFontTx/>
                        <a:buNone/>
                      </a:pPr>
                      <a:r>
                        <a:rPr lang="zh-CN" altLang="en-US" sz="1400" b="1">
                          <a:latin typeface="微软雅黑" panose="020B0503020204020204" pitchFamily="34" charset="-122"/>
                          <a:ea typeface="微软雅黑" panose="020B0503020204020204" pitchFamily="34" charset="-122"/>
                        </a:rPr>
                        <a:t>（北邮）</a:t>
                      </a:r>
                      <a:endParaRPr lang="zh-CN" altLang="en-US" sz="1400" b="1">
                        <a:latin typeface="微软雅黑" panose="020B0503020204020204" pitchFamily="34" charset="-122"/>
                        <a:ea typeface="微软雅黑" panose="020B0503020204020204" pitchFamily="34" charset="-122"/>
                      </a:endParaRPr>
                    </a:p>
                  </a:txBody>
                  <a:tcPr anchor="ctr" anchorCtr="0"/>
                </a:tc>
                <a:tc>
                  <a:txBody>
                    <a:bodyPr/>
                    <a:p>
                      <a:pPr algn="ctr">
                        <a:buClrTx/>
                        <a:buSzTx/>
                        <a:buFontTx/>
                        <a:buNone/>
                      </a:pPr>
                      <a:r>
                        <a:rPr lang="zh-CN" altLang="en-US" sz="1200" b="0">
                          <a:latin typeface="微软雅黑" panose="020B0503020204020204" pitchFamily="34" charset="-122"/>
                          <a:ea typeface="微软雅黑" panose="020B0503020204020204" pitchFamily="34" charset="-122"/>
                        </a:rPr>
                        <a:t>MODELING OF USER PORTRAIT THROUGH SOCIAL MEDIA</a:t>
                      </a:r>
                      <a:endParaRPr lang="zh-CN" altLang="en-US" sz="1200" b="0">
                        <a:latin typeface="微软雅黑" panose="020B0503020204020204" pitchFamily="34" charset="-122"/>
                        <a:ea typeface="微软雅黑" panose="020B0503020204020204" pitchFamily="34" charset="-122"/>
                      </a:endParaRPr>
                    </a:p>
                    <a:p>
                      <a:pPr algn="ctr">
                        <a:buClrTx/>
                        <a:buSzTx/>
                        <a:buFontTx/>
                        <a:buNone/>
                      </a:pPr>
                      <a:r>
                        <a:rPr lang="zh-CN" altLang="en-US" sz="1200" b="0">
                          <a:latin typeface="微软雅黑" panose="020B0503020204020204" pitchFamily="34" charset="-122"/>
                          <a:ea typeface="微软雅黑" panose="020B0503020204020204" pitchFamily="34" charset="-122"/>
                        </a:rPr>
                        <a:t>（人格相关性检测）</a:t>
                      </a:r>
                      <a:endParaRPr lang="zh-CN" altLang="en-US" sz="1200" b="0">
                        <a:latin typeface="微软雅黑" panose="020B0503020204020204" pitchFamily="34" charset="-122"/>
                        <a:ea typeface="微软雅黑" panose="020B0503020204020204" pitchFamily="34" charset="-122"/>
                      </a:endParaRPr>
                    </a:p>
                  </a:txBody>
                  <a:tcPr anchor="ctr" anchorCtr="0"/>
                </a:tc>
                <a:tc>
                  <a:txBody>
                    <a:bodyPr/>
                    <a:p>
                      <a:pPr algn="ctr">
                        <a:buClrTx/>
                        <a:buSzTx/>
                        <a:buFontTx/>
                        <a:buNone/>
                      </a:pPr>
                      <a:r>
                        <a:rPr lang="zh-CN" altLang="en-US" sz="1200" b="0">
                          <a:latin typeface="微软雅黑" panose="020B0503020204020204" pitchFamily="34" charset="-122"/>
                          <a:ea typeface="微软雅黑" panose="020B0503020204020204" pitchFamily="34" charset="-122"/>
                        </a:rPr>
                        <a:t>文本 (微博)</a:t>
                      </a:r>
                      <a:endParaRPr lang="zh-CN" altLang="en-US" sz="1200" b="0">
                        <a:latin typeface="微软雅黑" panose="020B0503020204020204" pitchFamily="34" charset="-122"/>
                        <a:ea typeface="微软雅黑" panose="020B0503020204020204" pitchFamily="34" charset="-122"/>
                      </a:endParaRPr>
                    </a:p>
                    <a:p>
                      <a:pPr algn="ctr">
                        <a:buClrTx/>
                        <a:buSzTx/>
                        <a:buFontTx/>
                        <a:buNone/>
                      </a:pPr>
                      <a:r>
                        <a:rPr lang="zh-CN" altLang="en-US" sz="1200" b="0">
                          <a:latin typeface="微软雅黑" panose="020B0503020204020204" pitchFamily="34" charset="-122"/>
                          <a:ea typeface="微软雅黑" panose="020B0503020204020204" pitchFamily="34" charset="-122"/>
                        </a:rPr>
                        <a:t>场景：单人</a:t>
                      </a:r>
                      <a:endParaRPr lang="zh-CN" altLang="en-US" sz="1200" b="0">
                        <a:latin typeface="微软雅黑" panose="020B0503020204020204" pitchFamily="34" charset="-122"/>
                        <a:ea typeface="微软雅黑" panose="020B0503020204020204" pitchFamily="34" charset="-122"/>
                      </a:endParaRPr>
                    </a:p>
                  </a:txBody>
                  <a:tcPr anchor="ctr" anchorCtr="0"/>
                </a:tc>
                <a:tc>
                  <a:txBody>
                    <a:bodyPr/>
                    <a:p>
                      <a:pPr algn="l">
                        <a:buClrTx/>
                        <a:buSzTx/>
                        <a:buFontTx/>
                        <a:buNone/>
                      </a:pPr>
                      <a:r>
                        <a:rPr lang="zh-CN" altLang="en-US" sz="1200" b="0">
                          <a:latin typeface="微软雅黑" panose="020B0503020204020204" pitchFamily="34" charset="-122"/>
                          <a:ea typeface="微软雅黑" panose="020B0503020204020204" pitchFamily="34" charset="-122"/>
                        </a:rPr>
                        <a:t>人数：100名的五大人格得分</a:t>
                      </a:r>
                      <a:endParaRPr lang="zh-CN" altLang="en-US" sz="1200" b="0">
                        <a:latin typeface="微软雅黑" panose="020B0503020204020204" pitchFamily="34" charset="-122"/>
                        <a:ea typeface="微软雅黑" panose="020B0503020204020204" pitchFamily="34" charset="-122"/>
                      </a:endParaRPr>
                    </a:p>
                    <a:p>
                      <a:pPr algn="l">
                        <a:buClrTx/>
                        <a:buSzTx/>
                        <a:buFontTx/>
                        <a:buNone/>
                      </a:pPr>
                      <a:r>
                        <a:rPr lang="zh-CN" altLang="en-US" sz="1200" b="0">
                          <a:latin typeface="微软雅黑" panose="020B0503020204020204" pitchFamily="34" charset="-122"/>
                          <a:ea typeface="微软雅黑" panose="020B0503020204020204" pitchFamily="34" charset="-122"/>
                        </a:rPr>
                        <a:t>文本数：9555微博用户的近期200条微博。</a:t>
                      </a:r>
                      <a:endParaRPr lang="zh-CN" altLang="en-US" sz="1200" b="0">
                        <a:latin typeface="微软雅黑" panose="020B0503020204020204" pitchFamily="34" charset="-122"/>
                        <a:ea typeface="微软雅黑" panose="020B0503020204020204" pitchFamily="34" charset="-122"/>
                      </a:endParaRPr>
                    </a:p>
                  </a:txBody>
                  <a:tcPr anchor="ctr" anchorCtr="0"/>
                </a:tc>
                <a:tc>
                  <a:txBody>
                    <a:bodyPr/>
                    <a:p>
                      <a:pPr algn="l">
                        <a:buClrTx/>
                        <a:buSzTx/>
                        <a:buFontTx/>
                        <a:buNone/>
                      </a:pPr>
                      <a:r>
                        <a:rPr lang="zh-CN" altLang="en-US" sz="1200" b="0">
                          <a:latin typeface="微软雅黑" panose="020B0503020204020204" pitchFamily="34" charset="-122"/>
                          <a:ea typeface="微软雅黑" panose="020B0503020204020204" pitchFamily="34" charset="-122"/>
                        </a:rPr>
                        <a:t>从人口统计学、教育程度、位置、情感符号使用频率等方面计算人格相关性</a:t>
                      </a:r>
                      <a:endParaRPr lang="zh-CN" altLang="en-US" sz="1200" b="0">
                        <a:latin typeface="微软雅黑" panose="020B0503020204020204" pitchFamily="34" charset="-122"/>
                        <a:ea typeface="微软雅黑" panose="020B0503020204020204" pitchFamily="34" charset="-122"/>
                      </a:endParaRPr>
                    </a:p>
                    <a:p>
                      <a:pPr algn="l">
                        <a:buClrTx/>
                        <a:buSzTx/>
                        <a:buFontTx/>
                        <a:buNone/>
                      </a:pPr>
                      <a:r>
                        <a:rPr lang="zh-CN" altLang="en-US" sz="1200" b="0">
                          <a:latin typeface="微软雅黑" panose="020B0503020204020204" pitchFamily="34" charset="-122"/>
                          <a:ea typeface="微软雅黑" panose="020B0503020204020204" pitchFamily="34" charset="-122"/>
                        </a:rPr>
                        <a:t>（SC-LIWC）</a:t>
                      </a:r>
                      <a:endParaRPr lang="zh-CN" altLang="en-US" sz="1200" b="0">
                        <a:latin typeface="微软雅黑" panose="020B0503020204020204" pitchFamily="34" charset="-122"/>
                        <a:ea typeface="微软雅黑" panose="020B0503020204020204" pitchFamily="34" charset="-122"/>
                      </a:endParaRPr>
                    </a:p>
                  </a:txBody>
                  <a:tcPr anchor="ctr" anchorCtr="0"/>
                </a:tc>
              </a:tr>
              <a:tr h="447675">
                <a:tc>
                  <a:txBody>
                    <a:bodyPr/>
                    <a:p>
                      <a:pPr algn="ctr">
                        <a:buClrTx/>
                        <a:buSzTx/>
                        <a:buFontTx/>
                        <a:buNone/>
                      </a:pPr>
                      <a:r>
                        <a:rPr lang="zh-CN" altLang="en-US" sz="1400" b="1">
                          <a:latin typeface="微软雅黑" panose="020B0503020204020204" pitchFamily="34" charset="-122"/>
                          <a:ea typeface="微软雅黑" panose="020B0503020204020204" pitchFamily="34" charset="-122"/>
                        </a:rPr>
                        <a:t>2020</a:t>
                      </a:r>
                      <a:endParaRPr lang="zh-CN" altLang="en-US" sz="1400" b="1">
                        <a:latin typeface="微软雅黑" panose="020B0503020204020204" pitchFamily="34" charset="-122"/>
                        <a:ea typeface="微软雅黑" panose="020B0503020204020204" pitchFamily="34" charset="-122"/>
                      </a:endParaRPr>
                    </a:p>
                    <a:p>
                      <a:pPr algn="ctr">
                        <a:buClrTx/>
                        <a:buSzTx/>
                        <a:buFontTx/>
                        <a:buNone/>
                      </a:pPr>
                      <a:r>
                        <a:rPr lang="zh-CN" altLang="en-US" sz="1400" b="1">
                          <a:latin typeface="微软雅黑" panose="020B0503020204020204" pitchFamily="34" charset="-122"/>
                          <a:ea typeface="微软雅黑" panose="020B0503020204020204" pitchFamily="34" charset="-122"/>
                        </a:rPr>
                        <a:t>MM</a:t>
                      </a:r>
                      <a:endParaRPr lang="zh-CN" altLang="en-US" sz="1400" b="1">
                        <a:latin typeface="微软雅黑" panose="020B0503020204020204" pitchFamily="34" charset="-122"/>
                        <a:ea typeface="微软雅黑" panose="020B0503020204020204" pitchFamily="34" charset="-122"/>
                      </a:endParaRPr>
                    </a:p>
                    <a:p>
                      <a:pPr algn="ctr">
                        <a:buClrTx/>
                        <a:buSzTx/>
                        <a:buFontTx/>
                        <a:buNone/>
                      </a:pPr>
                      <a:r>
                        <a:rPr lang="zh-CN" altLang="en-US" sz="1400" b="1">
                          <a:latin typeface="微软雅黑" panose="020B0503020204020204" pitchFamily="34" charset="-122"/>
                          <a:ea typeface="微软雅黑" panose="020B0503020204020204" pitchFamily="34" charset="-122"/>
                        </a:rPr>
                        <a:t>（清华）</a:t>
                      </a:r>
                      <a:endParaRPr lang="zh-CN" altLang="en-US" sz="1400" b="1">
                        <a:latin typeface="微软雅黑" panose="020B0503020204020204" pitchFamily="34" charset="-122"/>
                        <a:ea typeface="微软雅黑" panose="020B0503020204020204" pitchFamily="34" charset="-122"/>
                      </a:endParaRPr>
                    </a:p>
                  </a:txBody>
                  <a:tcPr anchor="ctr" anchorCtr="0"/>
                </a:tc>
                <a:tc>
                  <a:txBody>
                    <a:bodyPr/>
                    <a:p>
                      <a:pPr algn="ctr">
                        <a:buClrTx/>
                        <a:buSzTx/>
                        <a:buFontTx/>
                        <a:buNone/>
                      </a:pPr>
                      <a:r>
                        <a:rPr lang="zh-CN" altLang="en-US" sz="1200" b="0">
                          <a:latin typeface="微软雅黑" panose="020B0503020204020204" pitchFamily="34" charset="-122"/>
                          <a:ea typeface="微软雅黑" panose="020B0503020204020204" pitchFamily="34" charset="-122"/>
                        </a:rPr>
                        <a:t>Leverage Social media for personalizd stress  detection</a:t>
                      </a:r>
                      <a:endParaRPr lang="zh-CN" altLang="en-US" sz="1200" b="0">
                        <a:latin typeface="微软雅黑" panose="020B0503020204020204" pitchFamily="34" charset="-122"/>
                        <a:ea typeface="微软雅黑" panose="020B0503020204020204" pitchFamily="34" charset="-122"/>
                      </a:endParaRPr>
                    </a:p>
                    <a:p>
                      <a:pPr algn="ctr">
                        <a:buClrTx/>
                        <a:buSzTx/>
                        <a:buFontTx/>
                        <a:buNone/>
                      </a:pPr>
                      <a:r>
                        <a:rPr lang="zh-CN" altLang="en-US" sz="1200" b="0">
                          <a:latin typeface="微软雅黑" panose="020B0503020204020204" pitchFamily="34" charset="-122"/>
                          <a:ea typeface="微软雅黑" panose="020B0503020204020204" pitchFamily="34" charset="-122"/>
                        </a:rPr>
                        <a:t>（压力相关性检测）</a:t>
                      </a:r>
                      <a:endParaRPr lang="zh-CN" altLang="en-US" sz="1200" b="0">
                        <a:latin typeface="微软雅黑" panose="020B0503020204020204" pitchFamily="34" charset="-122"/>
                        <a:ea typeface="微软雅黑" panose="020B0503020204020204" pitchFamily="34" charset="-122"/>
                      </a:endParaRPr>
                    </a:p>
                  </a:txBody>
                  <a:tcPr anchor="ctr" anchorCtr="0"/>
                </a:tc>
                <a:tc>
                  <a:txBody>
                    <a:bodyPr/>
                    <a:p>
                      <a:pPr algn="ctr">
                        <a:lnSpc>
                          <a:spcPct val="100000"/>
                        </a:lnSpc>
                        <a:buClrTx/>
                        <a:buSzTx/>
                        <a:buFontTx/>
                        <a:buNone/>
                      </a:pPr>
                      <a:r>
                        <a:rPr lang="zh-CN" altLang="en-US" sz="1200" b="0">
                          <a:latin typeface="微软雅黑" panose="020B0503020204020204" pitchFamily="34" charset="-122"/>
                          <a:ea typeface="微软雅黑" panose="020B0503020204020204" pitchFamily="34" charset="-122"/>
                        </a:rPr>
                        <a:t>文本（微博）</a:t>
                      </a:r>
                      <a:endParaRPr lang="zh-CN" altLang="en-US" sz="1200" b="0">
                        <a:latin typeface="微软雅黑" panose="020B0503020204020204" pitchFamily="34" charset="-122"/>
                        <a:ea typeface="微软雅黑" panose="020B0503020204020204" pitchFamily="34" charset="-122"/>
                      </a:endParaRPr>
                    </a:p>
                    <a:p>
                      <a:pPr algn="ctr">
                        <a:lnSpc>
                          <a:spcPct val="100000"/>
                        </a:lnSpc>
                        <a:buClrTx/>
                        <a:buSzTx/>
                        <a:buFontTx/>
                        <a:buNone/>
                      </a:pPr>
                      <a:r>
                        <a:rPr lang="zh-CN" altLang="en-US" sz="1200" b="0">
                          <a:latin typeface="微软雅黑" panose="020B0503020204020204" pitchFamily="34" charset="-122"/>
                          <a:ea typeface="微软雅黑" panose="020B0503020204020204" pitchFamily="34" charset="-122"/>
                        </a:rPr>
                        <a:t>场景：单人+群体社会属性</a:t>
                      </a:r>
                      <a:endParaRPr lang="zh-CN" altLang="en-US" sz="1200" b="0">
                        <a:latin typeface="微软雅黑" panose="020B0503020204020204" pitchFamily="34" charset="-122"/>
                        <a:ea typeface="微软雅黑" panose="020B0503020204020204" pitchFamily="34" charset="-122"/>
                      </a:endParaRPr>
                    </a:p>
                  </a:txBody>
                  <a:tcPr anchor="ctr" anchorCtr="0"/>
                </a:tc>
                <a:tc>
                  <a:txBody>
                    <a:bodyPr/>
                    <a:p>
                      <a:pPr algn="l">
                        <a:buClrTx/>
                        <a:buSzTx/>
                        <a:buFontTx/>
                        <a:buNone/>
                      </a:pPr>
                      <a:r>
                        <a:rPr lang="zh-CN" altLang="en-US" sz="1200" b="0">
                          <a:latin typeface="微软雅黑" panose="020B0503020204020204" pitchFamily="34" charset="-122"/>
                          <a:ea typeface="微软雅黑" panose="020B0503020204020204" pitchFamily="34" charset="-122"/>
                        </a:rPr>
                        <a:t>人数：2059名用户</a:t>
                      </a:r>
                      <a:endParaRPr lang="zh-CN" altLang="en-US" sz="1200" b="0">
                        <a:latin typeface="微软雅黑" panose="020B0503020204020204" pitchFamily="34" charset="-122"/>
                        <a:ea typeface="微软雅黑" panose="020B0503020204020204" pitchFamily="34" charset="-122"/>
                      </a:endParaRPr>
                    </a:p>
                    <a:p>
                      <a:pPr algn="l">
                        <a:buClrTx/>
                        <a:buSzTx/>
                        <a:buFontTx/>
                        <a:buNone/>
                      </a:pPr>
                      <a:r>
                        <a:rPr lang="zh-CN" altLang="en-US" sz="1200" b="0">
                          <a:latin typeface="微软雅黑" panose="020B0503020204020204" pitchFamily="34" charset="-122"/>
                          <a:ea typeface="微软雅黑" panose="020B0503020204020204" pitchFamily="34" charset="-122"/>
                        </a:rPr>
                        <a:t>文本数：1324121条微博</a:t>
                      </a:r>
                      <a:endParaRPr lang="zh-CN" altLang="en-US" sz="1200" b="0">
                        <a:latin typeface="微软雅黑" panose="020B0503020204020204" pitchFamily="34" charset="-122"/>
                        <a:ea typeface="微软雅黑" panose="020B0503020204020204" pitchFamily="34" charset="-122"/>
                      </a:endParaRPr>
                    </a:p>
                    <a:p>
                      <a:pPr algn="l">
                        <a:buClrTx/>
                        <a:buSzTx/>
                        <a:buFontTx/>
                        <a:buNone/>
                      </a:pPr>
                      <a:r>
                        <a:rPr lang="zh-CN" altLang="en-US" sz="1200" b="0">
                          <a:latin typeface="微软雅黑" panose="020B0503020204020204" pitchFamily="34" charset="-122"/>
                          <a:ea typeface="微软雅黑" panose="020B0503020204020204" pitchFamily="34" charset="-122"/>
                        </a:rPr>
                        <a:t>（开设压力树洞讨论组，耗时两年，获取用户信息）</a:t>
                      </a:r>
                      <a:endParaRPr lang="zh-CN" altLang="en-US" sz="1200" b="0">
                        <a:latin typeface="微软雅黑" panose="020B0503020204020204" pitchFamily="34" charset="-122"/>
                        <a:ea typeface="微软雅黑" panose="020B0503020204020204" pitchFamily="34" charset="-122"/>
                      </a:endParaRPr>
                    </a:p>
                    <a:p>
                      <a:pPr algn="l">
                        <a:buClrTx/>
                        <a:buSzTx/>
                        <a:buFontTx/>
                        <a:buNone/>
                      </a:pPr>
                      <a:r>
                        <a:rPr lang="zh-CN" altLang="en-US" sz="1200" b="0">
                          <a:latin typeface="微软雅黑" panose="020B0503020204020204" pitchFamily="34" charset="-122"/>
                          <a:ea typeface="微软雅黑" panose="020B0503020204020204" pitchFamily="34" charset="-122"/>
                        </a:rPr>
                        <a:t>他人标注</a:t>
                      </a:r>
                      <a:endParaRPr lang="zh-CN" altLang="en-US" sz="1200" b="0">
                        <a:latin typeface="微软雅黑" panose="020B0503020204020204" pitchFamily="34" charset="-122"/>
                        <a:ea typeface="微软雅黑" panose="020B0503020204020204" pitchFamily="34" charset="-122"/>
                      </a:endParaRPr>
                    </a:p>
                  </a:txBody>
                  <a:tcPr anchor="ctr" anchorCtr="0"/>
                </a:tc>
                <a:tc>
                  <a:txBody>
                    <a:bodyPr/>
                    <a:p>
                      <a:pPr algn="l">
                        <a:buClrTx/>
                        <a:buSzTx/>
                        <a:buFontTx/>
                        <a:buNone/>
                      </a:pPr>
                      <a:r>
                        <a:rPr lang="zh-CN" altLang="en-US" sz="1200" b="0">
                          <a:latin typeface="微软雅黑" panose="020B0503020204020204" pitchFamily="34" charset="-122"/>
                          <a:ea typeface="微软雅黑" panose="020B0503020204020204" pitchFamily="34" charset="-122"/>
                        </a:rPr>
                        <a:t>Accuracy：0.8548</a:t>
                      </a:r>
                      <a:endParaRPr lang="zh-CN" altLang="en-US" sz="1200" b="0">
                        <a:latin typeface="微软雅黑" panose="020B0503020204020204" pitchFamily="34" charset="-122"/>
                        <a:ea typeface="微软雅黑" panose="020B0503020204020204" pitchFamily="34" charset="-122"/>
                      </a:endParaRPr>
                    </a:p>
                    <a:p>
                      <a:pPr algn="l">
                        <a:buClrTx/>
                        <a:buSzTx/>
                        <a:buFontTx/>
                        <a:buNone/>
                      </a:pPr>
                      <a:r>
                        <a:rPr lang="zh-CN" altLang="en-US" sz="1200" b="0">
                          <a:latin typeface="微软雅黑" panose="020B0503020204020204" pitchFamily="34" charset="-122"/>
                          <a:ea typeface="微软雅黑" panose="020B0503020204020204" pitchFamily="34" charset="-122"/>
                        </a:rPr>
                        <a:t>AUC：0.8531</a:t>
                      </a:r>
                      <a:endParaRPr lang="zh-CN" altLang="en-US" sz="1200" b="0">
                        <a:latin typeface="微软雅黑" panose="020B0503020204020204" pitchFamily="34" charset="-122"/>
                        <a:ea typeface="微软雅黑" panose="020B0503020204020204" pitchFamily="34" charset="-122"/>
                      </a:endParaRPr>
                    </a:p>
                    <a:p>
                      <a:pPr algn="l">
                        <a:buClrTx/>
                        <a:buSzTx/>
                        <a:buFontTx/>
                        <a:buNone/>
                      </a:pPr>
                      <a:r>
                        <a:rPr lang="zh-CN" altLang="en-US" sz="1200" b="0">
                          <a:latin typeface="微软雅黑" panose="020B0503020204020204" pitchFamily="34" charset="-122"/>
                          <a:ea typeface="微软雅黑" panose="020B0503020204020204" pitchFamily="34" charset="-122"/>
                        </a:rPr>
                        <a:t>F1 Score：038421</a:t>
                      </a:r>
                      <a:endParaRPr lang="zh-CN" altLang="en-US" sz="1200" b="0">
                        <a:latin typeface="微软雅黑" panose="020B0503020204020204" pitchFamily="34" charset="-122"/>
                        <a:ea typeface="微软雅黑" panose="020B0503020204020204" pitchFamily="34" charset="-122"/>
                      </a:endParaRPr>
                    </a:p>
                    <a:p>
                      <a:pPr algn="l">
                        <a:buClrTx/>
                        <a:buSzTx/>
                        <a:buFontTx/>
                        <a:buNone/>
                      </a:pPr>
                      <a:r>
                        <a:rPr lang="zh-CN" altLang="en-US" sz="1200" b="0">
                          <a:latin typeface="微软雅黑" panose="020B0503020204020204" pitchFamily="34" charset="-122"/>
                          <a:ea typeface="微软雅黑" panose="020B0503020204020204" pitchFamily="34" charset="-122"/>
                        </a:rPr>
                        <a:t>SC-LIWC  TF-IDF</a:t>
                      </a:r>
                      <a:endParaRPr lang="zh-CN" altLang="en-US" sz="1200" b="0">
                        <a:latin typeface="微软雅黑" panose="020B0503020204020204" pitchFamily="34" charset="-122"/>
                        <a:ea typeface="微软雅黑" panose="020B0503020204020204" pitchFamily="34" charset="-122"/>
                      </a:endParaRPr>
                    </a:p>
                  </a:txBody>
                  <a:tcPr anchor="ctr" anchorCtr="0"/>
                </a:tc>
              </a:tr>
              <a:tr h="447675">
                <a:tc>
                  <a:txBody>
                    <a:bodyPr/>
                    <a:p>
                      <a:pPr algn="ctr">
                        <a:buClrTx/>
                        <a:buSzTx/>
                        <a:buFontTx/>
                        <a:buNone/>
                      </a:pPr>
                      <a:r>
                        <a:rPr lang="zh-CN" altLang="en-US" sz="1400" b="1">
                          <a:latin typeface="微软雅黑" panose="020B0503020204020204" pitchFamily="34" charset="-122"/>
                          <a:ea typeface="微软雅黑" panose="020B0503020204020204" pitchFamily="34" charset="-122"/>
                        </a:rPr>
                        <a:t>2020</a:t>
                      </a:r>
                      <a:endParaRPr lang="zh-CN" altLang="en-US" sz="1400" b="1">
                        <a:latin typeface="微软雅黑" panose="020B0503020204020204" pitchFamily="34" charset="-122"/>
                        <a:ea typeface="微软雅黑" panose="020B0503020204020204" pitchFamily="34" charset="-122"/>
                      </a:endParaRPr>
                    </a:p>
                    <a:p>
                      <a:pPr algn="ctr">
                        <a:buClrTx/>
                        <a:buSzTx/>
                        <a:buFontTx/>
                        <a:buNone/>
                      </a:pPr>
                      <a:r>
                        <a:rPr lang="zh-CN" altLang="en-US" sz="1400" b="1">
                          <a:latin typeface="微软雅黑" panose="020B0503020204020204" pitchFamily="34" charset="-122"/>
                          <a:ea typeface="微软雅黑" panose="020B0503020204020204" pitchFamily="34" charset="-122"/>
                        </a:rPr>
                        <a:t>ICME</a:t>
                      </a:r>
                      <a:endParaRPr lang="zh-CN" altLang="en-US" sz="1400" b="1">
                        <a:latin typeface="微软雅黑" panose="020B0503020204020204" pitchFamily="34" charset="-122"/>
                        <a:ea typeface="微软雅黑" panose="020B0503020204020204" pitchFamily="34" charset="-122"/>
                      </a:endParaRPr>
                    </a:p>
                    <a:p>
                      <a:pPr algn="ctr">
                        <a:buClrTx/>
                        <a:buSzTx/>
                        <a:buFontTx/>
                        <a:buNone/>
                      </a:pPr>
                      <a:r>
                        <a:rPr lang="zh-CN" altLang="en-US" sz="1400" b="1">
                          <a:latin typeface="微软雅黑" panose="020B0503020204020204" pitchFamily="34" charset="-122"/>
                          <a:ea typeface="微软雅黑" panose="020B0503020204020204" pitchFamily="34" charset="-122"/>
                        </a:rPr>
                        <a:t>（西湖）</a:t>
                      </a:r>
                      <a:endParaRPr lang="zh-CN" altLang="en-US" sz="1400" b="1">
                        <a:latin typeface="微软雅黑" panose="020B0503020204020204" pitchFamily="34" charset="-122"/>
                        <a:ea typeface="微软雅黑" panose="020B0503020204020204" pitchFamily="34" charset="-122"/>
                      </a:endParaRPr>
                    </a:p>
                  </a:txBody>
                  <a:tcPr anchor="ctr" anchorCtr="0"/>
                </a:tc>
                <a:tc>
                  <a:txBody>
                    <a:bodyPr/>
                    <a:p>
                      <a:pPr algn="ctr">
                        <a:buClrTx/>
                        <a:buSzTx/>
                        <a:buFontTx/>
                        <a:buNone/>
                      </a:pPr>
                      <a:r>
                        <a:rPr lang="zh-CN" altLang="en-US" sz="1200" b="0">
                          <a:latin typeface="微软雅黑" panose="020B0503020204020204" pitchFamily="34" charset="-122"/>
                          <a:ea typeface="微软雅黑" panose="020B0503020204020204" pitchFamily="34" charset="-122"/>
                        </a:rPr>
                        <a:t>Speaker personality Recognition with multimodal explicit many2many interactions（人格识别）</a:t>
                      </a:r>
                      <a:endParaRPr lang="zh-CN" altLang="en-US" sz="1200" b="0">
                        <a:latin typeface="微软雅黑" panose="020B0503020204020204" pitchFamily="34" charset="-122"/>
                        <a:ea typeface="微软雅黑" panose="020B0503020204020204" pitchFamily="34" charset="-122"/>
                      </a:endParaRPr>
                    </a:p>
                  </a:txBody>
                  <a:tcPr anchor="ctr" anchorCtr="0"/>
                </a:tc>
                <a:tc>
                  <a:txBody>
                    <a:bodyPr/>
                    <a:p>
                      <a:pPr algn="ctr">
                        <a:buClrTx/>
                        <a:buSzTx/>
                        <a:buFontTx/>
                        <a:buNone/>
                      </a:pPr>
                      <a:r>
                        <a:rPr lang="zh-CN" altLang="en-US" sz="1200" b="0">
                          <a:latin typeface="微软雅黑" panose="020B0503020204020204" pitchFamily="34" charset="-122"/>
                          <a:ea typeface="微软雅黑" panose="020B0503020204020204" pitchFamily="34" charset="-122"/>
                        </a:rPr>
                        <a:t>文本+视觉+声学</a:t>
                      </a:r>
                      <a:endParaRPr lang="zh-CN" altLang="en-US" sz="1200" b="0">
                        <a:latin typeface="微软雅黑" panose="020B0503020204020204" pitchFamily="34" charset="-122"/>
                        <a:ea typeface="微软雅黑" panose="020B0503020204020204" pitchFamily="34" charset="-122"/>
                      </a:endParaRPr>
                    </a:p>
                    <a:p>
                      <a:pPr algn="ctr">
                        <a:buClrTx/>
                        <a:buSzTx/>
                        <a:buFontTx/>
                        <a:buNone/>
                      </a:pPr>
                      <a:r>
                        <a:rPr lang="zh-CN" altLang="en-US" sz="1200" b="0">
                          <a:latin typeface="微软雅黑" panose="020B0503020204020204" pitchFamily="34" charset="-122"/>
                          <a:ea typeface="微软雅黑" panose="020B0503020204020204" pitchFamily="34" charset="-122"/>
                        </a:rPr>
                        <a:t>场景：多人对话</a:t>
                      </a:r>
                      <a:endParaRPr lang="zh-CN" altLang="en-US" sz="1200" b="0">
                        <a:latin typeface="微软雅黑" panose="020B0503020204020204" pitchFamily="34" charset="-122"/>
                        <a:ea typeface="微软雅黑" panose="020B0503020204020204" pitchFamily="34" charset="-122"/>
                      </a:endParaRPr>
                    </a:p>
                  </a:txBody>
                  <a:tcPr anchor="ctr" anchorCtr="0"/>
                </a:tc>
                <a:tc>
                  <a:txBody>
                    <a:bodyPr/>
                    <a:p>
                      <a:pPr algn="l">
                        <a:buClrTx/>
                        <a:buSzTx/>
                        <a:buFontTx/>
                        <a:buNone/>
                      </a:pPr>
                      <a:r>
                        <a:rPr lang="zh-CN" altLang="en-US" sz="1200" b="0">
                          <a:latin typeface="微软雅黑" panose="020B0503020204020204" pitchFamily="34" charset="-122"/>
                          <a:ea typeface="微软雅黑" panose="020B0503020204020204" pitchFamily="34" charset="-122"/>
                        </a:rPr>
                        <a:t>语料库数据集：</a:t>
                      </a:r>
                      <a:endParaRPr lang="zh-CN" altLang="en-US" sz="1200" b="0">
                        <a:latin typeface="微软雅黑" panose="020B0503020204020204" pitchFamily="34" charset="-122"/>
                        <a:ea typeface="微软雅黑" panose="020B0503020204020204" pitchFamily="34" charset="-122"/>
                      </a:endParaRPr>
                    </a:p>
                    <a:p>
                      <a:pPr algn="l">
                        <a:buClrTx/>
                        <a:buSzTx/>
                        <a:buFontTx/>
                        <a:buNone/>
                      </a:pPr>
                      <a:r>
                        <a:rPr lang="zh-CN" altLang="en-US" sz="1200" b="0">
                          <a:latin typeface="微软雅黑" panose="020B0503020204020204" pitchFamily="34" charset="-122"/>
                          <a:ea typeface="微软雅黑" panose="020B0503020204020204" pitchFamily="34" charset="-122"/>
                        </a:rPr>
                        <a:t>Persuasive Opinion Multimedia corpus datasets（POM）</a:t>
                      </a:r>
                      <a:endParaRPr lang="zh-CN" altLang="en-US" sz="1200" b="0">
                        <a:latin typeface="微软雅黑" panose="020B0503020204020204" pitchFamily="34" charset="-122"/>
                        <a:ea typeface="微软雅黑" panose="020B0503020204020204" pitchFamily="34" charset="-122"/>
                      </a:endParaRPr>
                    </a:p>
                    <a:p>
                      <a:pPr algn="l">
                        <a:buClrTx/>
                        <a:buSzTx/>
                        <a:buFontTx/>
                        <a:buNone/>
                      </a:pPr>
                      <a:r>
                        <a:rPr lang="zh-CN" altLang="en-US" sz="1200" b="0">
                          <a:latin typeface="微软雅黑" panose="020B0503020204020204" pitchFamily="34" charset="-122"/>
                          <a:ea typeface="微软雅黑" panose="020B0503020204020204" pitchFamily="34" charset="-122"/>
                        </a:rPr>
                        <a:t>1000个电影评论</a:t>
                      </a:r>
                      <a:endParaRPr lang="zh-CN" altLang="en-US" sz="1200" b="0">
                        <a:latin typeface="微软雅黑" panose="020B0503020204020204" pitchFamily="34" charset="-122"/>
                        <a:ea typeface="微软雅黑" panose="020B0503020204020204" pitchFamily="34" charset="-122"/>
                      </a:endParaRPr>
                    </a:p>
                  </a:txBody>
                  <a:tcPr anchor="ctr" anchorCtr="0"/>
                </a:tc>
                <a:tc>
                  <a:txBody>
                    <a:bodyPr/>
                    <a:p>
                      <a:pPr algn="l">
                        <a:buClrTx/>
                        <a:buSzTx/>
                        <a:buFontTx/>
                        <a:buNone/>
                      </a:pPr>
                      <a:r>
                        <a:rPr lang="zh-CN" altLang="en-US" sz="1200" b="0">
                          <a:latin typeface="微软雅黑" panose="020B0503020204020204" pitchFamily="34" charset="-122"/>
                          <a:ea typeface="微软雅黑" panose="020B0503020204020204" pitchFamily="34" charset="-122"/>
                        </a:rPr>
                        <a:t>Accuracy</a:t>
                      </a:r>
                      <a:endParaRPr lang="zh-CN" altLang="en-US" sz="1200" b="0">
                        <a:latin typeface="微软雅黑" panose="020B0503020204020204" pitchFamily="34" charset="-122"/>
                        <a:ea typeface="微软雅黑" panose="020B0503020204020204" pitchFamily="34" charset="-122"/>
                      </a:endParaRPr>
                    </a:p>
                    <a:p>
                      <a:pPr algn="l">
                        <a:buClrTx/>
                        <a:buSzTx/>
                        <a:buFontTx/>
                        <a:buNone/>
                      </a:pPr>
                      <a:r>
                        <a:rPr lang="zh-CN" altLang="en-US" sz="1200" b="0">
                          <a:latin typeface="微软雅黑" panose="020B0503020204020204" pitchFamily="34" charset="-122"/>
                          <a:ea typeface="微软雅黑" panose="020B0503020204020204" pitchFamily="34" charset="-122"/>
                        </a:rPr>
                        <a:t>MAE</a:t>
                      </a:r>
                      <a:endParaRPr lang="zh-CN" altLang="en-US" sz="1200" b="0">
                        <a:latin typeface="微软雅黑" panose="020B0503020204020204" pitchFamily="34" charset="-122"/>
                        <a:ea typeface="微软雅黑" panose="020B0503020204020204" pitchFamily="34" charset="-122"/>
                      </a:endParaRPr>
                    </a:p>
                    <a:p>
                      <a:pPr algn="l">
                        <a:buClrTx/>
                        <a:buSzTx/>
                        <a:buFontTx/>
                        <a:buNone/>
                      </a:pPr>
                      <a:r>
                        <a:rPr lang="zh-CN" altLang="en-US" sz="1200" b="0">
                          <a:latin typeface="微软雅黑" panose="020B0503020204020204" pitchFamily="34" charset="-122"/>
                          <a:ea typeface="微软雅黑" panose="020B0503020204020204" pitchFamily="34" charset="-122"/>
                        </a:rPr>
                        <a:t>r (皮尔逊相关性系数)</a:t>
                      </a:r>
                      <a:endParaRPr lang="zh-CN" altLang="en-US" sz="1200" b="0">
                        <a:latin typeface="微软雅黑" panose="020B0503020204020204" pitchFamily="34" charset="-122"/>
                        <a:ea typeface="微软雅黑" panose="020B0503020204020204" pitchFamily="34" charset="-122"/>
                      </a:endParaRPr>
                    </a:p>
                  </a:txBody>
                  <a:tcPr anchor="ctr" anchorCtr="0"/>
                </a:tc>
              </a:tr>
              <a:tr h="447675">
                <a:tc>
                  <a:txBody>
                    <a:bodyPr/>
                    <a:p>
                      <a:pPr algn="ctr">
                        <a:buClrTx/>
                        <a:buSzTx/>
                        <a:buFontTx/>
                        <a:buNone/>
                      </a:pPr>
                      <a:r>
                        <a:rPr lang="zh-CN" altLang="en-US" sz="1400" b="1">
                          <a:latin typeface="微软雅黑" panose="020B0503020204020204" pitchFamily="34" charset="-122"/>
                          <a:ea typeface="微软雅黑" panose="020B0503020204020204" pitchFamily="34" charset="-122"/>
                        </a:rPr>
                        <a:t>2019</a:t>
                      </a:r>
                      <a:endParaRPr lang="zh-CN" altLang="en-US" sz="1400" b="1">
                        <a:latin typeface="微软雅黑" panose="020B0503020204020204" pitchFamily="34" charset="-122"/>
                        <a:ea typeface="微软雅黑" panose="020B0503020204020204" pitchFamily="34" charset="-122"/>
                      </a:endParaRPr>
                    </a:p>
                    <a:p>
                      <a:pPr algn="ctr">
                        <a:buClrTx/>
                        <a:buSzTx/>
                        <a:buFontTx/>
                        <a:buNone/>
                      </a:pPr>
                      <a:r>
                        <a:rPr lang="zh-CN" altLang="en-US" sz="1400" b="1">
                          <a:latin typeface="微软雅黑" panose="020B0503020204020204" pitchFamily="34" charset="-122"/>
                          <a:ea typeface="微软雅黑" panose="020B0503020204020204" pitchFamily="34" charset="-122"/>
                        </a:rPr>
                        <a:t>AAAI</a:t>
                      </a:r>
                      <a:endParaRPr lang="zh-CN" altLang="en-US" sz="1400" b="1">
                        <a:latin typeface="微软雅黑" panose="020B0503020204020204" pitchFamily="34" charset="-122"/>
                        <a:ea typeface="微软雅黑" panose="020B0503020204020204" pitchFamily="34" charset="-122"/>
                      </a:endParaRPr>
                    </a:p>
                    <a:p>
                      <a:pPr algn="ctr">
                        <a:buClrTx/>
                        <a:buSzTx/>
                        <a:buFontTx/>
                        <a:buNone/>
                      </a:pPr>
                      <a:r>
                        <a:rPr lang="zh-CN" altLang="en-US" sz="1400" b="1">
                          <a:latin typeface="微软雅黑" panose="020B0503020204020204" pitchFamily="34" charset="-122"/>
                          <a:ea typeface="微软雅黑" panose="020B0503020204020204" pitchFamily="34" charset="-122"/>
                        </a:rPr>
                        <a:t>（南洋理工）</a:t>
                      </a:r>
                      <a:endParaRPr lang="zh-CN" altLang="en-US" sz="1400" b="1">
                        <a:latin typeface="微软雅黑" panose="020B0503020204020204" pitchFamily="34" charset="-122"/>
                        <a:ea typeface="微软雅黑" panose="020B0503020204020204" pitchFamily="34" charset="-122"/>
                      </a:endParaRPr>
                    </a:p>
                  </a:txBody>
                  <a:tcPr anchor="ctr" anchorCtr="0"/>
                </a:tc>
                <a:tc>
                  <a:txBody>
                    <a:bodyPr/>
                    <a:p>
                      <a:pPr algn="ctr">
                        <a:buClrTx/>
                        <a:buSzTx/>
                        <a:buFontTx/>
                        <a:buNone/>
                      </a:pPr>
                      <a:r>
                        <a:rPr lang="zh-CN" altLang="en-US" sz="1200" b="0">
                          <a:latin typeface="微软雅黑" panose="020B0503020204020204" pitchFamily="34" charset="-122"/>
                          <a:ea typeface="微软雅黑" panose="020B0503020204020204" pitchFamily="34" charset="-122"/>
                        </a:rPr>
                        <a:t>Understanding and Measuring Psychological Stress Using Social Media</a:t>
                      </a:r>
                      <a:endParaRPr lang="zh-CN" altLang="en-US" sz="1200" b="0">
                        <a:latin typeface="微软雅黑" panose="020B0503020204020204" pitchFamily="34" charset="-122"/>
                        <a:ea typeface="微软雅黑" panose="020B0503020204020204" pitchFamily="34" charset="-122"/>
                      </a:endParaRPr>
                    </a:p>
                  </a:txBody>
                  <a:tcPr anchor="ctr" anchorCtr="0"/>
                </a:tc>
                <a:tc>
                  <a:txBody>
                    <a:bodyPr/>
                    <a:p>
                      <a:pPr algn="ctr">
                        <a:buClrTx/>
                        <a:buSzTx/>
                        <a:buFontTx/>
                        <a:buNone/>
                      </a:pPr>
                      <a:r>
                        <a:rPr lang="zh-CN" altLang="en-US" sz="1200" b="0">
                          <a:latin typeface="微软雅黑" panose="020B0503020204020204" pitchFamily="34" charset="-122"/>
                          <a:ea typeface="微软雅黑" panose="020B0503020204020204" pitchFamily="34" charset="-122"/>
                        </a:rPr>
                        <a:t>文本（推特、facebook）</a:t>
                      </a:r>
                      <a:endParaRPr lang="zh-CN" altLang="en-US" sz="1200" b="0">
                        <a:latin typeface="微软雅黑" panose="020B0503020204020204" pitchFamily="34" charset="-122"/>
                        <a:ea typeface="微软雅黑" panose="020B0503020204020204" pitchFamily="34" charset="-122"/>
                      </a:endParaRPr>
                    </a:p>
                    <a:p>
                      <a:pPr algn="ctr">
                        <a:buClrTx/>
                        <a:buSzTx/>
                        <a:buFontTx/>
                        <a:buNone/>
                      </a:pPr>
                      <a:r>
                        <a:rPr lang="zh-CN" altLang="en-US" sz="1200" b="0">
                          <a:latin typeface="微软雅黑" panose="020B0503020204020204" pitchFamily="34" charset="-122"/>
                          <a:ea typeface="微软雅黑" panose="020B0503020204020204" pitchFamily="34" charset="-122"/>
                        </a:rPr>
                        <a:t>场景：单人</a:t>
                      </a:r>
                      <a:endParaRPr lang="zh-CN" altLang="en-US" sz="1200" b="0">
                        <a:latin typeface="微软雅黑" panose="020B0503020204020204" pitchFamily="34" charset="-122"/>
                        <a:ea typeface="微软雅黑" panose="020B0503020204020204" pitchFamily="34" charset="-122"/>
                      </a:endParaRPr>
                    </a:p>
                  </a:txBody>
                  <a:tcPr anchor="ctr" anchorCtr="0"/>
                </a:tc>
                <a:tc>
                  <a:txBody>
                    <a:bodyPr/>
                    <a:p>
                      <a:pPr algn="l">
                        <a:buClrTx/>
                        <a:buSzTx/>
                        <a:buFontTx/>
                        <a:buNone/>
                      </a:pPr>
                      <a:r>
                        <a:rPr lang="zh-CN" altLang="en-US" sz="1200" b="0">
                          <a:latin typeface="微软雅黑" panose="020B0503020204020204" pitchFamily="34" charset="-122"/>
                          <a:ea typeface="微软雅黑" panose="020B0503020204020204" pitchFamily="34" charset="-122"/>
                        </a:rPr>
                        <a:t>人数：602人</a:t>
                      </a:r>
                      <a:endParaRPr lang="zh-CN" altLang="en-US" sz="1200" b="0">
                        <a:latin typeface="微软雅黑" panose="020B0503020204020204" pitchFamily="34" charset="-122"/>
                        <a:ea typeface="微软雅黑" panose="020B0503020204020204" pitchFamily="34" charset="-122"/>
                      </a:endParaRPr>
                    </a:p>
                    <a:p>
                      <a:pPr algn="l">
                        <a:buClrTx/>
                        <a:buSzTx/>
                        <a:buFontTx/>
                        <a:buNone/>
                      </a:pPr>
                      <a:r>
                        <a:rPr lang="zh-CN" altLang="en-US" sz="1200" b="0">
                          <a:latin typeface="微软雅黑" panose="020B0503020204020204" pitchFamily="34" charset="-122"/>
                          <a:ea typeface="微软雅黑" panose="020B0503020204020204" pitchFamily="34" charset="-122"/>
                        </a:rPr>
                        <a:t>填写感知压力量表</a:t>
                      </a:r>
                      <a:endParaRPr lang="zh-CN" altLang="en-US" sz="1200" b="0">
                        <a:latin typeface="微软雅黑" panose="020B0503020204020204" pitchFamily="34" charset="-122"/>
                        <a:ea typeface="微软雅黑" panose="020B0503020204020204" pitchFamily="34" charset="-122"/>
                      </a:endParaRPr>
                    </a:p>
                  </a:txBody>
                  <a:tcPr anchor="ctr" anchorCtr="0"/>
                </a:tc>
                <a:tc>
                  <a:txBody>
                    <a:bodyPr/>
                    <a:p>
                      <a:pPr algn="l">
                        <a:buClrTx/>
                        <a:buSzTx/>
                        <a:buFontTx/>
                        <a:buNone/>
                      </a:pPr>
                      <a:r>
                        <a:rPr lang="zh-CN" altLang="en-US" sz="1200" b="0">
                          <a:latin typeface="微软雅黑" panose="020B0503020204020204" pitchFamily="34" charset="-122"/>
                          <a:ea typeface="微软雅黑" panose="020B0503020204020204" pitchFamily="34" charset="-122"/>
                        </a:rPr>
                        <a:t>年龄，性别，人种，教育，收入与压力相关性</a:t>
                      </a:r>
                      <a:endParaRPr lang="zh-CN" altLang="en-US" sz="1200" b="0">
                        <a:latin typeface="微软雅黑" panose="020B0503020204020204" pitchFamily="34" charset="-122"/>
                        <a:ea typeface="微软雅黑" panose="020B0503020204020204" pitchFamily="34" charset="-122"/>
                      </a:endParaRPr>
                    </a:p>
                  </a:txBody>
                  <a:tcPr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348588" y="218396"/>
            <a:ext cx="759345" cy="581762"/>
          </a:xfrm>
          <a:prstGeom prst="rect">
            <a:avLst/>
          </a:prstGeom>
          <a:noFill/>
        </p:spPr>
        <p:txBody>
          <a:bodyPr wrap="square" rtlCol="0">
            <a:spAutoFit/>
          </a:bodyPr>
          <a:lstStyle/>
          <a:p>
            <a:pPr>
              <a:lnSpc>
                <a:spcPct val="125000"/>
              </a:lnSpc>
            </a:pPr>
            <a:r>
              <a:rPr lang="en-US" altLang="zh-CN"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文本框 5"/>
          <p:cNvSpPr txBox="1"/>
          <p:nvPr/>
        </p:nvSpPr>
        <p:spPr>
          <a:xfrm>
            <a:off x="1868968" y="255735"/>
            <a:ext cx="5643453" cy="553085"/>
          </a:xfrm>
          <a:prstGeom prst="rect">
            <a:avLst/>
          </a:prstGeom>
          <a:noFill/>
        </p:spPr>
        <p:txBody>
          <a:bodyPr wrap="square" rtlCol="0">
            <a:spAutoFit/>
          </a:bodyPr>
          <a:lstStyle/>
          <a:p>
            <a:pPr>
              <a:lnSpc>
                <a:spcPct val="125000"/>
              </a:lnSpc>
            </a:pPr>
            <a:r>
              <a:rPr lang="en-US" altLang="zh-CN" sz="2400" b="1" dirty="0">
                <a:solidFill>
                  <a:srgbClr val="AB2B2B"/>
                </a:solidFill>
                <a:latin typeface="Times New Roman" panose="02020603050405020304" pitchFamily="18" charset="0"/>
                <a:ea typeface="Microsoft JhengHei UI" panose="020B0604030504040204" pitchFamily="34" charset="-120"/>
                <a:cs typeface="Times New Roman" panose="02020603050405020304" pitchFamily="18" charset="0"/>
                <a:sym typeface="+mn-ea"/>
              </a:rPr>
              <a:t>Personality Portrait</a:t>
            </a:r>
            <a:endPar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文本框 1"/>
          <p:cNvSpPr txBox="1"/>
          <p:nvPr/>
        </p:nvSpPr>
        <p:spPr>
          <a:xfrm>
            <a:off x="641985" y="1251585"/>
            <a:ext cx="10990580" cy="1476375"/>
          </a:xfrm>
          <a:prstGeom prst="rect">
            <a:avLst/>
          </a:prstGeom>
          <a:noFill/>
        </p:spPr>
        <p:txBody>
          <a:bodyPr wrap="square" rtlCol="0">
            <a:spAutoFit/>
          </a:bodyPr>
          <a:p>
            <a:pPr algn="l"/>
            <a:r>
              <a:rPr lang="en-US" b="1">
                <a:solidFill>
                  <a:srgbClr val="A6292F"/>
                </a:solidFill>
                <a:latin typeface="微软雅黑" panose="020B0503020204020204" pitchFamily="34" charset="-122"/>
                <a:ea typeface="微软雅黑" panose="020B0503020204020204" pitchFamily="34" charset="-122"/>
                <a:sym typeface="+mn-ea"/>
              </a:rPr>
              <a:t>1. </a:t>
            </a:r>
            <a:r>
              <a:rPr b="1">
                <a:solidFill>
                  <a:srgbClr val="A6292F"/>
                </a:solidFill>
                <a:latin typeface="微软雅黑" panose="020B0503020204020204" pitchFamily="34" charset="-122"/>
                <a:ea typeface="微软雅黑" panose="020B0503020204020204" pitchFamily="34" charset="-122"/>
                <a:sym typeface="+mn-ea"/>
              </a:rPr>
              <a:t>针对性收集公开信息，构建个性化用户社交流媒体信息数据库</a:t>
            </a:r>
            <a:endParaRPr b="1">
              <a:solidFill>
                <a:srgbClr val="A6292F"/>
              </a:solidFill>
              <a:latin typeface="微软雅黑" panose="020B0503020204020204" pitchFamily="34" charset="-122"/>
              <a:ea typeface="微软雅黑" panose="020B0503020204020204" pitchFamily="34" charset="-122"/>
              <a:sym typeface="+mn-ea"/>
            </a:endParaRPr>
          </a:p>
          <a:p>
            <a:pPr algn="l"/>
            <a:endParaRPr b="1">
              <a:solidFill>
                <a:srgbClr val="A6292F"/>
              </a:solidFill>
              <a:latin typeface="微软雅黑" panose="020B0503020204020204" pitchFamily="34" charset="-122"/>
              <a:ea typeface="微软雅黑" panose="020B0503020204020204" pitchFamily="34" charset="-122"/>
              <a:sym typeface="+mn-ea"/>
            </a:endParaRPr>
          </a:p>
          <a:p>
            <a:pPr algn="l"/>
            <a:r>
              <a:rPr lang="en-US" b="1">
                <a:solidFill>
                  <a:srgbClr val="A6292F"/>
                </a:solidFill>
                <a:latin typeface="微软雅黑" panose="020B0503020204020204" pitchFamily="34" charset="-122"/>
                <a:ea typeface="微软雅黑" panose="020B0503020204020204" pitchFamily="34" charset="-122"/>
                <a:sym typeface="+mn-ea"/>
              </a:rPr>
              <a:t>2. </a:t>
            </a:r>
            <a:r>
              <a:rPr b="1">
                <a:solidFill>
                  <a:srgbClr val="A6292F"/>
                </a:solidFill>
                <a:latin typeface="微软雅黑" panose="020B0503020204020204" pitchFamily="34" charset="-122"/>
                <a:ea typeface="微软雅黑" panose="020B0503020204020204" pitchFamily="34" charset="-122"/>
                <a:sym typeface="+mn-ea"/>
              </a:rPr>
              <a:t>基于用户的社交流媒体数据，获取用户性格画像、计算历史情感基调</a:t>
            </a:r>
            <a:endParaRPr b="1">
              <a:solidFill>
                <a:srgbClr val="A6292F"/>
              </a:solidFill>
              <a:latin typeface="微软雅黑" panose="020B0503020204020204" pitchFamily="34" charset="-122"/>
              <a:ea typeface="微软雅黑" panose="020B0503020204020204" pitchFamily="34" charset="-122"/>
              <a:sym typeface="+mn-ea"/>
            </a:endParaRPr>
          </a:p>
          <a:p>
            <a:pPr algn="l"/>
            <a:endParaRPr lang="en-US" altLang="zh-CN"/>
          </a:p>
          <a:p>
            <a:pPr algn="ctr"/>
            <a:r>
              <a:rPr lang="zh-CN" altLang="en-US">
                <a:latin typeface="微软雅黑" panose="020B0503020204020204" pitchFamily="34" charset="-122"/>
                <a:ea typeface="微软雅黑" panose="020B0503020204020204" pitchFamily="34" charset="-122"/>
                <a:cs typeface="微软雅黑" panose="020B0503020204020204" pitchFamily="34" charset="-122"/>
              </a:rPr>
              <a:t>调研关键词：社交流媒体数据（</a:t>
            </a:r>
            <a:r>
              <a:rPr lang="en-US" altLang="zh-CN" b="1">
                <a:latin typeface="微软雅黑" panose="020B0503020204020204" pitchFamily="34" charset="-122"/>
                <a:ea typeface="微软雅黑" panose="020B0503020204020204" pitchFamily="34" charset="-122"/>
                <a:cs typeface="微软雅黑" panose="020B0503020204020204" pitchFamily="34" charset="-122"/>
              </a:rPr>
              <a:t>Social Media Data</a:t>
            </a:r>
            <a:r>
              <a:rPr lang="zh-CN" altLang="en-US"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b="1">
                <a:latin typeface="微软雅黑" panose="020B0503020204020204" pitchFamily="34" charset="-122"/>
                <a:ea typeface="微软雅黑" panose="020B0503020204020204" pitchFamily="34" charset="-122"/>
                <a:cs typeface="微软雅黑" panose="020B0503020204020204" pitchFamily="34" charset="-122"/>
              </a:rPr>
              <a:t>Personality Portrait</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b="1">
              <a:solidFill>
                <a:srgbClr val="A6292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8595360" y="1097915"/>
            <a:ext cx="3037205" cy="1198880"/>
          </a:xfrm>
          <a:prstGeom prst="rect">
            <a:avLst/>
          </a:prstGeom>
          <a:noFill/>
        </p:spPr>
        <p:txBody>
          <a:bodyPr wrap="square" rtlCol="0" anchor="t">
            <a:spAutoFit/>
          </a:bodyPr>
          <a:p>
            <a:pPr algn="ctr">
              <a:buClrTx/>
              <a:buSzTx/>
              <a:buFontTx/>
            </a:pPr>
            <a:r>
              <a:rPr lang="zh-CN" altLang="en-US" sz="900" b="1">
                <a:latin typeface="微软雅黑" panose="020B0503020204020204" pitchFamily="34" charset="-122"/>
                <a:ea typeface="微软雅黑" panose="020B0503020204020204" pitchFamily="34" charset="-122"/>
                <a:sym typeface="+mn-ea"/>
              </a:rPr>
              <a:t>SC-LIWC Linguistic Inquiry and Word Count</a:t>
            </a:r>
            <a:endParaRPr lang="zh-CN" altLang="en-US" sz="900" b="1">
              <a:latin typeface="微软雅黑" panose="020B0503020204020204" pitchFamily="34" charset="-122"/>
              <a:ea typeface="微软雅黑" panose="020B0503020204020204" pitchFamily="34" charset="-122"/>
              <a:sym typeface="+mn-ea"/>
            </a:endParaRPr>
          </a:p>
          <a:p>
            <a:pPr algn="ctr">
              <a:buClrTx/>
              <a:buSzTx/>
              <a:buFontTx/>
            </a:pPr>
            <a:endParaRPr lang="zh-CN" altLang="en-US" sz="900">
              <a:latin typeface="微软雅黑" panose="020B0503020204020204" pitchFamily="34" charset="-122"/>
              <a:ea typeface="微软雅黑" panose="020B0503020204020204" pitchFamily="34" charset="-122"/>
            </a:endParaRPr>
          </a:p>
          <a:p>
            <a:pPr algn="ctr">
              <a:buClrTx/>
              <a:buSzTx/>
              <a:buFontTx/>
            </a:pPr>
            <a:r>
              <a:rPr lang="zh-CN" altLang="en-US" sz="900">
                <a:latin typeface="微软雅黑" panose="020B0503020204020204" pitchFamily="34" charset="-122"/>
                <a:ea typeface="微软雅黑" panose="020B0503020204020204" pitchFamily="34" charset="-122"/>
              </a:rPr>
              <a:t>基于有心理意义类别词数的有效文本分析模型</a:t>
            </a:r>
            <a:endParaRPr lang="zh-CN" altLang="en-US" sz="900">
              <a:latin typeface="微软雅黑" panose="020B0503020204020204" pitchFamily="34" charset="-122"/>
              <a:ea typeface="微软雅黑" panose="020B0503020204020204" pitchFamily="34" charset="-122"/>
            </a:endParaRPr>
          </a:p>
          <a:p>
            <a:pPr algn="ctr"/>
            <a:endParaRPr lang="zh-CN" altLang="en-US" sz="900"/>
          </a:p>
          <a:p>
            <a:pPr algn="ctr"/>
            <a:r>
              <a:rPr lang="zh-CN" altLang="en-US" sz="900" b="1">
                <a:latin typeface="微软雅黑" panose="020B0503020204020204" pitchFamily="34" charset="-122"/>
                <a:ea typeface="微软雅黑" panose="020B0503020204020204" pitchFamily="34" charset="-122"/>
                <a:sym typeface="+mn-ea"/>
              </a:rPr>
              <a:t>TF-IDF value</a:t>
            </a:r>
            <a:endParaRPr lang="zh-CN" altLang="en-US" sz="900" b="1">
              <a:latin typeface="微软雅黑" panose="020B0503020204020204" pitchFamily="34" charset="-122"/>
              <a:ea typeface="微软雅黑" panose="020B0503020204020204" pitchFamily="34" charset="-122"/>
              <a:sym typeface="+mn-ea"/>
            </a:endParaRPr>
          </a:p>
          <a:p>
            <a:pPr algn="ctr">
              <a:buClrTx/>
              <a:buSzTx/>
              <a:buFontTx/>
            </a:pPr>
            <a:br>
              <a:rPr lang="zh-CN" altLang="en-US" sz="900" b="1">
                <a:latin typeface="微软雅黑" panose="020B0503020204020204" pitchFamily="34" charset="-122"/>
                <a:ea typeface="微软雅黑" panose="020B0503020204020204" pitchFamily="34" charset="-122"/>
                <a:sym typeface="+mn-ea"/>
              </a:rPr>
            </a:br>
            <a:r>
              <a:rPr lang="zh-CN" altLang="en-US" sz="900">
                <a:latin typeface="微软雅黑" panose="020B0503020204020204" pitchFamily="34" charset="-122"/>
                <a:ea typeface="微软雅黑" panose="020B0503020204020204" pitchFamily="34" charset="-122"/>
                <a:sym typeface="+mn-ea"/>
              </a:rPr>
              <a:t>用于评估一个字对于一个文件集或者语料库的其中一份文件的重要程度</a:t>
            </a:r>
            <a:endParaRPr lang="zh-CN" altLang="en-US" sz="900">
              <a:latin typeface="微软雅黑" panose="020B0503020204020204" pitchFamily="34" charset="-122"/>
              <a:ea typeface="微软雅黑" panose="020B0503020204020204" pitchFamily="34" charset="-122"/>
              <a:sym typeface="+mn-ea"/>
            </a:endParaRPr>
          </a:p>
        </p:txBody>
      </p:sp>
      <p:graphicFrame>
        <p:nvGraphicFramePr>
          <p:cNvPr id="6" name="表格 5"/>
          <p:cNvGraphicFramePr/>
          <p:nvPr>
            <p:custDataLst>
              <p:tags r:id="rId1"/>
            </p:custDataLst>
          </p:nvPr>
        </p:nvGraphicFramePr>
        <p:xfrm>
          <a:off x="340995" y="2854325"/>
          <a:ext cx="11427460" cy="3776980"/>
        </p:xfrm>
        <a:graphic>
          <a:graphicData uri="http://schemas.openxmlformats.org/drawingml/2006/table">
            <a:tbl>
              <a:tblPr firstRow="1" bandRow="1">
                <a:tableStyleId>{D7AC3CCA-C797-4891-BE02-D94E43425B78}</a:tableStyleId>
              </a:tblPr>
              <a:tblGrid>
                <a:gridCol w="1086485"/>
                <a:gridCol w="3479165"/>
                <a:gridCol w="2071370"/>
                <a:gridCol w="2581275"/>
                <a:gridCol w="2209165"/>
              </a:tblGrid>
              <a:tr h="454660">
                <a:tc>
                  <a:txBody>
                    <a:bodyPr/>
                    <a:p>
                      <a:pPr algn="ctr">
                        <a:buNone/>
                      </a:pPr>
                      <a:r>
                        <a:rPr lang="zh-CN" altLang="en-US" sz="1400">
                          <a:latin typeface="微软雅黑" panose="020B0503020204020204" pitchFamily="34" charset="-122"/>
                          <a:ea typeface="微软雅黑" panose="020B0503020204020204" pitchFamily="34" charset="-122"/>
                        </a:rPr>
                        <a:t>年份</a:t>
                      </a:r>
                      <a:endParaRPr lang="zh-CN" altLang="en-US" sz="1400">
                        <a:latin typeface="微软雅黑" panose="020B0503020204020204" pitchFamily="34" charset="-122"/>
                        <a:ea typeface="微软雅黑" panose="020B0503020204020204" pitchFamily="34" charset="-122"/>
                      </a:endParaRPr>
                    </a:p>
                  </a:txBody>
                  <a:tcPr anchor="ctr" anchorCtr="0"/>
                </a:tc>
                <a:tc>
                  <a:txBody>
                    <a:bodyPr/>
                    <a:p>
                      <a:pPr algn="ctr">
                        <a:buNone/>
                      </a:pPr>
                      <a:r>
                        <a:rPr lang="zh-CN" altLang="en-US" sz="1400"/>
                        <a:t>论文</a:t>
                      </a:r>
                      <a:endParaRPr lang="zh-CN" altLang="en-US" sz="1400"/>
                    </a:p>
                  </a:txBody>
                  <a:tcPr anchor="ctr" anchorCtr="0"/>
                </a:tc>
                <a:tc>
                  <a:txBody>
                    <a:bodyPr/>
                    <a:p>
                      <a:pPr algn="ctr">
                        <a:buNone/>
                      </a:pPr>
                      <a:r>
                        <a:rPr lang="zh-CN" altLang="en-US" sz="1400"/>
                        <a:t>模态</a:t>
                      </a:r>
                      <a:endParaRPr lang="zh-CN" altLang="en-US" sz="1400"/>
                    </a:p>
                  </a:txBody>
                  <a:tcPr anchor="ctr" anchorCtr="0"/>
                </a:tc>
                <a:tc>
                  <a:txBody>
                    <a:bodyPr/>
                    <a:p>
                      <a:pPr algn="ctr">
                        <a:buNone/>
                      </a:pPr>
                      <a:r>
                        <a:rPr lang="zh-CN" altLang="en-US" sz="1400"/>
                        <a:t>数据库</a:t>
                      </a:r>
                      <a:endParaRPr lang="zh-CN" altLang="en-US" sz="1400"/>
                    </a:p>
                  </a:txBody>
                  <a:tcPr anchor="ctr" anchorCtr="0"/>
                </a:tc>
                <a:tc>
                  <a:txBody>
                    <a:bodyPr/>
                    <a:p>
                      <a:pPr algn="ctr">
                        <a:buNone/>
                      </a:pPr>
                      <a:r>
                        <a:rPr lang="en-US" altLang="zh-CN" sz="1400"/>
                        <a:t>Metric</a:t>
                      </a:r>
                      <a:endParaRPr lang="en-US" altLang="zh-CN" sz="1400"/>
                    </a:p>
                  </a:txBody>
                  <a:tcPr anchor="ctr" anchorCtr="0"/>
                </a:tc>
              </a:tr>
              <a:tr h="944880">
                <a:tc>
                  <a:txBody>
                    <a:bodyPr/>
                    <a:p>
                      <a:pPr algn="ctr">
                        <a:buClrTx/>
                        <a:buSzTx/>
                        <a:buFontTx/>
                        <a:buNone/>
                      </a:pPr>
                      <a:r>
                        <a:rPr lang="zh-CN" altLang="en-US" sz="1400" b="1">
                          <a:latin typeface="微软雅黑" panose="020B0503020204020204" pitchFamily="34" charset="-122"/>
                          <a:ea typeface="微软雅黑" panose="020B0503020204020204" pitchFamily="34" charset="-122"/>
                        </a:rPr>
                        <a:t>2018</a:t>
                      </a:r>
                      <a:endParaRPr lang="zh-CN" altLang="en-US" sz="1400" b="1">
                        <a:latin typeface="微软雅黑" panose="020B0503020204020204" pitchFamily="34" charset="-122"/>
                        <a:ea typeface="微软雅黑" panose="020B0503020204020204" pitchFamily="34" charset="-122"/>
                      </a:endParaRPr>
                    </a:p>
                    <a:p>
                      <a:pPr algn="ctr">
                        <a:buClrTx/>
                        <a:buSzTx/>
                        <a:buFontTx/>
                        <a:buNone/>
                      </a:pPr>
                      <a:r>
                        <a:rPr lang="zh-CN" altLang="en-US" sz="1400" b="1">
                          <a:latin typeface="微软雅黑" panose="020B0503020204020204" pitchFamily="34" charset="-122"/>
                          <a:ea typeface="微软雅黑" panose="020B0503020204020204" pitchFamily="34" charset="-122"/>
                        </a:rPr>
                        <a:t>ICME</a:t>
                      </a:r>
                      <a:endParaRPr lang="zh-CN" altLang="en-US" sz="1400" b="1">
                        <a:latin typeface="微软雅黑" panose="020B0503020204020204" pitchFamily="34" charset="-122"/>
                        <a:ea typeface="微软雅黑" panose="020B0503020204020204" pitchFamily="34" charset="-122"/>
                      </a:endParaRPr>
                    </a:p>
                    <a:p>
                      <a:pPr algn="ctr">
                        <a:buClrTx/>
                        <a:buSzTx/>
                        <a:buFontTx/>
                        <a:buNone/>
                      </a:pPr>
                      <a:r>
                        <a:rPr lang="zh-CN" altLang="en-US" sz="1400" b="1">
                          <a:latin typeface="微软雅黑" panose="020B0503020204020204" pitchFamily="34" charset="-122"/>
                          <a:ea typeface="微软雅黑" panose="020B0503020204020204" pitchFamily="34" charset="-122"/>
                        </a:rPr>
                        <a:t>（北邮）</a:t>
                      </a:r>
                      <a:endParaRPr lang="zh-CN" altLang="en-US" sz="1400" b="1">
                        <a:latin typeface="微软雅黑" panose="020B0503020204020204" pitchFamily="34" charset="-122"/>
                        <a:ea typeface="微软雅黑" panose="020B0503020204020204" pitchFamily="34" charset="-122"/>
                      </a:endParaRPr>
                    </a:p>
                  </a:txBody>
                  <a:tcPr anchor="ctr" anchorCtr="0"/>
                </a:tc>
                <a:tc>
                  <a:txBody>
                    <a:bodyPr/>
                    <a:p>
                      <a:pPr algn="ctr">
                        <a:buClrTx/>
                        <a:buSzTx/>
                        <a:buFontTx/>
                        <a:buNone/>
                      </a:pPr>
                      <a:r>
                        <a:rPr lang="zh-CN" altLang="en-US" sz="1200" b="0">
                          <a:latin typeface="微软雅黑" panose="020B0503020204020204" pitchFamily="34" charset="-122"/>
                          <a:ea typeface="微软雅黑" panose="020B0503020204020204" pitchFamily="34" charset="-122"/>
                        </a:rPr>
                        <a:t>MODELING OF USER PORTRAIT THROUGH SOCIAL MEDIA</a:t>
                      </a:r>
                      <a:endParaRPr lang="zh-CN" altLang="en-US" sz="1200" b="0">
                        <a:latin typeface="微软雅黑" panose="020B0503020204020204" pitchFamily="34" charset="-122"/>
                        <a:ea typeface="微软雅黑" panose="020B0503020204020204" pitchFamily="34" charset="-122"/>
                      </a:endParaRPr>
                    </a:p>
                    <a:p>
                      <a:pPr algn="ctr">
                        <a:buClrTx/>
                        <a:buSzTx/>
                        <a:buFontTx/>
                        <a:buNone/>
                      </a:pPr>
                      <a:r>
                        <a:rPr lang="zh-CN" altLang="en-US" sz="1200" b="0">
                          <a:latin typeface="微软雅黑" panose="020B0503020204020204" pitchFamily="34" charset="-122"/>
                          <a:ea typeface="微软雅黑" panose="020B0503020204020204" pitchFamily="34" charset="-122"/>
                        </a:rPr>
                        <a:t>（人格相关性检测）</a:t>
                      </a:r>
                      <a:endParaRPr lang="zh-CN" altLang="en-US" sz="1200" b="0">
                        <a:latin typeface="微软雅黑" panose="020B0503020204020204" pitchFamily="34" charset="-122"/>
                        <a:ea typeface="微软雅黑" panose="020B0503020204020204" pitchFamily="34" charset="-122"/>
                      </a:endParaRPr>
                    </a:p>
                  </a:txBody>
                  <a:tcPr anchor="ctr" anchorCtr="0"/>
                </a:tc>
                <a:tc>
                  <a:txBody>
                    <a:bodyPr/>
                    <a:p>
                      <a:pPr algn="ctr">
                        <a:buClrTx/>
                        <a:buSzTx/>
                        <a:buFontTx/>
                        <a:buNone/>
                      </a:pPr>
                      <a:r>
                        <a:rPr lang="zh-CN" altLang="en-US" sz="1200" b="0">
                          <a:latin typeface="微软雅黑" panose="020B0503020204020204" pitchFamily="34" charset="-122"/>
                          <a:ea typeface="微软雅黑" panose="020B0503020204020204" pitchFamily="34" charset="-122"/>
                        </a:rPr>
                        <a:t>文本 (微博)</a:t>
                      </a:r>
                      <a:endParaRPr lang="zh-CN" altLang="en-US" sz="1200" b="0">
                        <a:latin typeface="微软雅黑" panose="020B0503020204020204" pitchFamily="34" charset="-122"/>
                        <a:ea typeface="微软雅黑" panose="020B0503020204020204" pitchFamily="34" charset="-122"/>
                      </a:endParaRPr>
                    </a:p>
                    <a:p>
                      <a:pPr algn="ctr">
                        <a:buClrTx/>
                        <a:buSzTx/>
                        <a:buFontTx/>
                        <a:buNone/>
                      </a:pPr>
                      <a:r>
                        <a:rPr lang="zh-CN" altLang="en-US" sz="1200" b="0">
                          <a:latin typeface="微软雅黑" panose="020B0503020204020204" pitchFamily="34" charset="-122"/>
                          <a:ea typeface="微软雅黑" panose="020B0503020204020204" pitchFamily="34" charset="-122"/>
                        </a:rPr>
                        <a:t>场景：单人</a:t>
                      </a:r>
                      <a:endParaRPr lang="zh-CN" altLang="en-US" sz="1200" b="0">
                        <a:latin typeface="微软雅黑" panose="020B0503020204020204" pitchFamily="34" charset="-122"/>
                        <a:ea typeface="微软雅黑" panose="020B0503020204020204" pitchFamily="34" charset="-122"/>
                      </a:endParaRPr>
                    </a:p>
                  </a:txBody>
                  <a:tcPr anchor="ctr" anchorCtr="0"/>
                </a:tc>
                <a:tc>
                  <a:txBody>
                    <a:bodyPr/>
                    <a:p>
                      <a:pPr algn="l">
                        <a:buClrTx/>
                        <a:buSzTx/>
                        <a:buFontTx/>
                        <a:buNone/>
                      </a:pPr>
                      <a:r>
                        <a:rPr lang="zh-CN" altLang="en-US" sz="1200" b="0">
                          <a:latin typeface="微软雅黑" panose="020B0503020204020204" pitchFamily="34" charset="-122"/>
                          <a:ea typeface="微软雅黑" panose="020B0503020204020204" pitchFamily="34" charset="-122"/>
                        </a:rPr>
                        <a:t>人数：100名的五大人格得分</a:t>
                      </a:r>
                      <a:endParaRPr lang="zh-CN" altLang="en-US" sz="1200" b="0">
                        <a:latin typeface="微软雅黑" panose="020B0503020204020204" pitchFamily="34" charset="-122"/>
                        <a:ea typeface="微软雅黑" panose="020B0503020204020204" pitchFamily="34" charset="-122"/>
                      </a:endParaRPr>
                    </a:p>
                    <a:p>
                      <a:pPr algn="l">
                        <a:buClrTx/>
                        <a:buSzTx/>
                        <a:buFontTx/>
                        <a:buNone/>
                      </a:pPr>
                      <a:r>
                        <a:rPr lang="zh-CN" altLang="en-US" sz="1200" b="0">
                          <a:latin typeface="微软雅黑" panose="020B0503020204020204" pitchFamily="34" charset="-122"/>
                          <a:ea typeface="微软雅黑" panose="020B0503020204020204" pitchFamily="34" charset="-122"/>
                        </a:rPr>
                        <a:t>文本数：9555微博用户的近期200条微博。</a:t>
                      </a:r>
                      <a:endParaRPr lang="zh-CN" altLang="en-US" sz="1200" b="0">
                        <a:latin typeface="微软雅黑" panose="020B0503020204020204" pitchFamily="34" charset="-122"/>
                        <a:ea typeface="微软雅黑" panose="020B0503020204020204" pitchFamily="34" charset="-122"/>
                      </a:endParaRPr>
                    </a:p>
                  </a:txBody>
                  <a:tcPr anchor="ctr" anchorCtr="0"/>
                </a:tc>
                <a:tc>
                  <a:txBody>
                    <a:bodyPr/>
                    <a:p>
                      <a:pPr algn="l">
                        <a:buClrTx/>
                        <a:buSzTx/>
                        <a:buFontTx/>
                        <a:buNone/>
                      </a:pPr>
                      <a:r>
                        <a:rPr lang="zh-CN" altLang="en-US" sz="1200" b="0">
                          <a:latin typeface="微软雅黑" panose="020B0503020204020204" pitchFamily="34" charset="-122"/>
                          <a:ea typeface="微软雅黑" panose="020B0503020204020204" pitchFamily="34" charset="-122"/>
                        </a:rPr>
                        <a:t>从人口统计学、教育程度、位置、情感符号使用频率等方面计算人格相关性</a:t>
                      </a:r>
                      <a:endParaRPr lang="zh-CN" altLang="en-US" sz="1200" b="0">
                        <a:latin typeface="微软雅黑" panose="020B0503020204020204" pitchFamily="34" charset="-122"/>
                        <a:ea typeface="微软雅黑" panose="020B0503020204020204" pitchFamily="34" charset="-122"/>
                      </a:endParaRPr>
                    </a:p>
                    <a:p>
                      <a:pPr algn="l">
                        <a:buClrTx/>
                        <a:buSzTx/>
                        <a:buFontTx/>
                        <a:buNone/>
                      </a:pPr>
                      <a:r>
                        <a:rPr lang="zh-CN" altLang="en-US" sz="1200" b="0">
                          <a:latin typeface="微软雅黑" panose="020B0503020204020204" pitchFamily="34" charset="-122"/>
                          <a:ea typeface="微软雅黑" panose="020B0503020204020204" pitchFamily="34" charset="-122"/>
                        </a:rPr>
                        <a:t>（SC-LIWC）</a:t>
                      </a:r>
                      <a:endParaRPr lang="zh-CN" altLang="en-US" sz="1200" b="0">
                        <a:latin typeface="微软雅黑" panose="020B0503020204020204" pitchFamily="34" charset="-122"/>
                        <a:ea typeface="微软雅黑" panose="020B0503020204020204" pitchFamily="34" charset="-122"/>
                      </a:endParaRPr>
                    </a:p>
                  </a:txBody>
                  <a:tcPr anchor="ctr" anchorCtr="0"/>
                </a:tc>
              </a:tr>
              <a:tr h="447675">
                <a:tc>
                  <a:txBody>
                    <a:bodyPr/>
                    <a:p>
                      <a:pPr algn="ctr">
                        <a:buClrTx/>
                        <a:buSzTx/>
                        <a:buFontTx/>
                        <a:buNone/>
                      </a:pPr>
                      <a:r>
                        <a:rPr lang="zh-CN" altLang="en-US" sz="1400" b="1">
                          <a:latin typeface="微软雅黑" panose="020B0503020204020204" pitchFamily="34" charset="-122"/>
                          <a:ea typeface="微软雅黑" panose="020B0503020204020204" pitchFamily="34" charset="-122"/>
                        </a:rPr>
                        <a:t>2020</a:t>
                      </a:r>
                      <a:endParaRPr lang="zh-CN" altLang="en-US" sz="1400" b="1">
                        <a:latin typeface="微软雅黑" panose="020B0503020204020204" pitchFamily="34" charset="-122"/>
                        <a:ea typeface="微软雅黑" panose="020B0503020204020204" pitchFamily="34" charset="-122"/>
                      </a:endParaRPr>
                    </a:p>
                    <a:p>
                      <a:pPr algn="ctr">
                        <a:buClrTx/>
                        <a:buSzTx/>
                        <a:buFontTx/>
                        <a:buNone/>
                      </a:pPr>
                      <a:r>
                        <a:rPr lang="zh-CN" altLang="en-US" sz="1400" b="1">
                          <a:latin typeface="微软雅黑" panose="020B0503020204020204" pitchFamily="34" charset="-122"/>
                          <a:ea typeface="微软雅黑" panose="020B0503020204020204" pitchFamily="34" charset="-122"/>
                        </a:rPr>
                        <a:t>MM</a:t>
                      </a:r>
                      <a:endParaRPr lang="zh-CN" altLang="en-US" sz="1400" b="1">
                        <a:latin typeface="微软雅黑" panose="020B0503020204020204" pitchFamily="34" charset="-122"/>
                        <a:ea typeface="微软雅黑" panose="020B0503020204020204" pitchFamily="34" charset="-122"/>
                      </a:endParaRPr>
                    </a:p>
                    <a:p>
                      <a:pPr algn="ctr">
                        <a:buClrTx/>
                        <a:buSzTx/>
                        <a:buFontTx/>
                        <a:buNone/>
                      </a:pPr>
                      <a:r>
                        <a:rPr lang="zh-CN" altLang="en-US" sz="1400" b="1">
                          <a:latin typeface="微软雅黑" panose="020B0503020204020204" pitchFamily="34" charset="-122"/>
                          <a:ea typeface="微软雅黑" panose="020B0503020204020204" pitchFamily="34" charset="-122"/>
                        </a:rPr>
                        <a:t>（清华）</a:t>
                      </a:r>
                      <a:endParaRPr lang="zh-CN" altLang="en-US" sz="1400" b="1">
                        <a:latin typeface="微软雅黑" panose="020B0503020204020204" pitchFamily="34" charset="-122"/>
                        <a:ea typeface="微软雅黑" panose="020B0503020204020204" pitchFamily="34" charset="-122"/>
                      </a:endParaRPr>
                    </a:p>
                  </a:txBody>
                  <a:tcPr anchor="ctr" anchorCtr="0"/>
                </a:tc>
                <a:tc>
                  <a:txBody>
                    <a:bodyPr/>
                    <a:p>
                      <a:pPr algn="ctr">
                        <a:buClrTx/>
                        <a:buSzTx/>
                        <a:buFontTx/>
                        <a:buNone/>
                      </a:pPr>
                      <a:r>
                        <a:rPr lang="zh-CN" altLang="en-US" sz="1200" b="0">
                          <a:latin typeface="微软雅黑" panose="020B0503020204020204" pitchFamily="34" charset="-122"/>
                          <a:ea typeface="微软雅黑" panose="020B0503020204020204" pitchFamily="34" charset="-122"/>
                        </a:rPr>
                        <a:t>Leverage Social media for personalizd stress  detection</a:t>
                      </a:r>
                      <a:endParaRPr lang="zh-CN" altLang="en-US" sz="1200" b="0">
                        <a:latin typeface="微软雅黑" panose="020B0503020204020204" pitchFamily="34" charset="-122"/>
                        <a:ea typeface="微软雅黑" panose="020B0503020204020204" pitchFamily="34" charset="-122"/>
                      </a:endParaRPr>
                    </a:p>
                    <a:p>
                      <a:pPr algn="ctr">
                        <a:buClrTx/>
                        <a:buSzTx/>
                        <a:buFontTx/>
                        <a:buNone/>
                      </a:pPr>
                      <a:r>
                        <a:rPr lang="zh-CN" altLang="en-US" sz="1200" b="0">
                          <a:latin typeface="微软雅黑" panose="020B0503020204020204" pitchFamily="34" charset="-122"/>
                          <a:ea typeface="微软雅黑" panose="020B0503020204020204" pitchFamily="34" charset="-122"/>
                        </a:rPr>
                        <a:t>（压力相关性检测）</a:t>
                      </a:r>
                      <a:endParaRPr lang="zh-CN" altLang="en-US" sz="1200" b="0">
                        <a:latin typeface="微软雅黑" panose="020B0503020204020204" pitchFamily="34" charset="-122"/>
                        <a:ea typeface="微软雅黑" panose="020B0503020204020204" pitchFamily="34" charset="-122"/>
                      </a:endParaRPr>
                    </a:p>
                  </a:txBody>
                  <a:tcPr anchor="ctr" anchorCtr="0"/>
                </a:tc>
                <a:tc>
                  <a:txBody>
                    <a:bodyPr/>
                    <a:p>
                      <a:pPr algn="ctr">
                        <a:lnSpc>
                          <a:spcPct val="100000"/>
                        </a:lnSpc>
                        <a:buClrTx/>
                        <a:buSzTx/>
                        <a:buFontTx/>
                        <a:buNone/>
                      </a:pPr>
                      <a:r>
                        <a:rPr lang="zh-CN" altLang="en-US" sz="1200" b="0">
                          <a:latin typeface="微软雅黑" panose="020B0503020204020204" pitchFamily="34" charset="-122"/>
                          <a:ea typeface="微软雅黑" panose="020B0503020204020204" pitchFamily="34" charset="-122"/>
                        </a:rPr>
                        <a:t>文本（微博）</a:t>
                      </a:r>
                      <a:endParaRPr lang="zh-CN" altLang="en-US" sz="1200" b="0">
                        <a:latin typeface="微软雅黑" panose="020B0503020204020204" pitchFamily="34" charset="-122"/>
                        <a:ea typeface="微软雅黑" panose="020B0503020204020204" pitchFamily="34" charset="-122"/>
                      </a:endParaRPr>
                    </a:p>
                    <a:p>
                      <a:pPr algn="ctr">
                        <a:lnSpc>
                          <a:spcPct val="100000"/>
                        </a:lnSpc>
                        <a:buClrTx/>
                        <a:buSzTx/>
                        <a:buFontTx/>
                        <a:buNone/>
                      </a:pPr>
                      <a:r>
                        <a:rPr lang="zh-CN" altLang="en-US" sz="1200" b="0">
                          <a:latin typeface="微软雅黑" panose="020B0503020204020204" pitchFamily="34" charset="-122"/>
                          <a:ea typeface="微软雅黑" panose="020B0503020204020204" pitchFamily="34" charset="-122"/>
                        </a:rPr>
                        <a:t>场景：单人+群体社会属性</a:t>
                      </a:r>
                      <a:endParaRPr lang="zh-CN" altLang="en-US" sz="1200" b="0">
                        <a:latin typeface="微软雅黑" panose="020B0503020204020204" pitchFamily="34" charset="-122"/>
                        <a:ea typeface="微软雅黑" panose="020B0503020204020204" pitchFamily="34" charset="-122"/>
                      </a:endParaRPr>
                    </a:p>
                  </a:txBody>
                  <a:tcPr anchor="ctr" anchorCtr="0"/>
                </a:tc>
                <a:tc>
                  <a:txBody>
                    <a:bodyPr/>
                    <a:p>
                      <a:pPr algn="l">
                        <a:buClrTx/>
                        <a:buSzTx/>
                        <a:buFontTx/>
                        <a:buNone/>
                      </a:pPr>
                      <a:r>
                        <a:rPr lang="zh-CN" altLang="en-US" sz="1200" b="0">
                          <a:latin typeface="微软雅黑" panose="020B0503020204020204" pitchFamily="34" charset="-122"/>
                          <a:ea typeface="微软雅黑" panose="020B0503020204020204" pitchFamily="34" charset="-122"/>
                        </a:rPr>
                        <a:t>人数：2059名用户</a:t>
                      </a:r>
                      <a:endParaRPr lang="zh-CN" altLang="en-US" sz="1200" b="0">
                        <a:latin typeface="微软雅黑" panose="020B0503020204020204" pitchFamily="34" charset="-122"/>
                        <a:ea typeface="微软雅黑" panose="020B0503020204020204" pitchFamily="34" charset="-122"/>
                      </a:endParaRPr>
                    </a:p>
                    <a:p>
                      <a:pPr algn="l">
                        <a:buClrTx/>
                        <a:buSzTx/>
                        <a:buFontTx/>
                        <a:buNone/>
                      </a:pPr>
                      <a:r>
                        <a:rPr lang="zh-CN" altLang="en-US" sz="1200" b="0">
                          <a:latin typeface="微软雅黑" panose="020B0503020204020204" pitchFamily="34" charset="-122"/>
                          <a:ea typeface="微软雅黑" panose="020B0503020204020204" pitchFamily="34" charset="-122"/>
                        </a:rPr>
                        <a:t>文本数：1324121条微博</a:t>
                      </a:r>
                      <a:endParaRPr lang="zh-CN" altLang="en-US" sz="1200" b="0">
                        <a:latin typeface="微软雅黑" panose="020B0503020204020204" pitchFamily="34" charset="-122"/>
                        <a:ea typeface="微软雅黑" panose="020B0503020204020204" pitchFamily="34" charset="-122"/>
                      </a:endParaRPr>
                    </a:p>
                    <a:p>
                      <a:pPr algn="l">
                        <a:buClrTx/>
                        <a:buSzTx/>
                        <a:buFontTx/>
                        <a:buNone/>
                      </a:pPr>
                      <a:r>
                        <a:rPr lang="zh-CN" altLang="en-US" sz="1200" b="0">
                          <a:latin typeface="微软雅黑" panose="020B0503020204020204" pitchFamily="34" charset="-122"/>
                          <a:ea typeface="微软雅黑" panose="020B0503020204020204" pitchFamily="34" charset="-122"/>
                        </a:rPr>
                        <a:t>（开设压力树洞讨论组，耗时两年，获取用户信息）</a:t>
                      </a:r>
                      <a:endParaRPr lang="zh-CN" altLang="en-US" sz="1200" b="0">
                        <a:latin typeface="微软雅黑" panose="020B0503020204020204" pitchFamily="34" charset="-122"/>
                        <a:ea typeface="微软雅黑" panose="020B0503020204020204" pitchFamily="34" charset="-122"/>
                      </a:endParaRPr>
                    </a:p>
                    <a:p>
                      <a:pPr algn="l">
                        <a:buClrTx/>
                        <a:buSzTx/>
                        <a:buFontTx/>
                        <a:buNone/>
                      </a:pPr>
                      <a:r>
                        <a:rPr lang="zh-CN" altLang="en-US" sz="1200" b="0">
                          <a:latin typeface="微软雅黑" panose="020B0503020204020204" pitchFamily="34" charset="-122"/>
                          <a:ea typeface="微软雅黑" panose="020B0503020204020204" pitchFamily="34" charset="-122"/>
                        </a:rPr>
                        <a:t>他人标注</a:t>
                      </a:r>
                      <a:endParaRPr lang="zh-CN" altLang="en-US" sz="1200" b="0">
                        <a:latin typeface="微软雅黑" panose="020B0503020204020204" pitchFamily="34" charset="-122"/>
                        <a:ea typeface="微软雅黑" panose="020B0503020204020204" pitchFamily="34" charset="-122"/>
                      </a:endParaRPr>
                    </a:p>
                  </a:txBody>
                  <a:tcPr anchor="ctr" anchorCtr="0"/>
                </a:tc>
                <a:tc>
                  <a:txBody>
                    <a:bodyPr/>
                    <a:p>
                      <a:pPr algn="l">
                        <a:buClrTx/>
                        <a:buSzTx/>
                        <a:buFontTx/>
                        <a:buNone/>
                      </a:pPr>
                      <a:r>
                        <a:rPr lang="zh-CN" altLang="en-US" sz="1200" b="0">
                          <a:latin typeface="微软雅黑" panose="020B0503020204020204" pitchFamily="34" charset="-122"/>
                          <a:ea typeface="微软雅黑" panose="020B0503020204020204" pitchFamily="34" charset="-122"/>
                        </a:rPr>
                        <a:t>Accuracy：0.8548</a:t>
                      </a:r>
                      <a:endParaRPr lang="zh-CN" altLang="en-US" sz="1200" b="0">
                        <a:latin typeface="微软雅黑" panose="020B0503020204020204" pitchFamily="34" charset="-122"/>
                        <a:ea typeface="微软雅黑" panose="020B0503020204020204" pitchFamily="34" charset="-122"/>
                      </a:endParaRPr>
                    </a:p>
                    <a:p>
                      <a:pPr algn="l">
                        <a:buClrTx/>
                        <a:buSzTx/>
                        <a:buFontTx/>
                        <a:buNone/>
                      </a:pPr>
                      <a:r>
                        <a:rPr lang="zh-CN" altLang="en-US" sz="1200" b="0">
                          <a:latin typeface="微软雅黑" panose="020B0503020204020204" pitchFamily="34" charset="-122"/>
                          <a:ea typeface="微软雅黑" panose="020B0503020204020204" pitchFamily="34" charset="-122"/>
                        </a:rPr>
                        <a:t>AUC：0.8531</a:t>
                      </a:r>
                      <a:endParaRPr lang="zh-CN" altLang="en-US" sz="1200" b="0">
                        <a:latin typeface="微软雅黑" panose="020B0503020204020204" pitchFamily="34" charset="-122"/>
                        <a:ea typeface="微软雅黑" panose="020B0503020204020204" pitchFamily="34" charset="-122"/>
                      </a:endParaRPr>
                    </a:p>
                    <a:p>
                      <a:pPr algn="l">
                        <a:buClrTx/>
                        <a:buSzTx/>
                        <a:buFontTx/>
                        <a:buNone/>
                      </a:pPr>
                      <a:r>
                        <a:rPr lang="zh-CN" altLang="en-US" sz="1200" b="0">
                          <a:latin typeface="微软雅黑" panose="020B0503020204020204" pitchFamily="34" charset="-122"/>
                          <a:ea typeface="微软雅黑" panose="020B0503020204020204" pitchFamily="34" charset="-122"/>
                        </a:rPr>
                        <a:t>F1 Score：038421</a:t>
                      </a:r>
                      <a:endParaRPr lang="zh-CN" altLang="en-US" sz="1200" b="0">
                        <a:latin typeface="微软雅黑" panose="020B0503020204020204" pitchFamily="34" charset="-122"/>
                        <a:ea typeface="微软雅黑" panose="020B0503020204020204" pitchFamily="34" charset="-122"/>
                      </a:endParaRPr>
                    </a:p>
                    <a:p>
                      <a:pPr algn="l">
                        <a:buClrTx/>
                        <a:buSzTx/>
                        <a:buFontTx/>
                        <a:buNone/>
                      </a:pPr>
                      <a:r>
                        <a:rPr lang="zh-CN" altLang="en-US" sz="1200" b="0">
                          <a:latin typeface="微软雅黑" panose="020B0503020204020204" pitchFamily="34" charset="-122"/>
                          <a:ea typeface="微软雅黑" panose="020B0503020204020204" pitchFamily="34" charset="-122"/>
                        </a:rPr>
                        <a:t>SC-LIWC  TF-IDF</a:t>
                      </a:r>
                      <a:endParaRPr lang="zh-CN" altLang="en-US" sz="1200" b="0">
                        <a:latin typeface="微软雅黑" panose="020B0503020204020204" pitchFamily="34" charset="-122"/>
                        <a:ea typeface="微软雅黑" panose="020B0503020204020204" pitchFamily="34" charset="-122"/>
                      </a:endParaRPr>
                    </a:p>
                  </a:txBody>
                  <a:tcPr anchor="ctr" anchorCtr="0"/>
                </a:tc>
              </a:tr>
              <a:tr h="447675">
                <a:tc>
                  <a:txBody>
                    <a:bodyPr/>
                    <a:p>
                      <a:pPr algn="ctr">
                        <a:buClrTx/>
                        <a:buSzTx/>
                        <a:buFontTx/>
                        <a:buNone/>
                      </a:pPr>
                      <a:r>
                        <a:rPr lang="zh-CN" altLang="en-US" sz="1400" b="1">
                          <a:latin typeface="微软雅黑" panose="020B0503020204020204" pitchFamily="34" charset="-122"/>
                          <a:ea typeface="微软雅黑" panose="020B0503020204020204" pitchFamily="34" charset="-122"/>
                        </a:rPr>
                        <a:t>2020</a:t>
                      </a:r>
                      <a:endParaRPr lang="zh-CN" altLang="en-US" sz="1400" b="1">
                        <a:latin typeface="微软雅黑" panose="020B0503020204020204" pitchFamily="34" charset="-122"/>
                        <a:ea typeface="微软雅黑" panose="020B0503020204020204" pitchFamily="34" charset="-122"/>
                      </a:endParaRPr>
                    </a:p>
                    <a:p>
                      <a:pPr algn="ctr">
                        <a:buClrTx/>
                        <a:buSzTx/>
                        <a:buFontTx/>
                        <a:buNone/>
                      </a:pPr>
                      <a:r>
                        <a:rPr lang="zh-CN" altLang="en-US" sz="1400" b="1">
                          <a:latin typeface="微软雅黑" panose="020B0503020204020204" pitchFamily="34" charset="-122"/>
                          <a:ea typeface="微软雅黑" panose="020B0503020204020204" pitchFamily="34" charset="-122"/>
                        </a:rPr>
                        <a:t>ICME</a:t>
                      </a:r>
                      <a:endParaRPr lang="zh-CN" altLang="en-US" sz="1400" b="1">
                        <a:latin typeface="微软雅黑" panose="020B0503020204020204" pitchFamily="34" charset="-122"/>
                        <a:ea typeface="微软雅黑" panose="020B0503020204020204" pitchFamily="34" charset="-122"/>
                      </a:endParaRPr>
                    </a:p>
                    <a:p>
                      <a:pPr algn="ctr">
                        <a:buClrTx/>
                        <a:buSzTx/>
                        <a:buFontTx/>
                        <a:buNone/>
                      </a:pPr>
                      <a:r>
                        <a:rPr lang="zh-CN" altLang="en-US" sz="1400" b="1">
                          <a:latin typeface="微软雅黑" panose="020B0503020204020204" pitchFamily="34" charset="-122"/>
                          <a:ea typeface="微软雅黑" panose="020B0503020204020204" pitchFamily="34" charset="-122"/>
                        </a:rPr>
                        <a:t>（西湖）</a:t>
                      </a:r>
                      <a:endParaRPr lang="zh-CN" altLang="en-US" sz="1400" b="1">
                        <a:latin typeface="微软雅黑" panose="020B0503020204020204" pitchFamily="34" charset="-122"/>
                        <a:ea typeface="微软雅黑" panose="020B0503020204020204" pitchFamily="34" charset="-122"/>
                      </a:endParaRPr>
                    </a:p>
                  </a:txBody>
                  <a:tcPr anchor="ctr" anchorCtr="0"/>
                </a:tc>
                <a:tc>
                  <a:txBody>
                    <a:bodyPr/>
                    <a:p>
                      <a:pPr algn="ctr">
                        <a:buClrTx/>
                        <a:buSzTx/>
                        <a:buFontTx/>
                        <a:buNone/>
                      </a:pPr>
                      <a:r>
                        <a:rPr lang="zh-CN" altLang="en-US" sz="1200" b="0">
                          <a:latin typeface="微软雅黑" panose="020B0503020204020204" pitchFamily="34" charset="-122"/>
                          <a:ea typeface="微软雅黑" panose="020B0503020204020204" pitchFamily="34" charset="-122"/>
                        </a:rPr>
                        <a:t>Speaker personality Recognition with multimodal explicit many2many interactions（人格识别）</a:t>
                      </a:r>
                      <a:endParaRPr lang="zh-CN" altLang="en-US" sz="1200" b="0">
                        <a:latin typeface="微软雅黑" panose="020B0503020204020204" pitchFamily="34" charset="-122"/>
                        <a:ea typeface="微软雅黑" panose="020B0503020204020204" pitchFamily="34" charset="-122"/>
                      </a:endParaRPr>
                    </a:p>
                  </a:txBody>
                  <a:tcPr anchor="ctr" anchorCtr="0"/>
                </a:tc>
                <a:tc>
                  <a:txBody>
                    <a:bodyPr/>
                    <a:p>
                      <a:pPr algn="ctr">
                        <a:buClrTx/>
                        <a:buSzTx/>
                        <a:buFontTx/>
                        <a:buNone/>
                      </a:pPr>
                      <a:r>
                        <a:rPr lang="zh-CN" altLang="en-US" sz="1200" b="0">
                          <a:latin typeface="微软雅黑" panose="020B0503020204020204" pitchFamily="34" charset="-122"/>
                          <a:ea typeface="微软雅黑" panose="020B0503020204020204" pitchFamily="34" charset="-122"/>
                        </a:rPr>
                        <a:t>文本+视觉+声学</a:t>
                      </a:r>
                      <a:endParaRPr lang="zh-CN" altLang="en-US" sz="1200" b="0">
                        <a:latin typeface="微软雅黑" panose="020B0503020204020204" pitchFamily="34" charset="-122"/>
                        <a:ea typeface="微软雅黑" panose="020B0503020204020204" pitchFamily="34" charset="-122"/>
                      </a:endParaRPr>
                    </a:p>
                    <a:p>
                      <a:pPr algn="ctr">
                        <a:buClrTx/>
                        <a:buSzTx/>
                        <a:buFontTx/>
                        <a:buNone/>
                      </a:pPr>
                      <a:r>
                        <a:rPr lang="zh-CN" altLang="en-US" sz="1200" b="0">
                          <a:latin typeface="微软雅黑" panose="020B0503020204020204" pitchFamily="34" charset="-122"/>
                          <a:ea typeface="微软雅黑" panose="020B0503020204020204" pitchFamily="34" charset="-122"/>
                        </a:rPr>
                        <a:t>场景：多人对话</a:t>
                      </a:r>
                      <a:endParaRPr lang="zh-CN" altLang="en-US" sz="1200" b="0">
                        <a:latin typeface="微软雅黑" panose="020B0503020204020204" pitchFamily="34" charset="-122"/>
                        <a:ea typeface="微软雅黑" panose="020B0503020204020204" pitchFamily="34" charset="-122"/>
                      </a:endParaRPr>
                    </a:p>
                  </a:txBody>
                  <a:tcPr anchor="ctr" anchorCtr="0"/>
                </a:tc>
                <a:tc>
                  <a:txBody>
                    <a:bodyPr/>
                    <a:p>
                      <a:pPr algn="l">
                        <a:buClrTx/>
                        <a:buSzTx/>
                        <a:buFontTx/>
                        <a:buNone/>
                      </a:pPr>
                      <a:r>
                        <a:rPr lang="zh-CN" altLang="en-US" sz="1200" b="0">
                          <a:latin typeface="微软雅黑" panose="020B0503020204020204" pitchFamily="34" charset="-122"/>
                          <a:ea typeface="微软雅黑" panose="020B0503020204020204" pitchFamily="34" charset="-122"/>
                        </a:rPr>
                        <a:t>语料库数据集：</a:t>
                      </a:r>
                      <a:endParaRPr lang="zh-CN" altLang="en-US" sz="1200" b="0">
                        <a:latin typeface="微软雅黑" panose="020B0503020204020204" pitchFamily="34" charset="-122"/>
                        <a:ea typeface="微软雅黑" panose="020B0503020204020204" pitchFamily="34" charset="-122"/>
                      </a:endParaRPr>
                    </a:p>
                    <a:p>
                      <a:pPr algn="l">
                        <a:buClrTx/>
                        <a:buSzTx/>
                        <a:buFontTx/>
                        <a:buNone/>
                      </a:pPr>
                      <a:r>
                        <a:rPr lang="zh-CN" altLang="en-US" sz="1200" b="0">
                          <a:latin typeface="微软雅黑" panose="020B0503020204020204" pitchFamily="34" charset="-122"/>
                          <a:ea typeface="微软雅黑" panose="020B0503020204020204" pitchFamily="34" charset="-122"/>
                        </a:rPr>
                        <a:t>Persuasive Opinion Multimedia corpus datasets（POM）</a:t>
                      </a:r>
                      <a:endParaRPr lang="zh-CN" altLang="en-US" sz="1200" b="0">
                        <a:latin typeface="微软雅黑" panose="020B0503020204020204" pitchFamily="34" charset="-122"/>
                        <a:ea typeface="微软雅黑" panose="020B0503020204020204" pitchFamily="34" charset="-122"/>
                      </a:endParaRPr>
                    </a:p>
                    <a:p>
                      <a:pPr algn="l">
                        <a:buClrTx/>
                        <a:buSzTx/>
                        <a:buFontTx/>
                        <a:buNone/>
                      </a:pPr>
                      <a:r>
                        <a:rPr lang="zh-CN" altLang="en-US" sz="1200" b="0">
                          <a:latin typeface="微软雅黑" panose="020B0503020204020204" pitchFamily="34" charset="-122"/>
                          <a:ea typeface="微软雅黑" panose="020B0503020204020204" pitchFamily="34" charset="-122"/>
                        </a:rPr>
                        <a:t>1000个电影评论</a:t>
                      </a:r>
                      <a:endParaRPr lang="zh-CN" altLang="en-US" sz="1200" b="0">
                        <a:latin typeface="微软雅黑" panose="020B0503020204020204" pitchFamily="34" charset="-122"/>
                        <a:ea typeface="微软雅黑" panose="020B0503020204020204" pitchFamily="34" charset="-122"/>
                      </a:endParaRPr>
                    </a:p>
                  </a:txBody>
                  <a:tcPr anchor="ctr" anchorCtr="0"/>
                </a:tc>
                <a:tc>
                  <a:txBody>
                    <a:bodyPr/>
                    <a:p>
                      <a:pPr algn="l">
                        <a:buClrTx/>
                        <a:buSzTx/>
                        <a:buFontTx/>
                        <a:buNone/>
                      </a:pPr>
                      <a:r>
                        <a:rPr lang="zh-CN" altLang="en-US" sz="1200" b="0">
                          <a:latin typeface="微软雅黑" panose="020B0503020204020204" pitchFamily="34" charset="-122"/>
                          <a:ea typeface="微软雅黑" panose="020B0503020204020204" pitchFamily="34" charset="-122"/>
                        </a:rPr>
                        <a:t>Accuracy</a:t>
                      </a:r>
                      <a:endParaRPr lang="zh-CN" altLang="en-US" sz="1200" b="0">
                        <a:latin typeface="微软雅黑" panose="020B0503020204020204" pitchFamily="34" charset="-122"/>
                        <a:ea typeface="微软雅黑" panose="020B0503020204020204" pitchFamily="34" charset="-122"/>
                      </a:endParaRPr>
                    </a:p>
                    <a:p>
                      <a:pPr algn="l">
                        <a:buClrTx/>
                        <a:buSzTx/>
                        <a:buFontTx/>
                        <a:buNone/>
                      </a:pPr>
                      <a:r>
                        <a:rPr lang="zh-CN" altLang="en-US" sz="1200" b="0">
                          <a:latin typeface="微软雅黑" panose="020B0503020204020204" pitchFamily="34" charset="-122"/>
                          <a:ea typeface="微软雅黑" panose="020B0503020204020204" pitchFamily="34" charset="-122"/>
                        </a:rPr>
                        <a:t>MAE</a:t>
                      </a:r>
                      <a:endParaRPr lang="zh-CN" altLang="en-US" sz="1200" b="0">
                        <a:latin typeface="微软雅黑" panose="020B0503020204020204" pitchFamily="34" charset="-122"/>
                        <a:ea typeface="微软雅黑" panose="020B0503020204020204" pitchFamily="34" charset="-122"/>
                      </a:endParaRPr>
                    </a:p>
                    <a:p>
                      <a:pPr algn="l">
                        <a:buClrTx/>
                        <a:buSzTx/>
                        <a:buFontTx/>
                        <a:buNone/>
                      </a:pPr>
                      <a:r>
                        <a:rPr lang="zh-CN" altLang="en-US" sz="1200" b="0">
                          <a:latin typeface="微软雅黑" panose="020B0503020204020204" pitchFamily="34" charset="-122"/>
                          <a:ea typeface="微软雅黑" panose="020B0503020204020204" pitchFamily="34" charset="-122"/>
                        </a:rPr>
                        <a:t>r (皮尔逊相关性系数)</a:t>
                      </a:r>
                      <a:endParaRPr lang="zh-CN" altLang="en-US" sz="1200" b="0">
                        <a:latin typeface="微软雅黑" panose="020B0503020204020204" pitchFamily="34" charset="-122"/>
                        <a:ea typeface="微软雅黑" panose="020B0503020204020204" pitchFamily="34" charset="-122"/>
                      </a:endParaRPr>
                    </a:p>
                  </a:txBody>
                  <a:tcPr anchor="ctr" anchorCtr="0"/>
                </a:tc>
              </a:tr>
              <a:tr h="447675">
                <a:tc>
                  <a:txBody>
                    <a:bodyPr/>
                    <a:p>
                      <a:pPr algn="ctr">
                        <a:buClrTx/>
                        <a:buSzTx/>
                        <a:buFontTx/>
                        <a:buNone/>
                      </a:pPr>
                      <a:r>
                        <a:rPr lang="zh-CN" altLang="en-US" sz="1400" b="1">
                          <a:latin typeface="微软雅黑" panose="020B0503020204020204" pitchFamily="34" charset="-122"/>
                          <a:ea typeface="微软雅黑" panose="020B0503020204020204" pitchFamily="34" charset="-122"/>
                        </a:rPr>
                        <a:t>2019</a:t>
                      </a:r>
                      <a:endParaRPr lang="zh-CN" altLang="en-US" sz="1400" b="1">
                        <a:latin typeface="微软雅黑" panose="020B0503020204020204" pitchFamily="34" charset="-122"/>
                        <a:ea typeface="微软雅黑" panose="020B0503020204020204" pitchFamily="34" charset="-122"/>
                      </a:endParaRPr>
                    </a:p>
                    <a:p>
                      <a:pPr algn="ctr">
                        <a:buClrTx/>
                        <a:buSzTx/>
                        <a:buFontTx/>
                        <a:buNone/>
                      </a:pPr>
                      <a:r>
                        <a:rPr lang="zh-CN" altLang="en-US" sz="1400" b="1">
                          <a:latin typeface="微软雅黑" panose="020B0503020204020204" pitchFamily="34" charset="-122"/>
                          <a:ea typeface="微软雅黑" panose="020B0503020204020204" pitchFamily="34" charset="-122"/>
                        </a:rPr>
                        <a:t>AAAI</a:t>
                      </a:r>
                      <a:endParaRPr lang="zh-CN" altLang="en-US" sz="1400" b="1">
                        <a:latin typeface="微软雅黑" panose="020B0503020204020204" pitchFamily="34" charset="-122"/>
                        <a:ea typeface="微软雅黑" panose="020B0503020204020204" pitchFamily="34" charset="-122"/>
                      </a:endParaRPr>
                    </a:p>
                    <a:p>
                      <a:pPr algn="ctr">
                        <a:buClrTx/>
                        <a:buSzTx/>
                        <a:buFontTx/>
                        <a:buNone/>
                      </a:pPr>
                      <a:r>
                        <a:rPr lang="zh-CN" altLang="en-US" sz="1400" b="1">
                          <a:latin typeface="微软雅黑" panose="020B0503020204020204" pitchFamily="34" charset="-122"/>
                          <a:ea typeface="微软雅黑" panose="020B0503020204020204" pitchFamily="34" charset="-122"/>
                        </a:rPr>
                        <a:t>（南洋理工）</a:t>
                      </a:r>
                      <a:endParaRPr lang="zh-CN" altLang="en-US" sz="1400" b="1">
                        <a:latin typeface="微软雅黑" panose="020B0503020204020204" pitchFamily="34" charset="-122"/>
                        <a:ea typeface="微软雅黑" panose="020B0503020204020204" pitchFamily="34" charset="-122"/>
                      </a:endParaRPr>
                    </a:p>
                  </a:txBody>
                  <a:tcPr anchor="ctr" anchorCtr="0"/>
                </a:tc>
                <a:tc>
                  <a:txBody>
                    <a:bodyPr/>
                    <a:p>
                      <a:pPr algn="ctr">
                        <a:buClrTx/>
                        <a:buSzTx/>
                        <a:buFontTx/>
                        <a:buNone/>
                      </a:pPr>
                      <a:r>
                        <a:rPr lang="zh-CN" altLang="en-US" sz="1200" b="0">
                          <a:latin typeface="微软雅黑" panose="020B0503020204020204" pitchFamily="34" charset="-122"/>
                          <a:ea typeface="微软雅黑" panose="020B0503020204020204" pitchFamily="34" charset="-122"/>
                        </a:rPr>
                        <a:t>Understanding and Measuring Psychological Stress Using Social Media</a:t>
                      </a:r>
                      <a:endParaRPr lang="zh-CN" altLang="en-US" sz="1200" b="0">
                        <a:latin typeface="微软雅黑" panose="020B0503020204020204" pitchFamily="34" charset="-122"/>
                        <a:ea typeface="微软雅黑" panose="020B0503020204020204" pitchFamily="34" charset="-122"/>
                      </a:endParaRPr>
                    </a:p>
                  </a:txBody>
                  <a:tcPr anchor="ctr" anchorCtr="0"/>
                </a:tc>
                <a:tc>
                  <a:txBody>
                    <a:bodyPr/>
                    <a:p>
                      <a:pPr algn="ctr">
                        <a:buClrTx/>
                        <a:buSzTx/>
                        <a:buFontTx/>
                        <a:buNone/>
                      </a:pPr>
                      <a:r>
                        <a:rPr lang="zh-CN" altLang="en-US" sz="1200" b="0">
                          <a:latin typeface="微软雅黑" panose="020B0503020204020204" pitchFamily="34" charset="-122"/>
                          <a:ea typeface="微软雅黑" panose="020B0503020204020204" pitchFamily="34" charset="-122"/>
                        </a:rPr>
                        <a:t>文本（推特、facebook）</a:t>
                      </a:r>
                      <a:endParaRPr lang="zh-CN" altLang="en-US" sz="1200" b="0">
                        <a:latin typeface="微软雅黑" panose="020B0503020204020204" pitchFamily="34" charset="-122"/>
                        <a:ea typeface="微软雅黑" panose="020B0503020204020204" pitchFamily="34" charset="-122"/>
                      </a:endParaRPr>
                    </a:p>
                    <a:p>
                      <a:pPr algn="ctr">
                        <a:buClrTx/>
                        <a:buSzTx/>
                        <a:buFontTx/>
                        <a:buNone/>
                      </a:pPr>
                      <a:r>
                        <a:rPr lang="zh-CN" altLang="en-US" sz="1200" b="0">
                          <a:latin typeface="微软雅黑" panose="020B0503020204020204" pitchFamily="34" charset="-122"/>
                          <a:ea typeface="微软雅黑" panose="020B0503020204020204" pitchFamily="34" charset="-122"/>
                        </a:rPr>
                        <a:t>场景：单人</a:t>
                      </a:r>
                      <a:endParaRPr lang="zh-CN" altLang="en-US" sz="1200" b="0">
                        <a:latin typeface="微软雅黑" panose="020B0503020204020204" pitchFamily="34" charset="-122"/>
                        <a:ea typeface="微软雅黑" panose="020B0503020204020204" pitchFamily="34" charset="-122"/>
                      </a:endParaRPr>
                    </a:p>
                  </a:txBody>
                  <a:tcPr anchor="ctr" anchorCtr="0"/>
                </a:tc>
                <a:tc>
                  <a:txBody>
                    <a:bodyPr/>
                    <a:p>
                      <a:pPr algn="l">
                        <a:buClrTx/>
                        <a:buSzTx/>
                        <a:buFontTx/>
                        <a:buNone/>
                      </a:pPr>
                      <a:r>
                        <a:rPr lang="zh-CN" altLang="en-US" sz="1200" b="0">
                          <a:latin typeface="微软雅黑" panose="020B0503020204020204" pitchFamily="34" charset="-122"/>
                          <a:ea typeface="微软雅黑" panose="020B0503020204020204" pitchFamily="34" charset="-122"/>
                        </a:rPr>
                        <a:t>人数：602人</a:t>
                      </a:r>
                      <a:endParaRPr lang="zh-CN" altLang="en-US" sz="1200" b="0">
                        <a:latin typeface="微软雅黑" panose="020B0503020204020204" pitchFamily="34" charset="-122"/>
                        <a:ea typeface="微软雅黑" panose="020B0503020204020204" pitchFamily="34" charset="-122"/>
                      </a:endParaRPr>
                    </a:p>
                    <a:p>
                      <a:pPr algn="l">
                        <a:buClrTx/>
                        <a:buSzTx/>
                        <a:buFontTx/>
                        <a:buNone/>
                      </a:pPr>
                      <a:r>
                        <a:rPr lang="zh-CN" altLang="en-US" sz="1200" b="0">
                          <a:latin typeface="微软雅黑" panose="020B0503020204020204" pitchFamily="34" charset="-122"/>
                          <a:ea typeface="微软雅黑" panose="020B0503020204020204" pitchFamily="34" charset="-122"/>
                        </a:rPr>
                        <a:t>填写感知压力量表</a:t>
                      </a:r>
                      <a:endParaRPr lang="zh-CN" altLang="en-US" sz="1200" b="0">
                        <a:latin typeface="微软雅黑" panose="020B0503020204020204" pitchFamily="34" charset="-122"/>
                        <a:ea typeface="微软雅黑" panose="020B0503020204020204" pitchFamily="34" charset="-122"/>
                      </a:endParaRPr>
                    </a:p>
                  </a:txBody>
                  <a:tcPr anchor="ctr" anchorCtr="0"/>
                </a:tc>
                <a:tc>
                  <a:txBody>
                    <a:bodyPr/>
                    <a:p>
                      <a:pPr algn="l">
                        <a:buClrTx/>
                        <a:buSzTx/>
                        <a:buFontTx/>
                        <a:buNone/>
                      </a:pPr>
                      <a:r>
                        <a:rPr lang="zh-CN" altLang="en-US" sz="1200" b="0">
                          <a:latin typeface="微软雅黑" panose="020B0503020204020204" pitchFamily="34" charset="-122"/>
                          <a:ea typeface="微软雅黑" panose="020B0503020204020204" pitchFamily="34" charset="-122"/>
                        </a:rPr>
                        <a:t>年龄，性别，人种，教育，收入与压力相关性</a:t>
                      </a:r>
                      <a:endParaRPr lang="zh-CN" altLang="en-US" sz="1200" b="0">
                        <a:latin typeface="微软雅黑" panose="020B0503020204020204" pitchFamily="34" charset="-122"/>
                        <a:ea typeface="微软雅黑" panose="020B0503020204020204" pitchFamily="34" charset="-122"/>
                      </a:endParaRPr>
                    </a:p>
                  </a:txBody>
                  <a:tcPr anchor="ctr" anchorCtr="0"/>
                </a:tc>
              </a:tr>
            </a:tbl>
          </a:graphicData>
        </a:graphic>
      </p:graphicFrame>
      <p:sp>
        <p:nvSpPr>
          <p:cNvPr id="4" name="矩形 3"/>
          <p:cNvSpPr/>
          <p:nvPr/>
        </p:nvSpPr>
        <p:spPr>
          <a:xfrm>
            <a:off x="75565" y="5208905"/>
            <a:ext cx="11847195" cy="942340"/>
          </a:xfrm>
          <a:prstGeom prst="rect">
            <a:avLst/>
          </a:prstGeom>
          <a:solidFill>
            <a:schemeClr val="bg1">
              <a:alpha val="2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348588" y="218396"/>
            <a:ext cx="759345" cy="581762"/>
          </a:xfrm>
          <a:prstGeom prst="rect">
            <a:avLst/>
          </a:prstGeom>
          <a:noFill/>
        </p:spPr>
        <p:txBody>
          <a:bodyPr wrap="square" rtlCol="0">
            <a:spAutoFit/>
          </a:bodyPr>
          <a:lstStyle/>
          <a:p>
            <a:pPr>
              <a:lnSpc>
                <a:spcPct val="125000"/>
              </a:lnSpc>
            </a:pPr>
            <a:r>
              <a:rPr lang="en-US" altLang="zh-CN"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rPr>
              <a:t>01</a:t>
            </a:r>
            <a:endParaRPr lang="zh-CN" altLang="en-US" sz="2800" b="1" dirty="0">
              <a:solidFill>
                <a:srgbClr val="C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文本框 5"/>
          <p:cNvSpPr txBox="1"/>
          <p:nvPr/>
        </p:nvSpPr>
        <p:spPr>
          <a:xfrm>
            <a:off x="1868968" y="255735"/>
            <a:ext cx="5643453" cy="553085"/>
          </a:xfrm>
          <a:prstGeom prst="rect">
            <a:avLst/>
          </a:prstGeom>
          <a:noFill/>
        </p:spPr>
        <p:txBody>
          <a:bodyPr wrap="square" rtlCol="0">
            <a:spAutoFit/>
          </a:bodyPr>
          <a:lstStyle/>
          <a:p>
            <a:pPr>
              <a:lnSpc>
                <a:spcPct val="125000"/>
              </a:lnSpc>
            </a:pPr>
            <a:r>
              <a:rPr lang="en-US" altLang="zh-CN" sz="2400" b="1" dirty="0">
                <a:solidFill>
                  <a:srgbClr val="AB2B2B"/>
                </a:solidFill>
                <a:latin typeface="Times New Roman" panose="02020603050405020304" pitchFamily="18" charset="0"/>
                <a:ea typeface="Microsoft JhengHei UI" panose="020B0604030504040204" pitchFamily="34" charset="-120"/>
                <a:cs typeface="Times New Roman" panose="02020603050405020304" pitchFamily="18" charset="0"/>
                <a:sym typeface="+mn-ea"/>
              </a:rPr>
              <a:t>Personality Portrait - Emotion</a:t>
            </a:r>
            <a:endParaRPr lang="zh-CN" altLang="en-US" sz="2400" b="1" dirty="0" smtClean="0">
              <a:solidFill>
                <a:schemeClr val="tx1">
                  <a:lumMod val="85000"/>
                  <a:lumOff val="1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文本框 1"/>
          <p:cNvSpPr txBox="1"/>
          <p:nvPr/>
        </p:nvSpPr>
        <p:spPr>
          <a:xfrm>
            <a:off x="600710" y="1244600"/>
            <a:ext cx="10990580" cy="1753235"/>
          </a:xfrm>
          <a:prstGeom prst="rect">
            <a:avLst/>
          </a:prstGeom>
          <a:noFill/>
        </p:spPr>
        <p:txBody>
          <a:bodyPr wrap="square" rtlCol="0">
            <a:spAutoFit/>
          </a:bodyPr>
          <a:p>
            <a:pPr algn="l"/>
            <a:r>
              <a:rPr lang="en-US" b="1">
                <a:solidFill>
                  <a:srgbClr val="A6292F"/>
                </a:solidFill>
                <a:latin typeface="微软雅黑" panose="020B0503020204020204" pitchFamily="34" charset="-122"/>
                <a:ea typeface="微软雅黑" panose="020B0503020204020204" pitchFamily="34" charset="-122"/>
                <a:sym typeface="+mn-ea"/>
              </a:rPr>
              <a:t>1. </a:t>
            </a:r>
            <a:r>
              <a:rPr b="1">
                <a:solidFill>
                  <a:srgbClr val="A6292F"/>
                </a:solidFill>
                <a:latin typeface="微软雅黑" panose="020B0503020204020204" pitchFamily="34" charset="-122"/>
                <a:ea typeface="微软雅黑" panose="020B0503020204020204" pitchFamily="34" charset="-122"/>
                <a:sym typeface="+mn-ea"/>
              </a:rPr>
              <a:t>针对性收集公开信息，构建个性化用户社交流媒体信息数据库</a:t>
            </a:r>
            <a:endParaRPr b="1">
              <a:solidFill>
                <a:srgbClr val="A6292F"/>
              </a:solidFill>
              <a:latin typeface="微软雅黑" panose="020B0503020204020204" pitchFamily="34" charset="-122"/>
              <a:ea typeface="微软雅黑" panose="020B0503020204020204" pitchFamily="34" charset="-122"/>
              <a:sym typeface="+mn-ea"/>
            </a:endParaRPr>
          </a:p>
          <a:p>
            <a:pPr algn="l"/>
            <a:endParaRPr b="1">
              <a:solidFill>
                <a:srgbClr val="A6292F"/>
              </a:solidFill>
              <a:latin typeface="微软雅黑" panose="020B0503020204020204" pitchFamily="34" charset="-122"/>
              <a:ea typeface="微软雅黑" panose="020B0503020204020204" pitchFamily="34" charset="-122"/>
              <a:sym typeface="+mn-ea"/>
            </a:endParaRPr>
          </a:p>
          <a:p>
            <a:pPr algn="l"/>
            <a:r>
              <a:rPr lang="en-US" b="1">
                <a:solidFill>
                  <a:srgbClr val="A6292F"/>
                </a:solidFill>
                <a:latin typeface="微软雅黑" panose="020B0503020204020204" pitchFamily="34" charset="-122"/>
                <a:ea typeface="微软雅黑" panose="020B0503020204020204" pitchFamily="34" charset="-122"/>
                <a:sym typeface="+mn-ea"/>
              </a:rPr>
              <a:t>2. </a:t>
            </a:r>
            <a:r>
              <a:rPr b="1">
                <a:solidFill>
                  <a:srgbClr val="A6292F"/>
                </a:solidFill>
                <a:latin typeface="微软雅黑" panose="020B0503020204020204" pitchFamily="34" charset="-122"/>
                <a:ea typeface="微软雅黑" panose="020B0503020204020204" pitchFamily="34" charset="-122"/>
                <a:sym typeface="+mn-ea"/>
              </a:rPr>
              <a:t>基于用户的社交流媒体数据，获取用户性格画像、计算历史情感基调</a:t>
            </a:r>
            <a:endParaRPr b="1">
              <a:solidFill>
                <a:srgbClr val="A6292F"/>
              </a:solidFill>
              <a:latin typeface="微软雅黑" panose="020B0503020204020204" pitchFamily="34" charset="-122"/>
              <a:ea typeface="微软雅黑" panose="020B0503020204020204" pitchFamily="34" charset="-122"/>
              <a:sym typeface="+mn-ea"/>
            </a:endParaRPr>
          </a:p>
          <a:p>
            <a:pPr algn="l"/>
            <a:endParaRPr lang="en-US" altLang="zh-CN" b="1">
              <a:latin typeface="微软雅黑" panose="020B0503020204020204" pitchFamily="34" charset="-122"/>
              <a:ea typeface="微软雅黑" panose="020B0503020204020204" pitchFamily="34" charset="-122"/>
              <a:cs typeface="微软雅黑" panose="020B0503020204020204" pitchFamily="34" charset="-122"/>
            </a:endParaRPr>
          </a:p>
          <a:p>
            <a:pPr algn="l"/>
            <a:r>
              <a:rPr lang="en-US" altLang="zh-CN" b="1">
                <a:latin typeface="微软雅黑" panose="020B0503020204020204" pitchFamily="34" charset="-122"/>
                <a:ea typeface="微软雅黑" panose="020B0503020204020204" pitchFamily="34" charset="-122"/>
                <a:cs typeface="微软雅黑" panose="020B0503020204020204" pitchFamily="34" charset="-122"/>
              </a:rPr>
              <a:t>	  Social Media Data   ——  Personality Portrait  ———  Emotion</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pPr algn="ctr"/>
            <a:endParaRPr lang="zh-CN" altLang="en-US" b="1">
              <a:solidFill>
                <a:srgbClr val="A6292F"/>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521335" y="3118485"/>
            <a:ext cx="3145790" cy="368300"/>
          </a:xfrm>
          <a:prstGeom prst="rect">
            <a:avLst/>
          </a:prstGeom>
          <a:noFill/>
        </p:spPr>
        <p:txBody>
          <a:bodyPr wrap="none" rtlCol="0" anchor="t">
            <a:spAutoFit/>
          </a:bodyPr>
          <a:p>
            <a:pPr algn="l"/>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Personality Portrait  &lt;—&gt;</a:t>
            </a:r>
            <a:endPar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3487420" y="3118485"/>
            <a:ext cx="2475230" cy="368300"/>
          </a:xfrm>
          <a:prstGeom prst="rect">
            <a:avLst/>
          </a:prstGeom>
          <a:noFill/>
        </p:spPr>
        <p:txBody>
          <a:bodyPr wrap="none" rtlCol="0" anchor="t">
            <a:spAutoFit/>
          </a:bodyPr>
          <a:p>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 Emotion regulation</a:t>
            </a:r>
            <a:endParaRPr lang="zh-CN" altLang="en-US"/>
          </a:p>
        </p:txBody>
      </p:sp>
      <p:pic>
        <p:nvPicPr>
          <p:cNvPr id="6" name="图片 5"/>
          <p:cNvPicPr>
            <a:picLocks noChangeAspect="1"/>
          </p:cNvPicPr>
          <p:nvPr/>
        </p:nvPicPr>
        <p:blipFill>
          <a:blip r:embed="rId1"/>
          <a:stretch>
            <a:fillRect/>
          </a:stretch>
        </p:blipFill>
        <p:spPr>
          <a:xfrm>
            <a:off x="410845" y="3733800"/>
            <a:ext cx="5681980" cy="2482215"/>
          </a:xfrm>
          <a:prstGeom prst="rect">
            <a:avLst/>
          </a:prstGeom>
        </p:spPr>
      </p:pic>
      <p:sp>
        <p:nvSpPr>
          <p:cNvPr id="7" name="文本框 6"/>
          <p:cNvSpPr txBox="1"/>
          <p:nvPr/>
        </p:nvSpPr>
        <p:spPr>
          <a:xfrm>
            <a:off x="6965950" y="3118485"/>
            <a:ext cx="4276090" cy="798830"/>
          </a:xfrm>
          <a:prstGeom prst="rect">
            <a:avLst/>
          </a:prstGeom>
          <a:noFill/>
        </p:spPr>
        <p:txBody>
          <a:bodyPr wrap="none" rtlCol="0" anchor="t">
            <a:spAutoFit/>
          </a:bodyPr>
          <a:p>
            <a:pPr algn="ctr"/>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Personality — Emotion </a:t>
            </a:r>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  behavior</a:t>
            </a:r>
            <a:b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br>
            <a:endParaRPr lang="en-US" altLang="zh-CN" sz="10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ctr"/>
            <a:r>
              <a:rPr lang="en-US" altLang="zh-CN" b="1">
                <a:latin typeface="微软雅黑" panose="020B0503020204020204" pitchFamily="34" charset="-122"/>
                <a:ea typeface="微软雅黑" panose="020B0503020204020204" pitchFamily="34" charset="-122"/>
                <a:cs typeface="微软雅黑" panose="020B0503020204020204" pitchFamily="34" charset="-122"/>
                <a:sym typeface="+mn-ea"/>
              </a:rPr>
              <a:t>PSI</a:t>
            </a:r>
            <a:r>
              <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rPr>
              <a:t>理论模型</a:t>
            </a:r>
            <a:endParaRPr lang="zh-CN" altLang="en-US" b="1">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矩形 9"/>
          <p:cNvSpPr/>
          <p:nvPr/>
        </p:nvSpPr>
        <p:spPr>
          <a:xfrm>
            <a:off x="427355" y="3024505"/>
            <a:ext cx="5734685" cy="35236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6520180" y="2997835"/>
            <a:ext cx="5341620" cy="35236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1142" name="图片 91141"/>
          <p:cNvPicPr>
            <a:picLocks noChangeAspect="1"/>
          </p:cNvPicPr>
          <p:nvPr/>
        </p:nvPicPr>
        <p:blipFill>
          <a:blip r:embed="rId2"/>
          <a:stretch>
            <a:fillRect/>
          </a:stretch>
        </p:blipFill>
        <p:spPr>
          <a:xfrm>
            <a:off x="7533005" y="4079240"/>
            <a:ext cx="3141980" cy="23571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PLACING_PICTURE_USER_VIEWPORT" val="{&quot;height&quot;:7563,&quot;width&quot;:6335}"/>
</p:tagLst>
</file>

<file path=ppt/tags/tag2.xml><?xml version="1.0" encoding="utf-8"?>
<p:tagLst xmlns:p="http://schemas.openxmlformats.org/presentationml/2006/main">
  <p:tag name="KSO_WM_UNIT_TABLE_BEAUTIFY" val="smartTable{fc279612-7a62-4727-865e-ea4fbdee5c52}"/>
  <p:tag name="TABLE_ENDDRAG_ORIGIN_RECT" val="881*300"/>
  <p:tag name="TABLE_ENDDRAG_RECT" val="26*302*881*300"/>
</p:tagLst>
</file>

<file path=ppt/tags/tag3.xml><?xml version="1.0" encoding="utf-8"?>
<p:tagLst xmlns:p="http://schemas.openxmlformats.org/presentationml/2006/main">
  <p:tag name="KSO_WM_UNIT_TABLE_BEAUTIFY" val="smartTable{fc279612-7a62-4727-865e-ea4fbdee5c52}"/>
  <p:tag name="TABLE_ENDDRAG_ORIGIN_RECT" val="881*300"/>
  <p:tag name="TABLE_ENDDRAG_RECT" val="26*302*881*3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5340</Words>
  <Application>WPS 演示</Application>
  <PresentationFormat>自定义</PresentationFormat>
  <Paragraphs>360</Paragraphs>
  <Slides>10</Slides>
  <Notes>36</Notes>
  <HiddenSlides>39</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Arial</vt:lpstr>
      <vt:lpstr>宋体</vt:lpstr>
      <vt:lpstr>Wingdings</vt:lpstr>
      <vt:lpstr>Bahnschrift Light</vt:lpstr>
      <vt:lpstr>微软雅黑</vt:lpstr>
      <vt:lpstr>Times New Roman</vt:lpstr>
      <vt:lpstr>Microsoft JhengHei UI</vt:lpstr>
      <vt:lpstr>Microsoft JhengHei</vt:lpstr>
      <vt:lpstr>Adobe Devanagari</vt:lpstr>
      <vt:lpstr>等线</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miao tamiaode</dc:creator>
  <cp:lastModifiedBy>WPS_1636445259</cp:lastModifiedBy>
  <cp:revision>737</cp:revision>
  <dcterms:created xsi:type="dcterms:W3CDTF">2020-04-23T01:39:00Z</dcterms:created>
  <dcterms:modified xsi:type="dcterms:W3CDTF">2022-03-13T11:11:24Z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096805F29BAA4559B8DB848D526107E9</vt:lpwstr>
  </property>
</Properties>
</file>