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2"/>
  </p:notesMasterIdLst>
  <p:sldIdLst>
    <p:sldId id="362" r:id="rId2"/>
    <p:sldId id="424" r:id="rId3"/>
    <p:sldId id="460" r:id="rId4"/>
    <p:sldId id="461" r:id="rId5"/>
    <p:sldId id="458" r:id="rId6"/>
    <p:sldId id="462" r:id="rId7"/>
    <p:sldId id="407" r:id="rId8"/>
    <p:sldId id="372" r:id="rId9"/>
    <p:sldId id="256" r:id="rId10"/>
    <p:sldId id="34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E50"/>
    <a:srgbClr val="A6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1" autoAdjust="0"/>
    <p:restoredTop sz="78774" autoAdjust="0"/>
  </p:normalViewPr>
  <p:slideViewPr>
    <p:cSldViewPr snapToGrid="0">
      <p:cViewPr varScale="1">
        <p:scale>
          <a:sx n="90" d="100"/>
          <a:sy n="90" d="100"/>
        </p:scale>
        <p:origin x="6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8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9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天线对的相位变化，明显小于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天线对的相位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 同一天线对，交换分子和分母后，图形大致旋转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90°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，且形状几乎不变。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40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到这里，大家可能会有一些想法：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既然存在波形，看起来比较适用商模型，那我直接评估波形像圆弧的程度，对天线对进行选择行不行？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半径骤变时，我们把它分段，然后拼接成最符合完整圆弧的形状，这样是否可行？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这两种方案都是符合直觉的。但它们的正确性都需要数学验证。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40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近距离情况下，商模型也全是不适用，就比如说之前做的绘画轨迹识别就可以。由于手的运动幅度很小，这时候动态分量振幅也可以视为常数，在复平面就很容易直接提取相位差。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2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8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9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E64D-F61A-AE41-B0EC-9454024AE08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565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7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5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31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910681" y="134501"/>
            <a:ext cx="2027837" cy="485073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392987" y="634625"/>
            <a:ext cx="8383712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2987" y="57997"/>
            <a:ext cx="610298" cy="6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9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0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9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7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9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2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6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7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082560" y="3476409"/>
            <a:ext cx="4978881" cy="185717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4" name="矩形: 圆角 3"/>
          <p:cNvSpPr/>
          <p:nvPr/>
        </p:nvSpPr>
        <p:spPr>
          <a:xfrm>
            <a:off x="4078271" y="4006454"/>
            <a:ext cx="987455" cy="206176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200" spc="75">
                <a:latin typeface="Bahnschrift Light" panose="020B0502040204020203" pitchFamily="34" charset="0"/>
                <a:ea typeface="微软雅黑" panose="020B0503020204020204" pitchFamily="34" charset="-122"/>
              </a:rPr>
              <a:t>2022/1/9</a:t>
            </a:fld>
            <a:endParaRPr lang="zh-CN" altLang="en-US" sz="1013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864718" y="1824520"/>
            <a:ext cx="5414566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64718" y="3300877"/>
            <a:ext cx="5414566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75517" y="2256954"/>
            <a:ext cx="7041528" cy="58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b="1" dirty="0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CSI </a:t>
            </a:r>
            <a:r>
              <a:rPr lang="zh-CN" altLang="en-US" sz="2800" b="1" dirty="0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相位误差校正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44764" y="3356946"/>
            <a:ext cx="2454471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b="1" spc="1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合肥工业大学</a:t>
            </a:r>
            <a:endParaRPr lang="en-US" altLang="zh-CN" sz="1200" b="1" spc="1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b="1" spc="1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王萌</a:t>
            </a:r>
          </a:p>
        </p:txBody>
      </p:sp>
      <p:sp>
        <p:nvSpPr>
          <p:cNvPr id="13" name="矩形 12"/>
          <p:cNvSpPr/>
          <p:nvPr/>
        </p:nvSpPr>
        <p:spPr>
          <a:xfrm rot="19489470">
            <a:off x="1565573" y="56326"/>
            <a:ext cx="5861417" cy="5269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sp>
        <p:nvSpPr>
          <p:cNvPr id="15" name="矩形 14"/>
          <p:cNvSpPr/>
          <p:nvPr/>
        </p:nvSpPr>
        <p:spPr>
          <a:xfrm rot="19677627">
            <a:off x="1272275" y="-138829"/>
            <a:ext cx="6599451" cy="5654499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6" name="矩形 15"/>
          <p:cNvSpPr/>
          <p:nvPr/>
        </p:nvSpPr>
        <p:spPr>
          <a:xfrm rot="19689791">
            <a:off x="938243" y="-445868"/>
            <a:ext cx="7267515" cy="6268577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7" name="矩形 16"/>
          <p:cNvSpPr/>
          <p:nvPr/>
        </p:nvSpPr>
        <p:spPr>
          <a:xfrm rot="19677627">
            <a:off x="628386" y="-724628"/>
            <a:ext cx="7887228" cy="6826095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8" name="矩形 17"/>
          <p:cNvSpPr/>
          <p:nvPr/>
        </p:nvSpPr>
        <p:spPr>
          <a:xfrm rot="19677627">
            <a:off x="473968" y="-894885"/>
            <a:ext cx="8196065" cy="7166609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4"/>
            <a:ext cx="2107407" cy="131770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419854" y="3524608"/>
            <a:ext cx="2107407" cy="131770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7350971" y="421531"/>
            <a:ext cx="2214562" cy="137150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23" name="直角三角形 22"/>
          <p:cNvSpPr/>
          <p:nvPr/>
        </p:nvSpPr>
        <p:spPr>
          <a:xfrm flipH="1">
            <a:off x="7337394" y="4082419"/>
            <a:ext cx="1831610" cy="1061078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grpSp>
        <p:nvGrpSpPr>
          <p:cNvPr id="6" name="组合 5"/>
          <p:cNvGrpSpPr/>
          <p:nvPr/>
        </p:nvGrpSpPr>
        <p:grpSpPr>
          <a:xfrm>
            <a:off x="2922071" y="616790"/>
            <a:ext cx="3299858" cy="610298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7019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75288" y="4866501"/>
            <a:ext cx="56871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z="1013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</a:t>
            </a:fld>
            <a:endParaRPr lang="zh-CN" altLang="en-US" sz="1013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77AB06-392B-49B0-80A6-CCDC4DC5D83A}"/>
              </a:ext>
            </a:extLst>
          </p:cNvPr>
          <p:cNvSpPr/>
          <p:nvPr/>
        </p:nvSpPr>
        <p:spPr>
          <a:xfrm>
            <a:off x="0" y="1616291"/>
            <a:ext cx="9144000" cy="1910919"/>
          </a:xfrm>
          <a:prstGeom prst="rect">
            <a:avLst/>
          </a:prstGeom>
          <a:solidFill>
            <a:srgbClr val="A6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9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9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87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06827" y="154843"/>
            <a:ext cx="367000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实验现象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75288" y="4886821"/>
            <a:ext cx="568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z="135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fld>
            <a:endParaRPr lang="zh-CN" altLang="en-US" sz="1350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A9F864-D843-4529-A266-C94B21C62BBD}"/>
              </a:ext>
            </a:extLst>
          </p:cNvPr>
          <p:cNvGrpSpPr/>
          <p:nvPr/>
        </p:nvGrpSpPr>
        <p:grpSpPr>
          <a:xfrm>
            <a:off x="1175945" y="853039"/>
            <a:ext cx="1948952" cy="1692086"/>
            <a:chOff x="1120359" y="1479658"/>
            <a:chExt cx="1948952" cy="169208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AA4CB30-0CC6-4116-943E-2CDEC1B81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359" y="1479658"/>
              <a:ext cx="1948952" cy="1461714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62FEE8-94D5-4489-B67B-2AAFC892CC73}"/>
                </a:ext>
              </a:extLst>
            </p:cNvPr>
            <p:cNvSpPr txBox="1"/>
            <p:nvPr/>
          </p:nvSpPr>
          <p:spPr>
            <a:xfrm>
              <a:off x="1510380" y="2925523"/>
              <a:ext cx="116891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ATN 1/ ATN 2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A8C4DFB-D8FD-4ACC-AEB2-BC03BC0ABA03}"/>
              </a:ext>
            </a:extLst>
          </p:cNvPr>
          <p:cNvGrpSpPr/>
          <p:nvPr/>
        </p:nvGrpSpPr>
        <p:grpSpPr>
          <a:xfrm>
            <a:off x="1159011" y="2711720"/>
            <a:ext cx="1982819" cy="1689969"/>
            <a:chOff x="1086492" y="1479658"/>
            <a:chExt cx="1982819" cy="168996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3076905-8837-48BA-9367-964171CAC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92" y="1479658"/>
              <a:ext cx="1982819" cy="1487114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E0D7D7F-EC7B-48F1-AAEA-7CA90BDBC213}"/>
                </a:ext>
              </a:extLst>
            </p:cNvPr>
            <p:cNvSpPr txBox="1"/>
            <p:nvPr/>
          </p:nvSpPr>
          <p:spPr>
            <a:xfrm>
              <a:off x="1510380" y="2923406"/>
              <a:ext cx="116891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ATN 1/ ATN 3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E946ED5-53F1-411A-8415-59AFCDCC01D5}"/>
              </a:ext>
            </a:extLst>
          </p:cNvPr>
          <p:cNvGrpSpPr/>
          <p:nvPr/>
        </p:nvGrpSpPr>
        <p:grpSpPr>
          <a:xfrm>
            <a:off x="3341438" y="859226"/>
            <a:ext cx="1948952" cy="1692086"/>
            <a:chOff x="1120359" y="1479658"/>
            <a:chExt cx="1948952" cy="1692086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0F2EA62-A05A-4276-98BE-130C9FF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359" y="1479658"/>
              <a:ext cx="1948952" cy="1461714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561E7CC-DAA5-4E7E-8D70-47C8239B2DE3}"/>
                </a:ext>
              </a:extLst>
            </p:cNvPr>
            <p:cNvSpPr txBox="1"/>
            <p:nvPr/>
          </p:nvSpPr>
          <p:spPr>
            <a:xfrm>
              <a:off x="1510380" y="2925523"/>
              <a:ext cx="116891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ATN 2/ ATN 1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647BA0-6C08-40F3-8B6B-4E84EF0DA5FF}"/>
              </a:ext>
            </a:extLst>
          </p:cNvPr>
          <p:cNvGrpSpPr/>
          <p:nvPr/>
        </p:nvGrpSpPr>
        <p:grpSpPr>
          <a:xfrm>
            <a:off x="3341438" y="2711720"/>
            <a:ext cx="1948952" cy="1692086"/>
            <a:chOff x="1120359" y="1479658"/>
            <a:chExt cx="1948952" cy="1692086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80A85E8B-DA5F-4EC6-A298-808028C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359" y="1479658"/>
              <a:ext cx="1948952" cy="1461714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B21A497-4B8B-4BB4-A933-A2AC670D78E5}"/>
                </a:ext>
              </a:extLst>
            </p:cNvPr>
            <p:cNvSpPr txBox="1"/>
            <p:nvPr/>
          </p:nvSpPr>
          <p:spPr>
            <a:xfrm>
              <a:off x="1510380" y="2925523"/>
              <a:ext cx="1175322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(e) ATN 2/ ATN 3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A01FED9-1FE2-4A7A-B6E8-A9A5F83B1585}"/>
              </a:ext>
            </a:extLst>
          </p:cNvPr>
          <p:cNvGrpSpPr/>
          <p:nvPr/>
        </p:nvGrpSpPr>
        <p:grpSpPr>
          <a:xfrm>
            <a:off x="5506931" y="859226"/>
            <a:ext cx="1948952" cy="1692086"/>
            <a:chOff x="1120359" y="1479658"/>
            <a:chExt cx="1948952" cy="169208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E24C246-5898-441F-A7B3-B21F869B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359" y="1479658"/>
              <a:ext cx="1948952" cy="1461714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FCE6E95-271F-4797-A996-0A62595EA841}"/>
                </a:ext>
              </a:extLst>
            </p:cNvPr>
            <p:cNvSpPr txBox="1"/>
            <p:nvPr/>
          </p:nvSpPr>
          <p:spPr>
            <a:xfrm>
              <a:off x="1510380" y="2925523"/>
              <a:ext cx="116891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ATN 3/ ATN 1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19D54E3-68CF-4BCD-94CA-BE23FC7800AB}"/>
              </a:ext>
            </a:extLst>
          </p:cNvPr>
          <p:cNvGrpSpPr/>
          <p:nvPr/>
        </p:nvGrpSpPr>
        <p:grpSpPr>
          <a:xfrm>
            <a:off x="5506931" y="2711720"/>
            <a:ext cx="1948952" cy="1692086"/>
            <a:chOff x="1120359" y="1479658"/>
            <a:chExt cx="1948952" cy="1692086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BAD79C31-BF88-466E-BA0B-E8296AFA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359" y="1479658"/>
              <a:ext cx="1948952" cy="1461714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F3C17E3-E2C9-47B4-88F1-911EBDF8FAC4}"/>
                </a:ext>
              </a:extLst>
            </p:cNvPr>
            <p:cNvSpPr txBox="1"/>
            <p:nvPr/>
          </p:nvSpPr>
          <p:spPr>
            <a:xfrm>
              <a:off x="1510380" y="2925523"/>
              <a:ext cx="1148071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(f) ATN 3/ ATN 2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C47DC3E7-7902-4143-B04C-776EFE964E1B}"/>
              </a:ext>
            </a:extLst>
          </p:cNvPr>
          <p:cNvSpPr/>
          <p:nvPr/>
        </p:nvSpPr>
        <p:spPr bwMode="auto">
          <a:xfrm>
            <a:off x="548266" y="4564214"/>
            <a:ext cx="8047468" cy="281295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indent="0" algn="ctr">
              <a:lnSpc>
                <a:spcPct val="110000"/>
              </a:lnSpc>
              <a:buClr>
                <a:schemeClr val="tx1"/>
              </a:buClr>
              <a:buNone/>
              <a:defRPr/>
            </a:pPr>
            <a:r>
              <a:rPr lang="zh-CN" altLang="en-US" sz="1200" b="1" dirty="0">
                <a:solidFill>
                  <a:srgbClr val="055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近距离胸部运动检测时，不同天线对得到的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商的复平面曲线差异较大，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运动引起的相位差不一致</a:t>
            </a:r>
            <a:endParaRPr kumimoji="1"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>
            <a:extLst>
              <a:ext uri="{FF2B5EF4-FFF2-40B4-BE49-F238E27FC236}">
                <a16:creationId xmlns:a16="http://schemas.microsoft.com/office/drawing/2014/main" id="{45ECA813-05DC-4AF3-9F74-19A0F92DE694}"/>
              </a:ext>
            </a:extLst>
          </p:cNvPr>
          <p:cNvSpPr txBox="1"/>
          <p:nvPr/>
        </p:nvSpPr>
        <p:spPr>
          <a:xfrm>
            <a:off x="969646" y="184177"/>
            <a:ext cx="61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67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75288" y="4886821"/>
            <a:ext cx="568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z="135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fld>
            <a:endParaRPr lang="zh-CN" altLang="en-US" sz="1350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ABC26-A274-49C5-89BA-38AF7A1DE771}"/>
              </a:ext>
            </a:extLst>
          </p:cNvPr>
          <p:cNvSpPr/>
          <p:nvPr/>
        </p:nvSpPr>
        <p:spPr>
          <a:xfrm>
            <a:off x="884370" y="994622"/>
            <a:ext cx="7277724" cy="132704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542393C-7682-43C8-8B2E-B4E10DFBA230}"/>
              </a:ext>
            </a:extLst>
          </p:cNvPr>
          <p:cNvSpPr/>
          <p:nvPr/>
        </p:nvSpPr>
        <p:spPr>
          <a:xfrm>
            <a:off x="698290" y="816853"/>
            <a:ext cx="1723868" cy="41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71949C-F70D-4E14-A217-2A182D388AFB}"/>
              </a:ext>
            </a:extLst>
          </p:cNvPr>
          <p:cNvSpPr txBox="1"/>
          <p:nvPr/>
        </p:nvSpPr>
        <p:spPr>
          <a:xfrm>
            <a:off x="1146850" y="1160058"/>
            <a:ext cx="7015244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近距离运动分析时，不同区域电磁波强度不一致，越靠近低次菲涅尔区，动态分量的振幅越大。因此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动态分量振幅不能视为常量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动态分量振幅发生变化时，不能直接计算相位差。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03B89B-F2D7-4FD8-BBAA-86FA9B1FC0B6}"/>
              </a:ext>
            </a:extLst>
          </p:cNvPr>
          <p:cNvSpPr txBox="1"/>
          <p:nvPr/>
        </p:nvSpPr>
        <p:spPr>
          <a:xfrm>
            <a:off x="1306827" y="154843"/>
            <a:ext cx="367000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实验分析</a:t>
            </a: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4CE63F82-4703-4531-BA01-752BDEF63603}"/>
              </a:ext>
            </a:extLst>
          </p:cNvPr>
          <p:cNvSpPr txBox="1"/>
          <p:nvPr/>
        </p:nvSpPr>
        <p:spPr>
          <a:xfrm>
            <a:off x="969646" y="184177"/>
            <a:ext cx="61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906981-9E18-46DF-A815-61529836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1" y="2787433"/>
            <a:ext cx="3494098" cy="146171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F9A79C3-0BF5-4E23-88D5-8E6812ED9279}"/>
              </a:ext>
            </a:extLst>
          </p:cNvPr>
          <p:cNvSpPr txBox="1"/>
          <p:nvPr/>
        </p:nvSpPr>
        <p:spPr>
          <a:xfrm>
            <a:off x="971820" y="4158244"/>
            <a:ext cx="2265142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理想情况下，动态分量旋转情况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F601232-0852-48C4-B762-4733858FE6D8}"/>
              </a:ext>
            </a:extLst>
          </p:cNvPr>
          <p:cNvCxnSpPr/>
          <p:nvPr/>
        </p:nvCxnSpPr>
        <p:spPr>
          <a:xfrm>
            <a:off x="4052133" y="2649237"/>
            <a:ext cx="0" cy="17381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D56650-3366-4E34-BF61-017FFDC28E50}"/>
              </a:ext>
            </a:extLst>
          </p:cNvPr>
          <p:cNvGrpSpPr/>
          <p:nvPr/>
        </p:nvGrpSpPr>
        <p:grpSpPr>
          <a:xfrm>
            <a:off x="4572000" y="2571750"/>
            <a:ext cx="4080498" cy="1888153"/>
            <a:chOff x="4413925" y="2680003"/>
            <a:chExt cx="4080498" cy="188815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FB12C51-42CD-479D-A408-869DBC4536A1}"/>
                </a:ext>
              </a:extLst>
            </p:cNvPr>
            <p:cNvGrpSpPr/>
            <p:nvPr/>
          </p:nvGrpSpPr>
          <p:grpSpPr>
            <a:xfrm>
              <a:off x="4413925" y="2701473"/>
              <a:ext cx="1957366" cy="1866683"/>
              <a:chOff x="1120359" y="1454257"/>
              <a:chExt cx="1957366" cy="1866683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CA9C1C39-2B80-40CC-B546-336F7AD60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0359" y="1454257"/>
                <a:ext cx="1948952" cy="1461714"/>
              </a:xfrm>
              <a:prstGeom prst="rect">
                <a:avLst/>
              </a:prstGeom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B9D6849-AF2C-4BE7-8243-6A1EA300CB0D}"/>
                  </a:ext>
                </a:extLst>
              </p:cNvPr>
              <p:cNvSpPr txBox="1"/>
              <p:nvPr/>
            </p:nvSpPr>
            <p:spPr>
              <a:xfrm>
                <a:off x="1165022" y="2920830"/>
                <a:ext cx="1912703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zh-CN" alt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同向旋转时，半径几乎不变</a:t>
                </a:r>
                <a:endPara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适用</a:t>
                </a:r>
                <a:r>
                  <a:rPr lang="en-US" altLang="zh-CN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2AA91E22-BEA2-48B5-8789-9DCCB7994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215" y="2680003"/>
              <a:ext cx="1948952" cy="1461714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9230C67-6EE1-47D9-83FB-74B128D0B149}"/>
                </a:ext>
              </a:extLst>
            </p:cNvPr>
            <p:cNvSpPr txBox="1"/>
            <p:nvPr/>
          </p:nvSpPr>
          <p:spPr>
            <a:xfrm>
              <a:off x="6594544" y="4157345"/>
              <a:ext cx="189987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同向旋转时，半径</a:t>
              </a:r>
              <a:r>
                <a:rPr lang="zh-CN" altLang="en-US" sz="1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存在骤变</a:t>
              </a:r>
              <a:endPara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不适用</a:t>
              </a: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8F3E378-BBCE-49BE-A67C-D6CFA2BAA4B5}"/>
                </a:ext>
              </a:extLst>
            </p:cNvPr>
            <p:cNvSpPr/>
            <p:nvPr/>
          </p:nvSpPr>
          <p:spPr>
            <a:xfrm>
              <a:off x="6807892" y="3526046"/>
              <a:ext cx="397242" cy="3000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7A7DF1F5-1D65-42BE-B07B-85BCAC64FEF2}"/>
              </a:ext>
            </a:extLst>
          </p:cNvPr>
          <p:cNvSpPr/>
          <p:nvPr/>
        </p:nvSpPr>
        <p:spPr bwMode="auto">
          <a:xfrm>
            <a:off x="4616663" y="4493434"/>
            <a:ext cx="4074767" cy="27699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tx1"/>
              </a:buClr>
              <a:buNone/>
              <a:defRPr/>
            </a:pPr>
            <a:r>
              <a:rPr lang="zh-CN" altLang="en-US" sz="1200" b="1" dirty="0">
                <a:solidFill>
                  <a:srgbClr val="055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骤变原因：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动态分量的振幅变化与菲涅尔区有关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2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75288" y="4886821"/>
            <a:ext cx="568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z="135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fld>
            <a:endParaRPr lang="zh-CN" altLang="en-US" sz="1350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ABC26-A274-49C5-89BA-38AF7A1DE771}"/>
              </a:ext>
            </a:extLst>
          </p:cNvPr>
          <p:cNvSpPr/>
          <p:nvPr/>
        </p:nvSpPr>
        <p:spPr>
          <a:xfrm>
            <a:off x="452569" y="941705"/>
            <a:ext cx="8352763" cy="131042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542393C-7682-43C8-8B2E-B4E10DFBA230}"/>
              </a:ext>
            </a:extLst>
          </p:cNvPr>
          <p:cNvSpPr/>
          <p:nvPr/>
        </p:nvSpPr>
        <p:spPr>
          <a:xfrm>
            <a:off x="266490" y="763936"/>
            <a:ext cx="1723868" cy="41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商模型的不足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71949C-F70D-4E14-A217-2A182D388AFB}"/>
              </a:ext>
            </a:extLst>
          </p:cNvPr>
          <p:cNvSpPr txBox="1"/>
          <p:nvPr/>
        </p:nvSpPr>
        <p:spPr>
          <a:xfrm>
            <a:off x="632578" y="1095069"/>
            <a:ext cx="805885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远距离时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，由于电磁波强度差别较小，动态分量幅度可以视为常数，但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存在反射信号微弱的问题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近距离时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，对大幅度动作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例如，呼吸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，动态分量振幅可能存在骤变，不能直接计算反射路径相位差变化。且不同天线对的复平面差异大。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03B89B-F2D7-4FD8-BBAA-86FA9B1FC0B6}"/>
              </a:ext>
            </a:extLst>
          </p:cNvPr>
          <p:cNvSpPr txBox="1"/>
          <p:nvPr/>
        </p:nvSpPr>
        <p:spPr>
          <a:xfrm>
            <a:off x="1306827" y="154843"/>
            <a:ext cx="367000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实验总结</a:t>
            </a: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4CE63F82-4703-4531-BA01-752BDEF63603}"/>
              </a:ext>
            </a:extLst>
          </p:cNvPr>
          <p:cNvSpPr txBox="1"/>
          <p:nvPr/>
        </p:nvSpPr>
        <p:spPr>
          <a:xfrm>
            <a:off x="969646" y="184177"/>
            <a:ext cx="61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935756-E5FA-4786-BD31-799AF0BFE9CC}"/>
              </a:ext>
            </a:extLst>
          </p:cNvPr>
          <p:cNvGrpSpPr/>
          <p:nvPr/>
        </p:nvGrpSpPr>
        <p:grpSpPr>
          <a:xfrm>
            <a:off x="4662004" y="2467531"/>
            <a:ext cx="4046242" cy="1734264"/>
            <a:chOff x="4413925" y="2680003"/>
            <a:chExt cx="4046242" cy="1734264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F01E530-9331-48DA-8509-1B15DF18F5B4}"/>
                </a:ext>
              </a:extLst>
            </p:cNvPr>
            <p:cNvGrpSpPr/>
            <p:nvPr/>
          </p:nvGrpSpPr>
          <p:grpSpPr>
            <a:xfrm>
              <a:off x="4413925" y="2701473"/>
              <a:ext cx="1948952" cy="1712794"/>
              <a:chOff x="1120359" y="1454257"/>
              <a:chExt cx="1948952" cy="1712794"/>
            </a:xfrm>
          </p:grpSpPr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9FC1C2A3-92FA-4CC2-8938-63C64E088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0359" y="1454257"/>
                <a:ext cx="1948952" cy="1461714"/>
              </a:xfrm>
              <a:prstGeom prst="rect">
                <a:avLst/>
              </a:prstGeom>
            </p:spPr>
          </p:pic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F13930C-6685-46F9-AD86-7022672EB3FC}"/>
                  </a:ext>
                </a:extLst>
              </p:cNvPr>
              <p:cNvSpPr txBox="1"/>
              <p:nvPr/>
            </p:nvSpPr>
            <p:spPr>
              <a:xfrm>
                <a:off x="1324523" y="2920830"/>
                <a:ext cx="1593705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zh-CN" alt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远距离</a:t>
                </a:r>
                <a:r>
                  <a:rPr lang="en-US" altLang="zh-CN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PFT</a:t>
                </a:r>
                <a:r>
                  <a:rPr lang="zh-CN" alt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振幅</a:t>
                </a:r>
                <a:r>
                  <a:rPr lang="en-US" altLang="zh-CN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单次</a:t>
                </a:r>
                <a:r>
                  <a:rPr lang="en-US" altLang="zh-CN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A79B852-4DDF-4F5C-AB9A-E0B19E216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215" y="2680003"/>
              <a:ext cx="1948952" cy="1461714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F6C623A-0418-4337-9B49-E59554539364}"/>
                </a:ext>
              </a:extLst>
            </p:cNvPr>
            <p:cNvSpPr txBox="1"/>
            <p:nvPr/>
          </p:nvSpPr>
          <p:spPr>
            <a:xfrm>
              <a:off x="6680308" y="4157345"/>
              <a:ext cx="1728357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远距离</a:t>
              </a: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PFT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复平面</a:t>
              </a: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单次</a:t>
              </a: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5295C05C-AABB-4ADA-B636-37FFD191679B}"/>
              </a:ext>
            </a:extLst>
          </p:cNvPr>
          <p:cNvSpPr/>
          <p:nvPr/>
        </p:nvSpPr>
        <p:spPr bwMode="auto">
          <a:xfrm>
            <a:off x="4801596" y="4476500"/>
            <a:ext cx="3889834" cy="27699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tx1"/>
              </a:buClr>
              <a:buNone/>
              <a:defRPr/>
            </a:pPr>
            <a:r>
              <a:rPr lang="zh-CN" altLang="en-US" sz="1200" b="1" dirty="0">
                <a:solidFill>
                  <a:srgbClr val="055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远距离运动检测的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反射信号弱 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依赖于天线类型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33A5AC8-73B5-411A-A180-E30393CA5E64}"/>
              </a:ext>
            </a:extLst>
          </p:cNvPr>
          <p:cNvSpPr/>
          <p:nvPr/>
        </p:nvSpPr>
        <p:spPr>
          <a:xfrm>
            <a:off x="452569" y="2825327"/>
            <a:ext cx="4115647" cy="183134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4AD0CCE-4AD5-46CC-B8C1-53B773D06499}"/>
              </a:ext>
            </a:extLst>
          </p:cNvPr>
          <p:cNvSpPr/>
          <p:nvPr/>
        </p:nvSpPr>
        <p:spPr>
          <a:xfrm>
            <a:off x="266489" y="2582819"/>
            <a:ext cx="1723868" cy="41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解决思路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8524E8-B993-4606-99E2-51B59219B5C5}"/>
              </a:ext>
            </a:extLst>
          </p:cNvPr>
          <p:cNvSpPr txBox="1"/>
          <p:nvPr/>
        </p:nvSpPr>
        <p:spPr>
          <a:xfrm>
            <a:off x="539529" y="3147313"/>
            <a:ext cx="3941725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更换相位校正模型；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在商模型基础上进行建模。探索在动态分量振幅变化的情况下，如何去除相位噪声的同时提取相位差。</a:t>
            </a:r>
          </a:p>
        </p:txBody>
      </p:sp>
    </p:spTree>
    <p:extLst>
      <p:ext uri="{BB962C8B-B14F-4D97-AF65-F5344CB8AC3E}">
        <p14:creationId xmlns:p14="http://schemas.microsoft.com/office/powerpoint/2010/main" val="8084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2367" y="4875206"/>
            <a:ext cx="54080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z="1013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fld>
            <a:endParaRPr lang="zh-CN" altLang="en-US" sz="1013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137BCBAF-0987-4A65-B938-B45EA10EF6C3}"/>
              </a:ext>
            </a:extLst>
          </p:cNvPr>
          <p:cNvSpPr txBox="1"/>
          <p:nvPr/>
        </p:nvSpPr>
        <p:spPr>
          <a:xfrm>
            <a:off x="1276272" y="203486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在商模型基础上优化？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C17882-060A-409D-92AA-A74DBA77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986" y="1512994"/>
            <a:ext cx="5694527" cy="6869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47B03E-224A-4030-AFBD-840DCD8E5BD3}"/>
              </a:ext>
            </a:extLst>
          </p:cNvPr>
          <p:cNvSpPr txBox="1"/>
          <p:nvPr/>
        </p:nvSpPr>
        <p:spPr>
          <a:xfrm>
            <a:off x="1276598" y="950026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CSI-Ratio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模型简介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EE729B-BA3E-4256-A139-CCB64B373BEE}"/>
              </a:ext>
            </a:extLst>
          </p:cNvPr>
          <p:cNvSpPr/>
          <p:nvPr/>
        </p:nvSpPr>
        <p:spPr>
          <a:xfrm>
            <a:off x="1514104" y="2363189"/>
            <a:ext cx="6418613" cy="151410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85EEA8-C125-4961-AF4F-3965703FBE65}"/>
                  </a:ext>
                </a:extLst>
              </p:cNvPr>
              <p:cNvSpPr txBox="1"/>
              <p:nvPr/>
            </p:nvSpPr>
            <p:spPr>
              <a:xfrm>
                <a:off x="1689264" y="2526424"/>
                <a:ext cx="6068292" cy="1187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简单的讲，就是把接收机上两根天线的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CSI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</a:t>
                </a:r>
                <a:r>
                  <a:rPr lang="zh-CN" altLang="en-US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复数除法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：振幅相除、相位相减。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由于同一接收机不同天线的振幅噪声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𝑛𝑜𝑖𝑠𝑒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，和相位噪声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𝑜𝑓𝑓𝑠𝑒𝑡</m:t>
                            </m:r>
                          </m:sub>
                        </m:sSub>
                      </m:sup>
                    </m:sSup>
                    <m:r>
                      <a:rPr lang="zh-CN" altLang="en-US" sz="1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相同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，通过复数商运算可以有效去除噪声。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变换后的信号具有正交的振幅和相位信号，证明略。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85EEA8-C125-4961-AF4F-3965703FB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64" y="2526424"/>
                <a:ext cx="6068292" cy="1187633"/>
              </a:xfrm>
              <a:prstGeom prst="rect">
                <a:avLst/>
              </a:prstGeom>
              <a:blipFill>
                <a:blip r:embed="rId4"/>
                <a:stretch>
                  <a:fillRect l="-201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3">
            <a:extLst>
              <a:ext uri="{FF2B5EF4-FFF2-40B4-BE49-F238E27FC236}">
                <a16:creationId xmlns:a16="http://schemas.microsoft.com/office/drawing/2014/main" id="{0E6F49F2-D80D-4750-BF2E-E1E8A3C6A305}"/>
              </a:ext>
            </a:extLst>
          </p:cNvPr>
          <p:cNvSpPr txBox="1"/>
          <p:nvPr/>
        </p:nvSpPr>
        <p:spPr>
          <a:xfrm>
            <a:off x="969646" y="184177"/>
            <a:ext cx="61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705D5C-4E0B-4AC7-8E83-A62CD78EDC52}"/>
              </a:ext>
            </a:extLst>
          </p:cNvPr>
          <p:cNvSpPr/>
          <p:nvPr/>
        </p:nvSpPr>
        <p:spPr bwMode="auto">
          <a:xfrm>
            <a:off x="1582898" y="3964093"/>
            <a:ext cx="6418613" cy="307777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None/>
              <a:defRPr/>
            </a:pP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即便是近距离检测，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CSI-Ratio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仍然可以去除振幅噪声和相位噪声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36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2367" y="4875206"/>
            <a:ext cx="54080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z="1013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fld>
            <a:endParaRPr lang="zh-CN" altLang="en-US" sz="1013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137BCBAF-0987-4A65-B938-B45EA10EF6C3}"/>
              </a:ext>
            </a:extLst>
          </p:cNvPr>
          <p:cNvSpPr txBox="1"/>
          <p:nvPr/>
        </p:nvSpPr>
        <p:spPr>
          <a:xfrm>
            <a:off x="1276272" y="203486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在商模型基础上优化？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EE729B-BA3E-4256-A139-CCB64B373BEE}"/>
              </a:ext>
            </a:extLst>
          </p:cNvPr>
          <p:cNvSpPr/>
          <p:nvPr/>
        </p:nvSpPr>
        <p:spPr>
          <a:xfrm>
            <a:off x="1582899" y="2336910"/>
            <a:ext cx="6418613" cy="123602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0E6F49F2-D80D-4750-BF2E-E1E8A3C6A305}"/>
              </a:ext>
            </a:extLst>
          </p:cNvPr>
          <p:cNvSpPr txBox="1"/>
          <p:nvPr/>
        </p:nvSpPr>
        <p:spPr>
          <a:xfrm>
            <a:off x="969646" y="184177"/>
            <a:ext cx="61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BE2729-7718-4412-BB94-7CDD9068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72" y="1305938"/>
            <a:ext cx="6985529" cy="800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FDA3F2B-EED6-425E-91E3-48CB4BCADBD9}"/>
                  </a:ext>
                </a:extLst>
              </p:cNvPr>
              <p:cNvSpPr/>
              <p:nvPr/>
            </p:nvSpPr>
            <p:spPr>
              <a:xfrm>
                <a:off x="1724525" y="2440951"/>
                <a:ext cx="6276987" cy="10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假设当目标移动一段距离时，接收机的两根天线上信道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动态分量的大小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静态分量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保持不变；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是常数。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FDA3F2B-EED6-425E-91E3-48CB4BCAD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525" y="2440951"/>
                <a:ext cx="6276987" cy="1063433"/>
              </a:xfrm>
              <a:prstGeom prst="rect">
                <a:avLst/>
              </a:prstGeom>
              <a:blipFill>
                <a:blip r:embed="rId4"/>
                <a:stretch>
                  <a:fillRect l="-485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856111D-11BB-490C-9E2D-6B5E04F3CB86}"/>
              </a:ext>
            </a:extLst>
          </p:cNvPr>
          <p:cNvSpPr txBox="1"/>
          <p:nvPr/>
        </p:nvSpPr>
        <p:spPr>
          <a:xfrm>
            <a:off x="1276272" y="902408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CSI-Ratio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基础假设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350E52-94B1-45B9-8D68-C49618D154F9}"/>
              </a:ext>
            </a:extLst>
          </p:cNvPr>
          <p:cNvSpPr/>
          <p:nvPr/>
        </p:nvSpPr>
        <p:spPr bwMode="auto">
          <a:xfrm>
            <a:off x="1582897" y="3775865"/>
            <a:ext cx="6418613" cy="307777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None/>
              <a:defRPr/>
            </a:pP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近距离检测时，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动态分量大小变化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，且与用户动作、位置、朝向等因素有关。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44CE39F-DCE7-4CE0-8835-255DC7C5EED3}"/>
                  </a:ext>
                </a:extLst>
              </p:cNvPr>
              <p:cNvSpPr/>
              <p:nvPr/>
            </p:nvSpPr>
            <p:spPr bwMode="auto">
              <a:xfrm>
                <a:off x="1582896" y="4219313"/>
                <a:ext cx="6418613" cy="382541"/>
              </a:xfrm>
              <a:prstGeom prst="rect">
                <a:avLst/>
              </a:prstGeom>
              <a:noFill/>
              <a:ln w="12700"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>
                <a:lvl1pPr marL="285750" indent="-285750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514350" indent="-1714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857250" indent="-1714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200150" indent="-1714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1543050" indent="-1714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000250" indent="-17145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457450" indent="-17145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2914650" indent="-17145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371850" indent="-17145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chemeClr val="tx1"/>
                  </a:buClr>
                  <a:buNone/>
                  <a:defRPr/>
                </a:pPr>
                <a:r>
                  <a:rPr lang="zh-CN" altLang="en-US" sz="1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放松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b>
                        <m:r>
                          <a:rPr lang="en-US" altLang="zh-CN" sz="1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2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2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𝒇</m:t>
                    </m:r>
                    <m:r>
                      <a:rPr lang="en-US" altLang="zh-CN" sz="12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b>
                        <m:r>
                          <a:rPr lang="en-US" altLang="zh-CN" sz="1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2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2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𝒇</m:t>
                    </m:r>
                    <m:r>
                      <a:rPr lang="en-US" altLang="zh-CN" sz="12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2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12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2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𝒋</m:t>
                        </m:r>
                        <m:r>
                          <a:rPr lang="en-US" altLang="zh-CN" sz="12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  <m:r>
                          <a:rPr lang="zh-CN" altLang="en-US" sz="12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𝝅</m:t>
                        </m:r>
                        <m:f>
                          <m:fPr>
                            <m:ctrlPr>
                              <a:rPr lang="en-US" altLang="zh-CN" sz="12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200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1200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𝒅𝒊𝒇𝒇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12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𝝀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的要求，</a:t>
                </a: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CSI-Ratio</a:t>
                </a: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的相位差变化与运动的关系？</a:t>
                </a:r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44CE39F-DCE7-4CE0-8835-255DC7C5E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2896" y="4219313"/>
                <a:ext cx="6418613" cy="382541"/>
              </a:xfrm>
              <a:prstGeom prst="rect">
                <a:avLst/>
              </a:prstGeom>
              <a:blipFill>
                <a:blip r:embed="rId5"/>
                <a:stretch>
                  <a:fillRect l="-190" b="-13846"/>
                </a:stretch>
              </a:blipFill>
              <a:ln w="12700"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19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401264" y="2151870"/>
            <a:ext cx="4778817" cy="665325"/>
            <a:chOff x="1650274" y="2993205"/>
            <a:chExt cx="3712931" cy="887100"/>
          </a:xfrm>
        </p:grpSpPr>
        <p:sp>
          <p:nvSpPr>
            <p:cNvPr id="8" name="矩形 7"/>
            <p:cNvSpPr/>
            <p:nvPr/>
          </p:nvSpPr>
          <p:spPr>
            <a:xfrm>
              <a:off x="1650274" y="2993205"/>
              <a:ext cx="3456410" cy="7797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CSI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相位误差校正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调研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7549" y="3387862"/>
              <a:ext cx="335565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Rounded Rectangle 10"/>
          <p:cNvSpPr/>
          <p:nvPr/>
        </p:nvSpPr>
        <p:spPr>
          <a:xfrm flipV="1">
            <a:off x="2615810" y="2794111"/>
            <a:ext cx="4019567" cy="76136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3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flipV="1">
            <a:off x="2615808" y="2877457"/>
            <a:ext cx="4019568" cy="5640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3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3F8F-43FE-42DE-8D5E-9BA1E4E3DE8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45EA268-50DA-4353-8778-9C87C1EE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81"/>
            <a:ext cx="1882646" cy="6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6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75288" y="4866501"/>
            <a:ext cx="568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z="135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fld>
            <a:endParaRPr lang="zh-CN" altLang="en-US" sz="1350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1077591" y="220859"/>
            <a:ext cx="4232590" cy="35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参考文献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D6E18D-FC6B-41EA-A54E-C41614F8E677}"/>
              </a:ext>
            </a:extLst>
          </p:cNvPr>
          <p:cNvGrpSpPr/>
          <p:nvPr/>
        </p:nvGrpSpPr>
        <p:grpSpPr>
          <a:xfrm>
            <a:off x="5310181" y="879033"/>
            <a:ext cx="3215641" cy="2519391"/>
            <a:chOff x="5006028" y="911210"/>
            <a:chExt cx="3518449" cy="274369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D2C53F6-0AC2-4C02-9048-D871D47AA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95" r="11310"/>
            <a:stretch/>
          </p:blipFill>
          <p:spPr>
            <a:xfrm>
              <a:off x="5096074" y="911210"/>
              <a:ext cx="3428403" cy="105460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F10694C-4336-4BF9-AEC4-9F08BDF77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6028" y="1936678"/>
              <a:ext cx="3447717" cy="1718226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07ACE3-CF69-4136-8BCC-E5A9268171A5}"/>
              </a:ext>
            </a:extLst>
          </p:cNvPr>
          <p:cNvGrpSpPr/>
          <p:nvPr/>
        </p:nvGrpSpPr>
        <p:grpSpPr>
          <a:xfrm>
            <a:off x="311966" y="1018032"/>
            <a:ext cx="4810811" cy="2374295"/>
            <a:chOff x="758450" y="1115568"/>
            <a:chExt cx="4810811" cy="237429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21146E5-312C-42BF-81D8-FCBE5DB2C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4267" y="1115568"/>
              <a:ext cx="4006581" cy="80263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079AE89-7A56-40DD-9434-9052811C4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50" y="1924299"/>
              <a:ext cx="4810811" cy="1565564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9AA0A549-C997-4EE8-8988-99249C0647FC}"/>
              </a:ext>
            </a:extLst>
          </p:cNvPr>
          <p:cNvSpPr/>
          <p:nvPr/>
        </p:nvSpPr>
        <p:spPr bwMode="auto">
          <a:xfrm>
            <a:off x="369794" y="3514998"/>
            <a:ext cx="4531390" cy="757643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CSI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是混合了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无线信道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内部电路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的频率响应；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I-Q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不平衡导致了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CSI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非线性误差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非线性误差对时间、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RSSI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十分稳定，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对频带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子载波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敏感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9E5992-D490-4802-B3AC-24A2294A46EA}"/>
              </a:ext>
            </a:extLst>
          </p:cNvPr>
          <p:cNvSpPr/>
          <p:nvPr/>
        </p:nvSpPr>
        <p:spPr bwMode="auto">
          <a:xfrm>
            <a:off x="5310181" y="3521094"/>
            <a:ext cx="3102299" cy="757643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初始相位偏移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几个确定的值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网卡都满足该结论。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73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75288" y="4866501"/>
            <a:ext cx="568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z="135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dobe Devanagari" panose="02040503050201020203" pitchFamily="18" charset="0"/>
              </a:rPr>
              <a:t>9</a:t>
            </a:fld>
            <a:endParaRPr lang="zh-CN" altLang="en-US" sz="135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1441" y="163797"/>
            <a:ext cx="569509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zh-CN" altLang="en-US" sz="21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416968" y="190030"/>
            <a:ext cx="4232590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网络</a:t>
            </a: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32899" y="2725579"/>
            <a:ext cx="4361974" cy="1663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78619" y="945832"/>
            <a:ext cx="4775835" cy="3000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Domain-Adversarial Training of Neural Networks（DANN</a:t>
            </a:r>
            <a:r>
              <a:rPr lang="zh-CN" altLang="en-US" sz="1350"/>
              <a:t>）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5451634" y="1305878"/>
            <a:ext cx="265271" cy="7562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5716905" y="1338263"/>
            <a:ext cx="4162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/>
              <a:t>男</a:t>
            </a:r>
          </a:p>
          <a:p>
            <a:endParaRPr lang="zh-CN" altLang="en-US" sz="1350"/>
          </a:p>
          <a:p>
            <a:r>
              <a:rPr lang="zh-CN" altLang="en-US" sz="1350"/>
              <a:t>女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649" y="2737009"/>
            <a:ext cx="1728311" cy="1640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5" y="2592706"/>
            <a:ext cx="1527334" cy="18368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36017" y="1338263"/>
            <a:ext cx="258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/>
              <a:t>用男女分类做了下测试，</a:t>
            </a:r>
            <a:r>
              <a:rPr lang="en-US" altLang="zh-CN" sz="1350"/>
              <a:t>epoch</a:t>
            </a:r>
            <a:r>
              <a:rPr lang="zh-CN" altLang="en-US" sz="1350"/>
              <a:t>多了还是会面临过拟合问题，分不出来了，较少时还能看出明显区别。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1959" y="1479233"/>
            <a:ext cx="4353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/>
              <a:t>将这个网络复现应用到了</a:t>
            </a:r>
            <a:r>
              <a:rPr lang="en-US" altLang="zh-CN" sz="1350"/>
              <a:t>SpiroFi</a:t>
            </a:r>
            <a:r>
              <a:rPr lang="zh-CN" altLang="en-US" sz="1350"/>
              <a:t>的数据上，</a:t>
            </a:r>
            <a:r>
              <a:rPr lang="en-US" altLang="zh-CN" sz="1350"/>
              <a:t>WiFi</a:t>
            </a:r>
            <a:r>
              <a:rPr lang="zh-CN" altLang="en-US" sz="1350"/>
              <a:t>数据受环境影响较大，用这个网络可能会对预测结果有帮助。</a:t>
            </a:r>
            <a:r>
              <a:rPr lang="zh-CN" altLang="en-US" sz="1350">
                <a:sym typeface="+mn-ea"/>
              </a:rPr>
              <a:t>初步完成替换网络的工作，</a:t>
            </a:r>
            <a:r>
              <a:rPr lang="zh-CN" altLang="en-US" sz="1350"/>
              <a:t>参数没有细调，过拟合没有处理。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16997</TotalTime>
  <Words>865</Words>
  <Application>Microsoft Office PowerPoint</Application>
  <PresentationFormat>全屏显示(16:9)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Microsoft JhengHei</vt:lpstr>
      <vt:lpstr>等线</vt:lpstr>
      <vt:lpstr>等线 Light</vt:lpstr>
      <vt:lpstr>微软雅黑</vt:lpstr>
      <vt:lpstr>Adobe Devanagari</vt:lpstr>
      <vt:lpstr>Arial</vt:lpstr>
      <vt:lpstr>Bahnschrift Light</vt:lpstr>
      <vt:lpstr>Calibri</vt:lpstr>
      <vt:lpstr>Calibri Light</vt:lpstr>
      <vt:lpstr>Cambria Math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王萌</cp:lastModifiedBy>
  <cp:revision>1055</cp:revision>
  <dcterms:created xsi:type="dcterms:W3CDTF">2020-04-23T01:39:00Z</dcterms:created>
  <dcterms:modified xsi:type="dcterms:W3CDTF">2022-01-09T05:51:15Z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