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306" r:id="rId2"/>
    <p:sldId id="380" r:id="rId3"/>
    <p:sldId id="381" r:id="rId4"/>
    <p:sldId id="379" r:id="rId5"/>
    <p:sldId id="382" r:id="rId6"/>
    <p:sldId id="372"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292F"/>
    <a:srgbClr val="183E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500" autoAdjust="0"/>
  </p:normalViewPr>
  <p:slideViewPr>
    <p:cSldViewPr snapToGrid="0">
      <p:cViewPr varScale="1">
        <p:scale>
          <a:sx n="73" d="100"/>
          <a:sy n="73" d="100"/>
        </p:scale>
        <p:origin x="91" y="32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7E50C0-F59D-4265-9884-4BB163F043B6}" type="datetimeFigureOut">
              <a:rPr lang="zh-CN" altLang="en-US" smtClean="0"/>
              <a:t>2022/4/22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780A37-D431-4B76-A9CC-FA6F7E66E786}" type="slidenum">
              <a:rPr lang="zh-CN" altLang="en-US" smtClean="0"/>
              <a:t>‹#›</a:t>
            </a:fld>
            <a:endParaRPr lang="zh-CN" altLang="en-US"/>
          </a:p>
        </p:txBody>
      </p:sp>
    </p:spTree>
    <p:extLst>
      <p:ext uri="{BB962C8B-B14F-4D97-AF65-F5344CB8AC3E}">
        <p14:creationId xmlns:p14="http://schemas.microsoft.com/office/powerpoint/2010/main" val="642480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2D4B9571-4ED6-4C81-B95F-91FC05788F20}"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latin typeface="+mn-lt"/>
                <a:ea typeface="+mn-ea"/>
                <a:cs typeface="+mn-cs"/>
              </a:rPr>
              <a:t>CCF C</a:t>
            </a:r>
            <a:r>
              <a:rPr lang="zh-CN" altLang="en-US" sz="1200" kern="1200" dirty="0">
                <a:solidFill>
                  <a:schemeClr val="tx1"/>
                </a:solidFill>
                <a:latin typeface="+mn-lt"/>
                <a:ea typeface="+mn-ea"/>
                <a:cs typeface="+mn-cs"/>
              </a:rPr>
              <a:t>、</a:t>
            </a:r>
            <a:r>
              <a:rPr lang="en-US" altLang="zh-CN" sz="1200" kern="1200" dirty="0">
                <a:solidFill>
                  <a:schemeClr val="tx1"/>
                </a:solidFill>
                <a:latin typeface="+mn-lt"/>
                <a:ea typeface="+mn-ea"/>
                <a:cs typeface="+mn-cs"/>
              </a:rPr>
              <a:t>Core A</a:t>
            </a:r>
            <a:r>
              <a:rPr lang="zh-CN" altLang="en-US" sz="1200" kern="1200" dirty="0">
                <a:solidFill>
                  <a:schemeClr val="tx1"/>
                </a:solidFill>
                <a:latin typeface="+mn-lt"/>
                <a:ea typeface="+mn-ea"/>
                <a:cs typeface="+mn-cs"/>
              </a:rPr>
              <a:t>、两年一次</a:t>
            </a:r>
          </a:p>
        </p:txBody>
      </p:sp>
      <p:sp>
        <p:nvSpPr>
          <p:cNvPr id="4" name="灯片编号占位符 3"/>
          <p:cNvSpPr>
            <a:spLocks noGrp="1"/>
          </p:cNvSpPr>
          <p:nvPr>
            <p:ph type="sldNum" sz="quarter" idx="5"/>
          </p:nvPr>
        </p:nvSpPr>
        <p:spPr/>
        <p:txBody>
          <a:bodyPr/>
          <a:lstStyle/>
          <a:p>
            <a:fld id="{2D4B9571-4ED6-4C81-B95F-91FC05788F20}" type="slidenum">
              <a:rPr lang="zh-CN" altLang="en-US" smtClean="0"/>
              <a:t>2</a:t>
            </a:fld>
            <a:endParaRPr lang="zh-CN" altLang="en-US"/>
          </a:p>
        </p:txBody>
      </p:sp>
      <p:sp>
        <p:nvSpPr>
          <p:cNvPr id="5" name="页脚占位符 4"/>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3015307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2D4B9571-4ED6-4C81-B95F-91FC05788F20}" type="slidenum">
              <a:rPr lang="zh-CN" altLang="en-US" smtClean="0"/>
              <a:t>3</a:t>
            </a:fld>
            <a:endParaRPr lang="zh-CN" altLang="en-US"/>
          </a:p>
        </p:txBody>
      </p:sp>
      <p:sp>
        <p:nvSpPr>
          <p:cNvPr id="5" name="页脚占位符 4"/>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4127929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2D4B9571-4ED6-4C81-B95F-91FC05788F20}" type="slidenum">
              <a:rPr lang="zh-CN" altLang="en-US" smtClean="0"/>
              <a:t>4</a:t>
            </a:fld>
            <a:endParaRPr lang="zh-CN" altLang="en-US"/>
          </a:p>
        </p:txBody>
      </p:sp>
      <p:sp>
        <p:nvSpPr>
          <p:cNvPr id="5" name="页脚占位符 4"/>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1639362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2D4B9571-4ED6-4C81-B95F-91FC05788F20}" type="slidenum">
              <a:rPr lang="zh-CN" altLang="en-US" smtClean="0"/>
              <a:t>5</a:t>
            </a:fld>
            <a:endParaRPr lang="zh-CN" altLang="en-US"/>
          </a:p>
        </p:txBody>
      </p:sp>
      <p:sp>
        <p:nvSpPr>
          <p:cNvPr id="5" name="页脚占位符 4"/>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1193536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9425" y="1279525"/>
            <a:ext cx="6140450" cy="3454400"/>
          </a:xfrm>
        </p:spPr>
      </p:sp>
      <p:sp>
        <p:nvSpPr>
          <p:cNvPr id="3" name="Notes Placeholder 2"/>
          <p:cNvSpPr>
            <a:spLocks noGrp="1"/>
          </p:cNvSpPr>
          <p:nvPr>
            <p:ph type="body" idx="1"/>
          </p:nvPr>
        </p:nvSpPr>
        <p:spPr/>
        <p:txBody>
          <a:bodyPr/>
          <a:lstStyle/>
          <a:p>
            <a:pPr algn="l">
              <a:lnSpc>
                <a:spcPct val="150000"/>
              </a:lnSpc>
            </a:pPr>
            <a:endParaRPr lang="en-US" altLang="zh-CN" sz="1200" dirty="0">
              <a:latin typeface="微软雅黑" panose="020B0503020204020204" pitchFamily="34" charset="-122"/>
              <a:ea typeface="微软雅黑" panose="020B0503020204020204" pitchFamily="34" charset="-122"/>
            </a:endParaRPr>
          </a:p>
          <a:p>
            <a:endParaRPr lang="zh-CN" altLang="en-US" dirty="0"/>
          </a:p>
        </p:txBody>
      </p:sp>
      <p:sp>
        <p:nvSpPr>
          <p:cNvPr id="4" name="Slide Number Placeholder 3"/>
          <p:cNvSpPr>
            <a:spLocks noGrp="1"/>
          </p:cNvSpPr>
          <p:nvPr>
            <p:ph type="sldNum" sz="quarter" idx="10"/>
          </p:nvPr>
        </p:nvSpPr>
        <p:spPr/>
        <p:txBody>
          <a:bodyPr/>
          <a:lstStyle/>
          <a:p>
            <a:fld id="{C73DBD13-4AC8-4FCD-9B2D-95A1636FBBBD}" type="slidenum">
              <a:rPr lang="zh-CN" altLang="en-US" smtClean="0"/>
              <a:t>6</a:t>
            </a:fld>
            <a:endParaRPr lang="zh-CN" altLang="en-US"/>
          </a:p>
        </p:txBody>
      </p:sp>
    </p:spTree>
    <p:extLst>
      <p:ext uri="{BB962C8B-B14F-4D97-AF65-F5344CB8AC3E}">
        <p14:creationId xmlns:p14="http://schemas.microsoft.com/office/powerpoint/2010/main" val="3145329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B830BEA-91DE-425F-9A70-60AC6B27C6DE}" type="datetimeFigureOut">
              <a:rPr lang="zh-CN" altLang="en-US" smtClean="0"/>
              <a:t>2022/4/22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3108D-736D-4D0B-9347-29A7A9B45C5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B830BEA-91DE-425F-9A70-60AC6B27C6DE}" type="datetimeFigureOut">
              <a:rPr lang="zh-CN" altLang="en-US" smtClean="0"/>
              <a:t>2022/4/22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3108D-736D-4D0B-9347-29A7A9B45C5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B830BEA-91DE-425F-9A70-60AC6B27C6DE}" type="datetimeFigureOut">
              <a:rPr lang="zh-CN" altLang="en-US" smtClean="0"/>
              <a:t>2022/4/22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3108D-736D-4D0B-9347-29A7A9B45C5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4_自定义版式">
    <p:spTree>
      <p:nvGrpSpPr>
        <p:cNvPr id="1" name=""/>
        <p:cNvGrpSpPr/>
        <p:nvPr/>
      </p:nvGrpSpPr>
      <p:grpSpPr>
        <a:xfrm>
          <a:off x="0" y="0"/>
          <a:ext cx="0" cy="0"/>
          <a:chOff x="0" y="0"/>
          <a:chExt cx="0" cy="0"/>
        </a:xfrm>
      </p:grpSpPr>
      <p:grpSp>
        <p:nvGrpSpPr>
          <p:cNvPr id="7" name="组合 6"/>
          <p:cNvGrpSpPr/>
          <p:nvPr userDrawn="1"/>
        </p:nvGrpSpPr>
        <p:grpSpPr>
          <a:xfrm>
            <a:off x="9214241" y="179334"/>
            <a:ext cx="2703782" cy="646764"/>
            <a:chOff x="9205483" y="280849"/>
            <a:chExt cx="2517243" cy="548463"/>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05483" y="280849"/>
              <a:ext cx="618914" cy="548463"/>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2038" y="341346"/>
              <a:ext cx="2050688" cy="464823"/>
            </a:xfrm>
            <a:prstGeom prst="rect">
              <a:avLst/>
            </a:prstGeom>
          </p:spPr>
        </p:pic>
      </p:grpSp>
      <p:cxnSp>
        <p:nvCxnSpPr>
          <p:cNvPr id="10" name="直接连接符 9"/>
          <p:cNvCxnSpPr/>
          <p:nvPr userDrawn="1"/>
        </p:nvCxnSpPr>
        <p:spPr>
          <a:xfrm>
            <a:off x="523982" y="846166"/>
            <a:ext cx="11178283" cy="0"/>
          </a:xfrm>
          <a:prstGeom prst="line">
            <a:avLst/>
          </a:prstGeom>
          <a:ln w="19050">
            <a:solidFill>
              <a:srgbClr val="CD2626"/>
            </a:solidFill>
          </a:ln>
          <a:effectLst>
            <a:outerShdw blurRad="50800" dist="38100" dir="5400000" algn="t" rotWithShape="0">
              <a:srgbClr val="D9D7DA">
                <a:alpha val="60000"/>
              </a:srgbClr>
            </a:outerShdw>
          </a:effectLst>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userDrawn="1"/>
        </p:nvPicPr>
        <p:blipFill>
          <a:blip r:embed="rId4"/>
          <a:stretch>
            <a:fillRect/>
          </a:stretch>
        </p:blipFill>
        <p:spPr>
          <a:xfrm>
            <a:off x="523982" y="77329"/>
            <a:ext cx="813731" cy="8137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B830BEA-91DE-425F-9A70-60AC6B27C6DE}" type="datetimeFigureOut">
              <a:rPr lang="zh-CN" altLang="en-US" smtClean="0"/>
              <a:t>2022/4/22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3108D-736D-4D0B-9347-29A7A9B45C5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B830BEA-91DE-425F-9A70-60AC6B27C6DE}" type="datetimeFigureOut">
              <a:rPr lang="zh-CN" altLang="en-US" smtClean="0"/>
              <a:t>2022/4/22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3108D-736D-4D0B-9347-29A7A9B45C5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4B830BEA-91DE-425F-9A70-60AC6B27C6DE}" type="datetimeFigureOut">
              <a:rPr lang="zh-CN" altLang="en-US" smtClean="0"/>
              <a:t>2022/4/22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3108D-736D-4D0B-9347-29A7A9B45C5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4B830BEA-91DE-425F-9A70-60AC6B27C6DE}" type="datetimeFigureOut">
              <a:rPr lang="zh-CN" altLang="en-US" smtClean="0"/>
              <a:t>2022/4/22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93108D-736D-4D0B-9347-29A7A9B45C5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B830BEA-91DE-425F-9A70-60AC6B27C6DE}" type="datetimeFigureOut">
              <a:rPr lang="zh-CN" altLang="en-US" smtClean="0"/>
              <a:t>2022/4/22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93108D-736D-4D0B-9347-29A7A9B45C5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B830BEA-91DE-425F-9A70-60AC6B27C6DE}" type="datetimeFigureOut">
              <a:rPr lang="zh-CN" altLang="en-US" smtClean="0"/>
              <a:t>2022/4/22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93108D-736D-4D0B-9347-29A7A9B45C5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B830BEA-91DE-425F-9A70-60AC6B27C6DE}" type="datetimeFigureOut">
              <a:rPr lang="zh-CN" altLang="en-US" smtClean="0"/>
              <a:t>2022/4/22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3108D-736D-4D0B-9347-29A7A9B45C5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B830BEA-91DE-425F-9A70-60AC6B27C6DE}" type="datetimeFigureOut">
              <a:rPr lang="zh-CN" altLang="en-US" smtClean="0"/>
              <a:t>2022/4/22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3108D-736D-4D0B-9347-29A7A9B45C5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830BEA-91DE-425F-9A70-60AC6B27C6DE}" type="datetimeFigureOut">
              <a:rPr lang="zh-CN" altLang="en-US" smtClean="0"/>
              <a:t>2022/4/22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93108D-736D-4D0B-9347-29A7A9B45C5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2776746" y="4635211"/>
            <a:ext cx="6638508" cy="2476239"/>
          </a:xfrm>
          <a:prstGeom prst="rect">
            <a:avLst/>
          </a:prstGeom>
          <a:blipFill dpi="0" rotWithShape="1">
            <a:blip r:embed="rId3">
              <a:alphaModFix amt="5000"/>
            </a:blip>
            <a:srcRect/>
            <a:stretch>
              <a:fillRect t="-50527" b="1"/>
            </a:stretch>
          </a:blip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矩形: 圆角 3"/>
          <p:cNvSpPr/>
          <p:nvPr/>
        </p:nvSpPr>
        <p:spPr>
          <a:xfrm>
            <a:off x="5172076" y="5945840"/>
            <a:ext cx="1533524" cy="254935"/>
          </a:xfrm>
          <a:prstGeom prst="roundRect">
            <a:avLst>
              <a:gd name="adj" fmla="val 6648"/>
            </a:avLst>
          </a:prstGeom>
          <a:solidFill>
            <a:srgbClr val="AB2B2B"/>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fld id="{176E9124-94C9-45F8-991C-9243C15143EC}" type="datetime1">
              <a:rPr lang="zh-CN" altLang="en-US" sz="1600" spc="100">
                <a:latin typeface="Bahnschrift Light" panose="020B0502040204020203" pitchFamily="34" charset="0"/>
                <a:ea typeface="微软雅黑" panose="020B0503020204020204" pitchFamily="34" charset="-122"/>
              </a:rPr>
              <a:t>2022/4/22</a:t>
            </a:fld>
            <a:endParaRPr lang="zh-CN" altLang="en-US" dirty="0"/>
          </a:p>
        </p:txBody>
      </p:sp>
      <p:cxnSp>
        <p:nvCxnSpPr>
          <p:cNvPr id="8" name="直接连接符 7"/>
          <p:cNvCxnSpPr/>
          <p:nvPr/>
        </p:nvCxnSpPr>
        <p:spPr>
          <a:xfrm>
            <a:off x="2486290" y="2432693"/>
            <a:ext cx="7219421" cy="0"/>
          </a:xfrm>
          <a:prstGeom prst="line">
            <a:avLst/>
          </a:prstGeom>
          <a:ln w="12700">
            <a:solidFill>
              <a:srgbClr val="AB2B2B"/>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486290" y="4401169"/>
            <a:ext cx="7219421" cy="0"/>
          </a:xfrm>
          <a:prstGeom prst="line">
            <a:avLst/>
          </a:prstGeom>
          <a:ln w="12700">
            <a:solidFill>
              <a:srgbClr val="AB2B2B"/>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134292" y="2924260"/>
            <a:ext cx="7713067" cy="651653"/>
          </a:xfrm>
          <a:prstGeom prst="rect">
            <a:avLst/>
          </a:prstGeom>
          <a:noFill/>
        </p:spPr>
        <p:txBody>
          <a:bodyPr wrap="square" rtlCol="0">
            <a:spAutoFit/>
          </a:bodyPr>
          <a:lstStyle/>
          <a:p>
            <a:pPr algn="ctr">
              <a:lnSpc>
                <a:spcPct val="125000"/>
              </a:lnSpc>
            </a:pPr>
            <a:r>
              <a:rPr lang="en-US" altLang="zh-CN" sz="3200" b="1" dirty="0">
                <a:solidFill>
                  <a:srgbClr val="AB2B2B"/>
                </a:solidFill>
                <a:latin typeface="微软雅黑" pitchFamily="34" charset="-122"/>
                <a:ea typeface="微软雅黑" pitchFamily="34" charset="-122"/>
                <a:cs typeface="Times New Roman" panose="02020603050405020304" pitchFamily="18" charset="0"/>
              </a:rPr>
              <a:t>ICDAR</a:t>
            </a:r>
            <a:endParaRPr lang="zh-CN" altLang="en-US" sz="2800" b="1" dirty="0">
              <a:solidFill>
                <a:srgbClr val="AB2B2B"/>
              </a:solidFill>
              <a:latin typeface="微软雅黑" pitchFamily="34" charset="-122"/>
              <a:ea typeface="微软雅黑" pitchFamily="34" charset="-122"/>
              <a:cs typeface="Times New Roman" panose="02020603050405020304" pitchFamily="18" charset="0"/>
            </a:endParaRPr>
          </a:p>
        </p:txBody>
      </p:sp>
      <p:sp>
        <p:nvSpPr>
          <p:cNvPr id="13" name="矩形 12"/>
          <p:cNvSpPr/>
          <p:nvPr/>
        </p:nvSpPr>
        <p:spPr>
          <a:xfrm rot="19489470">
            <a:off x="2087430" y="75101"/>
            <a:ext cx="7815223" cy="7025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19677627">
            <a:off x="1696367" y="-185105"/>
            <a:ext cx="8799268" cy="7539332"/>
          </a:xfrm>
          <a:prstGeom prst="rect">
            <a:avLst/>
          </a:prstGeom>
          <a:noFill/>
          <a:ln w="393700">
            <a:gradFill flip="none" rotWithShape="1">
              <a:gsLst>
                <a:gs pos="0">
                  <a:schemeClr val="accent3">
                    <a:lumMod val="67000"/>
                    <a:alpha val="0"/>
                  </a:schemeClr>
                </a:gs>
                <a:gs pos="75000">
                  <a:srgbClr val="D9D7DA">
                    <a:alpha val="36000"/>
                  </a:srgbClr>
                </a:gs>
                <a:gs pos="100000">
                  <a:schemeClr val="accent3">
                    <a:lumMod val="60000"/>
                    <a:lumOff val="40000"/>
                    <a:alpha val="0"/>
                  </a:schemeClr>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矩形 15"/>
          <p:cNvSpPr/>
          <p:nvPr/>
        </p:nvSpPr>
        <p:spPr>
          <a:xfrm rot="19689791">
            <a:off x="1250990" y="-594491"/>
            <a:ext cx="9690020" cy="8358103"/>
          </a:xfrm>
          <a:prstGeom prst="rect">
            <a:avLst/>
          </a:prstGeom>
          <a:noFill/>
          <a:ln w="25400">
            <a:solidFill>
              <a:srgbClr val="AB2B2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矩形 16"/>
          <p:cNvSpPr/>
          <p:nvPr/>
        </p:nvSpPr>
        <p:spPr>
          <a:xfrm rot="19677627">
            <a:off x="837848" y="-966170"/>
            <a:ext cx="10516304" cy="9101460"/>
          </a:xfrm>
          <a:prstGeom prst="rect">
            <a:avLst/>
          </a:prstGeom>
          <a:noFill/>
          <a:ln w="304800">
            <a:gradFill flip="none" rotWithShape="1">
              <a:gsLst>
                <a:gs pos="0">
                  <a:schemeClr val="accent3">
                    <a:lumMod val="67000"/>
                    <a:alpha val="0"/>
                  </a:schemeClr>
                </a:gs>
                <a:gs pos="69000">
                  <a:srgbClr val="D9D7DA">
                    <a:alpha val="32000"/>
                  </a:srgbClr>
                </a:gs>
                <a:gs pos="100000">
                  <a:schemeClr val="accent3">
                    <a:lumMod val="60000"/>
                    <a:lumOff val="40000"/>
                    <a:alpha val="0"/>
                  </a:schemeClr>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矩形 17"/>
          <p:cNvSpPr/>
          <p:nvPr/>
        </p:nvSpPr>
        <p:spPr>
          <a:xfrm rot="19677627">
            <a:off x="631957" y="-1193179"/>
            <a:ext cx="10928087" cy="9555478"/>
          </a:xfrm>
          <a:prstGeom prst="rect">
            <a:avLst/>
          </a:prstGeom>
          <a:noFill/>
          <a:ln w="127000">
            <a:solidFill>
              <a:srgbClr val="AB2B2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直角三角形 19"/>
          <p:cNvSpPr/>
          <p:nvPr/>
        </p:nvSpPr>
        <p:spPr>
          <a:xfrm flipV="1">
            <a:off x="0" y="0"/>
            <a:ext cx="2809876" cy="1756941"/>
          </a:xfrm>
          <a:prstGeom prst="rtTriangle">
            <a:avLst/>
          </a:prstGeom>
          <a:solidFill>
            <a:srgbClr val="AB2B2B"/>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21" name="直角三角形 20"/>
          <p:cNvSpPr/>
          <p:nvPr/>
        </p:nvSpPr>
        <p:spPr>
          <a:xfrm rot="16200000" flipV="1">
            <a:off x="-559805" y="4699477"/>
            <a:ext cx="2809876" cy="1756941"/>
          </a:xfrm>
          <a:prstGeom prst="rtTriangle">
            <a:avLst/>
          </a:prstGeom>
          <a:solidFill>
            <a:srgbClr val="AB2B2B"/>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直角三角形 21"/>
          <p:cNvSpPr/>
          <p:nvPr/>
        </p:nvSpPr>
        <p:spPr>
          <a:xfrm rot="16200000" flipH="1">
            <a:off x="9801294" y="562042"/>
            <a:ext cx="2952749" cy="1828666"/>
          </a:xfrm>
          <a:prstGeom prst="rtTriangle">
            <a:avLst/>
          </a:prstGeom>
          <a:solidFill>
            <a:srgbClr val="AB2B2B"/>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直角三角形 22"/>
          <p:cNvSpPr/>
          <p:nvPr/>
        </p:nvSpPr>
        <p:spPr>
          <a:xfrm flipH="1">
            <a:off x="9783191" y="5443226"/>
            <a:ext cx="2442147" cy="1414770"/>
          </a:xfrm>
          <a:prstGeom prst="rtTriangle">
            <a:avLst/>
          </a:prstGeom>
          <a:solidFill>
            <a:srgbClr val="AB2B2B"/>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6" name="组合 5"/>
          <p:cNvGrpSpPr/>
          <p:nvPr/>
        </p:nvGrpSpPr>
        <p:grpSpPr>
          <a:xfrm>
            <a:off x="3896094" y="822386"/>
            <a:ext cx="4399811" cy="813731"/>
            <a:chOff x="4386699" y="746886"/>
            <a:chExt cx="4399811" cy="813731"/>
          </a:xfrm>
        </p:grpSpPr>
        <p:pic>
          <p:nvPicPr>
            <p:cNvPr id="24" name="图片 23"/>
            <p:cNvPicPr>
              <a:picLocks noChangeAspect="1"/>
            </p:cNvPicPr>
            <p:nvPr/>
          </p:nvPicPr>
          <p:blipFill>
            <a:blip r:embed="rId4"/>
            <a:stretch>
              <a:fillRect/>
            </a:stretch>
          </p:blipFill>
          <p:spPr>
            <a:xfrm>
              <a:off x="4386699" y="746886"/>
              <a:ext cx="813731" cy="813731"/>
            </a:xfrm>
            <a:prstGeom prst="rect">
              <a:avLst/>
            </a:prstGeom>
          </p:spPr>
        </p:pic>
        <p:grpSp>
          <p:nvGrpSpPr>
            <p:cNvPr id="25" name="组合 24"/>
            <p:cNvGrpSpPr/>
            <p:nvPr/>
          </p:nvGrpSpPr>
          <p:grpSpPr>
            <a:xfrm>
              <a:off x="5384803" y="746904"/>
              <a:ext cx="3401707" cy="813713"/>
              <a:chOff x="9205483" y="280849"/>
              <a:chExt cx="2517243" cy="548463"/>
            </a:xfrm>
          </p:grpSpPr>
          <p:pic>
            <p:nvPicPr>
              <p:cNvPr id="26" name="图片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05483" y="280849"/>
                <a:ext cx="618914" cy="548463"/>
              </a:xfrm>
              <a:prstGeom prst="rect">
                <a:avLst/>
              </a:prstGeom>
            </p:spPr>
          </p:pic>
          <p:pic>
            <p:nvPicPr>
              <p:cNvPr id="27" name="图片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72038" y="341346"/>
                <a:ext cx="2050688" cy="464823"/>
              </a:xfrm>
              <a:prstGeom prst="rect">
                <a:avLst/>
              </a:prstGeom>
            </p:spPr>
          </p:pic>
        </p:grpSp>
      </p:grpSp>
      <p:sp>
        <p:nvSpPr>
          <p:cNvPr id="28" name="文本框 27">
            <a:extLst>
              <a:ext uri="{FF2B5EF4-FFF2-40B4-BE49-F238E27FC236}">
                <a16:creationId xmlns:a16="http://schemas.microsoft.com/office/drawing/2014/main" id="{B483FC59-0AA4-4ABA-B60D-C50B9C887809}"/>
              </a:ext>
            </a:extLst>
          </p:cNvPr>
          <p:cNvSpPr txBox="1"/>
          <p:nvPr/>
        </p:nvSpPr>
        <p:spPr>
          <a:xfrm>
            <a:off x="2134292" y="4378121"/>
            <a:ext cx="7713067" cy="337015"/>
          </a:xfrm>
          <a:prstGeom prst="rect">
            <a:avLst/>
          </a:prstGeom>
          <a:noFill/>
        </p:spPr>
        <p:txBody>
          <a:bodyPr wrap="square" rtlCol="0">
            <a:spAutoFit/>
          </a:bodyPr>
          <a:lstStyle/>
          <a:p>
            <a:pPr algn="ctr">
              <a:lnSpc>
                <a:spcPct val="125000"/>
              </a:lnSpc>
            </a:pPr>
            <a:r>
              <a:rPr lang="zh-CN" altLang="en-US" sz="1400" b="1" dirty="0">
                <a:solidFill>
                  <a:srgbClr val="AB2B2B"/>
                </a:solidFill>
                <a:latin typeface="微软雅黑" pitchFamily="34" charset="-122"/>
                <a:ea typeface="微软雅黑" pitchFamily="34" charset="-122"/>
                <a:cs typeface="Times New Roman" panose="02020603050405020304" pitchFamily="18" charset="0"/>
              </a:rPr>
              <a:t>汇报人：王碧</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33717" y="6481234"/>
            <a:ext cx="758283" cy="369332"/>
          </a:xfrm>
          <a:prstGeom prst="rect">
            <a:avLst/>
          </a:prstGeom>
          <a:noFill/>
        </p:spPr>
        <p:txBody>
          <a:bodyPr wrap="square" rtlCol="0">
            <a:spAutoFit/>
          </a:bodyPr>
          <a:lstStyle/>
          <a:p>
            <a:pPr algn="r"/>
            <a:fld id="{48247E6E-6507-4F69-8E4E-2578B16075EC}" type="slidenum">
              <a:rPr lang="zh-CN" altLang="en-US" smtClean="0">
                <a:solidFill>
                  <a:schemeClr val="bg1">
                    <a:lumMod val="65000"/>
                  </a:schemeClr>
                </a:solidFill>
                <a:latin typeface="Adobe Devanagari" panose="02040503050201020203" pitchFamily="18" charset="0"/>
                <a:cs typeface="Adobe Devanagari" panose="02040503050201020203" pitchFamily="18" charset="0"/>
              </a:rPr>
              <a:t>2</a:t>
            </a:fld>
            <a:endParaRPr lang="zh-CN" altLang="en-US" dirty="0">
              <a:solidFill>
                <a:schemeClr val="bg1">
                  <a:lumMod val="65000"/>
                </a:schemeClr>
              </a:solidFill>
              <a:latin typeface="Adobe Devanagari" panose="02040503050201020203" pitchFamily="18" charset="0"/>
              <a:cs typeface="Adobe Devanagari" panose="02040503050201020203" pitchFamily="18" charset="0"/>
            </a:endParaRPr>
          </a:p>
        </p:txBody>
      </p:sp>
      <p:sp>
        <p:nvSpPr>
          <p:cNvPr id="4" name="文本框 3">
            <a:extLst>
              <a:ext uri="{FF2B5EF4-FFF2-40B4-BE49-F238E27FC236}">
                <a16:creationId xmlns:a16="http://schemas.microsoft.com/office/drawing/2014/main" id="{E8998022-5A15-4BD5-8AA1-13B9613EEBA7}"/>
              </a:ext>
            </a:extLst>
          </p:cNvPr>
          <p:cNvSpPr txBox="1"/>
          <p:nvPr/>
        </p:nvSpPr>
        <p:spPr>
          <a:xfrm>
            <a:off x="1460938" y="299121"/>
            <a:ext cx="3869356" cy="523220"/>
          </a:xfrm>
          <a:prstGeom prst="rect">
            <a:avLst/>
          </a:prstGeom>
          <a:noFill/>
        </p:spPr>
        <p:txBody>
          <a:bodyPr wrap="square" rtlCol="0">
            <a:spAutoFit/>
          </a:bodyPr>
          <a:lstStyle/>
          <a:p>
            <a:r>
              <a:rPr lang="en-US" altLang="zh-CN" sz="2800" b="1" dirty="0"/>
              <a:t>ICDAR</a:t>
            </a:r>
            <a:endParaRPr lang="zh-CN" altLang="en-US" sz="2800" b="1" dirty="0"/>
          </a:p>
        </p:txBody>
      </p:sp>
      <p:pic>
        <p:nvPicPr>
          <p:cNvPr id="6" name="图片 5">
            <a:extLst>
              <a:ext uri="{FF2B5EF4-FFF2-40B4-BE49-F238E27FC236}">
                <a16:creationId xmlns:a16="http://schemas.microsoft.com/office/drawing/2014/main" id="{4518FE22-8198-40E4-B740-4BBE465699AE}"/>
              </a:ext>
            </a:extLst>
          </p:cNvPr>
          <p:cNvPicPr>
            <a:picLocks noChangeAspect="1"/>
          </p:cNvPicPr>
          <p:nvPr/>
        </p:nvPicPr>
        <p:blipFill>
          <a:blip r:embed="rId3"/>
          <a:stretch>
            <a:fillRect/>
          </a:stretch>
        </p:blipFill>
        <p:spPr>
          <a:xfrm>
            <a:off x="1460938" y="974546"/>
            <a:ext cx="9084456" cy="5259005"/>
          </a:xfrm>
          <a:prstGeom prst="rect">
            <a:avLst/>
          </a:prstGeom>
        </p:spPr>
      </p:pic>
    </p:spTree>
    <p:extLst>
      <p:ext uri="{BB962C8B-B14F-4D97-AF65-F5344CB8AC3E}">
        <p14:creationId xmlns:p14="http://schemas.microsoft.com/office/powerpoint/2010/main" val="497569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33717" y="6481234"/>
            <a:ext cx="758283" cy="369332"/>
          </a:xfrm>
          <a:prstGeom prst="rect">
            <a:avLst/>
          </a:prstGeom>
          <a:noFill/>
        </p:spPr>
        <p:txBody>
          <a:bodyPr wrap="square" rtlCol="0">
            <a:spAutoFit/>
          </a:bodyPr>
          <a:lstStyle/>
          <a:p>
            <a:pPr algn="r"/>
            <a:fld id="{48247E6E-6507-4F69-8E4E-2578B16075EC}" type="slidenum">
              <a:rPr lang="zh-CN" altLang="en-US" smtClean="0">
                <a:solidFill>
                  <a:schemeClr val="bg1">
                    <a:lumMod val="65000"/>
                  </a:schemeClr>
                </a:solidFill>
                <a:latin typeface="Adobe Devanagari" panose="02040503050201020203" pitchFamily="18" charset="0"/>
                <a:cs typeface="Adobe Devanagari" panose="02040503050201020203" pitchFamily="18" charset="0"/>
              </a:rPr>
              <a:t>3</a:t>
            </a:fld>
            <a:endParaRPr lang="zh-CN" altLang="en-US" dirty="0">
              <a:solidFill>
                <a:schemeClr val="bg1">
                  <a:lumMod val="65000"/>
                </a:schemeClr>
              </a:solidFill>
              <a:latin typeface="Adobe Devanagari" panose="02040503050201020203" pitchFamily="18" charset="0"/>
              <a:cs typeface="Adobe Devanagari" panose="02040503050201020203" pitchFamily="18" charset="0"/>
            </a:endParaRPr>
          </a:p>
        </p:txBody>
      </p:sp>
      <p:sp>
        <p:nvSpPr>
          <p:cNvPr id="4" name="文本框 3">
            <a:extLst>
              <a:ext uri="{FF2B5EF4-FFF2-40B4-BE49-F238E27FC236}">
                <a16:creationId xmlns:a16="http://schemas.microsoft.com/office/drawing/2014/main" id="{E8998022-5A15-4BD5-8AA1-13B9613EEBA7}"/>
              </a:ext>
            </a:extLst>
          </p:cNvPr>
          <p:cNvSpPr txBox="1"/>
          <p:nvPr/>
        </p:nvSpPr>
        <p:spPr>
          <a:xfrm>
            <a:off x="1460938" y="299121"/>
            <a:ext cx="3869356" cy="523220"/>
          </a:xfrm>
          <a:prstGeom prst="rect">
            <a:avLst/>
          </a:prstGeom>
          <a:noFill/>
        </p:spPr>
        <p:txBody>
          <a:bodyPr wrap="square" rtlCol="0">
            <a:spAutoFit/>
          </a:bodyPr>
          <a:lstStyle/>
          <a:p>
            <a:r>
              <a:rPr lang="en-US" altLang="zh-CN" sz="2800" b="1" dirty="0"/>
              <a:t>ICDAR2021</a:t>
            </a:r>
            <a:endParaRPr lang="zh-CN" altLang="en-US" sz="2800" b="1" dirty="0"/>
          </a:p>
        </p:txBody>
      </p:sp>
      <p:sp>
        <p:nvSpPr>
          <p:cNvPr id="3" name="矩形 2">
            <a:extLst>
              <a:ext uri="{FF2B5EF4-FFF2-40B4-BE49-F238E27FC236}">
                <a16:creationId xmlns:a16="http://schemas.microsoft.com/office/drawing/2014/main" id="{DDDE6137-86CF-4645-8825-E0723F05D72B}"/>
              </a:ext>
            </a:extLst>
          </p:cNvPr>
          <p:cNvSpPr/>
          <p:nvPr/>
        </p:nvSpPr>
        <p:spPr>
          <a:xfrm>
            <a:off x="919655" y="1582340"/>
            <a:ext cx="10352690" cy="3693319"/>
          </a:xfrm>
          <a:prstGeom prst="rect">
            <a:avLst/>
          </a:prstGeom>
        </p:spPr>
        <p:txBody>
          <a:bodyPr wrap="square">
            <a:spAutoFit/>
          </a:bodyPr>
          <a:lstStyle/>
          <a:p>
            <a:pPr>
              <a:buFont typeface="Arial" panose="020B0604020202020204" pitchFamily="34" charset="0"/>
              <a:buChar char="•"/>
            </a:pPr>
            <a:r>
              <a:rPr lang="en-US" altLang="zh-CN" b="1" dirty="0">
                <a:solidFill>
                  <a:srgbClr val="333333"/>
                </a:solidFill>
                <a:latin typeface="Open Sans"/>
              </a:rPr>
              <a:t>Task 1 - Single Document VQA</a:t>
            </a:r>
            <a:r>
              <a:rPr lang="en-US" altLang="zh-CN" dirty="0">
                <a:solidFill>
                  <a:srgbClr val="333333"/>
                </a:solidFill>
                <a:latin typeface="Open Sans"/>
              </a:rPr>
              <a:t>: Is a typical VQA style task, where natural language questions are defined over single documents, and an answer needs to be generated by interpreting the document image. No list of pre-defined responses will be given, hence the problem cannot be easily treated as an n-way classification task.</a:t>
            </a:r>
          </a:p>
          <a:p>
            <a:r>
              <a:rPr lang="en-US" altLang="zh-CN" dirty="0">
                <a:solidFill>
                  <a:srgbClr val="333333"/>
                </a:solidFill>
                <a:latin typeface="Open Sans"/>
              </a:rPr>
              <a:t> </a:t>
            </a:r>
          </a:p>
          <a:p>
            <a:pPr>
              <a:buFont typeface="Arial" panose="020B0604020202020204" pitchFamily="34" charset="0"/>
              <a:buChar char="•"/>
            </a:pPr>
            <a:r>
              <a:rPr lang="en-US" altLang="zh-CN" b="1" dirty="0">
                <a:solidFill>
                  <a:srgbClr val="333333"/>
                </a:solidFill>
                <a:latin typeface="Open Sans"/>
              </a:rPr>
              <a:t>Task 2 - Document Collection VQA</a:t>
            </a:r>
            <a:r>
              <a:rPr lang="en-US" altLang="zh-CN" dirty="0">
                <a:solidFill>
                  <a:srgbClr val="333333"/>
                </a:solidFill>
                <a:latin typeface="Open Sans"/>
              </a:rPr>
              <a:t>: Is a retrieval-style task where given a question, the aim is to identify and retrieve all the documents in a large document collection that are relevant to answering this question as well as the answer.</a:t>
            </a:r>
          </a:p>
          <a:p>
            <a:r>
              <a:rPr lang="en-US" altLang="zh-CN" dirty="0">
                <a:solidFill>
                  <a:srgbClr val="333333"/>
                </a:solidFill>
                <a:latin typeface="Open Sans"/>
              </a:rPr>
              <a:t> </a:t>
            </a:r>
          </a:p>
          <a:p>
            <a:pPr>
              <a:buFont typeface="Arial" panose="020B0604020202020204" pitchFamily="34" charset="0"/>
              <a:buChar char="•"/>
            </a:pPr>
            <a:r>
              <a:rPr lang="en-US" altLang="zh-CN" b="1" dirty="0">
                <a:solidFill>
                  <a:srgbClr val="333333"/>
                </a:solidFill>
                <a:latin typeface="Open Sans"/>
              </a:rPr>
              <a:t>Task 3 - Infographics VQA (</a:t>
            </a:r>
            <a:r>
              <a:rPr lang="en-US" altLang="zh-CN" b="1" dirty="0">
                <a:solidFill>
                  <a:srgbClr val="C0392B"/>
                </a:solidFill>
                <a:latin typeface="Open Sans"/>
              </a:rPr>
              <a:t>NEW!</a:t>
            </a:r>
            <a:r>
              <a:rPr lang="en-US" altLang="zh-CN" b="1" dirty="0">
                <a:solidFill>
                  <a:srgbClr val="333333"/>
                </a:solidFill>
                <a:latin typeface="Open Sans"/>
              </a:rPr>
              <a:t>)</a:t>
            </a:r>
            <a:r>
              <a:rPr lang="en-US" altLang="zh-CN" dirty="0">
                <a:solidFill>
                  <a:srgbClr val="333333"/>
                </a:solidFill>
                <a:latin typeface="Open Sans"/>
              </a:rPr>
              <a:t>: This is a new task introduced as part of the 2021 challenge (ICDAR 2021 edition). The task is similar to the task1 where questions are posed on Infographic images instead of business and industry documents. More details of the task can be found under "Tasks" tab.</a:t>
            </a:r>
            <a:endParaRPr lang="en-US" altLang="zh-CN" b="0" i="0" dirty="0">
              <a:solidFill>
                <a:srgbClr val="333333"/>
              </a:solidFill>
              <a:effectLst/>
              <a:latin typeface="Open Sans"/>
            </a:endParaRPr>
          </a:p>
        </p:txBody>
      </p:sp>
    </p:spTree>
    <p:extLst>
      <p:ext uri="{BB962C8B-B14F-4D97-AF65-F5344CB8AC3E}">
        <p14:creationId xmlns:p14="http://schemas.microsoft.com/office/powerpoint/2010/main" val="2031078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33717" y="6481234"/>
            <a:ext cx="758283" cy="369332"/>
          </a:xfrm>
          <a:prstGeom prst="rect">
            <a:avLst/>
          </a:prstGeom>
          <a:noFill/>
        </p:spPr>
        <p:txBody>
          <a:bodyPr wrap="square" rtlCol="0">
            <a:spAutoFit/>
          </a:bodyPr>
          <a:lstStyle/>
          <a:p>
            <a:pPr algn="r"/>
            <a:fld id="{48247E6E-6507-4F69-8E4E-2578B16075EC}" type="slidenum">
              <a:rPr lang="zh-CN" altLang="en-US" smtClean="0">
                <a:solidFill>
                  <a:schemeClr val="bg1">
                    <a:lumMod val="65000"/>
                  </a:schemeClr>
                </a:solidFill>
                <a:latin typeface="Adobe Devanagari" panose="02040503050201020203" pitchFamily="18" charset="0"/>
                <a:cs typeface="Adobe Devanagari" panose="02040503050201020203" pitchFamily="18" charset="0"/>
              </a:rPr>
              <a:t>4</a:t>
            </a:fld>
            <a:endParaRPr lang="zh-CN" altLang="en-US" dirty="0">
              <a:solidFill>
                <a:schemeClr val="bg1">
                  <a:lumMod val="65000"/>
                </a:schemeClr>
              </a:solidFill>
              <a:latin typeface="Adobe Devanagari" panose="02040503050201020203" pitchFamily="18" charset="0"/>
              <a:cs typeface="Adobe Devanagari" panose="02040503050201020203" pitchFamily="18" charset="0"/>
            </a:endParaRPr>
          </a:p>
        </p:txBody>
      </p:sp>
      <p:sp>
        <p:nvSpPr>
          <p:cNvPr id="4" name="文本框 3">
            <a:extLst>
              <a:ext uri="{FF2B5EF4-FFF2-40B4-BE49-F238E27FC236}">
                <a16:creationId xmlns:a16="http://schemas.microsoft.com/office/drawing/2014/main" id="{E8998022-5A15-4BD5-8AA1-13B9613EEBA7}"/>
              </a:ext>
            </a:extLst>
          </p:cNvPr>
          <p:cNvSpPr txBox="1"/>
          <p:nvPr/>
        </p:nvSpPr>
        <p:spPr>
          <a:xfrm>
            <a:off x="1534510" y="299120"/>
            <a:ext cx="3869356" cy="523220"/>
          </a:xfrm>
          <a:prstGeom prst="rect">
            <a:avLst/>
          </a:prstGeom>
          <a:noFill/>
        </p:spPr>
        <p:txBody>
          <a:bodyPr wrap="square" rtlCol="0">
            <a:spAutoFit/>
          </a:bodyPr>
          <a:lstStyle/>
          <a:p>
            <a:r>
              <a:rPr lang="en-US" altLang="zh-CN" sz="2800" b="1" dirty="0"/>
              <a:t>ICDAR2021</a:t>
            </a:r>
            <a:endParaRPr lang="zh-CN" altLang="en-US" sz="2800" b="1" dirty="0"/>
          </a:p>
        </p:txBody>
      </p:sp>
      <p:pic>
        <p:nvPicPr>
          <p:cNvPr id="1026" name="Picture 2" descr="DocVQA_exT3_2_Infographics.png">
            <a:extLst>
              <a:ext uri="{FF2B5EF4-FFF2-40B4-BE49-F238E27FC236}">
                <a16:creationId xmlns:a16="http://schemas.microsoft.com/office/drawing/2014/main" id="{F83DFE7A-9577-433A-9691-7A2CE0599A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9833" y="1413148"/>
            <a:ext cx="2419350" cy="3349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ocVQA_ex3.2_qjvj0224_2.png">
            <a:extLst>
              <a:ext uri="{FF2B5EF4-FFF2-40B4-BE49-F238E27FC236}">
                <a16:creationId xmlns:a16="http://schemas.microsoft.com/office/drawing/2014/main" id="{1FB8BFB5-43CB-4624-B886-CDA0435A5F8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7569" y="1431825"/>
            <a:ext cx="2419350" cy="3514725"/>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a:extLst>
              <a:ext uri="{FF2B5EF4-FFF2-40B4-BE49-F238E27FC236}">
                <a16:creationId xmlns:a16="http://schemas.microsoft.com/office/drawing/2014/main" id="{FE424F93-48E9-44A9-9A81-EB483E351130}"/>
              </a:ext>
            </a:extLst>
          </p:cNvPr>
          <p:cNvSpPr/>
          <p:nvPr/>
        </p:nvSpPr>
        <p:spPr>
          <a:xfrm>
            <a:off x="636765" y="5103009"/>
            <a:ext cx="6058325" cy="646331"/>
          </a:xfrm>
          <a:prstGeom prst="rect">
            <a:avLst/>
          </a:prstGeom>
        </p:spPr>
        <p:txBody>
          <a:bodyPr wrap="square">
            <a:spAutoFit/>
          </a:bodyPr>
          <a:lstStyle/>
          <a:p>
            <a:r>
              <a:rPr lang="en-US" altLang="zh-CN" sz="1200" b="1" dirty="0">
                <a:solidFill>
                  <a:srgbClr val="333333"/>
                </a:solidFill>
                <a:latin typeface="Open Sans"/>
              </a:rPr>
              <a:t>What is the issue at the top of the pyramid?</a:t>
            </a:r>
            <a:r>
              <a:rPr lang="en-US" altLang="zh-CN" sz="1200" dirty="0">
                <a:solidFill>
                  <a:srgbClr val="333333"/>
                </a:solidFill>
                <a:latin typeface="Open Sans"/>
              </a:rPr>
              <a:t> Retailer calls/ other issues</a:t>
            </a:r>
          </a:p>
          <a:p>
            <a:r>
              <a:rPr lang="en-US" altLang="zh-CN" sz="1200" b="1" dirty="0">
                <a:solidFill>
                  <a:srgbClr val="333333"/>
                </a:solidFill>
                <a:latin typeface="Open Sans"/>
              </a:rPr>
              <a:t>Which is the least critical issue for live rep support?</a:t>
            </a:r>
            <a:r>
              <a:rPr lang="en-US" altLang="zh-CN" sz="1200" dirty="0">
                <a:solidFill>
                  <a:srgbClr val="333333"/>
                </a:solidFill>
                <a:latin typeface="Open Sans"/>
              </a:rPr>
              <a:t> Retailer calls/other issues</a:t>
            </a:r>
          </a:p>
          <a:p>
            <a:r>
              <a:rPr lang="en-US" altLang="zh-CN" sz="1200" b="1" dirty="0">
                <a:solidFill>
                  <a:srgbClr val="333333"/>
                </a:solidFill>
                <a:latin typeface="Open Sans"/>
              </a:rPr>
              <a:t>Which is the most critical issue for live rep support?</a:t>
            </a:r>
            <a:r>
              <a:rPr lang="en-US" altLang="zh-CN" sz="1200" dirty="0">
                <a:solidFill>
                  <a:srgbClr val="333333"/>
                </a:solidFill>
                <a:latin typeface="Open Sans"/>
              </a:rPr>
              <a:t> Product quality/liability issues</a:t>
            </a:r>
            <a:endParaRPr lang="en-US" altLang="zh-CN" sz="1200" b="0" i="0" dirty="0">
              <a:solidFill>
                <a:srgbClr val="333333"/>
              </a:solidFill>
              <a:effectLst/>
              <a:latin typeface="Open Sans"/>
            </a:endParaRPr>
          </a:p>
        </p:txBody>
      </p:sp>
      <p:sp>
        <p:nvSpPr>
          <p:cNvPr id="11" name="矩形 10">
            <a:extLst>
              <a:ext uri="{FF2B5EF4-FFF2-40B4-BE49-F238E27FC236}">
                <a16:creationId xmlns:a16="http://schemas.microsoft.com/office/drawing/2014/main" id="{5443C448-C323-4721-9F42-5345284CFF10}"/>
              </a:ext>
            </a:extLst>
          </p:cNvPr>
          <p:cNvSpPr/>
          <p:nvPr/>
        </p:nvSpPr>
        <p:spPr>
          <a:xfrm>
            <a:off x="7010400" y="5121686"/>
            <a:ext cx="6096000" cy="646331"/>
          </a:xfrm>
          <a:prstGeom prst="rect">
            <a:avLst/>
          </a:prstGeom>
        </p:spPr>
        <p:txBody>
          <a:bodyPr>
            <a:spAutoFit/>
          </a:bodyPr>
          <a:lstStyle/>
          <a:p>
            <a:r>
              <a:rPr lang="en-US" altLang="zh-CN" sz="1200" dirty="0">
                <a:solidFill>
                  <a:srgbClr val="333333"/>
                </a:solidFill>
                <a:latin typeface="Open Sans"/>
              </a:rPr>
              <a:t>​​​</a:t>
            </a:r>
            <a:r>
              <a:rPr lang="en-US" altLang="zh-CN" sz="1200" b="1" dirty="0">
                <a:solidFill>
                  <a:srgbClr val="333333"/>
                </a:solidFill>
                <a:latin typeface="Open Sans"/>
              </a:rPr>
              <a:t>How many females are affected by diabetes </a:t>
            </a:r>
            <a:r>
              <a:rPr lang="en-US" altLang="zh-CN" sz="1200" dirty="0">
                <a:solidFill>
                  <a:srgbClr val="333333"/>
                </a:solidFill>
                <a:latin typeface="Open Sans"/>
              </a:rPr>
              <a:t>3.6%</a:t>
            </a:r>
          </a:p>
          <a:p>
            <a:r>
              <a:rPr lang="en-US" altLang="zh-CN" sz="1200" b="1" dirty="0">
                <a:solidFill>
                  <a:srgbClr val="333333"/>
                </a:solidFill>
                <a:latin typeface="Open Sans"/>
              </a:rPr>
              <a:t>What percentage of cases can be prevented</a:t>
            </a:r>
            <a:r>
              <a:rPr lang="en-US" altLang="zh-CN" sz="1200" dirty="0">
                <a:solidFill>
                  <a:srgbClr val="333333"/>
                </a:solidFill>
                <a:latin typeface="Open Sans"/>
              </a:rPr>
              <a:t> 60%</a:t>
            </a:r>
          </a:p>
          <a:p>
            <a:r>
              <a:rPr lang="en-US" altLang="zh-CN" sz="1200" b="1" dirty="0">
                <a:solidFill>
                  <a:srgbClr val="333333"/>
                </a:solidFill>
                <a:latin typeface="Open Sans"/>
              </a:rPr>
              <a:t>What could lead to blindness or stroke</a:t>
            </a:r>
            <a:r>
              <a:rPr lang="en-US" altLang="zh-CN" sz="1200" dirty="0">
                <a:solidFill>
                  <a:srgbClr val="333333"/>
                </a:solidFill>
                <a:latin typeface="Open Sans"/>
              </a:rPr>
              <a:t> diabetes</a:t>
            </a:r>
            <a:endParaRPr lang="en-US" altLang="zh-CN" sz="1200" b="0" i="0" dirty="0">
              <a:solidFill>
                <a:srgbClr val="333333"/>
              </a:solidFill>
              <a:effectLst/>
              <a:latin typeface="Open Sans"/>
            </a:endParaRPr>
          </a:p>
        </p:txBody>
      </p:sp>
      <p:sp>
        <p:nvSpPr>
          <p:cNvPr id="12" name="文本框 11">
            <a:extLst>
              <a:ext uri="{FF2B5EF4-FFF2-40B4-BE49-F238E27FC236}">
                <a16:creationId xmlns:a16="http://schemas.microsoft.com/office/drawing/2014/main" id="{82D4BC5E-BC00-45D7-8053-EB1CD4AFAD18}"/>
              </a:ext>
            </a:extLst>
          </p:cNvPr>
          <p:cNvSpPr txBox="1"/>
          <p:nvPr/>
        </p:nvSpPr>
        <p:spPr>
          <a:xfrm>
            <a:off x="2459420" y="5905799"/>
            <a:ext cx="893379"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Task1</a:t>
            </a:r>
            <a:endParaRPr lang="zh-CN" altLang="en-US"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34CF6B1A-A491-4767-A5D8-0072AF99F9AB}"/>
              </a:ext>
            </a:extLst>
          </p:cNvPr>
          <p:cNvSpPr txBox="1"/>
          <p:nvPr/>
        </p:nvSpPr>
        <p:spPr>
          <a:xfrm>
            <a:off x="8102818" y="5905799"/>
            <a:ext cx="893379"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Task2</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6396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33717" y="6481234"/>
            <a:ext cx="758283" cy="369332"/>
          </a:xfrm>
          <a:prstGeom prst="rect">
            <a:avLst/>
          </a:prstGeom>
          <a:noFill/>
        </p:spPr>
        <p:txBody>
          <a:bodyPr wrap="square" rtlCol="0">
            <a:spAutoFit/>
          </a:bodyPr>
          <a:lstStyle/>
          <a:p>
            <a:pPr algn="r"/>
            <a:fld id="{48247E6E-6507-4F69-8E4E-2578B16075EC}" type="slidenum">
              <a:rPr lang="zh-CN" altLang="en-US" smtClean="0">
                <a:solidFill>
                  <a:schemeClr val="bg1">
                    <a:lumMod val="65000"/>
                  </a:schemeClr>
                </a:solidFill>
                <a:latin typeface="Adobe Devanagari" panose="02040503050201020203" pitchFamily="18" charset="0"/>
                <a:cs typeface="Adobe Devanagari" panose="02040503050201020203" pitchFamily="18" charset="0"/>
              </a:rPr>
              <a:t>5</a:t>
            </a:fld>
            <a:endParaRPr lang="zh-CN" altLang="en-US" dirty="0">
              <a:solidFill>
                <a:schemeClr val="bg1">
                  <a:lumMod val="65000"/>
                </a:schemeClr>
              </a:solidFill>
              <a:latin typeface="Adobe Devanagari" panose="02040503050201020203" pitchFamily="18" charset="0"/>
              <a:cs typeface="Adobe Devanagari" panose="02040503050201020203" pitchFamily="18" charset="0"/>
            </a:endParaRPr>
          </a:p>
        </p:txBody>
      </p:sp>
      <p:sp>
        <p:nvSpPr>
          <p:cNvPr id="4" name="文本框 3">
            <a:extLst>
              <a:ext uri="{FF2B5EF4-FFF2-40B4-BE49-F238E27FC236}">
                <a16:creationId xmlns:a16="http://schemas.microsoft.com/office/drawing/2014/main" id="{E8998022-5A15-4BD5-8AA1-13B9613EEBA7}"/>
              </a:ext>
            </a:extLst>
          </p:cNvPr>
          <p:cNvSpPr txBox="1"/>
          <p:nvPr/>
        </p:nvSpPr>
        <p:spPr>
          <a:xfrm>
            <a:off x="1534510" y="299120"/>
            <a:ext cx="3869356" cy="523220"/>
          </a:xfrm>
          <a:prstGeom prst="rect">
            <a:avLst/>
          </a:prstGeom>
          <a:noFill/>
        </p:spPr>
        <p:txBody>
          <a:bodyPr wrap="square" rtlCol="0">
            <a:spAutoFit/>
          </a:bodyPr>
          <a:lstStyle/>
          <a:p>
            <a:r>
              <a:rPr lang="en-US" altLang="zh-CN" sz="2800" b="1" dirty="0"/>
              <a:t>Text Detection</a:t>
            </a:r>
            <a:endParaRPr lang="zh-CN" altLang="en-US" sz="2800" b="1" dirty="0"/>
          </a:p>
        </p:txBody>
      </p:sp>
      <p:sp>
        <p:nvSpPr>
          <p:cNvPr id="3" name="矩形 2">
            <a:extLst>
              <a:ext uri="{FF2B5EF4-FFF2-40B4-BE49-F238E27FC236}">
                <a16:creationId xmlns:a16="http://schemas.microsoft.com/office/drawing/2014/main" id="{7BD0B53D-1575-4471-97D7-569BB4E0E377}"/>
              </a:ext>
            </a:extLst>
          </p:cNvPr>
          <p:cNvSpPr/>
          <p:nvPr/>
        </p:nvSpPr>
        <p:spPr>
          <a:xfrm>
            <a:off x="840828" y="1399429"/>
            <a:ext cx="10731061" cy="3970318"/>
          </a:xfrm>
          <a:prstGeom prst="rect">
            <a:avLst/>
          </a:prstGeom>
        </p:spPr>
        <p:txBody>
          <a:bodyPr wrap="square">
            <a:spAutoFit/>
          </a:bodyPr>
          <a:lstStyle/>
          <a:p>
            <a:pPr marL="342900" indent="-342900" algn="just">
              <a:buFont typeface="+mj-lt"/>
              <a:buAutoNum type="arabicPeriod"/>
            </a:pPr>
            <a:r>
              <a:rPr lang="en-US" altLang="zh-CN" dirty="0">
                <a:latin typeface="Times New Roman" panose="02020603050405020304" pitchFamily="18" charset="0"/>
                <a:cs typeface="Times New Roman" panose="02020603050405020304" pitchFamily="18" charset="0"/>
              </a:rPr>
              <a:t>T. Guan et al., "Industrial Scene Text Detection with Refined Feature-attentive Network," in IEEE Transactions on Circuits and Systems for Video Technology, </a:t>
            </a:r>
            <a:r>
              <a:rPr lang="en-US" altLang="zh-CN" dirty="0" err="1">
                <a:latin typeface="Times New Roman" panose="02020603050405020304" pitchFamily="18" charset="0"/>
                <a:cs typeface="Times New Roman" panose="02020603050405020304" pitchFamily="18" charset="0"/>
              </a:rPr>
              <a:t>doi</a:t>
            </a:r>
            <a:r>
              <a:rPr lang="en-US" altLang="zh-CN" dirty="0">
                <a:latin typeface="Times New Roman" panose="02020603050405020304" pitchFamily="18" charset="0"/>
                <a:cs typeface="Times New Roman" panose="02020603050405020304" pitchFamily="18" charset="0"/>
              </a:rPr>
              <a:t>: 10.1109/TCSVT.2022.3156390.</a:t>
            </a:r>
          </a:p>
          <a:p>
            <a:pPr marL="342900" indent="-342900" algn="just">
              <a:buFont typeface="+mj-lt"/>
              <a:buAutoNum type="arabicPeriod"/>
            </a:pPr>
            <a:r>
              <a:rPr lang="en-US" altLang="zh-CN" dirty="0">
                <a:latin typeface="Times New Roman" panose="02020603050405020304" pitchFamily="18" charset="0"/>
                <a:cs typeface="Times New Roman" panose="02020603050405020304" pitchFamily="18" charset="0"/>
              </a:rPr>
              <a:t>M. Cao, C. Zhang, D. Yang and Y. Zou, "All You Need Is a Second Look: Towards Arbitrary-Shaped Text Detection," in IEEE Transactions on Circuits and Systems for Video Technology, vol. 32, no. 2, pp. 758-767, Feb. 2022, </a:t>
            </a:r>
            <a:r>
              <a:rPr lang="en-US" altLang="zh-CN" dirty="0" err="1">
                <a:latin typeface="Times New Roman" panose="02020603050405020304" pitchFamily="18" charset="0"/>
                <a:cs typeface="Times New Roman" panose="02020603050405020304" pitchFamily="18" charset="0"/>
              </a:rPr>
              <a:t>doi</a:t>
            </a:r>
            <a:r>
              <a:rPr lang="en-US" altLang="zh-CN" dirty="0">
                <a:latin typeface="Times New Roman" panose="02020603050405020304" pitchFamily="18" charset="0"/>
                <a:cs typeface="Times New Roman" panose="02020603050405020304" pitchFamily="18" charset="0"/>
              </a:rPr>
              <a:t>: 10.1109/TCSVT.2021.3068133.</a:t>
            </a:r>
          </a:p>
          <a:p>
            <a:pPr marL="342900" indent="-342900" algn="just">
              <a:buFont typeface="+mj-lt"/>
              <a:buAutoNum type="arabicPeriod"/>
            </a:pPr>
            <a:r>
              <a:rPr lang="en-US" altLang="zh-CN" dirty="0">
                <a:latin typeface="Times New Roman" panose="02020603050405020304" pitchFamily="18" charset="0"/>
                <a:cs typeface="Times New Roman" panose="02020603050405020304" pitchFamily="18" charset="0"/>
              </a:rPr>
              <a:t>M. Liao, Z. Zou, Z. Wan, C. Yao and X. Bai, "Real-Time Scene Text Detection with Differentiable Binarization and Adaptive Scale Fusion," in IEEE Transactions on Pattern Analysis and Machine Intelligence, </a:t>
            </a:r>
            <a:r>
              <a:rPr lang="en-US" altLang="zh-CN" dirty="0" err="1">
                <a:latin typeface="Times New Roman" panose="02020603050405020304" pitchFamily="18" charset="0"/>
                <a:cs typeface="Times New Roman" panose="02020603050405020304" pitchFamily="18" charset="0"/>
              </a:rPr>
              <a:t>doi</a:t>
            </a:r>
            <a:r>
              <a:rPr lang="en-US" altLang="zh-CN" dirty="0">
                <a:latin typeface="Times New Roman" panose="02020603050405020304" pitchFamily="18" charset="0"/>
                <a:cs typeface="Times New Roman" panose="02020603050405020304" pitchFamily="18" charset="0"/>
              </a:rPr>
              <a:t>: 10.1109/TPAMI.2022.3155612.</a:t>
            </a:r>
          </a:p>
          <a:p>
            <a:pPr marL="342900" indent="-342900" algn="just">
              <a:buFont typeface="+mj-lt"/>
              <a:buAutoNum type="arabicPeriod"/>
            </a:pPr>
            <a:r>
              <a:rPr lang="en-US" altLang="zh-CN" dirty="0">
                <a:latin typeface="Times New Roman" panose="02020603050405020304" pitchFamily="18" charset="0"/>
                <a:cs typeface="Times New Roman" panose="02020603050405020304" pitchFamily="18" charset="0"/>
              </a:rPr>
              <a:t>X. Rong, C. Yi and Y. Tian, "Unambiguous Text Localization, Retrieval, and Recognition for Cluttered Scenes," in IEEE Transactions on Pattern Analysis and Machine Intelligence, vol. 44, no. 3, pp. 1638-1652, 1 March 2022, </a:t>
            </a:r>
            <a:r>
              <a:rPr lang="en-US" altLang="zh-CN" dirty="0" err="1">
                <a:latin typeface="Times New Roman" panose="02020603050405020304" pitchFamily="18" charset="0"/>
                <a:cs typeface="Times New Roman" panose="02020603050405020304" pitchFamily="18" charset="0"/>
              </a:rPr>
              <a:t>doi</a:t>
            </a:r>
            <a:r>
              <a:rPr lang="en-US" altLang="zh-CN" dirty="0">
                <a:latin typeface="Times New Roman" panose="02020603050405020304" pitchFamily="18" charset="0"/>
                <a:cs typeface="Times New Roman" panose="02020603050405020304" pitchFamily="18" charset="0"/>
              </a:rPr>
              <a:t>: 10.1109/TPAMI.2020.3018491.</a:t>
            </a:r>
            <a:endParaRPr lang="zh-CN" alt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altLang="zh-CN" dirty="0">
                <a:latin typeface="Times New Roman" panose="02020603050405020304" pitchFamily="18" charset="0"/>
                <a:cs typeface="Times New Roman" panose="02020603050405020304" pitchFamily="18" charset="0"/>
              </a:rPr>
              <a:t>C. Yang, M. Chen, Z. </a:t>
            </a:r>
            <a:r>
              <a:rPr lang="en-US" altLang="zh-CN" dirty="0" err="1">
                <a:latin typeface="Times New Roman" panose="02020603050405020304" pitchFamily="18" charset="0"/>
                <a:cs typeface="Times New Roman" panose="02020603050405020304" pitchFamily="18" charset="0"/>
              </a:rPr>
              <a:t>Xiong</a:t>
            </a:r>
            <a:r>
              <a:rPr lang="en-US" altLang="zh-CN" dirty="0">
                <a:latin typeface="Times New Roman" panose="02020603050405020304" pitchFamily="18" charset="0"/>
                <a:cs typeface="Times New Roman" panose="02020603050405020304" pitchFamily="18" charset="0"/>
              </a:rPr>
              <a:t>, Y. Yuan and Q. Wang, "CM-Net: Concentric Mask Based Arbitrary-Shaped Text Detection," in IEEE Transactions on Image Processing, vol. 31, pp. 2864-2877, 2022, </a:t>
            </a:r>
            <a:r>
              <a:rPr lang="en-US" altLang="zh-CN" dirty="0" err="1">
                <a:latin typeface="Times New Roman" panose="02020603050405020304" pitchFamily="18" charset="0"/>
                <a:cs typeface="Times New Roman" panose="02020603050405020304" pitchFamily="18" charset="0"/>
              </a:rPr>
              <a:t>doi</a:t>
            </a:r>
            <a:r>
              <a:rPr lang="en-US" altLang="zh-CN" dirty="0">
                <a:latin typeface="Times New Roman" panose="02020603050405020304" pitchFamily="18" charset="0"/>
                <a:cs typeface="Times New Roman" panose="02020603050405020304" pitchFamily="18" charset="0"/>
              </a:rPr>
              <a:t>: 10.1109/TIP.2022.3141844.</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425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rot="19677627">
            <a:off x="1696367" y="-185105"/>
            <a:ext cx="8799268" cy="7539332"/>
          </a:xfrm>
          <a:prstGeom prst="rect">
            <a:avLst/>
          </a:prstGeom>
          <a:noFill/>
          <a:ln w="393700">
            <a:gradFill flip="none" rotWithShape="1">
              <a:gsLst>
                <a:gs pos="0">
                  <a:schemeClr val="accent3">
                    <a:lumMod val="67000"/>
                    <a:alpha val="0"/>
                  </a:schemeClr>
                </a:gs>
                <a:gs pos="75000">
                  <a:srgbClr val="D9D7DA">
                    <a:alpha val="36000"/>
                  </a:srgbClr>
                </a:gs>
                <a:gs pos="100000">
                  <a:schemeClr val="accent3">
                    <a:lumMod val="60000"/>
                    <a:lumOff val="40000"/>
                    <a:alpha val="0"/>
                  </a:schemeClr>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矩形 12"/>
          <p:cNvSpPr/>
          <p:nvPr/>
        </p:nvSpPr>
        <p:spPr>
          <a:xfrm rot="19689791">
            <a:off x="1250990" y="-594491"/>
            <a:ext cx="9690020" cy="8358103"/>
          </a:xfrm>
          <a:prstGeom prst="rect">
            <a:avLst/>
          </a:prstGeom>
          <a:noFill/>
          <a:ln w="25400">
            <a:solidFill>
              <a:srgbClr val="AB2B2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矩形 13"/>
          <p:cNvSpPr/>
          <p:nvPr/>
        </p:nvSpPr>
        <p:spPr>
          <a:xfrm rot="19677627">
            <a:off x="837848" y="-966170"/>
            <a:ext cx="10516304" cy="9101460"/>
          </a:xfrm>
          <a:prstGeom prst="rect">
            <a:avLst/>
          </a:prstGeom>
          <a:noFill/>
          <a:ln w="304800">
            <a:gradFill flip="none" rotWithShape="1">
              <a:gsLst>
                <a:gs pos="0">
                  <a:schemeClr val="accent3">
                    <a:lumMod val="67000"/>
                    <a:alpha val="0"/>
                  </a:schemeClr>
                </a:gs>
                <a:gs pos="69000">
                  <a:srgbClr val="D9D7DA">
                    <a:alpha val="32000"/>
                  </a:srgbClr>
                </a:gs>
                <a:gs pos="100000">
                  <a:schemeClr val="accent3">
                    <a:lumMod val="60000"/>
                    <a:lumOff val="40000"/>
                    <a:alpha val="0"/>
                  </a:schemeClr>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矩形 14"/>
          <p:cNvSpPr/>
          <p:nvPr/>
        </p:nvSpPr>
        <p:spPr>
          <a:xfrm rot="19677627">
            <a:off x="631957" y="-1193179"/>
            <a:ext cx="10928087" cy="9555478"/>
          </a:xfrm>
          <a:prstGeom prst="rect">
            <a:avLst/>
          </a:prstGeom>
          <a:noFill/>
          <a:ln w="127000">
            <a:solidFill>
              <a:srgbClr val="AB2B2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6" name="组合 15"/>
          <p:cNvGrpSpPr/>
          <p:nvPr/>
        </p:nvGrpSpPr>
        <p:grpSpPr>
          <a:xfrm>
            <a:off x="3896094" y="822386"/>
            <a:ext cx="4399811" cy="813731"/>
            <a:chOff x="4386699" y="746886"/>
            <a:chExt cx="4399811" cy="813731"/>
          </a:xfrm>
        </p:grpSpPr>
        <p:pic>
          <p:nvPicPr>
            <p:cNvPr id="17" name="图片 16"/>
            <p:cNvPicPr>
              <a:picLocks noChangeAspect="1"/>
            </p:cNvPicPr>
            <p:nvPr/>
          </p:nvPicPr>
          <p:blipFill>
            <a:blip r:embed="rId3"/>
            <a:stretch>
              <a:fillRect/>
            </a:stretch>
          </p:blipFill>
          <p:spPr>
            <a:xfrm>
              <a:off x="4386699" y="746886"/>
              <a:ext cx="813731" cy="813731"/>
            </a:xfrm>
            <a:prstGeom prst="rect">
              <a:avLst/>
            </a:prstGeom>
          </p:spPr>
        </p:pic>
        <p:grpSp>
          <p:nvGrpSpPr>
            <p:cNvPr id="20" name="组合 19"/>
            <p:cNvGrpSpPr/>
            <p:nvPr/>
          </p:nvGrpSpPr>
          <p:grpSpPr>
            <a:xfrm>
              <a:off x="5384803" y="746904"/>
              <a:ext cx="3401707" cy="813713"/>
              <a:chOff x="9205483" y="280849"/>
              <a:chExt cx="2517243" cy="548463"/>
            </a:xfrm>
          </p:grpSpPr>
          <p:pic>
            <p:nvPicPr>
              <p:cNvPr id="21" name="图片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05483" y="280849"/>
                <a:ext cx="618914" cy="548463"/>
              </a:xfrm>
              <a:prstGeom prst="rect">
                <a:avLst/>
              </a:prstGeom>
            </p:spPr>
          </p:pic>
          <p:pic>
            <p:nvPicPr>
              <p:cNvPr id="22" name="图片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72038" y="341346"/>
                <a:ext cx="2050688" cy="464823"/>
              </a:xfrm>
              <a:prstGeom prst="rect">
                <a:avLst/>
              </a:prstGeom>
            </p:spPr>
          </p:pic>
        </p:grpSp>
      </p:grpSp>
      <p:sp>
        <p:nvSpPr>
          <p:cNvPr id="5" name="标题 4">
            <a:extLst>
              <a:ext uri="{FF2B5EF4-FFF2-40B4-BE49-F238E27FC236}">
                <a16:creationId xmlns:a16="http://schemas.microsoft.com/office/drawing/2014/main" id="{9886493A-DB5F-49EC-A35D-C3DE4621FC02}"/>
              </a:ext>
            </a:extLst>
          </p:cNvPr>
          <p:cNvSpPr>
            <a:spLocks noGrp="1"/>
          </p:cNvSpPr>
          <p:nvPr>
            <p:ph type="ctrTitle"/>
          </p:nvPr>
        </p:nvSpPr>
        <p:spPr>
          <a:xfrm>
            <a:off x="1524000" y="2735317"/>
            <a:ext cx="9144000" cy="1387366"/>
          </a:xfrm>
        </p:spPr>
        <p:txBody>
          <a:bodyPr/>
          <a:lstStyle/>
          <a:p>
            <a:r>
              <a:rPr lang="zh-CN" altLang="en-US" dirty="0"/>
              <a:t>谢谢</a:t>
            </a:r>
          </a:p>
        </p:txBody>
      </p:sp>
    </p:spTree>
    <p:extLst>
      <p:ext uri="{BB962C8B-B14F-4D97-AF65-F5344CB8AC3E}">
        <p14:creationId xmlns:p14="http://schemas.microsoft.com/office/powerpoint/2010/main" val="182777361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5773</TotalTime>
  <Words>112</Words>
  <Application>Microsoft Office PowerPoint</Application>
  <PresentationFormat>宽屏</PresentationFormat>
  <Paragraphs>37</Paragraphs>
  <Slides>6</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Adobe Devanagari</vt:lpstr>
      <vt:lpstr>Open Sans</vt:lpstr>
      <vt:lpstr>等线</vt:lpstr>
      <vt:lpstr>等线 Light</vt:lpstr>
      <vt:lpstr>微软雅黑</vt:lpstr>
      <vt:lpstr>Arial</vt:lpstr>
      <vt:lpstr>Bahnschrift Light</vt:lpstr>
      <vt:lpstr>Times New Roman</vt:lpstr>
      <vt:lpstr>Office 主题​​</vt:lpstr>
      <vt:lpstr>PowerPoint 演示文稿</vt:lpstr>
      <vt:lpstr>PowerPoint 演示文稿</vt:lpstr>
      <vt:lpstr>PowerPoint 演示文稿</vt:lpstr>
      <vt:lpstr>PowerPoint 演示文稿</vt:lpstr>
      <vt:lpstr>PowerPoint 演示文稿</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miao tamiaode</dc:creator>
  <cp:lastModifiedBy>wang</cp:lastModifiedBy>
  <cp:revision>531</cp:revision>
  <dcterms:created xsi:type="dcterms:W3CDTF">2020-04-23T01:39:00Z</dcterms:created>
  <dcterms:modified xsi:type="dcterms:W3CDTF">2022-04-22T02:36:10Z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