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6" r:id="rId3"/>
    <p:sldId id="313" r:id="rId5"/>
    <p:sldId id="316" r:id="rId6"/>
    <p:sldId id="315" r:id="rId7"/>
    <p:sldId id="317" r:id="rId8"/>
    <p:sldId id="318" r:id="rId9"/>
    <p:sldId id="319" r:id="rId10"/>
    <p:sldId id="320" r:id="rId11"/>
    <p:sldId id="321" r:id="rId12"/>
    <p:sldId id="322" r:id="rId13"/>
    <p:sldId id="29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9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E50C0-F59D-4265-9884-4BB163F043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80A37-D431-4B76-A9CC-FA6F7E66E78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214241" y="179334"/>
            <a:ext cx="2703782" cy="646764"/>
            <a:chOff x="9205483" y="280849"/>
            <a:chExt cx="2517243" cy="54846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5483" y="280849"/>
              <a:ext cx="618914" cy="54846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2038" y="341346"/>
              <a:ext cx="2050688" cy="464823"/>
            </a:xfrm>
            <a:prstGeom prst="rect">
              <a:avLst/>
            </a:prstGeom>
          </p:spPr>
        </p:pic>
      </p:grpSp>
      <p:cxnSp>
        <p:nvCxnSpPr>
          <p:cNvPr id="10" name="直接连接符 9"/>
          <p:cNvCxnSpPr/>
          <p:nvPr userDrawn="1"/>
        </p:nvCxnSpPr>
        <p:spPr>
          <a:xfrm>
            <a:off x="523982" y="846166"/>
            <a:ext cx="11178283" cy="0"/>
          </a:xfrm>
          <a:prstGeom prst="line">
            <a:avLst/>
          </a:prstGeom>
          <a:ln w="19050">
            <a:solidFill>
              <a:srgbClr val="CD2626"/>
            </a:solidFill>
          </a:ln>
          <a:effectLst>
            <a:outerShdw blurRad="50800" dist="38100" dir="5400000" algn="t" rotWithShape="0">
              <a:srgbClr val="D9D7DA">
                <a:alpha val="6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3982" y="77329"/>
            <a:ext cx="813731" cy="813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30BEA-91DE-425F-9A70-60AC6B27C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3108D-736D-4D0B-9347-29A7A9B45C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776746" y="4635211"/>
            <a:ext cx="6638508" cy="2476239"/>
          </a:xfrm>
          <a:prstGeom prst="rect">
            <a:avLst/>
          </a:prstGeom>
          <a:blipFill dpi="0" rotWithShape="1">
            <a:blip r:embed="rId1">
              <a:alphaModFix amt="5000"/>
            </a:blip>
            <a:srcRect/>
            <a:stretch>
              <a:fillRect t="-50527" b="1"/>
            </a:stretch>
          </a:blip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5388992" y="5945840"/>
            <a:ext cx="1316607" cy="274901"/>
          </a:xfrm>
          <a:prstGeom prst="roundRect">
            <a:avLst>
              <a:gd name="adj" fmla="val 6648"/>
            </a:avLst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6E9124-94C9-45F8-991C-9243C15143EC}" type="datetime1">
              <a:rPr lang="zh-CN" altLang="en-US" sz="1600" spc="100">
                <a:latin typeface="Bahnschrift Light" panose="020B0502040204020203" pitchFamily="34" charset="0"/>
                <a:ea typeface="微软雅黑" panose="020B0503020204020204" pitchFamily="34" charset="-122"/>
              </a:rPr>
            </a:fld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486290" y="2432693"/>
            <a:ext cx="7219421" cy="0"/>
          </a:xfrm>
          <a:prstGeom prst="line">
            <a:avLst/>
          </a:prstGeom>
          <a:ln w="127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486290" y="4401169"/>
            <a:ext cx="7219421" cy="0"/>
          </a:xfrm>
          <a:prstGeom prst="line">
            <a:avLst/>
          </a:prstGeom>
          <a:ln w="127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353388" y="2783155"/>
            <a:ext cx="9388704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800" b="1" spc="200" dirty="0">
                <a:solidFill>
                  <a:srgbClr val="AB2B2B"/>
                </a:solidFill>
                <a:latin typeface="Corbel" panose="020B0503020204020204" pitchFamily="34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Multi-Task Temporal Shift Attention Networks for</a:t>
            </a:r>
            <a:endParaRPr lang="zh-CN" altLang="en-US" sz="2800" b="1" spc="200" dirty="0">
              <a:solidFill>
                <a:srgbClr val="AB2B2B"/>
              </a:solidFill>
              <a:latin typeface="Corbel" panose="020B0503020204020204" pitchFamily="34" charset="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800" b="1" spc="200" dirty="0">
                <a:solidFill>
                  <a:srgbClr val="AB2B2B"/>
                </a:solidFill>
                <a:latin typeface="Corbel" panose="020B0503020204020204" pitchFamily="34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On-Device Contactless Vitals Measurement</a:t>
            </a:r>
            <a:endParaRPr lang="zh-CN" altLang="en-US" sz="2800" b="1" spc="200" dirty="0">
              <a:solidFill>
                <a:srgbClr val="AB2B2B"/>
              </a:solidFill>
              <a:latin typeface="Corbel" panose="020B0503020204020204" pitchFamily="34" charset="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59686" y="4064096"/>
            <a:ext cx="3272628" cy="43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b="1" spc="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汇报人：</a:t>
            </a:r>
            <a:r>
              <a:rPr lang="zh-CN" altLang="en-US" b="1" spc="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翁一冰</a:t>
            </a:r>
            <a:endParaRPr lang="zh-CN" altLang="en-US" b="1" spc="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 rot="19489470">
            <a:off x="2087430" y="75101"/>
            <a:ext cx="7815223" cy="7025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9677627">
            <a:off x="1696367" y="-185105"/>
            <a:ext cx="8799268" cy="7539332"/>
          </a:xfrm>
          <a:prstGeom prst="rect">
            <a:avLst/>
          </a:prstGeom>
          <a:noFill/>
          <a:ln w="3937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75000">
                  <a:srgbClr val="D9D7DA">
                    <a:alpha val="36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9689791">
            <a:off x="1250990" y="-594491"/>
            <a:ext cx="9690020" cy="8358103"/>
          </a:xfrm>
          <a:prstGeom prst="rect">
            <a:avLst/>
          </a:prstGeom>
          <a:noFill/>
          <a:ln w="254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19677627">
            <a:off x="837848" y="-966170"/>
            <a:ext cx="10516304" cy="9101460"/>
          </a:xfrm>
          <a:prstGeom prst="rect">
            <a:avLst/>
          </a:prstGeom>
          <a:noFill/>
          <a:ln w="3048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69000">
                  <a:srgbClr val="D9D7DA">
                    <a:alpha val="32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19677627">
            <a:off x="631957" y="-1193179"/>
            <a:ext cx="10928087" cy="9555478"/>
          </a:xfrm>
          <a:prstGeom prst="rect">
            <a:avLst/>
          </a:prstGeom>
          <a:noFill/>
          <a:ln w="1270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flipV="1">
            <a:off x="-1" y="-5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直角三角形 20"/>
          <p:cNvSpPr/>
          <p:nvPr/>
        </p:nvSpPr>
        <p:spPr>
          <a:xfrm rot="16200000" flipV="1">
            <a:off x="-559805" y="4699477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rot="16200000" flipH="1">
            <a:off x="9801294" y="562042"/>
            <a:ext cx="2952749" cy="1828666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直角三角形 22"/>
          <p:cNvSpPr/>
          <p:nvPr/>
        </p:nvSpPr>
        <p:spPr>
          <a:xfrm flipH="1">
            <a:off x="9783191" y="5443226"/>
            <a:ext cx="2442147" cy="1414770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896094" y="822386"/>
            <a:ext cx="4399811" cy="813731"/>
            <a:chOff x="4386699" y="746886"/>
            <a:chExt cx="4399811" cy="813731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6699" y="746886"/>
              <a:ext cx="813731" cy="813731"/>
            </a:xfrm>
            <a:prstGeom prst="rect">
              <a:avLst/>
            </a:prstGeom>
          </p:spPr>
        </p:pic>
        <p:grpSp>
          <p:nvGrpSpPr>
            <p:cNvPr id="25" name="组合 24"/>
            <p:cNvGrpSpPr/>
            <p:nvPr/>
          </p:nvGrpSpPr>
          <p:grpSpPr>
            <a:xfrm>
              <a:off x="5384803" y="746904"/>
              <a:ext cx="3401707" cy="813713"/>
              <a:chOff x="9205483" y="280849"/>
              <a:chExt cx="2517243" cy="548463"/>
            </a:xfrm>
          </p:grpSpPr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483" y="280849"/>
                <a:ext cx="618914" cy="548463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2038" y="341346"/>
                <a:ext cx="2050688" cy="46482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1234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0795" y="1078865"/>
            <a:ext cx="3066415" cy="2632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1078865"/>
            <a:ext cx="5397500" cy="2632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795" y="3973195"/>
            <a:ext cx="3066415" cy="2632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200" y="3973195"/>
            <a:ext cx="5396865" cy="26523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776746" y="4635211"/>
            <a:ext cx="6638508" cy="2476239"/>
          </a:xfrm>
          <a:prstGeom prst="rect">
            <a:avLst/>
          </a:prstGeom>
          <a:blipFill dpi="0" rotWithShape="1">
            <a:blip r:embed="rId1">
              <a:alphaModFix amt="5000"/>
            </a:blip>
            <a:srcRect/>
            <a:stretch>
              <a:fillRect t="-50527" b="1"/>
            </a:stretch>
          </a:blip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3571103" y="2395183"/>
            <a:ext cx="5049794" cy="0"/>
          </a:xfrm>
          <a:prstGeom prst="line">
            <a:avLst/>
          </a:prstGeom>
          <a:ln w="1905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571103" y="4421650"/>
            <a:ext cx="5049794" cy="0"/>
          </a:xfrm>
          <a:prstGeom prst="line">
            <a:avLst/>
          </a:prstGeom>
          <a:ln w="1905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571103" y="2502916"/>
            <a:ext cx="5049794" cy="1630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8800" b="1" spc="200" dirty="0">
                <a:solidFill>
                  <a:srgbClr val="A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8800" b="1" spc="200" dirty="0">
              <a:solidFill>
                <a:srgbClr val="A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 rot="19489470">
            <a:off x="2087430" y="75101"/>
            <a:ext cx="7815223" cy="7025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9677627">
            <a:off x="1696367" y="-185105"/>
            <a:ext cx="8799268" cy="7539332"/>
          </a:xfrm>
          <a:prstGeom prst="rect">
            <a:avLst/>
          </a:prstGeom>
          <a:noFill/>
          <a:ln w="3937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75000">
                  <a:srgbClr val="D9D7DA">
                    <a:alpha val="36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9689791">
            <a:off x="1250990" y="-594491"/>
            <a:ext cx="9690020" cy="8358103"/>
          </a:xfrm>
          <a:prstGeom prst="rect">
            <a:avLst/>
          </a:prstGeom>
          <a:noFill/>
          <a:ln w="254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19677627">
            <a:off x="837848" y="-966170"/>
            <a:ext cx="10516304" cy="9101460"/>
          </a:xfrm>
          <a:prstGeom prst="rect">
            <a:avLst/>
          </a:prstGeom>
          <a:noFill/>
          <a:ln w="3048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69000">
                  <a:srgbClr val="D9D7DA">
                    <a:alpha val="32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19677627">
            <a:off x="631957" y="-1193179"/>
            <a:ext cx="10928087" cy="9555478"/>
          </a:xfrm>
          <a:prstGeom prst="rect">
            <a:avLst/>
          </a:prstGeom>
          <a:noFill/>
          <a:ln w="1270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flipV="1">
            <a:off x="-1" y="-5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直角三角形 20"/>
          <p:cNvSpPr/>
          <p:nvPr/>
        </p:nvSpPr>
        <p:spPr>
          <a:xfrm rot="16200000" flipV="1">
            <a:off x="-559805" y="4699477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rot="16200000" flipH="1">
            <a:off x="9801294" y="562042"/>
            <a:ext cx="2952749" cy="1828666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直角三角形 22"/>
          <p:cNvSpPr/>
          <p:nvPr/>
        </p:nvSpPr>
        <p:spPr>
          <a:xfrm flipH="1">
            <a:off x="9783191" y="5443226"/>
            <a:ext cx="2442147" cy="1414770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354968" y="5957285"/>
            <a:ext cx="1482064" cy="410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fld id="{8544CA70-F02D-4C33-B3E9-14E1CC422642}" type="datetime1">
              <a:rPr lang="zh-CN" altLang="en-US" smtClean="0">
                <a:solidFill>
                  <a:srgbClr val="A6292F"/>
                </a:solidFill>
                <a:latin typeface="Bahnschrift" panose="020B0502040204020203" pitchFamily="34" charset="0"/>
                <a:ea typeface="微软雅黑" panose="020B0503020204020204" pitchFamily="34" charset="-122"/>
              </a:rPr>
            </a:fld>
            <a:endParaRPr lang="zh-CN" altLang="en-US" dirty="0">
              <a:solidFill>
                <a:srgbClr val="A6292F"/>
              </a:solidFill>
              <a:latin typeface="Bahnschrift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351" y="746886"/>
            <a:ext cx="813731" cy="813731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5102455" y="746904"/>
            <a:ext cx="3401707" cy="813713"/>
            <a:chOff x="9205483" y="280849"/>
            <a:chExt cx="2517243" cy="548463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5483" y="280849"/>
              <a:ext cx="618914" cy="548463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2038" y="341346"/>
              <a:ext cx="2050688" cy="464823"/>
            </a:xfrm>
            <a:prstGeom prst="rect">
              <a:avLst/>
            </a:prstGeom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1234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8767" y="891756"/>
            <a:ext cx="10854466" cy="33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远程生理测量</a:t>
            </a:r>
            <a:endParaRPr lang="zh-CN" altLang="en-US" sz="2400" b="1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2400" b="1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主要挑战：运动、照明和传感器伪影的噪声的影响</a:t>
            </a:r>
            <a:endParaRPr lang="zh-CN" altLang="en-US" b="1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b="1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颜色空间变换：环境照明下皮肤的光学特性意味着绿色通道倾向于提供最强的 PPG 信号</a:t>
            </a:r>
            <a:r>
              <a:rPr lang="en-US" altLang="zh-CN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加权</a:t>
            </a:r>
            <a:r>
              <a:rPr lang="zh-CN" altLang="en-US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颜色通道</a:t>
            </a:r>
            <a:endParaRPr lang="zh-CN" altLang="en-US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CN" altLang="en-US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信号分解：盲源分离可用于提高来自网络摄像头视频的 PPG 信号的信噪比 ，独立成分分析 (ICA) 和主成分分析（PCA）]是组合多个颜色或位置通道的两种常用方法</a:t>
            </a:r>
            <a:r>
              <a:rPr lang="en-US" altLang="zh-CN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信号分解方法</a:t>
            </a:r>
            <a:endParaRPr lang="zh-CN" altLang="en-US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CN" altLang="en-US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监督学习方法：很少有方法将监督学习用于基于视频的生理测量。</a:t>
            </a:r>
            <a:endParaRPr lang="zh-CN" altLang="en-US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2730" y="4244340"/>
            <a:ext cx="9146540" cy="223710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094990" y="6511290"/>
            <a:ext cx="600265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人脸跟踪、皮肤分割，颜色空间变换，信号分解和过滤</a:t>
            </a:r>
            <a:endParaRPr lang="en-US" altLang="zh-CN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1234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8767" y="891756"/>
            <a:ext cx="10854466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第一个使用深层循环网络基于视频的心脏和呼吸率的端到端系统</a:t>
            </a:r>
            <a:endParaRPr lang="en-US" altLang="zh-CN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295" y="1259840"/>
            <a:ext cx="9757410" cy="50482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5" y="6266815"/>
            <a:ext cx="121913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Chen W, McDuff D. Deepphys: Video-based physiological measurement using convolutional attention</a:t>
            </a:r>
            <a:r>
              <a:rPr lang="en-US" altLang="zh-CN" sz="1600"/>
              <a:t> </a:t>
            </a:r>
            <a:r>
              <a:rPr lang="zh-CN" altLang="en-US" sz="1600"/>
              <a:t>networks[C]//Proceedings of the European Conference on Computer Vision (ECCV). 2018: 349-365.</a:t>
            </a:r>
            <a:endParaRPr lang="zh-CN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1234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8767" y="891756"/>
            <a:ext cx="10854466" cy="175323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用于类似任务的深度神经网络通常依赖于</a:t>
            </a:r>
            <a:r>
              <a:rPr lang="en-US" altLang="zh-CN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光流或帧差</a:t>
            </a:r>
            <a:r>
              <a:rPr lang="en-US" altLang="zh-CN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等运动表示作为输入</a:t>
            </a:r>
            <a:r>
              <a:rPr lang="zh-CN" altLang="en-US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，要么</a:t>
            </a:r>
            <a:r>
              <a:rPr lang="zh-CN" altLang="en-US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对不同的光照条件或皮肤轮廓敏感</a:t>
            </a:r>
            <a:endParaRPr lang="zh-CN" altLang="en-US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光流：光流(optical flow)法是运动图像分析的重要方法，它的概念是由 James J. Gibson于20世纪40年代首先提出的，是指时变图像中模式运动速度。因为当物体在运动时，它在图像上对应点的亮度模式也在运动。</a:t>
            </a:r>
            <a:r>
              <a:rPr lang="en-US" altLang="zh-CN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假设光照恒定，与</a:t>
            </a:r>
            <a:r>
              <a:rPr lang="en-US" altLang="zh-CN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iPPG</a:t>
            </a:r>
            <a:r>
              <a:rPr lang="zh-CN" altLang="en-US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原理矛盾</a:t>
            </a:r>
            <a:endParaRPr lang="zh-CN" altLang="en-US" b="1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909955" y="3183573"/>
            <a:ext cx="4610100" cy="3019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5615305" y="3183890"/>
            <a:ext cx="5819140" cy="3019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635" y="6497320"/>
            <a:ext cx="121913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600"/>
              <a:t>ECG技术原理和PPG技术原理对比</a:t>
            </a:r>
            <a:r>
              <a:rPr lang="zh-CN" sz="1600"/>
              <a:t>：</a:t>
            </a:r>
            <a:r>
              <a:rPr sz="1600"/>
              <a:t>https://www.jianshu.com/p/677fe64e8fd8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1234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2390"/>
            <a:ext cx="12192000" cy="10521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840" y="5313045"/>
            <a:ext cx="6416040" cy="8261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940" y="3887470"/>
            <a:ext cx="7419975" cy="771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940" y="2763520"/>
            <a:ext cx="6972300" cy="9620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787015" y="974090"/>
            <a:ext cx="1901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buClrTx/>
              <a:buSzTx/>
              <a:buFontTx/>
            </a:pPr>
            <a:r>
              <a:rPr lang="en-US" altLang="zh-CN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光照亮度强度</a:t>
            </a:r>
            <a:endParaRPr lang="en-US" altLang="zh-CN" b="1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88205" y="974090"/>
            <a:ext cx="1901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buClrTx/>
              <a:buSzTx/>
              <a:buFontTx/>
            </a:pPr>
            <a:r>
              <a:rPr lang="zh-CN" altLang="en-US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镜面反射</a:t>
            </a:r>
            <a:endParaRPr lang="zh-CN" altLang="en-US" b="1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05650" y="974090"/>
            <a:ext cx="1161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buClrTx/>
              <a:buSzTx/>
              <a:buFontTx/>
            </a:pPr>
            <a:r>
              <a:rPr lang="zh-CN" altLang="en-US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漫反射</a:t>
            </a:r>
            <a:endParaRPr lang="zh-CN" altLang="en-US" b="1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007475" y="974090"/>
            <a:ext cx="2426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buClrTx/>
              <a:buSzTx/>
              <a:buFontTx/>
            </a:pPr>
            <a:r>
              <a:rPr lang="zh-CN" altLang="en-US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相机传感器</a:t>
            </a:r>
            <a:r>
              <a:rPr lang="zh-CN" altLang="en-US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量化噪声</a:t>
            </a:r>
            <a:endParaRPr lang="zh-CN" altLang="en-US" b="1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34485" y="2762885"/>
            <a:ext cx="1677670" cy="3376295"/>
          </a:xfrm>
          <a:prstGeom prst="rect">
            <a:avLst/>
          </a:prstGeom>
          <a:noFill/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263390" y="6334125"/>
            <a:ext cx="1419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buClrTx/>
              <a:buSzTx/>
              <a:buFontTx/>
            </a:pPr>
            <a:r>
              <a:rPr lang="zh-CN" altLang="en-US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静态分量</a:t>
            </a:r>
            <a:endParaRPr lang="zh-CN" altLang="en-US" b="1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09640" y="2762885"/>
            <a:ext cx="1876425" cy="1769745"/>
          </a:xfrm>
          <a:prstGeom prst="rect">
            <a:avLst/>
          </a:prstGeom>
          <a:noFill/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886065" y="2292350"/>
            <a:ext cx="3150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buClrTx/>
              <a:buSzTx/>
              <a:buFontTx/>
            </a:pPr>
            <a:r>
              <a:rPr lang="zh-CN" altLang="en-US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非生理变化，如光源的闪烁、头部旋转和面部表情</a:t>
            </a:r>
            <a:endParaRPr lang="zh-CN" altLang="en-US" b="1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05015" y="2937510"/>
            <a:ext cx="2336165" cy="3201670"/>
          </a:xfrm>
          <a:prstGeom prst="rect">
            <a:avLst/>
          </a:prstGeom>
          <a:noFill/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87615" y="6334125"/>
            <a:ext cx="1419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buClrTx/>
              <a:buSzTx/>
              <a:buFontTx/>
            </a:pPr>
            <a:r>
              <a:rPr lang="en-US" altLang="zh-CN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BVP</a:t>
            </a:r>
            <a:endParaRPr lang="en-US" altLang="zh-CN" b="1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1234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350" y="904875"/>
            <a:ext cx="10146665" cy="57988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1234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710565" y="1036955"/>
            <a:ext cx="3661410" cy="25914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4521200" y="920115"/>
            <a:ext cx="6965950" cy="2708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1700530" y="3732530"/>
            <a:ext cx="141859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r>
              <a:rPr lang="zh-CN" altLang="en-US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</a:t>
            </a:r>
            <a:endParaRPr lang="zh-CN" altLang="en-US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88605" y="3628390"/>
            <a:ext cx="141859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r>
              <a:rPr lang="zh-CN" altLang="en-US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</a:t>
            </a:r>
            <a:endParaRPr lang="zh-CN" altLang="en-US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3"/>
          <a:stretch>
            <a:fillRect/>
          </a:stretch>
        </p:blipFill>
        <p:spPr>
          <a:xfrm>
            <a:off x="561975" y="4088765"/>
            <a:ext cx="11067415" cy="27616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1234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85" y="1070610"/>
            <a:ext cx="12058015" cy="47167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6205220"/>
            <a:ext cx="121913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Liu X, Fromm J, Patel S, et al. Multi-task temporal shift attention networks for on-device contactless vitals measurement[J]. Advances in Neural Information Processing Systems, 2020, 33: 19400-19411.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1234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6205220"/>
            <a:ext cx="121913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Liu X, Fromm J, Patel S, et al. Multi-task temporal shift attention networks for on-device contactless vitals measurement[J]. Advances in Neural Information Processing Systems, 2020, 33: 19400-19411.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" y="829945"/>
            <a:ext cx="12021820" cy="51981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100,&quot;width&quot;:2085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1239</Words>
  <Application>WPS 演示</Application>
  <PresentationFormat>宽屏</PresentationFormat>
  <Paragraphs>73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宋体</vt:lpstr>
      <vt:lpstr>Wingdings</vt:lpstr>
      <vt:lpstr>Bahnschrift Light</vt:lpstr>
      <vt:lpstr>微软雅黑</vt:lpstr>
      <vt:lpstr>Corbel</vt:lpstr>
      <vt:lpstr>Microsoft JhengHei UI</vt:lpstr>
      <vt:lpstr>Times New Roman</vt:lpstr>
      <vt:lpstr>Microsoft JhengHei</vt:lpstr>
      <vt:lpstr>微软雅黑 Light</vt:lpstr>
      <vt:lpstr>Bahnschrift SemiBold</vt:lpstr>
      <vt:lpstr>Adobe Devanagari</vt:lpstr>
      <vt:lpstr>Bahnschrift</vt:lpstr>
      <vt:lpstr>等线</vt:lpstr>
      <vt:lpstr>Arial Unicode MS</vt:lpstr>
      <vt:lpstr>等线 Light</vt:lpstr>
      <vt:lpstr>Calibri</vt:lpstr>
      <vt:lpstr>DejaVu Math TeX Gyre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miao tamiaode</dc:creator>
  <cp:lastModifiedBy>web</cp:lastModifiedBy>
  <cp:revision>4</cp:revision>
  <dcterms:created xsi:type="dcterms:W3CDTF">2020-04-23T01:39:00Z</dcterms:created>
  <dcterms:modified xsi:type="dcterms:W3CDTF">2022-04-24T10:39:21Z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4227C9AD4B3F4C0CB932067FE01AB3E2</vt:lpwstr>
  </property>
</Properties>
</file>