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9" r:id="rId3"/>
    <p:sldId id="515" r:id="rId4"/>
    <p:sldId id="526" r:id="rId5"/>
    <p:sldId id="516" r:id="rId6"/>
    <p:sldId id="518" r:id="rId7"/>
    <p:sldId id="525" r:id="rId8"/>
    <p:sldId id="529" r:id="rId9"/>
    <p:sldId id="521" r:id="rId10"/>
    <p:sldId id="527" r:id="rId11"/>
    <p:sldId id="523" r:id="rId12"/>
    <p:sldId id="524" r:id="rId13"/>
    <p:sldId id="528" r:id="rId14"/>
    <p:sldId id="517" r:id="rId15"/>
  </p:sldIdLst>
  <p:sldSz cx="12192000" cy="6858000"/>
  <p:notesSz cx="6858000" cy="9144000"/>
  <p:defaultTextStyle>
    <a:defPPr>
      <a:defRPr lang="zh-CN"/>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3300"/>
    <a:srgbClr val="FFCCFF"/>
    <a:srgbClr val="FFFF66"/>
    <a:srgbClr val="CCFFCC"/>
    <a:srgbClr val="FFFF99"/>
    <a:srgbClr val="99FFCC"/>
    <a:srgbClr val="66CCFF"/>
    <a:srgbClr val="3399FF"/>
    <a:srgbClr val="CEFE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1" autoAdjust="0"/>
    <p:restoredTop sz="95244" autoAdjust="0"/>
  </p:normalViewPr>
  <p:slideViewPr>
    <p:cSldViewPr snapToGrid="0">
      <p:cViewPr varScale="1">
        <p:scale>
          <a:sx n="86" d="100"/>
          <a:sy n="86" d="100"/>
        </p:scale>
        <p:origin x="758" y="8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0CDF-C764-4B97-A75B-6662A94D9042}" type="datetimeFigureOut">
              <a:rPr lang="zh-CN" altLang="en-US" smtClean="0"/>
              <a:t>2022/4/23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05ACC-A2B2-478A-8A52-DDCEEFFC020F}" type="slidenum">
              <a:rPr lang="zh-CN" altLang="en-US" smtClean="0"/>
              <a:t>‹#›</a:t>
            </a:fld>
            <a:endParaRPr lang="zh-CN" altLang="en-US"/>
          </a:p>
        </p:txBody>
      </p:sp>
    </p:spTree>
    <p:extLst>
      <p:ext uri="{BB962C8B-B14F-4D97-AF65-F5344CB8AC3E}">
        <p14:creationId xmlns:p14="http://schemas.microsoft.com/office/powerpoint/2010/main" val="76595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E05ACC-A2B2-478A-8A52-DDCEEFFC020F}" type="slidenum">
              <a:rPr lang="zh-CN" altLang="en-US" smtClean="0"/>
              <a:t>1</a:t>
            </a:fld>
            <a:endParaRPr lang="zh-CN" altLang="en-US"/>
          </a:p>
        </p:txBody>
      </p:sp>
    </p:spTree>
    <p:extLst>
      <p:ext uri="{BB962C8B-B14F-4D97-AF65-F5344CB8AC3E}">
        <p14:creationId xmlns:p14="http://schemas.microsoft.com/office/powerpoint/2010/main" val="357223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67" indent="0" algn="ctr">
              <a:buNone/>
              <a:defRPr sz="2000"/>
            </a:lvl2pPr>
            <a:lvl3pPr marL="914332" indent="0" algn="ctr">
              <a:buNone/>
              <a:defRPr sz="19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FBF341E-3EE9-46E1-ABCA-80F8D74F1D5C}" type="datetimeFigureOut">
              <a:rPr lang="zh-CN" altLang="en-US" smtClean="0"/>
              <a:t>2022/4/23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91445-8FA5-43A2-A362-951FF9917EEE}" type="slidenum">
              <a:rPr lang="zh-CN" altLang="en-US" smtClean="0"/>
              <a:t>‹#›</a:t>
            </a:fld>
            <a:endParaRPr lang="zh-CN" altLang="en-US"/>
          </a:p>
        </p:txBody>
      </p:sp>
    </p:spTree>
    <p:extLst>
      <p:ext uri="{BB962C8B-B14F-4D97-AF65-F5344CB8AC3E}">
        <p14:creationId xmlns:p14="http://schemas.microsoft.com/office/powerpoint/2010/main" val="324555251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FBF341E-3EE9-46E1-ABCA-80F8D74F1D5C}" type="datetimeFigureOut">
              <a:rPr lang="zh-CN" altLang="en-US" smtClean="0"/>
              <a:t>2022/4/23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91445-8FA5-43A2-A362-951FF9917EEE}" type="slidenum">
              <a:rPr lang="zh-CN" altLang="en-US" smtClean="0"/>
              <a:t>‹#›</a:t>
            </a:fld>
            <a:endParaRPr lang="zh-CN" altLang="en-US"/>
          </a:p>
        </p:txBody>
      </p:sp>
    </p:spTree>
    <p:extLst>
      <p:ext uri="{BB962C8B-B14F-4D97-AF65-F5344CB8AC3E}">
        <p14:creationId xmlns:p14="http://schemas.microsoft.com/office/powerpoint/2010/main" val="37357750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FBF341E-3EE9-46E1-ABCA-80F8D74F1D5C}" type="datetimeFigureOut">
              <a:rPr lang="zh-CN" altLang="en-US" smtClean="0"/>
              <a:t>2022/4/23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91445-8FA5-43A2-A362-951FF9917EEE}" type="slidenum">
              <a:rPr lang="zh-CN" altLang="en-US" smtClean="0"/>
              <a:t>‹#›</a:t>
            </a:fld>
            <a:endParaRPr lang="zh-CN" altLang="en-US"/>
          </a:p>
        </p:txBody>
      </p:sp>
    </p:spTree>
    <p:extLst>
      <p:ext uri="{BB962C8B-B14F-4D97-AF65-F5344CB8AC3E}">
        <p14:creationId xmlns:p14="http://schemas.microsoft.com/office/powerpoint/2010/main" val="158166349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6E56608-6E04-41D8-9640-47377513D62D}"/>
              </a:ext>
            </a:extLst>
          </p:cNvPr>
          <p:cNvSpPr>
            <a:spLocks noGrp="1"/>
          </p:cNvSpPr>
          <p:nvPr>
            <p:ph type="dt" sz="half" idx="10"/>
          </p:nvPr>
        </p:nvSpPr>
        <p:spPr/>
        <p:txBody>
          <a:bodyPr/>
          <a:lstStyle/>
          <a:p>
            <a:fld id="{DFBF341E-3EE9-46E1-ABCA-80F8D74F1D5C}" type="datetimeFigureOut">
              <a:rPr lang="zh-CN" altLang="en-US" smtClean="0"/>
              <a:t>2022/4/23</a:t>
            </a:fld>
            <a:endParaRPr lang="zh-CN" altLang="en-US"/>
          </a:p>
        </p:txBody>
      </p:sp>
      <p:sp>
        <p:nvSpPr>
          <p:cNvPr id="3" name="页脚占位符 2">
            <a:extLst>
              <a:ext uri="{FF2B5EF4-FFF2-40B4-BE49-F238E27FC236}">
                <a16:creationId xmlns:a16="http://schemas.microsoft.com/office/drawing/2014/main" id="{A5197DBB-F306-4A8A-96DA-E2AEAB6DCB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9D9A360-E187-433C-9653-79AD65C3DDA6}"/>
              </a:ext>
            </a:extLst>
          </p:cNvPr>
          <p:cNvSpPr>
            <a:spLocks noGrp="1"/>
          </p:cNvSpPr>
          <p:nvPr>
            <p:ph type="sldNum" sz="quarter" idx="12"/>
          </p:nvPr>
        </p:nvSpPr>
        <p:spPr/>
        <p:txBody>
          <a:bodyPr/>
          <a:lstStyle/>
          <a:p>
            <a:fld id="{EAB91445-8FA5-43A2-A362-951FF9917EEE}" type="slidenum">
              <a:rPr lang="zh-CN" altLang="en-US" smtClean="0"/>
              <a:t>‹#›</a:t>
            </a:fld>
            <a:endParaRPr lang="zh-CN" altLang="en-US"/>
          </a:p>
        </p:txBody>
      </p:sp>
    </p:spTree>
    <p:extLst>
      <p:ext uri="{BB962C8B-B14F-4D97-AF65-F5344CB8AC3E}">
        <p14:creationId xmlns:p14="http://schemas.microsoft.com/office/powerpoint/2010/main" val="21741841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FBF341E-3EE9-46E1-ABCA-80F8D74F1D5C}" type="datetimeFigureOut">
              <a:rPr lang="zh-CN" altLang="en-US" smtClean="0"/>
              <a:t>2022/4/23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91445-8FA5-43A2-A362-951FF9917EEE}" type="slidenum">
              <a:rPr lang="zh-CN" altLang="en-US" smtClean="0"/>
              <a:t>‹#›</a:t>
            </a:fld>
            <a:endParaRPr lang="zh-CN" altLang="en-US"/>
          </a:p>
        </p:txBody>
      </p:sp>
    </p:spTree>
    <p:extLst>
      <p:ext uri="{BB962C8B-B14F-4D97-AF65-F5344CB8AC3E}">
        <p14:creationId xmlns:p14="http://schemas.microsoft.com/office/powerpoint/2010/main" val="36856102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67" indent="0">
              <a:buNone/>
              <a:defRPr sz="2000">
                <a:solidFill>
                  <a:schemeClr val="tx1">
                    <a:tint val="75000"/>
                  </a:schemeClr>
                </a:solidFill>
              </a:defRPr>
            </a:lvl2pPr>
            <a:lvl3pPr marL="914332" indent="0">
              <a:buNone/>
              <a:defRPr sz="19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0" indent="0">
              <a:buNone/>
              <a:defRPr sz="1600">
                <a:solidFill>
                  <a:schemeClr val="tx1">
                    <a:tint val="75000"/>
                  </a:schemeClr>
                </a:solidFill>
              </a:defRPr>
            </a:lvl6pPr>
            <a:lvl7pPr marL="2742994" indent="0">
              <a:buNone/>
              <a:defRPr sz="1600">
                <a:solidFill>
                  <a:schemeClr val="tx1">
                    <a:tint val="75000"/>
                  </a:schemeClr>
                </a:solidFill>
              </a:defRPr>
            </a:lvl7pPr>
            <a:lvl8pPr marL="3200160" indent="0">
              <a:buNone/>
              <a:defRPr sz="1600">
                <a:solidFill>
                  <a:schemeClr val="tx1">
                    <a:tint val="75000"/>
                  </a:schemeClr>
                </a:solidFill>
              </a:defRPr>
            </a:lvl8pPr>
            <a:lvl9pPr marL="3657327"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FBF341E-3EE9-46E1-ABCA-80F8D74F1D5C}" type="datetimeFigureOut">
              <a:rPr lang="zh-CN" altLang="en-US" smtClean="0"/>
              <a:t>2022/4/23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91445-8FA5-43A2-A362-951FF9917EEE}" type="slidenum">
              <a:rPr lang="zh-CN" altLang="en-US" smtClean="0"/>
              <a:t>‹#›</a:t>
            </a:fld>
            <a:endParaRPr lang="zh-CN" altLang="en-US"/>
          </a:p>
        </p:txBody>
      </p:sp>
    </p:spTree>
    <p:extLst>
      <p:ext uri="{BB962C8B-B14F-4D97-AF65-F5344CB8AC3E}">
        <p14:creationId xmlns:p14="http://schemas.microsoft.com/office/powerpoint/2010/main" val="83185953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FBF341E-3EE9-46E1-ABCA-80F8D74F1D5C}" type="datetimeFigureOut">
              <a:rPr lang="zh-CN" altLang="en-US" smtClean="0"/>
              <a:t>2022/4/23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91445-8FA5-43A2-A362-951FF9917EEE}" type="slidenum">
              <a:rPr lang="zh-CN" altLang="en-US" smtClean="0"/>
              <a:t>‹#›</a:t>
            </a:fld>
            <a:endParaRPr lang="zh-CN" altLang="en-US"/>
          </a:p>
        </p:txBody>
      </p:sp>
    </p:spTree>
    <p:extLst>
      <p:ext uri="{BB962C8B-B14F-4D97-AF65-F5344CB8AC3E}">
        <p14:creationId xmlns:p14="http://schemas.microsoft.com/office/powerpoint/2010/main" val="358094150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67" indent="0">
              <a:buNone/>
              <a:defRPr sz="2000" b="1"/>
            </a:lvl2pPr>
            <a:lvl3pPr marL="914332" indent="0">
              <a:buNone/>
              <a:defRPr sz="19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167" indent="0">
              <a:buNone/>
              <a:defRPr sz="2000" b="1"/>
            </a:lvl2pPr>
            <a:lvl3pPr marL="914332" indent="0">
              <a:buNone/>
              <a:defRPr sz="19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FBF341E-3EE9-46E1-ABCA-80F8D74F1D5C}" type="datetimeFigureOut">
              <a:rPr lang="zh-CN" altLang="en-US" smtClean="0"/>
              <a:t>2022/4/23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B91445-8FA5-43A2-A362-951FF9917EEE}" type="slidenum">
              <a:rPr lang="zh-CN" altLang="en-US" smtClean="0"/>
              <a:t>‹#›</a:t>
            </a:fld>
            <a:endParaRPr lang="zh-CN" altLang="en-US"/>
          </a:p>
        </p:txBody>
      </p:sp>
    </p:spTree>
    <p:extLst>
      <p:ext uri="{BB962C8B-B14F-4D97-AF65-F5344CB8AC3E}">
        <p14:creationId xmlns:p14="http://schemas.microsoft.com/office/powerpoint/2010/main" val="676788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733113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9" name="矩形 8"/>
          <p:cNvSpPr/>
          <p:nvPr/>
        </p:nvSpPr>
        <p:spPr>
          <a:xfrm>
            <a:off x="0" y="6654800"/>
            <a:ext cx="10795000" cy="203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795000" y="6569355"/>
            <a:ext cx="857000" cy="3394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5"/>
          <p:cNvSpPr txBox="1"/>
          <p:nvPr/>
        </p:nvSpPr>
        <p:spPr>
          <a:xfrm>
            <a:off x="10999637" y="6585397"/>
            <a:ext cx="454433" cy="284675"/>
          </a:xfrm>
          <a:prstGeom prst="rect">
            <a:avLst/>
          </a:prstGeom>
          <a:noFill/>
        </p:spPr>
        <p:txBody>
          <a:bodyPr wrap="square" lIns="68562" tIns="34281" rIns="68562" bIns="34281" rtlCol="0">
            <a:spAutoFit/>
          </a:bodyPr>
          <a:lstStyle/>
          <a:p>
            <a:pPr algn="ctr"/>
            <a:fld id="{2EEF1883-7A0E-4F66-9932-E581691AD397}" type="slidenum">
              <a:rPr lang="zh-CN" altLang="en-US" sz="1400" smtClean="0">
                <a:solidFill>
                  <a:schemeClr val="bg1"/>
                </a:solidFill>
                <a:latin typeface="+mn-lt"/>
                <a:ea typeface="Arial Unicode MS" panose="020B0604020202020204" pitchFamily="34" charset="-122"/>
                <a:cs typeface="Arial Unicode MS" panose="020B0604020202020204" pitchFamily="34" charset="-122"/>
              </a:rPr>
              <a:pPr algn="ctr"/>
              <a:t>‹#›</a:t>
            </a:fld>
            <a:r>
              <a:rPr lang="zh-CN" altLang="en-US" sz="1400" dirty="0">
                <a:solidFill>
                  <a:schemeClr val="bg1"/>
                </a:solidFill>
                <a:latin typeface="+mn-lt"/>
                <a:ea typeface="Arial Unicode MS" panose="020B0604020202020204" pitchFamily="34" charset="-122"/>
                <a:cs typeface="Arial Unicode MS" panose="020B0604020202020204" pitchFamily="34" charset="-122"/>
              </a:rPr>
              <a:t> </a:t>
            </a:r>
            <a:endParaRPr lang="zh-CN" altLang="en-US" sz="1400" b="0" dirty="0">
              <a:solidFill>
                <a:schemeClr val="bg1"/>
              </a:solidFill>
              <a:latin typeface="+mn-lt"/>
              <a:ea typeface="Arial Unicode MS" panose="020B0604020202020204" pitchFamily="34" charset="-122"/>
              <a:cs typeface="Arial Unicode MS" panose="020B0604020202020204" pitchFamily="34" charset="-122"/>
            </a:endParaRPr>
          </a:p>
        </p:txBody>
      </p:sp>
      <p:sp>
        <p:nvSpPr>
          <p:cNvPr id="15" name="矩形 14"/>
          <p:cNvSpPr/>
          <p:nvPr/>
        </p:nvSpPr>
        <p:spPr>
          <a:xfrm>
            <a:off x="749301" y="399245"/>
            <a:ext cx="101599" cy="6053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399245"/>
            <a:ext cx="643944" cy="605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652000" y="6654800"/>
            <a:ext cx="539998" cy="203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52308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400"/>
                                        <p:tgtEl>
                                          <p:spTgt spid="6"/>
                                        </p:tgtEl>
                                      </p:cBhvr>
                                    </p:animEffect>
                                  </p:childTnLst>
                                </p:cTn>
                              </p:par>
                            </p:childTnLst>
                          </p:cTn>
                        </p:par>
                        <p:par>
                          <p:cTn id="8" fill="hold">
                            <p:stCondLst>
                              <p:cond delay="4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5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3"/>
            <a:ext cx="3932237" cy="3811588"/>
          </a:xfrm>
        </p:spPr>
        <p:txBody>
          <a:bodyPr/>
          <a:lstStyle>
            <a:lvl1pPr marL="0" indent="0">
              <a:buNone/>
              <a:defRPr sz="1600"/>
            </a:lvl1pPr>
            <a:lvl2pPr marL="457167" indent="0">
              <a:buNone/>
              <a:defRPr sz="1500"/>
            </a:lvl2pPr>
            <a:lvl3pPr marL="914332" indent="0">
              <a:buNone/>
              <a:defRPr sz="1200"/>
            </a:lvl3pPr>
            <a:lvl4pPr marL="1371498" indent="0">
              <a:buNone/>
              <a:defRPr sz="1100"/>
            </a:lvl4pPr>
            <a:lvl5pPr marL="1828664" indent="0">
              <a:buNone/>
              <a:defRPr sz="1100"/>
            </a:lvl5pPr>
            <a:lvl6pPr marL="2285830" indent="0">
              <a:buNone/>
              <a:defRPr sz="1100"/>
            </a:lvl6pPr>
            <a:lvl7pPr marL="2742994" indent="0">
              <a:buNone/>
              <a:defRPr sz="1100"/>
            </a:lvl7pPr>
            <a:lvl8pPr marL="3200160" indent="0">
              <a:buNone/>
              <a:defRPr sz="1100"/>
            </a:lvl8pPr>
            <a:lvl9pPr marL="3657327"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BF341E-3EE9-46E1-ABCA-80F8D74F1D5C}" type="datetimeFigureOut">
              <a:rPr lang="zh-CN" altLang="en-US" smtClean="0"/>
              <a:t>2022/4/23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91445-8FA5-43A2-A362-951FF9917EEE}" type="slidenum">
              <a:rPr lang="zh-CN" altLang="en-US" smtClean="0"/>
              <a:t>‹#›</a:t>
            </a:fld>
            <a:endParaRPr lang="zh-CN" altLang="en-US"/>
          </a:p>
        </p:txBody>
      </p:sp>
    </p:spTree>
    <p:extLst>
      <p:ext uri="{BB962C8B-B14F-4D97-AF65-F5344CB8AC3E}">
        <p14:creationId xmlns:p14="http://schemas.microsoft.com/office/powerpoint/2010/main" val="25318310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3"/>
            <a:ext cx="3932237" cy="3811588"/>
          </a:xfrm>
        </p:spPr>
        <p:txBody>
          <a:bodyPr/>
          <a:lstStyle>
            <a:lvl1pPr marL="0" indent="0">
              <a:buNone/>
              <a:defRPr sz="1600"/>
            </a:lvl1pPr>
            <a:lvl2pPr marL="457167" indent="0">
              <a:buNone/>
              <a:defRPr sz="1500"/>
            </a:lvl2pPr>
            <a:lvl3pPr marL="914332" indent="0">
              <a:buNone/>
              <a:defRPr sz="1200"/>
            </a:lvl3pPr>
            <a:lvl4pPr marL="1371498" indent="0">
              <a:buNone/>
              <a:defRPr sz="1100"/>
            </a:lvl4pPr>
            <a:lvl5pPr marL="1828664" indent="0">
              <a:buNone/>
              <a:defRPr sz="1100"/>
            </a:lvl5pPr>
            <a:lvl6pPr marL="2285830" indent="0">
              <a:buNone/>
              <a:defRPr sz="1100"/>
            </a:lvl6pPr>
            <a:lvl7pPr marL="2742994" indent="0">
              <a:buNone/>
              <a:defRPr sz="1100"/>
            </a:lvl7pPr>
            <a:lvl8pPr marL="3200160" indent="0">
              <a:buNone/>
              <a:defRPr sz="1100"/>
            </a:lvl8pPr>
            <a:lvl9pPr marL="3657327"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BF341E-3EE9-46E1-ABCA-80F8D74F1D5C}" type="datetimeFigureOut">
              <a:rPr lang="zh-CN" altLang="en-US" smtClean="0"/>
              <a:t>2022/4/23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91445-8FA5-43A2-A362-951FF9917EEE}" type="slidenum">
              <a:rPr lang="zh-CN" altLang="en-US" smtClean="0"/>
              <a:t>‹#›</a:t>
            </a:fld>
            <a:endParaRPr lang="zh-CN" altLang="en-US"/>
          </a:p>
        </p:txBody>
      </p:sp>
    </p:spTree>
    <p:extLst>
      <p:ext uri="{BB962C8B-B14F-4D97-AF65-F5344CB8AC3E}">
        <p14:creationId xmlns:p14="http://schemas.microsoft.com/office/powerpoint/2010/main" val="113599782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4" tIns="45718" rIns="91434"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DFBF341E-3EE9-46E1-ABCA-80F8D74F1D5C}" type="datetimeFigureOut">
              <a:rPr lang="zh-CN" altLang="en-US" smtClean="0"/>
              <a:t>2022/4/23</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EAB91445-8FA5-43A2-A362-951FF9917EEE}" type="slidenum">
              <a:rPr lang="zh-CN" altLang="en-US" smtClean="0"/>
              <a:t>‹#›</a:t>
            </a:fld>
            <a:endParaRPr lang="zh-CN" altLang="en-US"/>
          </a:p>
        </p:txBody>
      </p:sp>
    </p:spTree>
    <p:extLst>
      <p:ext uri="{BB962C8B-B14F-4D97-AF65-F5344CB8AC3E}">
        <p14:creationId xmlns:p14="http://schemas.microsoft.com/office/powerpoint/2010/main" val="2634603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algn="l" defTabSz="914332" rtl="0" eaLnBrk="1" latinLnBrk="0" hangingPunct="1">
        <a:lnSpc>
          <a:spcPct val="90000"/>
        </a:lnSpc>
        <a:spcBef>
          <a:spcPct val="0"/>
        </a:spcBef>
        <a:buNone/>
        <a:defRPr sz="4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08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247"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BCFF86-2935-4E04-9DFA-786F1D7122E4}"/>
              </a:ext>
            </a:extLst>
          </p:cNvPr>
          <p:cNvSpPr txBox="1"/>
          <p:nvPr/>
        </p:nvSpPr>
        <p:spPr>
          <a:xfrm>
            <a:off x="1326406" y="2270506"/>
            <a:ext cx="9824937" cy="707886"/>
          </a:xfrm>
          <a:prstGeom prst="rect">
            <a:avLst/>
          </a:prstGeom>
          <a:noFill/>
        </p:spPr>
        <p:txBody>
          <a:bodyPr wrap="square" rtlCol="0">
            <a:spAutoFit/>
          </a:bodyPr>
          <a:lstStyle/>
          <a:p>
            <a:pPr algn="ctr"/>
            <a:r>
              <a:rPr lang="zh-CN" altLang="en-US" sz="4000" b="1">
                <a:latin typeface="楷体" panose="02010609060101010101" pitchFamily="49" charset="-122"/>
                <a:ea typeface="楷体" panose="02010609060101010101" pitchFamily="49" charset="-122"/>
              </a:rPr>
              <a:t>近期调研情况汇报</a:t>
            </a:r>
            <a:endParaRPr lang="zh-CN" altLang="en-US" sz="4000" b="1" dirty="0">
              <a:latin typeface="楷体" panose="02010609060101010101" pitchFamily="49" charset="-122"/>
              <a:ea typeface="楷体" panose="02010609060101010101" pitchFamily="49" charset="-122"/>
            </a:endParaRPr>
          </a:p>
        </p:txBody>
      </p:sp>
      <p:sp>
        <p:nvSpPr>
          <p:cNvPr id="5" name="矩形 4">
            <a:extLst>
              <a:ext uri="{FF2B5EF4-FFF2-40B4-BE49-F238E27FC236}">
                <a16:creationId xmlns:a16="http://schemas.microsoft.com/office/drawing/2014/main" id="{30DFCC34-151E-4D66-990D-64A9E2ACAA2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ABCE2C"/>
              </a:solidFill>
            </a:endParaRPr>
          </a:p>
        </p:txBody>
      </p:sp>
      <p:sp>
        <p:nvSpPr>
          <p:cNvPr id="2" name="文本框 1">
            <a:extLst>
              <a:ext uri="{FF2B5EF4-FFF2-40B4-BE49-F238E27FC236}">
                <a16:creationId xmlns:a16="http://schemas.microsoft.com/office/drawing/2014/main" id="{88D114B0-B3B3-4E63-A649-0D6E9CD9F97D}"/>
              </a:ext>
            </a:extLst>
          </p:cNvPr>
          <p:cNvSpPr txBox="1"/>
          <p:nvPr/>
        </p:nvSpPr>
        <p:spPr>
          <a:xfrm>
            <a:off x="2657880" y="4999408"/>
            <a:ext cx="7200900" cy="559769"/>
          </a:xfrm>
          <a:prstGeom prst="rect">
            <a:avLst/>
          </a:prstGeom>
          <a:noFill/>
        </p:spPr>
        <p:txBody>
          <a:bodyPr wrap="square" rtlCol="0">
            <a:spAutoFit/>
          </a:bodyPr>
          <a:lstStyle>
            <a:defPPr>
              <a:defRPr lang="zh-CN"/>
            </a:defPPr>
            <a:lvl1pPr>
              <a:defRPr sz="2000">
                <a:solidFill>
                  <a:schemeClr val="tx1">
                    <a:lumMod val="50000"/>
                    <a:lumOff val="50000"/>
                  </a:schemeClr>
                </a:solidFill>
              </a:defRPr>
            </a:lvl1pPr>
          </a:lstStyle>
          <a:p>
            <a:pPr algn="ctr">
              <a:lnSpc>
                <a:spcPct val="150000"/>
              </a:lnSpc>
            </a:pPr>
            <a:r>
              <a:rPr lang="zh-CN" altLang="en-US" sz="2400" b="1">
                <a:solidFill>
                  <a:schemeClr val="tx1"/>
                </a:solidFill>
                <a:latin typeface="楷体" panose="02010609060101010101" pitchFamily="49" charset="-122"/>
                <a:ea typeface="楷体" panose="02010609060101010101" pitchFamily="49" charset="-122"/>
              </a:rPr>
              <a:t>汇报人：庄国航</a:t>
            </a:r>
            <a:endParaRPr lang="en-US" altLang="zh-CN" sz="2400" b="1" dirty="0">
              <a:solidFill>
                <a:schemeClr val="tx1"/>
              </a:solidFill>
              <a:latin typeface="楷体" panose="02010609060101010101" pitchFamily="49" charset="-122"/>
              <a:ea typeface="楷体" panose="02010609060101010101" pitchFamily="49" charset="-122"/>
            </a:endParaRPr>
          </a:p>
        </p:txBody>
      </p:sp>
      <p:cxnSp>
        <p:nvCxnSpPr>
          <p:cNvPr id="6" name="直接连接符 5">
            <a:extLst>
              <a:ext uri="{FF2B5EF4-FFF2-40B4-BE49-F238E27FC236}">
                <a16:creationId xmlns:a16="http://schemas.microsoft.com/office/drawing/2014/main" id="{2BB462A2-1845-42FD-9DBB-85DA80F7EC10}"/>
              </a:ext>
            </a:extLst>
          </p:cNvPr>
          <p:cNvCxnSpPr/>
          <p:nvPr/>
        </p:nvCxnSpPr>
        <p:spPr>
          <a:xfrm>
            <a:off x="2133600" y="5686425"/>
            <a:ext cx="82105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501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3649B7-2CA2-432C-9563-813D642F884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sp>
        <p:nvSpPr>
          <p:cNvPr id="8" name="标题 3">
            <a:extLst>
              <a:ext uri="{FF2B5EF4-FFF2-40B4-BE49-F238E27FC236}">
                <a16:creationId xmlns:a16="http://schemas.microsoft.com/office/drawing/2014/main" id="{16B3C98D-A8B5-485D-988F-AF68BD2EF2AC}"/>
              </a:ext>
            </a:extLst>
          </p:cNvPr>
          <p:cNvSpPr txBox="1">
            <a:spLocks/>
          </p:cNvSpPr>
          <p:nvPr/>
        </p:nvSpPr>
        <p:spPr>
          <a:xfrm>
            <a:off x="1" y="0"/>
            <a:ext cx="1838960" cy="65624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zh-CN" altLang="en-US" sz="3200">
                <a:solidFill>
                  <a:schemeClr val="tx1"/>
                </a:solidFill>
                <a:latin typeface="楷体" panose="02010609060101010101" pitchFamily="49" charset="-122"/>
                <a:ea typeface="楷体" panose="02010609060101010101" pitchFamily="49" charset="-122"/>
                <a:cs typeface="+mn-ea"/>
                <a:sym typeface="+mn-lt"/>
              </a:rPr>
              <a:t>驾驶场景</a:t>
            </a:r>
            <a:endParaRPr lang="zh-CN" altLang="en-US" sz="3200" dirty="0">
              <a:solidFill>
                <a:schemeClr val="tx1"/>
              </a:solidFill>
              <a:latin typeface="楷体" panose="02010609060101010101" pitchFamily="49" charset="-122"/>
              <a:ea typeface="楷体" panose="02010609060101010101" pitchFamily="49" charset="-122"/>
              <a:cs typeface="+mn-ea"/>
              <a:sym typeface="+mn-lt"/>
            </a:endParaRPr>
          </a:p>
        </p:txBody>
      </p:sp>
      <p:sp>
        <p:nvSpPr>
          <p:cNvPr id="4" name="矩形 3">
            <a:extLst>
              <a:ext uri="{FF2B5EF4-FFF2-40B4-BE49-F238E27FC236}">
                <a16:creationId xmlns:a16="http://schemas.microsoft.com/office/drawing/2014/main" id="{29F0A359-7B08-40E4-8D48-FF5F7D0B6060}"/>
              </a:ext>
            </a:extLst>
          </p:cNvPr>
          <p:cNvSpPr/>
          <p:nvPr/>
        </p:nvSpPr>
        <p:spPr>
          <a:xfrm>
            <a:off x="57706" y="4094252"/>
            <a:ext cx="12076590" cy="1446550"/>
          </a:xfrm>
          <a:prstGeom prst="rect">
            <a:avLst/>
          </a:prstGeom>
        </p:spPr>
        <p:txBody>
          <a:bodyPr wrap="square">
            <a:spAutoFit/>
          </a:bodyPr>
          <a:lstStyle/>
          <a:p>
            <a:r>
              <a:rPr lang="zh-CN" altLang="en-US" sz="2200" b="1">
                <a:latin typeface="Times New Roman" panose="02020603050405020304" pitchFamily="18" charset="0"/>
                <a:ea typeface="楷体" panose="02010609060101010101" pitchFamily="49" charset="-122"/>
              </a:rPr>
              <a:t>标签</a:t>
            </a:r>
            <a:r>
              <a:rPr lang="zh-CN" altLang="en-US" sz="2200">
                <a:latin typeface="Times New Roman" panose="02020603050405020304" pitchFamily="18" charset="0"/>
                <a:ea typeface="楷体" panose="02010609060101010101" pitchFamily="49" charset="-122"/>
              </a:rPr>
              <a:t>：</a:t>
            </a:r>
            <a:r>
              <a:rPr lang="zh-CN" altLang="en-US" sz="2200">
                <a:solidFill>
                  <a:schemeClr val="accent1"/>
                </a:solidFill>
                <a:latin typeface="Times New Roman" panose="02020603050405020304" pitchFamily="18" charset="0"/>
                <a:ea typeface="楷体" panose="02010609060101010101" pitchFamily="49" charset="-122"/>
              </a:rPr>
              <a:t>离散</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喜悦、愤怒、悲伤和恐惧</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a:t>
            </a:r>
            <a:r>
              <a:rPr lang="zh-CN" altLang="en-US" sz="2200">
                <a:solidFill>
                  <a:schemeClr val="accent1"/>
                </a:solidFill>
                <a:latin typeface="Times New Roman" panose="02020603050405020304" pitchFamily="18" charset="0"/>
                <a:ea typeface="楷体" panose="02010609060101010101" pitchFamily="49" charset="-122"/>
              </a:rPr>
              <a:t>连续 </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通过言语提问、情绪自我报告、情绪调查量表、面部表情分析和驾驶行为分析</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采集信息</a:t>
            </a:r>
            <a:r>
              <a:rPr lang="zh-CN" altLang="en-US" sz="2200">
                <a:latin typeface="Times New Roman" panose="02020603050405020304" pitchFamily="18" charset="0"/>
                <a:ea typeface="楷体" panose="02010609060101010101" pitchFamily="49" charset="-122"/>
              </a:rPr>
              <a:t>：驾驶员特征</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如年龄、驾驶经验、情商、情绪敏感性等</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和驾驶车辆特征</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车速、油门踏板平均深度、刹车等</a:t>
            </a:r>
            <a:r>
              <a:rPr lang="en-US" altLang="zh-CN" sz="2200">
                <a:latin typeface="Times New Roman" panose="02020603050405020304" pitchFamily="18" charset="0"/>
                <a:ea typeface="楷体" panose="02010609060101010101" pitchFamily="49" charset="-122"/>
              </a:rPr>
              <a:t>)</a:t>
            </a:r>
          </a:p>
        </p:txBody>
      </p:sp>
      <p:pic>
        <p:nvPicPr>
          <p:cNvPr id="10" name="图片 9">
            <a:extLst>
              <a:ext uri="{FF2B5EF4-FFF2-40B4-BE49-F238E27FC236}">
                <a16:creationId xmlns:a16="http://schemas.microsoft.com/office/drawing/2014/main" id="{03B7FCC9-F708-43BD-936C-861FC4E402C1}"/>
              </a:ext>
            </a:extLst>
          </p:cNvPr>
          <p:cNvPicPr>
            <a:picLocks noChangeAspect="1"/>
          </p:cNvPicPr>
          <p:nvPr/>
        </p:nvPicPr>
        <p:blipFill>
          <a:blip r:embed="rId2"/>
          <a:stretch>
            <a:fillRect/>
          </a:stretch>
        </p:blipFill>
        <p:spPr>
          <a:xfrm>
            <a:off x="6635394" y="858878"/>
            <a:ext cx="5365253" cy="2570122"/>
          </a:xfrm>
          <a:prstGeom prst="rect">
            <a:avLst/>
          </a:prstGeom>
          <a:effectLst>
            <a:softEdge rad="76200"/>
          </a:effectLst>
        </p:spPr>
      </p:pic>
      <p:sp>
        <p:nvSpPr>
          <p:cNvPr id="11" name="矩形 10">
            <a:extLst>
              <a:ext uri="{FF2B5EF4-FFF2-40B4-BE49-F238E27FC236}">
                <a16:creationId xmlns:a16="http://schemas.microsoft.com/office/drawing/2014/main" id="{C2342980-D9BB-4210-80DF-8270C41A62D1}"/>
              </a:ext>
            </a:extLst>
          </p:cNvPr>
          <p:cNvSpPr/>
          <p:nvPr/>
        </p:nvSpPr>
        <p:spPr>
          <a:xfrm>
            <a:off x="57704" y="1139597"/>
            <a:ext cx="6577690" cy="2954655"/>
          </a:xfrm>
          <a:prstGeom prst="rect">
            <a:avLst/>
          </a:prstGeom>
        </p:spPr>
        <p:txBody>
          <a:bodyPr wrap="square">
            <a:spAutoFit/>
          </a:bodyPr>
          <a:lstStyle/>
          <a:p>
            <a:r>
              <a:rPr lang="zh-CN" altLang="en-US" sz="2800">
                <a:latin typeface="Times New Roman" panose="02020603050405020304" pitchFamily="18" charset="0"/>
                <a:ea typeface="楷体" panose="02010609060101010101" pitchFamily="49" charset="-122"/>
              </a:rPr>
              <a:t>论文</a:t>
            </a:r>
            <a:r>
              <a:rPr lang="en-US" altLang="zh-CN" sz="2800">
                <a:latin typeface="Times New Roman" panose="02020603050405020304" pitchFamily="18" charset="0"/>
                <a:ea typeface="楷体" panose="02010609060101010101" pitchFamily="49" charset="-122"/>
              </a:rPr>
              <a:t>2</a:t>
            </a:r>
            <a:r>
              <a:rPr lang="zh-CN" altLang="en-US" sz="2800">
                <a:latin typeface="Times New Roman" panose="02020603050405020304" pitchFamily="18" charset="0"/>
                <a:ea typeface="楷体" panose="02010609060101010101" pitchFamily="49" charset="-122"/>
              </a:rPr>
              <a:t>：Feature extraction and dynamic identification of drivers</a:t>
            </a:r>
            <a:r>
              <a:rPr lang="en-US" altLang="zh-CN" sz="2800">
                <a:latin typeface="Times New Roman" panose="02020603050405020304" pitchFamily="18" charset="0"/>
                <a:ea typeface="楷体" panose="02010609060101010101" pitchFamily="49" charset="-122"/>
              </a:rPr>
              <a:t>’ </a:t>
            </a:r>
            <a:r>
              <a:rPr lang="zh-CN" altLang="en-US" sz="2800">
                <a:latin typeface="Times New Roman" panose="02020603050405020304" pitchFamily="18" charset="0"/>
                <a:ea typeface="楷体" panose="02010609060101010101" pitchFamily="49" charset="-122"/>
              </a:rPr>
              <a:t> emotions</a:t>
            </a:r>
            <a:r>
              <a:rPr lang="en-US" altLang="zh-CN" sz="2800">
                <a:latin typeface="Times New Roman" panose="02020603050405020304" pitchFamily="18" charset="0"/>
                <a:ea typeface="楷体" panose="02010609060101010101" pitchFamily="49" charset="-122"/>
              </a:rPr>
              <a:t>(2019)</a:t>
            </a:r>
          </a:p>
          <a:p>
            <a:endParaRPr lang="en-US" altLang="zh-CN" sz="20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目的</a:t>
            </a:r>
            <a:r>
              <a:rPr lang="zh-CN" altLang="en-US" sz="2200">
                <a:latin typeface="Times New Roman" panose="02020603050405020304" pitchFamily="18" charset="0"/>
                <a:ea typeface="楷体" panose="02010609060101010101" pitchFamily="49" charset="-122"/>
              </a:rPr>
              <a:t>：实现对驾驶员情绪的实时、动态、非侵入性和低成本的识别。</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刺激方式</a:t>
            </a:r>
            <a:r>
              <a:rPr lang="zh-CN" altLang="en-US" sz="2200">
                <a:latin typeface="Times New Roman" panose="02020603050405020304" pitchFamily="18" charset="0"/>
                <a:ea typeface="楷体" panose="02010609060101010101" pitchFamily="49" charset="-122"/>
              </a:rPr>
              <a:t>：先通过情绪视频刺激，然后进行实体车驾驶和虚拟驾驶。</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关键词</a:t>
            </a:r>
            <a:r>
              <a:rPr lang="zh-CN" altLang="en-US" sz="2200">
                <a:latin typeface="Times New Roman" panose="02020603050405020304" pitchFamily="18" charset="0"/>
                <a:ea typeface="楷体" panose="02010609060101010101" pitchFamily="49" charset="-122"/>
              </a:rPr>
              <a:t>：驾驶员行为、情感特征、提取识别</a:t>
            </a:r>
          </a:p>
        </p:txBody>
      </p:sp>
      <p:sp>
        <p:nvSpPr>
          <p:cNvPr id="12" name="矩形 11">
            <a:extLst>
              <a:ext uri="{FF2B5EF4-FFF2-40B4-BE49-F238E27FC236}">
                <a16:creationId xmlns:a16="http://schemas.microsoft.com/office/drawing/2014/main" id="{F8FBB17E-17FB-4C95-B3D7-F50BE0195145}"/>
              </a:ext>
            </a:extLst>
          </p:cNvPr>
          <p:cNvSpPr/>
          <p:nvPr/>
        </p:nvSpPr>
        <p:spPr>
          <a:xfrm>
            <a:off x="6635394" y="0"/>
            <a:ext cx="555660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spTree>
    <p:extLst>
      <p:ext uri="{BB962C8B-B14F-4D97-AF65-F5344CB8AC3E}">
        <p14:creationId xmlns:p14="http://schemas.microsoft.com/office/powerpoint/2010/main" val="21359966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3649B7-2CA2-432C-9563-813D642F884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sp>
        <p:nvSpPr>
          <p:cNvPr id="8" name="标题 3">
            <a:extLst>
              <a:ext uri="{FF2B5EF4-FFF2-40B4-BE49-F238E27FC236}">
                <a16:creationId xmlns:a16="http://schemas.microsoft.com/office/drawing/2014/main" id="{16B3C98D-A8B5-485D-988F-AF68BD2EF2AC}"/>
              </a:ext>
            </a:extLst>
          </p:cNvPr>
          <p:cNvSpPr txBox="1">
            <a:spLocks/>
          </p:cNvSpPr>
          <p:nvPr/>
        </p:nvSpPr>
        <p:spPr>
          <a:xfrm>
            <a:off x="1" y="0"/>
            <a:ext cx="1838960" cy="65624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zh-CN" altLang="en-US" sz="3200">
                <a:solidFill>
                  <a:schemeClr val="tx1"/>
                </a:solidFill>
                <a:latin typeface="楷体" panose="02010609060101010101" pitchFamily="49" charset="-122"/>
                <a:ea typeface="楷体" panose="02010609060101010101" pitchFamily="49" charset="-122"/>
                <a:cs typeface="+mn-ea"/>
                <a:sym typeface="+mn-lt"/>
              </a:rPr>
              <a:t>驾驶场景</a:t>
            </a:r>
            <a:endParaRPr lang="zh-CN" altLang="en-US" sz="3200" dirty="0">
              <a:solidFill>
                <a:schemeClr val="tx1"/>
              </a:solidFill>
              <a:latin typeface="楷体" panose="02010609060101010101" pitchFamily="49" charset="-122"/>
              <a:ea typeface="楷体" panose="02010609060101010101" pitchFamily="49" charset="-122"/>
              <a:cs typeface="+mn-ea"/>
              <a:sym typeface="+mn-lt"/>
            </a:endParaRPr>
          </a:p>
        </p:txBody>
      </p:sp>
      <p:sp>
        <p:nvSpPr>
          <p:cNvPr id="4" name="矩形 3">
            <a:extLst>
              <a:ext uri="{FF2B5EF4-FFF2-40B4-BE49-F238E27FC236}">
                <a16:creationId xmlns:a16="http://schemas.microsoft.com/office/drawing/2014/main" id="{29F0A359-7B08-40E4-8D48-FF5F7D0B6060}"/>
              </a:ext>
            </a:extLst>
          </p:cNvPr>
          <p:cNvSpPr/>
          <p:nvPr/>
        </p:nvSpPr>
        <p:spPr>
          <a:xfrm>
            <a:off x="57706" y="4094252"/>
            <a:ext cx="12076590" cy="1815882"/>
          </a:xfrm>
          <a:prstGeom prst="rect">
            <a:avLst/>
          </a:prstGeom>
        </p:spPr>
        <p:txBody>
          <a:bodyPr wrap="square">
            <a:spAutoFit/>
          </a:bodyPr>
          <a:lstStyle/>
          <a:p>
            <a:r>
              <a:rPr lang="zh-CN" altLang="en-US" sz="2200" b="1">
                <a:latin typeface="Times New Roman" panose="02020603050405020304" pitchFamily="18" charset="0"/>
                <a:ea typeface="楷体" panose="02010609060101010101" pitchFamily="49" charset="-122"/>
              </a:rPr>
              <a:t>标签</a:t>
            </a:r>
            <a:r>
              <a:rPr lang="zh-CN" altLang="en-US" sz="2200">
                <a:latin typeface="Times New Roman" panose="02020603050405020304" pitchFamily="18" charset="0"/>
                <a:ea typeface="楷体" panose="02010609060101010101" pitchFamily="49" charset="-122"/>
              </a:rPr>
              <a:t>：</a:t>
            </a:r>
            <a:r>
              <a:rPr lang="zh-CN" altLang="en-US" sz="2200">
                <a:solidFill>
                  <a:schemeClr val="accent1"/>
                </a:solidFill>
                <a:latin typeface="Times New Roman" panose="02020603050405020304" pitchFamily="18" charset="0"/>
                <a:ea typeface="楷体" panose="02010609060101010101" pitchFamily="49" charset="-122"/>
              </a:rPr>
              <a:t>离散</a:t>
            </a:r>
            <a:r>
              <a:rPr lang="en-US" altLang="zh-CN" sz="2200">
                <a:latin typeface="Times New Roman" panose="02020603050405020304" pitchFamily="18" charset="0"/>
                <a:ea typeface="楷体" panose="02010609060101010101" pitchFamily="49" charset="-122"/>
              </a:rPr>
              <a:t>(</a:t>
            </a:r>
            <a:r>
              <a:rPr lang="zh-CN" altLang="en-US" sz="2400">
                <a:latin typeface="Times New Roman" panose="02020603050405020304" pitchFamily="18" charset="0"/>
                <a:ea typeface="楷体" panose="02010609060101010101" pitchFamily="49" charset="-122"/>
              </a:rPr>
              <a:t>快乐、愤怒、放松、悲伤和中性</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a:t>
            </a:r>
            <a:r>
              <a:rPr lang="zh-CN" altLang="en-US" sz="2200">
                <a:solidFill>
                  <a:schemeClr val="accent1"/>
                </a:solidFill>
                <a:latin typeface="Times New Roman" panose="02020603050405020304" pitchFamily="18" charset="0"/>
                <a:ea typeface="楷体" panose="02010609060101010101" pitchFamily="49" charset="-122"/>
              </a:rPr>
              <a:t>连续 </a:t>
            </a:r>
            <a:r>
              <a:rPr lang="zh-CN" altLang="en-US" sz="2200">
                <a:latin typeface="Times New Roman" panose="02020603050405020304" pitchFamily="18" charset="0"/>
                <a:ea typeface="楷体" panose="02010609060101010101" pitchFamily="49" charset="-122"/>
              </a:rPr>
              <a:t>，均由后期评估。</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采集信息</a:t>
            </a:r>
            <a:r>
              <a:rPr lang="zh-CN" altLang="en-US" sz="2200">
                <a:latin typeface="Times New Roman" panose="02020603050405020304" pitchFamily="18" charset="0"/>
                <a:ea typeface="楷体" panose="02010609060101010101" pitchFamily="49" charset="-122"/>
              </a:rPr>
              <a:t>：生理信息</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心跳频率、皮肤温度、脉搏波</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、驾驶员特征</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如年龄、与客户距离、收入、休息时间等</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和驾驶车辆特征</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车速</a:t>
            </a:r>
            <a:r>
              <a:rPr lang="en-US" altLang="zh-CN" sz="2200">
                <a:latin typeface="Times New Roman" panose="02020603050405020304" pitchFamily="18" charset="0"/>
                <a:ea typeface="楷体" panose="02010609060101010101" pitchFamily="49" charset="-122"/>
              </a:rPr>
              <a:t>)</a:t>
            </a:r>
          </a:p>
          <a:p>
            <a:r>
              <a:rPr lang="zh-CN" altLang="en-US" sz="2200" b="1">
                <a:latin typeface="Times New Roman" panose="02020603050405020304" pitchFamily="18" charset="0"/>
                <a:ea typeface="楷体" panose="02010609060101010101" pitchFamily="49" charset="-122"/>
              </a:rPr>
              <a:t>结论</a:t>
            </a:r>
            <a:r>
              <a:rPr lang="zh-CN" altLang="en-US" sz="2200">
                <a:latin typeface="Times New Roman" panose="02020603050405020304" pitchFamily="18" charset="0"/>
                <a:ea typeface="楷体" panose="02010609060101010101" pitchFamily="49" charset="-122"/>
              </a:rPr>
              <a:t>：</a:t>
            </a:r>
            <a:r>
              <a:rPr lang="zh-CN" altLang="en-US" sz="2200">
                <a:solidFill>
                  <a:schemeClr val="accent1"/>
                </a:solidFill>
                <a:latin typeface="Times New Roman" panose="02020603050405020304" pitchFamily="18" charset="0"/>
                <a:ea typeface="楷体" panose="02010609060101010101" pitchFamily="49" charset="-122"/>
              </a:rPr>
              <a:t>愤怒和悲伤的情绪状态与驾驶速度呈正相关，而中性情绪状态与驾驶速度呈负相关。然而，快乐和放松的情绪状态没有显着的关系。</a:t>
            </a:r>
            <a:endParaRPr lang="en-US" altLang="zh-CN" sz="2200">
              <a:solidFill>
                <a:schemeClr val="accent1"/>
              </a:solidFill>
              <a:latin typeface="Times New Roman" panose="02020603050405020304" pitchFamily="18" charset="0"/>
              <a:ea typeface="楷体" panose="02010609060101010101" pitchFamily="49" charset="-122"/>
            </a:endParaRPr>
          </a:p>
        </p:txBody>
      </p:sp>
      <p:sp>
        <p:nvSpPr>
          <p:cNvPr id="11" name="矩形 10">
            <a:extLst>
              <a:ext uri="{FF2B5EF4-FFF2-40B4-BE49-F238E27FC236}">
                <a16:creationId xmlns:a16="http://schemas.microsoft.com/office/drawing/2014/main" id="{C2342980-D9BB-4210-80DF-8270C41A62D1}"/>
              </a:ext>
            </a:extLst>
          </p:cNvPr>
          <p:cNvSpPr/>
          <p:nvPr/>
        </p:nvSpPr>
        <p:spPr>
          <a:xfrm>
            <a:off x="57704" y="1139597"/>
            <a:ext cx="6790136" cy="2769989"/>
          </a:xfrm>
          <a:prstGeom prst="rect">
            <a:avLst/>
          </a:prstGeom>
        </p:spPr>
        <p:txBody>
          <a:bodyPr wrap="square">
            <a:spAutoFit/>
          </a:bodyPr>
          <a:lstStyle/>
          <a:p>
            <a:r>
              <a:rPr lang="zh-CN" altLang="en-US" sz="2800">
                <a:latin typeface="Times New Roman" panose="02020603050405020304" pitchFamily="18" charset="0"/>
                <a:ea typeface="楷体" panose="02010609060101010101" pitchFamily="49" charset="-122"/>
              </a:rPr>
              <a:t>论文</a:t>
            </a:r>
            <a:r>
              <a:rPr lang="en-US" altLang="zh-CN" sz="2800">
                <a:latin typeface="Times New Roman" panose="02020603050405020304" pitchFamily="18" charset="0"/>
                <a:ea typeface="楷体" panose="02010609060101010101" pitchFamily="49" charset="-122"/>
              </a:rPr>
              <a:t>3</a:t>
            </a:r>
            <a:r>
              <a:rPr lang="zh-CN" altLang="en-US" sz="2800">
                <a:latin typeface="Times New Roman" panose="02020603050405020304" pitchFamily="18" charset="0"/>
                <a:ea typeface="楷体" panose="02010609060101010101" pitchFamily="49" charset="-122"/>
              </a:rPr>
              <a:t>：</a:t>
            </a:r>
            <a:r>
              <a:rPr lang="en-US" altLang="zh-CN" sz="2800">
                <a:latin typeface="Times New Roman" panose="02020603050405020304" pitchFamily="18" charset="0"/>
                <a:ea typeface="楷体" panose="02010609060101010101" pitchFamily="49" charset="-122"/>
              </a:rPr>
              <a:t>How is emotion associated with driving speed? A study on taxi drivers in Japan (2021)</a:t>
            </a:r>
          </a:p>
          <a:p>
            <a:endParaRPr lang="en-US" altLang="zh-CN" sz="20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目的</a:t>
            </a:r>
            <a:r>
              <a:rPr lang="zh-CN" altLang="en-US" sz="2200">
                <a:latin typeface="Times New Roman" panose="02020603050405020304" pitchFamily="18" charset="0"/>
                <a:ea typeface="楷体" panose="02010609060101010101" pitchFamily="49" charset="-122"/>
              </a:rPr>
              <a:t>：</a:t>
            </a:r>
            <a:r>
              <a:rPr lang="zh-CN" altLang="en-US" sz="2400">
                <a:latin typeface="Times New Roman" panose="02020603050405020304" pitchFamily="18" charset="0"/>
                <a:ea typeface="楷体" panose="02010609060101010101" pitchFamily="49" charset="-122"/>
              </a:rPr>
              <a:t>探索驾驶员情绪与车速的关系。</a:t>
            </a:r>
            <a:endParaRPr lang="en-US" altLang="zh-CN" sz="24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刺激方式</a:t>
            </a:r>
            <a:r>
              <a:rPr lang="zh-CN" altLang="en-US" sz="2200">
                <a:latin typeface="Times New Roman" panose="02020603050405020304" pitchFamily="18" charset="0"/>
                <a:ea typeface="楷体" panose="02010609060101010101" pitchFamily="49" charset="-122"/>
              </a:rPr>
              <a:t>：</a:t>
            </a:r>
            <a:r>
              <a:rPr lang="zh-CN" altLang="en-US" sz="2400">
                <a:latin typeface="Times New Roman" panose="02020603050405020304" pitchFamily="18" charset="0"/>
                <a:ea typeface="楷体" panose="02010609060101010101" pitchFamily="49" charset="-122"/>
              </a:rPr>
              <a:t>实体驾驶场景</a:t>
            </a:r>
            <a:r>
              <a:rPr lang="zh-CN" altLang="en-US" sz="2200">
                <a:latin typeface="Times New Roman" panose="02020603050405020304" pitchFamily="18" charset="0"/>
                <a:ea typeface="楷体" panose="02010609060101010101" pitchFamily="49" charset="-122"/>
              </a:rPr>
              <a:t>。</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关键词</a:t>
            </a:r>
            <a:r>
              <a:rPr lang="zh-CN" altLang="en-US" sz="2200">
                <a:latin typeface="Times New Roman" panose="02020603050405020304" pitchFamily="18" charset="0"/>
                <a:ea typeface="楷体" panose="02010609060101010101" pitchFamily="49" charset="-122"/>
              </a:rPr>
              <a:t>：驾驶员行为、情感、生物识别、日本出租车</a:t>
            </a:r>
          </a:p>
        </p:txBody>
      </p:sp>
      <p:sp>
        <p:nvSpPr>
          <p:cNvPr id="12" name="矩形 11">
            <a:extLst>
              <a:ext uri="{FF2B5EF4-FFF2-40B4-BE49-F238E27FC236}">
                <a16:creationId xmlns:a16="http://schemas.microsoft.com/office/drawing/2014/main" id="{F8FBB17E-17FB-4C95-B3D7-F50BE0195145}"/>
              </a:ext>
            </a:extLst>
          </p:cNvPr>
          <p:cNvSpPr/>
          <p:nvPr/>
        </p:nvSpPr>
        <p:spPr>
          <a:xfrm>
            <a:off x="6635394" y="0"/>
            <a:ext cx="555660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pic>
        <p:nvPicPr>
          <p:cNvPr id="9" name="图片 8">
            <a:extLst>
              <a:ext uri="{FF2B5EF4-FFF2-40B4-BE49-F238E27FC236}">
                <a16:creationId xmlns:a16="http://schemas.microsoft.com/office/drawing/2014/main" id="{75737985-BCCB-47D6-A8AC-12C9A249654E}"/>
              </a:ext>
            </a:extLst>
          </p:cNvPr>
          <p:cNvPicPr>
            <a:picLocks noChangeAspect="1"/>
          </p:cNvPicPr>
          <p:nvPr/>
        </p:nvPicPr>
        <p:blipFill>
          <a:blip r:embed="rId2"/>
          <a:stretch>
            <a:fillRect/>
          </a:stretch>
        </p:blipFill>
        <p:spPr>
          <a:xfrm>
            <a:off x="6095999" y="1139597"/>
            <a:ext cx="5865341" cy="2425092"/>
          </a:xfrm>
          <a:prstGeom prst="rect">
            <a:avLst/>
          </a:prstGeom>
          <a:effectLst>
            <a:softEdge rad="127000"/>
          </a:effectLst>
        </p:spPr>
      </p:pic>
    </p:spTree>
    <p:extLst>
      <p:ext uri="{BB962C8B-B14F-4D97-AF65-F5344CB8AC3E}">
        <p14:creationId xmlns:p14="http://schemas.microsoft.com/office/powerpoint/2010/main" val="343897114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3649B7-2CA2-432C-9563-813D642F884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sp>
        <p:nvSpPr>
          <p:cNvPr id="8" name="标题 3">
            <a:extLst>
              <a:ext uri="{FF2B5EF4-FFF2-40B4-BE49-F238E27FC236}">
                <a16:creationId xmlns:a16="http://schemas.microsoft.com/office/drawing/2014/main" id="{16B3C98D-A8B5-485D-988F-AF68BD2EF2AC}"/>
              </a:ext>
            </a:extLst>
          </p:cNvPr>
          <p:cNvSpPr txBox="1">
            <a:spLocks/>
          </p:cNvSpPr>
          <p:nvPr/>
        </p:nvSpPr>
        <p:spPr>
          <a:xfrm>
            <a:off x="1" y="0"/>
            <a:ext cx="1838960" cy="65624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zh-CN" altLang="en-US" sz="3200">
                <a:solidFill>
                  <a:schemeClr val="tx1"/>
                </a:solidFill>
                <a:latin typeface="楷体" panose="02010609060101010101" pitchFamily="49" charset="-122"/>
                <a:ea typeface="楷体" panose="02010609060101010101" pitchFamily="49" charset="-122"/>
                <a:cs typeface="+mn-ea"/>
                <a:sym typeface="+mn-lt"/>
              </a:rPr>
              <a:t>驾驶场景</a:t>
            </a:r>
            <a:endParaRPr lang="zh-CN" altLang="en-US" sz="3200" dirty="0">
              <a:solidFill>
                <a:schemeClr val="tx1"/>
              </a:solidFill>
              <a:latin typeface="楷体" panose="02010609060101010101" pitchFamily="49" charset="-122"/>
              <a:ea typeface="楷体" panose="02010609060101010101" pitchFamily="49" charset="-122"/>
              <a:cs typeface="+mn-ea"/>
              <a:sym typeface="+mn-lt"/>
            </a:endParaRPr>
          </a:p>
        </p:txBody>
      </p:sp>
      <p:sp>
        <p:nvSpPr>
          <p:cNvPr id="4" name="矩形 3">
            <a:extLst>
              <a:ext uri="{FF2B5EF4-FFF2-40B4-BE49-F238E27FC236}">
                <a16:creationId xmlns:a16="http://schemas.microsoft.com/office/drawing/2014/main" id="{29F0A359-7B08-40E4-8D48-FF5F7D0B6060}"/>
              </a:ext>
            </a:extLst>
          </p:cNvPr>
          <p:cNvSpPr/>
          <p:nvPr/>
        </p:nvSpPr>
        <p:spPr>
          <a:xfrm>
            <a:off x="115410" y="4143817"/>
            <a:ext cx="12076590" cy="954107"/>
          </a:xfrm>
          <a:prstGeom prst="rect">
            <a:avLst/>
          </a:prstGeom>
        </p:spPr>
        <p:txBody>
          <a:bodyPr wrap="square">
            <a:spAutoFit/>
          </a:bodyPr>
          <a:lstStyle/>
          <a:p>
            <a:r>
              <a:rPr lang="zh-CN" altLang="en-US" sz="2200" b="1">
                <a:latin typeface="Times New Roman" panose="02020603050405020304" pitchFamily="18" charset="0"/>
                <a:ea typeface="楷体" panose="02010609060101010101" pitchFamily="49" charset="-122"/>
              </a:rPr>
              <a:t>标签</a:t>
            </a:r>
            <a:r>
              <a:rPr lang="zh-CN" altLang="en-US" sz="2200">
                <a:latin typeface="Times New Roman" panose="02020603050405020304" pitchFamily="18" charset="0"/>
                <a:ea typeface="楷体" panose="02010609060101010101" pitchFamily="49" charset="-122"/>
              </a:rPr>
              <a:t>：</a:t>
            </a:r>
            <a:r>
              <a:rPr lang="zh-CN" altLang="en-US" sz="2200">
                <a:solidFill>
                  <a:schemeClr val="accent1"/>
                </a:solidFill>
                <a:latin typeface="Times New Roman" panose="02020603050405020304" pitchFamily="18" charset="0"/>
                <a:ea typeface="楷体" panose="02010609060101010101" pitchFamily="49" charset="-122"/>
              </a:rPr>
              <a:t>离散</a:t>
            </a:r>
            <a:r>
              <a:rPr lang="en-US" altLang="zh-CN" sz="2200">
                <a:latin typeface="Times New Roman" panose="02020603050405020304" pitchFamily="18" charset="0"/>
                <a:ea typeface="楷体" panose="02010609060101010101" pitchFamily="49" charset="-122"/>
              </a:rPr>
              <a:t>(</a:t>
            </a:r>
            <a:r>
              <a:rPr lang="zh-CN" altLang="en-US" sz="2400">
                <a:latin typeface="Times New Roman" panose="02020603050405020304" pitchFamily="18" charset="0"/>
                <a:ea typeface="楷体" panose="02010609060101010101" pitchFamily="49" charset="-122"/>
              </a:rPr>
              <a:t>自我评估：</a:t>
            </a:r>
            <a:r>
              <a:rPr lang="en-US" altLang="zh-CN" sz="2400">
                <a:latin typeface="Times New Roman" panose="02020603050405020304" pitchFamily="18" charset="0"/>
                <a:ea typeface="楷体" panose="02010609060101010101" pitchFamily="49" charset="-122"/>
              </a:rPr>
              <a:t>DES</a:t>
            </a:r>
            <a:r>
              <a:rPr lang="zh-CN" altLang="en-US" sz="2400">
                <a:latin typeface="Times New Roman" panose="02020603050405020304" pitchFamily="18" charset="0"/>
                <a:ea typeface="楷体" panose="02010609060101010101" pitchFamily="49" charset="-122"/>
              </a:rPr>
              <a:t>包括十种基本情绪</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a:t>
            </a:r>
            <a:r>
              <a:rPr lang="zh-CN" altLang="en-US" sz="2200">
                <a:solidFill>
                  <a:schemeClr val="accent1"/>
                </a:solidFill>
                <a:latin typeface="Times New Roman" panose="02020603050405020304" pitchFamily="18" charset="0"/>
                <a:ea typeface="楷体" panose="02010609060101010101" pitchFamily="49" charset="-122"/>
              </a:rPr>
              <a:t>连续 </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参与者主观注释：自我评估</a:t>
            </a:r>
            <a:r>
              <a:rPr lang="en-US" altLang="zh-CN" sz="2200">
                <a:latin typeface="Times New Roman" panose="02020603050405020304" pitchFamily="18" charset="0"/>
                <a:ea typeface="楷体" panose="02010609060101010101" pitchFamily="49" charset="-122"/>
              </a:rPr>
              <a:t>SAM)</a:t>
            </a:r>
            <a:r>
              <a:rPr lang="zh-CN" altLang="en-US" sz="2200">
                <a:latin typeface="Times New Roman" panose="02020603050405020304" pitchFamily="18" charset="0"/>
                <a:ea typeface="楷体" panose="02010609060101010101" pitchFamily="49" charset="-122"/>
              </a:rPr>
              <a:t> 。</a:t>
            </a:r>
            <a:endParaRPr lang="en-US" altLang="zh-CN" sz="2200">
              <a:latin typeface="Times New Roman" panose="02020603050405020304" pitchFamily="18" charset="0"/>
              <a:ea typeface="楷体" panose="02010609060101010101" pitchFamily="49" charset="-122"/>
            </a:endParaRPr>
          </a:p>
          <a:p>
            <a:endParaRPr lang="en-US" altLang="zh-CN" sz="10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采集信息</a:t>
            </a:r>
            <a:r>
              <a:rPr lang="zh-CN" altLang="en-US" sz="2200">
                <a:latin typeface="Times New Roman" panose="02020603050405020304" pitchFamily="18" charset="0"/>
                <a:ea typeface="楷体" panose="02010609060101010101" pitchFamily="49" charset="-122"/>
              </a:rPr>
              <a:t>：人脸表情视频</a:t>
            </a:r>
            <a:endParaRPr lang="en-US" altLang="zh-CN" sz="2200">
              <a:latin typeface="Times New Roman" panose="02020603050405020304" pitchFamily="18" charset="0"/>
              <a:ea typeface="楷体" panose="02010609060101010101" pitchFamily="49" charset="-122"/>
            </a:endParaRPr>
          </a:p>
        </p:txBody>
      </p:sp>
      <p:sp>
        <p:nvSpPr>
          <p:cNvPr id="11" name="矩形 10">
            <a:extLst>
              <a:ext uri="{FF2B5EF4-FFF2-40B4-BE49-F238E27FC236}">
                <a16:creationId xmlns:a16="http://schemas.microsoft.com/office/drawing/2014/main" id="{C2342980-D9BB-4210-80DF-8270C41A62D1}"/>
              </a:ext>
            </a:extLst>
          </p:cNvPr>
          <p:cNvSpPr/>
          <p:nvPr/>
        </p:nvSpPr>
        <p:spPr>
          <a:xfrm>
            <a:off x="113811" y="848702"/>
            <a:ext cx="6790136" cy="3385542"/>
          </a:xfrm>
          <a:prstGeom prst="rect">
            <a:avLst/>
          </a:prstGeom>
        </p:spPr>
        <p:txBody>
          <a:bodyPr wrap="square">
            <a:spAutoFit/>
          </a:bodyPr>
          <a:lstStyle/>
          <a:p>
            <a:r>
              <a:rPr lang="zh-CN" altLang="en-US" sz="2800">
                <a:latin typeface="Times New Roman" panose="02020603050405020304" pitchFamily="18" charset="0"/>
                <a:ea typeface="楷体" panose="02010609060101010101" pitchFamily="49" charset="-122"/>
              </a:rPr>
              <a:t>论文</a:t>
            </a:r>
            <a:r>
              <a:rPr lang="en-US" altLang="zh-CN" sz="2800">
                <a:latin typeface="Times New Roman" panose="02020603050405020304" pitchFamily="18" charset="0"/>
                <a:ea typeface="楷体" panose="02010609060101010101" pitchFamily="49" charset="-122"/>
              </a:rPr>
              <a:t>4</a:t>
            </a:r>
            <a:r>
              <a:rPr lang="zh-CN" altLang="en-US" sz="2800">
                <a:latin typeface="Times New Roman" panose="02020603050405020304" pitchFamily="18" charset="0"/>
                <a:ea typeface="楷体" panose="02010609060101010101" pitchFamily="49" charset="-122"/>
              </a:rPr>
              <a:t>：</a:t>
            </a:r>
            <a:r>
              <a:rPr lang="en-US" altLang="zh-CN" sz="2800">
                <a:latin typeface="Times New Roman" panose="02020603050405020304" pitchFamily="18" charset="0"/>
                <a:ea typeface="楷体" panose="02010609060101010101" pitchFamily="49" charset="-122"/>
              </a:rPr>
              <a:t>DEFE</a:t>
            </a:r>
            <a:r>
              <a:rPr lang="zh-CN" altLang="en-US" sz="2800">
                <a:latin typeface="Times New Roman" panose="02020603050405020304" pitchFamily="18" charset="0"/>
                <a:ea typeface="楷体" panose="02010609060101010101" pitchFamily="49" charset="-122"/>
              </a:rPr>
              <a:t>数据集</a:t>
            </a:r>
            <a:r>
              <a:rPr lang="en-US" altLang="zh-CN" sz="2800">
                <a:latin typeface="Times New Roman" panose="02020603050405020304" pitchFamily="18" charset="0"/>
                <a:ea typeface="楷体" panose="02010609060101010101" pitchFamily="49" charset="-122"/>
              </a:rPr>
              <a:t>(2021)</a:t>
            </a:r>
          </a:p>
          <a:p>
            <a:endParaRPr lang="en-US" altLang="zh-CN" sz="20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目的</a:t>
            </a:r>
            <a:r>
              <a:rPr lang="zh-CN" altLang="en-US" sz="2200">
                <a:latin typeface="Times New Roman" panose="02020603050405020304" pitchFamily="18" charset="0"/>
                <a:ea typeface="楷体" panose="02010609060101010101" pitchFamily="49" charset="-122"/>
              </a:rPr>
              <a:t>：为了准确识别驾驶员的情绪，建立可靠的情绪感知人机交互系统，从而提高驾驶安全性和舒适性，有必要发布专门针对驾驶员的人体情绪数据集</a:t>
            </a:r>
            <a:r>
              <a:rPr lang="zh-CN" altLang="en-US" sz="2400">
                <a:latin typeface="Times New Roman" panose="02020603050405020304" pitchFamily="18" charset="0"/>
                <a:ea typeface="楷体" panose="02010609060101010101" pitchFamily="49" charset="-122"/>
              </a:rPr>
              <a:t>。</a:t>
            </a:r>
            <a:endParaRPr lang="en-US" altLang="zh-CN" sz="2400">
              <a:latin typeface="Times New Roman" panose="02020603050405020304" pitchFamily="18" charset="0"/>
              <a:ea typeface="楷体" panose="02010609060101010101" pitchFamily="49" charset="-122"/>
            </a:endParaRPr>
          </a:p>
          <a:p>
            <a:endParaRPr lang="en-US" altLang="zh-CN" sz="10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刺激方式</a:t>
            </a:r>
            <a:r>
              <a:rPr lang="zh-CN" altLang="en-US" sz="2200">
                <a:latin typeface="Times New Roman" panose="02020603050405020304" pitchFamily="18" charset="0"/>
                <a:ea typeface="楷体" panose="02010609060101010101" pitchFamily="49" charset="-122"/>
              </a:rPr>
              <a:t>：</a:t>
            </a:r>
            <a:r>
              <a:rPr lang="zh-CN" altLang="en-US" sz="2400">
                <a:latin typeface="Times New Roman" panose="02020603050405020304" pitchFamily="18" charset="0"/>
                <a:ea typeface="楷体" panose="02010609060101010101" pitchFamily="49" charset="-122"/>
              </a:rPr>
              <a:t>通过情绪视频刺激，再虚拟驾驶</a:t>
            </a:r>
            <a:r>
              <a:rPr lang="zh-CN" altLang="en-US" sz="2200">
                <a:latin typeface="Times New Roman" panose="02020603050405020304" pitchFamily="18" charset="0"/>
                <a:ea typeface="楷体" panose="02010609060101010101" pitchFamily="49" charset="-122"/>
              </a:rPr>
              <a:t>。</a:t>
            </a:r>
            <a:endParaRPr lang="en-US" altLang="zh-CN" sz="2200">
              <a:latin typeface="Times New Roman" panose="02020603050405020304" pitchFamily="18" charset="0"/>
              <a:ea typeface="楷体" panose="02010609060101010101" pitchFamily="49" charset="-122"/>
            </a:endParaRPr>
          </a:p>
          <a:p>
            <a:endParaRPr lang="en-US" altLang="zh-CN" sz="10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关键词</a:t>
            </a:r>
            <a:r>
              <a:rPr lang="zh-CN" altLang="en-US" sz="2200">
                <a:latin typeface="Times New Roman" panose="02020603050405020304" pitchFamily="18" charset="0"/>
                <a:ea typeface="楷体" panose="02010609060101010101" pitchFamily="49" charset="-122"/>
              </a:rPr>
              <a:t>：</a:t>
            </a:r>
            <a:r>
              <a:rPr lang="zh-CN" altLang="en-US" sz="2400">
                <a:latin typeface="Times New Roman" panose="02020603050405020304" pitchFamily="18" charset="0"/>
                <a:ea typeface="楷体" panose="02010609060101010101" pitchFamily="49" charset="-122"/>
              </a:rPr>
              <a:t>驾驶安全、驾驶员情绪、面部表情数据集、自发表情、情感计算、智能车辆</a:t>
            </a:r>
          </a:p>
        </p:txBody>
      </p:sp>
      <p:sp>
        <p:nvSpPr>
          <p:cNvPr id="12" name="矩形 11">
            <a:extLst>
              <a:ext uri="{FF2B5EF4-FFF2-40B4-BE49-F238E27FC236}">
                <a16:creationId xmlns:a16="http://schemas.microsoft.com/office/drawing/2014/main" id="{F8FBB17E-17FB-4C95-B3D7-F50BE0195145}"/>
              </a:ext>
            </a:extLst>
          </p:cNvPr>
          <p:cNvSpPr/>
          <p:nvPr/>
        </p:nvSpPr>
        <p:spPr>
          <a:xfrm>
            <a:off x="6635394" y="0"/>
            <a:ext cx="555660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pic>
        <p:nvPicPr>
          <p:cNvPr id="3" name="图片 2">
            <a:extLst>
              <a:ext uri="{FF2B5EF4-FFF2-40B4-BE49-F238E27FC236}">
                <a16:creationId xmlns:a16="http://schemas.microsoft.com/office/drawing/2014/main" id="{768877FB-B977-4650-958B-4F34276FB151}"/>
              </a:ext>
            </a:extLst>
          </p:cNvPr>
          <p:cNvPicPr>
            <a:picLocks noChangeAspect="1"/>
          </p:cNvPicPr>
          <p:nvPr/>
        </p:nvPicPr>
        <p:blipFill>
          <a:blip r:embed="rId2"/>
          <a:stretch>
            <a:fillRect/>
          </a:stretch>
        </p:blipFill>
        <p:spPr>
          <a:xfrm>
            <a:off x="6749205" y="688509"/>
            <a:ext cx="5328984" cy="3129379"/>
          </a:xfrm>
          <a:prstGeom prst="rect">
            <a:avLst/>
          </a:prstGeom>
        </p:spPr>
      </p:pic>
      <p:sp>
        <p:nvSpPr>
          <p:cNvPr id="10" name="矩形: 圆角 9">
            <a:extLst>
              <a:ext uri="{FF2B5EF4-FFF2-40B4-BE49-F238E27FC236}">
                <a16:creationId xmlns:a16="http://schemas.microsoft.com/office/drawing/2014/main" id="{82B70F06-2EEB-4E95-BA4E-9377FE016FC4}"/>
              </a:ext>
            </a:extLst>
          </p:cNvPr>
          <p:cNvSpPr/>
          <p:nvPr/>
        </p:nvSpPr>
        <p:spPr>
          <a:xfrm>
            <a:off x="603681" y="5423853"/>
            <a:ext cx="10573305" cy="10386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Times New Roman" panose="02020603050405020304" pitchFamily="18" charset="0"/>
                <a:ea typeface="楷体" panose="02010609060101010101" pitchFamily="49" charset="-122"/>
              </a:rPr>
              <a:t>关于驾驶场景的论文，考虑较多的是对于驾驶员的情况，以及驾驶车辆周边环境的情景。可以把车上的乘客因素考虑进去，例如乘客的行为、乘客与驾驶员之间的距离以及乘客的言语等因素是否会影响驾驶员的情绪，让驾驶员分心或者影响驾驶车速等。</a:t>
            </a:r>
          </a:p>
        </p:txBody>
      </p:sp>
    </p:spTree>
    <p:extLst>
      <p:ext uri="{BB962C8B-B14F-4D97-AF65-F5344CB8AC3E}">
        <p14:creationId xmlns:p14="http://schemas.microsoft.com/office/powerpoint/2010/main" val="14867131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a:extLst>
              <a:ext uri="{FF2B5EF4-FFF2-40B4-BE49-F238E27FC236}">
                <a16:creationId xmlns:a16="http://schemas.microsoft.com/office/drawing/2014/main" id="{9C3FDA2C-190F-4517-80A6-F8BE5BD0B151}"/>
              </a:ext>
            </a:extLst>
          </p:cNvPr>
          <p:cNvSpPr txBox="1">
            <a:spLocks/>
          </p:cNvSpPr>
          <p:nvPr/>
        </p:nvSpPr>
        <p:spPr>
          <a:xfrm>
            <a:off x="0" y="44605"/>
            <a:ext cx="4403324" cy="794551"/>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zh-CN" altLang="en-US" sz="5400">
                <a:solidFill>
                  <a:schemeClr val="tx1"/>
                </a:solidFill>
                <a:latin typeface="楷体" panose="02010609060101010101" pitchFamily="49" charset="-122"/>
                <a:ea typeface="楷体" panose="02010609060101010101" pitchFamily="49" charset="-122"/>
                <a:cs typeface="+mn-ea"/>
                <a:sym typeface="+mn-lt"/>
              </a:rPr>
              <a:t>情感信息的调研</a:t>
            </a:r>
            <a:endParaRPr lang="zh-CN" altLang="en-US" sz="5400" dirty="0">
              <a:solidFill>
                <a:schemeClr val="tx1"/>
              </a:solidFill>
              <a:latin typeface="楷体" panose="02010609060101010101" pitchFamily="49" charset="-122"/>
              <a:ea typeface="楷体" panose="02010609060101010101" pitchFamily="49" charset="-122"/>
              <a:cs typeface="+mn-ea"/>
              <a:sym typeface="+mn-lt"/>
            </a:endParaRPr>
          </a:p>
        </p:txBody>
      </p:sp>
      <p:sp>
        <p:nvSpPr>
          <p:cNvPr id="3" name="矩形 2">
            <a:extLst>
              <a:ext uri="{FF2B5EF4-FFF2-40B4-BE49-F238E27FC236}">
                <a16:creationId xmlns:a16="http://schemas.microsoft.com/office/drawing/2014/main" id="{61D12FDC-30DF-4A2E-BE98-28183C9FCA8A}"/>
              </a:ext>
            </a:extLst>
          </p:cNvPr>
          <p:cNvSpPr/>
          <p:nvPr/>
        </p:nvSpPr>
        <p:spPr>
          <a:xfrm>
            <a:off x="1994515" y="3429000"/>
            <a:ext cx="8247357" cy="3000821"/>
          </a:xfrm>
          <a:prstGeom prst="rect">
            <a:avLst/>
          </a:prstGeom>
        </p:spPr>
        <p:txBody>
          <a:bodyPr wrap="square">
            <a:spAutoFit/>
          </a:bodyPr>
          <a:lstStyle/>
          <a:p>
            <a:pPr algn="ctr"/>
            <a:r>
              <a:rPr lang="zh-CN" altLang="en-US" sz="2700">
                <a:latin typeface="楷体" panose="02010609060101010101" pitchFamily="49" charset="-122"/>
                <a:ea typeface="楷体" panose="02010609060101010101" pitchFamily="49" charset="-122"/>
              </a:rPr>
              <a:t>当前数据集的一些缺陷</a:t>
            </a:r>
            <a:endParaRPr lang="en-US" altLang="zh-CN" sz="2700">
              <a:latin typeface="楷体" panose="02010609060101010101" pitchFamily="49" charset="-122"/>
              <a:ea typeface="楷体" panose="02010609060101010101" pitchFamily="49" charset="-122"/>
            </a:endParaRPr>
          </a:p>
          <a:p>
            <a:pPr algn="ctr"/>
            <a:endParaRPr lang="zh-CN" altLang="en-US" sz="2700">
              <a:latin typeface="楷体" panose="02010609060101010101" pitchFamily="49" charset="-122"/>
              <a:ea typeface="楷体" panose="02010609060101010101" pitchFamily="49" charset="-122"/>
            </a:endParaRPr>
          </a:p>
          <a:p>
            <a:pPr marL="457200" indent="-514800">
              <a:buFont typeface="Wingdings" panose="05000000000000000000" pitchFamily="2" charset="2"/>
              <a:buChar char="u"/>
            </a:pPr>
            <a:r>
              <a:rPr lang="zh-CN" altLang="en-US" sz="2700">
                <a:latin typeface="楷体" panose="02010609060101010101" pitchFamily="49" charset="-122"/>
                <a:ea typeface="楷体" panose="02010609060101010101" pitchFamily="49" charset="-122"/>
              </a:rPr>
              <a:t>数据集场景较为单一；</a:t>
            </a:r>
          </a:p>
          <a:p>
            <a:pPr marL="514350" indent="-514350">
              <a:buFont typeface="Wingdings" panose="05000000000000000000" pitchFamily="2" charset="2"/>
              <a:buChar char="u"/>
            </a:pPr>
            <a:r>
              <a:rPr lang="zh-CN" altLang="en-US" sz="2700">
                <a:latin typeface="楷体" panose="02010609060101010101" pitchFamily="49" charset="-122"/>
                <a:ea typeface="楷体" panose="02010609060101010101" pitchFamily="49" charset="-122"/>
              </a:rPr>
              <a:t>大多数数据集仅仅是个人场景下的情绪刺激；</a:t>
            </a:r>
            <a:endParaRPr lang="en-US" altLang="zh-CN" sz="2700">
              <a:latin typeface="楷体" panose="02010609060101010101" pitchFamily="49" charset="-122"/>
              <a:ea typeface="楷体" panose="02010609060101010101" pitchFamily="49" charset="-122"/>
            </a:endParaRPr>
          </a:p>
          <a:p>
            <a:pPr marL="514350" indent="-514350">
              <a:buFont typeface="Wingdings" panose="05000000000000000000" pitchFamily="2" charset="2"/>
              <a:buChar char="u"/>
            </a:pPr>
            <a:r>
              <a:rPr lang="zh-CN" altLang="en-US" sz="2700">
                <a:latin typeface="楷体" panose="02010609060101010101" pitchFamily="49" charset="-122"/>
                <a:ea typeface="楷体" panose="02010609060101010101" pitchFamily="49" charset="-122"/>
              </a:rPr>
              <a:t>对于</a:t>
            </a:r>
            <a:r>
              <a:rPr lang="en-US" altLang="zh-CN" sz="2700">
                <a:latin typeface="Times New Roman" panose="02020603050405020304" pitchFamily="18" charset="0"/>
                <a:ea typeface="楷体" panose="02010609060101010101" pitchFamily="49" charset="-122"/>
              </a:rPr>
              <a:t>grops</a:t>
            </a:r>
            <a:r>
              <a:rPr lang="zh-CN" altLang="en-US" sz="2700">
                <a:latin typeface="Times New Roman" panose="02020603050405020304" pitchFamily="18" charset="0"/>
                <a:ea typeface="楷体" panose="02010609060101010101" pitchFamily="49" charset="-122"/>
              </a:rPr>
              <a:t>的数据集研究中，似乎没有考虑到人与人之间的交互，不符合现实场景；</a:t>
            </a:r>
            <a:endParaRPr lang="en-US" altLang="zh-CN" sz="2700">
              <a:latin typeface="Times New Roman" panose="02020603050405020304" pitchFamily="18" charset="0"/>
              <a:ea typeface="楷体" panose="02010609060101010101" pitchFamily="49" charset="-122"/>
            </a:endParaRPr>
          </a:p>
          <a:p>
            <a:pPr marL="514350" indent="-514350">
              <a:buFont typeface="Wingdings" panose="05000000000000000000" pitchFamily="2" charset="2"/>
              <a:buChar char="u"/>
            </a:pPr>
            <a:r>
              <a:rPr lang="zh-CN" altLang="en-US" sz="2700">
                <a:latin typeface="Times New Roman" panose="02020603050405020304" pitchFamily="18" charset="0"/>
                <a:ea typeface="楷体" panose="02010609060101010101" pitchFamily="49" charset="-122"/>
              </a:rPr>
              <a:t>较少的数据集考虑到</a:t>
            </a:r>
            <a:r>
              <a:rPr lang="en-US" altLang="zh-CN" sz="2700">
                <a:latin typeface="Times New Roman" panose="02020603050405020304" pitchFamily="18" charset="0"/>
                <a:ea typeface="楷体" panose="02010609060101010101" pitchFamily="49" charset="-122"/>
              </a:rPr>
              <a:t>personality</a:t>
            </a:r>
            <a:r>
              <a:rPr lang="zh-CN" altLang="en-US" sz="2700">
                <a:latin typeface="Times New Roman" panose="02020603050405020304" pitchFamily="18" charset="0"/>
                <a:ea typeface="楷体" panose="02010609060101010101" pitchFamily="49" charset="-122"/>
              </a:rPr>
              <a:t>对实验</a:t>
            </a:r>
            <a:r>
              <a:rPr lang="zh-CN" altLang="en-US" sz="2700">
                <a:latin typeface="楷体" panose="02010609060101010101" pitchFamily="49" charset="-122"/>
                <a:ea typeface="楷体" panose="02010609060101010101" pitchFamily="49" charset="-122"/>
              </a:rPr>
              <a:t>的影响；</a:t>
            </a:r>
            <a:endParaRPr lang="en-US" altLang="zh-CN" sz="2700">
              <a:latin typeface="楷体" panose="02010609060101010101" pitchFamily="49" charset="-122"/>
              <a:ea typeface="楷体" panose="02010609060101010101" pitchFamily="49" charset="-122"/>
            </a:endParaRPr>
          </a:p>
        </p:txBody>
      </p:sp>
      <p:sp>
        <p:nvSpPr>
          <p:cNvPr id="4" name="矩形 3">
            <a:extLst>
              <a:ext uri="{FF2B5EF4-FFF2-40B4-BE49-F238E27FC236}">
                <a16:creationId xmlns:a16="http://schemas.microsoft.com/office/drawing/2014/main" id="{0A8FF439-FEA1-44DB-BC41-818B06880E7C}"/>
              </a:ext>
            </a:extLst>
          </p:cNvPr>
          <p:cNvSpPr/>
          <p:nvPr/>
        </p:nvSpPr>
        <p:spPr>
          <a:xfrm>
            <a:off x="207145" y="1106529"/>
            <a:ext cx="11822098" cy="1464632"/>
          </a:xfrm>
          <a:prstGeom prst="rect">
            <a:avLst/>
          </a:prstGeom>
        </p:spPr>
        <p:txBody>
          <a:bodyPr wrap="square">
            <a:spAutoFit/>
          </a:bodyPr>
          <a:lstStyle/>
          <a:p>
            <a:pPr algn="just">
              <a:lnSpc>
                <a:spcPct val="130000"/>
              </a:lnSpc>
              <a:spcBef>
                <a:spcPts val="0"/>
              </a:spcBef>
            </a:pPr>
            <a:r>
              <a:rPr lang="zh-CN" altLang="en-US" sz="2400">
                <a:latin typeface="楷体" panose="02010609060101010101" pitchFamily="49" charset="-122"/>
                <a:ea typeface="楷体" panose="02010609060101010101" pitchFamily="49" charset="-122"/>
                <a:cs typeface="+mn-ea"/>
                <a:sym typeface="+mn-lt"/>
              </a:rPr>
              <a:t>调研的</a:t>
            </a:r>
            <a:r>
              <a:rPr lang="zh-CN" altLang="en-US" sz="2400" b="1">
                <a:latin typeface="楷体" panose="02010609060101010101" pitchFamily="49" charset="-122"/>
                <a:ea typeface="楷体" panose="02010609060101010101" pitchFamily="49" charset="-122"/>
                <a:cs typeface="+mn-ea"/>
                <a:sym typeface="+mn-lt"/>
              </a:rPr>
              <a:t>目的</a:t>
            </a:r>
            <a:r>
              <a:rPr lang="zh-CN" altLang="en-US" sz="2400">
                <a:latin typeface="楷体" panose="02010609060101010101" pitchFamily="49" charset="-122"/>
                <a:ea typeface="楷体" panose="02010609060101010101" pitchFamily="49" charset="-122"/>
                <a:cs typeface="+mn-ea"/>
                <a:sym typeface="+mn-lt"/>
              </a:rPr>
              <a:t>：解决现实生活中的情感交互问题。确立一个接近现实生活的场景，多人之间的相互协同或者博弈。以此构建一个数据集，找到群体之间情绪的互动，最后通过网络模型来预测群体情绪</a:t>
            </a:r>
            <a:r>
              <a:rPr lang="en-US" altLang="zh-CN" sz="2400">
                <a:latin typeface="楷体" panose="02010609060101010101" pitchFamily="49" charset="-122"/>
                <a:ea typeface="楷体" panose="02010609060101010101" pitchFamily="49" charset="-122"/>
                <a:cs typeface="+mn-ea"/>
                <a:sym typeface="+mn-lt"/>
              </a:rPr>
              <a:t>/</a:t>
            </a:r>
            <a:r>
              <a:rPr lang="zh-CN" altLang="en-US" sz="2400">
                <a:latin typeface="楷体" panose="02010609060101010101" pitchFamily="49" charset="-122"/>
                <a:ea typeface="楷体" panose="02010609060101010101" pitchFamily="49" charset="-122"/>
                <a:cs typeface="+mn-ea"/>
                <a:sym typeface="+mn-lt"/>
              </a:rPr>
              <a:t>个体情绪的结果。</a:t>
            </a:r>
            <a:endParaRPr lang="en-US" altLang="zh-CN" sz="2400">
              <a:latin typeface="楷体" panose="02010609060101010101" pitchFamily="49" charset="-122"/>
              <a:ea typeface="楷体" panose="02010609060101010101" pitchFamily="49" charset="-122"/>
              <a:cs typeface="+mn-ea"/>
              <a:sym typeface="+mn-lt"/>
            </a:endParaRPr>
          </a:p>
        </p:txBody>
      </p:sp>
    </p:spTree>
    <p:extLst>
      <p:ext uri="{BB962C8B-B14F-4D97-AF65-F5344CB8AC3E}">
        <p14:creationId xmlns:p14="http://schemas.microsoft.com/office/powerpoint/2010/main" val="2286572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3649B7-2CA2-432C-9563-813D642F884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sp>
        <p:nvSpPr>
          <p:cNvPr id="9" name="标题 3">
            <a:extLst>
              <a:ext uri="{FF2B5EF4-FFF2-40B4-BE49-F238E27FC236}">
                <a16:creationId xmlns:a16="http://schemas.microsoft.com/office/drawing/2014/main" id="{6C70CFEE-14C1-43A4-85FD-311E41D67390}"/>
              </a:ext>
            </a:extLst>
          </p:cNvPr>
          <p:cNvSpPr txBox="1">
            <a:spLocks/>
          </p:cNvSpPr>
          <p:nvPr/>
        </p:nvSpPr>
        <p:spPr>
          <a:xfrm>
            <a:off x="0" y="0"/>
            <a:ext cx="3302493" cy="794551"/>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zh-CN" altLang="en-US" sz="5400">
                <a:solidFill>
                  <a:schemeClr val="tx1"/>
                </a:solidFill>
                <a:latin typeface="楷体" panose="02010609060101010101" pitchFamily="49" charset="-122"/>
                <a:ea typeface="楷体" panose="02010609060101010101" pitchFamily="49" charset="-122"/>
                <a:cs typeface="+mn-ea"/>
                <a:sym typeface="+mn-lt"/>
              </a:rPr>
              <a:t>问题思考</a:t>
            </a:r>
            <a:endParaRPr lang="zh-CN" altLang="en-US" sz="5400" dirty="0">
              <a:solidFill>
                <a:schemeClr val="tx1"/>
              </a:solidFill>
              <a:latin typeface="楷体" panose="02010609060101010101" pitchFamily="49" charset="-122"/>
              <a:ea typeface="楷体" panose="02010609060101010101" pitchFamily="49" charset="-122"/>
              <a:cs typeface="+mn-ea"/>
              <a:sym typeface="+mn-lt"/>
            </a:endParaRPr>
          </a:p>
        </p:txBody>
      </p:sp>
      <p:sp>
        <p:nvSpPr>
          <p:cNvPr id="10" name="矩形 9">
            <a:extLst>
              <a:ext uri="{FF2B5EF4-FFF2-40B4-BE49-F238E27FC236}">
                <a16:creationId xmlns:a16="http://schemas.microsoft.com/office/drawing/2014/main" id="{3ACD1CF4-F0EB-4D60-912E-59D9897845CF}"/>
              </a:ext>
            </a:extLst>
          </p:cNvPr>
          <p:cNvSpPr/>
          <p:nvPr/>
        </p:nvSpPr>
        <p:spPr>
          <a:xfrm>
            <a:off x="6684886" y="1715710"/>
            <a:ext cx="5193435" cy="3426579"/>
          </a:xfrm>
          <a:prstGeom prst="rect">
            <a:avLst/>
          </a:prstGeom>
        </p:spPr>
        <p:txBody>
          <a:bodyPr wrap="square">
            <a:spAutoFit/>
          </a:bodyPr>
          <a:lstStyle/>
          <a:p>
            <a:pPr algn="just">
              <a:lnSpc>
                <a:spcPts val="2000"/>
              </a:lnSpc>
              <a:spcAft>
                <a:spcPts val="0"/>
              </a:spcAft>
            </a:pPr>
            <a:r>
              <a:rPr lang="zh-CN" altLang="zh-CN" b="1" kern="100">
                <a:latin typeface="Times New Roman" panose="02020603050405020304" pitchFamily="18" charset="0"/>
                <a:ea typeface="楷体" panose="02010609060101010101" pitchFamily="49" charset="-122"/>
                <a:cs typeface="Times New Roman" panose="02020603050405020304" pitchFamily="18" charset="0"/>
              </a:rPr>
              <a:t>囚徒困境场景：</a:t>
            </a:r>
            <a:endParaRPr lang="en-US" altLang="zh-CN" b="1" kern="10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Aft>
                <a:spcPts val="0"/>
              </a:spcAft>
            </a:pPr>
            <a:r>
              <a:rPr lang="zh-CN" altLang="en-US" b="1" kern="100">
                <a:latin typeface="Times New Roman" panose="02020603050405020304" pitchFamily="18" charset="0"/>
                <a:ea typeface="楷体" panose="02010609060101010101" pitchFamily="49" charset="-122"/>
                <a:cs typeface="Times New Roman" panose="02020603050405020304" pitchFamily="18" charset="0"/>
              </a:rPr>
              <a:t>目的：</a:t>
            </a:r>
            <a:r>
              <a:rPr lang="zh-CN" altLang="en-US" kern="100">
                <a:latin typeface="Times New Roman" panose="02020603050405020304" pitchFamily="18" charset="0"/>
                <a:ea typeface="楷体" panose="02010609060101010101" pitchFamily="49" charset="-122"/>
                <a:cs typeface="Times New Roman" panose="02020603050405020304" pitchFamily="18" charset="0"/>
              </a:rPr>
              <a:t>研究双方博弈场景，并推断出最终双方预测的结果。</a:t>
            </a:r>
            <a:endParaRPr lang="zh-CN" altLang="zh-CN" kern="10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Aft>
                <a:spcPts val="0"/>
              </a:spcAft>
            </a:pPr>
            <a:r>
              <a:rPr lang="zh-CN" altLang="zh-CN" b="1" kern="100">
                <a:latin typeface="Times New Roman" panose="02020603050405020304" pitchFamily="18" charset="0"/>
                <a:ea typeface="楷体" panose="02010609060101010101" pitchFamily="49" charset="-122"/>
                <a:cs typeface="Times New Roman" panose="02020603050405020304" pitchFamily="18" charset="0"/>
              </a:rPr>
              <a:t>参与人</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a:t>
            </a:r>
            <a:r>
              <a:rPr lang="en-US" altLang="zh-CN" kern="100">
                <a:latin typeface="Times New Roman" panose="02020603050405020304" pitchFamily="18" charset="0"/>
                <a:ea typeface="楷体" panose="02010609060101010101" pitchFamily="49" charset="-122"/>
                <a:cs typeface="Times New Roman" panose="02020603050405020304" pitchFamily="18" charset="0"/>
              </a:rPr>
              <a:t>2</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人</a:t>
            </a:r>
            <a:r>
              <a:rPr lang="zh-CN" altLang="en-US" kern="100">
                <a:latin typeface="Times New Roman" panose="02020603050405020304" pitchFamily="18" charset="0"/>
                <a:ea typeface="楷体" panose="02010609060101010101" pitchFamily="49" charset="-122"/>
                <a:cs typeface="Times New Roman" panose="02020603050405020304" pitchFamily="18" charset="0"/>
              </a:rPr>
              <a:t>或者多人</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a:t>
            </a:r>
          </a:p>
          <a:p>
            <a:pPr algn="just">
              <a:lnSpc>
                <a:spcPts val="2000"/>
              </a:lnSpc>
              <a:spcAft>
                <a:spcPts val="0"/>
              </a:spcAft>
            </a:pPr>
            <a:r>
              <a:rPr lang="zh-CN" altLang="zh-CN" b="1" kern="100">
                <a:latin typeface="Times New Roman" panose="02020603050405020304" pitchFamily="18" charset="0"/>
                <a:ea typeface="楷体" panose="02010609060101010101" pitchFamily="49" charset="-122"/>
                <a:cs typeface="Times New Roman" panose="02020603050405020304" pitchFamily="18" charset="0"/>
              </a:rPr>
              <a:t>场景描述</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：双方合作或者博弈，两人可以选择单独场景做选择，也可以选择共享屏幕观察对方面部做选择。</a:t>
            </a:r>
          </a:p>
          <a:p>
            <a:pPr algn="just">
              <a:lnSpc>
                <a:spcPts val="2000"/>
              </a:lnSpc>
              <a:spcAft>
                <a:spcPts val="0"/>
              </a:spcAft>
            </a:pPr>
            <a:r>
              <a:rPr lang="zh-CN" altLang="zh-CN" b="1" kern="100">
                <a:latin typeface="Times New Roman" panose="02020603050405020304" pitchFamily="18" charset="0"/>
                <a:ea typeface="楷体" panose="02010609060101010101" pitchFamily="49" charset="-122"/>
                <a:cs typeface="Times New Roman" panose="02020603050405020304" pitchFamily="18" charset="0"/>
              </a:rPr>
              <a:t>规则</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：双方选择合作，则每人能够得</a:t>
            </a:r>
            <a:r>
              <a:rPr lang="en-US" altLang="zh-CN" kern="100">
                <a:latin typeface="Times New Roman" panose="02020603050405020304" pitchFamily="18" charset="0"/>
                <a:ea typeface="楷体" panose="02010609060101010101" pitchFamily="49" charset="-122"/>
                <a:cs typeface="Times New Roman" panose="02020603050405020304" pitchFamily="18" charset="0"/>
              </a:rPr>
              <a:t>4</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分；双方选择叛逃，每人得</a:t>
            </a:r>
            <a:r>
              <a:rPr lang="en-US" altLang="zh-CN" kern="100">
                <a:latin typeface="Times New Roman" panose="02020603050405020304" pitchFamily="18" charset="0"/>
                <a:ea typeface="楷体" panose="02010609060101010101" pitchFamily="49" charset="-122"/>
                <a:cs typeface="Times New Roman" panose="02020603050405020304" pitchFamily="18" charset="0"/>
              </a:rPr>
              <a:t>2.5</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分；若有一方叛逃，则叛逃方得</a:t>
            </a:r>
            <a:r>
              <a:rPr lang="en-US" altLang="zh-CN" kern="100">
                <a:latin typeface="Times New Roman" panose="02020603050405020304" pitchFamily="18" charset="0"/>
                <a:ea typeface="楷体" panose="02010609060101010101" pitchFamily="49" charset="-122"/>
                <a:cs typeface="Times New Roman" panose="02020603050405020304" pitchFamily="18" charset="0"/>
              </a:rPr>
              <a:t>8</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分，合作方扣</a:t>
            </a:r>
            <a:r>
              <a:rPr lang="en-US" altLang="zh-CN" kern="100">
                <a:latin typeface="Times New Roman" panose="02020603050405020304" pitchFamily="18" charset="0"/>
                <a:ea typeface="楷体" panose="02010609060101010101" pitchFamily="49" charset="-122"/>
                <a:cs typeface="Times New Roman" panose="02020603050405020304" pitchFamily="18" charset="0"/>
              </a:rPr>
              <a:t>2</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分。（必要时可以引用引入其他规则增加约束）</a:t>
            </a:r>
          </a:p>
          <a:p>
            <a:pPr algn="just">
              <a:lnSpc>
                <a:spcPts val="2000"/>
              </a:lnSpc>
              <a:spcAft>
                <a:spcPts val="0"/>
              </a:spcAft>
            </a:pPr>
            <a:r>
              <a:rPr lang="zh-CN" altLang="zh-CN" b="1" kern="100">
                <a:latin typeface="Times New Roman" panose="02020603050405020304" pitchFamily="18" charset="0"/>
                <a:ea typeface="楷体" panose="02010609060101010101" pitchFamily="49" charset="-122"/>
                <a:cs typeface="Times New Roman" panose="02020603050405020304" pitchFamily="18" charset="0"/>
              </a:rPr>
              <a:t>信号采集</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：生理信号的心电和脑电、皮肤电信号；录制正面视频获取视频信息。</a:t>
            </a:r>
            <a:endParaRPr lang="zh-CN" altLang="zh-CN" kern="10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D293FEFB-1B7D-43CF-A9CA-18885BB1AF8C}"/>
              </a:ext>
            </a:extLst>
          </p:cNvPr>
          <p:cNvSpPr/>
          <p:nvPr/>
        </p:nvSpPr>
        <p:spPr>
          <a:xfrm>
            <a:off x="109492" y="1143807"/>
            <a:ext cx="6095999" cy="2913618"/>
          </a:xfrm>
          <a:prstGeom prst="rect">
            <a:avLst/>
          </a:prstGeom>
        </p:spPr>
        <p:txBody>
          <a:bodyPr wrap="square">
            <a:spAutoFit/>
          </a:bodyPr>
          <a:lstStyle/>
          <a:p>
            <a:pPr algn="just">
              <a:lnSpc>
                <a:spcPts val="2000"/>
              </a:lnSpc>
              <a:spcAft>
                <a:spcPts val="0"/>
              </a:spcAft>
            </a:pPr>
            <a:r>
              <a:rPr lang="zh-CN" altLang="en-US" b="1" kern="100">
                <a:latin typeface="Times New Roman" panose="02020603050405020304" pitchFamily="18" charset="0"/>
                <a:ea typeface="楷体" panose="02010609060101010101" pitchFamily="49" charset="-122"/>
                <a:cs typeface="Times New Roman" panose="02020603050405020304" pitchFamily="18" charset="0"/>
              </a:rPr>
              <a:t>圆桌讨论</a:t>
            </a:r>
            <a:r>
              <a:rPr lang="zh-CN" altLang="zh-CN" b="1" kern="100">
                <a:latin typeface="Times New Roman" panose="02020603050405020304" pitchFamily="18" charset="0"/>
                <a:ea typeface="楷体" panose="02010609060101010101" pitchFamily="49" charset="-122"/>
                <a:cs typeface="Times New Roman" panose="02020603050405020304" pitchFamily="18" charset="0"/>
              </a:rPr>
              <a:t>场景：</a:t>
            </a:r>
            <a:endParaRPr lang="en-US" altLang="zh-CN" b="1" kern="10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Aft>
                <a:spcPts val="0"/>
              </a:spcAft>
            </a:pPr>
            <a:r>
              <a:rPr lang="zh-CN" altLang="en-US" b="1" kern="100">
                <a:latin typeface="Times New Roman" panose="02020603050405020304" pitchFamily="18" charset="0"/>
                <a:ea typeface="楷体" panose="02010609060101010101" pitchFamily="49" charset="-122"/>
                <a:cs typeface="Times New Roman" panose="02020603050405020304" pitchFamily="18" charset="0"/>
              </a:rPr>
              <a:t>目的：</a:t>
            </a:r>
            <a:r>
              <a:rPr lang="zh-CN" altLang="en-US" kern="100">
                <a:latin typeface="Times New Roman" panose="02020603050405020304" pitchFamily="18" charset="0"/>
                <a:ea typeface="楷体" panose="02010609060101010101" pitchFamily="49" charset="-122"/>
                <a:cs typeface="Times New Roman" panose="02020603050405020304" pitchFamily="18" charset="0"/>
              </a:rPr>
              <a:t>研究情绪之间受到群体相互影响。</a:t>
            </a:r>
            <a:endParaRPr lang="zh-CN" altLang="zh-CN" kern="10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Aft>
                <a:spcPts val="0"/>
              </a:spcAft>
            </a:pPr>
            <a:r>
              <a:rPr lang="zh-CN" altLang="zh-CN" b="1" kern="100">
                <a:latin typeface="Times New Roman" panose="02020603050405020304" pitchFamily="18" charset="0"/>
                <a:ea typeface="楷体" panose="02010609060101010101" pitchFamily="49" charset="-122"/>
                <a:cs typeface="Times New Roman" panose="02020603050405020304" pitchFamily="18" charset="0"/>
              </a:rPr>
              <a:t>参与人</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a:t>
            </a:r>
            <a:r>
              <a:rPr lang="zh-CN" altLang="en-US" kern="100">
                <a:latin typeface="Times New Roman" panose="02020603050405020304" pitchFamily="18" charset="0"/>
                <a:ea typeface="楷体" panose="02010609060101010101" pitchFamily="49" charset="-122"/>
                <a:cs typeface="Times New Roman" panose="02020603050405020304" pitchFamily="18" charset="0"/>
              </a:rPr>
              <a:t>多</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人</a:t>
            </a:r>
            <a:endParaRPr lang="zh-CN" altLang="zh-CN" sz="1400" kern="10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Aft>
                <a:spcPts val="0"/>
              </a:spcAft>
            </a:pPr>
            <a:r>
              <a:rPr lang="zh-CN" altLang="zh-CN" b="1" kern="100">
                <a:latin typeface="Times New Roman" panose="02020603050405020304" pitchFamily="18" charset="0"/>
                <a:ea typeface="楷体" panose="02010609060101010101" pitchFamily="49" charset="-122"/>
                <a:cs typeface="Times New Roman" panose="02020603050405020304" pitchFamily="18" charset="0"/>
              </a:rPr>
              <a:t>场景描述</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a:t>
            </a:r>
            <a:r>
              <a:rPr lang="zh-CN" altLang="en-US" kern="100">
                <a:latin typeface="Times New Roman" panose="02020603050405020304" pitchFamily="18" charset="0"/>
                <a:ea typeface="楷体" panose="02010609060101010101" pitchFamily="49" charset="-122"/>
                <a:cs typeface="Times New Roman" panose="02020603050405020304" pitchFamily="18" charset="0"/>
              </a:rPr>
              <a:t>先调研参与者的个性，根据个性分组，每组成员观看特定的电影片段，看玩电影片段后对电影带来的情绪进行评估</a:t>
            </a:r>
            <a:r>
              <a:rPr lang="en-US" altLang="zh-CN" kern="100">
                <a:latin typeface="Times New Roman" panose="02020603050405020304" pitchFamily="18" charset="0"/>
                <a:ea typeface="楷体" panose="02010609060101010101" pitchFamily="49" charset="-122"/>
                <a:cs typeface="Times New Roman" panose="02020603050405020304" pitchFamily="18" charset="0"/>
              </a:rPr>
              <a:t>(SAM)</a:t>
            </a:r>
            <a:r>
              <a:rPr lang="zh-CN" altLang="en-US" kern="100">
                <a:latin typeface="Times New Roman" panose="02020603050405020304" pitchFamily="18" charset="0"/>
                <a:ea typeface="楷体" panose="02010609060101010101" pitchFamily="49" charset="-122"/>
                <a:cs typeface="Times New Roman" panose="02020603050405020304" pitchFamily="18" charset="0"/>
              </a:rPr>
              <a:t>。之后小组进行</a:t>
            </a:r>
            <a:r>
              <a:rPr lang="en-US" altLang="zh-CN" kern="100">
                <a:latin typeface="Times New Roman" panose="02020603050405020304" pitchFamily="18" charset="0"/>
                <a:ea typeface="楷体" panose="02010609060101010101" pitchFamily="49" charset="-122"/>
                <a:cs typeface="Times New Roman" panose="02020603050405020304" pitchFamily="18" charset="0"/>
              </a:rPr>
              <a:t>1~2</a:t>
            </a:r>
            <a:r>
              <a:rPr lang="zh-CN" altLang="en-US" kern="100">
                <a:latin typeface="Times New Roman" panose="02020603050405020304" pitchFamily="18" charset="0"/>
                <a:ea typeface="楷体" panose="02010609060101010101" pitchFamily="49" charset="-122"/>
                <a:cs typeface="Times New Roman" panose="02020603050405020304" pitchFamily="18" charset="0"/>
              </a:rPr>
              <a:t>分钟的讨论，每个人都有一次机会再给电影的情绪进行评估。</a:t>
            </a:r>
            <a:endParaRPr lang="zh-CN" altLang="zh-CN" sz="1400" kern="10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Aft>
                <a:spcPts val="0"/>
              </a:spcAft>
            </a:pPr>
            <a:r>
              <a:rPr lang="zh-CN" altLang="zh-CN" b="1" kern="100">
                <a:latin typeface="Times New Roman" panose="02020603050405020304" pitchFamily="18" charset="0"/>
                <a:ea typeface="楷体" panose="02010609060101010101" pitchFamily="49" charset="-122"/>
                <a:cs typeface="Times New Roman" panose="02020603050405020304" pitchFamily="18" charset="0"/>
              </a:rPr>
              <a:t>规则</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a:t>
            </a:r>
            <a:r>
              <a:rPr lang="zh-CN" altLang="en-US" kern="100">
                <a:latin typeface="Times New Roman" panose="02020603050405020304" pitchFamily="18" charset="0"/>
                <a:ea typeface="楷体" panose="02010609060101010101" pitchFamily="49" charset="-122"/>
                <a:cs typeface="Times New Roman" panose="02020603050405020304" pitchFamily="18" charset="0"/>
              </a:rPr>
              <a:t>除了电影进行了两次情感评估，在圆桌讨论的时候，每个成员之间相互给对方情绪进行评估</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1400" kern="10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Aft>
                <a:spcPts val="0"/>
              </a:spcAft>
            </a:pPr>
            <a:r>
              <a:rPr lang="zh-CN" altLang="zh-CN" b="1" kern="100">
                <a:latin typeface="Times New Roman" panose="02020603050405020304" pitchFamily="18" charset="0"/>
                <a:ea typeface="楷体" panose="02010609060101010101" pitchFamily="49" charset="-122"/>
                <a:cs typeface="Times New Roman" panose="02020603050405020304" pitchFamily="18" charset="0"/>
              </a:rPr>
              <a:t>信号采集</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：生理信号的心电和脑电、皮肤电信号；录制正面视频获取视频信息。</a:t>
            </a:r>
            <a:endParaRPr lang="zh-CN" altLang="zh-CN" sz="1400" kern="10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33A9C138-E1B0-41FE-B2CE-87348DEBEAE6}"/>
              </a:ext>
            </a:extLst>
          </p:cNvPr>
          <p:cNvSpPr/>
          <p:nvPr/>
        </p:nvSpPr>
        <p:spPr>
          <a:xfrm>
            <a:off x="109491" y="4406682"/>
            <a:ext cx="6096000" cy="2144177"/>
          </a:xfrm>
          <a:prstGeom prst="rect">
            <a:avLst/>
          </a:prstGeom>
        </p:spPr>
        <p:txBody>
          <a:bodyPr wrap="square">
            <a:spAutoFit/>
          </a:bodyPr>
          <a:lstStyle/>
          <a:p>
            <a:pPr algn="just">
              <a:lnSpc>
                <a:spcPts val="2000"/>
              </a:lnSpc>
              <a:spcAft>
                <a:spcPts val="0"/>
              </a:spcAft>
            </a:pPr>
            <a:r>
              <a:rPr lang="zh-CN" altLang="en-US" b="1" kern="100">
                <a:latin typeface="Times New Roman" panose="02020603050405020304" pitchFamily="18" charset="0"/>
                <a:ea typeface="楷体" panose="02010609060101010101" pitchFamily="49" charset="-122"/>
                <a:cs typeface="Times New Roman" panose="02020603050405020304" pitchFamily="18" charset="0"/>
              </a:rPr>
              <a:t>驾驶</a:t>
            </a:r>
            <a:r>
              <a:rPr lang="zh-CN" altLang="zh-CN" b="1" kern="100">
                <a:latin typeface="Times New Roman" panose="02020603050405020304" pitchFamily="18" charset="0"/>
                <a:ea typeface="楷体" panose="02010609060101010101" pitchFamily="49" charset="-122"/>
                <a:cs typeface="Times New Roman" panose="02020603050405020304" pitchFamily="18" charset="0"/>
              </a:rPr>
              <a:t>场景：</a:t>
            </a:r>
            <a:endParaRPr lang="en-US" altLang="zh-CN" b="1" kern="10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Aft>
                <a:spcPts val="0"/>
              </a:spcAft>
            </a:pPr>
            <a:r>
              <a:rPr lang="zh-CN" altLang="en-US" b="1" kern="100">
                <a:latin typeface="Times New Roman" panose="02020603050405020304" pitchFamily="18" charset="0"/>
                <a:ea typeface="楷体" panose="02010609060101010101" pitchFamily="49" charset="-122"/>
                <a:cs typeface="Times New Roman" panose="02020603050405020304" pitchFamily="18" charset="0"/>
              </a:rPr>
              <a:t>目的</a:t>
            </a:r>
            <a:r>
              <a:rPr lang="zh-CN" altLang="en-US" kern="100">
                <a:latin typeface="Times New Roman" panose="02020603050405020304" pitchFamily="18" charset="0"/>
                <a:ea typeface="楷体" panose="02010609060101010101" pitchFamily="49" charset="-122"/>
                <a:cs typeface="Times New Roman" panose="02020603050405020304" pitchFamily="18" charset="0"/>
              </a:rPr>
              <a:t>：研究乘客的情绪或者行为信息对驾驶员产生的影响。，如影响车速、驾驶员情绪等。</a:t>
            </a:r>
            <a:endParaRPr lang="zh-CN" altLang="zh-CN" kern="10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Aft>
                <a:spcPts val="0"/>
              </a:spcAft>
            </a:pPr>
            <a:r>
              <a:rPr lang="zh-CN" altLang="zh-CN" b="1" kern="100">
                <a:latin typeface="Times New Roman" panose="02020603050405020304" pitchFamily="18" charset="0"/>
                <a:ea typeface="楷体" panose="02010609060101010101" pitchFamily="49" charset="-122"/>
                <a:cs typeface="Times New Roman" panose="02020603050405020304" pitchFamily="18" charset="0"/>
              </a:rPr>
              <a:t>参与人</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a:t>
            </a:r>
            <a:r>
              <a:rPr lang="zh-CN" altLang="en-US" kern="100">
                <a:latin typeface="Times New Roman" panose="02020603050405020304" pitchFamily="18" charset="0"/>
                <a:ea typeface="楷体" panose="02010609060101010101" pitchFamily="49" charset="-122"/>
                <a:cs typeface="Times New Roman" panose="02020603050405020304" pitchFamily="18" charset="0"/>
              </a:rPr>
              <a:t>群体</a:t>
            </a:r>
            <a:endParaRPr lang="zh-CN" altLang="zh-CN" kern="10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Aft>
                <a:spcPts val="0"/>
              </a:spcAft>
            </a:pPr>
            <a:r>
              <a:rPr lang="zh-CN" altLang="zh-CN" b="1" kern="100">
                <a:latin typeface="Times New Roman" panose="02020603050405020304" pitchFamily="18" charset="0"/>
                <a:ea typeface="楷体" panose="02010609060101010101" pitchFamily="49" charset="-122"/>
                <a:cs typeface="Times New Roman" panose="02020603050405020304" pitchFamily="18" charset="0"/>
              </a:rPr>
              <a:t>场景描述</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a:t>
            </a:r>
            <a:r>
              <a:rPr lang="zh-CN" altLang="en-US" kern="100">
                <a:latin typeface="Times New Roman" panose="02020603050405020304" pitchFamily="18" charset="0"/>
                <a:ea typeface="楷体" panose="02010609060101010101" pitchFamily="49" charset="-122"/>
                <a:cs typeface="Times New Roman" panose="02020603050405020304" pitchFamily="18" charset="0"/>
              </a:rPr>
              <a:t>驾驶员虚拟或者实体驾驶汽车，乘客在旁边做出情绪干扰</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a:t>
            </a:r>
          </a:p>
          <a:p>
            <a:pPr algn="just">
              <a:lnSpc>
                <a:spcPts val="2000"/>
              </a:lnSpc>
              <a:spcAft>
                <a:spcPts val="0"/>
              </a:spcAft>
            </a:pPr>
            <a:r>
              <a:rPr lang="zh-CN" altLang="zh-CN" b="1" kern="100">
                <a:latin typeface="Times New Roman" panose="02020603050405020304" pitchFamily="18" charset="0"/>
                <a:ea typeface="楷体" panose="02010609060101010101" pitchFamily="49" charset="-122"/>
                <a:cs typeface="Times New Roman" panose="02020603050405020304" pitchFamily="18" charset="0"/>
              </a:rPr>
              <a:t>信号采集</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：生理信号的心电和脑电、皮肤电信号；</a:t>
            </a:r>
            <a:r>
              <a:rPr lang="zh-CN" altLang="en-US" kern="100">
                <a:latin typeface="Times New Roman" panose="02020603050405020304" pitchFamily="18" charset="0"/>
                <a:ea typeface="楷体" panose="02010609060101010101" pitchFamily="49" charset="-122"/>
                <a:cs typeface="Times New Roman" panose="02020603050405020304" pitchFamily="18" charset="0"/>
              </a:rPr>
              <a:t>驾驶员面部表情以及车速</a:t>
            </a:r>
            <a:r>
              <a:rPr lang="zh-CN" altLang="zh-CN" kern="100">
                <a:latin typeface="Times New Roman" panose="02020603050405020304" pitchFamily="18" charset="0"/>
                <a:ea typeface="楷体" panose="02010609060101010101" pitchFamily="49" charset="-122"/>
                <a:cs typeface="Times New Roman" panose="02020603050405020304" pitchFamily="18" charset="0"/>
              </a:rPr>
              <a:t>。</a:t>
            </a:r>
            <a:endParaRPr lang="zh-CN" altLang="zh-CN" kern="100">
              <a:effectLst/>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03141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3649B7-2CA2-432C-9563-813D642F884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ABCE2C"/>
              </a:solidFill>
            </a:endParaRPr>
          </a:p>
        </p:txBody>
      </p:sp>
      <p:sp>
        <p:nvSpPr>
          <p:cNvPr id="5" name="文本框 4">
            <a:extLst>
              <a:ext uri="{FF2B5EF4-FFF2-40B4-BE49-F238E27FC236}">
                <a16:creationId xmlns:a16="http://schemas.microsoft.com/office/drawing/2014/main" id="{3D3D1610-4B02-4554-8418-115346967FAE}"/>
              </a:ext>
            </a:extLst>
          </p:cNvPr>
          <p:cNvSpPr txBox="1"/>
          <p:nvPr/>
        </p:nvSpPr>
        <p:spPr>
          <a:xfrm>
            <a:off x="-1" y="2953077"/>
            <a:ext cx="1954573" cy="584775"/>
          </a:xfrm>
          <a:prstGeom prst="rect">
            <a:avLst/>
          </a:prstGeom>
          <a:noFill/>
        </p:spPr>
        <p:txBody>
          <a:bodyPr wrap="square" rtlCol="0">
            <a:spAutoFit/>
          </a:bodyPr>
          <a:lstStyle/>
          <a:p>
            <a:r>
              <a:rPr lang="zh-CN" altLang="en-US" sz="3200" b="1">
                <a:solidFill>
                  <a:srgbClr val="FF0000"/>
                </a:solidFill>
                <a:latin typeface="楷体" panose="02010609060101010101" pitchFamily="49" charset="-122"/>
                <a:ea typeface="楷体" panose="02010609060101010101" pitchFamily="49" charset="-122"/>
              </a:rPr>
              <a:t>外部信号</a:t>
            </a:r>
          </a:p>
        </p:txBody>
      </p:sp>
      <p:sp>
        <p:nvSpPr>
          <p:cNvPr id="6" name="文本框 5">
            <a:extLst>
              <a:ext uri="{FF2B5EF4-FFF2-40B4-BE49-F238E27FC236}">
                <a16:creationId xmlns:a16="http://schemas.microsoft.com/office/drawing/2014/main" id="{BB2ED328-BA66-4E47-BEF8-8B49D4D65682}"/>
              </a:ext>
            </a:extLst>
          </p:cNvPr>
          <p:cNvSpPr txBox="1"/>
          <p:nvPr/>
        </p:nvSpPr>
        <p:spPr>
          <a:xfrm>
            <a:off x="2259360" y="1757891"/>
            <a:ext cx="1895389" cy="2792239"/>
          </a:xfrm>
          <a:prstGeom prst="rect">
            <a:avLst/>
          </a:prstGeom>
          <a:noFill/>
        </p:spPr>
        <p:txBody>
          <a:bodyPr wrap="square" rtlCol="0">
            <a:spAutoFit/>
          </a:bodyPr>
          <a:lstStyle/>
          <a:p>
            <a:pPr>
              <a:lnSpc>
                <a:spcPct val="150000"/>
              </a:lnSpc>
            </a:pPr>
            <a:r>
              <a:rPr lang="zh-CN" altLang="en-US" sz="2400">
                <a:latin typeface="Times New Roman" panose="02020603050405020304" pitchFamily="18" charset="0"/>
                <a:ea typeface="楷体" panose="02010609060101010101" pitchFamily="49" charset="-122"/>
              </a:rPr>
              <a:t>视频图像</a:t>
            </a:r>
            <a:endParaRPr lang="en-US" altLang="zh-CN" sz="2400">
              <a:latin typeface="Times New Roman" panose="02020603050405020304" pitchFamily="18" charset="0"/>
              <a:ea typeface="楷体" panose="02010609060101010101" pitchFamily="49" charset="-122"/>
            </a:endParaRPr>
          </a:p>
          <a:p>
            <a:pPr>
              <a:lnSpc>
                <a:spcPct val="150000"/>
              </a:lnSpc>
            </a:pPr>
            <a:r>
              <a:rPr lang="zh-CN" altLang="en-US" sz="2400">
                <a:latin typeface="Times New Roman" panose="02020603050405020304" pitchFamily="18" charset="0"/>
                <a:ea typeface="楷体" panose="02010609060101010101" pitchFamily="49" charset="-122"/>
              </a:rPr>
              <a:t>语音</a:t>
            </a:r>
            <a:endParaRPr lang="en-US" altLang="zh-CN" sz="2400">
              <a:latin typeface="Times New Roman" panose="02020603050405020304" pitchFamily="18" charset="0"/>
              <a:ea typeface="楷体" panose="02010609060101010101" pitchFamily="49" charset="-122"/>
            </a:endParaRPr>
          </a:p>
          <a:p>
            <a:pPr>
              <a:lnSpc>
                <a:spcPct val="150000"/>
              </a:lnSpc>
            </a:pPr>
            <a:r>
              <a:rPr lang="zh-CN" altLang="en-US" sz="2400">
                <a:latin typeface="Times New Roman" panose="02020603050405020304" pitchFamily="18" charset="0"/>
                <a:ea typeface="楷体" panose="02010609060101010101" pitchFamily="49" charset="-122"/>
              </a:rPr>
              <a:t>文本</a:t>
            </a:r>
            <a:endParaRPr lang="en-US" altLang="zh-CN" sz="2400">
              <a:latin typeface="Times New Roman" panose="02020603050405020304" pitchFamily="18" charset="0"/>
              <a:ea typeface="楷体" panose="02010609060101010101" pitchFamily="49" charset="-122"/>
            </a:endParaRPr>
          </a:p>
          <a:p>
            <a:pPr>
              <a:lnSpc>
                <a:spcPct val="150000"/>
              </a:lnSpc>
            </a:pPr>
            <a:r>
              <a:rPr lang="zh-CN" altLang="en-US" sz="2400">
                <a:latin typeface="Times New Roman" panose="02020603050405020304" pitchFamily="18" charset="0"/>
                <a:ea typeface="楷体" panose="02010609060101010101" pitchFamily="49" charset="-122"/>
              </a:rPr>
              <a:t>行为动作</a:t>
            </a:r>
            <a:endParaRPr lang="en-US" altLang="zh-CN" sz="2400">
              <a:latin typeface="Times New Roman" panose="02020603050405020304" pitchFamily="18" charset="0"/>
              <a:ea typeface="楷体" panose="02010609060101010101" pitchFamily="49" charset="-122"/>
            </a:endParaRPr>
          </a:p>
          <a:p>
            <a:pPr>
              <a:lnSpc>
                <a:spcPct val="150000"/>
              </a:lnSpc>
            </a:pPr>
            <a:r>
              <a:rPr lang="zh-CN" altLang="en-US" sz="2400">
                <a:latin typeface="Times New Roman" panose="02020603050405020304" pitchFamily="18" charset="0"/>
                <a:ea typeface="楷体" panose="02010609060101010101" pitchFamily="49" charset="-122"/>
                <a:sym typeface="+mn-lt"/>
              </a:rPr>
              <a:t>姿态</a:t>
            </a:r>
            <a:r>
              <a:rPr lang="en-US" altLang="zh-CN" sz="2400">
                <a:latin typeface="Times New Roman" panose="02020603050405020304" pitchFamily="18" charset="0"/>
                <a:ea typeface="楷体" panose="02010609060101010101" pitchFamily="49" charset="-122"/>
                <a:sym typeface="+mn-lt"/>
              </a:rPr>
              <a:t>(</a:t>
            </a:r>
            <a:r>
              <a:rPr lang="zh-CN" altLang="en-US" sz="2400">
                <a:latin typeface="Times New Roman" panose="02020603050405020304" pitchFamily="18" charset="0"/>
                <a:ea typeface="楷体" panose="02010609060101010101" pitchFamily="49" charset="-122"/>
                <a:sym typeface="+mn-lt"/>
              </a:rPr>
              <a:t>手势等</a:t>
            </a:r>
            <a:r>
              <a:rPr lang="en-US" altLang="zh-CN" sz="2400">
                <a:latin typeface="Times New Roman" panose="02020603050405020304" pitchFamily="18" charset="0"/>
                <a:ea typeface="楷体" panose="02010609060101010101" pitchFamily="49" charset="-122"/>
                <a:sym typeface="+mn-lt"/>
              </a:rPr>
              <a:t>)</a:t>
            </a:r>
            <a:endParaRPr lang="en-US" altLang="zh-CN" sz="2400">
              <a:latin typeface="Times New Roman" panose="02020603050405020304" pitchFamily="18" charset="0"/>
              <a:ea typeface="楷体" panose="02010609060101010101" pitchFamily="49" charset="-122"/>
            </a:endParaRPr>
          </a:p>
        </p:txBody>
      </p:sp>
      <p:sp>
        <p:nvSpPr>
          <p:cNvPr id="7" name="左大括号 6">
            <a:extLst>
              <a:ext uri="{FF2B5EF4-FFF2-40B4-BE49-F238E27FC236}">
                <a16:creationId xmlns:a16="http://schemas.microsoft.com/office/drawing/2014/main" id="{8422406F-CA17-45DD-BE85-5BD98BB1ED93}"/>
              </a:ext>
            </a:extLst>
          </p:cNvPr>
          <p:cNvSpPr/>
          <p:nvPr/>
        </p:nvSpPr>
        <p:spPr>
          <a:xfrm>
            <a:off x="1728191" y="2034341"/>
            <a:ext cx="452761" cy="2422246"/>
          </a:xfrm>
          <a:prstGeom prst="leftBrace">
            <a:avLst>
              <a:gd name="adj1" fmla="val 133206"/>
              <a:gd name="adj2" fmla="val 502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ED15C15-B854-4406-AAB5-BDA2B4665163}"/>
              </a:ext>
            </a:extLst>
          </p:cNvPr>
          <p:cNvSpPr txBox="1"/>
          <p:nvPr/>
        </p:nvSpPr>
        <p:spPr>
          <a:xfrm>
            <a:off x="4233157" y="2899643"/>
            <a:ext cx="1954573" cy="584775"/>
          </a:xfrm>
          <a:prstGeom prst="rect">
            <a:avLst/>
          </a:prstGeom>
          <a:noFill/>
        </p:spPr>
        <p:txBody>
          <a:bodyPr wrap="square" rtlCol="0">
            <a:spAutoFit/>
          </a:bodyPr>
          <a:lstStyle/>
          <a:p>
            <a:r>
              <a:rPr lang="zh-CN" altLang="en-US" sz="3200" b="1">
                <a:solidFill>
                  <a:srgbClr val="FF0000"/>
                </a:solidFill>
                <a:latin typeface="楷体" panose="02010609060101010101" pitchFamily="49" charset="-122"/>
                <a:ea typeface="楷体" panose="02010609060101010101" pitchFamily="49" charset="-122"/>
              </a:rPr>
              <a:t>生理信号</a:t>
            </a:r>
          </a:p>
        </p:txBody>
      </p:sp>
      <p:sp>
        <p:nvSpPr>
          <p:cNvPr id="10" name="文本框 9">
            <a:extLst>
              <a:ext uri="{FF2B5EF4-FFF2-40B4-BE49-F238E27FC236}">
                <a16:creationId xmlns:a16="http://schemas.microsoft.com/office/drawing/2014/main" id="{D30726FF-172B-4D99-B8DB-4E672BF4909D}"/>
              </a:ext>
            </a:extLst>
          </p:cNvPr>
          <p:cNvSpPr txBox="1"/>
          <p:nvPr/>
        </p:nvSpPr>
        <p:spPr>
          <a:xfrm>
            <a:off x="6497341" y="739489"/>
            <a:ext cx="6096002" cy="5011949"/>
          </a:xfrm>
          <a:prstGeom prst="rect">
            <a:avLst/>
          </a:prstGeom>
          <a:noFill/>
        </p:spPr>
        <p:txBody>
          <a:bodyPr wrap="square" rtlCol="0">
            <a:spAutoFit/>
          </a:bodyPr>
          <a:lstStyle/>
          <a:p>
            <a:pPr>
              <a:lnSpc>
                <a:spcPct val="150000"/>
              </a:lnSpc>
            </a:pPr>
            <a:r>
              <a:rPr lang="zh-CN" altLang="en-US" sz="2400">
                <a:latin typeface="Times New Roman" panose="02020603050405020304" pitchFamily="18" charset="0"/>
                <a:ea typeface="楷体" panose="02010609060101010101" pitchFamily="49" charset="-122"/>
              </a:rPr>
              <a:t>脑电信号</a:t>
            </a:r>
            <a:r>
              <a:rPr lang="en-US" altLang="zh-CN" sz="2400">
                <a:latin typeface="Times New Roman" panose="02020603050405020304" pitchFamily="18" charset="0"/>
                <a:ea typeface="楷体" panose="02010609060101010101" pitchFamily="49" charset="-122"/>
              </a:rPr>
              <a:t>(EEG)</a:t>
            </a:r>
          </a:p>
          <a:p>
            <a:pPr>
              <a:lnSpc>
                <a:spcPct val="150000"/>
              </a:lnSpc>
            </a:pPr>
            <a:r>
              <a:rPr lang="zh-CN" altLang="en-US" sz="2400">
                <a:latin typeface="Times New Roman" panose="02020603050405020304" pitchFamily="18" charset="0"/>
                <a:ea typeface="楷体" panose="02010609060101010101" pitchFamily="49" charset="-122"/>
              </a:rPr>
              <a:t>心电信号</a:t>
            </a:r>
            <a:r>
              <a:rPr lang="en-US" altLang="zh-CN" sz="2400">
                <a:latin typeface="Times New Roman" panose="02020603050405020304" pitchFamily="18" charset="0"/>
                <a:ea typeface="楷体" panose="02010609060101010101" pitchFamily="49" charset="-122"/>
              </a:rPr>
              <a:t>(ECG)</a:t>
            </a:r>
          </a:p>
          <a:p>
            <a:pPr>
              <a:lnSpc>
                <a:spcPct val="150000"/>
              </a:lnSpc>
            </a:pPr>
            <a:r>
              <a:rPr lang="zh-CN" altLang="en-US" sz="2400">
                <a:latin typeface="Times New Roman" panose="02020603050405020304" pitchFamily="18" charset="0"/>
                <a:ea typeface="楷体" panose="02010609060101010101" pitchFamily="49" charset="-122"/>
              </a:rPr>
              <a:t>眼睛凝视</a:t>
            </a:r>
            <a:r>
              <a:rPr lang="en-US" altLang="zh-CN" sz="2400">
                <a:latin typeface="Times New Roman" panose="02020603050405020304" pitchFamily="18" charset="0"/>
                <a:ea typeface="楷体" panose="02010609060101010101" pitchFamily="49" charset="-122"/>
              </a:rPr>
              <a:t>/</a:t>
            </a:r>
            <a:r>
              <a:rPr lang="zh-CN" altLang="en-US" sz="2400">
                <a:latin typeface="Times New Roman" panose="02020603050405020304" pitchFamily="18" charset="0"/>
                <a:ea typeface="楷体" panose="02010609060101010101" pitchFamily="49" charset="-122"/>
              </a:rPr>
              <a:t>眼动</a:t>
            </a:r>
            <a:r>
              <a:rPr lang="en-US" altLang="zh-CN" sz="2400">
                <a:latin typeface="Times New Roman" panose="02020603050405020304" pitchFamily="18" charset="0"/>
                <a:ea typeface="楷体" panose="02010609060101010101" pitchFamily="49" charset="-122"/>
              </a:rPr>
              <a:t>(EOG)</a:t>
            </a:r>
          </a:p>
          <a:p>
            <a:pPr>
              <a:lnSpc>
                <a:spcPct val="150000"/>
              </a:lnSpc>
            </a:pPr>
            <a:r>
              <a:rPr lang="zh-CN" altLang="en-US" sz="2400">
                <a:latin typeface="Times New Roman" panose="02020603050405020304" pitchFamily="18" charset="0"/>
                <a:ea typeface="楷体" panose="02010609060101010101" pitchFamily="49" charset="-122"/>
              </a:rPr>
              <a:t>皮肤电活动</a:t>
            </a:r>
            <a:r>
              <a:rPr lang="en-US" altLang="zh-CN" sz="2400">
                <a:latin typeface="Times New Roman" panose="02020603050405020304" pitchFamily="18" charset="0"/>
                <a:ea typeface="楷体" panose="02010609060101010101" pitchFamily="49" charset="-122"/>
              </a:rPr>
              <a:t>(EDA)/</a:t>
            </a:r>
            <a:r>
              <a:rPr lang="zh-CN" altLang="en-US" sz="2400">
                <a:latin typeface="Times New Roman" panose="02020603050405020304" pitchFamily="18" charset="0"/>
                <a:ea typeface="楷体" panose="02010609060101010101" pitchFamily="49" charset="-122"/>
              </a:rPr>
              <a:t>皮肤电反应</a:t>
            </a:r>
            <a:r>
              <a:rPr lang="en-US" altLang="zh-CN" sz="2400">
                <a:latin typeface="Times New Roman" panose="02020603050405020304" pitchFamily="18" charset="0"/>
                <a:ea typeface="楷体" panose="02010609060101010101" pitchFamily="49" charset="-122"/>
              </a:rPr>
              <a:t>(GSR)</a:t>
            </a:r>
          </a:p>
          <a:p>
            <a:pPr>
              <a:lnSpc>
                <a:spcPct val="150000"/>
              </a:lnSpc>
            </a:pPr>
            <a:r>
              <a:rPr lang="zh-CN" altLang="en-US" sz="2400">
                <a:latin typeface="Times New Roman" panose="02020603050405020304" pitchFamily="18" charset="0"/>
                <a:ea typeface="楷体" panose="02010609060101010101" pitchFamily="49" charset="-122"/>
              </a:rPr>
              <a:t>皮肤温度</a:t>
            </a:r>
            <a:r>
              <a:rPr lang="en-US" altLang="zh-CN" sz="2400">
                <a:latin typeface="Times New Roman" panose="02020603050405020304" pitchFamily="18" charset="0"/>
                <a:ea typeface="楷体" panose="02010609060101010101" pitchFamily="49" charset="-122"/>
              </a:rPr>
              <a:t>(SKT)</a:t>
            </a:r>
          </a:p>
          <a:p>
            <a:pPr>
              <a:lnSpc>
                <a:spcPct val="150000"/>
              </a:lnSpc>
            </a:pPr>
            <a:r>
              <a:rPr lang="zh-CN" altLang="en-US" sz="2400">
                <a:latin typeface="Times New Roman" panose="02020603050405020304" pitchFamily="18" charset="0"/>
                <a:ea typeface="楷体" panose="02010609060101010101" pitchFamily="49" charset="-122"/>
              </a:rPr>
              <a:t>肌电图</a:t>
            </a:r>
            <a:r>
              <a:rPr lang="en-US" altLang="zh-CN" sz="2400">
                <a:latin typeface="Times New Roman" panose="02020603050405020304" pitchFamily="18" charset="0"/>
                <a:ea typeface="楷体" panose="02010609060101010101" pitchFamily="49" charset="-122"/>
              </a:rPr>
              <a:t>(EMG)</a:t>
            </a:r>
          </a:p>
          <a:p>
            <a:pPr>
              <a:lnSpc>
                <a:spcPct val="150000"/>
              </a:lnSpc>
            </a:pPr>
            <a:r>
              <a:rPr lang="zh-CN" altLang="en-US" sz="2400">
                <a:latin typeface="Times New Roman" panose="02020603050405020304" pitchFamily="18" charset="0"/>
                <a:ea typeface="楷体" panose="02010609060101010101" pitchFamily="49" charset="-122"/>
              </a:rPr>
              <a:t>呼吸振幅</a:t>
            </a:r>
            <a:r>
              <a:rPr lang="en-US" altLang="zh-CN" sz="2400">
                <a:latin typeface="Times New Roman" panose="02020603050405020304" pitchFamily="18" charset="0"/>
                <a:ea typeface="楷体" panose="02010609060101010101" pitchFamily="49" charset="-122"/>
              </a:rPr>
              <a:t>(RESP)</a:t>
            </a:r>
          </a:p>
          <a:p>
            <a:pPr>
              <a:lnSpc>
                <a:spcPct val="150000"/>
              </a:lnSpc>
            </a:pPr>
            <a:r>
              <a:rPr lang="zh-CN" altLang="en-US" sz="2400">
                <a:latin typeface="Times New Roman" panose="02020603050405020304" pitchFamily="18" charset="0"/>
                <a:ea typeface="楷体" panose="02010609060101010101" pitchFamily="49" charset="-122"/>
              </a:rPr>
              <a:t>光电容积脉搏波</a:t>
            </a:r>
            <a:r>
              <a:rPr lang="en-US" altLang="zh-CN" sz="2400">
                <a:latin typeface="Times New Roman" panose="02020603050405020304" pitchFamily="18" charset="0"/>
                <a:ea typeface="楷体" panose="02010609060101010101" pitchFamily="49" charset="-122"/>
              </a:rPr>
              <a:t>(PPG)/</a:t>
            </a:r>
            <a:r>
              <a:rPr lang="zh-CN" altLang="en-US" sz="2400">
                <a:latin typeface="Times New Roman" panose="02020603050405020304" pitchFamily="18" charset="0"/>
                <a:ea typeface="楷体" panose="02010609060101010101" pitchFamily="49" charset="-122"/>
              </a:rPr>
              <a:t>血容量脉搏</a:t>
            </a:r>
            <a:r>
              <a:rPr lang="en-US" altLang="zh-CN" sz="2400">
                <a:latin typeface="Times New Roman" panose="02020603050405020304" pitchFamily="18" charset="0"/>
                <a:ea typeface="楷体" panose="02010609060101010101" pitchFamily="49" charset="-122"/>
              </a:rPr>
              <a:t>(BVP)</a:t>
            </a:r>
          </a:p>
          <a:p>
            <a:pPr>
              <a:lnSpc>
                <a:spcPct val="150000"/>
              </a:lnSpc>
            </a:pPr>
            <a:r>
              <a:rPr lang="zh-CN" altLang="en-US" sz="2400">
                <a:latin typeface="Times New Roman" panose="02020603050405020304" pitchFamily="18" charset="0"/>
                <a:ea typeface="楷体" panose="02010609060101010101" pitchFamily="49" charset="-122"/>
              </a:rPr>
              <a:t>心率</a:t>
            </a:r>
            <a:r>
              <a:rPr lang="en-US" altLang="zh-CN" sz="2400">
                <a:latin typeface="Times New Roman" panose="02020603050405020304" pitchFamily="18" charset="0"/>
                <a:ea typeface="楷体" panose="02010609060101010101" pitchFamily="49" charset="-122"/>
              </a:rPr>
              <a:t>(HR)</a:t>
            </a:r>
          </a:p>
        </p:txBody>
      </p:sp>
      <p:sp>
        <p:nvSpPr>
          <p:cNvPr id="11" name="等腰三角形 10">
            <a:extLst>
              <a:ext uri="{FF2B5EF4-FFF2-40B4-BE49-F238E27FC236}">
                <a16:creationId xmlns:a16="http://schemas.microsoft.com/office/drawing/2014/main" id="{2092ED9C-6C2F-4F0E-9208-31D91ADD2365}"/>
              </a:ext>
            </a:extLst>
          </p:cNvPr>
          <p:cNvSpPr/>
          <p:nvPr/>
        </p:nvSpPr>
        <p:spPr>
          <a:xfrm>
            <a:off x="8859905" y="991152"/>
            <a:ext cx="236737" cy="2308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9897E3B0-8427-439D-BC23-D4A98AF19768}"/>
              </a:ext>
            </a:extLst>
          </p:cNvPr>
          <p:cNvSpPr/>
          <p:nvPr/>
        </p:nvSpPr>
        <p:spPr>
          <a:xfrm>
            <a:off x="8859904" y="1527072"/>
            <a:ext cx="236737" cy="2308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A7730A9-E5BB-416D-9E35-0D43E7036BF2}"/>
              </a:ext>
            </a:extLst>
          </p:cNvPr>
          <p:cNvSpPr/>
          <p:nvPr/>
        </p:nvSpPr>
        <p:spPr>
          <a:xfrm>
            <a:off x="9545342" y="2065466"/>
            <a:ext cx="236737" cy="2308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A0A43968-9212-4BD7-98E0-9DB158A00BA3}"/>
              </a:ext>
            </a:extLst>
          </p:cNvPr>
          <p:cNvSpPr/>
          <p:nvPr/>
        </p:nvSpPr>
        <p:spPr>
          <a:xfrm>
            <a:off x="11480298" y="2668824"/>
            <a:ext cx="236737" cy="2308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大括号 16">
            <a:extLst>
              <a:ext uri="{FF2B5EF4-FFF2-40B4-BE49-F238E27FC236}">
                <a16:creationId xmlns:a16="http://schemas.microsoft.com/office/drawing/2014/main" id="{E0FFD981-0EF6-427F-BFDF-304FB2F6929D}"/>
              </a:ext>
            </a:extLst>
          </p:cNvPr>
          <p:cNvSpPr/>
          <p:nvPr/>
        </p:nvSpPr>
        <p:spPr>
          <a:xfrm>
            <a:off x="6054918" y="999531"/>
            <a:ext cx="422439" cy="4367815"/>
          </a:xfrm>
          <a:prstGeom prst="leftBrace">
            <a:avLst>
              <a:gd name="adj1" fmla="val 193267"/>
              <a:gd name="adj2" fmla="val 502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标题 3">
            <a:extLst>
              <a:ext uri="{FF2B5EF4-FFF2-40B4-BE49-F238E27FC236}">
                <a16:creationId xmlns:a16="http://schemas.microsoft.com/office/drawing/2014/main" id="{7D622AA9-E8AC-4DF1-B60A-A4AAE8416408}"/>
              </a:ext>
            </a:extLst>
          </p:cNvPr>
          <p:cNvSpPr txBox="1">
            <a:spLocks/>
          </p:cNvSpPr>
          <p:nvPr/>
        </p:nvSpPr>
        <p:spPr>
          <a:xfrm>
            <a:off x="0" y="44605"/>
            <a:ext cx="4403324" cy="794551"/>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zh-CN" altLang="en-US" sz="5400">
                <a:solidFill>
                  <a:schemeClr val="tx1"/>
                </a:solidFill>
                <a:latin typeface="楷体" panose="02010609060101010101" pitchFamily="49" charset="-122"/>
                <a:ea typeface="楷体" panose="02010609060101010101" pitchFamily="49" charset="-122"/>
                <a:cs typeface="+mn-ea"/>
                <a:sym typeface="+mn-lt"/>
              </a:rPr>
              <a:t>情感信息的调研</a:t>
            </a:r>
            <a:endParaRPr lang="zh-CN" altLang="en-US" sz="5400" dirty="0">
              <a:solidFill>
                <a:schemeClr val="tx1"/>
              </a:solidFill>
              <a:latin typeface="楷体" panose="02010609060101010101" pitchFamily="49" charset="-122"/>
              <a:ea typeface="楷体" panose="02010609060101010101" pitchFamily="49" charset="-122"/>
              <a:cs typeface="+mn-ea"/>
              <a:sym typeface="+mn-lt"/>
            </a:endParaRPr>
          </a:p>
        </p:txBody>
      </p:sp>
    </p:spTree>
    <p:extLst>
      <p:ext uri="{BB962C8B-B14F-4D97-AF65-F5344CB8AC3E}">
        <p14:creationId xmlns:p14="http://schemas.microsoft.com/office/powerpoint/2010/main" val="733133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3649B7-2CA2-432C-9563-813D642F884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ABCE2C"/>
              </a:solidFill>
            </a:endParaRPr>
          </a:p>
        </p:txBody>
      </p:sp>
      <p:sp>
        <p:nvSpPr>
          <p:cNvPr id="18" name="标题 3">
            <a:extLst>
              <a:ext uri="{FF2B5EF4-FFF2-40B4-BE49-F238E27FC236}">
                <a16:creationId xmlns:a16="http://schemas.microsoft.com/office/drawing/2014/main" id="{7D622AA9-E8AC-4DF1-B60A-A4AAE8416408}"/>
              </a:ext>
            </a:extLst>
          </p:cNvPr>
          <p:cNvSpPr txBox="1">
            <a:spLocks/>
          </p:cNvSpPr>
          <p:nvPr/>
        </p:nvSpPr>
        <p:spPr>
          <a:xfrm>
            <a:off x="0" y="44605"/>
            <a:ext cx="4403324" cy="794551"/>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zh-CN" altLang="en-US" sz="5400">
                <a:solidFill>
                  <a:schemeClr val="tx1"/>
                </a:solidFill>
                <a:latin typeface="楷体" panose="02010609060101010101" pitchFamily="49" charset="-122"/>
                <a:ea typeface="楷体" panose="02010609060101010101" pitchFamily="49" charset="-122"/>
                <a:cs typeface="+mn-ea"/>
                <a:sym typeface="+mn-lt"/>
              </a:rPr>
              <a:t>情感信息的调研</a:t>
            </a:r>
            <a:endParaRPr lang="zh-CN" altLang="en-US" sz="5400" dirty="0">
              <a:solidFill>
                <a:schemeClr val="tx1"/>
              </a:solidFill>
              <a:latin typeface="楷体" panose="02010609060101010101" pitchFamily="49" charset="-122"/>
              <a:ea typeface="楷体" panose="02010609060101010101" pitchFamily="49" charset="-122"/>
              <a:cs typeface="+mn-ea"/>
              <a:sym typeface="+mn-lt"/>
            </a:endParaRPr>
          </a:p>
        </p:txBody>
      </p:sp>
      <p:sp>
        <p:nvSpPr>
          <p:cNvPr id="14" name="文本框 13">
            <a:extLst>
              <a:ext uri="{FF2B5EF4-FFF2-40B4-BE49-F238E27FC236}">
                <a16:creationId xmlns:a16="http://schemas.microsoft.com/office/drawing/2014/main" id="{C256DD63-F7C5-4DDA-819D-CA8F464D3A8F}"/>
              </a:ext>
            </a:extLst>
          </p:cNvPr>
          <p:cNvSpPr txBox="1"/>
          <p:nvPr/>
        </p:nvSpPr>
        <p:spPr>
          <a:xfrm>
            <a:off x="2541975" y="976543"/>
            <a:ext cx="5228948" cy="3692165"/>
          </a:xfrm>
          <a:prstGeom prst="rect">
            <a:avLst/>
          </a:prstGeom>
          <a:noFill/>
        </p:spPr>
        <p:txBody>
          <a:bodyPr wrap="square" rtlCol="0">
            <a:spAutoFit/>
          </a:bodyPr>
          <a:lstStyle/>
          <a:p>
            <a:pPr>
              <a:lnSpc>
                <a:spcPct val="150000"/>
              </a:lnSpc>
            </a:pPr>
            <a:r>
              <a:rPr lang="zh-CN" altLang="en-US" sz="3200" b="1">
                <a:latin typeface="Times New Roman" panose="02020603050405020304" pitchFamily="18" charset="0"/>
                <a:ea typeface="楷体" panose="02010609060101010101" pitchFamily="49" charset="-122"/>
              </a:rPr>
              <a:t>                 </a:t>
            </a:r>
            <a:r>
              <a:rPr lang="zh-CN" altLang="en-US" sz="3200" b="1">
                <a:solidFill>
                  <a:srgbClr val="FF0000"/>
                </a:solidFill>
                <a:latin typeface="Times New Roman" panose="02020603050405020304" pitchFamily="18" charset="0"/>
                <a:ea typeface="楷体" panose="02010609060101010101" pitchFamily="49" charset="-122"/>
              </a:rPr>
              <a:t>情感刺激方式</a:t>
            </a:r>
            <a:endParaRPr lang="en-US" altLang="zh-CN" sz="3200" b="1">
              <a:latin typeface="Times New Roman" panose="02020603050405020304" pitchFamily="18" charset="0"/>
              <a:ea typeface="楷体" panose="02010609060101010101" pitchFamily="49" charset="-122"/>
            </a:endParaRPr>
          </a:p>
          <a:p>
            <a:pPr marL="514350" indent="-514350">
              <a:lnSpc>
                <a:spcPct val="150000"/>
              </a:lnSpc>
              <a:buFont typeface="+mj-lt"/>
              <a:buAutoNum type="arabicPeriod"/>
            </a:pPr>
            <a:r>
              <a:rPr lang="zh-CN" altLang="en-US" sz="3200" b="1">
                <a:latin typeface="Times New Roman" panose="02020603050405020304" pitchFamily="18" charset="0"/>
                <a:ea typeface="楷体" panose="02010609060101010101" pitchFamily="49" charset="-122"/>
              </a:rPr>
              <a:t>图像</a:t>
            </a:r>
            <a:endParaRPr lang="en-US" altLang="zh-CN" sz="3200" b="1">
              <a:latin typeface="Times New Roman" panose="02020603050405020304" pitchFamily="18" charset="0"/>
              <a:ea typeface="楷体" panose="02010609060101010101" pitchFamily="49" charset="-122"/>
            </a:endParaRPr>
          </a:p>
          <a:p>
            <a:pPr marL="514350" indent="-514350">
              <a:lnSpc>
                <a:spcPct val="150000"/>
              </a:lnSpc>
              <a:buFont typeface="+mj-lt"/>
              <a:buAutoNum type="arabicPeriod"/>
            </a:pPr>
            <a:r>
              <a:rPr lang="zh-CN" altLang="en-US" sz="3200" b="1">
                <a:latin typeface="Times New Roman" panose="02020603050405020304" pitchFamily="18" charset="0"/>
                <a:ea typeface="楷体" panose="02010609060101010101" pitchFamily="49" charset="-122"/>
              </a:rPr>
              <a:t>视频</a:t>
            </a:r>
            <a:endParaRPr lang="en-US" altLang="zh-CN" sz="3200" b="1">
              <a:latin typeface="Times New Roman" panose="02020603050405020304" pitchFamily="18" charset="0"/>
              <a:ea typeface="楷体" panose="02010609060101010101" pitchFamily="49" charset="-122"/>
            </a:endParaRPr>
          </a:p>
          <a:p>
            <a:pPr marL="514350" indent="-514350">
              <a:lnSpc>
                <a:spcPct val="150000"/>
              </a:lnSpc>
              <a:buFont typeface="+mj-lt"/>
              <a:buAutoNum type="arabicPeriod"/>
            </a:pPr>
            <a:r>
              <a:rPr lang="zh-CN" altLang="en-US" sz="3200" b="1">
                <a:latin typeface="Times New Roman" panose="02020603050405020304" pitchFamily="18" charset="0"/>
                <a:ea typeface="楷体" panose="02010609060101010101" pitchFamily="49" charset="-122"/>
              </a:rPr>
              <a:t>声音</a:t>
            </a:r>
            <a:r>
              <a:rPr lang="en-US" altLang="zh-CN" sz="3200" b="1">
                <a:latin typeface="Times New Roman" panose="02020603050405020304" pitchFamily="18" charset="0"/>
                <a:ea typeface="楷体" panose="02010609060101010101" pitchFamily="49" charset="-122"/>
              </a:rPr>
              <a:t>(</a:t>
            </a:r>
            <a:r>
              <a:rPr lang="zh-CN" altLang="en-US" sz="3200" b="1">
                <a:latin typeface="Times New Roman" panose="02020603050405020304" pitchFamily="18" charset="0"/>
                <a:ea typeface="楷体" panose="02010609060101010101" pitchFamily="49" charset="-122"/>
              </a:rPr>
              <a:t>音乐</a:t>
            </a:r>
            <a:r>
              <a:rPr lang="en-US" altLang="zh-CN" sz="3200" b="1">
                <a:latin typeface="Times New Roman" panose="02020603050405020304" pitchFamily="18" charset="0"/>
                <a:ea typeface="楷体" panose="02010609060101010101" pitchFamily="49" charset="-122"/>
              </a:rPr>
              <a:t>)</a:t>
            </a:r>
          </a:p>
          <a:p>
            <a:pPr marL="514350" indent="-514350">
              <a:lnSpc>
                <a:spcPct val="150000"/>
              </a:lnSpc>
              <a:buFont typeface="+mj-lt"/>
              <a:buAutoNum type="arabicPeriod"/>
            </a:pPr>
            <a:r>
              <a:rPr lang="zh-CN" altLang="en-US" sz="3200" b="1">
                <a:latin typeface="Times New Roman" panose="02020603050405020304" pitchFamily="18" charset="0"/>
                <a:ea typeface="楷体" panose="02010609060101010101" pitchFamily="49" charset="-122"/>
              </a:rPr>
              <a:t>单词</a:t>
            </a:r>
            <a:r>
              <a:rPr lang="en-US" altLang="zh-CN" sz="3200" b="1">
                <a:latin typeface="Times New Roman" panose="02020603050405020304" pitchFamily="18" charset="0"/>
                <a:ea typeface="楷体" panose="02010609060101010101" pitchFamily="49" charset="-122"/>
              </a:rPr>
              <a:t>/</a:t>
            </a:r>
            <a:r>
              <a:rPr lang="zh-CN" altLang="en-US" sz="3200" b="1">
                <a:latin typeface="Times New Roman" panose="02020603050405020304" pitchFamily="18" charset="0"/>
                <a:ea typeface="楷体" panose="02010609060101010101" pitchFamily="49" charset="-122"/>
              </a:rPr>
              <a:t>句子</a:t>
            </a:r>
            <a:endParaRPr lang="en-US" altLang="zh-CN" sz="3200" b="1">
              <a:latin typeface="Times New Roman" panose="02020603050405020304" pitchFamily="18" charset="0"/>
              <a:ea typeface="楷体" panose="02010609060101010101" pitchFamily="49" charset="-122"/>
            </a:endParaRPr>
          </a:p>
        </p:txBody>
      </p:sp>
      <p:sp>
        <p:nvSpPr>
          <p:cNvPr id="16" name="文本框 15">
            <a:extLst>
              <a:ext uri="{FF2B5EF4-FFF2-40B4-BE49-F238E27FC236}">
                <a16:creationId xmlns:a16="http://schemas.microsoft.com/office/drawing/2014/main" id="{D830F247-E86E-433C-9E11-2F25373587AC}"/>
              </a:ext>
            </a:extLst>
          </p:cNvPr>
          <p:cNvSpPr txBox="1"/>
          <p:nvPr/>
        </p:nvSpPr>
        <p:spPr>
          <a:xfrm>
            <a:off x="6095999" y="1633230"/>
            <a:ext cx="4403324" cy="2219838"/>
          </a:xfrm>
          <a:prstGeom prst="rect">
            <a:avLst/>
          </a:prstGeom>
          <a:noFill/>
        </p:spPr>
        <p:txBody>
          <a:bodyPr wrap="square" rtlCol="0">
            <a:spAutoFit/>
          </a:bodyPr>
          <a:lstStyle/>
          <a:p>
            <a:pPr>
              <a:lnSpc>
                <a:spcPct val="150000"/>
              </a:lnSpc>
            </a:pPr>
            <a:r>
              <a:rPr lang="en-US" altLang="zh-CN" sz="3200" b="1">
                <a:latin typeface="Times New Roman" panose="02020603050405020304" pitchFamily="18" charset="0"/>
                <a:ea typeface="楷体" panose="02010609060101010101" pitchFamily="49" charset="-122"/>
              </a:rPr>
              <a:t>4. </a:t>
            </a:r>
            <a:r>
              <a:rPr lang="zh-CN" altLang="en-US" sz="3200" b="1">
                <a:latin typeface="Times New Roman" panose="02020603050405020304" pitchFamily="18" charset="0"/>
                <a:ea typeface="楷体" panose="02010609060101010101" pitchFamily="49" charset="-122"/>
              </a:rPr>
              <a:t>游戏</a:t>
            </a:r>
            <a:r>
              <a:rPr lang="en-US" altLang="zh-CN" sz="3200" b="1">
                <a:latin typeface="Times New Roman" panose="02020603050405020304" pitchFamily="18" charset="0"/>
                <a:ea typeface="楷体" panose="02010609060101010101" pitchFamily="49" charset="-122"/>
              </a:rPr>
              <a:t>(</a:t>
            </a:r>
            <a:r>
              <a:rPr lang="zh-CN" altLang="en-US" sz="3200" b="1">
                <a:latin typeface="Times New Roman" panose="02020603050405020304" pitchFamily="18" charset="0"/>
                <a:ea typeface="楷体" panose="02010609060101010101" pitchFamily="49" charset="-122"/>
              </a:rPr>
              <a:t>如竞技游戏</a:t>
            </a:r>
            <a:r>
              <a:rPr lang="en-US" altLang="zh-CN" sz="3200" b="1">
                <a:latin typeface="Times New Roman" panose="02020603050405020304" pitchFamily="18" charset="0"/>
                <a:ea typeface="楷体" panose="02010609060101010101" pitchFamily="49" charset="-122"/>
              </a:rPr>
              <a:t>)</a:t>
            </a:r>
          </a:p>
          <a:p>
            <a:pPr>
              <a:lnSpc>
                <a:spcPct val="150000"/>
              </a:lnSpc>
            </a:pPr>
            <a:r>
              <a:rPr lang="en-US" altLang="zh-CN" sz="3200" b="1">
                <a:latin typeface="Times New Roman" panose="02020603050405020304" pitchFamily="18" charset="0"/>
                <a:ea typeface="楷体" panose="02010609060101010101" pitchFamily="49" charset="-122"/>
              </a:rPr>
              <a:t>5. </a:t>
            </a:r>
            <a:r>
              <a:rPr lang="zh-CN" altLang="en-US" sz="3200" b="1">
                <a:latin typeface="Times New Roman" panose="02020603050405020304" pitchFamily="18" charset="0"/>
                <a:ea typeface="楷体" panose="02010609060101010101" pitchFamily="49" charset="-122"/>
              </a:rPr>
              <a:t>社交评价</a:t>
            </a:r>
            <a:r>
              <a:rPr lang="en-US" altLang="zh-CN" sz="3200" b="1">
                <a:latin typeface="Times New Roman" panose="02020603050405020304" pitchFamily="18" charset="0"/>
                <a:ea typeface="楷体" panose="02010609060101010101" pitchFamily="49" charset="-122"/>
              </a:rPr>
              <a:t>(</a:t>
            </a:r>
            <a:r>
              <a:rPr lang="zh-CN" altLang="en-US" sz="3200" b="1">
                <a:latin typeface="Times New Roman" panose="02020603050405020304" pitchFamily="18" charset="0"/>
                <a:ea typeface="楷体" panose="02010609060101010101" pitchFamily="49" charset="-122"/>
              </a:rPr>
              <a:t>如演讲</a:t>
            </a:r>
            <a:r>
              <a:rPr lang="en-US" altLang="zh-CN" sz="3200" b="1">
                <a:latin typeface="Times New Roman" panose="02020603050405020304" pitchFamily="18" charset="0"/>
                <a:ea typeface="楷体" panose="02010609060101010101" pitchFamily="49" charset="-122"/>
              </a:rPr>
              <a:t>)</a:t>
            </a:r>
          </a:p>
          <a:p>
            <a:pPr>
              <a:lnSpc>
                <a:spcPct val="150000"/>
              </a:lnSpc>
            </a:pPr>
            <a:r>
              <a:rPr lang="en-US" altLang="zh-CN" sz="3200" b="1">
                <a:latin typeface="Times New Roman" panose="02020603050405020304" pitchFamily="18" charset="0"/>
                <a:ea typeface="楷体" panose="02010609060101010101" pitchFamily="49" charset="-122"/>
              </a:rPr>
              <a:t>6.</a:t>
            </a:r>
            <a:r>
              <a:rPr lang="zh-CN" altLang="en-US" sz="3200" b="1">
                <a:latin typeface="Times New Roman" panose="02020603050405020304" pitchFamily="18" charset="0"/>
                <a:ea typeface="楷体" panose="02010609060101010101" pitchFamily="49" charset="-122"/>
              </a:rPr>
              <a:t>现实场景</a:t>
            </a:r>
          </a:p>
        </p:txBody>
      </p:sp>
    </p:spTree>
    <p:extLst>
      <p:ext uri="{BB962C8B-B14F-4D97-AF65-F5344CB8AC3E}">
        <p14:creationId xmlns:p14="http://schemas.microsoft.com/office/powerpoint/2010/main" val="3132508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对话气泡: 圆角矩形 4">
            <a:extLst>
              <a:ext uri="{FF2B5EF4-FFF2-40B4-BE49-F238E27FC236}">
                <a16:creationId xmlns:a16="http://schemas.microsoft.com/office/drawing/2014/main" id="{A1B8D308-F43A-4743-953D-CDD8426C7B35}"/>
              </a:ext>
            </a:extLst>
          </p:cNvPr>
          <p:cNvSpPr/>
          <p:nvPr/>
        </p:nvSpPr>
        <p:spPr>
          <a:xfrm>
            <a:off x="7494157" y="1011185"/>
            <a:ext cx="4032485" cy="3035746"/>
          </a:xfrm>
          <a:prstGeom prst="wedgeRoundRectCallout">
            <a:avLst>
              <a:gd name="adj1" fmla="val -123241"/>
              <a:gd name="adj2" fmla="val -1330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13649B7-2CA2-432C-9563-813D642F884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ABCE2C"/>
              </a:solidFill>
            </a:endParaRPr>
          </a:p>
        </p:txBody>
      </p:sp>
      <p:sp>
        <p:nvSpPr>
          <p:cNvPr id="18" name="标题 3">
            <a:extLst>
              <a:ext uri="{FF2B5EF4-FFF2-40B4-BE49-F238E27FC236}">
                <a16:creationId xmlns:a16="http://schemas.microsoft.com/office/drawing/2014/main" id="{7D622AA9-E8AC-4DF1-B60A-A4AAE8416408}"/>
              </a:ext>
            </a:extLst>
          </p:cNvPr>
          <p:cNvSpPr txBox="1">
            <a:spLocks/>
          </p:cNvSpPr>
          <p:nvPr/>
        </p:nvSpPr>
        <p:spPr>
          <a:xfrm>
            <a:off x="0" y="44605"/>
            <a:ext cx="4403324" cy="794551"/>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zh-CN" altLang="en-US" sz="5400">
                <a:solidFill>
                  <a:schemeClr val="tx1"/>
                </a:solidFill>
                <a:latin typeface="楷体" panose="02010609060101010101" pitchFamily="49" charset="-122"/>
                <a:ea typeface="楷体" panose="02010609060101010101" pitchFamily="49" charset="-122"/>
                <a:cs typeface="+mn-ea"/>
                <a:sym typeface="+mn-lt"/>
              </a:rPr>
              <a:t>情感信息的调研</a:t>
            </a:r>
            <a:endParaRPr lang="zh-CN" altLang="en-US" sz="5400" dirty="0">
              <a:solidFill>
                <a:schemeClr val="tx1"/>
              </a:solidFill>
              <a:latin typeface="楷体" panose="02010609060101010101" pitchFamily="49" charset="-122"/>
              <a:ea typeface="楷体" panose="02010609060101010101" pitchFamily="49" charset="-122"/>
              <a:cs typeface="+mn-ea"/>
              <a:sym typeface="+mn-lt"/>
            </a:endParaRPr>
          </a:p>
        </p:txBody>
      </p:sp>
      <p:sp>
        <p:nvSpPr>
          <p:cNvPr id="14" name="文本框 13">
            <a:extLst>
              <a:ext uri="{FF2B5EF4-FFF2-40B4-BE49-F238E27FC236}">
                <a16:creationId xmlns:a16="http://schemas.microsoft.com/office/drawing/2014/main" id="{C256DD63-F7C5-4DDA-819D-CA8F464D3A8F}"/>
              </a:ext>
            </a:extLst>
          </p:cNvPr>
          <p:cNvSpPr txBox="1"/>
          <p:nvPr/>
        </p:nvSpPr>
        <p:spPr>
          <a:xfrm>
            <a:off x="186431" y="1660064"/>
            <a:ext cx="5228948" cy="2214837"/>
          </a:xfrm>
          <a:prstGeom prst="rect">
            <a:avLst/>
          </a:prstGeom>
          <a:noFill/>
        </p:spPr>
        <p:txBody>
          <a:bodyPr wrap="square" rtlCol="0">
            <a:spAutoFit/>
          </a:bodyPr>
          <a:lstStyle/>
          <a:p>
            <a:pPr marL="514350" indent="-514350">
              <a:lnSpc>
                <a:spcPct val="150000"/>
              </a:lnSpc>
              <a:buFont typeface="+mj-lt"/>
              <a:buAutoNum type="arabicPeriod"/>
            </a:pPr>
            <a:r>
              <a:rPr lang="zh-CN" altLang="en-US" sz="3200" b="1">
                <a:latin typeface="Times New Roman" panose="02020603050405020304" pitchFamily="18" charset="0"/>
                <a:ea typeface="楷体" panose="02010609060101010101" pitchFamily="49" charset="-122"/>
              </a:rPr>
              <a:t>自我评估模型</a:t>
            </a:r>
            <a:r>
              <a:rPr lang="en-US" altLang="zh-CN" sz="3200" b="1">
                <a:latin typeface="Times New Roman" panose="02020603050405020304" pitchFamily="18" charset="0"/>
                <a:ea typeface="楷体" panose="02010609060101010101" pitchFamily="49" charset="-122"/>
              </a:rPr>
              <a:t>(SAM)</a:t>
            </a:r>
          </a:p>
          <a:p>
            <a:pPr marL="514350" indent="-514350">
              <a:lnSpc>
                <a:spcPct val="150000"/>
              </a:lnSpc>
              <a:buFont typeface="+mj-lt"/>
              <a:buAutoNum type="arabicPeriod"/>
            </a:pPr>
            <a:r>
              <a:rPr lang="zh-CN" altLang="en-US" sz="3200" b="1">
                <a:latin typeface="Times New Roman" panose="02020603050405020304" pitchFamily="18" charset="0"/>
                <a:ea typeface="楷体" panose="02010609060101010101" pitchFamily="49" charset="-122"/>
              </a:rPr>
              <a:t>积极与消极程度</a:t>
            </a:r>
            <a:r>
              <a:rPr lang="en-US" altLang="zh-CN" sz="3200" b="1">
                <a:latin typeface="Times New Roman" panose="02020603050405020304" pitchFamily="18" charset="0"/>
                <a:ea typeface="楷体" panose="02010609060101010101" pitchFamily="49" charset="-122"/>
              </a:rPr>
              <a:t>(PANAS)</a:t>
            </a:r>
          </a:p>
          <a:p>
            <a:pPr marL="514350" indent="-514350">
              <a:lnSpc>
                <a:spcPct val="150000"/>
              </a:lnSpc>
              <a:buFont typeface="+mj-lt"/>
              <a:buAutoNum type="arabicPeriod"/>
            </a:pPr>
            <a:r>
              <a:rPr lang="zh-CN" altLang="en-US" sz="3200" b="1">
                <a:latin typeface="Times New Roman" panose="02020603050405020304" pitchFamily="18" charset="0"/>
                <a:ea typeface="楷体" panose="02010609060101010101" pitchFamily="49" charset="-122"/>
              </a:rPr>
              <a:t>主题人格</a:t>
            </a:r>
            <a:r>
              <a:rPr lang="en-US" altLang="zh-CN" sz="3200" b="1">
                <a:latin typeface="Times New Roman" panose="02020603050405020304" pitchFamily="18" charset="0"/>
                <a:ea typeface="楷体" panose="02010609060101010101" pitchFamily="49" charset="-122"/>
              </a:rPr>
              <a:t>5</a:t>
            </a:r>
            <a:r>
              <a:rPr lang="zh-CN" altLang="en-US" sz="3200" b="1">
                <a:latin typeface="Times New Roman" panose="02020603050405020304" pitchFamily="18" charset="0"/>
                <a:ea typeface="楷体" panose="02010609060101010101" pitchFamily="49" charset="-122"/>
              </a:rPr>
              <a:t>大模型</a:t>
            </a:r>
            <a:endParaRPr lang="en-US" altLang="zh-CN" sz="3200" b="1">
              <a:latin typeface="Times New Roman" panose="02020603050405020304" pitchFamily="18" charset="0"/>
              <a:ea typeface="楷体" panose="02010609060101010101" pitchFamily="49" charset="-122"/>
            </a:endParaRPr>
          </a:p>
        </p:txBody>
      </p:sp>
      <p:sp>
        <p:nvSpPr>
          <p:cNvPr id="3" name="矩形 2">
            <a:extLst>
              <a:ext uri="{FF2B5EF4-FFF2-40B4-BE49-F238E27FC236}">
                <a16:creationId xmlns:a16="http://schemas.microsoft.com/office/drawing/2014/main" id="{628B1193-7548-4CC6-A370-6D71DB775758}"/>
              </a:ext>
            </a:extLst>
          </p:cNvPr>
          <p:cNvSpPr/>
          <p:nvPr/>
        </p:nvSpPr>
        <p:spPr>
          <a:xfrm>
            <a:off x="4603899" y="591764"/>
            <a:ext cx="2348720" cy="656846"/>
          </a:xfrm>
          <a:prstGeom prst="rect">
            <a:avLst/>
          </a:prstGeom>
        </p:spPr>
        <p:txBody>
          <a:bodyPr wrap="none">
            <a:spAutoFit/>
          </a:bodyPr>
          <a:lstStyle/>
          <a:p>
            <a:pPr>
              <a:lnSpc>
                <a:spcPct val="150000"/>
              </a:lnSpc>
            </a:pPr>
            <a:r>
              <a:rPr lang="zh-CN" altLang="en-US" sz="2800" b="1">
                <a:solidFill>
                  <a:srgbClr val="FF0000"/>
                </a:solidFill>
                <a:latin typeface="Times New Roman" panose="02020603050405020304" pitchFamily="18" charset="0"/>
                <a:ea typeface="楷体" panose="02010609060101010101" pitchFamily="49" charset="-122"/>
              </a:rPr>
              <a:t>情感评估方法</a:t>
            </a:r>
            <a:endParaRPr lang="en-US" altLang="zh-CN" sz="2800" b="1">
              <a:latin typeface="Times New Roman" panose="02020603050405020304" pitchFamily="18" charset="0"/>
              <a:ea typeface="楷体" panose="02010609060101010101" pitchFamily="49" charset="-122"/>
            </a:endParaRPr>
          </a:p>
        </p:txBody>
      </p:sp>
      <p:pic>
        <p:nvPicPr>
          <p:cNvPr id="4" name="图片 3">
            <a:extLst>
              <a:ext uri="{FF2B5EF4-FFF2-40B4-BE49-F238E27FC236}">
                <a16:creationId xmlns:a16="http://schemas.microsoft.com/office/drawing/2014/main" id="{FA72BC37-937F-4EFD-A93E-6F3BC78AAF40}"/>
              </a:ext>
            </a:extLst>
          </p:cNvPr>
          <p:cNvPicPr>
            <a:picLocks noChangeAspect="1"/>
          </p:cNvPicPr>
          <p:nvPr/>
        </p:nvPicPr>
        <p:blipFill>
          <a:blip r:embed="rId2"/>
          <a:stretch>
            <a:fillRect/>
          </a:stretch>
        </p:blipFill>
        <p:spPr>
          <a:xfrm>
            <a:off x="7886728" y="1093635"/>
            <a:ext cx="3329265" cy="2870846"/>
          </a:xfrm>
          <a:prstGeom prst="rect">
            <a:avLst/>
          </a:prstGeom>
        </p:spPr>
      </p:pic>
      <p:sp>
        <p:nvSpPr>
          <p:cNvPr id="6" name="左大括号 5">
            <a:extLst>
              <a:ext uri="{FF2B5EF4-FFF2-40B4-BE49-F238E27FC236}">
                <a16:creationId xmlns:a16="http://schemas.microsoft.com/office/drawing/2014/main" id="{6E557C70-E515-49FC-BEFD-D40378721777}"/>
              </a:ext>
            </a:extLst>
          </p:cNvPr>
          <p:cNvSpPr/>
          <p:nvPr/>
        </p:nvSpPr>
        <p:spPr>
          <a:xfrm rot="5400000">
            <a:off x="2738075" y="2196538"/>
            <a:ext cx="541329" cy="3872245"/>
          </a:xfrm>
          <a:prstGeom prst="leftBrace">
            <a:avLst>
              <a:gd name="adj1" fmla="val 131787"/>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ysClr val="windowText" lastClr="000000"/>
              </a:solidFill>
            </a:endParaRPr>
          </a:p>
        </p:txBody>
      </p:sp>
      <p:sp>
        <p:nvSpPr>
          <p:cNvPr id="10" name="矩形 9">
            <a:extLst>
              <a:ext uri="{FF2B5EF4-FFF2-40B4-BE49-F238E27FC236}">
                <a16:creationId xmlns:a16="http://schemas.microsoft.com/office/drawing/2014/main" id="{C388A7A8-3BDF-4592-A715-1AE72A917F02}"/>
              </a:ext>
            </a:extLst>
          </p:cNvPr>
          <p:cNvSpPr/>
          <p:nvPr/>
        </p:nvSpPr>
        <p:spPr>
          <a:xfrm>
            <a:off x="947403" y="4410098"/>
            <a:ext cx="588433" cy="1949508"/>
          </a:xfrm>
          <a:prstGeom prst="rect">
            <a:avLst/>
          </a:prstGeom>
        </p:spPr>
        <p:txBody>
          <a:bodyPr wrap="square">
            <a:spAutoFit/>
          </a:bodyPr>
          <a:lstStyle/>
          <a:p>
            <a:pPr>
              <a:lnSpc>
                <a:spcPct val="150000"/>
              </a:lnSpc>
            </a:pPr>
            <a:r>
              <a:rPr lang="zh-CN" altLang="en-US" sz="2800" b="1">
                <a:latin typeface="Times New Roman" panose="02020603050405020304" pitchFamily="18" charset="0"/>
                <a:ea typeface="楷体" panose="02010609060101010101" pitchFamily="49" charset="-122"/>
              </a:rPr>
              <a:t>外向型</a:t>
            </a:r>
            <a:endParaRPr lang="en-US" altLang="zh-CN" sz="2800" b="1">
              <a:latin typeface="Times New Roman" panose="02020603050405020304" pitchFamily="18" charset="0"/>
              <a:ea typeface="楷体" panose="02010609060101010101" pitchFamily="49" charset="-122"/>
            </a:endParaRPr>
          </a:p>
        </p:txBody>
      </p:sp>
      <p:sp>
        <p:nvSpPr>
          <p:cNvPr id="11" name="矩形 10">
            <a:extLst>
              <a:ext uri="{FF2B5EF4-FFF2-40B4-BE49-F238E27FC236}">
                <a16:creationId xmlns:a16="http://schemas.microsoft.com/office/drawing/2014/main" id="{6ACD7CC2-E6FE-4DE7-8AD0-FA57DC6AE6AC}"/>
              </a:ext>
            </a:extLst>
          </p:cNvPr>
          <p:cNvSpPr/>
          <p:nvPr/>
        </p:nvSpPr>
        <p:spPr>
          <a:xfrm>
            <a:off x="1810017" y="4410098"/>
            <a:ext cx="588433" cy="1949508"/>
          </a:xfrm>
          <a:prstGeom prst="rect">
            <a:avLst/>
          </a:prstGeom>
        </p:spPr>
        <p:txBody>
          <a:bodyPr wrap="square">
            <a:spAutoFit/>
          </a:bodyPr>
          <a:lstStyle/>
          <a:p>
            <a:pPr>
              <a:lnSpc>
                <a:spcPct val="150000"/>
              </a:lnSpc>
            </a:pPr>
            <a:r>
              <a:rPr lang="zh-CN" altLang="en-US" sz="2800" b="1">
                <a:latin typeface="Times New Roman" panose="02020603050405020304" pitchFamily="18" charset="0"/>
                <a:ea typeface="楷体" panose="02010609060101010101" pitchFamily="49" charset="-122"/>
              </a:rPr>
              <a:t>亲和型</a:t>
            </a:r>
            <a:endParaRPr lang="en-US" altLang="zh-CN" sz="2800" b="1">
              <a:latin typeface="Times New Roman" panose="02020603050405020304" pitchFamily="18" charset="0"/>
              <a:ea typeface="楷体" panose="02010609060101010101" pitchFamily="49" charset="-122"/>
            </a:endParaRPr>
          </a:p>
        </p:txBody>
      </p:sp>
      <p:sp>
        <p:nvSpPr>
          <p:cNvPr id="12" name="矩形 11">
            <a:extLst>
              <a:ext uri="{FF2B5EF4-FFF2-40B4-BE49-F238E27FC236}">
                <a16:creationId xmlns:a16="http://schemas.microsoft.com/office/drawing/2014/main" id="{968035DB-F805-4816-9769-671CC4631BA3}"/>
              </a:ext>
            </a:extLst>
          </p:cNvPr>
          <p:cNvSpPr/>
          <p:nvPr/>
        </p:nvSpPr>
        <p:spPr>
          <a:xfrm>
            <a:off x="2672631" y="4410098"/>
            <a:ext cx="588433" cy="1949508"/>
          </a:xfrm>
          <a:prstGeom prst="rect">
            <a:avLst/>
          </a:prstGeom>
        </p:spPr>
        <p:txBody>
          <a:bodyPr wrap="square">
            <a:spAutoFit/>
          </a:bodyPr>
          <a:lstStyle/>
          <a:p>
            <a:pPr>
              <a:lnSpc>
                <a:spcPct val="150000"/>
              </a:lnSpc>
            </a:pPr>
            <a:r>
              <a:rPr lang="zh-CN" altLang="en-US" sz="2800" b="1">
                <a:latin typeface="Times New Roman" panose="02020603050405020304" pitchFamily="18" charset="0"/>
                <a:ea typeface="楷体" panose="02010609060101010101" pitchFamily="49" charset="-122"/>
              </a:rPr>
              <a:t>尽责型</a:t>
            </a:r>
            <a:endParaRPr lang="en-US" altLang="zh-CN" sz="2800" b="1">
              <a:latin typeface="Times New Roman" panose="02020603050405020304" pitchFamily="18" charset="0"/>
              <a:ea typeface="楷体" panose="02010609060101010101" pitchFamily="49" charset="-122"/>
            </a:endParaRPr>
          </a:p>
        </p:txBody>
      </p:sp>
      <p:sp>
        <p:nvSpPr>
          <p:cNvPr id="13" name="矩形 12">
            <a:extLst>
              <a:ext uri="{FF2B5EF4-FFF2-40B4-BE49-F238E27FC236}">
                <a16:creationId xmlns:a16="http://schemas.microsoft.com/office/drawing/2014/main" id="{C8AE034C-D54D-4056-8401-44DC3D273011}"/>
              </a:ext>
            </a:extLst>
          </p:cNvPr>
          <p:cNvSpPr/>
          <p:nvPr/>
        </p:nvSpPr>
        <p:spPr>
          <a:xfrm>
            <a:off x="3535245" y="4410098"/>
            <a:ext cx="588433" cy="1949508"/>
          </a:xfrm>
          <a:prstGeom prst="rect">
            <a:avLst/>
          </a:prstGeom>
        </p:spPr>
        <p:txBody>
          <a:bodyPr wrap="square">
            <a:spAutoFit/>
          </a:bodyPr>
          <a:lstStyle/>
          <a:p>
            <a:pPr>
              <a:lnSpc>
                <a:spcPct val="150000"/>
              </a:lnSpc>
            </a:pPr>
            <a:r>
              <a:rPr lang="zh-CN" altLang="en-US" sz="2800" b="1">
                <a:latin typeface="Times New Roman" panose="02020603050405020304" pitchFamily="18" charset="0"/>
                <a:ea typeface="楷体" panose="02010609060101010101" pitchFamily="49" charset="-122"/>
              </a:rPr>
              <a:t>开放型</a:t>
            </a:r>
            <a:endParaRPr lang="en-US" altLang="zh-CN" sz="2800" b="1">
              <a:latin typeface="Times New Roman" panose="02020603050405020304" pitchFamily="18" charset="0"/>
              <a:ea typeface="楷体" panose="02010609060101010101" pitchFamily="49" charset="-122"/>
            </a:endParaRPr>
          </a:p>
        </p:txBody>
      </p:sp>
      <p:sp>
        <p:nvSpPr>
          <p:cNvPr id="15" name="矩形 14">
            <a:extLst>
              <a:ext uri="{FF2B5EF4-FFF2-40B4-BE49-F238E27FC236}">
                <a16:creationId xmlns:a16="http://schemas.microsoft.com/office/drawing/2014/main" id="{B3A4D6FE-006A-4376-87FF-D04BCEB2179D}"/>
              </a:ext>
            </a:extLst>
          </p:cNvPr>
          <p:cNvSpPr/>
          <p:nvPr/>
        </p:nvSpPr>
        <p:spPr>
          <a:xfrm>
            <a:off x="4397860" y="4410098"/>
            <a:ext cx="689045" cy="1949508"/>
          </a:xfrm>
          <a:prstGeom prst="rect">
            <a:avLst/>
          </a:prstGeom>
        </p:spPr>
        <p:txBody>
          <a:bodyPr wrap="square">
            <a:spAutoFit/>
          </a:bodyPr>
          <a:lstStyle/>
          <a:p>
            <a:pPr>
              <a:lnSpc>
                <a:spcPct val="150000"/>
              </a:lnSpc>
            </a:pPr>
            <a:r>
              <a:rPr lang="zh-CN" altLang="en-US" sz="2800" b="1">
                <a:latin typeface="Times New Roman" panose="02020603050405020304" pitchFamily="18" charset="0"/>
                <a:ea typeface="楷体" panose="02010609060101010101" pitchFamily="49" charset="-122"/>
              </a:rPr>
              <a:t>稳定型</a:t>
            </a:r>
            <a:endParaRPr lang="en-US" altLang="zh-CN" sz="2800" b="1">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168224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3649B7-2CA2-432C-9563-813D642F884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graphicFrame>
        <p:nvGraphicFramePr>
          <p:cNvPr id="5" name="表格 4">
            <a:extLst>
              <a:ext uri="{FF2B5EF4-FFF2-40B4-BE49-F238E27FC236}">
                <a16:creationId xmlns:a16="http://schemas.microsoft.com/office/drawing/2014/main" id="{EEB78E8B-91F7-44C1-A8C1-4C9F7200E112}"/>
              </a:ext>
            </a:extLst>
          </p:cNvPr>
          <p:cNvGraphicFramePr>
            <a:graphicFrameLocks noGrp="1"/>
          </p:cNvGraphicFramePr>
          <p:nvPr>
            <p:extLst>
              <p:ext uri="{D42A27DB-BD31-4B8C-83A1-F6EECF244321}">
                <p14:modId xmlns:p14="http://schemas.microsoft.com/office/powerpoint/2010/main" val="1688298554"/>
              </p:ext>
            </p:extLst>
          </p:nvPr>
        </p:nvGraphicFramePr>
        <p:xfrm>
          <a:off x="845646" y="656244"/>
          <a:ext cx="10500706" cy="5792208"/>
        </p:xfrm>
        <a:graphic>
          <a:graphicData uri="http://schemas.openxmlformats.org/drawingml/2006/table">
            <a:tbl>
              <a:tblPr firstRow="1" bandRow="1">
                <a:tableStyleId>{5C22544A-7EE6-4342-B048-85BDC9FD1C3A}</a:tableStyleId>
              </a:tblPr>
              <a:tblGrid>
                <a:gridCol w="2284332">
                  <a:extLst>
                    <a:ext uri="{9D8B030D-6E8A-4147-A177-3AD203B41FA5}">
                      <a16:colId xmlns:a16="http://schemas.microsoft.com/office/drawing/2014/main" val="3753599697"/>
                    </a:ext>
                  </a:extLst>
                </a:gridCol>
                <a:gridCol w="1877028">
                  <a:extLst>
                    <a:ext uri="{9D8B030D-6E8A-4147-A177-3AD203B41FA5}">
                      <a16:colId xmlns:a16="http://schemas.microsoft.com/office/drawing/2014/main" val="1935570380"/>
                    </a:ext>
                  </a:extLst>
                </a:gridCol>
                <a:gridCol w="1580225">
                  <a:extLst>
                    <a:ext uri="{9D8B030D-6E8A-4147-A177-3AD203B41FA5}">
                      <a16:colId xmlns:a16="http://schemas.microsoft.com/office/drawing/2014/main" val="131000812"/>
                    </a:ext>
                  </a:extLst>
                </a:gridCol>
                <a:gridCol w="3524435">
                  <a:extLst>
                    <a:ext uri="{9D8B030D-6E8A-4147-A177-3AD203B41FA5}">
                      <a16:colId xmlns:a16="http://schemas.microsoft.com/office/drawing/2014/main" val="1924757033"/>
                    </a:ext>
                  </a:extLst>
                </a:gridCol>
                <a:gridCol w="1234686">
                  <a:extLst>
                    <a:ext uri="{9D8B030D-6E8A-4147-A177-3AD203B41FA5}">
                      <a16:colId xmlns:a16="http://schemas.microsoft.com/office/drawing/2014/main" val="2781452776"/>
                    </a:ext>
                  </a:extLst>
                </a:gridCol>
              </a:tblGrid>
              <a:tr h="372770">
                <a:tc>
                  <a:txBody>
                    <a:bodyPr/>
                    <a:lstStyle/>
                    <a:p>
                      <a:pPr algn="ctr"/>
                      <a:r>
                        <a:rPr lang="zh-CN" altLang="en-US" sz="1800" baseline="0">
                          <a:latin typeface="Times New Roman" panose="02020603050405020304" pitchFamily="18" charset="0"/>
                          <a:ea typeface="楷体" panose="02010609060101010101" pitchFamily="49" charset="-122"/>
                        </a:rPr>
                        <a:t>数据集</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刺激方式</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标签</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模态</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描述</a:t>
                      </a:r>
                    </a:p>
                  </a:txBody>
                  <a:tcPr anchor="ctr"/>
                </a:tc>
                <a:extLst>
                  <a:ext uri="{0D108BD9-81ED-4DB2-BD59-A6C34878D82A}">
                    <a16:rowId xmlns:a16="http://schemas.microsoft.com/office/drawing/2014/main" val="1883562757"/>
                  </a:ext>
                </a:extLst>
              </a:tr>
              <a:tr h="372770">
                <a:tc>
                  <a:txBody>
                    <a:bodyPr/>
                    <a:lstStyle/>
                    <a:p>
                      <a:pPr algn="ctr"/>
                      <a:r>
                        <a:rPr lang="en-US" altLang="zh-CN" sz="1800" baseline="0">
                          <a:latin typeface="Times New Roman" panose="02020603050405020304" pitchFamily="18" charset="0"/>
                          <a:ea typeface="楷体" panose="02010609060101010101" pitchFamily="49" charset="-122"/>
                        </a:rPr>
                        <a:t>DEAP(2012)</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音乐视频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连续</a:t>
                      </a:r>
                      <a:r>
                        <a:rPr lang="en-US" altLang="zh-CN" sz="1800" baseline="0">
                          <a:latin typeface="Times New Roman" panose="02020603050405020304" pitchFamily="18" charset="0"/>
                          <a:ea typeface="楷体" panose="02010609060101010101" pitchFamily="49" charset="-122"/>
                        </a:rPr>
                        <a:t>(SAM)</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EEG, GSR,RSP,ST,EOG,EMG</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a:t>
                      </a:r>
                      <a:endParaRPr lang="zh-CN" altLang="en-US" sz="1800" baseline="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2316933551"/>
                  </a:ext>
                </a:extLst>
              </a:tr>
              <a:tr h="376218">
                <a:tc>
                  <a:txBody>
                    <a:bodyPr/>
                    <a:lstStyle/>
                    <a:p>
                      <a:pPr algn="ctr"/>
                      <a:r>
                        <a:rPr lang="en-US" altLang="zh-CN" sz="1800" baseline="0">
                          <a:latin typeface="Times New Roman" panose="02020603050405020304" pitchFamily="18" charset="0"/>
                          <a:ea typeface="楷体" panose="02010609060101010101" pitchFamily="49" charset="-122"/>
                        </a:rPr>
                        <a:t>MAHNOB-HCI(2012)</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连续</a:t>
                      </a: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EEG,GSR,RSP,ST,ECG,eye gaze</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a:t>
                      </a:r>
                      <a:endParaRPr lang="zh-CN" altLang="en-US" sz="1800" baseline="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4029694899"/>
                  </a:ext>
                </a:extLst>
              </a:tr>
              <a:tr h="0">
                <a:tc>
                  <a:txBody>
                    <a:bodyPr/>
                    <a:lstStyle/>
                    <a:p>
                      <a:pPr algn="ctr"/>
                      <a:r>
                        <a:rPr lang="en-US" altLang="zh-CN" sz="1800" baseline="0">
                          <a:latin typeface="Times New Roman" panose="02020603050405020304" pitchFamily="18" charset="0"/>
                          <a:ea typeface="楷体" panose="02010609060101010101" pitchFamily="49" charset="-122"/>
                        </a:rPr>
                        <a:t>SEED(2015)</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离散</a:t>
                      </a: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EEG</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a:t>
                      </a:r>
                      <a:endParaRPr lang="zh-CN" altLang="en-US" sz="1800" baseline="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898940471"/>
                  </a:ext>
                </a:extLst>
              </a:tr>
              <a:tr h="0">
                <a:tc>
                  <a:txBody>
                    <a:bodyPr/>
                    <a:lstStyle/>
                    <a:p>
                      <a:pPr algn="ctr"/>
                      <a:r>
                        <a:rPr lang="en-US" altLang="zh-CN" sz="1800" baseline="0">
                          <a:latin typeface="Times New Roman" panose="02020603050405020304" pitchFamily="18" charset="0"/>
                          <a:ea typeface="楷体" panose="02010609060101010101" pitchFamily="49" charset="-122"/>
                        </a:rPr>
                        <a:t>HAPPEI(2015)</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图像</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离散</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面部表情</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群体</a:t>
                      </a:r>
                    </a:p>
                  </a:txBody>
                  <a:tcPr anchor="ctr"/>
                </a:tc>
                <a:extLst>
                  <a:ext uri="{0D108BD9-81ED-4DB2-BD59-A6C34878D82A}">
                    <a16:rowId xmlns:a16="http://schemas.microsoft.com/office/drawing/2014/main" val="3340579959"/>
                  </a:ext>
                </a:extLst>
              </a:tr>
              <a:tr h="0">
                <a:tc>
                  <a:txBody>
                    <a:bodyPr/>
                    <a:lstStyle/>
                    <a:p>
                      <a:pPr algn="ctr"/>
                      <a:r>
                        <a:rPr lang="en-US" altLang="zh-CN" sz="1800" baseline="0">
                          <a:latin typeface="Times New Roman" panose="02020603050405020304" pitchFamily="18" charset="0"/>
                          <a:ea typeface="楷体" panose="02010609060101010101" pitchFamily="49" charset="-122"/>
                        </a:rPr>
                        <a:t>DECAF(2015)</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连续</a:t>
                      </a: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EMG, MEG, ECG, EOG,</a:t>
                      </a:r>
                      <a:r>
                        <a:rPr lang="zh-CN" altLang="en-US" sz="1800" baseline="0">
                          <a:latin typeface="Times New Roman" panose="02020603050405020304" pitchFamily="18" charset="0"/>
                          <a:ea typeface="楷体" panose="02010609060101010101" pitchFamily="49" charset="-122"/>
                        </a:rPr>
                        <a:t>面部视频</a:t>
                      </a:r>
                    </a:p>
                  </a:txBody>
                  <a:tcPr anchor="ctr"/>
                </a:tc>
                <a:tc>
                  <a:txBody>
                    <a:bodyPr/>
                    <a:lstStyle/>
                    <a:p>
                      <a:pPr algn="ctr"/>
                      <a:endParaRPr lang="zh-CN" altLang="en-US" sz="1800" baseline="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2066868051"/>
                  </a:ext>
                </a:extLst>
              </a:tr>
              <a:tr h="0">
                <a:tc>
                  <a:txBody>
                    <a:bodyPr/>
                    <a:lstStyle/>
                    <a:p>
                      <a:pPr algn="ctr"/>
                      <a:r>
                        <a:rPr lang="en-US" altLang="zh-CN" sz="1800" kern="1200" baseline="0">
                          <a:solidFill>
                            <a:schemeClr val="dk1"/>
                          </a:solidFill>
                          <a:latin typeface="Times New Roman" panose="02020603050405020304" pitchFamily="18" charset="0"/>
                          <a:ea typeface="楷体" panose="02010609060101010101" pitchFamily="49" charset="-122"/>
                          <a:cs typeface="+mn-cs"/>
                        </a:rPr>
                        <a:t>ASCERTAIN(2016)</a:t>
                      </a:r>
                      <a:endParaRPr lang="zh-CN" altLang="en-US" sz="1800" kern="1200" baseline="0">
                        <a:solidFill>
                          <a:schemeClr val="dk1"/>
                        </a:solidFill>
                        <a:latin typeface="Times New Roman" panose="02020603050405020304" pitchFamily="18" charset="0"/>
                        <a:ea typeface="楷体" panose="02010609060101010101" pitchFamily="49" charset="-122"/>
                        <a:cs typeface="+mn-cs"/>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连续</a:t>
                      </a:r>
                    </a:p>
                  </a:txBody>
                  <a:tcPr anchor="ctr"/>
                </a:tc>
                <a:tc>
                  <a:txBody>
                    <a:bodyPr/>
                    <a:lstStyle/>
                    <a:p>
                      <a:pPr algn="ctr"/>
                      <a:r>
                        <a:rPr lang="pt-BR" altLang="zh-CN" sz="1800" baseline="0">
                          <a:latin typeface="Times New Roman" panose="02020603050405020304" pitchFamily="18" charset="0"/>
                          <a:ea typeface="楷体" panose="02010609060101010101" pitchFamily="49" charset="-122"/>
                        </a:rPr>
                        <a:t>EEG, ECG, GSR, </a:t>
                      </a:r>
                      <a:r>
                        <a:rPr lang="zh-CN" altLang="en-US" sz="1800" baseline="0">
                          <a:latin typeface="Times New Roman" panose="02020603050405020304" pitchFamily="18" charset="0"/>
                          <a:ea typeface="楷体" panose="02010609060101010101" pitchFamily="49" charset="-122"/>
                        </a:rPr>
                        <a:t>面部视频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个性</a:t>
                      </a:r>
                    </a:p>
                  </a:txBody>
                  <a:tcPr anchor="ctr"/>
                </a:tc>
                <a:extLst>
                  <a:ext uri="{0D108BD9-81ED-4DB2-BD59-A6C34878D82A}">
                    <a16:rowId xmlns:a16="http://schemas.microsoft.com/office/drawing/2014/main" val="591516307"/>
                  </a:ext>
                </a:extLst>
              </a:tr>
              <a:tr h="0">
                <a:tc>
                  <a:txBody>
                    <a:bodyPr/>
                    <a:lstStyle/>
                    <a:p>
                      <a:pPr algn="ctr"/>
                      <a:r>
                        <a:rPr lang="en-US" altLang="zh-CN" sz="1800" baseline="0">
                          <a:latin typeface="Times New Roman" panose="02020603050405020304" pitchFamily="18" charset="0"/>
                          <a:ea typeface="楷体" panose="02010609060101010101" pitchFamily="49" charset="-122"/>
                        </a:rPr>
                        <a:t>MEVIEW(2017)</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场景</a:t>
                      </a:r>
                      <a:r>
                        <a:rPr lang="en-US" altLang="zh-CN" sz="1800" baseline="0">
                          <a:latin typeface="Times New Roman" panose="02020603050405020304" pitchFamily="18" charset="0"/>
                          <a:ea typeface="楷体" panose="02010609060101010101" pitchFamily="49" charset="-122"/>
                        </a:rPr>
                        <a:t>(</a:t>
                      </a:r>
                      <a:r>
                        <a:rPr lang="zh-CN" altLang="en-US" sz="1800" baseline="0">
                          <a:latin typeface="Times New Roman" panose="02020603050405020304" pitchFamily="18" charset="0"/>
                          <a:ea typeface="楷体" panose="02010609060101010101" pitchFamily="49" charset="-122"/>
                        </a:rPr>
                        <a:t>扑克等</a:t>
                      </a:r>
                      <a:r>
                        <a:rPr lang="en-US" altLang="zh-CN" sz="1800" baseline="0">
                          <a:latin typeface="Times New Roman" panose="02020603050405020304" pitchFamily="18" charset="0"/>
                          <a:ea typeface="楷体" panose="02010609060101010101" pitchFamily="49" charset="-122"/>
                        </a:rPr>
                        <a:t>)</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离散</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微表情</a:t>
                      </a:r>
                      <a:r>
                        <a:rPr lang="en-US" altLang="zh-CN" sz="1800" baseline="0">
                          <a:latin typeface="Times New Roman" panose="02020603050405020304" pitchFamily="18" charset="0"/>
                          <a:ea typeface="楷体" panose="02010609060101010101" pitchFamily="49" charset="-122"/>
                        </a:rPr>
                        <a:t>(</a:t>
                      </a:r>
                      <a:r>
                        <a:rPr lang="zh-CN" altLang="en-US" sz="1800" baseline="0">
                          <a:latin typeface="Times New Roman" panose="02020603050405020304" pitchFamily="18" charset="0"/>
                          <a:ea typeface="楷体" panose="02010609060101010101" pitchFamily="49" charset="-122"/>
                        </a:rPr>
                        <a:t>表情图像</a:t>
                      </a:r>
                      <a:r>
                        <a:rPr lang="en-US" altLang="zh-CN" sz="1800" baseline="0">
                          <a:latin typeface="Times New Roman" panose="02020603050405020304" pitchFamily="18" charset="0"/>
                          <a:ea typeface="楷体" panose="02010609060101010101" pitchFamily="49" charset="-122"/>
                        </a:rPr>
                        <a:t>)</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a:t>
                      </a:r>
                      <a:endParaRPr lang="zh-CN" altLang="en-US" sz="1800" baseline="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4069930772"/>
                  </a:ext>
                </a:extLst>
              </a:tr>
              <a:tr h="180100">
                <a:tc>
                  <a:txBody>
                    <a:bodyPr/>
                    <a:lstStyle/>
                    <a:p>
                      <a:pPr algn="ctr"/>
                      <a:r>
                        <a:rPr lang="en-US" altLang="zh-CN" sz="1800" baseline="0">
                          <a:latin typeface="Times New Roman" panose="02020603050405020304" pitchFamily="18" charset="0"/>
                          <a:ea typeface="楷体" panose="02010609060101010101" pitchFamily="49" charset="-122"/>
                        </a:rPr>
                        <a:t>BioVid EmoDB(2017)</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离散、连续</a:t>
                      </a: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SCL,ECG,tEMG,</a:t>
                      </a:r>
                      <a:r>
                        <a:rPr lang="zh-CN" altLang="en-US" sz="1800" baseline="0">
                          <a:latin typeface="Times New Roman" panose="02020603050405020304" pitchFamily="18" charset="0"/>
                          <a:ea typeface="楷体" panose="02010609060101010101" pitchFamily="49" charset="-122"/>
                        </a:rPr>
                        <a:t>面部</a:t>
                      </a: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a:t>
                      </a:r>
                      <a:endParaRPr lang="zh-CN" altLang="en-US" sz="1800" baseline="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127346406"/>
                  </a:ext>
                </a:extLst>
              </a:tr>
              <a:tr h="0">
                <a:tc>
                  <a:txBody>
                    <a:bodyPr/>
                    <a:lstStyle/>
                    <a:p>
                      <a:pPr algn="ctr"/>
                      <a:r>
                        <a:rPr lang="en-US" altLang="zh-CN" sz="1800" baseline="0">
                          <a:latin typeface="Times New Roman" panose="02020603050405020304" pitchFamily="18" charset="0"/>
                          <a:ea typeface="楷体" panose="02010609060101010101" pitchFamily="49" charset="-122"/>
                        </a:rPr>
                        <a:t>PMEmo(2018)</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音乐</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连续</a:t>
                      </a: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EDA</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a:t>
                      </a:r>
                      <a:endParaRPr lang="zh-CN" altLang="en-US" sz="1800" baseline="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3084338165"/>
                  </a:ext>
                </a:extLst>
              </a:tr>
              <a:tr h="372770">
                <a:tc>
                  <a:txBody>
                    <a:bodyPr/>
                    <a:lstStyle/>
                    <a:p>
                      <a:pPr algn="ctr"/>
                      <a:r>
                        <a:rPr lang="en-US" altLang="zh-CN" sz="1800" baseline="0">
                          <a:latin typeface="Times New Roman" panose="02020603050405020304" pitchFamily="18" charset="0"/>
                          <a:ea typeface="楷体" panose="02010609060101010101" pitchFamily="49" charset="-122"/>
                        </a:rPr>
                        <a:t>MPED(2019)</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离散</a:t>
                      </a: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EEG,ECG,RSP,GSR</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a:t>
                      </a:r>
                      <a:endParaRPr lang="zh-CN" altLang="en-US" sz="1800" baseline="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3291709608"/>
                  </a:ext>
                </a:extLst>
              </a:tr>
              <a:tr h="0">
                <a:tc>
                  <a:txBody>
                    <a:bodyPr/>
                    <a:lstStyle/>
                    <a:p>
                      <a:pPr algn="ctr"/>
                      <a:r>
                        <a:rPr lang="en-US" altLang="zh-CN" sz="1800" baseline="0">
                          <a:latin typeface="Times New Roman" panose="02020603050405020304" pitchFamily="18" charset="0"/>
                          <a:ea typeface="楷体" panose="02010609060101010101" pitchFamily="49" charset="-122"/>
                        </a:rPr>
                        <a:t>GAMEEMO(2020)</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游戏场景</a:t>
                      </a:r>
                    </a:p>
                  </a:txBody>
                  <a:tcPr anchor="ctr"/>
                </a:tc>
                <a:tc>
                  <a:txBody>
                    <a:bodyPr/>
                    <a:lstStyle/>
                    <a:p>
                      <a:pPr marL="0" algn="ctr" defTabSz="914332" rtl="0" eaLnBrk="1" latinLnBrk="0" hangingPunct="1"/>
                      <a:r>
                        <a:rPr lang="zh-CN" altLang="en-US" sz="1800" kern="1200" baseline="0">
                          <a:solidFill>
                            <a:schemeClr val="dk1"/>
                          </a:solidFill>
                          <a:latin typeface="Times New Roman" panose="02020603050405020304" pitchFamily="18" charset="0"/>
                          <a:ea typeface="楷体" panose="02010609060101010101" pitchFamily="49" charset="-122"/>
                          <a:cs typeface="+mn-cs"/>
                        </a:rPr>
                        <a:t>离散、连续</a:t>
                      </a:r>
                    </a:p>
                  </a:txBody>
                  <a:tcPr anchor="ctr"/>
                </a:tc>
                <a:tc>
                  <a:txBody>
                    <a:bodyPr/>
                    <a:lstStyle/>
                    <a:p>
                      <a:pPr marL="0" algn="ctr" defTabSz="914332" rtl="0" eaLnBrk="1" latinLnBrk="0" hangingPunct="1"/>
                      <a:r>
                        <a:rPr lang="en-US" altLang="zh-CN" sz="1800" kern="1200" baseline="0">
                          <a:solidFill>
                            <a:schemeClr val="dk1"/>
                          </a:solidFill>
                          <a:latin typeface="Times New Roman" panose="02020603050405020304" pitchFamily="18" charset="0"/>
                          <a:ea typeface="楷体" panose="02010609060101010101" pitchFamily="49" charset="-122"/>
                          <a:cs typeface="+mn-cs"/>
                        </a:rPr>
                        <a:t>EEG</a:t>
                      </a:r>
                      <a:endParaRPr lang="zh-CN" altLang="en-US" sz="1800" kern="1200" baseline="0">
                        <a:solidFill>
                          <a:schemeClr val="dk1"/>
                        </a:solidFill>
                        <a:latin typeface="Times New Roman" panose="02020603050405020304" pitchFamily="18" charset="0"/>
                        <a:ea typeface="楷体" panose="02010609060101010101" pitchFamily="49" charset="-122"/>
                        <a:cs typeface="+mn-cs"/>
                      </a:endParaRPr>
                    </a:p>
                  </a:txBody>
                  <a:tcPr anchor="ctr"/>
                </a:tc>
                <a:tc>
                  <a:txBody>
                    <a:bodyPr/>
                    <a:lstStyle/>
                    <a:p>
                      <a:pPr marL="0" algn="ctr" defTabSz="914332" rtl="0" eaLnBrk="1" latinLnBrk="0" hangingPunct="1"/>
                      <a:r>
                        <a:rPr lang="en-US" altLang="zh-CN" sz="1800" kern="1200" baseline="0">
                          <a:solidFill>
                            <a:schemeClr val="dk1"/>
                          </a:solidFill>
                          <a:latin typeface="Times New Roman" panose="02020603050405020304" pitchFamily="18" charset="0"/>
                          <a:ea typeface="楷体" panose="02010609060101010101" pitchFamily="49" charset="-122"/>
                          <a:cs typeface="+mn-cs"/>
                        </a:rPr>
                        <a:t>-</a:t>
                      </a:r>
                      <a:endParaRPr lang="zh-CN" altLang="en-US" sz="1800" kern="1200" baseline="0">
                        <a:solidFill>
                          <a:schemeClr val="dk1"/>
                        </a:solidFill>
                        <a:latin typeface="Times New Roman" panose="02020603050405020304" pitchFamily="18" charset="0"/>
                        <a:ea typeface="楷体" panose="02010609060101010101" pitchFamily="49" charset="-122"/>
                        <a:cs typeface="+mn-cs"/>
                      </a:endParaRPr>
                    </a:p>
                  </a:txBody>
                  <a:tcPr anchor="ctr"/>
                </a:tc>
                <a:extLst>
                  <a:ext uri="{0D108BD9-81ED-4DB2-BD59-A6C34878D82A}">
                    <a16:rowId xmlns:a16="http://schemas.microsoft.com/office/drawing/2014/main" val="1598525990"/>
                  </a:ext>
                </a:extLst>
              </a:tr>
              <a:tr h="0">
                <a:tc>
                  <a:txBody>
                    <a:bodyPr/>
                    <a:lstStyle/>
                    <a:p>
                      <a:pPr algn="ctr"/>
                      <a:r>
                        <a:rPr lang="en-US" altLang="zh-CN" sz="1800" baseline="0">
                          <a:latin typeface="Times New Roman" panose="02020603050405020304" pitchFamily="18" charset="0"/>
                          <a:ea typeface="楷体" panose="02010609060101010101" pitchFamily="49" charset="-122"/>
                        </a:rPr>
                        <a:t>AMIGOS(2021)</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marL="0" algn="ctr" defTabSz="914332" rtl="0" eaLnBrk="1" latinLnBrk="0" hangingPunct="1"/>
                      <a:r>
                        <a:rPr lang="zh-CN" altLang="en-US" sz="1800" kern="1200" baseline="0">
                          <a:solidFill>
                            <a:schemeClr val="dk1"/>
                          </a:solidFill>
                          <a:latin typeface="Times New Roman" panose="02020603050405020304" pitchFamily="18" charset="0"/>
                          <a:ea typeface="楷体" panose="02010609060101010101" pitchFamily="49" charset="-122"/>
                          <a:cs typeface="+mn-cs"/>
                        </a:rPr>
                        <a:t>连续</a:t>
                      </a:r>
                    </a:p>
                  </a:txBody>
                  <a:tcPr anchor="ctr"/>
                </a:tc>
                <a:tc>
                  <a:txBody>
                    <a:bodyPr/>
                    <a:lstStyle/>
                    <a:p>
                      <a:pPr marL="0" algn="ctr" defTabSz="914332" rtl="0" eaLnBrk="1" latinLnBrk="0" hangingPunct="1"/>
                      <a:r>
                        <a:rPr lang="zh-CN" altLang="en-US" sz="1800" kern="1200" baseline="0">
                          <a:solidFill>
                            <a:schemeClr val="dk1"/>
                          </a:solidFill>
                          <a:latin typeface="Times New Roman" panose="02020603050405020304" pitchFamily="18" charset="0"/>
                          <a:ea typeface="楷体" panose="02010609060101010101" pitchFamily="49" charset="-122"/>
                          <a:cs typeface="+mn-cs"/>
                        </a:rPr>
                        <a:t>音频</a:t>
                      </a:r>
                      <a:r>
                        <a:rPr lang="en-US" altLang="zh-CN" sz="1800" kern="1200" baseline="0">
                          <a:solidFill>
                            <a:schemeClr val="dk1"/>
                          </a:solidFill>
                          <a:latin typeface="Times New Roman" panose="02020603050405020304" pitchFamily="18" charset="0"/>
                          <a:ea typeface="楷体" panose="02010609060101010101" pitchFamily="49" charset="-122"/>
                          <a:cs typeface="+mn-cs"/>
                        </a:rPr>
                        <a:t>,</a:t>
                      </a:r>
                      <a:r>
                        <a:rPr lang="zh-CN" altLang="en-US" sz="1800" kern="1200" baseline="0">
                          <a:solidFill>
                            <a:schemeClr val="dk1"/>
                          </a:solidFill>
                          <a:latin typeface="Times New Roman" panose="02020603050405020304" pitchFamily="18" charset="0"/>
                          <a:ea typeface="楷体" panose="02010609060101010101" pitchFamily="49" charset="-122"/>
                          <a:cs typeface="+mn-cs"/>
                        </a:rPr>
                        <a:t>视觉</a:t>
                      </a:r>
                      <a:r>
                        <a:rPr lang="en-US" altLang="zh-CN" sz="1800" kern="1200" baseline="0">
                          <a:solidFill>
                            <a:schemeClr val="dk1"/>
                          </a:solidFill>
                          <a:latin typeface="Times New Roman" panose="02020603050405020304" pitchFamily="18" charset="0"/>
                          <a:ea typeface="楷体" panose="02010609060101010101" pitchFamily="49" charset="-122"/>
                          <a:cs typeface="+mn-cs"/>
                        </a:rPr>
                        <a:t>,</a:t>
                      </a:r>
                      <a:r>
                        <a:rPr lang="zh-CN" altLang="en-US" sz="1800" kern="1200" baseline="0">
                          <a:solidFill>
                            <a:schemeClr val="dk1"/>
                          </a:solidFill>
                          <a:latin typeface="Times New Roman" panose="02020603050405020304" pitchFamily="18" charset="0"/>
                          <a:ea typeface="楷体" panose="02010609060101010101" pitchFamily="49" charset="-122"/>
                          <a:cs typeface="+mn-cs"/>
                        </a:rPr>
                        <a:t>深度图像</a:t>
                      </a:r>
                      <a:r>
                        <a:rPr lang="en-US" altLang="zh-CN" sz="1800" kern="1200" baseline="0">
                          <a:solidFill>
                            <a:schemeClr val="dk1"/>
                          </a:solidFill>
                          <a:latin typeface="Times New Roman" panose="02020603050405020304" pitchFamily="18" charset="0"/>
                          <a:ea typeface="楷体" panose="02010609060101010101" pitchFamily="49" charset="-122"/>
                          <a:cs typeface="+mn-cs"/>
                        </a:rPr>
                        <a:t>,EEG,GSR ,ECG</a:t>
                      </a:r>
                      <a:endParaRPr lang="zh-CN" altLang="en-US" sz="1800" kern="1200" baseline="0">
                        <a:solidFill>
                          <a:schemeClr val="dk1"/>
                        </a:solidFill>
                        <a:latin typeface="Times New Roman" panose="02020603050405020304" pitchFamily="18" charset="0"/>
                        <a:ea typeface="楷体" panose="02010609060101010101" pitchFamily="49" charset="-122"/>
                        <a:cs typeface="+mn-cs"/>
                      </a:endParaRPr>
                    </a:p>
                  </a:txBody>
                  <a:tcPr anchor="ctr"/>
                </a:tc>
                <a:tc>
                  <a:txBody>
                    <a:bodyPr/>
                    <a:lstStyle/>
                    <a:p>
                      <a:pPr marL="0" algn="ctr" defTabSz="914332" rtl="0" eaLnBrk="1" latinLnBrk="0" hangingPunct="1"/>
                      <a:r>
                        <a:rPr lang="zh-CN" altLang="en-US" sz="1800" kern="1200" baseline="0">
                          <a:solidFill>
                            <a:schemeClr val="dk1"/>
                          </a:solidFill>
                          <a:latin typeface="Times New Roman" panose="02020603050405020304" pitchFamily="18" charset="0"/>
                          <a:ea typeface="楷体" panose="02010609060101010101" pitchFamily="49" charset="-122"/>
                          <a:cs typeface="+mn-cs"/>
                        </a:rPr>
                        <a:t>个体和群体、个性</a:t>
                      </a:r>
                    </a:p>
                  </a:txBody>
                  <a:tcPr anchor="ctr"/>
                </a:tc>
                <a:extLst>
                  <a:ext uri="{0D108BD9-81ED-4DB2-BD59-A6C34878D82A}">
                    <a16:rowId xmlns:a16="http://schemas.microsoft.com/office/drawing/2014/main" val="1898980622"/>
                  </a:ext>
                </a:extLst>
              </a:tr>
              <a:tr h="0">
                <a:tc>
                  <a:txBody>
                    <a:bodyPr/>
                    <a:lstStyle/>
                    <a:p>
                      <a:pPr algn="ctr"/>
                      <a:r>
                        <a:rPr lang="en-US" altLang="zh-CN" sz="1800" baseline="0">
                          <a:latin typeface="Times New Roman" panose="02020603050405020304" pitchFamily="18" charset="0"/>
                          <a:ea typeface="楷体" panose="02010609060101010101" pitchFamily="49" charset="-122"/>
                        </a:rPr>
                        <a:t>DEFE(2021)</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驾驶场景</a:t>
                      </a:r>
                    </a:p>
                  </a:txBody>
                  <a:tcPr anchor="ctr"/>
                </a:tc>
                <a:tc>
                  <a:txBody>
                    <a:bodyPr/>
                    <a:lstStyle/>
                    <a:p>
                      <a:pPr marL="0" algn="ctr" defTabSz="914332" rtl="0" eaLnBrk="1" latinLnBrk="0" hangingPunct="1"/>
                      <a:r>
                        <a:rPr lang="zh-CN" altLang="en-US" sz="1800" kern="1200" baseline="0">
                          <a:solidFill>
                            <a:schemeClr val="dk1"/>
                          </a:solidFill>
                          <a:latin typeface="Times New Roman" panose="02020603050405020304" pitchFamily="18" charset="0"/>
                          <a:ea typeface="楷体" panose="02010609060101010101" pitchFamily="49" charset="-122"/>
                          <a:cs typeface="+mn-cs"/>
                        </a:rPr>
                        <a:t>离散、连续</a:t>
                      </a:r>
                    </a:p>
                  </a:txBody>
                  <a:tcPr anchor="ctr"/>
                </a:tc>
                <a:tc>
                  <a:txBody>
                    <a:bodyPr/>
                    <a:lstStyle/>
                    <a:p>
                      <a:pPr marL="0" algn="ctr" defTabSz="914332" rtl="0" eaLnBrk="1" latinLnBrk="0" hangingPunct="1"/>
                      <a:r>
                        <a:rPr lang="zh-CN" altLang="en-US" sz="1800" kern="1200" baseline="0">
                          <a:solidFill>
                            <a:schemeClr val="dk1"/>
                          </a:solidFill>
                          <a:latin typeface="Times New Roman" panose="02020603050405020304" pitchFamily="18" charset="0"/>
                          <a:ea typeface="楷体" panose="02010609060101010101" pitchFamily="49" charset="-122"/>
                          <a:cs typeface="+mn-cs"/>
                        </a:rPr>
                        <a:t>人脸表情视频</a:t>
                      </a:r>
                    </a:p>
                  </a:txBody>
                  <a:tcPr anchor="ctr"/>
                </a:tc>
                <a:tc>
                  <a:txBody>
                    <a:bodyPr/>
                    <a:lstStyle/>
                    <a:p>
                      <a:pPr marL="0" algn="ctr" defTabSz="914332" rtl="0" eaLnBrk="1" latinLnBrk="0" hangingPunct="1"/>
                      <a:r>
                        <a:rPr lang="en-US" altLang="zh-CN" sz="1800" kern="1200" baseline="0">
                          <a:solidFill>
                            <a:schemeClr val="dk1"/>
                          </a:solidFill>
                          <a:latin typeface="Times New Roman" panose="02020603050405020304" pitchFamily="18" charset="0"/>
                          <a:ea typeface="楷体" panose="02010609060101010101" pitchFamily="49" charset="-122"/>
                          <a:cs typeface="+mn-cs"/>
                        </a:rPr>
                        <a:t>-</a:t>
                      </a:r>
                      <a:endParaRPr lang="zh-CN" altLang="en-US" sz="1800" kern="1200" baseline="0">
                        <a:solidFill>
                          <a:schemeClr val="dk1"/>
                        </a:solidFill>
                        <a:latin typeface="Times New Roman" panose="02020603050405020304" pitchFamily="18" charset="0"/>
                        <a:ea typeface="楷体" panose="02010609060101010101" pitchFamily="49" charset="-122"/>
                        <a:cs typeface="+mn-cs"/>
                      </a:endParaRPr>
                    </a:p>
                  </a:txBody>
                  <a:tcPr anchor="ctr"/>
                </a:tc>
                <a:extLst>
                  <a:ext uri="{0D108BD9-81ED-4DB2-BD59-A6C34878D82A}">
                    <a16:rowId xmlns:a16="http://schemas.microsoft.com/office/drawing/2014/main" val="2879400321"/>
                  </a:ext>
                </a:extLst>
              </a:tr>
              <a:tr h="0">
                <a:tc>
                  <a:txBody>
                    <a:bodyPr/>
                    <a:lstStyle/>
                    <a:p>
                      <a:pPr algn="ctr"/>
                      <a:r>
                        <a:rPr lang="en-US" altLang="zh-CN" sz="1800" baseline="0">
                          <a:latin typeface="Times New Roman" panose="02020603050405020304" pitchFamily="18" charset="0"/>
                          <a:ea typeface="楷体" panose="02010609060101010101" pitchFamily="49" charset="-122"/>
                        </a:rPr>
                        <a:t>DEAR(2021)</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视频和外界刺激</a:t>
                      </a:r>
                    </a:p>
                  </a:txBody>
                  <a:tcPr anchor="ctr"/>
                </a:tc>
                <a:tc>
                  <a:txBody>
                    <a:bodyPr/>
                    <a:lstStyle/>
                    <a:p>
                      <a:pPr marL="0" algn="ctr" defTabSz="914332" rtl="0" eaLnBrk="1" latinLnBrk="0" hangingPunct="1"/>
                      <a:r>
                        <a:rPr lang="zh-CN" altLang="en-US" sz="1800" kern="1200" baseline="0">
                          <a:solidFill>
                            <a:schemeClr val="dk1"/>
                          </a:solidFill>
                          <a:latin typeface="Times New Roman" panose="02020603050405020304" pitchFamily="18" charset="0"/>
                          <a:ea typeface="楷体" panose="02010609060101010101" pitchFamily="49" charset="-122"/>
                          <a:cs typeface="+mn-cs"/>
                        </a:rPr>
                        <a:t>离散</a:t>
                      </a:r>
                    </a:p>
                  </a:txBody>
                  <a:tcPr anchor="ctr"/>
                </a:tc>
                <a:tc>
                  <a:txBody>
                    <a:bodyPr/>
                    <a:lstStyle/>
                    <a:p>
                      <a:pPr marL="0" algn="ctr" defTabSz="914332" rtl="0" eaLnBrk="1" latinLnBrk="0" hangingPunct="1"/>
                      <a:r>
                        <a:rPr lang="en-US" altLang="zh-CN" sz="1800" kern="1200" baseline="0">
                          <a:solidFill>
                            <a:schemeClr val="dk1"/>
                          </a:solidFill>
                          <a:latin typeface="Times New Roman" panose="02020603050405020304" pitchFamily="18" charset="0"/>
                          <a:ea typeface="楷体" panose="02010609060101010101" pitchFamily="49" charset="-122"/>
                          <a:cs typeface="+mn-cs"/>
                        </a:rPr>
                        <a:t>EEG, GSR, PPG</a:t>
                      </a:r>
                      <a:endParaRPr lang="zh-CN" altLang="en-US" sz="1800" kern="1200" baseline="0">
                        <a:solidFill>
                          <a:schemeClr val="dk1"/>
                        </a:solidFill>
                        <a:latin typeface="Times New Roman" panose="02020603050405020304" pitchFamily="18" charset="0"/>
                        <a:ea typeface="楷体" panose="02010609060101010101" pitchFamily="49" charset="-122"/>
                        <a:cs typeface="+mn-cs"/>
                      </a:endParaRPr>
                    </a:p>
                  </a:txBody>
                  <a:tcPr anchor="ctr"/>
                </a:tc>
                <a:tc>
                  <a:txBody>
                    <a:bodyPr/>
                    <a:lstStyle/>
                    <a:p>
                      <a:pPr marL="0" algn="ctr" defTabSz="914332" rtl="0" eaLnBrk="1" latinLnBrk="0" hangingPunct="1"/>
                      <a:r>
                        <a:rPr lang="en-US" altLang="zh-CN" sz="1800" kern="1200" baseline="0">
                          <a:solidFill>
                            <a:schemeClr val="dk1"/>
                          </a:solidFill>
                          <a:latin typeface="Times New Roman" panose="02020603050405020304" pitchFamily="18" charset="0"/>
                          <a:ea typeface="楷体" panose="02010609060101010101" pitchFamily="49" charset="-122"/>
                          <a:cs typeface="+mn-cs"/>
                        </a:rPr>
                        <a:t>-</a:t>
                      </a:r>
                      <a:endParaRPr lang="zh-CN" altLang="en-US" sz="1800" kern="1200" baseline="0">
                        <a:solidFill>
                          <a:schemeClr val="dk1"/>
                        </a:solidFill>
                        <a:latin typeface="Times New Roman" panose="02020603050405020304" pitchFamily="18" charset="0"/>
                        <a:ea typeface="楷体" panose="02010609060101010101" pitchFamily="49" charset="-122"/>
                        <a:cs typeface="+mn-cs"/>
                      </a:endParaRPr>
                    </a:p>
                  </a:txBody>
                  <a:tcPr anchor="ctr"/>
                </a:tc>
                <a:extLst>
                  <a:ext uri="{0D108BD9-81ED-4DB2-BD59-A6C34878D82A}">
                    <a16:rowId xmlns:a16="http://schemas.microsoft.com/office/drawing/2014/main" val="1391979858"/>
                  </a:ext>
                </a:extLst>
              </a:tr>
            </a:tbl>
          </a:graphicData>
        </a:graphic>
      </p:graphicFrame>
      <p:sp>
        <p:nvSpPr>
          <p:cNvPr id="9" name="标题 3">
            <a:extLst>
              <a:ext uri="{FF2B5EF4-FFF2-40B4-BE49-F238E27FC236}">
                <a16:creationId xmlns:a16="http://schemas.microsoft.com/office/drawing/2014/main" id="{3782BB2F-D1C9-4AC5-B2EC-423662CB1D65}"/>
              </a:ext>
            </a:extLst>
          </p:cNvPr>
          <p:cNvSpPr txBox="1">
            <a:spLocks/>
          </p:cNvSpPr>
          <p:nvPr/>
        </p:nvSpPr>
        <p:spPr>
          <a:xfrm>
            <a:off x="0" y="0"/>
            <a:ext cx="3524435" cy="656244"/>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zh-CN" altLang="en-US" sz="4000">
                <a:solidFill>
                  <a:schemeClr val="tx1"/>
                </a:solidFill>
                <a:latin typeface="楷体" panose="02010609060101010101" pitchFamily="49" charset="-122"/>
                <a:ea typeface="楷体" panose="02010609060101010101" pitchFamily="49" charset="-122"/>
                <a:cs typeface="+mn-ea"/>
                <a:sym typeface="+mn-lt"/>
              </a:rPr>
              <a:t>按时间维度划分</a:t>
            </a:r>
            <a:endParaRPr lang="zh-CN" altLang="en-US" sz="4000" dirty="0">
              <a:solidFill>
                <a:schemeClr val="tx1"/>
              </a:solidFill>
              <a:latin typeface="楷体" panose="02010609060101010101" pitchFamily="49" charset="-122"/>
              <a:ea typeface="楷体" panose="02010609060101010101" pitchFamily="49" charset="-122"/>
              <a:cs typeface="+mn-ea"/>
              <a:sym typeface="+mn-lt"/>
            </a:endParaRPr>
          </a:p>
        </p:txBody>
      </p:sp>
    </p:spTree>
    <p:extLst>
      <p:ext uri="{BB962C8B-B14F-4D97-AF65-F5344CB8AC3E}">
        <p14:creationId xmlns:p14="http://schemas.microsoft.com/office/powerpoint/2010/main" val="1464653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3649B7-2CA2-432C-9563-813D642F884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graphicFrame>
        <p:nvGraphicFramePr>
          <p:cNvPr id="6" name="表格 5">
            <a:extLst>
              <a:ext uri="{FF2B5EF4-FFF2-40B4-BE49-F238E27FC236}">
                <a16:creationId xmlns:a16="http://schemas.microsoft.com/office/drawing/2014/main" id="{250EAEC4-D3D9-4DBC-8F12-C217540AC61E}"/>
              </a:ext>
            </a:extLst>
          </p:cNvPr>
          <p:cNvGraphicFramePr>
            <a:graphicFrameLocks noGrp="1"/>
          </p:cNvGraphicFramePr>
          <p:nvPr>
            <p:extLst>
              <p:ext uri="{D42A27DB-BD31-4B8C-83A1-F6EECF244321}">
                <p14:modId xmlns:p14="http://schemas.microsoft.com/office/powerpoint/2010/main" val="849767948"/>
              </p:ext>
            </p:extLst>
          </p:nvPr>
        </p:nvGraphicFramePr>
        <p:xfrm>
          <a:off x="104360" y="907184"/>
          <a:ext cx="11983277" cy="4237728"/>
        </p:xfrm>
        <a:graphic>
          <a:graphicData uri="http://schemas.openxmlformats.org/drawingml/2006/table">
            <a:tbl>
              <a:tblPr firstRow="1" bandRow="1">
                <a:tableStyleId>{5C22544A-7EE6-4342-B048-85BDC9FD1C3A}</a:tableStyleId>
              </a:tblPr>
              <a:tblGrid>
                <a:gridCol w="2284332">
                  <a:extLst>
                    <a:ext uri="{9D8B030D-6E8A-4147-A177-3AD203B41FA5}">
                      <a16:colId xmlns:a16="http://schemas.microsoft.com/office/drawing/2014/main" val="3753599697"/>
                    </a:ext>
                  </a:extLst>
                </a:gridCol>
                <a:gridCol w="1930984">
                  <a:extLst>
                    <a:ext uri="{9D8B030D-6E8A-4147-A177-3AD203B41FA5}">
                      <a16:colId xmlns:a16="http://schemas.microsoft.com/office/drawing/2014/main" val="1935570380"/>
                    </a:ext>
                  </a:extLst>
                </a:gridCol>
                <a:gridCol w="1349406">
                  <a:extLst>
                    <a:ext uri="{9D8B030D-6E8A-4147-A177-3AD203B41FA5}">
                      <a16:colId xmlns:a16="http://schemas.microsoft.com/office/drawing/2014/main" val="131000812"/>
                    </a:ext>
                  </a:extLst>
                </a:gridCol>
                <a:gridCol w="3506679">
                  <a:extLst>
                    <a:ext uri="{9D8B030D-6E8A-4147-A177-3AD203B41FA5}">
                      <a16:colId xmlns:a16="http://schemas.microsoft.com/office/drawing/2014/main" val="1924757033"/>
                    </a:ext>
                  </a:extLst>
                </a:gridCol>
                <a:gridCol w="2911876">
                  <a:extLst>
                    <a:ext uri="{9D8B030D-6E8A-4147-A177-3AD203B41FA5}">
                      <a16:colId xmlns:a16="http://schemas.microsoft.com/office/drawing/2014/main" val="2781452776"/>
                    </a:ext>
                  </a:extLst>
                </a:gridCol>
              </a:tblGrid>
              <a:tr h="372770">
                <a:tc>
                  <a:txBody>
                    <a:bodyPr/>
                    <a:lstStyle/>
                    <a:p>
                      <a:pPr algn="ctr"/>
                      <a:r>
                        <a:rPr lang="zh-CN" altLang="en-US" sz="1800" baseline="0">
                          <a:latin typeface="Times New Roman" panose="02020603050405020304" pitchFamily="18" charset="0"/>
                          <a:ea typeface="楷体" panose="02010609060101010101" pitchFamily="49" charset="-122"/>
                        </a:rPr>
                        <a:t>数据集</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刺激方式</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标签</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采集模态</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描述</a:t>
                      </a:r>
                    </a:p>
                  </a:txBody>
                  <a:tcPr anchor="ctr"/>
                </a:tc>
                <a:extLst>
                  <a:ext uri="{0D108BD9-81ED-4DB2-BD59-A6C34878D82A}">
                    <a16:rowId xmlns:a16="http://schemas.microsoft.com/office/drawing/2014/main" val="1883562757"/>
                  </a:ext>
                </a:extLst>
              </a:tr>
              <a:tr h="372770">
                <a:tc>
                  <a:txBody>
                    <a:bodyPr/>
                    <a:lstStyle/>
                    <a:p>
                      <a:pPr algn="ctr"/>
                      <a:r>
                        <a:rPr lang="en-US" altLang="zh-CN" sz="1800" baseline="0">
                          <a:latin typeface="Times New Roman" panose="02020603050405020304" pitchFamily="18" charset="0"/>
                          <a:ea typeface="楷体" panose="02010609060101010101" pitchFamily="49" charset="-122"/>
                        </a:rPr>
                        <a:t>DEAP(2012)</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连续</a:t>
                      </a:r>
                      <a:r>
                        <a:rPr lang="en-US" altLang="zh-CN" sz="1800" baseline="0">
                          <a:latin typeface="Times New Roman" panose="02020603050405020304" pitchFamily="18" charset="0"/>
                          <a:ea typeface="楷体" panose="02010609060101010101" pitchFamily="49" charset="-122"/>
                        </a:rPr>
                        <a:t>(SAM)</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EEG, GSR,RSP,ST,EOG,EMG</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音乐视频</a:t>
                      </a:r>
                    </a:p>
                  </a:txBody>
                  <a:tcPr anchor="ctr"/>
                </a:tc>
                <a:extLst>
                  <a:ext uri="{0D108BD9-81ED-4DB2-BD59-A6C34878D82A}">
                    <a16:rowId xmlns:a16="http://schemas.microsoft.com/office/drawing/2014/main" val="2316933551"/>
                  </a:ext>
                </a:extLst>
              </a:tr>
              <a:tr h="376218">
                <a:tc>
                  <a:txBody>
                    <a:bodyPr/>
                    <a:lstStyle/>
                    <a:p>
                      <a:pPr algn="ctr"/>
                      <a:r>
                        <a:rPr lang="en-US" altLang="zh-CN" sz="1800" baseline="0">
                          <a:latin typeface="Times New Roman" panose="02020603050405020304" pitchFamily="18" charset="0"/>
                          <a:ea typeface="楷体" panose="02010609060101010101" pitchFamily="49" charset="-122"/>
                        </a:rPr>
                        <a:t>MAHNOB-HCI(2012)</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连续</a:t>
                      </a: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EEG,GSR,RSP,ST,ECG,eye gaze</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视频剪辑</a:t>
                      </a:r>
                    </a:p>
                  </a:txBody>
                  <a:tcPr anchor="ctr"/>
                </a:tc>
                <a:extLst>
                  <a:ext uri="{0D108BD9-81ED-4DB2-BD59-A6C34878D82A}">
                    <a16:rowId xmlns:a16="http://schemas.microsoft.com/office/drawing/2014/main" val="4029694899"/>
                  </a:ext>
                </a:extLst>
              </a:tr>
              <a:tr h="0">
                <a:tc>
                  <a:txBody>
                    <a:bodyPr/>
                    <a:lstStyle/>
                    <a:p>
                      <a:pPr algn="ctr"/>
                      <a:r>
                        <a:rPr lang="en-US" altLang="zh-CN" sz="1800" baseline="0">
                          <a:latin typeface="Times New Roman" panose="02020603050405020304" pitchFamily="18" charset="0"/>
                          <a:ea typeface="楷体" panose="02010609060101010101" pitchFamily="49" charset="-122"/>
                        </a:rPr>
                        <a:t>SEED(2015)</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离散</a:t>
                      </a: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EEG</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电影视频</a:t>
                      </a:r>
                    </a:p>
                  </a:txBody>
                  <a:tcPr anchor="ctr"/>
                </a:tc>
                <a:extLst>
                  <a:ext uri="{0D108BD9-81ED-4DB2-BD59-A6C34878D82A}">
                    <a16:rowId xmlns:a16="http://schemas.microsoft.com/office/drawing/2014/main" val="898940471"/>
                  </a:ext>
                </a:extLst>
              </a:tr>
              <a:tr h="0">
                <a:tc>
                  <a:txBody>
                    <a:bodyPr/>
                    <a:lstStyle/>
                    <a:p>
                      <a:pPr algn="ctr"/>
                      <a:r>
                        <a:rPr lang="en-US" altLang="zh-CN" sz="1800" baseline="0">
                          <a:latin typeface="Times New Roman" panose="02020603050405020304" pitchFamily="18" charset="0"/>
                          <a:ea typeface="楷体" panose="02010609060101010101" pitchFamily="49" charset="-122"/>
                        </a:rPr>
                        <a:t>DECAF(2015)</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连续</a:t>
                      </a: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EMG, MEG, ECG, EOG,</a:t>
                      </a:r>
                      <a:r>
                        <a:rPr lang="zh-CN" altLang="en-US" sz="1800" baseline="0">
                          <a:latin typeface="Times New Roman" panose="02020603050405020304" pitchFamily="18" charset="0"/>
                          <a:ea typeface="楷体" panose="02010609060101010101" pitchFamily="49" charset="-122"/>
                        </a:rPr>
                        <a:t>面部视频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电影视频</a:t>
                      </a:r>
                    </a:p>
                  </a:txBody>
                  <a:tcPr anchor="ctr"/>
                </a:tc>
                <a:extLst>
                  <a:ext uri="{0D108BD9-81ED-4DB2-BD59-A6C34878D82A}">
                    <a16:rowId xmlns:a16="http://schemas.microsoft.com/office/drawing/2014/main" val="2066868051"/>
                  </a:ext>
                </a:extLst>
              </a:tr>
              <a:tr h="0">
                <a:tc>
                  <a:txBody>
                    <a:bodyPr/>
                    <a:lstStyle/>
                    <a:p>
                      <a:pPr algn="ctr"/>
                      <a:r>
                        <a:rPr lang="en-US" altLang="zh-CN" sz="1800" kern="1200" baseline="0">
                          <a:solidFill>
                            <a:schemeClr val="dk1"/>
                          </a:solidFill>
                          <a:latin typeface="Times New Roman" panose="02020603050405020304" pitchFamily="18" charset="0"/>
                          <a:ea typeface="楷体" panose="02010609060101010101" pitchFamily="49" charset="-122"/>
                          <a:cs typeface="+mn-cs"/>
                        </a:rPr>
                        <a:t>ASCERTAIN(2016)</a:t>
                      </a:r>
                      <a:endParaRPr lang="zh-CN" altLang="en-US" sz="1800" kern="1200" baseline="0">
                        <a:solidFill>
                          <a:schemeClr val="dk1"/>
                        </a:solidFill>
                        <a:latin typeface="Times New Roman" panose="02020603050405020304" pitchFamily="18" charset="0"/>
                        <a:ea typeface="楷体" panose="02010609060101010101" pitchFamily="49" charset="-122"/>
                        <a:cs typeface="+mn-cs"/>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连续</a:t>
                      </a:r>
                    </a:p>
                  </a:txBody>
                  <a:tcPr anchor="ctr"/>
                </a:tc>
                <a:tc>
                  <a:txBody>
                    <a:bodyPr/>
                    <a:lstStyle/>
                    <a:p>
                      <a:pPr algn="ctr"/>
                      <a:r>
                        <a:rPr lang="pt-BR" altLang="zh-CN" sz="1800" baseline="0">
                          <a:latin typeface="Times New Roman" panose="02020603050405020304" pitchFamily="18" charset="0"/>
                          <a:ea typeface="楷体" panose="02010609060101010101" pitchFamily="49" charset="-122"/>
                        </a:rPr>
                        <a:t>EEG, ECG, GSR, </a:t>
                      </a:r>
                      <a:r>
                        <a:rPr lang="zh-CN" altLang="en-US" sz="1800" baseline="0">
                          <a:latin typeface="Times New Roman" panose="02020603050405020304" pitchFamily="18" charset="0"/>
                          <a:ea typeface="楷体" panose="02010609060101010101" pitchFamily="49" charset="-122"/>
                        </a:rPr>
                        <a:t>面部视频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电影视频</a:t>
                      </a:r>
                      <a:r>
                        <a:rPr lang="en-US" altLang="zh-CN" sz="1800" baseline="0">
                          <a:latin typeface="Times New Roman" panose="02020603050405020304" pitchFamily="18" charset="0"/>
                          <a:ea typeface="楷体" panose="02010609060101010101" pitchFamily="49" charset="-122"/>
                        </a:rPr>
                        <a:t>(</a:t>
                      </a:r>
                      <a:r>
                        <a:rPr lang="zh-CN" altLang="en-US" sz="1800" baseline="0">
                          <a:latin typeface="Times New Roman" panose="02020603050405020304" pitchFamily="18" charset="0"/>
                          <a:ea typeface="楷体" panose="02010609060101010101" pitchFamily="49" charset="-122"/>
                        </a:rPr>
                        <a:t>个性</a:t>
                      </a:r>
                      <a:r>
                        <a:rPr lang="en-US" altLang="zh-CN" sz="1800" baseline="0">
                          <a:latin typeface="Times New Roman" panose="02020603050405020304" pitchFamily="18" charset="0"/>
                          <a:ea typeface="楷体" panose="02010609060101010101" pitchFamily="49" charset="-122"/>
                        </a:rPr>
                        <a:t>)</a:t>
                      </a:r>
                      <a:endParaRPr lang="zh-CN" altLang="en-US" sz="1800" baseline="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591516307"/>
                  </a:ext>
                </a:extLst>
              </a:tr>
              <a:tr h="180100">
                <a:tc>
                  <a:txBody>
                    <a:bodyPr/>
                    <a:lstStyle/>
                    <a:p>
                      <a:pPr algn="ctr"/>
                      <a:r>
                        <a:rPr lang="en-US" altLang="zh-CN" sz="1800" baseline="0">
                          <a:latin typeface="Times New Roman" panose="02020603050405020304" pitchFamily="18" charset="0"/>
                          <a:ea typeface="楷体" panose="02010609060101010101" pitchFamily="49" charset="-122"/>
                        </a:rPr>
                        <a:t>BioVid EmoDB(2017)</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离散、连续</a:t>
                      </a: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SCL,ECG,tEMG,</a:t>
                      </a:r>
                      <a:r>
                        <a:rPr lang="zh-CN" altLang="en-US" sz="1800" baseline="0">
                          <a:latin typeface="Times New Roman" panose="02020603050405020304" pitchFamily="18" charset="0"/>
                          <a:ea typeface="楷体" panose="02010609060101010101" pitchFamily="49" charset="-122"/>
                        </a:rPr>
                        <a:t>面部</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电影视频</a:t>
                      </a:r>
                    </a:p>
                  </a:txBody>
                  <a:tcPr anchor="ctr"/>
                </a:tc>
                <a:extLst>
                  <a:ext uri="{0D108BD9-81ED-4DB2-BD59-A6C34878D82A}">
                    <a16:rowId xmlns:a16="http://schemas.microsoft.com/office/drawing/2014/main" val="127346406"/>
                  </a:ext>
                </a:extLst>
              </a:tr>
              <a:tr h="372770">
                <a:tc>
                  <a:txBody>
                    <a:bodyPr/>
                    <a:lstStyle/>
                    <a:p>
                      <a:pPr algn="ctr"/>
                      <a:r>
                        <a:rPr lang="en-US" altLang="zh-CN" sz="1800" baseline="0">
                          <a:latin typeface="Times New Roman" panose="02020603050405020304" pitchFamily="18" charset="0"/>
                          <a:ea typeface="楷体" panose="02010609060101010101" pitchFamily="49" charset="-122"/>
                        </a:rPr>
                        <a:t>MPED(2019)</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离散</a:t>
                      </a:r>
                    </a:p>
                  </a:txBody>
                  <a:tcPr anchor="ctr"/>
                </a:tc>
                <a:tc>
                  <a:txBody>
                    <a:bodyPr/>
                    <a:lstStyle/>
                    <a:p>
                      <a:pPr algn="ctr"/>
                      <a:r>
                        <a:rPr lang="en-US" altLang="zh-CN" sz="1800" baseline="0">
                          <a:latin typeface="Times New Roman" panose="02020603050405020304" pitchFamily="18" charset="0"/>
                          <a:ea typeface="楷体" panose="02010609060101010101" pitchFamily="49" charset="-122"/>
                        </a:rPr>
                        <a:t>EEG,ECG,RSP,GSR</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视频剪辑</a:t>
                      </a:r>
                    </a:p>
                  </a:txBody>
                  <a:tcPr anchor="ctr"/>
                </a:tc>
                <a:extLst>
                  <a:ext uri="{0D108BD9-81ED-4DB2-BD59-A6C34878D82A}">
                    <a16:rowId xmlns:a16="http://schemas.microsoft.com/office/drawing/2014/main" val="3291709608"/>
                  </a:ext>
                </a:extLst>
              </a:tr>
              <a:tr h="0">
                <a:tc>
                  <a:txBody>
                    <a:bodyPr/>
                    <a:lstStyle/>
                    <a:p>
                      <a:pPr algn="ctr"/>
                      <a:r>
                        <a:rPr lang="en-US" altLang="zh-CN" sz="1800" baseline="0">
                          <a:latin typeface="Times New Roman" panose="02020603050405020304" pitchFamily="18" charset="0"/>
                          <a:ea typeface="楷体" panose="02010609060101010101" pitchFamily="49" charset="-122"/>
                        </a:rPr>
                        <a:t>AMIGOS(2021)</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a:t>
                      </a:r>
                    </a:p>
                  </a:txBody>
                  <a:tcPr anchor="ctr"/>
                </a:tc>
                <a:tc>
                  <a:txBody>
                    <a:bodyPr/>
                    <a:lstStyle/>
                    <a:p>
                      <a:pPr marL="0" algn="ctr" defTabSz="914332" rtl="0" eaLnBrk="1" latinLnBrk="0" hangingPunct="1"/>
                      <a:r>
                        <a:rPr lang="zh-CN" altLang="en-US" sz="1800" kern="1200" baseline="0">
                          <a:solidFill>
                            <a:schemeClr val="dk1"/>
                          </a:solidFill>
                          <a:latin typeface="Times New Roman" panose="02020603050405020304" pitchFamily="18" charset="0"/>
                          <a:ea typeface="楷体" panose="02010609060101010101" pitchFamily="49" charset="-122"/>
                          <a:cs typeface="+mn-cs"/>
                        </a:rPr>
                        <a:t>连续</a:t>
                      </a:r>
                    </a:p>
                  </a:txBody>
                  <a:tcPr anchor="ctr"/>
                </a:tc>
                <a:tc>
                  <a:txBody>
                    <a:bodyPr/>
                    <a:lstStyle/>
                    <a:p>
                      <a:pPr marL="0" algn="ctr" defTabSz="914332" rtl="0" eaLnBrk="1" latinLnBrk="0" hangingPunct="1"/>
                      <a:r>
                        <a:rPr lang="zh-CN" altLang="en-US" sz="1800" kern="1200" baseline="0">
                          <a:solidFill>
                            <a:schemeClr val="dk1"/>
                          </a:solidFill>
                          <a:latin typeface="Times New Roman" panose="02020603050405020304" pitchFamily="18" charset="0"/>
                          <a:ea typeface="楷体" panose="02010609060101010101" pitchFamily="49" charset="-122"/>
                          <a:cs typeface="+mn-cs"/>
                        </a:rPr>
                        <a:t>音频</a:t>
                      </a:r>
                      <a:r>
                        <a:rPr lang="en-US" altLang="zh-CN" sz="1800" kern="1200" baseline="0">
                          <a:solidFill>
                            <a:schemeClr val="dk1"/>
                          </a:solidFill>
                          <a:latin typeface="Times New Roman" panose="02020603050405020304" pitchFamily="18" charset="0"/>
                          <a:ea typeface="楷体" panose="02010609060101010101" pitchFamily="49" charset="-122"/>
                          <a:cs typeface="+mn-cs"/>
                        </a:rPr>
                        <a:t>,</a:t>
                      </a:r>
                      <a:r>
                        <a:rPr lang="zh-CN" altLang="en-US" sz="1800" kern="1200" baseline="0">
                          <a:solidFill>
                            <a:schemeClr val="dk1"/>
                          </a:solidFill>
                          <a:latin typeface="Times New Roman" panose="02020603050405020304" pitchFamily="18" charset="0"/>
                          <a:ea typeface="楷体" panose="02010609060101010101" pitchFamily="49" charset="-122"/>
                          <a:cs typeface="+mn-cs"/>
                        </a:rPr>
                        <a:t>视觉</a:t>
                      </a:r>
                      <a:r>
                        <a:rPr lang="en-US" altLang="zh-CN" sz="1800" kern="1200" baseline="0">
                          <a:solidFill>
                            <a:schemeClr val="dk1"/>
                          </a:solidFill>
                          <a:latin typeface="Times New Roman" panose="02020603050405020304" pitchFamily="18" charset="0"/>
                          <a:ea typeface="楷体" panose="02010609060101010101" pitchFamily="49" charset="-122"/>
                          <a:cs typeface="+mn-cs"/>
                        </a:rPr>
                        <a:t>,</a:t>
                      </a:r>
                      <a:r>
                        <a:rPr lang="zh-CN" altLang="en-US" sz="1800" kern="1200" baseline="0">
                          <a:solidFill>
                            <a:schemeClr val="dk1"/>
                          </a:solidFill>
                          <a:latin typeface="Times New Roman" panose="02020603050405020304" pitchFamily="18" charset="0"/>
                          <a:ea typeface="楷体" panose="02010609060101010101" pitchFamily="49" charset="-122"/>
                          <a:cs typeface="+mn-cs"/>
                        </a:rPr>
                        <a:t>深度图像</a:t>
                      </a:r>
                      <a:r>
                        <a:rPr lang="en-US" altLang="zh-CN" sz="1800" kern="1200" baseline="0">
                          <a:solidFill>
                            <a:schemeClr val="dk1"/>
                          </a:solidFill>
                          <a:latin typeface="Times New Roman" panose="02020603050405020304" pitchFamily="18" charset="0"/>
                          <a:ea typeface="楷体" panose="02010609060101010101" pitchFamily="49" charset="-122"/>
                          <a:cs typeface="+mn-cs"/>
                        </a:rPr>
                        <a:t>,EEG,GSR ,ECG</a:t>
                      </a:r>
                      <a:endParaRPr lang="zh-CN" altLang="en-US" sz="1800" kern="1200" baseline="0">
                        <a:solidFill>
                          <a:schemeClr val="dk1"/>
                        </a:solidFill>
                        <a:latin typeface="Times New Roman" panose="02020603050405020304" pitchFamily="18" charset="0"/>
                        <a:ea typeface="楷体" panose="02010609060101010101" pitchFamily="49" charset="-122"/>
                        <a:cs typeface="+mn-cs"/>
                      </a:endParaRPr>
                    </a:p>
                  </a:txBody>
                  <a:tcPr anchor="ctr"/>
                </a:tc>
                <a:tc>
                  <a:txBody>
                    <a:bodyPr/>
                    <a:lstStyle/>
                    <a:p>
                      <a:pPr marL="0" algn="ctr" defTabSz="914332" rtl="0" eaLnBrk="1" latinLnBrk="0" hangingPunct="1"/>
                      <a:r>
                        <a:rPr lang="zh-CN" altLang="en-US" sz="1800" kern="1200" baseline="0">
                          <a:solidFill>
                            <a:schemeClr val="dk1"/>
                          </a:solidFill>
                          <a:latin typeface="Times New Roman" panose="02020603050405020304" pitchFamily="18" charset="0"/>
                          <a:ea typeface="楷体" panose="02010609060101010101" pitchFamily="49" charset="-122"/>
                          <a:cs typeface="+mn-cs"/>
                        </a:rPr>
                        <a:t>电影片段</a:t>
                      </a:r>
                      <a:r>
                        <a:rPr lang="en-US" altLang="zh-CN" sz="1800" kern="1200" baseline="0">
                          <a:solidFill>
                            <a:schemeClr val="dk1"/>
                          </a:solidFill>
                          <a:latin typeface="Times New Roman" panose="02020603050405020304" pitchFamily="18" charset="0"/>
                          <a:ea typeface="楷体" panose="02010609060101010101" pitchFamily="49" charset="-122"/>
                          <a:cs typeface="+mn-cs"/>
                        </a:rPr>
                        <a:t>(</a:t>
                      </a:r>
                      <a:r>
                        <a:rPr lang="zh-CN" altLang="en-US" sz="1800" kern="1200" baseline="0">
                          <a:solidFill>
                            <a:schemeClr val="dk1"/>
                          </a:solidFill>
                          <a:latin typeface="Times New Roman" panose="02020603050405020304" pitchFamily="18" charset="0"/>
                          <a:ea typeface="楷体" panose="02010609060101010101" pitchFamily="49" charset="-122"/>
                          <a:cs typeface="+mn-cs"/>
                        </a:rPr>
                        <a:t>个体和群体、个性</a:t>
                      </a:r>
                      <a:r>
                        <a:rPr lang="en-US" altLang="zh-CN" sz="1800" kern="1200" baseline="0">
                          <a:solidFill>
                            <a:schemeClr val="dk1"/>
                          </a:solidFill>
                          <a:latin typeface="Times New Roman" panose="02020603050405020304" pitchFamily="18" charset="0"/>
                          <a:ea typeface="楷体" panose="02010609060101010101" pitchFamily="49" charset="-122"/>
                          <a:cs typeface="+mn-cs"/>
                        </a:rPr>
                        <a:t>)</a:t>
                      </a:r>
                      <a:endParaRPr lang="zh-CN" altLang="en-US" sz="1800" kern="1200" baseline="0">
                        <a:solidFill>
                          <a:schemeClr val="dk1"/>
                        </a:solidFill>
                        <a:latin typeface="Times New Roman" panose="02020603050405020304" pitchFamily="18" charset="0"/>
                        <a:ea typeface="楷体" panose="02010609060101010101" pitchFamily="49" charset="-122"/>
                        <a:cs typeface="+mn-cs"/>
                      </a:endParaRPr>
                    </a:p>
                  </a:txBody>
                  <a:tcPr anchor="ctr"/>
                </a:tc>
                <a:extLst>
                  <a:ext uri="{0D108BD9-81ED-4DB2-BD59-A6C34878D82A}">
                    <a16:rowId xmlns:a16="http://schemas.microsoft.com/office/drawing/2014/main" val="1898980622"/>
                  </a:ext>
                </a:extLst>
              </a:tr>
              <a:tr h="0">
                <a:tc>
                  <a:txBody>
                    <a:bodyPr/>
                    <a:lstStyle/>
                    <a:p>
                      <a:pPr algn="ctr"/>
                      <a:r>
                        <a:rPr lang="en-US" altLang="zh-CN" sz="1800" baseline="0">
                          <a:latin typeface="Times New Roman" panose="02020603050405020304" pitchFamily="18" charset="0"/>
                          <a:ea typeface="楷体" panose="02010609060101010101" pitchFamily="49" charset="-122"/>
                        </a:rPr>
                        <a:t>DEAR(2021)</a:t>
                      </a:r>
                      <a:endParaRPr lang="zh-CN" altLang="en-US" sz="1800" baseline="0">
                        <a:latin typeface="Times New Roman" panose="02020603050405020304" pitchFamily="18" charset="0"/>
                        <a:ea typeface="楷体" panose="02010609060101010101" pitchFamily="49" charset="-122"/>
                      </a:endParaRPr>
                    </a:p>
                  </a:txBody>
                  <a:tcPr anchor="ctr"/>
                </a:tc>
                <a:tc>
                  <a:txBody>
                    <a:bodyPr/>
                    <a:lstStyle/>
                    <a:p>
                      <a:pPr algn="ctr"/>
                      <a:r>
                        <a:rPr lang="zh-CN" altLang="en-US" sz="1800" baseline="0">
                          <a:latin typeface="Times New Roman" panose="02020603050405020304" pitchFamily="18" charset="0"/>
                          <a:ea typeface="楷体" panose="02010609060101010101" pitchFamily="49" charset="-122"/>
                        </a:rPr>
                        <a:t>视频和外界刺激</a:t>
                      </a:r>
                    </a:p>
                  </a:txBody>
                  <a:tcPr anchor="ctr"/>
                </a:tc>
                <a:tc>
                  <a:txBody>
                    <a:bodyPr/>
                    <a:lstStyle/>
                    <a:p>
                      <a:pPr marL="0" algn="ctr" defTabSz="914332" rtl="0" eaLnBrk="1" latinLnBrk="0" hangingPunct="1"/>
                      <a:r>
                        <a:rPr lang="zh-CN" altLang="en-US" sz="1800" kern="1200" baseline="0">
                          <a:solidFill>
                            <a:schemeClr val="dk1"/>
                          </a:solidFill>
                          <a:latin typeface="Times New Roman" panose="02020603050405020304" pitchFamily="18" charset="0"/>
                          <a:ea typeface="楷体" panose="02010609060101010101" pitchFamily="49" charset="-122"/>
                          <a:cs typeface="+mn-cs"/>
                        </a:rPr>
                        <a:t>离散</a:t>
                      </a:r>
                    </a:p>
                  </a:txBody>
                  <a:tcPr anchor="ctr"/>
                </a:tc>
                <a:tc>
                  <a:txBody>
                    <a:bodyPr/>
                    <a:lstStyle/>
                    <a:p>
                      <a:pPr marL="0" algn="ctr" defTabSz="914332" rtl="0" eaLnBrk="1" latinLnBrk="0" hangingPunct="1"/>
                      <a:r>
                        <a:rPr lang="en-US" altLang="zh-CN" sz="1800" kern="1200" baseline="0">
                          <a:solidFill>
                            <a:schemeClr val="dk1"/>
                          </a:solidFill>
                          <a:latin typeface="Times New Roman" panose="02020603050405020304" pitchFamily="18" charset="0"/>
                          <a:ea typeface="楷体" panose="02010609060101010101" pitchFamily="49" charset="-122"/>
                          <a:cs typeface="+mn-cs"/>
                        </a:rPr>
                        <a:t>EEG, GSR, PPG</a:t>
                      </a:r>
                      <a:endParaRPr lang="zh-CN" altLang="en-US" sz="1800" kern="1200" baseline="0">
                        <a:solidFill>
                          <a:schemeClr val="dk1"/>
                        </a:solidFill>
                        <a:latin typeface="Times New Roman" panose="02020603050405020304" pitchFamily="18" charset="0"/>
                        <a:ea typeface="楷体" panose="02010609060101010101" pitchFamily="49" charset="-122"/>
                        <a:cs typeface="+mn-cs"/>
                      </a:endParaRPr>
                    </a:p>
                  </a:txBody>
                  <a:tcPr anchor="ctr"/>
                </a:tc>
                <a:tc>
                  <a:txBody>
                    <a:bodyPr/>
                    <a:lstStyle/>
                    <a:p>
                      <a:pPr marL="0" algn="ctr" defTabSz="914332" rtl="0" eaLnBrk="1" latinLnBrk="0" hangingPunct="1"/>
                      <a:r>
                        <a:rPr lang="zh-CN" altLang="en-US" sz="1800" kern="1200" baseline="0">
                          <a:solidFill>
                            <a:schemeClr val="dk1"/>
                          </a:solidFill>
                          <a:latin typeface="Times New Roman" panose="02020603050405020304" pitchFamily="18" charset="0"/>
                          <a:ea typeface="楷体" panose="02010609060101010101" pitchFamily="49" charset="-122"/>
                          <a:cs typeface="+mn-cs"/>
                        </a:rPr>
                        <a:t>电影视频＋外界刺激</a:t>
                      </a:r>
                      <a:r>
                        <a:rPr lang="en-US" altLang="zh-CN" sz="1800" kern="1200" baseline="0">
                          <a:solidFill>
                            <a:schemeClr val="dk1"/>
                          </a:solidFill>
                          <a:latin typeface="Times New Roman" panose="02020603050405020304" pitchFamily="18" charset="0"/>
                          <a:ea typeface="楷体" panose="02010609060101010101" pitchFamily="49" charset="-122"/>
                          <a:cs typeface="+mn-cs"/>
                        </a:rPr>
                        <a:t>(</a:t>
                      </a:r>
                      <a:r>
                        <a:rPr lang="zh-CN" altLang="en-US" sz="1800" kern="1200" baseline="0">
                          <a:solidFill>
                            <a:schemeClr val="dk1"/>
                          </a:solidFill>
                          <a:latin typeface="Times New Roman" panose="02020603050405020304" pitchFamily="18" charset="0"/>
                          <a:ea typeface="楷体" panose="02010609060101010101" pitchFamily="49" charset="-122"/>
                          <a:cs typeface="+mn-cs"/>
                        </a:rPr>
                        <a:t>视、听、嗅、触</a:t>
                      </a:r>
                      <a:r>
                        <a:rPr lang="en-US" altLang="zh-CN" sz="1800" kern="1200" baseline="0">
                          <a:solidFill>
                            <a:schemeClr val="dk1"/>
                          </a:solidFill>
                          <a:latin typeface="Times New Roman" panose="02020603050405020304" pitchFamily="18" charset="0"/>
                          <a:ea typeface="楷体" panose="02010609060101010101" pitchFamily="49" charset="-122"/>
                          <a:cs typeface="+mn-cs"/>
                        </a:rPr>
                        <a:t>)</a:t>
                      </a:r>
                      <a:endParaRPr lang="zh-CN" altLang="en-US" sz="1800" kern="1200" baseline="0">
                        <a:solidFill>
                          <a:schemeClr val="dk1"/>
                        </a:solidFill>
                        <a:latin typeface="Times New Roman" panose="02020603050405020304" pitchFamily="18" charset="0"/>
                        <a:ea typeface="楷体" panose="02010609060101010101" pitchFamily="49" charset="-122"/>
                        <a:cs typeface="+mn-cs"/>
                      </a:endParaRPr>
                    </a:p>
                  </a:txBody>
                  <a:tcPr anchor="ctr"/>
                </a:tc>
                <a:extLst>
                  <a:ext uri="{0D108BD9-81ED-4DB2-BD59-A6C34878D82A}">
                    <a16:rowId xmlns:a16="http://schemas.microsoft.com/office/drawing/2014/main" val="1391979858"/>
                  </a:ext>
                </a:extLst>
              </a:tr>
            </a:tbl>
          </a:graphicData>
        </a:graphic>
      </p:graphicFrame>
      <p:sp>
        <p:nvSpPr>
          <p:cNvPr id="3" name="爆炸形: 14 pt  2">
            <a:extLst>
              <a:ext uri="{FF2B5EF4-FFF2-40B4-BE49-F238E27FC236}">
                <a16:creationId xmlns:a16="http://schemas.microsoft.com/office/drawing/2014/main" id="{462DF756-02BA-4433-9EBB-413445E07D07}"/>
              </a:ext>
            </a:extLst>
          </p:cNvPr>
          <p:cNvSpPr/>
          <p:nvPr/>
        </p:nvSpPr>
        <p:spPr>
          <a:xfrm>
            <a:off x="479394" y="5477522"/>
            <a:ext cx="1837678" cy="93215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思考</a:t>
            </a:r>
          </a:p>
        </p:txBody>
      </p:sp>
      <p:sp>
        <p:nvSpPr>
          <p:cNvPr id="7" name="文本框 6">
            <a:extLst>
              <a:ext uri="{FF2B5EF4-FFF2-40B4-BE49-F238E27FC236}">
                <a16:creationId xmlns:a16="http://schemas.microsoft.com/office/drawing/2014/main" id="{F6BBD03F-CF5D-4191-BC0E-3DB0F6924C61}"/>
              </a:ext>
            </a:extLst>
          </p:cNvPr>
          <p:cNvSpPr txBox="1"/>
          <p:nvPr/>
        </p:nvSpPr>
        <p:spPr>
          <a:xfrm>
            <a:off x="2201662" y="5356760"/>
            <a:ext cx="9676660" cy="1261884"/>
          </a:xfrm>
          <a:prstGeom prst="rect">
            <a:avLst/>
          </a:prstGeom>
          <a:noFill/>
        </p:spPr>
        <p:txBody>
          <a:bodyPr wrap="square" rtlCol="0">
            <a:spAutoFit/>
          </a:bodyPr>
          <a:lstStyle/>
          <a:p>
            <a:pPr algn="just"/>
            <a:r>
              <a:rPr lang="zh-CN" altLang="en-US">
                <a:latin typeface="楷体" panose="02010609060101010101" pitchFamily="49" charset="-122"/>
                <a:ea typeface="楷体" panose="02010609060101010101" pitchFamily="49" charset="-122"/>
              </a:rPr>
              <a:t>按照刺激方式划分，从</a:t>
            </a:r>
            <a:r>
              <a:rPr lang="en-US" altLang="zh-CN">
                <a:latin typeface="楷体" panose="02010609060101010101" pitchFamily="49" charset="-122"/>
                <a:ea typeface="楷体" panose="02010609060101010101" pitchFamily="49" charset="-122"/>
              </a:rPr>
              <a:t>2012</a:t>
            </a:r>
            <a:r>
              <a:rPr lang="zh-CN" altLang="en-US">
                <a:latin typeface="楷体" panose="02010609060101010101" pitchFamily="49" charset="-122"/>
                <a:ea typeface="楷体" panose="02010609060101010101" pitchFamily="49" charset="-122"/>
              </a:rPr>
              <a:t>年到</a:t>
            </a:r>
            <a:r>
              <a:rPr lang="en-US" altLang="zh-CN">
                <a:latin typeface="楷体" panose="02010609060101010101" pitchFamily="49" charset="-122"/>
                <a:ea typeface="楷体" panose="02010609060101010101" pitchFamily="49" charset="-122"/>
              </a:rPr>
              <a:t>2021</a:t>
            </a:r>
            <a:r>
              <a:rPr lang="zh-CN" altLang="en-US">
                <a:latin typeface="楷体" panose="02010609060101010101" pitchFamily="49" charset="-122"/>
                <a:ea typeface="楷体" panose="02010609060101010101" pitchFamily="49" charset="-122"/>
              </a:rPr>
              <a:t>年，刺激方法为视频刺激，但是采集的</a:t>
            </a:r>
            <a:r>
              <a:rPr lang="zh-CN" altLang="en-US">
                <a:solidFill>
                  <a:schemeClr val="accent1"/>
                </a:solidFill>
                <a:latin typeface="楷体" panose="02010609060101010101" pitchFamily="49" charset="-122"/>
                <a:ea typeface="楷体" panose="02010609060101010101" pitchFamily="49" charset="-122"/>
              </a:rPr>
              <a:t>模态信号不一致</a:t>
            </a:r>
            <a:r>
              <a:rPr lang="zh-CN" altLang="en-US">
                <a:latin typeface="楷体" panose="02010609060101010101" pitchFamily="49" charset="-122"/>
                <a:ea typeface="楷体" panose="02010609060101010101" pitchFamily="49" charset="-122"/>
              </a:rPr>
              <a:t>，</a:t>
            </a:r>
            <a:r>
              <a:rPr lang="zh-CN" altLang="en-US">
                <a:solidFill>
                  <a:schemeClr val="accent1"/>
                </a:solidFill>
                <a:latin typeface="楷体" panose="02010609060101010101" pitchFamily="49" charset="-122"/>
                <a:ea typeface="楷体" panose="02010609060101010101" pitchFamily="49" charset="-122"/>
              </a:rPr>
              <a:t>场景不一致</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音乐视频或者电影视频</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a:t>
            </a:r>
            <a:r>
              <a:rPr lang="zh-CN" altLang="en-US">
                <a:solidFill>
                  <a:schemeClr val="accent1"/>
                </a:solidFill>
                <a:latin typeface="楷体" panose="02010609060101010101" pitchFamily="49" charset="-122"/>
                <a:ea typeface="楷体" panose="02010609060101010101" pitchFamily="49" charset="-122"/>
              </a:rPr>
              <a:t>标签不一致</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有离散、有连续</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a:t>
            </a:r>
            <a:endParaRPr lang="en-US" altLang="zh-CN">
              <a:latin typeface="楷体" panose="02010609060101010101" pitchFamily="49" charset="-122"/>
              <a:ea typeface="楷体" panose="02010609060101010101" pitchFamily="49" charset="-122"/>
            </a:endParaRPr>
          </a:p>
          <a:p>
            <a:pPr algn="just"/>
            <a:r>
              <a:rPr lang="zh-CN" altLang="en-US">
                <a:solidFill>
                  <a:schemeClr val="accent1"/>
                </a:solidFill>
                <a:latin typeface="楷体" panose="02010609060101010101" pitchFamily="49" charset="-122"/>
                <a:ea typeface="楷体" panose="02010609060101010101" pitchFamily="49" charset="-122"/>
              </a:rPr>
              <a:t>问题</a:t>
            </a:r>
            <a:r>
              <a:rPr lang="zh-CN" altLang="en-US">
                <a:latin typeface="楷体" panose="02010609060101010101" pitchFamily="49" charset="-122"/>
                <a:ea typeface="楷体" panose="02010609060101010101" pitchFamily="49" charset="-122"/>
              </a:rPr>
              <a:t>：没有考虑到现实场景的多样性，参与者比较单一，很少考虑参与者的个性是否会对数据集质量影响的问题。</a:t>
            </a:r>
          </a:p>
        </p:txBody>
      </p:sp>
      <p:sp>
        <p:nvSpPr>
          <p:cNvPr id="8" name="标题 3">
            <a:extLst>
              <a:ext uri="{FF2B5EF4-FFF2-40B4-BE49-F238E27FC236}">
                <a16:creationId xmlns:a16="http://schemas.microsoft.com/office/drawing/2014/main" id="{1FB07CEA-4562-4967-A67F-FAAFB746C36F}"/>
              </a:ext>
            </a:extLst>
          </p:cNvPr>
          <p:cNvSpPr txBox="1">
            <a:spLocks/>
          </p:cNvSpPr>
          <p:nvPr/>
        </p:nvSpPr>
        <p:spPr>
          <a:xfrm>
            <a:off x="0" y="0"/>
            <a:ext cx="3524435" cy="656244"/>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zh-CN" altLang="en-US" sz="4000">
                <a:solidFill>
                  <a:schemeClr val="tx1"/>
                </a:solidFill>
                <a:latin typeface="楷体" panose="02010609060101010101" pitchFamily="49" charset="-122"/>
                <a:ea typeface="楷体" panose="02010609060101010101" pitchFamily="49" charset="-122"/>
                <a:cs typeface="+mn-ea"/>
                <a:sym typeface="+mn-lt"/>
              </a:rPr>
              <a:t>按刺激方式划分</a:t>
            </a:r>
            <a:endParaRPr lang="zh-CN" altLang="en-US" sz="4000" dirty="0">
              <a:solidFill>
                <a:schemeClr val="tx1"/>
              </a:solidFill>
              <a:latin typeface="楷体" panose="02010609060101010101" pitchFamily="49" charset="-122"/>
              <a:ea typeface="楷体" panose="02010609060101010101" pitchFamily="49" charset="-122"/>
              <a:cs typeface="+mn-ea"/>
              <a:sym typeface="+mn-lt"/>
            </a:endParaRPr>
          </a:p>
        </p:txBody>
      </p:sp>
    </p:spTree>
    <p:extLst>
      <p:ext uri="{BB962C8B-B14F-4D97-AF65-F5344CB8AC3E}">
        <p14:creationId xmlns:p14="http://schemas.microsoft.com/office/powerpoint/2010/main" val="352841919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3649B7-2CA2-432C-9563-813D642F884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sp>
        <p:nvSpPr>
          <p:cNvPr id="8" name="标题 3">
            <a:extLst>
              <a:ext uri="{FF2B5EF4-FFF2-40B4-BE49-F238E27FC236}">
                <a16:creationId xmlns:a16="http://schemas.microsoft.com/office/drawing/2014/main" id="{16B3C98D-A8B5-485D-988F-AF68BD2EF2AC}"/>
              </a:ext>
            </a:extLst>
          </p:cNvPr>
          <p:cNvSpPr txBox="1">
            <a:spLocks/>
          </p:cNvSpPr>
          <p:nvPr/>
        </p:nvSpPr>
        <p:spPr>
          <a:xfrm>
            <a:off x="1" y="0"/>
            <a:ext cx="1838960" cy="656244"/>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en-US" altLang="zh-CN" sz="320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lt"/>
              </a:rPr>
              <a:t>groups</a:t>
            </a:r>
            <a:r>
              <a:rPr lang="zh-CN" altLang="en-US" sz="3200">
                <a:solidFill>
                  <a:schemeClr val="tx1"/>
                </a:solidFill>
                <a:latin typeface="楷体" panose="02010609060101010101" pitchFamily="49" charset="-122"/>
                <a:ea typeface="楷体" panose="02010609060101010101" pitchFamily="49" charset="-122"/>
                <a:cs typeface="+mn-ea"/>
                <a:sym typeface="+mn-lt"/>
              </a:rPr>
              <a:t>场景</a:t>
            </a:r>
            <a:endParaRPr lang="zh-CN" altLang="en-US" sz="3200" dirty="0">
              <a:solidFill>
                <a:schemeClr val="tx1"/>
              </a:solidFill>
              <a:latin typeface="楷体" panose="02010609060101010101" pitchFamily="49" charset="-122"/>
              <a:ea typeface="楷体" panose="02010609060101010101" pitchFamily="49" charset="-122"/>
              <a:cs typeface="+mn-ea"/>
              <a:sym typeface="+mn-lt"/>
            </a:endParaRPr>
          </a:p>
        </p:txBody>
      </p:sp>
      <p:sp>
        <p:nvSpPr>
          <p:cNvPr id="11" name="矩形 10">
            <a:extLst>
              <a:ext uri="{FF2B5EF4-FFF2-40B4-BE49-F238E27FC236}">
                <a16:creationId xmlns:a16="http://schemas.microsoft.com/office/drawing/2014/main" id="{C2342980-D9BB-4210-80DF-8270C41A62D1}"/>
              </a:ext>
            </a:extLst>
          </p:cNvPr>
          <p:cNvSpPr/>
          <p:nvPr/>
        </p:nvSpPr>
        <p:spPr>
          <a:xfrm>
            <a:off x="306996" y="1038950"/>
            <a:ext cx="5249611" cy="3631763"/>
          </a:xfrm>
          <a:prstGeom prst="rect">
            <a:avLst/>
          </a:prstGeom>
        </p:spPr>
        <p:txBody>
          <a:bodyPr wrap="square">
            <a:spAutoFit/>
          </a:bodyPr>
          <a:lstStyle/>
          <a:p>
            <a:r>
              <a:rPr lang="zh-CN" altLang="en-US" sz="2800">
                <a:latin typeface="Times New Roman" panose="02020603050405020304" pitchFamily="18" charset="0"/>
                <a:ea typeface="楷体" panose="02010609060101010101" pitchFamily="49" charset="-122"/>
              </a:rPr>
              <a:t>数据集：</a:t>
            </a:r>
            <a:r>
              <a:rPr lang="en-US" altLang="zh-CN" sz="2800">
                <a:latin typeface="Times New Roman" panose="02020603050405020304" pitchFamily="18" charset="0"/>
                <a:ea typeface="楷体" panose="02010609060101010101" pitchFamily="49" charset="-122"/>
              </a:rPr>
              <a:t>HAPPEI (2015)</a:t>
            </a:r>
          </a:p>
          <a:p>
            <a:endParaRPr lang="en-US" altLang="zh-CN" sz="20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目的</a:t>
            </a:r>
            <a:r>
              <a:rPr lang="zh-CN" altLang="en-US" sz="2200">
                <a:latin typeface="Times New Roman" panose="02020603050405020304" pitchFamily="18" charset="0"/>
                <a:ea typeface="楷体" panose="02010609060101010101" pitchFamily="49" charset="-122"/>
              </a:rPr>
              <a:t>：</a:t>
            </a:r>
            <a:r>
              <a:rPr lang="zh-CN" altLang="en-US" sz="2400">
                <a:latin typeface="Times New Roman" panose="02020603050405020304" pitchFamily="18" charset="0"/>
                <a:ea typeface="楷体" panose="02010609060101010101" pitchFamily="49" charset="-122"/>
              </a:rPr>
              <a:t>面部表情分析，研究图像中一组人的幸福强度。</a:t>
            </a:r>
            <a:endParaRPr lang="en-US" altLang="zh-CN" sz="24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场景</a:t>
            </a:r>
            <a:r>
              <a:rPr lang="zh-CN" altLang="en-US" sz="2200">
                <a:latin typeface="Times New Roman" panose="02020603050405020304" pitchFamily="18" charset="0"/>
                <a:ea typeface="楷体" panose="02010609060101010101" pitchFamily="49" charset="-122"/>
              </a:rPr>
              <a:t>：</a:t>
            </a:r>
            <a:r>
              <a:rPr lang="zh-CN" altLang="en-US" sz="2400">
                <a:latin typeface="Times New Roman" panose="02020603050405020304" pitchFamily="18" charset="0"/>
                <a:ea typeface="楷体" panose="02010609060101010101" pitchFamily="49" charset="-122"/>
              </a:rPr>
              <a:t>群体场景</a:t>
            </a:r>
            <a:r>
              <a:rPr lang="zh-CN" altLang="en-US" sz="2200">
                <a:latin typeface="Times New Roman" panose="02020603050405020304" pitchFamily="18" charset="0"/>
                <a:ea typeface="楷体" panose="02010609060101010101" pitchFamily="49" charset="-122"/>
              </a:rPr>
              <a:t>、静态图片</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关键词</a:t>
            </a:r>
            <a:r>
              <a:rPr lang="zh-CN" altLang="en-US" sz="2200">
                <a:latin typeface="Times New Roman" panose="02020603050405020304" pitchFamily="18" charset="0"/>
                <a:ea typeface="楷体" panose="02010609060101010101" pitchFamily="49" charset="-122"/>
              </a:rPr>
              <a:t>：面部表情识别、群体情绪、无约束条件</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标签</a:t>
            </a:r>
            <a:r>
              <a:rPr lang="zh-CN" altLang="en-US" sz="2200">
                <a:latin typeface="Times New Roman" panose="02020603050405020304" pitchFamily="18" charset="0"/>
                <a:ea typeface="楷体" panose="02010609060101010101" pitchFamily="49" charset="-122"/>
              </a:rPr>
              <a:t>：</a:t>
            </a:r>
            <a:r>
              <a:rPr lang="zh-CN" altLang="en-US" sz="2200">
                <a:solidFill>
                  <a:schemeClr val="accent1"/>
                </a:solidFill>
                <a:latin typeface="Times New Roman" panose="02020603050405020304" pitchFamily="18" charset="0"/>
                <a:ea typeface="楷体" panose="02010609060101010101" pitchFamily="49" charset="-122"/>
              </a:rPr>
              <a:t>离散</a:t>
            </a:r>
            <a:r>
              <a:rPr lang="zh-CN" altLang="en-US" sz="2200">
                <a:latin typeface="Times New Roman" panose="02020603050405020304" pitchFamily="18" charset="0"/>
                <a:ea typeface="楷体" panose="02010609060101010101" pitchFamily="49" charset="-122"/>
              </a:rPr>
              <a:t>、</a:t>
            </a:r>
            <a:r>
              <a:rPr lang="zh-CN" altLang="en-US" sz="2200">
                <a:solidFill>
                  <a:schemeClr val="accent1"/>
                </a:solidFill>
                <a:latin typeface="Times New Roman" panose="02020603050405020304" pitchFamily="18" charset="0"/>
                <a:ea typeface="楷体" panose="02010609060101010101" pitchFamily="49" charset="-122"/>
              </a:rPr>
              <a:t>连续</a:t>
            </a:r>
            <a:r>
              <a:rPr lang="zh-CN" altLang="en-US" sz="2200">
                <a:latin typeface="Times New Roman" panose="02020603050405020304" pitchFamily="18" charset="0"/>
                <a:ea typeface="楷体" panose="02010609060101010101" pitchFamily="49" charset="-122"/>
              </a:rPr>
              <a:t>，人工标注。</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采集信息</a:t>
            </a:r>
            <a:r>
              <a:rPr lang="zh-CN" altLang="en-US" sz="2200">
                <a:latin typeface="Times New Roman" panose="02020603050405020304" pitchFamily="18" charset="0"/>
                <a:ea typeface="楷体" panose="02010609060101010101" pitchFamily="49" charset="-122"/>
              </a:rPr>
              <a:t>：面部表情</a:t>
            </a:r>
            <a:endParaRPr lang="en-US" altLang="zh-CN" sz="2200">
              <a:latin typeface="Times New Roman" panose="02020603050405020304" pitchFamily="18" charset="0"/>
              <a:ea typeface="楷体" panose="02010609060101010101" pitchFamily="49" charset="-122"/>
            </a:endParaRPr>
          </a:p>
          <a:p>
            <a:endParaRPr lang="zh-CN" altLang="en-US" sz="2200">
              <a:latin typeface="Times New Roman" panose="02020603050405020304" pitchFamily="18" charset="0"/>
              <a:ea typeface="楷体" panose="02010609060101010101" pitchFamily="49" charset="-122"/>
            </a:endParaRPr>
          </a:p>
        </p:txBody>
      </p:sp>
      <p:sp>
        <p:nvSpPr>
          <p:cNvPr id="12" name="矩形 11">
            <a:extLst>
              <a:ext uri="{FF2B5EF4-FFF2-40B4-BE49-F238E27FC236}">
                <a16:creationId xmlns:a16="http://schemas.microsoft.com/office/drawing/2014/main" id="{F8FBB17E-17FB-4C95-B3D7-F50BE0195145}"/>
              </a:ext>
            </a:extLst>
          </p:cNvPr>
          <p:cNvSpPr/>
          <p:nvPr/>
        </p:nvSpPr>
        <p:spPr>
          <a:xfrm>
            <a:off x="6635394" y="0"/>
            <a:ext cx="555660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pic>
        <p:nvPicPr>
          <p:cNvPr id="9" name="图片 8">
            <a:extLst>
              <a:ext uri="{FF2B5EF4-FFF2-40B4-BE49-F238E27FC236}">
                <a16:creationId xmlns:a16="http://schemas.microsoft.com/office/drawing/2014/main" id="{C58AD3A6-9787-40B3-BDA0-34390BD11EE0}"/>
              </a:ext>
            </a:extLst>
          </p:cNvPr>
          <p:cNvPicPr>
            <a:picLocks noChangeAspect="1"/>
          </p:cNvPicPr>
          <p:nvPr/>
        </p:nvPicPr>
        <p:blipFill>
          <a:blip r:embed="rId2"/>
          <a:stretch>
            <a:fillRect/>
          </a:stretch>
        </p:blipFill>
        <p:spPr>
          <a:xfrm>
            <a:off x="6635394" y="490569"/>
            <a:ext cx="5460705" cy="2736420"/>
          </a:xfrm>
          <a:prstGeom prst="rect">
            <a:avLst/>
          </a:prstGeom>
        </p:spPr>
      </p:pic>
      <p:pic>
        <p:nvPicPr>
          <p:cNvPr id="3" name="图片 2">
            <a:extLst>
              <a:ext uri="{FF2B5EF4-FFF2-40B4-BE49-F238E27FC236}">
                <a16:creationId xmlns:a16="http://schemas.microsoft.com/office/drawing/2014/main" id="{7C3CEF85-FA57-4546-A89A-81DC31EC30FD}"/>
              </a:ext>
            </a:extLst>
          </p:cNvPr>
          <p:cNvPicPr>
            <a:picLocks noChangeAspect="1"/>
          </p:cNvPicPr>
          <p:nvPr/>
        </p:nvPicPr>
        <p:blipFill>
          <a:blip r:embed="rId3"/>
          <a:stretch>
            <a:fillRect/>
          </a:stretch>
        </p:blipFill>
        <p:spPr>
          <a:xfrm>
            <a:off x="6847748" y="3351347"/>
            <a:ext cx="5137105" cy="3324009"/>
          </a:xfrm>
          <a:prstGeom prst="rect">
            <a:avLst/>
          </a:prstGeom>
        </p:spPr>
      </p:pic>
    </p:spTree>
    <p:extLst>
      <p:ext uri="{BB962C8B-B14F-4D97-AF65-F5344CB8AC3E}">
        <p14:creationId xmlns:p14="http://schemas.microsoft.com/office/powerpoint/2010/main" val="4917189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3649B7-2CA2-432C-9563-813D642F884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sp>
        <p:nvSpPr>
          <p:cNvPr id="8" name="标题 3">
            <a:extLst>
              <a:ext uri="{FF2B5EF4-FFF2-40B4-BE49-F238E27FC236}">
                <a16:creationId xmlns:a16="http://schemas.microsoft.com/office/drawing/2014/main" id="{16B3C98D-A8B5-485D-988F-AF68BD2EF2AC}"/>
              </a:ext>
            </a:extLst>
          </p:cNvPr>
          <p:cNvSpPr txBox="1">
            <a:spLocks/>
          </p:cNvSpPr>
          <p:nvPr/>
        </p:nvSpPr>
        <p:spPr>
          <a:xfrm>
            <a:off x="1" y="0"/>
            <a:ext cx="1838960" cy="656244"/>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en-US" altLang="zh-CN" sz="320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lt"/>
              </a:rPr>
              <a:t>groups</a:t>
            </a:r>
            <a:r>
              <a:rPr lang="zh-CN" altLang="en-US" sz="3200">
                <a:solidFill>
                  <a:schemeClr val="tx1"/>
                </a:solidFill>
                <a:latin typeface="楷体" panose="02010609060101010101" pitchFamily="49" charset="-122"/>
                <a:ea typeface="楷体" panose="02010609060101010101" pitchFamily="49" charset="-122"/>
                <a:cs typeface="+mn-ea"/>
                <a:sym typeface="+mn-lt"/>
              </a:rPr>
              <a:t>场景</a:t>
            </a:r>
            <a:endParaRPr lang="zh-CN" altLang="en-US" sz="3200" dirty="0">
              <a:solidFill>
                <a:schemeClr val="tx1"/>
              </a:solidFill>
              <a:latin typeface="楷体" panose="02010609060101010101" pitchFamily="49" charset="-122"/>
              <a:ea typeface="楷体" panose="02010609060101010101" pitchFamily="49" charset="-122"/>
              <a:cs typeface="+mn-ea"/>
              <a:sym typeface="+mn-lt"/>
            </a:endParaRPr>
          </a:p>
        </p:txBody>
      </p:sp>
      <p:sp>
        <p:nvSpPr>
          <p:cNvPr id="4" name="矩形 3">
            <a:extLst>
              <a:ext uri="{FF2B5EF4-FFF2-40B4-BE49-F238E27FC236}">
                <a16:creationId xmlns:a16="http://schemas.microsoft.com/office/drawing/2014/main" id="{29F0A359-7B08-40E4-8D48-FF5F7D0B6060}"/>
              </a:ext>
            </a:extLst>
          </p:cNvPr>
          <p:cNvSpPr/>
          <p:nvPr/>
        </p:nvSpPr>
        <p:spPr>
          <a:xfrm>
            <a:off x="119848" y="4201459"/>
            <a:ext cx="11952304" cy="1446550"/>
          </a:xfrm>
          <a:prstGeom prst="rect">
            <a:avLst/>
          </a:prstGeom>
        </p:spPr>
        <p:txBody>
          <a:bodyPr wrap="square">
            <a:spAutoFit/>
          </a:bodyPr>
          <a:lstStyle/>
          <a:p>
            <a:r>
              <a:rPr lang="zh-CN" altLang="en-US" sz="2200" b="1">
                <a:latin typeface="Times New Roman" panose="02020603050405020304" pitchFamily="18" charset="0"/>
                <a:ea typeface="楷体" panose="02010609060101010101" pitchFamily="49" charset="-122"/>
              </a:rPr>
              <a:t>标签</a:t>
            </a:r>
            <a:r>
              <a:rPr lang="zh-CN" altLang="en-US" sz="2200">
                <a:latin typeface="Times New Roman" panose="02020603050405020304" pitchFamily="18" charset="0"/>
                <a:ea typeface="楷体" panose="02010609060101010101" pitchFamily="49" charset="-122"/>
              </a:rPr>
              <a:t>：</a:t>
            </a:r>
            <a:r>
              <a:rPr lang="zh-CN" altLang="en-US" sz="2200">
                <a:solidFill>
                  <a:schemeClr val="accent1"/>
                </a:solidFill>
                <a:latin typeface="Times New Roman" panose="02020603050405020304" pitchFamily="18" charset="0"/>
                <a:ea typeface="楷体" panose="02010609060101010101" pitchFamily="49" charset="-122"/>
              </a:rPr>
              <a:t>连续</a:t>
            </a:r>
            <a:r>
              <a:rPr lang="en-US" altLang="zh-CN" sz="2200">
                <a:latin typeface="Times New Roman" panose="02020603050405020304" pitchFamily="18" charset="0"/>
                <a:ea typeface="楷体" panose="02010609060101010101" pitchFamily="49" charset="-122"/>
              </a:rPr>
              <a:t>(valence/arousal</a:t>
            </a:r>
            <a:r>
              <a:rPr lang="zh-CN" altLang="en-US" sz="2200">
                <a:latin typeface="Times New Roman" panose="02020603050405020304" pitchFamily="18" charset="0"/>
                <a:ea typeface="楷体" panose="02010609060101010101" pitchFamily="49" charset="-122"/>
              </a:rPr>
              <a:t>、</a:t>
            </a:r>
            <a:r>
              <a:rPr lang="en-US" altLang="zh-CN" sz="2200">
                <a:latin typeface="Times New Roman" panose="02020603050405020304" pitchFamily="18" charset="0"/>
                <a:ea typeface="楷体" panose="02010609060101010101" pitchFamily="49" charset="-122"/>
              </a:rPr>
              <a:t>control</a:t>
            </a:r>
            <a:r>
              <a:rPr lang="zh-CN" altLang="en-US" sz="2200">
                <a:latin typeface="Times New Roman" panose="02020603050405020304" pitchFamily="18" charset="0"/>
                <a:ea typeface="楷体" panose="02010609060101010101" pitchFamily="49" charset="-122"/>
              </a:rPr>
              <a:t>、</a:t>
            </a:r>
            <a:r>
              <a:rPr lang="en-US" altLang="zh-CN" sz="2200">
                <a:latin typeface="Times New Roman" panose="02020603050405020304" pitchFamily="18" charset="0"/>
                <a:ea typeface="楷体" panose="02010609060101010101" pitchFamily="49" charset="-122"/>
              </a:rPr>
              <a:t>familiarity</a:t>
            </a:r>
            <a:r>
              <a:rPr lang="zh-CN" altLang="en-US" sz="2200">
                <a:latin typeface="Times New Roman" panose="02020603050405020304" pitchFamily="18" charset="0"/>
                <a:ea typeface="楷体" panose="02010609060101010101" pitchFamily="49" charset="-122"/>
              </a:rPr>
              <a:t>、</a:t>
            </a:r>
            <a:r>
              <a:rPr lang="en-US" altLang="zh-CN" sz="2200">
                <a:latin typeface="Times New Roman" panose="02020603050405020304" pitchFamily="18" charset="0"/>
                <a:ea typeface="楷体" panose="02010609060101010101" pitchFamily="49" charset="-122"/>
              </a:rPr>
              <a:t>liking</a:t>
            </a:r>
            <a:r>
              <a:rPr lang="zh-CN" altLang="en-US" sz="2200">
                <a:latin typeface="Times New Roman" panose="02020603050405020304" pitchFamily="18" charset="0"/>
                <a:ea typeface="楷体" panose="02010609060101010101" pitchFamily="49" charset="-122"/>
              </a:rPr>
              <a:t>、</a:t>
            </a:r>
            <a:r>
              <a:rPr lang="en-US" altLang="zh-CN" sz="2200">
                <a:latin typeface="Times New Roman" panose="02020603050405020304" pitchFamily="18" charset="0"/>
                <a:ea typeface="楷体" panose="02010609060101010101" pitchFamily="49" charset="-122"/>
              </a:rPr>
              <a:t>basic emotion</a:t>
            </a:r>
            <a:r>
              <a:rPr lang="zh-CN" altLang="en-US" sz="2200">
                <a:latin typeface="Times New Roman" panose="02020603050405020304" pitchFamily="18" charset="0"/>
                <a:ea typeface="楷体" panose="02010609060101010101" pitchFamily="49" charset="-122"/>
              </a:rPr>
              <a:t>以及外部评估</a:t>
            </a:r>
            <a:r>
              <a:rPr lang="en-US" altLang="zh-CN" sz="2200">
                <a:latin typeface="Times New Roman" panose="02020603050405020304" pitchFamily="18" charset="0"/>
                <a:ea typeface="楷体" panose="02010609060101010101" pitchFamily="49" charset="-122"/>
              </a:rPr>
              <a:t>valence/arousal</a:t>
            </a:r>
            <a:r>
              <a:rPr lang="zh-CN" altLang="en-US" sz="2200">
                <a:latin typeface="Times New Roman" panose="02020603050405020304" pitchFamily="18" charset="0"/>
                <a:ea typeface="楷体" panose="02010609060101010101" pitchFamily="49" charset="-122"/>
              </a:rPr>
              <a:t>水平</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 ，由参与者填写调查表评估。</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采集信息</a:t>
            </a:r>
            <a:r>
              <a:rPr lang="zh-CN" altLang="en-US" sz="2200">
                <a:latin typeface="Times New Roman" panose="02020603050405020304" pitchFamily="18" charset="0"/>
                <a:ea typeface="楷体" panose="02010609060101010101" pitchFamily="49" charset="-122"/>
              </a:rPr>
              <a:t>：参与者的正面高清视频、</a:t>
            </a:r>
            <a:r>
              <a:rPr lang="en-US" altLang="zh-CN" sz="2200">
                <a:latin typeface="Times New Roman" panose="02020603050405020304" pitchFamily="18" charset="0"/>
                <a:ea typeface="楷体" panose="02010609060101010101" pitchFamily="49" charset="-122"/>
              </a:rPr>
              <a:t>RGB</a:t>
            </a:r>
            <a:r>
              <a:rPr lang="zh-CN" altLang="en-US" sz="2200">
                <a:latin typeface="Times New Roman" panose="02020603050405020304" pitchFamily="18" charset="0"/>
                <a:ea typeface="楷体" panose="02010609060101010101" pitchFamily="49" charset="-122"/>
              </a:rPr>
              <a:t>全身视频、全身深度视频；生理信息：脑电图（</a:t>
            </a:r>
            <a:r>
              <a:rPr lang="en-US" altLang="zh-CN" sz="2200">
                <a:latin typeface="Times New Roman" panose="02020603050405020304" pitchFamily="18" charset="0"/>
                <a:ea typeface="楷体" panose="02010609060101010101" pitchFamily="49" charset="-122"/>
              </a:rPr>
              <a:t>EEG</a:t>
            </a:r>
            <a:r>
              <a:rPr lang="zh-CN" altLang="en-US" sz="2200">
                <a:latin typeface="Times New Roman" panose="02020603050405020304" pitchFamily="18" charset="0"/>
                <a:ea typeface="楷体" panose="02010609060101010101" pitchFamily="49" charset="-122"/>
              </a:rPr>
              <a:t>）、心电图（</a:t>
            </a:r>
            <a:r>
              <a:rPr lang="en-US" altLang="zh-CN" sz="2200">
                <a:latin typeface="Times New Roman" panose="02020603050405020304" pitchFamily="18" charset="0"/>
                <a:ea typeface="楷体" panose="02010609060101010101" pitchFamily="49" charset="-122"/>
              </a:rPr>
              <a:t>ECG</a:t>
            </a:r>
            <a:r>
              <a:rPr lang="zh-CN" altLang="en-US" sz="2200">
                <a:latin typeface="Times New Roman" panose="02020603050405020304" pitchFamily="18" charset="0"/>
                <a:ea typeface="楷体" panose="02010609060101010101" pitchFamily="49" charset="-122"/>
              </a:rPr>
              <a:t>）、皮肤反应设备（</a:t>
            </a:r>
            <a:r>
              <a:rPr lang="en-US" altLang="zh-CN" sz="2200">
                <a:latin typeface="Times New Roman" panose="02020603050405020304" pitchFamily="18" charset="0"/>
                <a:ea typeface="楷体" panose="02010609060101010101" pitchFamily="49" charset="-122"/>
              </a:rPr>
              <a:t>GSR</a:t>
            </a:r>
            <a:r>
              <a:rPr lang="zh-CN" altLang="en-US" sz="2200">
                <a:latin typeface="Times New Roman" panose="02020603050405020304" pitchFamily="18" charset="0"/>
                <a:ea typeface="楷体" panose="02010609060101010101" pitchFamily="49" charset="-122"/>
              </a:rPr>
              <a:t>）</a:t>
            </a:r>
            <a:endParaRPr lang="en-US" altLang="zh-CN" sz="2200">
              <a:latin typeface="Times New Roman" panose="02020603050405020304" pitchFamily="18" charset="0"/>
              <a:ea typeface="楷体" panose="02010609060101010101" pitchFamily="49" charset="-122"/>
            </a:endParaRPr>
          </a:p>
        </p:txBody>
      </p:sp>
      <p:sp>
        <p:nvSpPr>
          <p:cNvPr id="11" name="矩形 10">
            <a:extLst>
              <a:ext uri="{FF2B5EF4-FFF2-40B4-BE49-F238E27FC236}">
                <a16:creationId xmlns:a16="http://schemas.microsoft.com/office/drawing/2014/main" id="{C2342980-D9BB-4210-80DF-8270C41A62D1}"/>
              </a:ext>
            </a:extLst>
          </p:cNvPr>
          <p:cNvSpPr/>
          <p:nvPr/>
        </p:nvSpPr>
        <p:spPr>
          <a:xfrm>
            <a:off x="119848" y="752672"/>
            <a:ext cx="6790136" cy="3539430"/>
          </a:xfrm>
          <a:prstGeom prst="rect">
            <a:avLst/>
          </a:prstGeom>
        </p:spPr>
        <p:txBody>
          <a:bodyPr wrap="square">
            <a:spAutoFit/>
          </a:bodyPr>
          <a:lstStyle/>
          <a:p>
            <a:r>
              <a:rPr lang="zh-CN" altLang="en-US" sz="2800">
                <a:latin typeface="Times New Roman" panose="02020603050405020304" pitchFamily="18" charset="0"/>
                <a:ea typeface="楷体" panose="02010609060101010101" pitchFamily="49" charset="-122"/>
              </a:rPr>
              <a:t>数据集：</a:t>
            </a:r>
            <a:r>
              <a:rPr lang="en-US" altLang="zh-CN" sz="2800">
                <a:latin typeface="Times New Roman" panose="02020603050405020304" pitchFamily="18" charset="0"/>
                <a:ea typeface="楷体" panose="02010609060101010101" pitchFamily="49" charset="-122"/>
              </a:rPr>
              <a:t>AMIGOS(2021)</a:t>
            </a:r>
          </a:p>
          <a:p>
            <a:endParaRPr lang="en-US" altLang="zh-CN" sz="20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目的</a:t>
            </a:r>
            <a:r>
              <a:rPr lang="zh-CN" altLang="en-US" sz="2200">
                <a:latin typeface="Times New Roman" panose="02020603050405020304" pitchFamily="18" charset="0"/>
                <a:ea typeface="楷体" panose="02010609060101010101" pitchFamily="49" charset="-122"/>
              </a:rPr>
              <a:t>：现有的大多数多模态情感数据库研究的是参与者个体的情感反应，缺乏对于群体参与的研究；目前还没有基于神经信号或者生理信号的</a:t>
            </a:r>
            <a:r>
              <a:rPr lang="en-US" altLang="zh-CN" sz="2200">
                <a:latin typeface="Times New Roman" panose="02020603050405020304" pitchFamily="18" charset="0"/>
                <a:ea typeface="楷体" panose="02010609060101010101" pitchFamily="49" charset="-122"/>
              </a:rPr>
              <a:t>personality</a:t>
            </a:r>
            <a:r>
              <a:rPr lang="zh-CN" altLang="en-US" sz="2200">
                <a:latin typeface="Times New Roman" panose="02020603050405020304" pitchFamily="18" charset="0"/>
                <a:ea typeface="楷体" panose="02010609060101010101" pitchFamily="49" charset="-122"/>
              </a:rPr>
              <a:t>研究的数据库；也没有对参与者个体和群体进行研究的数据库。</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刺激方式</a:t>
            </a:r>
            <a:r>
              <a:rPr lang="zh-CN" altLang="en-US" sz="2200">
                <a:latin typeface="Times New Roman" panose="02020603050405020304" pitchFamily="18" charset="0"/>
                <a:ea typeface="楷体" panose="02010609060101010101" pitchFamily="49" charset="-122"/>
              </a:rPr>
              <a:t>：电影片段</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观看长视频和短视频</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关键词</a:t>
            </a:r>
            <a:r>
              <a:rPr lang="zh-CN" altLang="en-US" sz="2200">
                <a:latin typeface="Times New Roman" panose="02020603050405020304" pitchFamily="18" charset="0"/>
                <a:ea typeface="楷体" panose="02010609060101010101" pitchFamily="49" charset="-122"/>
              </a:rPr>
              <a:t>：情绪分类、</a:t>
            </a:r>
            <a:r>
              <a:rPr lang="en-US" altLang="zh-CN" sz="2200">
                <a:latin typeface="Times New Roman" panose="02020603050405020304" pitchFamily="18" charset="0"/>
                <a:ea typeface="楷体" panose="02010609060101010101" pitchFamily="49" charset="-122"/>
              </a:rPr>
              <a:t>EEG</a:t>
            </a:r>
            <a:r>
              <a:rPr lang="zh-CN" altLang="en-US" sz="2200">
                <a:latin typeface="Times New Roman" panose="02020603050405020304" pitchFamily="18" charset="0"/>
                <a:ea typeface="楷体" panose="02010609060101010101" pitchFamily="49" charset="-122"/>
              </a:rPr>
              <a:t>、生理信号、信号处理、人格特征、情绪等</a:t>
            </a:r>
          </a:p>
        </p:txBody>
      </p:sp>
      <p:sp>
        <p:nvSpPr>
          <p:cNvPr id="12" name="矩形 11">
            <a:extLst>
              <a:ext uri="{FF2B5EF4-FFF2-40B4-BE49-F238E27FC236}">
                <a16:creationId xmlns:a16="http://schemas.microsoft.com/office/drawing/2014/main" id="{F8FBB17E-17FB-4C95-B3D7-F50BE0195145}"/>
              </a:ext>
            </a:extLst>
          </p:cNvPr>
          <p:cNvSpPr/>
          <p:nvPr/>
        </p:nvSpPr>
        <p:spPr>
          <a:xfrm>
            <a:off x="6635394" y="0"/>
            <a:ext cx="555660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pic>
        <p:nvPicPr>
          <p:cNvPr id="3" name="图片 2">
            <a:extLst>
              <a:ext uri="{FF2B5EF4-FFF2-40B4-BE49-F238E27FC236}">
                <a16:creationId xmlns:a16="http://schemas.microsoft.com/office/drawing/2014/main" id="{5F160B1C-2992-4457-B9C6-1EE4EBC4959F}"/>
              </a:ext>
            </a:extLst>
          </p:cNvPr>
          <p:cNvPicPr>
            <a:picLocks noChangeAspect="1"/>
          </p:cNvPicPr>
          <p:nvPr/>
        </p:nvPicPr>
        <p:blipFill>
          <a:blip r:embed="rId2"/>
          <a:stretch>
            <a:fillRect/>
          </a:stretch>
        </p:blipFill>
        <p:spPr>
          <a:xfrm>
            <a:off x="7123298" y="888413"/>
            <a:ext cx="4580797" cy="2801095"/>
          </a:xfrm>
          <a:prstGeom prst="rect">
            <a:avLst/>
          </a:prstGeom>
        </p:spPr>
      </p:pic>
      <p:sp>
        <p:nvSpPr>
          <p:cNvPr id="7" name="矩形: 圆角 6">
            <a:extLst>
              <a:ext uri="{FF2B5EF4-FFF2-40B4-BE49-F238E27FC236}">
                <a16:creationId xmlns:a16="http://schemas.microsoft.com/office/drawing/2014/main" id="{C6CA1322-4C5D-4F32-BCC3-C4ADA1235601}"/>
              </a:ext>
            </a:extLst>
          </p:cNvPr>
          <p:cNvSpPr/>
          <p:nvPr/>
        </p:nvSpPr>
        <p:spPr>
          <a:xfrm>
            <a:off x="559293" y="5655076"/>
            <a:ext cx="10573305" cy="100317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Times New Roman" panose="02020603050405020304" pitchFamily="18" charset="0"/>
                <a:ea typeface="楷体" panose="02010609060101010101" pitchFamily="49" charset="-122"/>
              </a:rPr>
              <a:t>虽然</a:t>
            </a:r>
            <a:r>
              <a:rPr lang="en-US" altLang="zh-CN">
                <a:solidFill>
                  <a:schemeClr val="tx1"/>
                </a:solidFill>
                <a:latin typeface="Times New Roman" panose="02020603050405020304" pitchFamily="18" charset="0"/>
                <a:ea typeface="楷体" panose="02010609060101010101" pitchFamily="49" charset="-122"/>
              </a:rPr>
              <a:t>AMIGOS</a:t>
            </a:r>
            <a:r>
              <a:rPr lang="zh-CN" altLang="en-US">
                <a:solidFill>
                  <a:schemeClr val="tx1"/>
                </a:solidFill>
                <a:latin typeface="Times New Roman" panose="02020603050405020304" pitchFamily="18" charset="0"/>
                <a:ea typeface="楷体" panose="02010609060101010101" pitchFamily="49" charset="-122"/>
              </a:rPr>
              <a:t>数据集考虑了“个性”的因素，证明“个性”也会对</a:t>
            </a:r>
            <a:r>
              <a:rPr lang="en-US" altLang="zh-CN">
                <a:solidFill>
                  <a:schemeClr val="tx1"/>
                </a:solidFill>
                <a:latin typeface="Times New Roman" panose="02020603050405020304" pitchFamily="18" charset="0"/>
                <a:ea typeface="楷体" panose="02010609060101010101" pitchFamily="49" charset="-122"/>
              </a:rPr>
              <a:t>arousal</a:t>
            </a:r>
            <a:r>
              <a:rPr lang="zh-CN" altLang="en-US">
                <a:solidFill>
                  <a:schemeClr val="tx1"/>
                </a:solidFill>
                <a:latin typeface="Times New Roman" panose="02020603050405020304" pitchFamily="18" charset="0"/>
                <a:ea typeface="楷体" panose="02010609060101010101" pitchFamily="49" charset="-122"/>
              </a:rPr>
              <a:t>和</a:t>
            </a:r>
            <a:r>
              <a:rPr lang="en-US" altLang="zh-CN">
                <a:solidFill>
                  <a:schemeClr val="tx1"/>
                </a:solidFill>
                <a:latin typeface="Times New Roman" panose="02020603050405020304" pitchFamily="18" charset="0"/>
                <a:ea typeface="楷体" panose="02010609060101010101" pitchFamily="49" charset="-122"/>
              </a:rPr>
              <a:t>valence</a:t>
            </a:r>
            <a:r>
              <a:rPr lang="zh-CN" altLang="en-US">
                <a:solidFill>
                  <a:schemeClr val="tx1"/>
                </a:solidFill>
                <a:latin typeface="Times New Roman" panose="02020603050405020304" pitchFamily="18" charset="0"/>
                <a:ea typeface="楷体" panose="02010609060101010101" pitchFamily="49" charset="-122"/>
              </a:rPr>
              <a:t>产生一定影响，也引入了</a:t>
            </a:r>
            <a:r>
              <a:rPr lang="en-US" altLang="zh-CN">
                <a:solidFill>
                  <a:schemeClr val="tx1"/>
                </a:solidFill>
                <a:latin typeface="Times New Roman" panose="02020603050405020304" pitchFamily="18" charset="0"/>
                <a:ea typeface="楷体" panose="02010609060101010101" pitchFamily="49" charset="-122"/>
              </a:rPr>
              <a:t>groups</a:t>
            </a:r>
            <a:r>
              <a:rPr lang="zh-CN" altLang="en-US">
                <a:solidFill>
                  <a:schemeClr val="tx1"/>
                </a:solidFill>
                <a:latin typeface="Times New Roman" panose="02020603050405020304" pitchFamily="18" charset="0"/>
                <a:ea typeface="楷体" panose="02010609060101010101" pitchFamily="49" charset="-122"/>
              </a:rPr>
              <a:t>这一场景，但是场景并没有与实际生活情况接轨。现实中的</a:t>
            </a:r>
            <a:r>
              <a:rPr lang="en-US" altLang="zh-CN">
                <a:solidFill>
                  <a:schemeClr val="tx1"/>
                </a:solidFill>
                <a:latin typeface="Times New Roman" panose="02020603050405020304" pitchFamily="18" charset="0"/>
                <a:ea typeface="楷体" panose="02010609060101010101" pitchFamily="49" charset="-122"/>
              </a:rPr>
              <a:t>groups</a:t>
            </a:r>
            <a:r>
              <a:rPr lang="zh-CN" altLang="en-US">
                <a:solidFill>
                  <a:schemeClr val="tx1"/>
                </a:solidFill>
                <a:latin typeface="Times New Roman" panose="02020603050405020304" pitchFamily="18" charset="0"/>
                <a:ea typeface="楷体" panose="02010609060101010101" pitchFamily="49" charset="-122"/>
              </a:rPr>
              <a:t>场景是会存在人与人之间的情绪交互的。</a:t>
            </a:r>
          </a:p>
        </p:txBody>
      </p:sp>
    </p:spTree>
    <p:extLst>
      <p:ext uri="{BB962C8B-B14F-4D97-AF65-F5344CB8AC3E}">
        <p14:creationId xmlns:p14="http://schemas.microsoft.com/office/powerpoint/2010/main" val="33289860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3649B7-2CA2-432C-9563-813D642F8842}"/>
              </a:ext>
            </a:extLst>
          </p:cNvPr>
          <p:cNvSpPr/>
          <p:nvPr/>
        </p:nvSpPr>
        <p:spPr>
          <a:xfrm>
            <a:off x="-1" y="6722772"/>
            <a:ext cx="12192001" cy="135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sp>
        <p:nvSpPr>
          <p:cNvPr id="8" name="标题 3">
            <a:extLst>
              <a:ext uri="{FF2B5EF4-FFF2-40B4-BE49-F238E27FC236}">
                <a16:creationId xmlns:a16="http://schemas.microsoft.com/office/drawing/2014/main" id="{16B3C98D-A8B5-485D-988F-AF68BD2EF2AC}"/>
              </a:ext>
            </a:extLst>
          </p:cNvPr>
          <p:cNvSpPr txBox="1">
            <a:spLocks/>
          </p:cNvSpPr>
          <p:nvPr/>
        </p:nvSpPr>
        <p:spPr>
          <a:xfrm>
            <a:off x="1" y="0"/>
            <a:ext cx="1838960" cy="65624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pPr>
              <a:lnSpc>
                <a:spcPct val="130000"/>
              </a:lnSpc>
              <a:spcBef>
                <a:spcPts val="0"/>
              </a:spcBef>
            </a:pPr>
            <a:r>
              <a:rPr lang="zh-CN" altLang="en-US" sz="3200">
                <a:solidFill>
                  <a:schemeClr val="tx1"/>
                </a:solidFill>
                <a:latin typeface="楷体" panose="02010609060101010101" pitchFamily="49" charset="-122"/>
                <a:ea typeface="楷体" panose="02010609060101010101" pitchFamily="49" charset="-122"/>
                <a:cs typeface="+mn-ea"/>
                <a:sym typeface="+mn-lt"/>
              </a:rPr>
              <a:t>驾驶场景</a:t>
            </a:r>
            <a:endParaRPr lang="zh-CN" altLang="en-US" sz="3200" dirty="0">
              <a:solidFill>
                <a:schemeClr val="tx1"/>
              </a:solidFill>
              <a:latin typeface="楷体" panose="02010609060101010101" pitchFamily="49" charset="-122"/>
              <a:ea typeface="楷体" panose="02010609060101010101" pitchFamily="49" charset="-122"/>
              <a:cs typeface="+mn-ea"/>
              <a:sym typeface="+mn-lt"/>
            </a:endParaRPr>
          </a:p>
        </p:txBody>
      </p:sp>
      <p:sp>
        <p:nvSpPr>
          <p:cNvPr id="4" name="矩形 3">
            <a:extLst>
              <a:ext uri="{FF2B5EF4-FFF2-40B4-BE49-F238E27FC236}">
                <a16:creationId xmlns:a16="http://schemas.microsoft.com/office/drawing/2014/main" id="{29F0A359-7B08-40E4-8D48-FF5F7D0B6060}"/>
              </a:ext>
            </a:extLst>
          </p:cNvPr>
          <p:cNvSpPr/>
          <p:nvPr/>
        </p:nvSpPr>
        <p:spPr>
          <a:xfrm>
            <a:off x="57704" y="4571266"/>
            <a:ext cx="6144011" cy="1785104"/>
          </a:xfrm>
          <a:prstGeom prst="rect">
            <a:avLst/>
          </a:prstGeom>
        </p:spPr>
        <p:txBody>
          <a:bodyPr wrap="square">
            <a:spAutoFit/>
          </a:bodyPr>
          <a:lstStyle/>
          <a:p>
            <a:r>
              <a:rPr lang="zh-CN" altLang="en-US" sz="2200" b="1">
                <a:latin typeface="Times New Roman" panose="02020603050405020304" pitchFamily="18" charset="0"/>
                <a:ea typeface="楷体" panose="02010609060101010101" pitchFamily="49" charset="-122"/>
              </a:rPr>
              <a:t>标签</a:t>
            </a:r>
            <a:r>
              <a:rPr lang="zh-CN" altLang="en-US" sz="2200">
                <a:latin typeface="Times New Roman" panose="02020603050405020304" pitchFamily="18" charset="0"/>
                <a:ea typeface="楷体" panose="02010609060101010101" pitchFamily="49" charset="-122"/>
              </a:rPr>
              <a:t>：</a:t>
            </a:r>
            <a:r>
              <a:rPr lang="zh-CN" altLang="en-US" sz="2200">
                <a:solidFill>
                  <a:schemeClr val="accent1"/>
                </a:solidFill>
                <a:latin typeface="Times New Roman" panose="02020603050405020304" pitchFamily="18" charset="0"/>
                <a:ea typeface="楷体" panose="02010609060101010101" pitchFamily="49" charset="-122"/>
              </a:rPr>
              <a:t>离散</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喜悦、愤怒、惊喜、厌恶、悲伤和恐惧</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a:t>
            </a:r>
            <a:r>
              <a:rPr lang="zh-CN" altLang="en-US" sz="2200">
                <a:solidFill>
                  <a:schemeClr val="accent1"/>
                </a:solidFill>
                <a:latin typeface="Times New Roman" panose="02020603050405020304" pitchFamily="18" charset="0"/>
                <a:ea typeface="楷体" panose="02010609060101010101" pitchFamily="49" charset="-122"/>
              </a:rPr>
              <a:t>连续 </a:t>
            </a:r>
            <a:r>
              <a:rPr lang="en-US" altLang="zh-CN" sz="2200">
                <a:latin typeface="Times New Roman" panose="02020603050405020304" pitchFamily="18" charset="0"/>
                <a:ea typeface="楷体" panose="02010609060101010101" pitchFamily="49" charset="-122"/>
              </a:rPr>
              <a:t>(</a:t>
            </a:r>
            <a:r>
              <a:rPr lang="zh-CN" altLang="en-US" sz="2200">
                <a:latin typeface="Times New Roman" panose="02020603050405020304" pitchFamily="18" charset="0"/>
                <a:ea typeface="楷体" panose="02010609060101010101" pitchFamily="49" charset="-122"/>
              </a:rPr>
              <a:t>通过情绪自我报告</a:t>
            </a:r>
            <a:r>
              <a:rPr lang="en-US" altLang="zh-CN" sz="2200">
                <a:latin typeface="Times New Roman" panose="02020603050405020304" pitchFamily="18" charset="0"/>
                <a:ea typeface="楷体" panose="02010609060101010101" pitchFamily="49" charset="-122"/>
              </a:rPr>
              <a:t>SAM)</a:t>
            </a:r>
            <a:r>
              <a:rPr lang="zh-CN" altLang="en-US" sz="2200">
                <a:latin typeface="Times New Roman" panose="02020603050405020304" pitchFamily="18" charset="0"/>
                <a:ea typeface="楷体" panose="02010609060101010101" pitchFamily="49" charset="-122"/>
              </a:rPr>
              <a:t>。</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采集信息</a:t>
            </a:r>
            <a:r>
              <a:rPr lang="zh-CN" altLang="en-US" sz="2200">
                <a:latin typeface="Times New Roman" panose="02020603050405020304" pitchFamily="18" charset="0"/>
                <a:ea typeface="楷体" panose="02010609060101010101" pitchFamily="49" charset="-122"/>
              </a:rPr>
              <a:t>：生理信息包括心电图，肌电图，皮肤电导率和呼吸；驾驶员表情</a:t>
            </a:r>
            <a:r>
              <a:rPr lang="en-US" altLang="zh-CN" sz="2200">
                <a:latin typeface="Times New Roman" panose="02020603050405020304" pitchFamily="18" charset="0"/>
                <a:ea typeface="楷体" panose="02010609060101010101" pitchFamily="49" charset="-122"/>
              </a:rPr>
              <a:t>(FER)</a:t>
            </a:r>
            <a:r>
              <a:rPr lang="zh-CN" altLang="en-US" sz="2200">
                <a:latin typeface="Times New Roman" panose="02020603050405020304" pitchFamily="18" charset="0"/>
                <a:ea typeface="楷体" panose="02010609060101010101" pitchFamily="49" charset="-122"/>
              </a:rPr>
              <a:t>信息、驾驶场景图像信息</a:t>
            </a:r>
            <a:endParaRPr lang="en-US" altLang="zh-CN" sz="2200">
              <a:latin typeface="Times New Roman" panose="02020603050405020304" pitchFamily="18" charset="0"/>
              <a:ea typeface="楷体" panose="02010609060101010101" pitchFamily="49" charset="-122"/>
            </a:endParaRPr>
          </a:p>
        </p:txBody>
      </p:sp>
      <p:sp>
        <p:nvSpPr>
          <p:cNvPr id="11" name="矩形 10">
            <a:extLst>
              <a:ext uri="{FF2B5EF4-FFF2-40B4-BE49-F238E27FC236}">
                <a16:creationId xmlns:a16="http://schemas.microsoft.com/office/drawing/2014/main" id="{C2342980-D9BB-4210-80DF-8270C41A62D1}"/>
              </a:ext>
            </a:extLst>
          </p:cNvPr>
          <p:cNvSpPr/>
          <p:nvPr/>
        </p:nvSpPr>
        <p:spPr>
          <a:xfrm>
            <a:off x="57704" y="1139597"/>
            <a:ext cx="6209931" cy="3508653"/>
          </a:xfrm>
          <a:prstGeom prst="rect">
            <a:avLst/>
          </a:prstGeom>
        </p:spPr>
        <p:txBody>
          <a:bodyPr wrap="square">
            <a:spAutoFit/>
          </a:bodyPr>
          <a:lstStyle/>
          <a:p>
            <a:r>
              <a:rPr lang="zh-CN" altLang="en-US" sz="2800">
                <a:latin typeface="Times New Roman" panose="02020603050405020304" pitchFamily="18" charset="0"/>
                <a:ea typeface="楷体" panose="02010609060101010101" pitchFamily="49" charset="-122"/>
              </a:rPr>
              <a:t>论文</a:t>
            </a:r>
            <a:r>
              <a:rPr lang="en-US" altLang="zh-CN" sz="2800">
                <a:latin typeface="Times New Roman" panose="02020603050405020304" pitchFamily="18" charset="0"/>
                <a:ea typeface="楷体" panose="02010609060101010101" pitchFamily="49" charset="-122"/>
              </a:rPr>
              <a:t>1</a:t>
            </a:r>
            <a:r>
              <a:rPr lang="zh-CN" altLang="en-US" sz="2800">
                <a:latin typeface="Times New Roman" panose="02020603050405020304" pitchFamily="18" charset="0"/>
                <a:ea typeface="楷体" panose="02010609060101010101" pitchFamily="49" charset="-122"/>
              </a:rPr>
              <a:t>：</a:t>
            </a:r>
            <a:r>
              <a:rPr lang="en-US" altLang="zh-CN" sz="2800">
                <a:latin typeface="Times New Roman" panose="02020603050405020304" pitchFamily="18" charset="0"/>
                <a:ea typeface="楷体" panose="02010609060101010101" pitchFamily="49" charset="-122"/>
              </a:rPr>
              <a:t>Investigation of the dependency of the drivers’ emotional experience on different road types and driving conditions (2019)</a:t>
            </a:r>
            <a:endParaRPr lang="en-US" altLang="zh-CN" sz="20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目的</a:t>
            </a:r>
            <a:r>
              <a:rPr lang="zh-CN" altLang="en-US" sz="2200">
                <a:latin typeface="Times New Roman" panose="02020603050405020304" pitchFamily="18" charset="0"/>
                <a:ea typeface="楷体" panose="02010609060101010101" pitchFamily="49" charset="-122"/>
              </a:rPr>
              <a:t>：驾驶员情感对驾驶条件和道路类型的依赖性。</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刺激方式</a:t>
            </a:r>
            <a:r>
              <a:rPr lang="zh-CN" altLang="en-US" sz="2200">
                <a:latin typeface="Times New Roman" panose="02020603050405020304" pitchFamily="18" charset="0"/>
                <a:ea typeface="楷体" panose="02010609060101010101" pitchFamily="49" charset="-122"/>
              </a:rPr>
              <a:t>：驾驶员在真实路面开车，场景包括</a:t>
            </a:r>
            <a:r>
              <a:rPr lang="zh-CN" altLang="en-US" sz="2200">
                <a:solidFill>
                  <a:schemeClr val="accent1"/>
                </a:solidFill>
                <a:latin typeface="Times New Roman" panose="02020603050405020304" pitchFamily="18" charset="0"/>
                <a:ea typeface="楷体" panose="02010609060101010101" pitchFamily="49" charset="-122"/>
              </a:rPr>
              <a:t>城市、乡村和主要道路</a:t>
            </a:r>
            <a:r>
              <a:rPr lang="zh-CN" altLang="en-US" sz="2200">
                <a:latin typeface="Times New Roman" panose="02020603050405020304" pitchFamily="18" charset="0"/>
                <a:ea typeface="楷体" panose="02010609060101010101" pitchFamily="49" charset="-122"/>
              </a:rPr>
              <a:t>。</a:t>
            </a:r>
            <a:endParaRPr lang="en-US" altLang="zh-CN" sz="2200">
              <a:latin typeface="Times New Roman" panose="02020603050405020304" pitchFamily="18" charset="0"/>
              <a:ea typeface="楷体" panose="02010609060101010101" pitchFamily="49" charset="-122"/>
            </a:endParaRPr>
          </a:p>
          <a:p>
            <a:r>
              <a:rPr lang="zh-CN" altLang="en-US" sz="2200" b="1">
                <a:latin typeface="Times New Roman" panose="02020603050405020304" pitchFamily="18" charset="0"/>
                <a:ea typeface="楷体" panose="02010609060101010101" pitchFamily="49" charset="-122"/>
              </a:rPr>
              <a:t>关键词</a:t>
            </a:r>
            <a:r>
              <a:rPr lang="zh-CN" altLang="en-US" sz="2200">
                <a:latin typeface="Times New Roman" panose="02020603050405020304" pitchFamily="18" charset="0"/>
                <a:ea typeface="楷体" panose="02010609060101010101" pitchFamily="49" charset="-122"/>
              </a:rPr>
              <a:t>：情感计算、情感识别、计算机交互</a:t>
            </a:r>
          </a:p>
        </p:txBody>
      </p:sp>
      <p:sp>
        <p:nvSpPr>
          <p:cNvPr id="12" name="矩形 11">
            <a:extLst>
              <a:ext uri="{FF2B5EF4-FFF2-40B4-BE49-F238E27FC236}">
                <a16:creationId xmlns:a16="http://schemas.microsoft.com/office/drawing/2014/main" id="{F8FBB17E-17FB-4C95-B3D7-F50BE0195145}"/>
              </a:ext>
            </a:extLst>
          </p:cNvPr>
          <p:cNvSpPr/>
          <p:nvPr/>
        </p:nvSpPr>
        <p:spPr>
          <a:xfrm>
            <a:off x="6635394" y="0"/>
            <a:ext cx="555660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ABCE2C"/>
              </a:solidFill>
            </a:endParaRPr>
          </a:p>
        </p:txBody>
      </p:sp>
      <p:pic>
        <p:nvPicPr>
          <p:cNvPr id="14" name="图片 13">
            <a:extLst>
              <a:ext uri="{FF2B5EF4-FFF2-40B4-BE49-F238E27FC236}">
                <a16:creationId xmlns:a16="http://schemas.microsoft.com/office/drawing/2014/main" id="{DC880D15-453A-43BB-83AC-0AFBEC1BC97E}"/>
              </a:ext>
            </a:extLst>
          </p:cNvPr>
          <p:cNvPicPr>
            <a:picLocks noChangeAspect="1"/>
          </p:cNvPicPr>
          <p:nvPr/>
        </p:nvPicPr>
        <p:blipFill>
          <a:blip r:embed="rId2"/>
          <a:stretch>
            <a:fillRect/>
          </a:stretch>
        </p:blipFill>
        <p:spPr>
          <a:xfrm>
            <a:off x="6095999" y="622237"/>
            <a:ext cx="5922562" cy="5524017"/>
          </a:xfrm>
          <a:prstGeom prst="rect">
            <a:avLst/>
          </a:prstGeom>
          <a:effectLst>
            <a:softEdge rad="63500"/>
          </a:effectLst>
        </p:spPr>
      </p:pic>
    </p:spTree>
    <p:extLst>
      <p:ext uri="{BB962C8B-B14F-4D97-AF65-F5344CB8AC3E}">
        <p14:creationId xmlns:p14="http://schemas.microsoft.com/office/powerpoint/2010/main" val="429386803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主题1">
  <a:themeElements>
    <a:clrScheme name="lizzysu-蓝色">
      <a:dk1>
        <a:srgbClr val="000000"/>
      </a:dk1>
      <a:lt1>
        <a:srgbClr val="FFFFFF"/>
      </a:lt1>
      <a:dk2>
        <a:srgbClr val="44546A"/>
      </a:dk2>
      <a:lt2>
        <a:srgbClr val="E7E6E6"/>
      </a:lt2>
      <a:accent1>
        <a:srgbClr val="C00000"/>
      </a:accent1>
      <a:accent2>
        <a:srgbClr val="730000"/>
      </a:accent2>
      <a:accent3>
        <a:srgbClr val="BF6000"/>
      </a:accent3>
      <a:accent4>
        <a:srgbClr val="733900"/>
      </a:accent4>
      <a:accent5>
        <a:srgbClr val="404040"/>
      </a:accent5>
      <a:accent6>
        <a:srgbClr val="BFBFBF"/>
      </a:accent6>
      <a:hlink>
        <a:srgbClr val="0563C1"/>
      </a:hlink>
      <a:folHlink>
        <a:srgbClr val="954F72"/>
      </a:folHlink>
    </a:clrScheme>
    <a:fontScheme name="Lizzysu-1">
      <a:majorFont>
        <a:latin typeface="Arial Black"/>
        <a:ea typeface="微软雅黑"/>
        <a:cs typeface=""/>
      </a:majorFont>
      <a:minorFont>
        <a:latin typeface="Arial"/>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C0B9CBED-92FD-4AA9-8514-0A0A326A20D1}" vid="{D6FC7E73-C226-449A-B58A-82855EE561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3608</TotalTime>
  <Words>1940</Words>
  <Application>Microsoft Office PowerPoint</Application>
  <PresentationFormat>宽屏</PresentationFormat>
  <Paragraphs>247</Paragraphs>
  <Slides>14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 Unicode MS</vt:lpstr>
      <vt:lpstr>等线</vt:lpstr>
      <vt:lpstr>楷体</vt:lpstr>
      <vt:lpstr>微软雅黑</vt:lpstr>
      <vt:lpstr>Arial</vt:lpstr>
      <vt:lpstr>Times New Roman</vt:lpstr>
      <vt:lpstr>Wingdings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方正 刘</dc:creator>
  <cp:lastModifiedBy>keith</cp:lastModifiedBy>
  <cp:revision>230</cp:revision>
  <dcterms:created xsi:type="dcterms:W3CDTF">2020-11-25T10:52:25Z</dcterms:created>
  <dcterms:modified xsi:type="dcterms:W3CDTF">2022-04-24T14:03:43Z</dcterms:modified>
</cp:coreProperties>
</file>