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8"/>
  </p:notesMasterIdLst>
  <p:sldIdLst>
    <p:sldId id="256" r:id="rId2"/>
    <p:sldId id="643" r:id="rId3"/>
    <p:sldId id="681" r:id="rId4"/>
    <p:sldId id="680" r:id="rId5"/>
    <p:sldId id="682" r:id="rId6"/>
    <p:sldId id="662" r:id="rId7"/>
    <p:sldId id="672" r:id="rId8"/>
    <p:sldId id="677" r:id="rId9"/>
    <p:sldId id="679" r:id="rId10"/>
    <p:sldId id="685" r:id="rId11"/>
    <p:sldId id="683" r:id="rId12"/>
    <p:sldId id="684" r:id="rId13"/>
    <p:sldId id="671" r:id="rId14"/>
    <p:sldId id="678" r:id="rId15"/>
    <p:sldId id="638" r:id="rId16"/>
    <p:sldId id="676" r:id="rId17"/>
  </p:sldIdLst>
  <p:sldSz cx="9144000" cy="6480175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nantira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FC"/>
    <a:srgbClr val="A7BADE"/>
    <a:srgbClr val="00FB00"/>
    <a:srgbClr val="FE7F7E"/>
    <a:srgbClr val="FF0000"/>
    <a:srgbClr val="CDDCEF"/>
    <a:srgbClr val="4472C4"/>
    <a:srgbClr val="FF7C80"/>
    <a:srgbClr val="A7252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85579" autoAdjust="0"/>
  </p:normalViewPr>
  <p:slideViewPr>
    <p:cSldViewPr>
      <p:cViewPr varScale="1">
        <p:scale>
          <a:sx n="89" d="100"/>
          <a:sy n="89" d="100"/>
        </p:scale>
        <p:origin x="82" y="365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萌 王" userId="6da311c0-17e6-4e0c-9397-b6d097e0efc9" providerId="ADAL" clId="{33DD8D58-C75F-44AC-92AF-E4F91AFFB4C8}"/>
    <pc:docChg chg="modSld">
      <pc:chgData name="萌 王" userId="6da311c0-17e6-4e0c-9397-b6d097e0efc9" providerId="ADAL" clId="{33DD8D58-C75F-44AC-92AF-E4F91AFFB4C8}" dt="2022-04-02T07:47:19.592" v="1" actId="20577"/>
      <pc:docMkLst>
        <pc:docMk/>
      </pc:docMkLst>
      <pc:sldChg chg="modSp mod">
        <pc:chgData name="萌 王" userId="6da311c0-17e6-4e0c-9397-b6d097e0efc9" providerId="ADAL" clId="{33DD8D58-C75F-44AC-92AF-E4F91AFFB4C8}" dt="2022-04-02T07:47:19.592" v="1" actId="20577"/>
        <pc:sldMkLst>
          <pc:docMk/>
          <pc:sldMk cId="4258251374" sldId="665"/>
        </pc:sldMkLst>
        <pc:spChg chg="mod">
          <ac:chgData name="萌 王" userId="6da311c0-17e6-4e0c-9397-b6d097e0efc9" providerId="ADAL" clId="{33DD8D58-C75F-44AC-92AF-E4F91AFFB4C8}" dt="2022-04-02T07:47:19.592" v="1" actId="20577"/>
          <ac:spMkLst>
            <pc:docMk/>
            <pc:sldMk cId="4258251374" sldId="665"/>
            <ac:spMk id="5" creationId="{4CF33019-0AAC-4063-8EC8-4CF10CAD71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57511F3-D47E-4630-9E6C-D1ED8BFB2B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E271C-FFA3-44E6-96FD-FB38560F54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36409407-683C-4EB8-8666-F531EC477505}" type="datetimeFigureOut">
              <a:rPr lang="zh-CN" altLang="en-US"/>
              <a:pPr>
                <a:defRPr/>
              </a:pPr>
              <a:t>2022/4/8</a:t>
            </a:fld>
            <a:endParaRPr lang="zh-CN" altLang="en-US"/>
          </a:p>
        </p:txBody>
      </p:sp>
      <p:sp>
        <p:nvSpPr>
          <p:cNvPr id="17412" name="幻灯片图像占位符 3">
            <a:extLst>
              <a:ext uri="{FF2B5EF4-FFF2-40B4-BE49-F238E27FC236}">
                <a16:creationId xmlns:a16="http://schemas.microsoft.com/office/drawing/2014/main" id="{3413A19D-4E05-480F-9123-4D6AAFC7B1D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BC279B6-ED37-44F1-9ADA-BA40846CBAE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42EF0-E723-49BE-A9C1-9A9D5D1F7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350F6-1E5F-426E-A47D-3BEFB8EA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11A21E72-FF9C-4D07-ACE6-489A8F80F149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将车辆传感器数据与乘客主观感受相结合。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7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1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2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9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样本数量：</a:t>
            </a:r>
            <a:r>
              <a:rPr lang="en-US" altLang="zh-CN" dirty="0"/>
              <a:t>189812</a:t>
            </a:r>
            <a:r>
              <a:rPr lang="zh-CN" altLang="en-US" dirty="0"/>
              <a:t>≈</a:t>
            </a:r>
            <a:r>
              <a:rPr lang="en-US" altLang="zh-CN" dirty="0"/>
              <a:t>19</a:t>
            </a:r>
            <a:r>
              <a:rPr lang="zh-CN" altLang="en-US" dirty="0"/>
              <a:t>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将车辆传感器数据与乘客主观感受相结合。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8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将车辆传感器数据与乘客主观感受相结合。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9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以往的工作主要以驾驶员、车辆状态两大主体为监测目标，然而很多情况下都忽略了“乘客”这一主体。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感知司机、乘客、车辆状态的情况，可以总括“驾驶场景下的情境感知”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1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这幅图统计了在 意大利帕维亚省</a:t>
            </a:r>
            <a:r>
              <a:rPr lang="en-US" altLang="zh-CN" dirty="0"/>
              <a:t>2004</a:t>
            </a:r>
            <a:r>
              <a:rPr lang="zh-CN" altLang="en-US" dirty="0"/>
              <a:t>、</a:t>
            </a:r>
            <a:r>
              <a:rPr lang="en-US" altLang="zh-CN" dirty="0"/>
              <a:t>2005</a:t>
            </a:r>
            <a:r>
              <a:rPr lang="zh-CN" altLang="en-US" dirty="0"/>
              <a:t>两年的交通事故，体现了乘客的存在对司机的影响：</a:t>
            </a:r>
            <a:endParaRPr lang="en-US" altLang="zh-CN" dirty="0"/>
          </a:p>
          <a:p>
            <a:r>
              <a:rPr lang="zh-CN" altLang="en-US" dirty="0"/>
              <a:t>当司机是青年人时，同龄乘客的存在，更容易引起交通事故；</a:t>
            </a:r>
            <a:endParaRPr lang="en-US" altLang="zh-CN" dirty="0"/>
          </a:p>
          <a:p>
            <a:r>
              <a:rPr lang="zh-CN" altLang="en-US" dirty="0"/>
              <a:t>而当司机是中年人或老年人时，乘客的存在反而不易发生事故；</a:t>
            </a:r>
            <a:endParaRPr lang="en-US" altLang="zh-CN" dirty="0"/>
          </a:p>
          <a:p>
            <a:r>
              <a:rPr lang="zh-CN" altLang="en-US" dirty="0"/>
              <a:t>这可能时由于成年司机的对乘客的保护，驾驶过程中会更加小心；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5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将车辆传感器数据与乘客主观感受相结合。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2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21E72-FF9C-4D07-ACE6-489A8F80F1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3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0529"/>
            <a:ext cx="77724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3592"/>
            <a:ext cx="6858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0E0-C2E1-469F-B59A-6B8BBC40A32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5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5009"/>
            <a:ext cx="197167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5009"/>
            <a:ext cx="580072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9009-4846-46CA-A5E6-D1E45232DE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8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15546"/>
            <a:ext cx="78867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36619"/>
            <a:ext cx="78867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10E7-3EB9-44B8-B52D-6D3A39BD224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3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25046"/>
            <a:ext cx="3886200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2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011"/>
            <a:ext cx="788670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88543"/>
            <a:ext cx="386834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67064"/>
            <a:ext cx="3868340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88543"/>
            <a:ext cx="3887391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67064"/>
            <a:ext cx="3887391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C1A-81B7-4656-B767-FD46BBE1D3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5C1F-FDB3-40F1-9F38-DDFA917EAE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1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CE6-9080-469F-956A-0DD4AF3A59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5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33027"/>
            <a:ext cx="46291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261-ADD6-4BB9-A42F-B6A2EA70023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9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3027"/>
            <a:ext cx="462915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D28D-7940-4BA7-A708-4DDB7A149DD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7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5011"/>
            <a:ext cx="78867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5046"/>
            <a:ext cx="78867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06164"/>
            <a:ext cx="30861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4C3-14E5-4C38-9A6C-50B76B28313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7" name="Picture 7" descr="065B26PPT模板">
            <a:extLst>
              <a:ext uri="{FF2B5EF4-FFF2-40B4-BE49-F238E27FC236}">
                <a16:creationId xmlns:a16="http://schemas.microsoft.com/office/drawing/2014/main" id="{93C18BBA-BE70-4DF5-B663-2FEBDF8BF6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245601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F2583D-FCE8-4DA1-A020-985DDA61C220}"/>
              </a:ext>
            </a:extLst>
          </p:cNvPr>
          <p:cNvSpPr txBox="1"/>
          <p:nvPr/>
        </p:nvSpPr>
        <p:spPr>
          <a:xfrm>
            <a:off x="485711" y="2166351"/>
            <a:ext cx="8172571" cy="79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CN" altLang="en-US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UWB</a:t>
            </a:r>
            <a:r>
              <a:rPr lang="zh-CN" altLang="en-US" sz="40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的驾驶员和乘客情绪监测</a:t>
            </a:r>
            <a:endParaRPr lang="en-US" altLang="zh-CN" sz="4000" b="1" dirty="0">
              <a:solidFill>
                <a:srgbClr val="AB2B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E7DFC6-9687-42C1-A3B9-BA7D34DD7291}"/>
              </a:ext>
            </a:extLst>
          </p:cNvPr>
          <p:cNvSpPr/>
          <p:nvPr/>
        </p:nvSpPr>
        <p:spPr>
          <a:xfrm>
            <a:off x="3818523" y="4608182"/>
            <a:ext cx="1506953" cy="309683"/>
          </a:xfrm>
          <a:prstGeom prst="roundRect">
            <a:avLst>
              <a:gd name="adj" fmla="val 22713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b="1" spc="75">
                <a:latin typeface="Bahnschrift Light" panose="020B0502040204020203" pitchFamily="34" charset="0"/>
                <a:ea typeface="微软雅黑" panose="020B0503020204020204" pitchFamily="34" charset="-122"/>
              </a:rPr>
              <a:t>2022/4/8</a:t>
            </a:fld>
            <a:endParaRPr lang="zh-CN" altLang="en-US" sz="11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7CD4B-1922-42B7-886F-D1D98ADB5C2E}"/>
              </a:ext>
            </a:extLst>
          </p:cNvPr>
          <p:cNvSpPr txBox="1"/>
          <p:nvPr/>
        </p:nvSpPr>
        <p:spPr>
          <a:xfrm>
            <a:off x="3344762" y="4021220"/>
            <a:ext cx="2454471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1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王萌</a:t>
            </a:r>
            <a:endParaRPr lang="en-US" altLang="zh-CN" b="1" spc="1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10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7BA14-EBD4-48EE-97E6-5D0D1F5E67BD}"/>
              </a:ext>
            </a:extLst>
          </p:cNvPr>
          <p:cNvSpPr/>
          <p:nvPr/>
        </p:nvSpPr>
        <p:spPr>
          <a:xfrm>
            <a:off x="1043755" y="5862032"/>
            <a:ext cx="748852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Kang, H. B. (2013). Various approaches for driver and driving behavior monitoring: A review. In Proceedings of the IEEE International Conference on Computer Vision Workshops (pp. 616-623).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不同监测内容的比较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C5211-BD90-4EEA-B729-973F989BD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1612268"/>
            <a:ext cx="5162795" cy="34328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693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11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7BA14-EBD4-48EE-97E6-5D0D1F5E67BD}"/>
              </a:ext>
            </a:extLst>
          </p:cNvPr>
          <p:cNvSpPr/>
          <p:nvPr/>
        </p:nvSpPr>
        <p:spPr>
          <a:xfrm>
            <a:off x="1043755" y="5862032"/>
            <a:ext cx="748852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Kang, H. B. (2013). Various approaches for driver and driving behavior monitoring: A review. In Proceedings of the IEEE International Conference on Computer Vision Workshops (pp. 616-623).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不同监测内容的比较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570572-7F61-4ABC-BD49-F44DFC5A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82" y="1943997"/>
            <a:ext cx="7158036" cy="28289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6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12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7BA14-EBD4-48EE-97E6-5D0D1F5E67BD}"/>
              </a:ext>
            </a:extLst>
          </p:cNvPr>
          <p:cNvSpPr/>
          <p:nvPr/>
        </p:nvSpPr>
        <p:spPr>
          <a:xfrm>
            <a:off x="1043755" y="5862032"/>
            <a:ext cx="748852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Kang, H. B. (2013). Various approaches for driver and driving behavior monitoring: A review. In Proceedings of the IEEE International Conference on Computer Vision Workshops (pp. 616-623).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不同监测内容的比较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CF2C0-5D64-4A49-A611-461C22CB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968499"/>
            <a:ext cx="7810500" cy="2543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13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7BA14-EBD4-48EE-97E6-5D0D1F5E67BD}"/>
              </a:ext>
            </a:extLst>
          </p:cNvPr>
          <p:cNvSpPr/>
          <p:nvPr/>
        </p:nvSpPr>
        <p:spPr>
          <a:xfrm>
            <a:off x="938503" y="5269519"/>
            <a:ext cx="748852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[1] Yang, M., Yang, X., Li, L., &amp; Zhang, L. (2018, October). In-car multiple targets vital sign monitoring using location-based VMD algorithm. In 2018 10th International Conference on Wireless Communications and Signal Processing (WCSP) (pp. 1-6). IEEE. </a:t>
            </a:r>
          </a:p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[2] Shen, H., Xu, C., Yang, Y., Sun, L., Cai, Z., Bai, L., ... &amp; Huang, X. (2018). Respiration and heartbeat rates measurement based on autocorrelation using IR-UWB radar. IEEE transactions on circuits and systems II: express briefs, 65(10), 1470-1474.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F41C7-B189-4790-8263-983AD38E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42" y="1427377"/>
            <a:ext cx="8533342" cy="3293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基于</a:t>
            </a:r>
            <a:r>
              <a:rPr lang="en-US" altLang="zh-CN" b="1" dirty="0">
                <a:solidFill>
                  <a:srgbClr val="A7252D"/>
                </a:solidFill>
              </a:rPr>
              <a:t>UWB</a:t>
            </a:r>
            <a:r>
              <a:rPr lang="zh-CN" altLang="en-US" b="1" dirty="0">
                <a:solidFill>
                  <a:srgbClr val="A7252D"/>
                </a:solidFill>
              </a:rPr>
              <a:t>的车内多人生命体征监测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967C24-CECB-42FA-B9C0-C0A65EFA33B1}"/>
              </a:ext>
            </a:extLst>
          </p:cNvPr>
          <p:cNvSpPr/>
          <p:nvPr/>
        </p:nvSpPr>
        <p:spPr>
          <a:xfrm>
            <a:off x="5004030" y="1799987"/>
            <a:ext cx="2160150" cy="54185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8A316A-01E9-4483-894A-A13F5A31FA32}"/>
              </a:ext>
            </a:extLst>
          </p:cNvPr>
          <p:cNvSpPr txBox="1"/>
          <p:nvPr/>
        </p:nvSpPr>
        <p:spPr>
          <a:xfrm>
            <a:off x="3056356" y="4775799"/>
            <a:ext cx="322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Fig. </a:t>
            </a:r>
            <a:r>
              <a:rPr lang="zh-CN" altLang="en-US" sz="1200" dirty="0"/>
              <a:t>基于</a:t>
            </a:r>
            <a:r>
              <a:rPr lang="en-US" altLang="zh-CN" sz="1200" dirty="0"/>
              <a:t>UWB</a:t>
            </a:r>
            <a:r>
              <a:rPr lang="zh-CN" altLang="en-US" sz="1200" dirty="0"/>
              <a:t>的车内多人呼吸</a:t>
            </a:r>
            <a:r>
              <a:rPr lang="en-US" altLang="zh-CN" sz="1200" dirty="0"/>
              <a:t>/</a:t>
            </a:r>
            <a:r>
              <a:rPr lang="zh-CN" altLang="en-US" sz="1200" dirty="0"/>
              <a:t>心率监测</a:t>
            </a:r>
            <a:r>
              <a:rPr lang="en-US" altLang="zh-CN" sz="1200" baseline="30000" dirty="0"/>
              <a:t>[][]</a:t>
            </a:r>
            <a:r>
              <a:rPr lang="zh-CN" altLang="en-US" sz="12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5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14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基于</a:t>
            </a:r>
            <a:r>
              <a:rPr lang="en-US" altLang="zh-CN" b="1" dirty="0">
                <a:solidFill>
                  <a:srgbClr val="A7252D"/>
                </a:solidFill>
              </a:rPr>
              <a:t>UWB</a:t>
            </a:r>
            <a:r>
              <a:rPr lang="zh-CN" altLang="en-US" b="1" dirty="0">
                <a:solidFill>
                  <a:srgbClr val="A7252D"/>
                </a:solidFill>
              </a:rPr>
              <a:t>的多人定位和心率检测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8A316A-01E9-4483-894A-A13F5A31FA32}"/>
              </a:ext>
            </a:extLst>
          </p:cNvPr>
          <p:cNvSpPr txBox="1"/>
          <p:nvPr/>
        </p:nvSpPr>
        <p:spPr>
          <a:xfrm>
            <a:off x="3056356" y="4775799"/>
            <a:ext cx="322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Fig. </a:t>
            </a:r>
            <a:r>
              <a:rPr lang="zh-CN" altLang="en-US" sz="1200" dirty="0"/>
              <a:t>基于</a:t>
            </a:r>
            <a:r>
              <a:rPr lang="en-US" altLang="zh-CN" sz="1200" dirty="0"/>
              <a:t>UWB</a:t>
            </a:r>
            <a:r>
              <a:rPr lang="zh-CN" altLang="en-US" sz="1200" dirty="0"/>
              <a:t>的车内多人呼吸</a:t>
            </a:r>
            <a:r>
              <a:rPr lang="en-US" altLang="zh-CN" sz="1200" dirty="0"/>
              <a:t>/</a:t>
            </a:r>
            <a:r>
              <a:rPr lang="zh-CN" altLang="en-US" sz="1200" dirty="0"/>
              <a:t>心率监测</a:t>
            </a:r>
            <a:r>
              <a:rPr lang="en-US" altLang="zh-CN" sz="1200" baseline="30000" dirty="0"/>
              <a:t>[][]</a:t>
            </a:r>
            <a:r>
              <a:rPr lang="zh-CN" altLang="en-US" sz="12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76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427CEA1-F955-4C2F-B72F-47621F05DE02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77177-2523-498D-9DF7-554CA2ACCFA3}"/>
              </a:ext>
            </a:extLst>
          </p:cNvPr>
          <p:cNvCxnSpPr>
            <a:cxnSpLocks/>
          </p:cNvCxnSpPr>
          <p:nvPr/>
        </p:nvCxnSpPr>
        <p:spPr>
          <a:xfrm>
            <a:off x="1547788" y="3672117"/>
            <a:ext cx="6048420" cy="0"/>
          </a:xfrm>
          <a:prstGeom prst="line">
            <a:avLst/>
          </a:prstGeom>
          <a:ln w="381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DC6B8-0B07-42F7-924E-9BC09C1D91E5}"/>
              </a:ext>
            </a:extLst>
          </p:cNvPr>
          <p:cNvSpPr txBox="1"/>
          <p:nvPr/>
        </p:nvSpPr>
        <p:spPr>
          <a:xfrm>
            <a:off x="783316" y="2325023"/>
            <a:ext cx="77213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5400" b="1" spc="150" dirty="0">
                <a:solidFill>
                  <a:srgbClr val="AB2B2B"/>
                </a:solidFill>
                <a:latin typeface="Rage Italic" panose="03070502040507070304" pitchFamily="66" charset="0"/>
                <a:ea typeface="微软雅黑" panose="020B0503020204020204" pitchFamily="34" charset="-122"/>
              </a:rPr>
              <a:t>Thank You for Watching !</a:t>
            </a:r>
            <a:endParaRPr lang="zh-CN" altLang="en-US" sz="5400" b="1" spc="150" dirty="0">
              <a:solidFill>
                <a:srgbClr val="AB2B2B"/>
              </a:solidFill>
              <a:latin typeface="Rage Italic" panose="03070502040507070304" pitchFamily="66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2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018DB30-3FBC-4E7A-8FB1-CF08FD03B524}"/>
              </a:ext>
            </a:extLst>
          </p:cNvPr>
          <p:cNvSpPr/>
          <p:nvPr/>
        </p:nvSpPr>
        <p:spPr>
          <a:xfrm>
            <a:off x="891249" y="1643468"/>
            <a:ext cx="2108397" cy="102057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16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监测内容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EDFF-D3C4-4F93-B688-7B27215C659E}"/>
              </a:ext>
            </a:extLst>
          </p:cNvPr>
          <p:cNvSpPr/>
          <p:nvPr/>
        </p:nvSpPr>
        <p:spPr>
          <a:xfrm>
            <a:off x="928209" y="5371744"/>
            <a:ext cx="8214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[4] Wu, B., Chen, Y., Yeh, C., and Li, Y. (2013). Reasoning-based framework for driving safety monitoring using driving event recognition. IEEE Trans.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Intell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. Transp. Syst. 14, 1231–1241.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: 10.1109/TITS.2013.2257759.</a:t>
            </a:r>
          </a:p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[5] Hong, J.,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Margines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B., and Dey, A. K. (2014). “A smartphone-based sensing platform to model aggressive driving behaviors,” in Proceedings of the 32</a:t>
            </a:r>
            <a:r>
              <a:rPr lang="en-US" altLang="zh-CN" sz="9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Annual ACM Conference on Human Factors in Computing Systems, (New York, NY: ACM), 4047–4056.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: 10.1145/2556288.2557321</a:t>
            </a:r>
          </a:p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[6] Eboli, L., Guido, G.,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Mazzulla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G.,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Pungillo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G., and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Pungillo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R. (2017). Investigating car users’ driving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behaviour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through speed analysis. PROMET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Traf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. Transp. 29, 193–202.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: 10.7307/ptt.v29i2.2117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7389B3-B9A5-48AD-AE7D-ECD95642032C}"/>
              </a:ext>
            </a:extLst>
          </p:cNvPr>
          <p:cNvSpPr/>
          <p:nvPr/>
        </p:nvSpPr>
        <p:spPr>
          <a:xfrm>
            <a:off x="899745" y="1312666"/>
            <a:ext cx="2099901" cy="32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车辆状态</a:t>
            </a:r>
            <a:r>
              <a:rPr lang="en-US" altLang="zh-CN" sz="1400" b="1" baseline="30000" dirty="0"/>
              <a:t>[4]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种）</a:t>
            </a:r>
            <a:endParaRPr lang="zh-CN" altLang="en-US" sz="1400" b="1" baseline="30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588B22-031D-495C-8701-2A253D5C257F}"/>
              </a:ext>
            </a:extLst>
          </p:cNvPr>
          <p:cNvSpPr txBox="1"/>
          <p:nvPr/>
        </p:nvSpPr>
        <p:spPr>
          <a:xfrm>
            <a:off x="1092682" y="1711765"/>
            <a:ext cx="187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正常、加速、刹车、</a:t>
            </a:r>
            <a:endParaRPr lang="en-US" altLang="zh-CN" sz="1400" dirty="0"/>
          </a:p>
          <a:p>
            <a:r>
              <a:rPr lang="zh-CN" altLang="en-US" sz="1400" dirty="0"/>
              <a:t>左转、右转、拐弯、</a:t>
            </a:r>
            <a:endParaRPr lang="en-US" altLang="zh-CN" sz="1400" dirty="0"/>
          </a:p>
          <a:p>
            <a:r>
              <a:rPr lang="zh-CN" altLang="en-US" sz="1400" dirty="0"/>
              <a:t>跟随。</a:t>
            </a:r>
            <a:endParaRPr lang="en-US" altLang="zh-CN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5830D7-6699-4D26-8C6C-A7E01F28DE0A}"/>
              </a:ext>
            </a:extLst>
          </p:cNvPr>
          <p:cNvSpPr/>
          <p:nvPr/>
        </p:nvSpPr>
        <p:spPr>
          <a:xfrm>
            <a:off x="903781" y="3240087"/>
            <a:ext cx="2108397" cy="102057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E4A21F-FD1D-46C2-A2A9-66BF18F5B7E1}"/>
              </a:ext>
            </a:extLst>
          </p:cNvPr>
          <p:cNvSpPr/>
          <p:nvPr/>
        </p:nvSpPr>
        <p:spPr>
          <a:xfrm>
            <a:off x="912277" y="2909285"/>
            <a:ext cx="2099901" cy="3203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运动参数</a:t>
            </a:r>
            <a:r>
              <a:rPr lang="en-US" altLang="zh-CN" sz="1400" b="1" baseline="30000" dirty="0"/>
              <a:t>[4]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种）</a:t>
            </a:r>
            <a:endParaRPr lang="zh-CN" altLang="en-US" sz="1400" b="1" baseline="30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A32F2D-3C01-4330-A9B6-D7BABCF61272}"/>
              </a:ext>
            </a:extLst>
          </p:cNvPr>
          <p:cNvSpPr txBox="1"/>
          <p:nvPr/>
        </p:nvSpPr>
        <p:spPr>
          <a:xfrm>
            <a:off x="1105214" y="3308384"/>
            <a:ext cx="187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横向偏移距离、车辆相对距离、横</a:t>
            </a:r>
            <a:r>
              <a:rPr lang="en-US" altLang="zh-CN" sz="1400" dirty="0"/>
              <a:t>/</a:t>
            </a:r>
            <a:r>
              <a:rPr lang="zh-CN" altLang="en-US" sz="1400" dirty="0"/>
              <a:t>纵向加速度和速度。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64F8BE-D10B-4048-8C2F-1BEB9F93DC5F}"/>
              </a:ext>
            </a:extLst>
          </p:cNvPr>
          <p:cNvSpPr/>
          <p:nvPr/>
        </p:nvSpPr>
        <p:spPr>
          <a:xfrm>
            <a:off x="6602722" y="1643468"/>
            <a:ext cx="2108397" cy="102057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215A052-CC44-46F4-A32F-5DF4C116D729}"/>
              </a:ext>
            </a:extLst>
          </p:cNvPr>
          <p:cNvSpPr/>
          <p:nvPr/>
        </p:nvSpPr>
        <p:spPr>
          <a:xfrm>
            <a:off x="6611218" y="1312666"/>
            <a:ext cx="2099901" cy="3203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驾驶风格</a:t>
            </a:r>
            <a:r>
              <a:rPr lang="en-US" altLang="zh-CN" sz="1400" b="1" baseline="30000" dirty="0"/>
              <a:t>[5]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5</a:t>
            </a:r>
            <a:r>
              <a:rPr lang="zh-CN" altLang="en-US" sz="1400" b="1" dirty="0"/>
              <a:t>种）</a:t>
            </a:r>
            <a:endParaRPr lang="zh-CN" altLang="en-US" sz="1400" b="1" baseline="30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072E3D-3D50-49DD-BECD-EAB5F9F0D88A}"/>
              </a:ext>
            </a:extLst>
          </p:cNvPr>
          <p:cNvSpPr txBox="1"/>
          <p:nvPr/>
        </p:nvSpPr>
        <p:spPr>
          <a:xfrm>
            <a:off x="6804155" y="1711765"/>
            <a:ext cx="187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无攻击性；中度非攻击性；中性；中度攻击性；非常攻击性；</a:t>
            </a:r>
            <a:endParaRPr lang="en-US" altLang="zh-CN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4F93833-AA97-4A9B-9513-516938D5946A}"/>
              </a:ext>
            </a:extLst>
          </p:cNvPr>
          <p:cNvSpPr/>
          <p:nvPr/>
        </p:nvSpPr>
        <p:spPr>
          <a:xfrm>
            <a:off x="6617165" y="3219484"/>
            <a:ext cx="2108397" cy="102057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64E9C-C353-45F7-BD97-CDA9C514F01C}"/>
              </a:ext>
            </a:extLst>
          </p:cNvPr>
          <p:cNvSpPr/>
          <p:nvPr/>
        </p:nvSpPr>
        <p:spPr>
          <a:xfrm>
            <a:off x="6625661" y="2888682"/>
            <a:ext cx="2099901" cy="3203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驾驶行为</a:t>
            </a:r>
            <a:r>
              <a:rPr lang="en-US" altLang="zh-CN" sz="1400" b="1" baseline="30000" dirty="0"/>
              <a:t>[6]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种）</a:t>
            </a:r>
            <a:endParaRPr lang="zh-CN" altLang="en-US" sz="1400" b="1" baseline="30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C4A256-420F-44DA-9C4C-0F1E66102DF5}"/>
              </a:ext>
            </a:extLst>
          </p:cNvPr>
          <p:cNvSpPr txBox="1"/>
          <p:nvPr/>
        </p:nvSpPr>
        <p:spPr>
          <a:xfrm>
            <a:off x="6818598" y="3287781"/>
            <a:ext cx="187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安全、不安全、安全但有潜在危险。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1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2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F0B44CE-820B-4278-A46D-286FD06D8A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31775" y="2016002"/>
            <a:ext cx="5472380" cy="22387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857250" indent="-41116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31900" indent="-373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3651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978025" indent="-37623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410547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6pPr>
            <a:lvl7pPr marL="2842555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7pPr>
            <a:lvl8pPr marL="3274563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8pPr>
            <a:lvl9pPr marL="3706572" indent="-376508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9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乘客的影响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相关工作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2913" marR="0" lvl="0" indent="-44291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7252D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隐私保护机制</a:t>
            </a:r>
            <a:r>
              <a:rPr lang="zh-CN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B8663F-D8C3-4A92-BB9B-125747A07AC7}"/>
              </a:ext>
            </a:extLst>
          </p:cNvPr>
          <p:cNvSpPr txBox="1">
            <a:spLocks/>
          </p:cNvSpPr>
          <p:nvPr/>
        </p:nvSpPr>
        <p:spPr>
          <a:xfrm>
            <a:off x="1915970" y="1115207"/>
            <a:ext cx="5580063" cy="612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PMingLiU" pitchFamily="18" charset="-120"/>
                <a:cs typeface="PMingLiU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PMingLiU" pitchFamily="18" charset="-120"/>
                <a:cs typeface="PMingLiU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</a:defRPr>
            </a:lvl9pPr>
          </a:lstStyle>
          <a:p>
            <a:r>
              <a:rPr lang="zh-CN" altLang="en-US" sz="3600" kern="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pitchFamily="18" charset="-120"/>
              </a:rPr>
              <a:t>目 录</a:t>
            </a:r>
            <a:endParaRPr lang="en-US" altLang="zh-CN" sz="3600" kern="0" dirty="0">
              <a:solidFill>
                <a:srgbClr val="A4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190D3-52D3-4A4D-8298-9ACBFDBE9CD3}"/>
              </a:ext>
            </a:extLst>
          </p:cNvPr>
          <p:cNvSpPr/>
          <p:nvPr/>
        </p:nvSpPr>
        <p:spPr>
          <a:xfrm>
            <a:off x="1707165" y="4038723"/>
            <a:ext cx="5729667" cy="2529474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3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2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3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道路安全的数据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EDFF-D3C4-4F93-B688-7B27215C659E}"/>
              </a:ext>
            </a:extLst>
          </p:cNvPr>
          <p:cNvSpPr/>
          <p:nvPr/>
        </p:nvSpPr>
        <p:spPr>
          <a:xfrm>
            <a:off x="647533" y="5758320"/>
            <a:ext cx="842002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《Global status report on road safety, 2018》.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BE1A0-79CF-42AA-AE86-196FBD724A0F}"/>
              </a:ext>
            </a:extLst>
          </p:cNvPr>
          <p:cNvSpPr txBox="1"/>
          <p:nvPr/>
        </p:nvSpPr>
        <p:spPr>
          <a:xfrm>
            <a:off x="827740" y="1295952"/>
            <a:ext cx="6120425" cy="122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9592A4-D133-40B2-9797-A38EB6C1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2" y="1391323"/>
            <a:ext cx="4552966" cy="3948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82C13F-7991-49D2-B360-7F9487DC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614" y="1295952"/>
            <a:ext cx="1440100" cy="40436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141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4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道路安全的数据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362410-9A97-406E-B700-AA5D2CFF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770" y="1287022"/>
            <a:ext cx="5260460" cy="396920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C7D9108-EA47-4165-BF25-50E475A04CC4}"/>
              </a:ext>
            </a:extLst>
          </p:cNvPr>
          <p:cNvSpPr/>
          <p:nvPr/>
        </p:nvSpPr>
        <p:spPr>
          <a:xfrm>
            <a:off x="647533" y="5758320"/>
            <a:ext cx="842002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《Global status report on road safety, 2018》.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8E96E7-77D9-4D1C-9784-DEBBEA05E20D}"/>
              </a:ext>
            </a:extLst>
          </p:cNvPr>
          <p:cNvSpPr txBox="1"/>
          <p:nvPr/>
        </p:nvSpPr>
        <p:spPr>
          <a:xfrm>
            <a:off x="1115760" y="5209913"/>
            <a:ext cx="7056490" cy="369332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全球范围内，交通事故是引起人类死亡的第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大原因！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ECDD228-7E17-4756-9A40-674037AACE55}"/>
              </a:ext>
            </a:extLst>
          </p:cNvPr>
          <p:cNvGrpSpPr/>
          <p:nvPr/>
        </p:nvGrpSpPr>
        <p:grpSpPr>
          <a:xfrm>
            <a:off x="2555859" y="2120516"/>
            <a:ext cx="2185214" cy="2846762"/>
            <a:chOff x="2555859" y="2038176"/>
            <a:chExt cx="2185214" cy="284676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DA0255-EBDA-4611-B46E-7804E20C762A}"/>
                </a:ext>
              </a:extLst>
            </p:cNvPr>
            <p:cNvSpPr/>
            <p:nvPr/>
          </p:nvSpPr>
          <p:spPr>
            <a:xfrm>
              <a:off x="2555860" y="2038176"/>
              <a:ext cx="1107996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缺血性心脏病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08E245-2508-4E9C-8760-B79DBEC44ED5}"/>
                </a:ext>
              </a:extLst>
            </p:cNvPr>
            <p:cNvSpPr/>
            <p:nvPr/>
          </p:nvSpPr>
          <p:spPr>
            <a:xfrm>
              <a:off x="2555860" y="2322242"/>
              <a:ext cx="492443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中风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8508669-57F5-4024-9F42-C73056602E89}"/>
                </a:ext>
              </a:extLst>
            </p:cNvPr>
            <p:cNvSpPr/>
            <p:nvPr/>
          </p:nvSpPr>
          <p:spPr>
            <a:xfrm>
              <a:off x="2555860" y="2606308"/>
              <a:ext cx="646331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慢阻肺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677C83-4BF9-4EA8-9460-17FAEE0EA220}"/>
                </a:ext>
              </a:extLst>
            </p:cNvPr>
            <p:cNvSpPr/>
            <p:nvPr/>
          </p:nvSpPr>
          <p:spPr>
            <a:xfrm>
              <a:off x="2555859" y="2880062"/>
              <a:ext cx="1107996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下呼吸道感染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361E220-0614-4F73-AC92-A3C973F8E028}"/>
                </a:ext>
              </a:extLst>
            </p:cNvPr>
            <p:cNvSpPr/>
            <p:nvPr/>
          </p:nvSpPr>
          <p:spPr>
            <a:xfrm>
              <a:off x="2555859" y="3168082"/>
              <a:ext cx="2185214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阿尔茨海默氏症和其他痴呆症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C9C4EE-82BE-4487-9C40-05AFE570F714}"/>
                </a:ext>
              </a:extLst>
            </p:cNvPr>
            <p:cNvSpPr/>
            <p:nvPr/>
          </p:nvSpPr>
          <p:spPr>
            <a:xfrm>
              <a:off x="2555859" y="3456102"/>
              <a:ext cx="1569660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气管，支气管，肺癌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FE43C-6397-4690-AE8D-27628D6FA81F}"/>
                </a:ext>
              </a:extLst>
            </p:cNvPr>
            <p:cNvSpPr/>
            <p:nvPr/>
          </p:nvSpPr>
          <p:spPr>
            <a:xfrm>
              <a:off x="2555860" y="3746139"/>
              <a:ext cx="646331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糖尿病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18C0-AF2F-4E5E-9970-F6E8D1A04D84}"/>
                </a:ext>
              </a:extLst>
            </p:cNvPr>
            <p:cNvSpPr/>
            <p:nvPr/>
          </p:nvSpPr>
          <p:spPr>
            <a:xfrm>
              <a:off x="2555860" y="4027865"/>
              <a:ext cx="800219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交通事故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A8F3B2-C7FD-4DF5-9459-32F339DD2BF8}"/>
                </a:ext>
              </a:extLst>
            </p:cNvPr>
            <p:cNvSpPr/>
            <p:nvPr/>
          </p:nvSpPr>
          <p:spPr>
            <a:xfrm>
              <a:off x="2564152" y="4317902"/>
              <a:ext cx="646331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腹泻病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05B7B8F-CE66-48EA-A7D0-293D7BFC1D40}"/>
                </a:ext>
              </a:extLst>
            </p:cNvPr>
            <p:cNvSpPr/>
            <p:nvPr/>
          </p:nvSpPr>
          <p:spPr>
            <a:xfrm>
              <a:off x="2555859" y="4607939"/>
              <a:ext cx="646331" cy="276999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/>
                <a:t>肺结核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77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5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道路安全的数据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7D9108-EA47-4165-BF25-50E475A04CC4}"/>
              </a:ext>
            </a:extLst>
          </p:cNvPr>
          <p:cNvSpPr/>
          <p:nvPr/>
        </p:nvSpPr>
        <p:spPr>
          <a:xfrm>
            <a:off x="647533" y="5758320"/>
            <a:ext cx="842002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《Global status report on road safety, 2018》.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8E96E7-77D9-4D1C-9784-DEBBEA05E20D}"/>
              </a:ext>
            </a:extLst>
          </p:cNvPr>
          <p:cNvSpPr txBox="1"/>
          <p:nvPr/>
        </p:nvSpPr>
        <p:spPr>
          <a:xfrm>
            <a:off x="1187765" y="5020606"/>
            <a:ext cx="7056490" cy="369332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全球范围内，交通事故是</a:t>
            </a:r>
            <a:r>
              <a:rPr lang="en-US" altLang="zh-CN" b="1" dirty="0">
                <a:solidFill>
                  <a:srgbClr val="C00000"/>
                </a:solidFill>
              </a:rPr>
              <a:t>15-29</a:t>
            </a:r>
            <a:r>
              <a:rPr lang="zh-CN" altLang="en-US" b="1" dirty="0">
                <a:solidFill>
                  <a:srgbClr val="C00000"/>
                </a:solidFill>
              </a:rPr>
              <a:t>岁青年人死亡的头号杀手！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4DC3D5-0A53-417A-9DA1-12EF2CAD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523937"/>
            <a:ext cx="7176624" cy="34322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4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6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54F27-5501-4466-8C27-2BA4156707B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现有的针对车辆监测框架</a:t>
            </a:r>
            <a:r>
              <a:rPr lang="en-US" altLang="zh-CN" b="1" baseline="30000" dirty="0">
                <a:solidFill>
                  <a:srgbClr val="A7252D"/>
                </a:solidFill>
              </a:rPr>
              <a:t>[1]</a:t>
            </a:r>
            <a:endParaRPr lang="zh-CN" altLang="en-US" b="1" baseline="30000" dirty="0">
              <a:solidFill>
                <a:srgbClr val="A7252D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53FD7F1-A6A1-49A7-9508-99C046489901}"/>
              </a:ext>
            </a:extLst>
          </p:cNvPr>
          <p:cNvSpPr txBox="1"/>
          <p:nvPr/>
        </p:nvSpPr>
        <p:spPr>
          <a:xfrm>
            <a:off x="1366906" y="5948413"/>
            <a:ext cx="703732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[1] Murali, P. K., </a:t>
            </a:r>
            <a:r>
              <a:rPr lang="en-US" altLang="zh-CN" dirty="0" err="1"/>
              <a:t>Kaboli</a:t>
            </a:r>
            <a:r>
              <a:rPr lang="en-US" altLang="zh-CN" dirty="0"/>
              <a:t>, M., &amp; Dahiya, R. (2022). Intelligent In‐Vehicle Interaction Technologies. Advanced Intelligent Systems, 4(2), 2100122.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03D762-3EF9-40FF-8F71-2ECE96076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9" y="1314301"/>
            <a:ext cx="8242491" cy="42582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A2AA77-8E35-4CD5-A40D-238F208BAF81}"/>
              </a:ext>
            </a:extLst>
          </p:cNvPr>
          <p:cNvSpPr txBox="1"/>
          <p:nvPr/>
        </p:nvSpPr>
        <p:spPr>
          <a:xfrm>
            <a:off x="1411029" y="1225705"/>
            <a:ext cx="1031051" cy="215444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dirty="0"/>
              <a:t>内部车辆场景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B13AC3-3807-4E1A-AB0B-BA3C91937372}"/>
              </a:ext>
            </a:extLst>
          </p:cNvPr>
          <p:cNvSpPr txBox="1"/>
          <p:nvPr/>
        </p:nvSpPr>
        <p:spPr>
          <a:xfrm>
            <a:off x="3491925" y="1245153"/>
            <a:ext cx="659155" cy="215444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dirty="0"/>
              <a:t>感知渠道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6FAA1A-CA59-499E-B496-A85C342AC0FE}"/>
              </a:ext>
            </a:extLst>
          </p:cNvPr>
          <p:cNvSpPr txBox="1"/>
          <p:nvPr/>
        </p:nvSpPr>
        <p:spPr>
          <a:xfrm>
            <a:off x="5543895" y="1230967"/>
            <a:ext cx="659155" cy="215444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dirty="0"/>
              <a:t>感知过程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A7568F-5FBE-4D3A-83A6-B8B2A37F02A9}"/>
              </a:ext>
            </a:extLst>
          </p:cNvPr>
          <p:cNvSpPr txBox="1"/>
          <p:nvPr/>
        </p:nvSpPr>
        <p:spPr>
          <a:xfrm>
            <a:off x="7524205" y="1251828"/>
            <a:ext cx="595035" cy="215444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dirty="0"/>
              <a:t>交互手段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34FE8A-EC5B-4603-932E-B8463B4E37C2}"/>
              </a:ext>
            </a:extLst>
          </p:cNvPr>
          <p:cNvGrpSpPr/>
          <p:nvPr/>
        </p:nvGrpSpPr>
        <p:grpSpPr>
          <a:xfrm>
            <a:off x="4716009" y="2084211"/>
            <a:ext cx="1022124" cy="3266455"/>
            <a:chOff x="4716009" y="2084211"/>
            <a:chExt cx="1022124" cy="32664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027D62-B79B-4986-BCD7-8C8D2509741F}"/>
                </a:ext>
              </a:extLst>
            </p:cNvPr>
            <p:cNvSpPr/>
            <p:nvPr/>
          </p:nvSpPr>
          <p:spPr>
            <a:xfrm>
              <a:off x="4716010" y="2084211"/>
              <a:ext cx="1004423" cy="507831"/>
            </a:xfrm>
            <a:prstGeom prst="rect">
              <a:avLst/>
            </a:prstGeom>
            <a:solidFill>
              <a:schemeClr val="accent6">
                <a:lumMod val="50000"/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凝视，眨眼频率，面部表情，打哈欠，动作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1E13D34-40D5-4DD6-92DA-4ABC4B03DF80}"/>
                </a:ext>
              </a:extLst>
            </p:cNvPr>
            <p:cNvSpPr/>
            <p:nvPr/>
          </p:nvSpPr>
          <p:spPr>
            <a:xfrm>
              <a:off x="4733710" y="2854247"/>
              <a:ext cx="1004423" cy="507831"/>
            </a:xfrm>
            <a:prstGeom prst="rect">
              <a:avLst/>
            </a:prstGeom>
            <a:solidFill>
              <a:schemeClr val="accent6">
                <a:lumMod val="50000"/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手离轮，头部姿势，身体姿势，腿部动作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775456C-D521-4F14-A49A-A3D93A0DDF02}"/>
                </a:ext>
              </a:extLst>
            </p:cNvPr>
            <p:cNvSpPr/>
            <p:nvPr/>
          </p:nvSpPr>
          <p:spPr>
            <a:xfrm>
              <a:off x="4721088" y="3583872"/>
              <a:ext cx="1004423" cy="369332"/>
            </a:xfrm>
            <a:prstGeom prst="rect">
              <a:avLst/>
            </a:prstGeom>
            <a:solidFill>
              <a:schemeClr val="accent6">
                <a:lumMod val="50000"/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与乘客交流，</a:t>
              </a:r>
              <a:endParaRPr lang="en-US" altLang="zh-CN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打电话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B78874-D669-4F4D-83B9-7F411591D923}"/>
                </a:ext>
              </a:extLst>
            </p:cNvPr>
            <p:cNvSpPr/>
            <p:nvPr/>
          </p:nvSpPr>
          <p:spPr>
            <a:xfrm>
              <a:off x="4728439" y="4188192"/>
              <a:ext cx="1004423" cy="507831"/>
            </a:xfrm>
            <a:prstGeom prst="rect">
              <a:avLst/>
            </a:prstGeom>
            <a:solidFill>
              <a:schemeClr val="accent6">
                <a:lumMod val="50000"/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心率，肌肉活动，大脑活动，皮肤电导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8F1A67A-8975-4782-9531-1C36454697F6}"/>
                </a:ext>
              </a:extLst>
            </p:cNvPr>
            <p:cNvSpPr/>
            <p:nvPr/>
          </p:nvSpPr>
          <p:spPr>
            <a:xfrm>
              <a:off x="4716009" y="4981334"/>
              <a:ext cx="1004423" cy="369332"/>
            </a:xfrm>
            <a:prstGeom prst="rect">
              <a:avLst/>
            </a:prstGeom>
            <a:solidFill>
              <a:schemeClr val="accent6">
                <a:lumMod val="50000"/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</a:rPr>
                <a:t>车道不稳，操纵不稳，超速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4856B6A3-7D4B-49C7-A23B-76BCF701B19D}"/>
              </a:ext>
            </a:extLst>
          </p:cNvPr>
          <p:cNvSpPr txBox="1"/>
          <p:nvPr/>
        </p:nvSpPr>
        <p:spPr>
          <a:xfrm>
            <a:off x="3297825" y="2808057"/>
            <a:ext cx="267070" cy="33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r>
              <a:rPr lang="zh-CN" altLang="en-US" dirty="0"/>
              <a:t>触觉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51C084-3087-4681-8140-5CE3D03F54CC}"/>
              </a:ext>
            </a:extLst>
          </p:cNvPr>
          <p:cNvSpPr txBox="1"/>
          <p:nvPr/>
        </p:nvSpPr>
        <p:spPr>
          <a:xfrm>
            <a:off x="3284021" y="2069589"/>
            <a:ext cx="2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视觉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364198-ECB9-469A-8850-EFE788C5DEE0}"/>
              </a:ext>
            </a:extLst>
          </p:cNvPr>
          <p:cNvSpPr txBox="1"/>
          <p:nvPr/>
        </p:nvSpPr>
        <p:spPr>
          <a:xfrm>
            <a:off x="3313492" y="3546525"/>
            <a:ext cx="2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r>
              <a:rPr lang="zh-CN" altLang="en-US" dirty="0"/>
              <a:t>声觉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15580-E406-46D9-A1A7-F2F3676219ED}"/>
              </a:ext>
            </a:extLst>
          </p:cNvPr>
          <p:cNvSpPr txBox="1"/>
          <p:nvPr/>
        </p:nvSpPr>
        <p:spPr>
          <a:xfrm>
            <a:off x="3284021" y="4097785"/>
            <a:ext cx="26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r>
              <a:rPr lang="zh-CN" altLang="en-US" dirty="0"/>
              <a:t>生理信号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8F54F8-A89E-4039-9A34-F825E30AE4EB}"/>
              </a:ext>
            </a:extLst>
          </p:cNvPr>
          <p:cNvSpPr txBox="1"/>
          <p:nvPr/>
        </p:nvSpPr>
        <p:spPr>
          <a:xfrm>
            <a:off x="3284021" y="4842834"/>
            <a:ext cx="26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r>
              <a:rPr lang="zh-CN" altLang="en-US" dirty="0"/>
              <a:t>车辆状态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0222DC-A38E-4625-80F5-C4D64E478783}"/>
              </a:ext>
            </a:extLst>
          </p:cNvPr>
          <p:cNvSpPr txBox="1"/>
          <p:nvPr/>
        </p:nvSpPr>
        <p:spPr>
          <a:xfrm>
            <a:off x="6242995" y="2438921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疲劳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974F849-66F0-4D54-901B-7F6DFF76D2D7}"/>
              </a:ext>
            </a:extLst>
          </p:cNvPr>
          <p:cNvSpPr txBox="1"/>
          <p:nvPr/>
        </p:nvSpPr>
        <p:spPr>
          <a:xfrm>
            <a:off x="6242995" y="3240087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分心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11AA647-130A-40D5-9766-BF7AC1792482}"/>
              </a:ext>
            </a:extLst>
          </p:cNvPr>
          <p:cNvSpPr txBox="1"/>
          <p:nvPr/>
        </p:nvSpPr>
        <p:spPr>
          <a:xfrm>
            <a:off x="6242994" y="4041253"/>
            <a:ext cx="595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情绪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866920-A486-4D1D-8123-3AF974319FB0}"/>
              </a:ext>
            </a:extLst>
          </p:cNvPr>
          <p:cNvSpPr txBox="1"/>
          <p:nvPr/>
        </p:nvSpPr>
        <p:spPr>
          <a:xfrm>
            <a:off x="8291346" y="1968795"/>
            <a:ext cx="70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视觉提醒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7F1F9E-BA03-4F9F-851A-AB4BA384FC25}"/>
              </a:ext>
            </a:extLst>
          </p:cNvPr>
          <p:cNvSpPr txBox="1"/>
          <p:nvPr/>
        </p:nvSpPr>
        <p:spPr>
          <a:xfrm>
            <a:off x="8327446" y="2505220"/>
            <a:ext cx="70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震动提醒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0B0D206-C445-4429-A903-82D81EC13D65}"/>
              </a:ext>
            </a:extLst>
          </p:cNvPr>
          <p:cNvSpPr txBox="1"/>
          <p:nvPr/>
        </p:nvSpPr>
        <p:spPr>
          <a:xfrm>
            <a:off x="8343345" y="3070160"/>
            <a:ext cx="70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姿态调整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99BCFB-6316-492B-98DE-AB2328CCB391}"/>
              </a:ext>
            </a:extLst>
          </p:cNvPr>
          <p:cNvSpPr txBox="1"/>
          <p:nvPr/>
        </p:nvSpPr>
        <p:spPr>
          <a:xfrm>
            <a:off x="8372852" y="3645005"/>
            <a:ext cx="70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参与谈话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47266F-F200-4249-9AF2-F631A586DB18}"/>
              </a:ext>
            </a:extLst>
          </p:cNvPr>
          <p:cNvSpPr txBox="1"/>
          <p:nvPr/>
        </p:nvSpPr>
        <p:spPr>
          <a:xfrm>
            <a:off x="8372852" y="4429792"/>
            <a:ext cx="70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放松手段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4079FA-621A-4417-845B-415D4609CCC8}"/>
              </a:ext>
            </a:extLst>
          </p:cNvPr>
          <p:cNvSpPr txBox="1"/>
          <p:nvPr/>
        </p:nvSpPr>
        <p:spPr>
          <a:xfrm>
            <a:off x="8343345" y="5087607"/>
            <a:ext cx="708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zh-CN" altLang="en-US" sz="900" b="1" dirty="0"/>
              <a:t>提醒周围车辆和相关部门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E038EA-07C6-4847-A1AD-B4B94F0A66D9}"/>
              </a:ext>
            </a:extLst>
          </p:cNvPr>
          <p:cNvSpPr/>
          <p:nvPr/>
        </p:nvSpPr>
        <p:spPr>
          <a:xfrm>
            <a:off x="3313492" y="4051644"/>
            <a:ext cx="3706678" cy="82488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E9F778-4D92-4B92-81BA-713F755688E7}"/>
              </a:ext>
            </a:extLst>
          </p:cNvPr>
          <p:cNvSpPr/>
          <p:nvPr/>
        </p:nvSpPr>
        <p:spPr>
          <a:xfrm>
            <a:off x="0" y="2495773"/>
            <a:ext cx="9252325" cy="1656115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主要监测驾驶员、车辆状态这两大主体；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忽略了</a:t>
            </a:r>
            <a:r>
              <a:rPr lang="zh-CN" altLang="en-US" sz="2400" b="1" dirty="0">
                <a:solidFill>
                  <a:srgbClr val="FFFF00"/>
                </a:solidFill>
              </a:rPr>
              <a:t>“乘客”</a:t>
            </a:r>
            <a:r>
              <a:rPr lang="zh-CN" altLang="en-US" sz="2400" b="1" dirty="0"/>
              <a:t>这一主体！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（驾驶情境感知）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4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7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乘客状态的必要性 </a:t>
            </a:r>
            <a:r>
              <a:rPr lang="en-US" altLang="zh-CN" b="1" dirty="0">
                <a:solidFill>
                  <a:srgbClr val="A7252D"/>
                </a:solidFill>
              </a:rPr>
              <a:t>—— </a:t>
            </a:r>
            <a:r>
              <a:rPr lang="zh-CN" altLang="en-US" b="1" dirty="0">
                <a:solidFill>
                  <a:srgbClr val="A7252D"/>
                </a:solidFill>
              </a:rPr>
              <a:t>存在的影响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EDFF-D3C4-4F93-B688-7B27215C659E}"/>
              </a:ext>
            </a:extLst>
          </p:cNvPr>
          <p:cNvSpPr/>
          <p:nvPr/>
        </p:nvSpPr>
        <p:spPr>
          <a:xfrm>
            <a:off x="722207" y="5984350"/>
            <a:ext cx="842002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Orsi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C., Marchetti, P.,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Montomoli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C., &amp;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Morandi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A. (2013). Car crashes: The effect of passenger presence and other factors on driver outcome. Safety science, 57, 35-43.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8AEDBF-6C49-455A-A550-7F3F0120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85" y="1414760"/>
            <a:ext cx="6574773" cy="396583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16BD108-B777-47A1-A811-10766BC9E348}"/>
              </a:ext>
            </a:extLst>
          </p:cNvPr>
          <p:cNvSpPr/>
          <p:nvPr/>
        </p:nvSpPr>
        <p:spPr>
          <a:xfrm>
            <a:off x="1547790" y="2926866"/>
            <a:ext cx="6336440" cy="584496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0747BE-CF43-4E8E-B854-6684A1A0BF71}"/>
              </a:ext>
            </a:extLst>
          </p:cNvPr>
          <p:cNvGrpSpPr/>
          <p:nvPr/>
        </p:nvGrpSpPr>
        <p:grpSpPr>
          <a:xfrm>
            <a:off x="1403780" y="1472993"/>
            <a:ext cx="2232155" cy="926846"/>
            <a:chOff x="971750" y="1521187"/>
            <a:chExt cx="2232155" cy="926846"/>
          </a:xfrm>
        </p:grpSpPr>
        <p:sp>
          <p:nvSpPr>
            <p:cNvPr id="5" name="对话气泡: 矩形 4">
              <a:extLst>
                <a:ext uri="{FF2B5EF4-FFF2-40B4-BE49-F238E27FC236}">
                  <a16:creationId xmlns:a16="http://schemas.microsoft.com/office/drawing/2014/main" id="{D5710CD8-705A-44EF-9194-15F3E64A8A82}"/>
                </a:ext>
              </a:extLst>
            </p:cNvPr>
            <p:cNvSpPr/>
            <p:nvPr/>
          </p:nvSpPr>
          <p:spPr>
            <a:xfrm>
              <a:off x="971750" y="1531107"/>
              <a:ext cx="2232155" cy="916926"/>
            </a:xfrm>
            <a:prstGeom prst="wedgeRectCallout">
              <a:avLst>
                <a:gd name="adj1" fmla="val -6112"/>
                <a:gd name="adj2" fmla="val 84205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1927727-6E9E-4CD6-9DAC-333A7A917138}"/>
                </a:ext>
              </a:extLst>
            </p:cNvPr>
            <p:cNvSpPr txBox="1"/>
            <p:nvPr/>
          </p:nvSpPr>
          <p:spPr>
            <a:xfrm>
              <a:off x="1093442" y="1521187"/>
              <a:ext cx="2083419" cy="89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</a:rPr>
                <a:t>乘客的存在对年轻司机有负面影响，但对成年司机有正面影响</a:t>
              </a:r>
              <a:r>
                <a:rPr lang="en-US" altLang="zh-CN" sz="1200" b="1" baseline="30000" dirty="0">
                  <a:solidFill>
                    <a:schemeClr val="bg1"/>
                  </a:solidFill>
                </a:rPr>
                <a:t>[2]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。</a:t>
              </a:r>
            </a:p>
          </p:txBody>
        </p:sp>
      </p:grp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AE2CFE4C-25DC-4DF1-B2CF-829EE130C3AE}"/>
              </a:ext>
            </a:extLst>
          </p:cNvPr>
          <p:cNvSpPr/>
          <p:nvPr/>
        </p:nvSpPr>
        <p:spPr>
          <a:xfrm>
            <a:off x="6051842" y="4527819"/>
            <a:ext cx="2232155" cy="916926"/>
          </a:xfrm>
          <a:prstGeom prst="wedgeRectCallout">
            <a:avLst>
              <a:gd name="adj1" fmla="val -37029"/>
              <a:gd name="adj2" fmla="val -70087"/>
            </a:avLst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1C4F6A-2815-4AC2-A896-564C14E226E8}"/>
              </a:ext>
            </a:extLst>
          </p:cNvPr>
          <p:cNvSpPr/>
          <p:nvPr/>
        </p:nvSpPr>
        <p:spPr>
          <a:xfrm>
            <a:off x="6062581" y="4633170"/>
            <a:ext cx="2257739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当乘客是同龄人时，年轻司机的撞车后果更可能是严重的</a:t>
            </a:r>
            <a:r>
              <a:rPr lang="en-US" altLang="zh-CN" sz="1200" b="1" baseline="30000" dirty="0">
                <a:solidFill>
                  <a:schemeClr val="bg1"/>
                </a:solidFill>
              </a:rPr>
              <a:t>[2]</a:t>
            </a:r>
            <a:r>
              <a:rPr lang="zh-CN" altLang="en-US" sz="1200" b="1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12111F-23E0-43EC-8697-77D2C665F1DC}"/>
              </a:ext>
            </a:extLst>
          </p:cNvPr>
          <p:cNvSpPr/>
          <p:nvPr/>
        </p:nvSpPr>
        <p:spPr>
          <a:xfrm>
            <a:off x="1547790" y="3547642"/>
            <a:ext cx="2153884" cy="49074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DA2476-E94B-4018-BEC9-E405C336CB91}"/>
              </a:ext>
            </a:extLst>
          </p:cNvPr>
          <p:cNvSpPr/>
          <p:nvPr/>
        </p:nvSpPr>
        <p:spPr>
          <a:xfrm>
            <a:off x="3563931" y="4038389"/>
            <a:ext cx="2451588" cy="49074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0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3" grpId="0" animBg="1"/>
      <p:bldP spid="20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8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DBA03-3DD6-4030-A72E-BAF0A13C05AF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乘客状态的必要性 </a:t>
            </a:r>
            <a:r>
              <a:rPr lang="en-US" altLang="zh-CN" b="1" dirty="0">
                <a:solidFill>
                  <a:srgbClr val="A7252D"/>
                </a:solidFill>
              </a:rPr>
              <a:t>—— </a:t>
            </a:r>
            <a:r>
              <a:rPr lang="zh-CN" altLang="en-US" b="1" dirty="0">
                <a:solidFill>
                  <a:srgbClr val="A7252D"/>
                </a:solidFill>
              </a:rPr>
              <a:t>紧张</a:t>
            </a:r>
            <a:r>
              <a:rPr lang="en-US" altLang="zh-CN" b="1" dirty="0">
                <a:solidFill>
                  <a:srgbClr val="A7252D"/>
                </a:solidFill>
              </a:rPr>
              <a:t>/</a:t>
            </a:r>
            <a:r>
              <a:rPr lang="zh-CN" altLang="en-US" b="1" dirty="0">
                <a:solidFill>
                  <a:srgbClr val="A7252D"/>
                </a:solidFill>
              </a:rPr>
              <a:t>舒适程度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EDFF-D3C4-4F93-B688-7B27215C659E}"/>
              </a:ext>
            </a:extLst>
          </p:cNvPr>
          <p:cNvSpPr/>
          <p:nvPr/>
        </p:nvSpPr>
        <p:spPr>
          <a:xfrm>
            <a:off x="647533" y="5758320"/>
            <a:ext cx="8420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[3]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Orsi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C., Marchetti, P.,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Montomoli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C., &amp; </a:t>
            </a:r>
            <a:r>
              <a:rPr lang="en-US" altLang="zh-CN" sz="900" dirty="0" err="1">
                <a:solidFill>
                  <a:schemeClr val="bg1">
                    <a:lumMod val="50000"/>
                  </a:schemeClr>
                </a:solidFill>
              </a:rPr>
              <a:t>Morandi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, A. (2013). Car crashes: The effect of passenger presence and other factors on driver outcome. Safety science, 57, 35-43.</a:t>
            </a:r>
          </a:p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[4] ISO 2631-1:1997/AMD 1:2010 (2010). Mechanical Vibration and Shock-Evaluation of Human Exposure to Whole-Body Vibration- Part l: General Requirements. Geneva: International Organization for Standardization.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62286D-8B68-408D-9335-0D9C4628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95" y="1324422"/>
            <a:ext cx="6300120" cy="427691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CCC2CD4-7FFE-47E1-9022-A01697B8C723}"/>
              </a:ext>
            </a:extLst>
          </p:cNvPr>
          <p:cNvSpPr/>
          <p:nvPr/>
        </p:nvSpPr>
        <p:spPr>
          <a:xfrm>
            <a:off x="3059895" y="1255992"/>
            <a:ext cx="2160150" cy="72282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65CA6C-FD5D-4C14-BB8F-D93F12A5CF84}"/>
              </a:ext>
            </a:extLst>
          </p:cNvPr>
          <p:cNvGrpSpPr/>
          <p:nvPr/>
        </p:nvGrpSpPr>
        <p:grpSpPr>
          <a:xfrm>
            <a:off x="626025" y="2009263"/>
            <a:ext cx="2232155" cy="926846"/>
            <a:chOff x="971750" y="1521187"/>
            <a:chExt cx="2232155" cy="926846"/>
          </a:xfrm>
        </p:grpSpPr>
        <p:sp>
          <p:nvSpPr>
            <p:cNvPr id="22" name="对话气泡: 矩形 21">
              <a:extLst>
                <a:ext uri="{FF2B5EF4-FFF2-40B4-BE49-F238E27FC236}">
                  <a16:creationId xmlns:a16="http://schemas.microsoft.com/office/drawing/2014/main" id="{DE4DA0A3-CAEF-453F-9A5C-5BE8D347DAF1}"/>
                </a:ext>
              </a:extLst>
            </p:cNvPr>
            <p:cNvSpPr/>
            <p:nvPr/>
          </p:nvSpPr>
          <p:spPr>
            <a:xfrm>
              <a:off x="971750" y="1531107"/>
              <a:ext cx="2232155" cy="916926"/>
            </a:xfrm>
            <a:prstGeom prst="wedgeRectCallout">
              <a:avLst>
                <a:gd name="adj1" fmla="val 55502"/>
                <a:gd name="adj2" fmla="val -80381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712E49-0DA4-444A-B712-86B7A6380AC0}"/>
                </a:ext>
              </a:extLst>
            </p:cNvPr>
            <p:cNvSpPr txBox="1"/>
            <p:nvPr/>
          </p:nvSpPr>
          <p:spPr>
            <a:xfrm>
              <a:off x="1093442" y="1521187"/>
              <a:ext cx="2083419" cy="89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</a:rPr>
                <a:t>乘客的</a:t>
              </a:r>
              <a:r>
                <a:rPr lang="zh-CN" alt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精神紧张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/</a:t>
              </a:r>
              <a:r>
                <a:rPr lang="zh-CN" alt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舒适程度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一定程度上反映了司机的危险驾驶行为</a:t>
              </a:r>
              <a:r>
                <a:rPr lang="en-US" altLang="zh-CN" sz="1200" b="1" baseline="30000" dirty="0">
                  <a:solidFill>
                    <a:schemeClr val="bg1"/>
                  </a:solidFill>
                </a:rPr>
                <a:t>[3]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2DFB5D1-0288-4083-9B14-A68D8ACE38D6}"/>
              </a:ext>
            </a:extLst>
          </p:cNvPr>
          <p:cNvGrpSpPr/>
          <p:nvPr/>
        </p:nvGrpSpPr>
        <p:grpSpPr>
          <a:xfrm>
            <a:off x="634556" y="3131581"/>
            <a:ext cx="2161959" cy="1511513"/>
            <a:chOff x="229340" y="4528197"/>
            <a:chExt cx="2161959" cy="151151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13E7B7-6FB7-471E-ABA1-49B03CBDABBB}"/>
                </a:ext>
              </a:extLst>
            </p:cNvPr>
            <p:cNvSpPr/>
            <p:nvPr/>
          </p:nvSpPr>
          <p:spPr>
            <a:xfrm>
              <a:off x="229340" y="4764168"/>
              <a:ext cx="2161959" cy="127554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/>
                <a:t>ISO 《</a:t>
              </a:r>
              <a:r>
                <a:rPr lang="zh-CN" altLang="en-US" sz="1050" dirty="0"/>
                <a:t>人体全身振动暴露的评估</a:t>
              </a:r>
              <a:r>
                <a:rPr lang="en-US" altLang="zh-CN" sz="1050" dirty="0"/>
                <a:t>》</a:t>
              </a:r>
              <a:r>
                <a:rPr lang="zh-CN" altLang="en-US" sz="1050" dirty="0"/>
                <a:t>中说明了人在</a:t>
              </a:r>
              <a:r>
                <a:rPr lang="en-US" altLang="zh-CN" sz="1050" dirty="0"/>
                <a:t>0~80H</a:t>
              </a:r>
              <a:r>
                <a:rPr lang="zh-CN" altLang="en-US" sz="1050" dirty="0"/>
                <a:t>全身振动频率下的不同舒适等级。也就是说，</a:t>
              </a:r>
              <a:r>
                <a:rPr lang="zh-CN" altLang="en-US" sz="1050" b="1" dirty="0"/>
                <a:t>车辆座椅的振动频率可以反映乘客的舒适程度</a:t>
              </a:r>
              <a:r>
                <a:rPr lang="zh-CN" altLang="en-US" sz="1050" dirty="0"/>
                <a:t>。</a:t>
              </a:r>
              <a:r>
                <a:rPr lang="en-US" altLang="zh-CN" sz="1050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sz="1050" b="1" dirty="0">
                  <a:solidFill>
                    <a:schemeClr val="accent2">
                      <a:lumMod val="75000"/>
                    </a:schemeClr>
                  </a:solidFill>
                </a:rPr>
                <a:t>很牵强</a:t>
              </a:r>
              <a:r>
                <a:rPr lang="en-US" altLang="zh-CN" sz="1050" dirty="0"/>
                <a:t>)</a:t>
              </a:r>
              <a:endParaRPr lang="zh-CN" altLang="en-US" sz="105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8B9CDB-990D-4D12-BB37-B7CF7418A8A9}"/>
                </a:ext>
              </a:extLst>
            </p:cNvPr>
            <p:cNvSpPr/>
            <p:nvPr/>
          </p:nvSpPr>
          <p:spPr>
            <a:xfrm>
              <a:off x="242317" y="4528197"/>
              <a:ext cx="2148982" cy="230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衡量指标</a:t>
              </a:r>
              <a:r>
                <a:rPr lang="en-US" altLang="zh-CN" sz="1400" b="1" baseline="30000" dirty="0"/>
                <a:t>[4]</a:t>
              </a:r>
              <a:endParaRPr lang="zh-CN" altLang="en-US" sz="1400" b="1" baseline="30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16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66A3CA6-A93B-4BAE-BB9F-40EDB8EF3009}"/>
              </a:ext>
            </a:extLst>
          </p:cNvPr>
          <p:cNvSpPr/>
          <p:nvPr/>
        </p:nvSpPr>
        <p:spPr>
          <a:xfrm>
            <a:off x="6876160" y="-151285"/>
            <a:ext cx="1872131" cy="727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7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16A-CFFA-40B8-922F-65F4CA7CE3C7}"/>
              </a:ext>
            </a:extLst>
          </p:cNvPr>
          <p:cNvSpPr txBox="1"/>
          <p:nvPr/>
        </p:nvSpPr>
        <p:spPr>
          <a:xfrm>
            <a:off x="8858184" y="62445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B458FD-A4E6-4C84-B152-EF63557EDE52}" type="slidenum">
              <a:rPr lang="zh-CN" altLang="en-US" sz="1400" b="1" smtClean="0">
                <a:solidFill>
                  <a:schemeClr val="bg1"/>
                </a:solidFill>
              </a:rPr>
              <a:t>9</a:t>
            </a:fld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7BA14-EBD4-48EE-97E6-5D0D1F5E67BD}"/>
              </a:ext>
            </a:extLst>
          </p:cNvPr>
          <p:cNvSpPr/>
          <p:nvPr/>
        </p:nvSpPr>
        <p:spPr>
          <a:xfrm>
            <a:off x="1043755" y="5862032"/>
            <a:ext cx="748852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Kang, H. B. (2013). Various approaches for driver and driving behavior monitoring: A review. In Proceedings of the IEEE International Conference on Computer Vision Workshops (pp. 616-623).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1BC9EE-718F-4D15-8124-4C573A065C6C}"/>
              </a:ext>
            </a:extLst>
          </p:cNvPr>
          <p:cNvSpPr txBox="1"/>
          <p:nvPr/>
        </p:nvSpPr>
        <p:spPr>
          <a:xfrm>
            <a:off x="615585" y="759618"/>
            <a:ext cx="77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A7252D"/>
                </a:solidFill>
              </a:rPr>
              <a:t>不同监测内容的比较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DF953C-B8E7-40CA-B0BA-EFB649AA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85" y="1467157"/>
            <a:ext cx="5986850" cy="35458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7037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0e6388-2068-4b7a-b677-de131a30a16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12956</TotalTime>
  <Words>1338</Words>
  <Application>Microsoft Office PowerPoint</Application>
  <PresentationFormat>自定义</PresentationFormat>
  <Paragraphs>175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Microsoft JhengHei</vt:lpstr>
      <vt:lpstr>PMingLiU</vt:lpstr>
      <vt:lpstr>宋体</vt:lpstr>
      <vt:lpstr>微软雅黑</vt:lpstr>
      <vt:lpstr>Arial</vt:lpstr>
      <vt:lpstr>Bahnschrift Light</vt:lpstr>
      <vt:lpstr>Calibri</vt:lpstr>
      <vt:lpstr>Rage Italic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以学生为本，努力开拓学生工作新局面</dc:title>
  <dc:creator>Administrator</dc:creator>
  <cp:lastModifiedBy>王萌</cp:lastModifiedBy>
  <cp:revision>455</cp:revision>
  <dcterms:created xsi:type="dcterms:W3CDTF">2011-11-16T21:06:00Z</dcterms:created>
  <dcterms:modified xsi:type="dcterms:W3CDTF">2022-04-10T11:00:39Z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  <property fmtid="{D5CDD505-2E9C-101B-9397-08002B2CF9AE}" pid="3" name="KSORubyTemplateID">
    <vt:lpwstr>2</vt:lpwstr>
  </property>
</Properties>
</file>