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1"/>
  </p:notesMasterIdLst>
  <p:sldIdLst>
    <p:sldId id="256" r:id="rId2"/>
    <p:sldId id="643" r:id="rId3"/>
    <p:sldId id="654" r:id="rId4"/>
    <p:sldId id="656" r:id="rId5"/>
    <p:sldId id="646" r:id="rId6"/>
    <p:sldId id="657" r:id="rId7"/>
    <p:sldId id="651" r:id="rId8"/>
    <p:sldId id="659" r:id="rId9"/>
    <p:sldId id="638" r:id="rId10"/>
  </p:sldIdLst>
  <p:sldSz cx="9144000" cy="6480175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nantira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DDCEF"/>
    <a:srgbClr val="4472C4"/>
    <a:srgbClr val="FF7C80"/>
    <a:srgbClr val="A7252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2893" autoAdjust="0"/>
  </p:normalViewPr>
  <p:slideViewPr>
    <p:cSldViewPr>
      <p:cViewPr varScale="1">
        <p:scale>
          <a:sx n="105" d="100"/>
          <a:sy n="105" d="100"/>
        </p:scale>
        <p:origin x="2160" y="62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7511F3-D47E-4630-9E6C-D1ED8BFB2B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E271C-FFA3-44E6-96FD-FB38560F54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36409407-683C-4EB8-8666-F531EC477505}" type="datetimeFigureOut">
              <a:rPr lang="zh-CN" altLang="en-US"/>
              <a:pPr>
                <a:defRPr/>
              </a:pPr>
              <a:t>2022/4/2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3413A19D-4E05-480F-9123-4D6AAFC7B1D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BC279B6-ED37-44F1-9ADA-BA40846CBAE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42EF0-E723-49BE-A9C1-9A9D5D1F7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350F6-1E5F-426E-A47D-3BEFB8EA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11A21E72-FF9C-4D07-ACE6-489A8F80F149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根据传感器类型，将睡眠监测产品分为六类：</a:t>
            </a:r>
            <a:endParaRPr lang="en-US" altLang="zh-CN" dirty="0"/>
          </a:p>
          <a:p>
            <a:r>
              <a:rPr lang="zh-CN" altLang="en-US" dirty="0"/>
              <a:t>压电传感器、光学传感器、加速度传感器  </a:t>
            </a:r>
            <a:r>
              <a:rPr lang="en-US" altLang="zh-CN" dirty="0"/>
              <a:t>---&gt;  </a:t>
            </a:r>
            <a:r>
              <a:rPr lang="zh-CN" altLang="en-US" b="0" dirty="0"/>
              <a:t>接触式监测</a:t>
            </a:r>
            <a:endParaRPr lang="en-US" altLang="zh-CN" b="0" dirty="0"/>
          </a:p>
          <a:p>
            <a:r>
              <a:rPr lang="zh-CN" altLang="en-US" dirty="0"/>
              <a:t>生物雷达、夜视摄像头、手机麦克风         </a:t>
            </a:r>
            <a:r>
              <a:rPr lang="en-US" altLang="zh-CN" dirty="0"/>
              <a:t>---&gt;  </a:t>
            </a:r>
            <a:r>
              <a:rPr lang="zh-CN" altLang="en-US" b="0" dirty="0"/>
              <a:t>非接触式监测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3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9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、设备减法；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、通过无线、</a:t>
            </a:r>
            <a:r>
              <a:rPr lang="en-US" altLang="zh-CN" dirty="0"/>
              <a:t>5G</a:t>
            </a:r>
            <a:r>
              <a:rPr lang="zh-CN" altLang="en-US" dirty="0"/>
              <a:t>等网络互联方式将居家健康看护系统与云端连接，结合云计算、边缘计算、大数据处理等计算机技术，对睡眠健康数据进行分析；数据与相关医疗机构共享，量身订制康复养身方案；同时，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在终端发现异常数据时及时通知被测对象家属、当地医疗机构及时安排就诊挽救生命。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0529"/>
            <a:ext cx="77724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3592"/>
            <a:ext cx="6858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0E0-C2E1-469F-B59A-6B8BBC40A3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5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5009"/>
            <a:ext cx="197167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5009"/>
            <a:ext cx="580072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09-4846-46CA-A5E6-D1E45232DE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8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15546"/>
            <a:ext cx="78867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36619"/>
            <a:ext cx="78867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10E7-3EB9-44B8-B52D-6D3A39BD224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3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2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011"/>
            <a:ext cx="788670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88543"/>
            <a:ext cx="386834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67064"/>
            <a:ext cx="386834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88543"/>
            <a:ext cx="3887391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67064"/>
            <a:ext cx="3887391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C1A-81B7-4656-B767-FD46BBE1D3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5C1F-FDB3-40F1-9F38-DDFA917EAE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1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CE6-9080-469F-956A-0DD4AF3A59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5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33027"/>
            <a:ext cx="46291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261-ADD6-4BB9-A42F-B6A2EA7002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9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3027"/>
            <a:ext cx="462915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D28D-7940-4BA7-A708-4DDB7A149DD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7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5011"/>
            <a:ext cx="78867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5046"/>
            <a:ext cx="78867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06164"/>
            <a:ext cx="30861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7" name="Picture 7" descr="065B26PPT模板">
            <a:extLst>
              <a:ext uri="{FF2B5EF4-FFF2-40B4-BE49-F238E27FC236}">
                <a16:creationId xmlns:a16="http://schemas.microsoft.com/office/drawing/2014/main" id="{93C18BBA-BE70-4DF5-B663-2FEBDF8BF6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245601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F2583D-FCE8-4DA1-A020-985DDA61C220}"/>
              </a:ext>
            </a:extLst>
          </p:cNvPr>
          <p:cNvSpPr txBox="1"/>
          <p:nvPr/>
        </p:nvSpPr>
        <p:spPr>
          <a:xfrm>
            <a:off x="539720" y="2214501"/>
            <a:ext cx="8208570" cy="78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音频驱动的头部视频生成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E7DFC6-9687-42C1-A3B9-BA7D34DD7291}"/>
              </a:ext>
            </a:extLst>
          </p:cNvPr>
          <p:cNvSpPr/>
          <p:nvPr/>
        </p:nvSpPr>
        <p:spPr>
          <a:xfrm>
            <a:off x="3818523" y="4608182"/>
            <a:ext cx="1506953" cy="309683"/>
          </a:xfrm>
          <a:prstGeom prst="roundRect">
            <a:avLst>
              <a:gd name="adj" fmla="val 22713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/>
              <a:t>2022/4/2</a:t>
            </a:r>
            <a:endParaRPr lang="zh-CN" altLang="en-US" sz="2000" b="1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2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F0B44CE-820B-4278-A46D-286FD06D8A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9745" y="1727982"/>
            <a:ext cx="7756525" cy="36369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857250" indent="-4111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31900" indent="-373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3651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978025" indent="-37623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410547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6pPr>
            <a:lvl7pPr marL="2842555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7pPr>
            <a:lvl8pPr marL="3274563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8pPr>
            <a:lvl9pPr marL="3706572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研究背景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研究现状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zh-CN" altLang="en-US" sz="2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音频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驱动的头部</a:t>
            </a:r>
            <a:r>
              <a:rPr kumimoji="0" lang="zh-CN" altLang="en-US" sz="2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视频生成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目标及规划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B8663F-D8C3-4A92-BB9B-125747A07AC7}"/>
              </a:ext>
            </a:extLst>
          </p:cNvPr>
          <p:cNvSpPr txBox="1">
            <a:spLocks/>
          </p:cNvSpPr>
          <p:nvPr/>
        </p:nvSpPr>
        <p:spPr>
          <a:xfrm>
            <a:off x="1915970" y="1115207"/>
            <a:ext cx="5580063" cy="612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PMingLiU" pitchFamily="18" charset="-120"/>
                <a:cs typeface="PMingLiU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9pPr>
          </a:lstStyle>
          <a:p>
            <a:r>
              <a:rPr lang="zh-CN" altLang="en-US" sz="3600" kern="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pitchFamily="18" charset="-120"/>
              </a:rPr>
              <a:t>目 录</a:t>
            </a:r>
            <a:endParaRPr lang="en-US" altLang="zh-CN" sz="3600" kern="0" dirty="0">
              <a:solidFill>
                <a:srgbClr val="A4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190D3-52D3-4A4D-8298-9ACBFDBE9CD3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2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3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音频驱动人脸视频生成应用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35937F-4646-4806-9837-1FE9F3BEC8A3}"/>
              </a:ext>
            </a:extLst>
          </p:cNvPr>
          <p:cNvSpPr txBox="1"/>
          <p:nvPr/>
        </p:nvSpPr>
        <p:spPr>
          <a:xfrm>
            <a:off x="2795025" y="5637685"/>
            <a:ext cx="108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电影制作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F59C194-0B7E-491E-8A30-22FED3C2D9AD}"/>
              </a:ext>
            </a:extLst>
          </p:cNvPr>
          <p:cNvSpPr/>
          <p:nvPr/>
        </p:nvSpPr>
        <p:spPr>
          <a:xfrm>
            <a:off x="7234857" y="2785495"/>
            <a:ext cx="352058" cy="18844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dist"/>
            <a:r>
              <a:rPr lang="zh-CN" altLang="en-US" sz="1600" b="1" dirty="0"/>
              <a:t>军事领域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F8FC060B-9404-4171-9160-E0C7E2CA7505}"/>
              </a:ext>
            </a:extLst>
          </p:cNvPr>
          <p:cNvSpPr/>
          <p:nvPr/>
        </p:nvSpPr>
        <p:spPr>
          <a:xfrm>
            <a:off x="1703554" y="1893027"/>
            <a:ext cx="357858" cy="3555229"/>
          </a:xfrm>
          <a:prstGeom prst="leftBrace">
            <a:avLst>
              <a:gd name="adj1" fmla="val 8782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88330619-8526-48DB-B819-EB97CE5CCFD3}"/>
              </a:ext>
            </a:extLst>
          </p:cNvPr>
          <p:cNvSpPr/>
          <p:nvPr/>
        </p:nvSpPr>
        <p:spPr>
          <a:xfrm flipH="1">
            <a:off x="6830132" y="1804243"/>
            <a:ext cx="357858" cy="3555229"/>
          </a:xfrm>
          <a:prstGeom prst="leftBrace">
            <a:avLst>
              <a:gd name="adj1" fmla="val 8782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AF70B-FA81-4400-B276-BF977B07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0" y="1543200"/>
            <a:ext cx="1660309" cy="102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01D069A-502B-46B9-A073-BD8CE38BB8B3}"/>
              </a:ext>
            </a:extLst>
          </p:cNvPr>
          <p:cNvSpPr txBox="1"/>
          <p:nvPr/>
        </p:nvSpPr>
        <p:spPr>
          <a:xfrm>
            <a:off x="2819466" y="2598528"/>
            <a:ext cx="108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虚拟主播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1C4212-F362-4F71-81F0-468E5B02987C}"/>
              </a:ext>
            </a:extLst>
          </p:cNvPr>
          <p:cNvSpPr txBox="1"/>
          <p:nvPr/>
        </p:nvSpPr>
        <p:spPr>
          <a:xfrm>
            <a:off x="2805482" y="4085298"/>
            <a:ext cx="1080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配音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A1572C-04A3-44A9-AABA-3F2B8FEBA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419" y="4504914"/>
            <a:ext cx="1637606" cy="1145371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73B4082-DB6F-484A-A363-C60D7D4DA6EC}"/>
              </a:ext>
            </a:extLst>
          </p:cNvPr>
          <p:cNvSpPr/>
          <p:nvPr/>
        </p:nvSpPr>
        <p:spPr>
          <a:xfrm>
            <a:off x="1293754" y="2745466"/>
            <a:ext cx="352058" cy="18844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dist"/>
            <a:r>
              <a:rPr lang="zh-CN" altLang="en-US" sz="1600" b="1" dirty="0"/>
              <a:t>娱乐领域</a:t>
            </a:r>
          </a:p>
        </p:txBody>
      </p:sp>
      <p:pic>
        <p:nvPicPr>
          <p:cNvPr id="1026" name="Picture 2" descr="https://gimg2.baidu.com/image_search/src=http%3A%2F%2Fi0.hdslb.com%2Fbfs%2Farchive%2F3dc61563ff3bc5fc0ed2a0bd21b35338b32826ff.png&amp;refer=http%3A%2F%2Fi0.hdslb.com&amp;app=2002&amp;size=f9999,10000&amp;q=a80&amp;n=0&amp;g=0n&amp;fmt=auto?sec=1651458662&amp;t=238a7eca97fc2e27bc525f1292cc6a9a">
            <a:extLst>
              <a:ext uri="{FF2B5EF4-FFF2-40B4-BE49-F238E27FC236}">
                <a16:creationId xmlns:a16="http://schemas.microsoft.com/office/drawing/2014/main" id="{E86AD4E2-CC6C-4AC2-B2AB-609D05B7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61" y="2898592"/>
            <a:ext cx="1660308" cy="12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F70B8A-B641-4048-8B46-77B2C7218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49" y="2022512"/>
            <a:ext cx="1674371" cy="102637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B7759C-7706-42DC-B497-0EF471666DC1}"/>
              </a:ext>
            </a:extLst>
          </p:cNvPr>
          <p:cNvSpPr txBox="1"/>
          <p:nvPr/>
        </p:nvSpPr>
        <p:spPr>
          <a:xfrm>
            <a:off x="5077484" y="3065487"/>
            <a:ext cx="108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网络舆情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51C587-8F15-4F9A-9DBB-486F0ACF3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5045" y="3715655"/>
            <a:ext cx="1674372" cy="12471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B5851A-51E8-4F2D-A5BC-BDD71F2997A2}"/>
              </a:ext>
            </a:extLst>
          </p:cNvPr>
          <p:cNvSpPr txBox="1"/>
          <p:nvPr/>
        </p:nvSpPr>
        <p:spPr>
          <a:xfrm>
            <a:off x="5042193" y="4991730"/>
            <a:ext cx="108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伪造情报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01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4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39720" y="935927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不同方法的对比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A4BE1105-9B7B-42E0-B637-FDE66F04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6725"/>
              </p:ext>
            </p:extLst>
          </p:nvPr>
        </p:nvGraphicFramePr>
        <p:xfrm>
          <a:off x="592161" y="2235245"/>
          <a:ext cx="8372144" cy="2611959"/>
        </p:xfrm>
        <a:graphic>
          <a:graphicData uri="http://schemas.openxmlformats.org/drawingml/2006/table">
            <a:tbl>
              <a:tblPr/>
              <a:tblGrid>
                <a:gridCol w="100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812">
                  <a:extLst>
                    <a:ext uri="{9D8B030D-6E8A-4147-A177-3AD203B41FA5}">
                      <a16:colId xmlns:a16="http://schemas.microsoft.com/office/drawing/2014/main" val="4208539034"/>
                    </a:ext>
                  </a:extLst>
                </a:gridCol>
                <a:gridCol w="4176290">
                  <a:extLst>
                    <a:ext uri="{9D8B030D-6E8A-4147-A177-3AD203B41FA5}">
                      <a16:colId xmlns:a16="http://schemas.microsoft.com/office/drawing/2014/main" val="3294411432"/>
                    </a:ext>
                  </a:extLst>
                </a:gridCol>
              </a:tblGrid>
              <a:tr h="507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方法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训练方式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研究方法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特点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特定说话者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重新训练其部分或全部模型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基于二维人脸模型，三维人脸模型，二维与三维融合人脸模型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优点：生成高保真人脸视频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不足：任意一次性参考图像和语音作为输入，无法直接生成人脸视频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任意说话者</a:t>
                      </a: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建立单一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通用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模型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基于二维人脸模型，三维人脸模型，二维与三维融合人脸模型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优点：生成高保真人脸视频，支持任意一次性参考图像和语音作为输入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不足：模型设计复杂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 marT="46055" marB="4605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8">
            <a:extLst>
              <a:ext uri="{FF2B5EF4-FFF2-40B4-BE49-F238E27FC236}">
                <a16:creationId xmlns:a16="http://schemas.microsoft.com/office/drawing/2014/main" id="{089473E7-5C98-4C82-B007-FFA62398C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20" y="3672117"/>
            <a:ext cx="8496590" cy="1175088"/>
          </a:xfrm>
          <a:prstGeom prst="rect">
            <a:avLst/>
          </a:prstGeom>
          <a:noFill/>
          <a:ln w="28575" cmpd="sng">
            <a:solidFill>
              <a:srgbClr val="CD2626"/>
            </a:solidFill>
            <a:prstDash val="dash"/>
            <a:miter lim="800000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Rounded MT Bold" panose="020F0704030504030204" charset="0"/>
              <a:ea typeface="方正舒体" panose="02010601030101010101" pitchFamily="2" charset="-122"/>
              <a:cs typeface="Arial Rounded MT Bold" panose="020F07040305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8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5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39720" y="935927"/>
            <a:ext cx="831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音频驱动的头部视频生成研究现状</a:t>
            </a:r>
          </a:p>
        </p:txBody>
      </p:sp>
      <p:sp>
        <p:nvSpPr>
          <p:cNvPr id="23" name="圆角矩形 112">
            <a:extLst>
              <a:ext uri="{FF2B5EF4-FFF2-40B4-BE49-F238E27FC236}">
                <a16:creationId xmlns:a16="http://schemas.microsoft.com/office/drawing/2014/main" id="{74B15323-E859-4C29-AFAD-80D26E7608E8}"/>
              </a:ext>
            </a:extLst>
          </p:cNvPr>
          <p:cNvSpPr/>
          <p:nvPr/>
        </p:nvSpPr>
        <p:spPr>
          <a:xfrm>
            <a:off x="827740" y="1431850"/>
            <a:ext cx="3552787" cy="1952247"/>
          </a:xfrm>
          <a:prstGeom prst="roundRect">
            <a:avLst>
              <a:gd name="adj" fmla="val 6764"/>
            </a:avLst>
          </a:prstGeom>
          <a:solidFill>
            <a:schemeClr val="bg1">
              <a:alpha val="32157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îṥ1idé">
            <a:extLst>
              <a:ext uri="{FF2B5EF4-FFF2-40B4-BE49-F238E27FC236}">
                <a16:creationId xmlns:a16="http://schemas.microsoft.com/office/drawing/2014/main" id="{2E92E1CF-05F4-4AD6-A945-14AD6DC5BD0E}"/>
              </a:ext>
            </a:extLst>
          </p:cNvPr>
          <p:cNvSpPr txBox="1"/>
          <p:nvPr/>
        </p:nvSpPr>
        <p:spPr>
          <a:xfrm>
            <a:off x="1380958" y="1439962"/>
            <a:ext cx="2542997" cy="4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姿势可控的说话人脸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112">
            <a:extLst>
              <a:ext uri="{FF2B5EF4-FFF2-40B4-BE49-F238E27FC236}">
                <a16:creationId xmlns:a16="http://schemas.microsoft.com/office/drawing/2014/main" id="{EF49C3BC-4B83-4472-81D0-DD993D5D3715}"/>
              </a:ext>
            </a:extLst>
          </p:cNvPr>
          <p:cNvSpPr/>
          <p:nvPr/>
        </p:nvSpPr>
        <p:spPr>
          <a:xfrm>
            <a:off x="5004030" y="1417018"/>
            <a:ext cx="3552787" cy="1952247"/>
          </a:xfrm>
          <a:prstGeom prst="roundRect">
            <a:avLst>
              <a:gd name="adj" fmla="val 6764"/>
            </a:avLst>
          </a:prstGeom>
          <a:solidFill>
            <a:schemeClr val="bg1">
              <a:alpha val="32157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îṥ1idé">
            <a:extLst>
              <a:ext uri="{FF2B5EF4-FFF2-40B4-BE49-F238E27FC236}">
                <a16:creationId xmlns:a16="http://schemas.microsoft.com/office/drawing/2014/main" id="{9E213349-7F6F-46D8-94A5-05C68D5021D6}"/>
              </a:ext>
            </a:extLst>
          </p:cNvPr>
          <p:cNvSpPr txBox="1"/>
          <p:nvPr/>
        </p:nvSpPr>
        <p:spPr>
          <a:xfrm>
            <a:off x="5141960" y="1423175"/>
            <a:ext cx="3312325" cy="4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高保真谈话头视频</a:t>
            </a:r>
            <a:endParaRPr lang="en-US" altLang="zh-CN" sz="1600" b="1" dirty="0">
              <a:solidFill>
                <a:srgbClr val="0070C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112">
            <a:extLst>
              <a:ext uri="{FF2B5EF4-FFF2-40B4-BE49-F238E27FC236}">
                <a16:creationId xmlns:a16="http://schemas.microsoft.com/office/drawing/2014/main" id="{33BFEEDC-1EE4-4D4D-A8BE-255D8A5323F0}"/>
              </a:ext>
            </a:extLst>
          </p:cNvPr>
          <p:cNvSpPr/>
          <p:nvPr/>
        </p:nvSpPr>
        <p:spPr>
          <a:xfrm>
            <a:off x="589309" y="3643528"/>
            <a:ext cx="3831618" cy="2165334"/>
          </a:xfrm>
          <a:prstGeom prst="roundRect">
            <a:avLst>
              <a:gd name="adj" fmla="val 6764"/>
            </a:avLst>
          </a:prstGeom>
          <a:solidFill>
            <a:schemeClr val="bg1">
              <a:alpha val="32157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îṥ1idé">
            <a:extLst>
              <a:ext uri="{FF2B5EF4-FFF2-40B4-BE49-F238E27FC236}">
                <a16:creationId xmlns:a16="http://schemas.microsoft.com/office/drawing/2014/main" id="{1A2928AE-B620-49A9-B450-FD5BD6642B5C}"/>
              </a:ext>
            </a:extLst>
          </p:cNvPr>
          <p:cNvSpPr txBox="1"/>
          <p:nvPr/>
        </p:nvSpPr>
        <p:spPr>
          <a:xfrm>
            <a:off x="1073824" y="3823412"/>
            <a:ext cx="3257740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特定说话者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任意说话者模型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112">
            <a:extLst>
              <a:ext uri="{FF2B5EF4-FFF2-40B4-BE49-F238E27FC236}">
                <a16:creationId xmlns:a16="http://schemas.microsoft.com/office/drawing/2014/main" id="{B22E774A-776C-4EF6-AD08-871F31CE6481}"/>
              </a:ext>
            </a:extLst>
          </p:cNvPr>
          <p:cNvSpPr/>
          <p:nvPr/>
        </p:nvSpPr>
        <p:spPr>
          <a:xfrm>
            <a:off x="4907513" y="3660948"/>
            <a:ext cx="3831618" cy="2165334"/>
          </a:xfrm>
          <a:prstGeom prst="roundRect">
            <a:avLst>
              <a:gd name="adj" fmla="val 6764"/>
            </a:avLst>
          </a:prstGeom>
          <a:solidFill>
            <a:schemeClr val="bg1">
              <a:alpha val="32157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îṥ1idé">
            <a:extLst>
              <a:ext uri="{FF2B5EF4-FFF2-40B4-BE49-F238E27FC236}">
                <a16:creationId xmlns:a16="http://schemas.microsoft.com/office/drawing/2014/main" id="{1734D558-7ADB-4E46-81B9-5B83AB48CA4F}"/>
              </a:ext>
            </a:extLst>
          </p:cNvPr>
          <p:cNvSpPr txBox="1"/>
          <p:nvPr/>
        </p:nvSpPr>
        <p:spPr>
          <a:xfrm>
            <a:off x="5541303" y="3695788"/>
            <a:ext cx="2669714" cy="4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学习一致语音风格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0D01B1-1276-4537-991D-A398359AF06B}"/>
              </a:ext>
            </a:extLst>
          </p:cNvPr>
          <p:cNvSpPr txBox="1"/>
          <p:nvPr/>
        </p:nvSpPr>
        <p:spPr>
          <a:xfrm>
            <a:off x="1112921" y="5557740"/>
            <a:ext cx="294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324"/>
            <a:r>
              <a:rPr lang="zh-CN" altLang="en-US" sz="1100" b="1" spc="150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仅输入单张图像和音频</a:t>
            </a:r>
            <a:endParaRPr lang="zh-CN" altLang="en-US" sz="1100" b="1" dirty="0">
              <a:solidFill>
                <a:srgbClr val="C00000"/>
              </a:solidFill>
              <a:highlight>
                <a:srgbClr val="FFFF00"/>
              </a:highlight>
              <a:latin typeface="Segoe UI"/>
              <a:ea typeface="微软雅黑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9F1803-3A58-4CA3-8C18-FD0754B56881}"/>
              </a:ext>
            </a:extLst>
          </p:cNvPr>
          <p:cNvSpPr txBox="1"/>
          <p:nvPr/>
        </p:nvSpPr>
        <p:spPr>
          <a:xfrm>
            <a:off x="5448970" y="5600854"/>
            <a:ext cx="301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324"/>
            <a:r>
              <a:rPr lang="zh-CN" altLang="en-US" sz="1100" b="1" dirty="0">
                <a:solidFill>
                  <a:srgbClr val="C00000"/>
                </a:solidFill>
                <a:highlight>
                  <a:srgbClr val="FFFF00"/>
                </a:highlight>
                <a:latin typeface="Segoe UI"/>
              </a:rPr>
              <a:t>探索音频</a:t>
            </a:r>
            <a:r>
              <a:rPr lang="zh-CN" altLang="en-US" sz="1100" b="1" dirty="0">
                <a:solidFill>
                  <a:srgbClr val="C00000"/>
                </a:solidFill>
                <a:highlight>
                  <a:srgbClr val="FFFF00"/>
                </a:highlight>
                <a:latin typeface="Segoe UI"/>
                <a:ea typeface="微软雅黑"/>
              </a:rPr>
              <a:t>和视频的一致相关性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6D6198-CA41-4708-964A-0A5568C68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59" y="1836325"/>
            <a:ext cx="3291330" cy="15114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31E861-EB43-4EAE-80B7-53051EF15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755" y="1787510"/>
            <a:ext cx="2263336" cy="14525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1366BA-2A76-4460-A6E4-0E5396ED9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78" y="4027108"/>
            <a:ext cx="3340397" cy="15306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EBA1DC9-F491-4ED3-BC5A-1B2CF0F09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960" y="4103752"/>
            <a:ext cx="3412731" cy="14539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6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39720" y="935927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音频驱动的头部视频生成的研究内容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B01BF6B-DAD1-45D3-8B06-A4B833EA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96" y="3862892"/>
            <a:ext cx="917405" cy="5715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A3E9B91-3967-4A3A-8DB9-51EA7DDD8D2D}"/>
              </a:ext>
            </a:extLst>
          </p:cNvPr>
          <p:cNvSpPr txBox="1"/>
          <p:nvPr/>
        </p:nvSpPr>
        <p:spPr>
          <a:xfrm>
            <a:off x="1163149" y="3248951"/>
            <a:ext cx="1302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/>
              <a:t>Reference image</a:t>
            </a:r>
            <a:endParaRPr lang="zh-CN" altLang="en-US" sz="105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F559C-CB55-4828-907B-6FBEB29E0E35}"/>
              </a:ext>
            </a:extLst>
          </p:cNvPr>
          <p:cNvSpPr txBox="1"/>
          <p:nvPr/>
        </p:nvSpPr>
        <p:spPr>
          <a:xfrm>
            <a:off x="1139955" y="4548245"/>
            <a:ext cx="1302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/>
              <a:t>Audio</a:t>
            </a:r>
            <a:endParaRPr lang="zh-CN" altLang="en-US" sz="1050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4B1044F-3CE5-4C12-9455-91A1EAB9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96" y="2161466"/>
            <a:ext cx="1014066" cy="1016646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B6DBBD53-2358-436E-8081-031BCC49CD35}"/>
              </a:ext>
            </a:extLst>
          </p:cNvPr>
          <p:cNvSpPr/>
          <p:nvPr/>
        </p:nvSpPr>
        <p:spPr>
          <a:xfrm>
            <a:off x="2516250" y="3214847"/>
            <a:ext cx="720050" cy="576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9">
            <a:extLst>
              <a:ext uri="{FF2B5EF4-FFF2-40B4-BE49-F238E27FC236}">
                <a16:creationId xmlns:a16="http://schemas.microsoft.com/office/drawing/2014/main" id="{04305AE2-2F75-4D84-AE7C-B1AA33CDC95A}"/>
              </a:ext>
            </a:extLst>
          </p:cNvPr>
          <p:cNvSpPr/>
          <p:nvPr/>
        </p:nvSpPr>
        <p:spPr bwMode="auto">
          <a:xfrm>
            <a:off x="3363973" y="3193729"/>
            <a:ext cx="2376165" cy="576040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Facial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Sythesizer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7FDDF29-1AE3-4711-BC33-48089AF2AC8C}"/>
              </a:ext>
            </a:extLst>
          </p:cNvPr>
          <p:cNvSpPr/>
          <p:nvPr/>
        </p:nvSpPr>
        <p:spPr>
          <a:xfrm>
            <a:off x="5835277" y="3214847"/>
            <a:ext cx="720050" cy="576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2DC59A8-2DE3-43DE-8BBC-B29381220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155" y="1305259"/>
            <a:ext cx="1425063" cy="41505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15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7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39720" y="915940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音频驱动的头部视频生成性能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C4F010-7B9B-48B0-97F6-CBFFC45F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51" y="2088007"/>
            <a:ext cx="8497036" cy="31397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343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660144" y="-151285"/>
            <a:ext cx="2088147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8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50855" y="1196655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模型优化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500082-3CEF-44DD-A45F-960D6ECC8F5E}"/>
              </a:ext>
            </a:extLst>
          </p:cNvPr>
          <p:cNvSpPr txBox="1"/>
          <p:nvPr/>
        </p:nvSpPr>
        <p:spPr>
          <a:xfrm>
            <a:off x="715780" y="1964964"/>
            <a:ext cx="36117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85324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prstClr val="black"/>
                </a:solidFill>
                <a:latin typeface="Adobe Devanagari" panose="02040503050201020203" pitchFamily="18" charset="0"/>
                <a:ea typeface="微软雅黑"/>
                <a:cs typeface="Adobe Devanagari" panose="02040503050201020203" pitchFamily="18" charset="0"/>
              </a:rPr>
              <a:t>增强泛化能力，例如扩展数据收集范围。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4E6115-444C-41A7-BCCA-46B08B4B31B3}"/>
              </a:ext>
            </a:extLst>
          </p:cNvPr>
          <p:cNvSpPr txBox="1"/>
          <p:nvPr/>
        </p:nvSpPr>
        <p:spPr>
          <a:xfrm>
            <a:off x="5076035" y="1964145"/>
            <a:ext cx="36117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85324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prstClr val="black"/>
                </a:solidFill>
                <a:latin typeface="Adobe Devanagari" panose="02040503050201020203" pitchFamily="18" charset="0"/>
                <a:ea typeface="微软雅黑"/>
                <a:cs typeface="Adobe Devanagari" panose="02040503050201020203" pitchFamily="18" charset="0"/>
              </a:rPr>
              <a:t>增强中文语音驱动能力</a:t>
            </a:r>
            <a:r>
              <a:rPr lang="zh-CN" altLang="en-US" sz="1200" b="1" dirty="0">
                <a:solidFill>
                  <a:prstClr val="black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。</a:t>
            </a:r>
            <a:endParaRPr lang="zh-CN" altLang="en-US" sz="1200" b="1" dirty="0">
              <a:solidFill>
                <a:prstClr val="black"/>
              </a:solidFill>
              <a:latin typeface="Adobe Devanagari" panose="02040503050201020203" pitchFamily="18" charset="0"/>
              <a:ea typeface="微软雅黑"/>
              <a:cs typeface="Adobe Devanagari" panose="02040503050201020203" pitchFamily="18" charset="0"/>
            </a:endParaRPr>
          </a:p>
        </p:txBody>
      </p:sp>
      <p:pic>
        <p:nvPicPr>
          <p:cNvPr id="2050" name="Picture 2" descr="https://img0.baidu.com/it/u=3858952357,2061854639&amp;fm=253&amp;fmt=auto&amp;app=138&amp;f=JPEG?w=640&amp;h=430">
            <a:extLst>
              <a:ext uri="{FF2B5EF4-FFF2-40B4-BE49-F238E27FC236}">
                <a16:creationId xmlns:a16="http://schemas.microsoft.com/office/drawing/2014/main" id="{279B742A-A10A-427F-9C54-137EC0AC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2841950"/>
            <a:ext cx="3072779" cy="20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mg2.baidu.com/image_search/src=http%3A%2F%2Fimgres.qu99.com%2Fqu99%2F101%2F503104-202006050643435ed9e99f69044.jpg&amp;refer=http%3A%2F%2Fimgres.qu99.com&amp;app=2002&amp;size=f9999,10000&amp;q=a80&amp;n=0&amp;g=0n&amp;fmt=auto?sec=1651462395&amp;t=98cbb55c38407de07bea184303beb1b2">
            <a:extLst>
              <a:ext uri="{FF2B5EF4-FFF2-40B4-BE49-F238E27FC236}">
                <a16:creationId xmlns:a16="http://schemas.microsoft.com/office/drawing/2014/main" id="{F225F905-4228-4CAD-8941-37A3E3AA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70" y="2880062"/>
            <a:ext cx="817102" cy="8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6E441D-1F57-4C4F-B39E-19E5A03DA085}"/>
              </a:ext>
            </a:extLst>
          </p:cNvPr>
          <p:cNvSpPr txBox="1"/>
          <p:nvPr/>
        </p:nvSpPr>
        <p:spPr>
          <a:xfrm>
            <a:off x="5169803" y="3816127"/>
            <a:ext cx="504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324"/>
            <a:r>
              <a:rPr lang="en-US" altLang="zh-CN" sz="1200" b="1" dirty="0">
                <a:solidFill>
                  <a:prstClr val="black"/>
                </a:solidFill>
                <a:latin typeface="Adobe Devanagari" panose="02040503050201020203" pitchFamily="18" charset="0"/>
                <a:ea typeface="微软雅黑"/>
                <a:cs typeface="Adobe Devanagari" panose="02040503050201020203" pitchFamily="18" charset="0"/>
              </a:rPr>
              <a:t>Hello</a:t>
            </a:r>
            <a:endParaRPr lang="zh-CN" altLang="en-US" sz="1200" b="1" dirty="0">
              <a:solidFill>
                <a:prstClr val="black"/>
              </a:solidFill>
              <a:latin typeface="Adobe Devanagari" panose="02040503050201020203" pitchFamily="18" charset="0"/>
              <a:ea typeface="微软雅黑"/>
              <a:cs typeface="Adobe Devanagari" panose="02040503050201020203" pitchFamily="18" charset="0"/>
            </a:endParaRPr>
          </a:p>
        </p:txBody>
      </p:sp>
      <p:pic>
        <p:nvPicPr>
          <p:cNvPr id="11" name="Picture 4" descr="https://gimg2.baidu.com/image_search/src=http%3A%2F%2Fimgres.qu99.com%2Fqu99%2F101%2F503104-202006050643435ed9e99f69044.jpg&amp;refer=http%3A%2F%2Fimgres.qu99.com&amp;app=2002&amp;size=f9999,10000&amp;q=a80&amp;n=0&amp;g=0n&amp;fmt=auto?sec=1651462395&amp;t=98cbb55c38407de07bea184303beb1b2">
            <a:extLst>
              <a:ext uri="{FF2B5EF4-FFF2-40B4-BE49-F238E27FC236}">
                <a16:creationId xmlns:a16="http://schemas.microsoft.com/office/drawing/2014/main" id="{E83E7007-5DB2-4B98-A5FA-3B1BF90F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0" y="2880062"/>
            <a:ext cx="817102" cy="8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E9F2B2-C3AE-458A-ADEA-B5216AC2A65E}"/>
              </a:ext>
            </a:extLst>
          </p:cNvPr>
          <p:cNvSpPr txBox="1"/>
          <p:nvPr/>
        </p:nvSpPr>
        <p:spPr>
          <a:xfrm>
            <a:off x="7380195" y="3794884"/>
            <a:ext cx="504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324"/>
            <a:r>
              <a:rPr lang="zh-CN" altLang="en-US" sz="1050" b="1" dirty="0">
                <a:solidFill>
                  <a:prstClr val="black"/>
                </a:solidFill>
                <a:latin typeface="Adobe Devanagari" panose="02040503050201020203" pitchFamily="18" charset="0"/>
                <a:ea typeface="微软雅黑"/>
                <a:cs typeface="Adobe Devanagari" panose="02040503050201020203" pitchFamily="18" charset="0"/>
              </a:rPr>
              <a:t>你好</a:t>
            </a:r>
            <a:endParaRPr lang="zh-CN" altLang="en-US" sz="1200" b="1" dirty="0">
              <a:solidFill>
                <a:prstClr val="black"/>
              </a:solidFill>
              <a:latin typeface="Adobe Devanagari" panose="02040503050201020203" pitchFamily="18" charset="0"/>
              <a:ea typeface="微软雅黑"/>
              <a:cs typeface="Adobe Devanagari" panose="02040503050201020203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E4A9146-CC25-4D5F-A908-F9C5EB92212B}"/>
              </a:ext>
            </a:extLst>
          </p:cNvPr>
          <p:cNvSpPr/>
          <p:nvPr/>
        </p:nvSpPr>
        <p:spPr>
          <a:xfrm>
            <a:off x="6244548" y="3093963"/>
            <a:ext cx="415596" cy="3893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53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77177-2523-498D-9DF7-554CA2ACCFA3}"/>
              </a:ext>
            </a:extLst>
          </p:cNvPr>
          <p:cNvCxnSpPr>
            <a:cxnSpLocks/>
          </p:cNvCxnSpPr>
          <p:nvPr/>
        </p:nvCxnSpPr>
        <p:spPr>
          <a:xfrm>
            <a:off x="1547788" y="3672117"/>
            <a:ext cx="6048420" cy="0"/>
          </a:xfrm>
          <a:prstGeom prst="line">
            <a:avLst/>
          </a:prstGeom>
          <a:ln w="381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DC6B8-0B07-42F7-924E-9BC09C1D91E5}"/>
              </a:ext>
            </a:extLst>
          </p:cNvPr>
          <p:cNvSpPr txBox="1"/>
          <p:nvPr/>
        </p:nvSpPr>
        <p:spPr>
          <a:xfrm>
            <a:off x="783316" y="2325023"/>
            <a:ext cx="77213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5400" b="1" spc="150" dirty="0">
                <a:solidFill>
                  <a:srgbClr val="AB2B2B"/>
                </a:solidFill>
                <a:latin typeface="Rage Italic" panose="03070502040507070304" pitchFamily="66" charset="0"/>
                <a:ea typeface="微软雅黑" panose="020B0503020204020204" pitchFamily="34" charset="-122"/>
              </a:rPr>
              <a:t>Thank You for Watching !</a:t>
            </a:r>
            <a:endParaRPr lang="zh-CN" altLang="en-US" sz="5400" b="1" spc="150" dirty="0">
              <a:solidFill>
                <a:srgbClr val="AB2B2B"/>
              </a:solidFill>
              <a:latin typeface="Rage Italic" panose="03070502040507070304" pitchFamily="66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26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0e6388-2068-4b7a-b677-de131a30a16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395</Words>
  <Application>Microsoft Office PowerPoint</Application>
  <PresentationFormat>自定义</PresentationFormat>
  <Paragraphs>69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楷体</vt:lpstr>
      <vt:lpstr>微软雅黑</vt:lpstr>
      <vt:lpstr>Adobe Devanagari</vt:lpstr>
      <vt:lpstr>Arial</vt:lpstr>
      <vt:lpstr>Arial Rounded MT Bold</vt:lpstr>
      <vt:lpstr>Calibri</vt:lpstr>
      <vt:lpstr>Rage Italic</vt:lpstr>
      <vt:lpstr>Segoe UI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以学生为本，努力开拓学生工作新局面</dc:title>
  <dc:creator>Administrator</dc:creator>
  <cp:lastModifiedBy>颜 焕</cp:lastModifiedBy>
  <cp:revision>302</cp:revision>
  <dcterms:created xsi:type="dcterms:W3CDTF">2011-11-16T21:06:00Z</dcterms:created>
  <dcterms:modified xsi:type="dcterms:W3CDTF">2022-04-02T05:38:16Z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  <property fmtid="{D5CDD505-2E9C-101B-9397-08002B2CF9AE}" pid="3" name="KSORubyTemplateID">
    <vt:lpwstr>2</vt:lpwstr>
  </property>
</Properties>
</file>