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06" r:id="rId2"/>
    <p:sldId id="382" r:id="rId3"/>
    <p:sldId id="384" r:id="rId4"/>
    <p:sldId id="385" r:id="rId5"/>
    <p:sldId id="37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292F"/>
    <a:srgbClr val="18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7" autoAdjust="0"/>
    <p:restoredTop sz="85006" autoAdjust="0"/>
  </p:normalViewPr>
  <p:slideViewPr>
    <p:cSldViewPr snapToGrid="0">
      <p:cViewPr varScale="1">
        <p:scale>
          <a:sx n="62" d="100"/>
          <a:sy n="62" d="100"/>
        </p:scale>
        <p:origin x="84" y="7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E50C0-F59D-4265-9884-4BB163F043B6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80A37-D431-4B76-A9CC-FA6F7E66E7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480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8%87%BA%E5%8C%97%E5%B8%82" TargetMode="External"/><Relationship Id="rId7" Type="http://schemas.openxmlformats.org/officeDocument/2006/relationships/hyperlink" Target="https://zh.wikipedia.org/wiki/%E9%AB%98%E9%9B%84%E5%B8%82_(1979%E5%B9%B4-2010%E5%B9%B4)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zh.wikipedia.org/wiki/%E9%80%A3%E6%B1%9F%E7%B8%A3_(%E4%B8%AD%E8%8F%AF%E6%B0%91%E5%9C%8B)" TargetMode="External"/><Relationship Id="rId5" Type="http://schemas.openxmlformats.org/officeDocument/2006/relationships/hyperlink" Target="https://zh.wikipedia.org/wiki/%E9%87%91%E9%96%80%E7%B8%A3" TargetMode="External"/><Relationship Id="rId4" Type="http://schemas.openxmlformats.org/officeDocument/2006/relationships/hyperlink" Target="https://zh.wikipedia.org/wiki/%E8%87%BA%E7%81%A3%E7%9C%81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34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张图片检测出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33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166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网上用视觉方式进行识别的基本都是对图像进行阈值化操作，得到他的二值化图，找到车牌可能处于的区域在对其进行校正，分割，但是在复杂场景下，影响因素太多，不靠</a:t>
            </a:r>
            <a:r>
              <a:rPr lang="zh-CN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谱。很难进行针对性的调整。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931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台北市"/>
              </a:rPr>
              <a:t>92</a:t>
            </a:r>
            <a:r>
              <a:rPr lang="zh-CN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台北市"/>
              </a:rPr>
              <a:t>年之后 台北市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”</a:t>
            </a:r>
            <a:r>
              <a:rPr lang="zh-CN" altLang="en-US" dirty="0"/>
              <a:t> ，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“</a:t>
            </a:r>
            <a:r>
              <a:rPr lang="zh-CN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台湾省"/>
              </a:rPr>
              <a:t>台湾省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”</a:t>
            </a:r>
            <a:r>
              <a:rPr lang="zh-CN" altLang="en-US" dirty="0"/>
              <a:t> 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、“</a:t>
            </a:r>
            <a:r>
              <a:rPr lang="zh-CN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金门县"/>
              </a:rPr>
              <a:t>金门县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”、“</a:t>
            </a:r>
            <a:r>
              <a:rPr lang="zh-CN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连江县 (中华民国)"/>
              </a:rPr>
              <a:t>连江县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”、“</a:t>
            </a:r>
            <a:r>
              <a:rPr lang="zh-CN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高雄市 (1979年-2010年)"/>
              </a:rPr>
              <a:t>高雄市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”五种，仍在使用但已经停止发放</a:t>
            </a:r>
            <a:endParaRPr lang="en-US" altLang="zh-CN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12</a:t>
            </a:r>
            <a:r>
              <a:rPr lang="zh-CN" altLang="en-US" sz="1200" b="0" i="0" kern="1200">
                <a:solidFill>
                  <a:srgbClr val="20212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年之后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B9571-4ED6-4C81-B95F-91FC05788F20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544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DBD13-4AC8-4FCD-9B2D-95A1636FBB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329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214241" y="179334"/>
            <a:ext cx="2703782" cy="646764"/>
            <a:chOff x="9205483" y="280849"/>
            <a:chExt cx="2517243" cy="548463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5483" y="280849"/>
              <a:ext cx="618914" cy="548463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2038" y="341346"/>
              <a:ext cx="2050688" cy="464823"/>
            </a:xfrm>
            <a:prstGeom prst="rect">
              <a:avLst/>
            </a:prstGeom>
          </p:spPr>
        </p:pic>
      </p:grpSp>
      <p:cxnSp>
        <p:nvCxnSpPr>
          <p:cNvPr id="10" name="直接连接符 9"/>
          <p:cNvCxnSpPr/>
          <p:nvPr userDrawn="1"/>
        </p:nvCxnSpPr>
        <p:spPr>
          <a:xfrm>
            <a:off x="523982" y="846166"/>
            <a:ext cx="11178283" cy="0"/>
          </a:xfrm>
          <a:prstGeom prst="line">
            <a:avLst/>
          </a:prstGeom>
          <a:ln w="19050">
            <a:solidFill>
              <a:srgbClr val="CD2626"/>
            </a:solidFill>
          </a:ln>
          <a:effectLst>
            <a:outerShdw blurRad="50800" dist="38100" dir="5400000" algn="t" rotWithShape="0">
              <a:srgbClr val="D9D7DA">
                <a:alpha val="6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23982" y="77329"/>
            <a:ext cx="813731" cy="8137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0BEA-91DE-425F-9A70-60AC6B27C6DE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30BEA-91DE-425F-9A70-60AC6B27C6DE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3108D-736D-4D0B-9347-29A7A9B45C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2776746" y="4635211"/>
            <a:ext cx="6638508" cy="2476239"/>
          </a:xfrm>
          <a:prstGeom prst="rect">
            <a:avLst/>
          </a:prstGeom>
          <a:blipFill dpi="0" rotWithShape="1">
            <a:blip r:embed="rId3">
              <a:alphaModFix amt="5000"/>
            </a:blip>
            <a:srcRect/>
            <a:stretch>
              <a:fillRect t="-50527" b="1"/>
            </a:stretch>
          </a:blip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5172076" y="5945840"/>
            <a:ext cx="1533524" cy="254935"/>
          </a:xfrm>
          <a:prstGeom prst="roundRect">
            <a:avLst>
              <a:gd name="adj" fmla="val 6648"/>
            </a:avLst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6E9124-94C9-45F8-991C-9243C15143EC}" type="datetime1">
              <a:rPr lang="zh-CN" altLang="en-US" sz="1600" spc="100">
                <a:latin typeface="Bahnschrift Light" panose="020B0502040204020203" pitchFamily="34" charset="0"/>
                <a:ea typeface="微软雅黑" panose="020B0503020204020204" pitchFamily="34" charset="-122"/>
              </a:rPr>
              <a:t>2022/4/16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2486290" y="2432693"/>
            <a:ext cx="7219421" cy="0"/>
          </a:xfrm>
          <a:prstGeom prst="line">
            <a:avLst/>
          </a:prstGeom>
          <a:ln w="12700">
            <a:solidFill>
              <a:srgbClr val="A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486290" y="4401169"/>
            <a:ext cx="7219421" cy="0"/>
          </a:xfrm>
          <a:prstGeom prst="line">
            <a:avLst/>
          </a:prstGeom>
          <a:ln w="12700">
            <a:solidFill>
              <a:srgbClr val="A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134292" y="2924260"/>
            <a:ext cx="7713067" cy="651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3200" b="1" dirty="0">
                <a:solidFill>
                  <a:srgbClr val="AB2B2B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工作汇报</a:t>
            </a:r>
            <a:endParaRPr lang="zh-CN" altLang="en-US" sz="2800" b="1" dirty="0">
              <a:solidFill>
                <a:srgbClr val="AB2B2B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 rot="19489470">
            <a:off x="2087430" y="75101"/>
            <a:ext cx="7815223" cy="7025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19677627">
            <a:off x="1696367" y="-185105"/>
            <a:ext cx="8799268" cy="7539332"/>
          </a:xfrm>
          <a:prstGeom prst="rect">
            <a:avLst/>
          </a:prstGeom>
          <a:noFill/>
          <a:ln w="393700"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75000">
                  <a:srgbClr val="D9D7DA">
                    <a:alpha val="36000"/>
                  </a:srgb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9689791">
            <a:off x="1250990" y="-594491"/>
            <a:ext cx="9690020" cy="8358103"/>
          </a:xfrm>
          <a:prstGeom prst="rect">
            <a:avLst/>
          </a:prstGeom>
          <a:noFill/>
          <a:ln w="25400">
            <a:solidFill>
              <a:srgbClr val="A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 rot="19677627">
            <a:off x="837848" y="-966170"/>
            <a:ext cx="10516304" cy="9101460"/>
          </a:xfrm>
          <a:prstGeom prst="rect">
            <a:avLst/>
          </a:prstGeom>
          <a:noFill/>
          <a:ln w="304800"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69000">
                  <a:srgbClr val="D9D7DA">
                    <a:alpha val="32000"/>
                  </a:srgb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rot="19677627">
            <a:off x="631957" y="-1193179"/>
            <a:ext cx="10928087" cy="9555478"/>
          </a:xfrm>
          <a:prstGeom prst="rect">
            <a:avLst/>
          </a:prstGeom>
          <a:noFill/>
          <a:ln w="127000">
            <a:solidFill>
              <a:srgbClr val="A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 flipV="1">
            <a:off x="0" y="0"/>
            <a:ext cx="2809876" cy="1756941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1" name="直角三角形 20"/>
          <p:cNvSpPr/>
          <p:nvPr/>
        </p:nvSpPr>
        <p:spPr>
          <a:xfrm rot="16200000" flipV="1">
            <a:off x="-559805" y="4699477"/>
            <a:ext cx="2809876" cy="1756941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直角三角形 21"/>
          <p:cNvSpPr/>
          <p:nvPr/>
        </p:nvSpPr>
        <p:spPr>
          <a:xfrm rot="16200000" flipH="1">
            <a:off x="9801294" y="562042"/>
            <a:ext cx="2952749" cy="1828666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直角三角形 22"/>
          <p:cNvSpPr/>
          <p:nvPr/>
        </p:nvSpPr>
        <p:spPr>
          <a:xfrm flipH="1">
            <a:off x="9783191" y="5443226"/>
            <a:ext cx="2442147" cy="1414770"/>
          </a:xfrm>
          <a:prstGeom prst="rtTriangle">
            <a:avLst/>
          </a:prstGeom>
          <a:solidFill>
            <a:srgbClr val="AB2B2B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896094" y="822386"/>
            <a:ext cx="4399811" cy="813731"/>
            <a:chOff x="4386699" y="746886"/>
            <a:chExt cx="4399811" cy="813731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86699" y="746886"/>
              <a:ext cx="813731" cy="813731"/>
            </a:xfrm>
            <a:prstGeom prst="rect">
              <a:avLst/>
            </a:prstGeom>
          </p:spPr>
        </p:pic>
        <p:grpSp>
          <p:nvGrpSpPr>
            <p:cNvPr id="25" name="组合 24"/>
            <p:cNvGrpSpPr/>
            <p:nvPr/>
          </p:nvGrpSpPr>
          <p:grpSpPr>
            <a:xfrm>
              <a:off x="5384803" y="746904"/>
              <a:ext cx="3401707" cy="813713"/>
              <a:chOff x="9205483" y="280849"/>
              <a:chExt cx="2517243" cy="548463"/>
            </a:xfrm>
          </p:grpSpPr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5483" y="280849"/>
                <a:ext cx="618914" cy="548463"/>
              </a:xfrm>
              <a:prstGeom prst="rect">
                <a:avLst/>
              </a:prstGeom>
            </p:spPr>
          </p:pic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72038" y="341346"/>
                <a:ext cx="2050688" cy="464823"/>
              </a:xfrm>
              <a:prstGeom prst="rect">
                <a:avLst/>
              </a:prstGeom>
            </p:spPr>
          </p:pic>
        </p:grp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2B89336E-CE60-4E87-8B64-3FC72EEC20BD}"/>
              </a:ext>
            </a:extLst>
          </p:cNvPr>
          <p:cNvSpPr txBox="1"/>
          <p:nvPr/>
        </p:nvSpPr>
        <p:spPr>
          <a:xfrm>
            <a:off x="2134138" y="4439584"/>
            <a:ext cx="7713067" cy="37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600" b="1" dirty="0">
                <a:solidFill>
                  <a:srgbClr val="AB2B2B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汇报人：陆宇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3717" y="6481234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998022-5A15-4BD5-8AA1-13B9613EEBA7}"/>
              </a:ext>
            </a:extLst>
          </p:cNvPr>
          <p:cNvSpPr txBox="1"/>
          <p:nvPr/>
        </p:nvSpPr>
        <p:spPr>
          <a:xfrm>
            <a:off x="1460938" y="280398"/>
            <a:ext cx="3869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工作汇报</a:t>
            </a:r>
          </a:p>
        </p:txBody>
      </p:sp>
      <p:pic>
        <p:nvPicPr>
          <p:cNvPr id="7" name="图片 6" descr="图片包含 游戏机, 笔记本, 电脑, 电视&#10;&#10;描述已自动生成">
            <a:extLst>
              <a:ext uri="{FF2B5EF4-FFF2-40B4-BE49-F238E27FC236}">
                <a16:creationId xmlns:a16="http://schemas.microsoft.com/office/drawing/2014/main" id="{DDC04485-5DF2-47C0-B9BF-CD2C9A599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60" y="988017"/>
            <a:ext cx="3798975" cy="5191932"/>
          </a:xfrm>
          <a:prstGeom prst="rect">
            <a:avLst/>
          </a:prstGeom>
        </p:spPr>
      </p:pic>
      <p:pic>
        <p:nvPicPr>
          <p:cNvPr id="12" name="图片 11" descr="夜晚亮着灯的汽车&#10;&#10;描述已自动生成">
            <a:extLst>
              <a:ext uri="{FF2B5EF4-FFF2-40B4-BE49-F238E27FC236}">
                <a16:creationId xmlns:a16="http://schemas.microsoft.com/office/drawing/2014/main" id="{F1D026F7-68BF-461D-A30C-642EBF8DF3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667" y="988017"/>
            <a:ext cx="3796191" cy="5188127"/>
          </a:xfrm>
          <a:prstGeom prst="rect">
            <a:avLst/>
          </a:prstGeom>
        </p:spPr>
      </p:pic>
      <p:pic>
        <p:nvPicPr>
          <p:cNvPr id="14" name="图片 13" descr="图片包含 图形用户界面&#10;&#10;描述已自动生成">
            <a:extLst>
              <a:ext uri="{FF2B5EF4-FFF2-40B4-BE49-F238E27FC236}">
                <a16:creationId xmlns:a16="http://schemas.microsoft.com/office/drawing/2014/main" id="{FD159668-CE93-41F2-8E87-847249CF62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53" y="988017"/>
            <a:ext cx="3798975" cy="519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66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3717" y="6481234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998022-5A15-4BD5-8AA1-13B9613EEBA7}"/>
              </a:ext>
            </a:extLst>
          </p:cNvPr>
          <p:cNvSpPr txBox="1"/>
          <p:nvPr/>
        </p:nvSpPr>
        <p:spPr>
          <a:xfrm>
            <a:off x="1460938" y="280398"/>
            <a:ext cx="3869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工作汇报</a:t>
            </a:r>
          </a:p>
        </p:txBody>
      </p:sp>
      <p:pic>
        <p:nvPicPr>
          <p:cNvPr id="6" name="图片 5" descr="手机屏幕的截图&#10;&#10;中度可信度描述已自动生成">
            <a:extLst>
              <a:ext uri="{FF2B5EF4-FFF2-40B4-BE49-F238E27FC236}">
                <a16:creationId xmlns:a16="http://schemas.microsoft.com/office/drawing/2014/main" id="{319ECFED-823C-48BC-AC80-FAACB20E3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477" y="4642136"/>
            <a:ext cx="4428571" cy="1609524"/>
          </a:xfrm>
          <a:prstGeom prst="rect">
            <a:avLst/>
          </a:prstGeom>
        </p:spPr>
      </p:pic>
      <p:pic>
        <p:nvPicPr>
          <p:cNvPr id="8" name="图片 7" descr="一辆蓝色的车&#10;&#10;中度可信度描述已自动生成">
            <a:extLst>
              <a:ext uri="{FF2B5EF4-FFF2-40B4-BE49-F238E27FC236}">
                <a16:creationId xmlns:a16="http://schemas.microsoft.com/office/drawing/2014/main" id="{7BE5DC64-F474-479D-AF48-89129EFE93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83" y="1157610"/>
            <a:ext cx="4286250" cy="32099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524AA25-04E4-44F5-A3E6-5CFF7F2589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4715" y="1157610"/>
            <a:ext cx="4257143" cy="3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54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33717" y="6481234"/>
            <a:ext cx="7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247E6E-6507-4F69-8E4E-2578B16075EC}" type="slidenum">
              <a:rPr lang="zh-CN" altLang="en-US" smtClean="0">
                <a:solidFill>
                  <a:schemeClr val="bg1">
                    <a:lumMod val="6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</a:t>
            </a:fld>
            <a:endParaRPr lang="zh-CN" altLang="en-US" dirty="0">
              <a:solidFill>
                <a:schemeClr val="bg1">
                  <a:lumMod val="65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998022-5A15-4BD5-8AA1-13B9613EEBA7}"/>
              </a:ext>
            </a:extLst>
          </p:cNvPr>
          <p:cNvSpPr txBox="1"/>
          <p:nvPr/>
        </p:nvSpPr>
        <p:spPr>
          <a:xfrm>
            <a:off x="1460938" y="280398"/>
            <a:ext cx="3869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工作汇报</a:t>
            </a:r>
          </a:p>
        </p:txBody>
      </p:sp>
      <p:pic>
        <p:nvPicPr>
          <p:cNvPr id="7" name="图片 6" descr="电脑萤幕画面&#10;&#10;低可信度描述已自动生成">
            <a:extLst>
              <a:ext uri="{FF2B5EF4-FFF2-40B4-BE49-F238E27FC236}">
                <a16:creationId xmlns:a16="http://schemas.microsoft.com/office/drawing/2014/main" id="{A617F888-D654-4FB4-B47D-BB08BBBFB7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355" y="937985"/>
            <a:ext cx="5727915" cy="5727915"/>
          </a:xfrm>
          <a:prstGeom prst="rect">
            <a:avLst/>
          </a:prstGeom>
        </p:spPr>
      </p:pic>
      <p:pic>
        <p:nvPicPr>
          <p:cNvPr id="12" name="图片 11" descr="日历&#10;&#10;描述已自动生成">
            <a:extLst>
              <a:ext uri="{FF2B5EF4-FFF2-40B4-BE49-F238E27FC236}">
                <a16:creationId xmlns:a16="http://schemas.microsoft.com/office/drawing/2014/main" id="{3A97C4AA-0A6B-4FDE-B68C-8E92090A9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938" y="1253183"/>
            <a:ext cx="3236252" cy="201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7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rot="19677627">
            <a:off x="1696367" y="-185105"/>
            <a:ext cx="8799268" cy="7539332"/>
          </a:xfrm>
          <a:prstGeom prst="rect">
            <a:avLst/>
          </a:prstGeom>
          <a:noFill/>
          <a:ln w="393700"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75000">
                  <a:srgbClr val="D9D7DA">
                    <a:alpha val="36000"/>
                  </a:srgb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19689791">
            <a:off x="1250990" y="-594491"/>
            <a:ext cx="9690020" cy="8358103"/>
          </a:xfrm>
          <a:prstGeom prst="rect">
            <a:avLst/>
          </a:prstGeom>
          <a:noFill/>
          <a:ln w="25400">
            <a:solidFill>
              <a:srgbClr val="A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19677627">
            <a:off x="837848" y="-966170"/>
            <a:ext cx="10516304" cy="9101460"/>
          </a:xfrm>
          <a:prstGeom prst="rect">
            <a:avLst/>
          </a:prstGeom>
          <a:noFill/>
          <a:ln w="304800">
            <a:gradFill flip="none" rotWithShape="1">
              <a:gsLst>
                <a:gs pos="0">
                  <a:schemeClr val="accent3">
                    <a:lumMod val="67000"/>
                    <a:alpha val="0"/>
                  </a:schemeClr>
                </a:gs>
                <a:gs pos="69000">
                  <a:srgbClr val="D9D7DA">
                    <a:alpha val="32000"/>
                  </a:srgb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19677627">
            <a:off x="631957" y="-1193179"/>
            <a:ext cx="10928087" cy="9555478"/>
          </a:xfrm>
          <a:prstGeom prst="rect">
            <a:avLst/>
          </a:prstGeom>
          <a:noFill/>
          <a:ln w="127000">
            <a:solidFill>
              <a:srgbClr val="A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3896094" y="822386"/>
            <a:ext cx="4399811" cy="813731"/>
            <a:chOff x="4386699" y="746886"/>
            <a:chExt cx="4399811" cy="813731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6699" y="746886"/>
              <a:ext cx="813731" cy="813731"/>
            </a:xfrm>
            <a:prstGeom prst="rect">
              <a:avLst/>
            </a:prstGeom>
          </p:spPr>
        </p:pic>
        <p:grpSp>
          <p:nvGrpSpPr>
            <p:cNvPr id="20" name="组合 19"/>
            <p:cNvGrpSpPr/>
            <p:nvPr/>
          </p:nvGrpSpPr>
          <p:grpSpPr>
            <a:xfrm>
              <a:off x="5384803" y="746904"/>
              <a:ext cx="3401707" cy="813713"/>
              <a:chOff x="9205483" y="280849"/>
              <a:chExt cx="2517243" cy="548463"/>
            </a:xfrm>
          </p:grpSpPr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5483" y="280849"/>
                <a:ext cx="618914" cy="548463"/>
              </a:xfrm>
              <a:prstGeom prst="rect">
                <a:avLst/>
              </a:prstGeom>
            </p:spPr>
          </p:pic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72038" y="341346"/>
                <a:ext cx="2050688" cy="464823"/>
              </a:xfrm>
              <a:prstGeom prst="rect">
                <a:avLst/>
              </a:prstGeom>
            </p:spPr>
          </p:pic>
        </p:grpSp>
      </p:grpSp>
      <p:sp>
        <p:nvSpPr>
          <p:cNvPr id="5" name="标题 4">
            <a:extLst>
              <a:ext uri="{FF2B5EF4-FFF2-40B4-BE49-F238E27FC236}">
                <a16:creationId xmlns:a16="http://schemas.microsoft.com/office/drawing/2014/main" id="{9886493A-DB5F-49EC-A35D-C3DE4621F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5317"/>
            <a:ext cx="9144000" cy="1387366"/>
          </a:xfrm>
        </p:spPr>
        <p:txBody>
          <a:bodyPr/>
          <a:lstStyle/>
          <a:p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82777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15107</TotalTime>
  <Words>114</Words>
  <Application>Microsoft Office PowerPoint</Application>
  <PresentationFormat>宽屏</PresentationFormat>
  <Paragraphs>19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微软雅黑</vt:lpstr>
      <vt:lpstr>Adobe Devanagari</vt:lpstr>
      <vt:lpstr>Arial</vt:lpstr>
      <vt:lpstr>Bahnschrift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miao tamiaode</dc:creator>
  <cp:lastModifiedBy>Jia Leyuan</cp:lastModifiedBy>
  <cp:revision>517</cp:revision>
  <dcterms:created xsi:type="dcterms:W3CDTF">2020-04-23T01:39:00Z</dcterms:created>
  <dcterms:modified xsi:type="dcterms:W3CDTF">2022-04-16T08:58:04Z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