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6" r:id="rId2"/>
    <p:sldId id="378" r:id="rId3"/>
    <p:sldId id="379" r:id="rId4"/>
    <p:sldId id="380" r:id="rId5"/>
    <p:sldId id="3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>
      <p:cViewPr varScale="1">
        <p:scale>
          <a:sx n="99" d="100"/>
          <a:sy n="99" d="100"/>
        </p:scale>
        <p:origin x="1032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8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eg"/><Relationship Id="rId4" Type="http://schemas.openxmlformats.org/officeDocument/2006/relationships/image" Target="../media/image8.jp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2022/4/15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34292" y="2924260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483FC59-0AA4-4ABA-B60D-C50B9C887809}"/>
              </a:ext>
            </a:extLst>
          </p:cNvPr>
          <p:cNvSpPr txBox="1"/>
          <p:nvPr/>
        </p:nvSpPr>
        <p:spPr>
          <a:xfrm>
            <a:off x="2134292" y="4378121"/>
            <a:ext cx="771306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汇报人：王碧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3A4826-06BB-4E3F-BB1F-D4AD7C04DACE}"/>
              </a:ext>
            </a:extLst>
          </p:cNvPr>
          <p:cNvSpPr/>
          <p:nvPr/>
        </p:nvSpPr>
        <p:spPr>
          <a:xfrm>
            <a:off x="1091518" y="5742570"/>
            <a:ext cx="107213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Ronneberger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Fischer, and T.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U-net: Convolutional networks for biomedical image segmentation. In MICCAI, pages 234–241. Springer,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Youngmin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Dongyoon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Sangdoo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Yun, 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Hwalsuk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“Character region awareness for text detection,” in CVPR, 2019, pp. 9365–9374.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Shang, J. Gao and J. Sun, “Character Region Awareness Network For Scene Text Recognition,”  in 2020 IEEE International Conference on Multimedia and Expo (ICME), 2020, pp. 1-6.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876F94-4AC1-46B3-AEF2-DCB0FBF73162}"/>
              </a:ext>
            </a:extLst>
          </p:cNvPr>
          <p:cNvSpPr txBox="1"/>
          <p:nvPr/>
        </p:nvSpPr>
        <p:spPr>
          <a:xfrm>
            <a:off x="803707" y="1033956"/>
            <a:ext cx="228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cs typeface="Times New Roman" panose="02020603050405020304" pitchFamily="18" charset="0"/>
              </a:rPr>
              <a:t>SynthText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8F32BA-42EF-4434-A5E0-C4CBA05CE8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06" y="1699718"/>
            <a:ext cx="2206191" cy="16546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34E4CB-216F-4ED9-A50A-F299A15728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06" y="3584699"/>
            <a:ext cx="2206191" cy="1654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37D124-8B52-4F78-A9BD-ACE521FE6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16" y="1699718"/>
            <a:ext cx="2522619" cy="16439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C421DC-D604-467F-80D9-C64A60E19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16" y="3584699"/>
            <a:ext cx="2522619" cy="16546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AD49004-45AE-4B35-A8C9-B2267648B42F}"/>
              </a:ext>
            </a:extLst>
          </p:cNvPr>
          <p:cNvSpPr txBox="1"/>
          <p:nvPr/>
        </p:nvSpPr>
        <p:spPr>
          <a:xfrm>
            <a:off x="6452188" y="1033956"/>
            <a:ext cx="228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Times New Roman" panose="02020603050405020304" pitchFamily="18" charset="0"/>
              </a:rPr>
              <a:t>ICDAR15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116B71-A4D6-4C18-BA2F-742E832F05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8" y="1710454"/>
            <a:ext cx="2522619" cy="164390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00B601-6E54-44AA-8C91-18AD1BDE9F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8" y="3584699"/>
            <a:ext cx="2522619" cy="16546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89B5EE2-D515-4E23-B160-CB296DB089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8" y="1710454"/>
            <a:ext cx="2522620" cy="16331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7FAEC45-A7F3-4FF3-9154-CE3BD4DF5C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38" y="3584699"/>
            <a:ext cx="2522619" cy="1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99121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评估方法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2ECFB2-004B-48C1-8D51-13BC7E3BD380}"/>
              </a:ext>
            </a:extLst>
          </p:cNvPr>
          <p:cNvSpPr txBox="1"/>
          <p:nvPr/>
        </p:nvSpPr>
        <p:spPr>
          <a:xfrm>
            <a:off x="736330" y="956954"/>
            <a:ext cx="228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cs typeface="Times New Roman" panose="02020603050405020304" pitchFamily="18" charset="0"/>
              </a:rPr>
              <a:t>DetEval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98C0CA-5BC3-48A5-B9A0-E4A4CF42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1457571"/>
            <a:ext cx="5942857" cy="39428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0DFFD1-8F0E-46EF-8BAA-B9B9F9DF5814}"/>
              </a:ext>
            </a:extLst>
          </p:cNvPr>
          <p:cNvSpPr/>
          <p:nvPr/>
        </p:nvSpPr>
        <p:spPr>
          <a:xfrm>
            <a:off x="736330" y="260070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能够考虑检测结果与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groundtruth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一对一，一对多，多对一的情况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39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3A4826-06BB-4E3F-BB1F-D4AD7C04DACE}"/>
              </a:ext>
            </a:extLst>
          </p:cNvPr>
          <p:cNvSpPr/>
          <p:nvPr/>
        </p:nvSpPr>
        <p:spPr>
          <a:xfrm>
            <a:off x="847625" y="5688555"/>
            <a:ext cx="107213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Badrinarayanan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Kendall and R.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Cipolla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Encoder-Decoder Architecture for Image Segmentation," in IEEE Transactions on Pattern Analysis and Machine Intelligence, vol. 39, no. 12, pp. 2481-2495.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Youngmin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Dongyoon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Sangdoo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Yun, 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Hwalsuk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“Character region awareness for text detection,” in CVPR, 2019, pp. 9365–9374.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Shang, J. Gao and J. Sun, “Character Region Awareness Network For Scene Text Recognition,”  in 2020 IEEE International Conference on Multimedia and Expo (ICME), 2020, pp. 1-6.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E0343-7B79-424F-9158-42C92094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83" y="1859223"/>
            <a:ext cx="4495329" cy="257142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79F9F8-7528-49E0-959E-3EB649A4565E}"/>
              </a:ext>
            </a:extLst>
          </p:cNvPr>
          <p:cNvSpPr/>
          <p:nvPr/>
        </p:nvSpPr>
        <p:spPr>
          <a:xfrm>
            <a:off x="587141" y="2678228"/>
            <a:ext cx="1106907" cy="625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39AD24-CF60-4E74-9257-3778578A674F}"/>
              </a:ext>
            </a:extLst>
          </p:cNvPr>
          <p:cNvSpPr txBox="1"/>
          <p:nvPr/>
        </p:nvSpPr>
        <p:spPr>
          <a:xfrm>
            <a:off x="654518" y="2837161"/>
            <a:ext cx="1106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E73DC2-1BE4-45DD-85C3-47CD7CBDA93A}"/>
              </a:ext>
            </a:extLst>
          </p:cNvPr>
          <p:cNvCxnSpPr/>
          <p:nvPr/>
        </p:nvCxnSpPr>
        <p:spPr>
          <a:xfrm flipH="1">
            <a:off x="5948413" y="1309036"/>
            <a:ext cx="259882" cy="11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9E984AD-1AE7-4F2C-80F4-CAC504FFD93D}"/>
              </a:ext>
            </a:extLst>
          </p:cNvPr>
          <p:cNvSpPr txBox="1"/>
          <p:nvPr/>
        </p:nvSpPr>
        <p:spPr>
          <a:xfrm>
            <a:off x="5746282" y="962642"/>
            <a:ext cx="127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70CAED-30A6-4FC9-9574-3F17BCB3886A}"/>
              </a:ext>
            </a:extLst>
          </p:cNvPr>
          <p:cNvSpPr/>
          <p:nvPr/>
        </p:nvSpPr>
        <p:spPr>
          <a:xfrm>
            <a:off x="2608954" y="2052586"/>
            <a:ext cx="1241659" cy="625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C3F478-1039-4135-9036-8C88D13EEACD}"/>
              </a:ext>
            </a:extLst>
          </p:cNvPr>
          <p:cNvSpPr txBox="1"/>
          <p:nvPr/>
        </p:nvSpPr>
        <p:spPr>
          <a:xfrm>
            <a:off x="2543686" y="2205762"/>
            <a:ext cx="1372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Map GT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E29FF97-2D81-4265-9C34-15B73DFBB214}"/>
              </a:ext>
            </a:extLst>
          </p:cNvPr>
          <p:cNvSpPr/>
          <p:nvPr/>
        </p:nvSpPr>
        <p:spPr>
          <a:xfrm>
            <a:off x="2608952" y="3364504"/>
            <a:ext cx="1241659" cy="625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D93A54-789D-405E-92D7-EAC286EDF1A5}"/>
              </a:ext>
            </a:extLst>
          </p:cNvPr>
          <p:cNvSpPr txBox="1"/>
          <p:nvPr/>
        </p:nvSpPr>
        <p:spPr>
          <a:xfrm>
            <a:off x="2543686" y="3503976"/>
            <a:ext cx="15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Map GT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55F0688-1288-4EAB-8BB2-A9AEB90F0FF8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1761424" y="2359651"/>
            <a:ext cx="782262" cy="631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C181423-66A1-4BD3-8795-AA368172BE0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761424" y="2991050"/>
            <a:ext cx="782262" cy="666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31A34A3-9436-42FD-AD84-6E2CB6F9127B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3915879" y="2359651"/>
            <a:ext cx="846604" cy="785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3F7558B-235E-4ABC-8A14-CEFD5E263DA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15877" y="3144938"/>
            <a:ext cx="846606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26C9EC-658B-4ABE-8A6C-C86A5392AB94}"/>
              </a:ext>
            </a:extLst>
          </p:cNvPr>
          <p:cNvSpPr/>
          <p:nvPr/>
        </p:nvSpPr>
        <p:spPr>
          <a:xfrm>
            <a:off x="10104416" y="2028522"/>
            <a:ext cx="1241659" cy="625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1BE0FB-FED6-4F65-8A5B-5DBFAE7D24CC}"/>
              </a:ext>
            </a:extLst>
          </p:cNvPr>
          <p:cNvSpPr txBox="1"/>
          <p:nvPr/>
        </p:nvSpPr>
        <p:spPr>
          <a:xfrm>
            <a:off x="10039148" y="2181698"/>
            <a:ext cx="1372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Map Pre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5D9DABD-CAC1-4145-88B8-1938AFD2D6E4}"/>
              </a:ext>
            </a:extLst>
          </p:cNvPr>
          <p:cNvSpPr/>
          <p:nvPr/>
        </p:nvSpPr>
        <p:spPr>
          <a:xfrm>
            <a:off x="10104414" y="3340440"/>
            <a:ext cx="1241659" cy="625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ABE6F8-55C6-495E-8326-C224FEA1BB13}"/>
              </a:ext>
            </a:extLst>
          </p:cNvPr>
          <p:cNvSpPr txBox="1"/>
          <p:nvPr/>
        </p:nvSpPr>
        <p:spPr>
          <a:xfrm>
            <a:off x="10049786" y="3519851"/>
            <a:ext cx="155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Map Pre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17C7733-BB6A-46EE-B89C-3D60A45663FC}"/>
              </a:ext>
            </a:extLst>
          </p:cNvPr>
          <p:cNvCxnSpPr>
            <a:endCxn id="27" idx="1"/>
          </p:cNvCxnSpPr>
          <p:nvPr/>
        </p:nvCxnSpPr>
        <p:spPr>
          <a:xfrm flipV="1">
            <a:off x="9256886" y="2335587"/>
            <a:ext cx="782262" cy="631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84B4FFE-CB06-43DD-82F0-351E5C856281}"/>
              </a:ext>
            </a:extLst>
          </p:cNvPr>
          <p:cNvCxnSpPr>
            <a:endCxn id="29" idx="1"/>
          </p:cNvCxnSpPr>
          <p:nvPr/>
        </p:nvCxnSpPr>
        <p:spPr>
          <a:xfrm>
            <a:off x="9267524" y="3006925"/>
            <a:ext cx="782262" cy="666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DE1A29B-A1E8-4FB6-A438-90722E49E962}"/>
              </a:ext>
            </a:extLst>
          </p:cNvPr>
          <p:cNvSpPr/>
          <p:nvPr/>
        </p:nvSpPr>
        <p:spPr>
          <a:xfrm>
            <a:off x="5861785" y="4783756"/>
            <a:ext cx="1395663" cy="306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D311C7-17FA-4303-8DBD-108D1175A4AF}"/>
              </a:ext>
            </a:extLst>
          </p:cNvPr>
          <p:cNvSpPr txBox="1"/>
          <p:nvPr/>
        </p:nvSpPr>
        <p:spPr>
          <a:xfrm>
            <a:off x="6078354" y="4762366"/>
            <a:ext cx="127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MSEloss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73571B-8812-4826-97DF-D3FBEFF1A474}"/>
              </a:ext>
            </a:extLst>
          </p:cNvPr>
          <p:cNvCxnSpPr>
            <a:endCxn id="35" idx="3"/>
          </p:cNvCxnSpPr>
          <p:nvPr/>
        </p:nvCxnSpPr>
        <p:spPr>
          <a:xfrm flipH="1">
            <a:off x="7348889" y="4931643"/>
            <a:ext cx="259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5D96C7-ED44-40D5-B7AF-097F8A4A52EA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321222" y="4931643"/>
            <a:ext cx="2540563" cy="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8CC0CB3-726F-4BA5-9726-B379AFB624C2}"/>
              </a:ext>
            </a:extLst>
          </p:cNvPr>
          <p:cNvSpPr/>
          <p:nvPr/>
        </p:nvSpPr>
        <p:spPr>
          <a:xfrm>
            <a:off x="4523874" y="1578543"/>
            <a:ext cx="4870383" cy="287353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40F733D-2601-4919-B6AA-1C3628C2156F}"/>
              </a:ext>
            </a:extLst>
          </p:cNvPr>
          <p:cNvSpPr txBox="1"/>
          <p:nvPr/>
        </p:nvSpPr>
        <p:spPr>
          <a:xfrm>
            <a:off x="8046003" y="945095"/>
            <a:ext cx="127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12222709-AC03-41EC-86A6-79855A57350F}"/>
              </a:ext>
            </a:extLst>
          </p:cNvPr>
          <p:cNvSpPr/>
          <p:nvPr/>
        </p:nvSpPr>
        <p:spPr>
          <a:xfrm>
            <a:off x="8460606" y="1309036"/>
            <a:ext cx="96253" cy="2416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245</Words>
  <Application>Microsoft Office PowerPoint</Application>
  <PresentationFormat>宽屏</PresentationFormat>
  <Paragraphs>33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Adobe Devanagari</vt:lpstr>
      <vt:lpstr>-apple-system</vt:lpstr>
      <vt:lpstr>等线</vt:lpstr>
      <vt:lpstr>等线 Light</vt:lpstr>
      <vt:lpstr>微软雅黑</vt:lpstr>
      <vt:lpstr>Arial</vt:lpstr>
      <vt:lpstr>Bahnschrift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wang</cp:lastModifiedBy>
  <cp:revision>524</cp:revision>
  <dcterms:created xsi:type="dcterms:W3CDTF">2020-04-23T01:39:00Z</dcterms:created>
  <dcterms:modified xsi:type="dcterms:W3CDTF">2022-04-15T02:54:24Z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