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24E0C"/>
    <a:srgbClr val="C7450B"/>
    <a:srgbClr val="99CCFF"/>
    <a:srgbClr val="16426C"/>
    <a:srgbClr val="A20000"/>
    <a:srgbClr val="C4171F"/>
    <a:srgbClr val="A40000"/>
    <a:srgbClr val="9E0000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696" y="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0923"/>
    </p:cViewPr>
  </p:sorterViewPr>
  <p:notesViewPr>
    <p:cSldViewPr snapToGrid="0">
      <p:cViewPr varScale="1">
        <p:scale>
          <a:sx n="63" d="100"/>
          <a:sy n="63" d="100"/>
        </p:scale>
        <p:origin x="19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1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6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树, 天空, 户外, 道路&#10;&#10;自动生成的说明"/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grayscl/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349896"/>
            <a:ext cx="10845800" cy="57025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1909739"/>
            <a:ext cx="10845800" cy="125124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96000" y="5312335"/>
            <a:ext cx="1800000" cy="353119"/>
          </a:xfrm>
          <a:prstGeom prst="hexagon">
            <a:avLst>
              <a:gd name="adj" fmla="val 48499"/>
              <a:gd name="vf" fmla="val 11547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81523" y="5744931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6462421"/>
            <a:ext cx="12192000" cy="791157"/>
          </a:xfrm>
          <a:prstGeom prst="rect">
            <a:avLst/>
          </a:prstGeom>
          <a:solidFill>
            <a:srgbClr val="16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" y="-395579"/>
            <a:ext cx="12192000" cy="791157"/>
          </a:xfrm>
          <a:prstGeom prst="rect">
            <a:avLst/>
          </a:prstGeom>
          <a:solidFill>
            <a:srgbClr val="16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树, 天空, 户外, 道路&#10;&#10;自动生成的说明"/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grayscl/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3099" y="1685925"/>
            <a:ext cx="10845800" cy="1867354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zh-CN" altLang="en-US" sz="4800" b="1" kern="1200" spc="6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ea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3099" y="3553279"/>
            <a:ext cx="10845800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459656"/>
            <a:ext cx="12192000" cy="796690"/>
          </a:xfrm>
          <a:prstGeom prst="rect">
            <a:avLst/>
          </a:prstGeom>
          <a:solidFill>
            <a:srgbClr val="16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-398347"/>
            <a:ext cx="12192000" cy="796690"/>
          </a:xfrm>
          <a:prstGeom prst="rect">
            <a:avLst/>
          </a:prstGeom>
          <a:solidFill>
            <a:srgbClr val="164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spc="600" dirty="0">
                <a:solidFill>
                  <a:schemeClr val="accent1"/>
                </a:solidFill>
                <a:latin typeface="+mn-ea"/>
              </a:rPr>
              <a:t>团结、紧张、质朴、活泼</a:t>
            </a:r>
            <a:endParaRPr lang="zh-CN" altLang="en-US" sz="1000" kern="1200" spc="600" dirty="0">
              <a:solidFill>
                <a:schemeClr val="accent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796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树, 天空, 户外, 道路&#10;&#10;自动生成的说明"/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grayscl/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图片包含 宗教场所, 建筑物, 喇嘛庙, 户外&#10;&#10;自动生成的说明"/>
          <p:cNvPicPr>
            <a:picLocks noChangeAspect="1"/>
          </p:cNvPicPr>
          <p:nvPr userDrawn="1"/>
        </p:nvPicPr>
        <p:blipFill>
          <a:blip r:embed="rId3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75164"/>
            <a:ext cx="3342418" cy="2882836"/>
          </a:xfrm>
          <a:prstGeom prst="rect">
            <a:avLst/>
          </a:prstGeom>
        </p:spPr>
      </p:pic>
      <p:pic>
        <p:nvPicPr>
          <p:cNvPr id="16" name="图片 15" descr="图片包含 宗教场所, 建筑物, 喇嘛庙, 户外&#10;&#10;自动生成的说明"/>
          <p:cNvPicPr>
            <a:picLocks noChangeAspect="1"/>
          </p:cNvPicPr>
          <p:nvPr userDrawn="1"/>
        </p:nvPicPr>
        <p:blipFill>
          <a:blip r:embed="rId3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9582" y="3975164"/>
            <a:ext cx="3342418" cy="2882836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254475"/>
            <a:ext cx="10845798" cy="228163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76623" y="5647471"/>
            <a:ext cx="5238752" cy="3108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zh-CN" altLang="en-US" sz="1600" spc="3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107542"/>
            <a:ext cx="10845798" cy="682171"/>
          </a:xfrm>
        </p:spPr>
        <p:txBody>
          <a:bodyPr vert="horz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55" y="691829"/>
            <a:ext cx="1125289" cy="112528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1556" y="1"/>
            <a:ext cx="10498931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95325" y="1028700"/>
            <a:ext cx="10926762" cy="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364288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364288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pc="600">
                <a:solidFill>
                  <a:schemeClr val="accent1"/>
                </a:solidFill>
                <a:latin typeface="+mn-ea"/>
              </a:rPr>
              <a:t>美美与共 知行合一</a:t>
            </a:r>
            <a:endParaRPr lang="zh-CN" altLang="en-US" spc="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64288"/>
            <a:ext cx="2909888" cy="206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pc="300">
                <a:solidFill>
                  <a:schemeClr val="accent1"/>
                </a:solidFill>
                <a:cs typeface="Arial" panose="020B0604020202020204" pitchFamily="34" charset="0"/>
              </a:rPr>
              <a:t>Minzu University of China</a:t>
            </a:r>
            <a:endParaRPr lang="zh-CN" altLang="en-US" spc="30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55" name="图片 54" descr="图片包含 宗教场所, 喇嘛庙, 建筑物, 庙宇&#10;&#10;自动生成的说明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46168"/>
            <a:ext cx="1008139" cy="812800"/>
          </a:xfrm>
          <a:prstGeom prst="rect">
            <a:avLst/>
          </a:prstGeom>
        </p:spPr>
      </p:pic>
      <p:cxnSp>
        <p:nvCxnSpPr>
          <p:cNvPr id="58" name="直接连接符 57"/>
          <p:cNvCxnSpPr/>
          <p:nvPr userDrawn="1"/>
        </p:nvCxnSpPr>
        <p:spPr>
          <a:xfrm>
            <a:off x="660400" y="6248879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318" y="426734"/>
            <a:ext cx="451667" cy="451667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0518374" y="491126"/>
            <a:ext cx="91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新疆大学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358376" y="698621"/>
            <a:ext cx="123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Jiang University </a:t>
            </a:r>
            <a:endParaRPr lang="zh-CN" altLang="en-US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6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6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.xml"/><Relationship Id="rId7" Type="http://schemas.openxmlformats.org/officeDocument/2006/relationships/image" Target="../media/image6.emf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emf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3100" y="1313895"/>
            <a:ext cx="10845800" cy="1669002"/>
          </a:xfrm>
        </p:spPr>
        <p:txBody>
          <a:bodyPr>
            <a:norm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近期调研情况汇报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53140" y="5774451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汇报人：庄国航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426128"/>
            <a:ext cx="2984500" cy="967666"/>
          </a:xfrm>
        </p:spPr>
        <p:txBody>
          <a:bodyPr>
            <a:normAutofit fontScale="90000"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调研情况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43E8F045-1F88-41DF-80DC-79D0A86F8F71}"/>
              </a:ext>
            </a:extLst>
          </p:cNvPr>
          <p:cNvSpPr txBox="1">
            <a:spLocks/>
          </p:cNvSpPr>
          <p:nvPr/>
        </p:nvSpPr>
        <p:spPr>
          <a:xfrm>
            <a:off x="3311371" y="1948649"/>
            <a:ext cx="4403324" cy="658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、情感信息的调研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99F2E3C8-1ADB-48BE-8C85-8176F1ED67AA}"/>
              </a:ext>
            </a:extLst>
          </p:cNvPr>
          <p:cNvSpPr txBox="1">
            <a:spLocks/>
          </p:cNvSpPr>
          <p:nvPr/>
        </p:nvSpPr>
        <p:spPr>
          <a:xfrm>
            <a:off x="3089429" y="2993253"/>
            <a:ext cx="4403324" cy="658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、数据集的调研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标题 3">
            <a:extLst>
              <a:ext uri="{FF2B5EF4-FFF2-40B4-BE49-F238E27FC236}">
                <a16:creationId xmlns:a16="http://schemas.microsoft.com/office/drawing/2014/main" id="{3C622A8E-113D-4979-9C1C-FC1295F31B09}"/>
              </a:ext>
            </a:extLst>
          </p:cNvPr>
          <p:cNvSpPr txBox="1">
            <a:spLocks/>
          </p:cNvSpPr>
          <p:nvPr/>
        </p:nvSpPr>
        <p:spPr>
          <a:xfrm>
            <a:off x="3089429" y="4037857"/>
            <a:ext cx="3497802" cy="658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、问题思考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43E8F045-1F88-41DF-80DC-79D0A86F8F71}"/>
              </a:ext>
            </a:extLst>
          </p:cNvPr>
          <p:cNvSpPr txBox="1">
            <a:spLocks/>
          </p:cNvSpPr>
          <p:nvPr/>
        </p:nvSpPr>
        <p:spPr>
          <a:xfrm>
            <a:off x="-213064" y="324035"/>
            <a:ext cx="4403324" cy="79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、情感信息的调研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BDAA6A-1418-4DFF-BCA7-F8AFA4204AC1}"/>
              </a:ext>
            </a:extLst>
          </p:cNvPr>
          <p:cNvSpPr txBox="1"/>
          <p:nvPr/>
        </p:nvSpPr>
        <p:spPr>
          <a:xfrm>
            <a:off x="2318552" y="3254918"/>
            <a:ext cx="195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外部信号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44F06C-B775-41AA-AF96-0622D243B932}"/>
              </a:ext>
            </a:extLst>
          </p:cNvPr>
          <p:cNvSpPr txBox="1"/>
          <p:nvPr/>
        </p:nvSpPr>
        <p:spPr>
          <a:xfrm>
            <a:off x="5146084" y="2068610"/>
            <a:ext cx="6096002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视频图像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语音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文本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行为动作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+mn-lt"/>
              </a:rPr>
              <a:t>姿态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sym typeface="+mn-lt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sym typeface="+mn-lt"/>
              </a:rPr>
              <a:t>手势等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sym typeface="+mn-lt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B3EB9615-432A-4355-B82B-CD70443AFD7B}"/>
              </a:ext>
            </a:extLst>
          </p:cNvPr>
          <p:cNvSpPr/>
          <p:nvPr/>
        </p:nvSpPr>
        <p:spPr>
          <a:xfrm>
            <a:off x="4483224" y="2336183"/>
            <a:ext cx="452761" cy="2422246"/>
          </a:xfrm>
          <a:prstGeom prst="leftBrace">
            <a:avLst>
              <a:gd name="adj1" fmla="val 8333"/>
              <a:gd name="adj2" fmla="val 502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9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43E8F045-1F88-41DF-80DC-79D0A86F8F71}"/>
              </a:ext>
            </a:extLst>
          </p:cNvPr>
          <p:cNvSpPr txBox="1">
            <a:spLocks/>
          </p:cNvSpPr>
          <p:nvPr/>
        </p:nvSpPr>
        <p:spPr>
          <a:xfrm>
            <a:off x="-213064" y="324035"/>
            <a:ext cx="4403324" cy="79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、情感信息的调研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BDAA6A-1418-4DFF-BCA7-F8AFA4204AC1}"/>
              </a:ext>
            </a:extLst>
          </p:cNvPr>
          <p:cNvSpPr txBox="1"/>
          <p:nvPr/>
        </p:nvSpPr>
        <p:spPr>
          <a:xfrm>
            <a:off x="611073" y="3731130"/>
            <a:ext cx="195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生理信号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44F06C-B775-41AA-AF96-0622D243B932}"/>
              </a:ext>
            </a:extLst>
          </p:cNvPr>
          <p:cNvSpPr txBox="1"/>
          <p:nvPr/>
        </p:nvSpPr>
        <p:spPr>
          <a:xfrm>
            <a:off x="3912088" y="1455989"/>
            <a:ext cx="6096002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脑电信号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(EEG)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心电信号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(ECG)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眼睛凝视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眼动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(EOG)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皮肤电活动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(EDA)/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皮肤电反应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(GSR)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皮肤温度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(SKT)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肌电图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(EMG)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呼吸振幅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(RESP)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光电容积脉搏波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(PPG)/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血容量脉搏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(BVP)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</a:rPr>
              <a:t>心率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(HR)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411A62AD-9B55-4720-AB61-660EBA647DF5}"/>
              </a:ext>
            </a:extLst>
          </p:cNvPr>
          <p:cNvSpPr/>
          <p:nvPr/>
        </p:nvSpPr>
        <p:spPr>
          <a:xfrm>
            <a:off x="6613860" y="1828799"/>
            <a:ext cx="236737" cy="2308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CB1E0D8D-B33B-434A-9053-C2F004726BB3}"/>
              </a:ext>
            </a:extLst>
          </p:cNvPr>
          <p:cNvSpPr/>
          <p:nvPr/>
        </p:nvSpPr>
        <p:spPr>
          <a:xfrm>
            <a:off x="6613859" y="2362938"/>
            <a:ext cx="236737" cy="2308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9F7834F-8BC3-44F8-9792-1110EF462396}"/>
              </a:ext>
            </a:extLst>
          </p:cNvPr>
          <p:cNvSpPr/>
          <p:nvPr/>
        </p:nvSpPr>
        <p:spPr>
          <a:xfrm>
            <a:off x="7343309" y="2913354"/>
            <a:ext cx="236737" cy="2308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AEAF4F5A-59CA-4415-8E0B-81CC7C1BE6EB}"/>
              </a:ext>
            </a:extLst>
          </p:cNvPr>
          <p:cNvSpPr/>
          <p:nvPr/>
        </p:nvSpPr>
        <p:spPr>
          <a:xfrm>
            <a:off x="9260886" y="3429000"/>
            <a:ext cx="236737" cy="2308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5A59EF7-71FC-443E-90B0-1E3417D0D0AB}"/>
              </a:ext>
            </a:extLst>
          </p:cNvPr>
          <p:cNvSpPr/>
          <p:nvPr/>
        </p:nvSpPr>
        <p:spPr>
          <a:xfrm>
            <a:off x="6377122" y="4515801"/>
            <a:ext cx="236737" cy="23081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B3EB9615-432A-4355-B82B-CD70443AFD7B}"/>
              </a:ext>
            </a:extLst>
          </p:cNvPr>
          <p:cNvSpPr/>
          <p:nvPr/>
        </p:nvSpPr>
        <p:spPr>
          <a:xfrm>
            <a:off x="3288427" y="1839609"/>
            <a:ext cx="422439" cy="4367815"/>
          </a:xfrm>
          <a:prstGeom prst="leftBrace">
            <a:avLst>
              <a:gd name="adj1" fmla="val 8333"/>
              <a:gd name="adj2" fmla="val 502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43E8F045-1F88-41DF-80DC-79D0A86F8F71}"/>
              </a:ext>
            </a:extLst>
          </p:cNvPr>
          <p:cNvSpPr txBox="1">
            <a:spLocks/>
          </p:cNvSpPr>
          <p:nvPr/>
        </p:nvSpPr>
        <p:spPr>
          <a:xfrm>
            <a:off x="-213064" y="324035"/>
            <a:ext cx="4403324" cy="79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、情感信息的调研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BDAA6A-1418-4DFF-BCA7-F8AFA4204AC1}"/>
              </a:ext>
            </a:extLst>
          </p:cNvPr>
          <p:cNvSpPr txBox="1"/>
          <p:nvPr/>
        </p:nvSpPr>
        <p:spPr>
          <a:xfrm>
            <a:off x="2772794" y="1118586"/>
            <a:ext cx="5228948" cy="369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                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情感刺激方式</a:t>
            </a:r>
            <a:endParaRPr lang="en-US" altLang="zh-CN" sz="32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图像</a:t>
            </a:r>
            <a:endParaRPr lang="en-US" altLang="zh-CN" sz="32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视频</a:t>
            </a:r>
            <a:endParaRPr lang="en-US" altLang="zh-CN" sz="32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声音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音乐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单词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句子</a:t>
            </a:r>
            <a:endParaRPr lang="en-US" altLang="zh-CN" sz="320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80D0A0-31DF-4764-9524-FB3F4FE32373}"/>
              </a:ext>
            </a:extLst>
          </p:cNvPr>
          <p:cNvSpPr txBox="1"/>
          <p:nvPr/>
        </p:nvSpPr>
        <p:spPr>
          <a:xfrm>
            <a:off x="6096000" y="1864050"/>
            <a:ext cx="4403324" cy="147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4.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游戏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如竞技游戏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5.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社交评价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</a:rPr>
              <a:t>如演讲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320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0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43E8F045-1F88-41DF-80DC-79D0A86F8F71}"/>
              </a:ext>
            </a:extLst>
          </p:cNvPr>
          <p:cNvSpPr txBox="1">
            <a:spLocks/>
          </p:cNvSpPr>
          <p:nvPr/>
        </p:nvSpPr>
        <p:spPr>
          <a:xfrm>
            <a:off x="-213064" y="324035"/>
            <a:ext cx="4403324" cy="79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、数据集的调研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40C03-A95E-4A59-B457-D670228CBBC8}"/>
              </a:ext>
            </a:extLst>
          </p:cNvPr>
          <p:cNvSpPr txBox="1"/>
          <p:nvPr/>
        </p:nvSpPr>
        <p:spPr>
          <a:xfrm>
            <a:off x="871491" y="1562470"/>
            <a:ext cx="10449018" cy="38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</a:rPr>
              <a:t>数据集调研的思路：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</a:rPr>
              <a:t>、作者为什么要做这个构建这个数据库？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</a:rPr>
              <a:t>、数据库的标签是什么？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</a:rPr>
              <a:t>、采集数据集的方法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</a:rPr>
              <a:t>包括参与者人数、数据集采集了什么信号、数据的选取等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</a:rPr>
              <a:t>？</a:t>
            </a:r>
            <a:endParaRPr lang="en-US" altLang="zh-CN" sz="28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ea typeface="楷体" panose="02010609060101010101" pitchFamily="49" charset="-122"/>
              </a:rPr>
              <a:t>、关于数据库的描述？</a:t>
            </a:r>
          </a:p>
        </p:txBody>
      </p:sp>
    </p:spTree>
    <p:extLst>
      <p:ext uri="{BB962C8B-B14F-4D97-AF65-F5344CB8AC3E}">
        <p14:creationId xmlns:p14="http://schemas.microsoft.com/office/powerpoint/2010/main" val="33429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43E8F045-1F88-41DF-80DC-79D0A86F8F71}"/>
              </a:ext>
            </a:extLst>
          </p:cNvPr>
          <p:cNvSpPr txBox="1">
            <a:spLocks/>
          </p:cNvSpPr>
          <p:nvPr/>
        </p:nvSpPr>
        <p:spPr>
          <a:xfrm>
            <a:off x="-213064" y="324035"/>
            <a:ext cx="4403324" cy="79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、数据集的调研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DA894-BDD6-4A0D-AD85-0991BC79A5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1118586"/>
            <a:ext cx="12129856" cy="51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43E8F045-1F88-41DF-80DC-79D0A86F8F71}"/>
              </a:ext>
            </a:extLst>
          </p:cNvPr>
          <p:cNvSpPr txBox="1">
            <a:spLocks/>
          </p:cNvSpPr>
          <p:nvPr/>
        </p:nvSpPr>
        <p:spPr>
          <a:xfrm>
            <a:off x="-124287" y="332912"/>
            <a:ext cx="3506679" cy="79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</a:t>
            </a:r>
            <a:r>
              <a:rPr lang="zh-CN" altLang="en-US" sz="5400">
                <a:solidFill>
                  <a:srgbClr val="16426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、问题思考</a:t>
            </a:r>
            <a:endParaRPr lang="zh-CN" altLang="en-US" sz="5400" dirty="0">
              <a:solidFill>
                <a:srgbClr val="16426C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ACCDF-C722-4492-8476-80810242810C}"/>
              </a:ext>
            </a:extLst>
          </p:cNvPr>
          <p:cNvSpPr/>
          <p:nvPr/>
        </p:nvSpPr>
        <p:spPr>
          <a:xfrm>
            <a:off x="7193280" y="1527869"/>
            <a:ext cx="3761232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囚徒困境场景：</a:t>
            </a:r>
            <a:endParaRPr lang="zh-CN" altLang="zh-CN" kern="1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参与人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人；</a:t>
            </a: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场景描述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：双方合作或者博弈，两人可以选择单独场景做选择，也可以选择共享屏幕观察对方面部做选择。</a:t>
            </a: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规则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：双方选择合作，则每人能够得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分；双方选择叛逃，每人得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2.5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分；若有一方叛逃，则叛逃方得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分，合作方扣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分。（必要时可以引用引入其他规则增加约束）</a:t>
            </a: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信号采集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：生理信号的心电和脑电、皮肤电信号；录制正面视频获取视频信息。</a:t>
            </a:r>
            <a:endParaRPr lang="zh-CN" altLang="zh-CN" kern="10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13DBB0-DE0E-4B33-AACF-8C08BDD606A8}"/>
              </a:ext>
            </a:extLst>
          </p:cNvPr>
          <p:cNvSpPr/>
          <p:nvPr/>
        </p:nvSpPr>
        <p:spPr>
          <a:xfrm>
            <a:off x="109491" y="1527869"/>
            <a:ext cx="5723138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打牌场景：</a:t>
            </a:r>
            <a:endParaRPr lang="zh-CN" altLang="zh-CN" sz="1400" kern="1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参与人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2~3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zh-CN" sz="1400" kern="1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场景描述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：双方或者三方之间进行博弈，通过打牌的方式。</a:t>
            </a:r>
            <a:endParaRPr lang="zh-CN" altLang="zh-CN" sz="1400" kern="1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规则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：双方或者三方进行博弈，赢的一方带走其余方的积分，打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局。采用积分制。</a:t>
            </a:r>
            <a:endParaRPr lang="zh-CN" altLang="zh-CN" sz="1400" kern="1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信号采集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：生理信号的心电和脑电、皮肤电信号；录制正面视频获取视频信息其中包括微表情等。</a:t>
            </a:r>
            <a:endParaRPr lang="zh-CN" altLang="zh-CN" sz="1400" kern="10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C0F00-FF5D-40C1-AB81-94ABCA6F5FBF}"/>
              </a:ext>
            </a:extLst>
          </p:cNvPr>
          <p:cNvSpPr/>
          <p:nvPr/>
        </p:nvSpPr>
        <p:spPr>
          <a:xfrm>
            <a:off x="109491" y="4406682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en-US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玩</a:t>
            </a:r>
            <a:r>
              <a:rPr lang="zh-CN" altLang="zh-CN" b="1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游戏场景：</a:t>
            </a:r>
            <a:endParaRPr lang="zh-CN" altLang="zh-CN" kern="1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参与人：</a:t>
            </a:r>
            <a:r>
              <a:rPr lang="en-US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场景描述：一人打游戏，另一人观看游戏。分组，根据调查表根据参与人对游戏不同的喜好分配。</a:t>
            </a: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信号采集：生理信号的心电和脑电、皮肤电信号；录制正面视频以及肢体动作。</a:t>
            </a:r>
            <a:endParaRPr lang="zh-CN" altLang="zh-CN" kern="10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30"/>
    </mc:Choice>
    <mc:Fallback xmlns="">
      <p:transition spd="slow" advTm="623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PRING_PRESENTATION_TITLE" val="蓝色学术网页风论文答辩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2019011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5388C"/>
      </a:accent1>
      <a:accent2>
        <a:srgbClr val="0072BE"/>
      </a:accent2>
      <a:accent3>
        <a:srgbClr val="205DA0"/>
      </a:accent3>
      <a:accent4>
        <a:srgbClr val="FF9500"/>
      </a:accent4>
      <a:accent5>
        <a:srgbClr val="000DEE"/>
      </a:accent5>
      <a:accent6>
        <a:srgbClr val="FFC671"/>
      </a:accent6>
      <a:hlink>
        <a:srgbClr val="4472C4"/>
      </a:hlink>
      <a:folHlink>
        <a:srgbClr val="BFBFBF"/>
      </a:folHlink>
    </a:clrScheme>
    <a:fontScheme name="aolbjsx0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1794</TotalTime>
  <Words>476</Words>
  <Application>Microsoft Office PowerPoint</Application>
  <PresentationFormat>宽屏</PresentationFormat>
  <Paragraphs>62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华文行楷</vt:lpstr>
      <vt:lpstr>楷体</vt:lpstr>
      <vt:lpstr>宋体</vt:lpstr>
      <vt:lpstr>字魂105号-简雅黑</vt:lpstr>
      <vt:lpstr>Arial</vt:lpstr>
      <vt:lpstr>Calibri</vt:lpstr>
      <vt:lpstr>Times New Roman</vt:lpstr>
      <vt:lpstr>Wingdings</vt:lpstr>
      <vt:lpstr>主题5</vt:lpstr>
      <vt:lpstr>think-cell Slide</vt:lpstr>
      <vt:lpstr>近期调研情况汇报</vt:lpstr>
      <vt:lpstr>调研情况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蓝色学术网页风论文答辩PPT模板</dc:title>
  <dc:creator>iSlide</dc:creator>
  <cp:lastModifiedBy>keith</cp:lastModifiedBy>
  <cp:revision>252</cp:revision>
  <cp:lastPrinted>2017-11-14T16:00:00Z</cp:lastPrinted>
  <dcterms:created xsi:type="dcterms:W3CDTF">2017-11-14T16:00:00Z</dcterms:created>
  <dcterms:modified xsi:type="dcterms:W3CDTF">2022-04-17T11:17:15Z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ED40A066FDC74F8F818CBEC6542FA552</vt:lpwstr>
  </property>
  <property fmtid="{D5CDD505-2E9C-101B-9397-08002B2CF9AE}" pid="4" name="KSOProductBuildVer">
    <vt:lpwstr>2052-11.1.0.10463</vt:lpwstr>
  </property>
</Properties>
</file>