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handoutMasterIdLst>
    <p:handoutMasterId r:id="rId15"/>
  </p:handoutMasterIdLst>
  <p:sldIdLst>
    <p:sldId id="306" r:id="rId2"/>
    <p:sldId id="323" r:id="rId3"/>
    <p:sldId id="324" r:id="rId4"/>
    <p:sldId id="325" r:id="rId5"/>
    <p:sldId id="326" r:id="rId6"/>
    <p:sldId id="327" r:id="rId7"/>
    <p:sldId id="328" r:id="rId8"/>
    <p:sldId id="329" r:id="rId9"/>
    <p:sldId id="330" r:id="rId10"/>
    <p:sldId id="331" r:id="rId11"/>
    <p:sldId id="332" r:id="rId12"/>
    <p:sldId id="293" r:id="rId13"/>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2626"/>
    <a:srgbClr val="00C1FF"/>
    <a:srgbClr val="00C8FF"/>
    <a:srgbClr val="A7E9FF"/>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82716" autoAdjust="0"/>
  </p:normalViewPr>
  <p:slideViewPr>
    <p:cSldViewPr snapToGrid="0" snapToObjects="1">
      <p:cViewPr varScale="1">
        <p:scale>
          <a:sx n="102" d="100"/>
          <a:sy n="102" d="100"/>
        </p:scale>
        <p:origin x="1176" y="58"/>
      </p:cViewPr>
      <p:guideLst>
        <p:guide pos="3840"/>
        <p:guide orient="horz" pos="2160"/>
        <p:guide orient="horz" pos="232"/>
        <p:guide orient="horz" pos="4112"/>
        <p:guide pos="574"/>
      </p:guideLst>
    </p:cSldViewPr>
  </p:slideViewPr>
  <p:notesTextViewPr>
    <p:cViewPr>
      <p:scale>
        <a:sx n="3" d="2"/>
        <a:sy n="3" d="2"/>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8F0BD3D-B87B-4E42-848E-0E20E9A8E5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D922AB0-F7A1-475A-811D-98F074B1F9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38483A-6341-40C6-B01D-F3499375AF58}" type="datetimeFigureOut">
              <a:rPr lang="zh-CN" altLang="en-US" smtClean="0"/>
              <a:t>2022/4/17</a:t>
            </a:fld>
            <a:endParaRPr lang="zh-CN" altLang="en-US"/>
          </a:p>
        </p:txBody>
      </p:sp>
      <p:sp>
        <p:nvSpPr>
          <p:cNvPr id="4" name="页脚占位符 3">
            <a:extLst>
              <a:ext uri="{FF2B5EF4-FFF2-40B4-BE49-F238E27FC236}">
                <a16:creationId xmlns:a16="http://schemas.microsoft.com/office/drawing/2014/main" id="{3A4A96F9-675C-42AC-9B76-B9854C1596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3313A5A-2FEC-4454-8BA7-87A66FBB2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EB799-8DF5-4F83-AB9A-E80C90C6D260}" type="slidenum">
              <a:rPr lang="zh-CN" altLang="en-US" smtClean="0"/>
              <a:t>‹#›</a:t>
            </a:fld>
            <a:endParaRPr lang="zh-CN" altLang="en-US"/>
          </a:p>
        </p:txBody>
      </p:sp>
    </p:spTree>
    <p:extLst>
      <p:ext uri="{BB962C8B-B14F-4D97-AF65-F5344CB8AC3E}">
        <p14:creationId xmlns:p14="http://schemas.microsoft.com/office/powerpoint/2010/main" val="40687047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2022/4/17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2D4B9571-4ED6-4C81-B95F-91FC05788F20}" type="slidenum">
              <a:rPr lang="zh-CN" altLang="en-US" smtClean="0"/>
              <a:t>1</a:t>
            </a:fld>
            <a:endParaRPr lang="zh-CN" altLang="en-US"/>
          </a:p>
        </p:txBody>
      </p:sp>
    </p:spTree>
    <p:extLst>
      <p:ext uri="{BB962C8B-B14F-4D97-AF65-F5344CB8AC3E}">
        <p14:creationId xmlns:p14="http://schemas.microsoft.com/office/powerpoint/2010/main" val="272055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10</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17070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11</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86284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2</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37685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3</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88004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4</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18828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5</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065828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6</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952008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7</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14568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8</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09192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9</a:t>
            </a:fld>
            <a:endParaRPr lang="zh-CN" altLang="en-US"/>
          </a:p>
        </p:txBody>
      </p:sp>
      <p:sp>
        <p:nvSpPr>
          <p:cNvPr id="5" name="页脚占位符 4">
            <a:extLst>
              <a:ext uri="{FF2B5EF4-FFF2-40B4-BE49-F238E27FC236}">
                <a16:creationId xmlns:a16="http://schemas.microsoft.com/office/drawing/2014/main" id="{6E1E511C-2FA8-434F-8DC6-6A9F9ECDD66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4253635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F2B82-AF15-406B-B7BC-0F273F5555F0}"/>
              </a:ext>
            </a:extLst>
          </p:cNvPr>
          <p:cNvGrpSpPr/>
          <p:nvPr userDrawn="1"/>
        </p:nvGrpSpPr>
        <p:grpSpPr>
          <a:xfrm>
            <a:off x="9173144" y="127964"/>
            <a:ext cx="2790751" cy="667568"/>
            <a:chOff x="9205483" y="280849"/>
            <a:chExt cx="2517243" cy="548463"/>
          </a:xfrm>
        </p:grpSpPr>
        <p:pic>
          <p:nvPicPr>
            <p:cNvPr id="5" name="图片 4">
              <a:extLst>
                <a:ext uri="{FF2B5EF4-FFF2-40B4-BE49-F238E27FC236}">
                  <a16:creationId xmlns:a16="http://schemas.microsoft.com/office/drawing/2014/main" id="{9DDC8C1E-0ED6-43CA-9DC0-A1272898F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6" name="图片 5">
              <a:extLst>
                <a:ext uri="{FF2B5EF4-FFF2-40B4-BE49-F238E27FC236}">
                  <a16:creationId xmlns:a16="http://schemas.microsoft.com/office/drawing/2014/main" id="{F9079D8F-09AD-4249-BD13-55D7B030B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cxnSp>
        <p:nvCxnSpPr>
          <p:cNvPr id="7" name="直接连接符 6">
            <a:extLst>
              <a:ext uri="{FF2B5EF4-FFF2-40B4-BE49-F238E27FC236}">
                <a16:creationId xmlns:a16="http://schemas.microsoft.com/office/drawing/2014/main" id="{5584C7EC-D0AA-43A4-A2A7-738E78828C4C}"/>
              </a:ext>
            </a:extLst>
          </p:cNvPr>
          <p:cNvCxnSpPr>
            <a:cxnSpLocks/>
          </p:cNvCxnSpPr>
          <p:nvPr userDrawn="1"/>
        </p:nvCxnSpPr>
        <p:spPr>
          <a:xfrm>
            <a:off x="523982" y="846166"/>
            <a:ext cx="11178283" cy="0"/>
          </a:xfrm>
          <a:prstGeom prst="line">
            <a:avLst/>
          </a:prstGeom>
          <a:ln w="19050">
            <a:solidFill>
              <a:srgbClr val="CD2626"/>
            </a:solidFill>
          </a:ln>
          <a:effectLst>
            <a:outerShdw blurRad="50800" dist="38100" dir="5400000" algn="t" rotWithShape="0">
              <a:srgbClr val="D9D7DA">
                <a:alpha val="60000"/>
              </a:srgbClr>
            </a:outerShdw>
          </a:effectLst>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9CCE0A51-056F-45E7-B7B9-4FF32D1E60A7}"/>
              </a:ext>
            </a:extLst>
          </p:cNvPr>
          <p:cNvPicPr>
            <a:picLocks noChangeAspect="1"/>
          </p:cNvPicPr>
          <p:nvPr userDrawn="1"/>
        </p:nvPicPr>
        <p:blipFill>
          <a:blip r:embed="rId4"/>
          <a:stretch>
            <a:fillRect/>
          </a:stretch>
        </p:blipFill>
        <p:spPr>
          <a:xfrm>
            <a:off x="523982" y="77329"/>
            <a:ext cx="813731" cy="8137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5E0EE39-BAB6-4CFA-8C14-E0F3511C633F}"/>
              </a:ext>
            </a:extLst>
          </p:cNvPr>
          <p:cNvGrpSpPr/>
          <p:nvPr userDrawn="1"/>
        </p:nvGrpSpPr>
        <p:grpSpPr>
          <a:xfrm>
            <a:off x="9214241" y="179334"/>
            <a:ext cx="2703782" cy="646764"/>
            <a:chOff x="9205483" y="280849"/>
            <a:chExt cx="2517243" cy="548463"/>
          </a:xfrm>
        </p:grpSpPr>
        <p:pic>
          <p:nvPicPr>
            <p:cNvPr id="8" name="图片 7">
              <a:extLst>
                <a:ext uri="{FF2B5EF4-FFF2-40B4-BE49-F238E27FC236}">
                  <a16:creationId xmlns:a16="http://schemas.microsoft.com/office/drawing/2014/main" id="{B6411103-8ECD-40E7-841A-69DCC279D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9" name="图片 8">
              <a:extLst>
                <a:ext uri="{FF2B5EF4-FFF2-40B4-BE49-F238E27FC236}">
                  <a16:creationId xmlns:a16="http://schemas.microsoft.com/office/drawing/2014/main" id="{EE099E65-FA6E-4789-BE1F-AFCF21EF5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cxnSp>
        <p:nvCxnSpPr>
          <p:cNvPr id="10" name="直接连接符 9">
            <a:extLst>
              <a:ext uri="{FF2B5EF4-FFF2-40B4-BE49-F238E27FC236}">
                <a16:creationId xmlns:a16="http://schemas.microsoft.com/office/drawing/2014/main" id="{792F7E56-0F40-4E61-8821-AC336CB8148C}"/>
              </a:ext>
            </a:extLst>
          </p:cNvPr>
          <p:cNvCxnSpPr>
            <a:cxnSpLocks/>
          </p:cNvCxnSpPr>
          <p:nvPr userDrawn="1"/>
        </p:nvCxnSpPr>
        <p:spPr>
          <a:xfrm>
            <a:off x="523982" y="846166"/>
            <a:ext cx="11178283" cy="0"/>
          </a:xfrm>
          <a:prstGeom prst="line">
            <a:avLst/>
          </a:prstGeom>
          <a:ln w="19050">
            <a:solidFill>
              <a:srgbClr val="CD2626"/>
            </a:solidFill>
          </a:ln>
          <a:effectLst>
            <a:outerShdw blurRad="50800" dist="38100" dir="5400000" algn="t" rotWithShape="0">
              <a:srgbClr val="D9D7DA">
                <a:alpha val="60000"/>
              </a:srgbClr>
            </a:outerShdw>
          </a:effectLst>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37C39C79-6EB1-4FD2-AB17-878C656269FC}"/>
              </a:ext>
            </a:extLst>
          </p:cNvPr>
          <p:cNvPicPr>
            <a:picLocks noChangeAspect="1"/>
          </p:cNvPicPr>
          <p:nvPr userDrawn="1"/>
        </p:nvPicPr>
        <p:blipFill>
          <a:blip r:embed="rId4"/>
          <a:stretch>
            <a:fillRect/>
          </a:stretch>
        </p:blipFill>
        <p:spPr>
          <a:xfrm>
            <a:off x="523982" y="77329"/>
            <a:ext cx="813731" cy="81373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3BCEAFA6-8441-4AE1-939C-BDC16CC721A2}"/>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FC86E7EA-3FF3-4C7A-A117-2497F40352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253841E-5065-4E4D-B08C-9F492123ACE8}"/>
              </a:ext>
            </a:extLst>
          </p:cNvPr>
          <p:cNvSpPr>
            <a:spLocks noGrp="1"/>
          </p:cNvSpPr>
          <p:nvPr>
            <p:ph type="sldNum" sz="quarter" idx="12"/>
          </p:nvPr>
        </p:nvSpPr>
        <p:spPr/>
        <p:txBody>
          <a:bodyPr/>
          <a:lstStyle/>
          <a:p>
            <a:fld id="{8FFB65D6-8441-4E78-B5FF-2897A40763CC}" type="slidenum">
              <a:rPr lang="zh-CN" altLang="en-US" smtClean="0"/>
              <a:t>‹#›</a:t>
            </a:fld>
            <a:endParaRPr lang="zh-CN" altLang="en-US"/>
          </a:p>
        </p:txBody>
      </p:sp>
    </p:spTree>
    <p:extLst>
      <p:ext uri="{BB962C8B-B14F-4D97-AF65-F5344CB8AC3E}">
        <p14:creationId xmlns:p14="http://schemas.microsoft.com/office/powerpoint/2010/main" val="55208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A4CA319C-B180-49E3-9C2E-DBB7DD325E90}"/>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zh-CN"/>
            </a:defPPr>
            <a:lvl1pPr marL="0" algn="r" defTabSz="913765" rtl="0" eaLnBrk="1" latinLnBrk="0" hangingPunct="1">
              <a:defRPr sz="1200" kern="1200">
                <a:solidFill>
                  <a:schemeClr val="tx1">
                    <a:tint val="75000"/>
                  </a:schemeClr>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fld id="{F957F4EE-4992-4633-BB99-CBC9A9B33291}" type="slidenum">
              <a:rPr lang="zh-CN" altLang="en-US" smtClean="0"/>
              <a:pPr/>
              <a:t>‹#›</a:t>
            </a:fld>
            <a:endParaRPr lang="zh-CN" altLang="en-US"/>
          </a:p>
        </p:txBody>
      </p:sp>
      <p:sp>
        <p:nvSpPr>
          <p:cNvPr id="5" name="日期占位符 1">
            <a:extLst>
              <a:ext uri="{FF2B5EF4-FFF2-40B4-BE49-F238E27FC236}">
                <a16:creationId xmlns:a16="http://schemas.microsoft.com/office/drawing/2014/main" id="{0735750A-49A6-4422-B8CA-001419CF1958}"/>
              </a:ext>
            </a:extLst>
          </p:cNvPr>
          <p:cNvSpPr txBox="1">
            <a:spLocks/>
          </p:cNvSpPr>
          <p:nvPr userDrawn="1"/>
        </p:nvSpPr>
        <p:spPr>
          <a:xfrm>
            <a:off x="990600" y="6508750"/>
            <a:ext cx="2743200" cy="365125"/>
          </a:xfrm>
          <a:prstGeom prst="rect">
            <a:avLst/>
          </a:prstGeom>
        </p:spPr>
        <p:txBody>
          <a:bodyPr vert="horz" lIns="91440" tIns="45720" rIns="91440" bIns="45720" rtlCol="0" anchor="ctr"/>
          <a:lstStyle>
            <a:defPPr>
              <a:defRPr lang="zh-CN"/>
            </a:defPPr>
            <a:lvl1pPr marL="0" algn="l" defTabSz="913765" rtl="0" eaLnBrk="1" latinLnBrk="0" hangingPunct="1">
              <a:defRPr sz="1200" kern="1200">
                <a:solidFill>
                  <a:schemeClr val="tx1">
                    <a:tint val="75000"/>
                  </a:schemeClr>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fld id="{975BB432-1E1B-4A1E-9938-87A476DADBC4}" type="datetimeFigureOut">
              <a:rPr lang="zh-CN" altLang="en-US" smtClean="0"/>
              <a:pPr/>
              <a:t>2022/4/17</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6"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17166F1A-617E-4750-BE8E-F0266392469F}"/>
              </a:ext>
            </a:extLst>
          </p:cNvPr>
          <p:cNvSpPr/>
          <p:nvPr/>
        </p:nvSpPr>
        <p:spPr>
          <a:xfrm>
            <a:off x="2776746" y="4635211"/>
            <a:ext cx="6638508" cy="2476239"/>
          </a:xfrm>
          <a:prstGeom prst="rect">
            <a:avLst/>
          </a:prstGeom>
          <a:blipFill dpi="0" rotWithShape="1">
            <a:blip r:embed="rId3">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8" name="直接连接符 7">
            <a:extLst>
              <a:ext uri="{FF2B5EF4-FFF2-40B4-BE49-F238E27FC236}">
                <a16:creationId xmlns:a16="http://schemas.microsoft.com/office/drawing/2014/main" id="{C5231231-6275-407C-A9B8-BD99DA1CB5A1}"/>
              </a:ext>
            </a:extLst>
          </p:cNvPr>
          <p:cNvCxnSpPr/>
          <p:nvPr/>
        </p:nvCxnSpPr>
        <p:spPr>
          <a:xfrm>
            <a:off x="2486290" y="2432693"/>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2C127F0-0A88-4255-B555-05934C4BA238}"/>
              </a:ext>
            </a:extLst>
          </p:cNvPr>
          <p:cNvCxnSpPr/>
          <p:nvPr/>
        </p:nvCxnSpPr>
        <p:spPr>
          <a:xfrm>
            <a:off x="2486290" y="4401169"/>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4EFCDF-2CBB-4BA7-BBFF-0CA1448B0ADB}"/>
              </a:ext>
            </a:extLst>
          </p:cNvPr>
          <p:cNvSpPr txBox="1"/>
          <p:nvPr/>
        </p:nvSpPr>
        <p:spPr>
          <a:xfrm>
            <a:off x="1401648" y="2597470"/>
            <a:ext cx="9388704" cy="591059"/>
          </a:xfrm>
          <a:prstGeom prst="rect">
            <a:avLst/>
          </a:prstGeom>
          <a:noFill/>
        </p:spPr>
        <p:txBody>
          <a:bodyPr wrap="square" rtlCol="0">
            <a:spAutoFit/>
          </a:bodyPr>
          <a:lstStyle/>
          <a:p>
            <a:pPr algn="ctr">
              <a:lnSpc>
                <a:spcPct val="125000"/>
              </a:lnSpc>
            </a:pPr>
            <a:r>
              <a:rPr lang="en-US" altLang="zh-CN" sz="2800" b="1" spc="200" dirty="0" err="1">
                <a:solidFill>
                  <a:srgbClr val="AB2B2B"/>
                </a:solidFill>
                <a:latin typeface="Corbel" panose="020B0503020204020204" pitchFamily="34" charset="0"/>
                <a:ea typeface="微软雅黑" panose="020B0503020204020204" pitchFamily="34" charset="-122"/>
              </a:rPr>
              <a:t>SiWa</a:t>
            </a:r>
            <a:r>
              <a:rPr lang="en-US" altLang="zh-CN" sz="2800" b="1" spc="200" dirty="0">
                <a:solidFill>
                  <a:srgbClr val="AB2B2B"/>
                </a:solidFill>
                <a:latin typeface="Corbel" panose="020B0503020204020204" pitchFamily="34" charset="0"/>
                <a:ea typeface="微软雅黑" panose="020B0503020204020204" pitchFamily="34" charset="-122"/>
              </a:rPr>
              <a:t>: See into Walls via Deep UWB Radar</a:t>
            </a:r>
            <a:endParaRPr lang="zh-CN" altLang="en-US" sz="2800" b="1" spc="200" dirty="0">
              <a:solidFill>
                <a:srgbClr val="AB2B2B"/>
              </a:solidFill>
              <a:latin typeface="Corbel" panose="020B0503020204020204" pitchFamily="34" charset="0"/>
              <a:ea typeface="微软雅黑" panose="020B0503020204020204" pitchFamily="34" charset="-122"/>
            </a:endParaRPr>
          </a:p>
        </p:txBody>
      </p:sp>
      <p:sp>
        <p:nvSpPr>
          <p:cNvPr id="13" name="矩形 12">
            <a:extLst>
              <a:ext uri="{FF2B5EF4-FFF2-40B4-BE49-F238E27FC236}">
                <a16:creationId xmlns:a16="http://schemas.microsoft.com/office/drawing/2014/main" id="{90FCE0E7-FE6F-4A27-8DEE-C870219A82CB}"/>
              </a:ext>
            </a:extLst>
          </p:cNvPr>
          <p:cNvSpPr/>
          <p:nvPr/>
        </p:nvSpPr>
        <p:spPr>
          <a:xfrm rot="19489470">
            <a:off x="2087430" y="75101"/>
            <a:ext cx="7815223" cy="7025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333CDC5-EBD6-4911-91C1-A1154407030E}"/>
              </a:ext>
            </a:extLst>
          </p:cNvPr>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a:extLst>
              <a:ext uri="{FF2B5EF4-FFF2-40B4-BE49-F238E27FC236}">
                <a16:creationId xmlns:a16="http://schemas.microsoft.com/office/drawing/2014/main" id="{6B55137C-BED8-48D1-AE17-D1D762197166}"/>
              </a:ext>
            </a:extLst>
          </p:cNvPr>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a:extLst>
              <a:ext uri="{FF2B5EF4-FFF2-40B4-BE49-F238E27FC236}">
                <a16:creationId xmlns:a16="http://schemas.microsoft.com/office/drawing/2014/main" id="{D701394C-0A70-495C-BFCA-146912A9CCF8}"/>
              </a:ext>
            </a:extLst>
          </p:cNvPr>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17">
            <a:extLst>
              <a:ext uri="{FF2B5EF4-FFF2-40B4-BE49-F238E27FC236}">
                <a16:creationId xmlns:a16="http://schemas.microsoft.com/office/drawing/2014/main" id="{2F6693C7-CF28-49A3-8E8B-240A872E9268}"/>
              </a:ext>
            </a:extLst>
          </p:cNvPr>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直角三角形 19">
            <a:extLst>
              <a:ext uri="{FF2B5EF4-FFF2-40B4-BE49-F238E27FC236}">
                <a16:creationId xmlns:a16="http://schemas.microsoft.com/office/drawing/2014/main" id="{B7305426-7FCA-4A41-8503-E09FCD5BA2A9}"/>
              </a:ext>
            </a:extLst>
          </p:cNvPr>
          <p:cNvSpPr/>
          <p:nvPr/>
        </p:nvSpPr>
        <p:spPr>
          <a:xfrm flipV="1">
            <a:off x="-1" y="-5"/>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直角三角形 20">
            <a:extLst>
              <a:ext uri="{FF2B5EF4-FFF2-40B4-BE49-F238E27FC236}">
                <a16:creationId xmlns:a16="http://schemas.microsoft.com/office/drawing/2014/main" id="{41345189-D739-40DB-9835-E1B5570E7446}"/>
              </a:ext>
            </a:extLst>
          </p:cNvPr>
          <p:cNvSpPr/>
          <p:nvPr/>
        </p:nvSpPr>
        <p:spPr>
          <a:xfrm rot="16200000" flipV="1">
            <a:off x="-559805" y="4699477"/>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直角三角形 21">
            <a:extLst>
              <a:ext uri="{FF2B5EF4-FFF2-40B4-BE49-F238E27FC236}">
                <a16:creationId xmlns:a16="http://schemas.microsoft.com/office/drawing/2014/main" id="{FCD58176-D67D-4C4F-BB58-0EF508B501C5}"/>
              </a:ext>
            </a:extLst>
          </p:cNvPr>
          <p:cNvSpPr/>
          <p:nvPr/>
        </p:nvSpPr>
        <p:spPr>
          <a:xfrm rot="16200000" flipH="1">
            <a:off x="9801294" y="562042"/>
            <a:ext cx="2952749" cy="1828666"/>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直角三角形 22">
            <a:extLst>
              <a:ext uri="{FF2B5EF4-FFF2-40B4-BE49-F238E27FC236}">
                <a16:creationId xmlns:a16="http://schemas.microsoft.com/office/drawing/2014/main" id="{3779CBC7-EED8-4E8F-954B-C191961E181E}"/>
              </a:ext>
            </a:extLst>
          </p:cNvPr>
          <p:cNvSpPr/>
          <p:nvPr/>
        </p:nvSpPr>
        <p:spPr>
          <a:xfrm flipH="1">
            <a:off x="9783191" y="5443226"/>
            <a:ext cx="2442147" cy="1414770"/>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 name="组合 4">
            <a:extLst>
              <a:ext uri="{FF2B5EF4-FFF2-40B4-BE49-F238E27FC236}">
                <a16:creationId xmlns:a16="http://schemas.microsoft.com/office/drawing/2014/main" id="{EC8115F7-2AEE-4069-AD4C-516277A3FEE6}"/>
              </a:ext>
            </a:extLst>
          </p:cNvPr>
          <p:cNvGrpSpPr/>
          <p:nvPr/>
        </p:nvGrpSpPr>
        <p:grpSpPr>
          <a:xfrm>
            <a:off x="3896094" y="800253"/>
            <a:ext cx="4399811" cy="813731"/>
            <a:chOff x="4386699" y="746886"/>
            <a:chExt cx="4399811" cy="813731"/>
          </a:xfrm>
        </p:grpSpPr>
        <p:pic>
          <p:nvPicPr>
            <p:cNvPr id="24" name="图片 23">
              <a:extLst>
                <a:ext uri="{FF2B5EF4-FFF2-40B4-BE49-F238E27FC236}">
                  <a16:creationId xmlns:a16="http://schemas.microsoft.com/office/drawing/2014/main" id="{7EFE692B-0EE8-41A1-8E6E-394FC37A697A}"/>
                </a:ext>
              </a:extLst>
            </p:cNvPr>
            <p:cNvPicPr>
              <a:picLocks noChangeAspect="1"/>
            </p:cNvPicPr>
            <p:nvPr/>
          </p:nvPicPr>
          <p:blipFill>
            <a:blip r:embed="rId4"/>
            <a:stretch>
              <a:fillRect/>
            </a:stretch>
          </p:blipFill>
          <p:spPr>
            <a:xfrm>
              <a:off x="4386699" y="746886"/>
              <a:ext cx="813731" cy="813731"/>
            </a:xfrm>
            <a:prstGeom prst="rect">
              <a:avLst/>
            </a:prstGeom>
          </p:spPr>
        </p:pic>
        <p:grpSp>
          <p:nvGrpSpPr>
            <p:cNvPr id="25" name="组合 24">
              <a:extLst>
                <a:ext uri="{FF2B5EF4-FFF2-40B4-BE49-F238E27FC236}">
                  <a16:creationId xmlns:a16="http://schemas.microsoft.com/office/drawing/2014/main" id="{DE24F71B-13CB-464A-BE5A-BE65FAD2EB35}"/>
                </a:ext>
              </a:extLst>
            </p:cNvPr>
            <p:cNvGrpSpPr/>
            <p:nvPr/>
          </p:nvGrpSpPr>
          <p:grpSpPr>
            <a:xfrm>
              <a:off x="5384803" y="746904"/>
              <a:ext cx="3401707" cy="813713"/>
              <a:chOff x="9205483" y="280849"/>
              <a:chExt cx="2517243" cy="548463"/>
            </a:xfrm>
          </p:grpSpPr>
          <p:pic>
            <p:nvPicPr>
              <p:cNvPr id="26" name="图片 25">
                <a:extLst>
                  <a:ext uri="{FF2B5EF4-FFF2-40B4-BE49-F238E27FC236}">
                    <a16:creationId xmlns:a16="http://schemas.microsoft.com/office/drawing/2014/main" id="{18B8B017-CCD9-4C8E-90CE-E39ACF5AE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7" name="图片 26">
                <a:extLst>
                  <a:ext uri="{FF2B5EF4-FFF2-40B4-BE49-F238E27FC236}">
                    <a16:creationId xmlns:a16="http://schemas.microsoft.com/office/drawing/2014/main" id="{47F1C582-F749-43F9-9931-8096EDA22C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
        <p:nvSpPr>
          <p:cNvPr id="3" name="灯片编号占位符 2">
            <a:extLst>
              <a:ext uri="{FF2B5EF4-FFF2-40B4-BE49-F238E27FC236}">
                <a16:creationId xmlns:a16="http://schemas.microsoft.com/office/drawing/2014/main" id="{816D1BC8-A050-48CB-8D93-D2A3672DE3BA}"/>
              </a:ext>
            </a:extLst>
          </p:cNvPr>
          <p:cNvSpPr>
            <a:spLocks noGrp="1"/>
          </p:cNvSpPr>
          <p:nvPr>
            <p:ph type="sldNum" sz="quarter" idx="12"/>
          </p:nvPr>
        </p:nvSpPr>
        <p:spPr/>
        <p:txBody>
          <a:bodyPr/>
          <a:lstStyle/>
          <a:p>
            <a:endParaRPr lang="zh-CN" altLang="en-US" dirty="0"/>
          </a:p>
        </p:txBody>
      </p:sp>
      <p:sp>
        <p:nvSpPr>
          <p:cNvPr id="6" name="矩形 5">
            <a:extLst>
              <a:ext uri="{FF2B5EF4-FFF2-40B4-BE49-F238E27FC236}">
                <a16:creationId xmlns:a16="http://schemas.microsoft.com/office/drawing/2014/main" id="{65835E7F-EB70-43F5-9A99-9DBBB00175A7}"/>
              </a:ext>
            </a:extLst>
          </p:cNvPr>
          <p:cNvSpPr/>
          <p:nvPr/>
        </p:nvSpPr>
        <p:spPr>
          <a:xfrm>
            <a:off x="5438636" y="6200093"/>
            <a:ext cx="1112805" cy="399597"/>
          </a:xfrm>
          <a:prstGeom prst="rect">
            <a:avLst/>
          </a:prstGeom>
        </p:spPr>
        <p:txBody>
          <a:bodyPr wrap="none">
            <a:spAutoFit/>
          </a:bodyPr>
          <a:lstStyle/>
          <a:p>
            <a:pPr algn="ctr">
              <a:lnSpc>
                <a:spcPct val="125000"/>
              </a:lnSpc>
            </a:pPr>
            <a:fld id="{5351D10A-2D26-4EE6-8B83-5769B956A62A}" type="datetime1">
              <a:rPr lang="en-US" altLang="zh-CN" smtClean="0">
                <a:solidFill>
                  <a:srgbClr val="A6292F"/>
                </a:solidFill>
                <a:latin typeface="Bahnschrift" panose="020B0502040204020203" pitchFamily="34" charset="0"/>
                <a:ea typeface="微软雅黑" panose="020B0503020204020204" pitchFamily="34" charset="-122"/>
              </a:rPr>
              <a:t>4/17/2022</a:t>
            </a:fld>
            <a:endParaRPr lang="en-US" altLang="zh-CN" dirty="0">
              <a:solidFill>
                <a:srgbClr val="A6292F"/>
              </a:solidFill>
              <a:latin typeface="Bahnschrift" panose="020B0502040204020203" pitchFamily="34" charset="0"/>
              <a:ea typeface="微软雅黑" panose="020B0503020204020204" pitchFamily="34" charset="-122"/>
            </a:endParaRPr>
          </a:p>
        </p:txBody>
      </p:sp>
      <p:sp>
        <p:nvSpPr>
          <p:cNvPr id="28" name="矩形: 圆角 27">
            <a:extLst>
              <a:ext uri="{FF2B5EF4-FFF2-40B4-BE49-F238E27FC236}">
                <a16:creationId xmlns:a16="http://schemas.microsoft.com/office/drawing/2014/main" id="{966F01D2-F9D0-4450-8229-3435B206122B}"/>
              </a:ext>
            </a:extLst>
          </p:cNvPr>
          <p:cNvSpPr/>
          <p:nvPr/>
        </p:nvSpPr>
        <p:spPr>
          <a:xfrm>
            <a:off x="3671637" y="4481253"/>
            <a:ext cx="5227266" cy="338728"/>
          </a:xfrm>
          <a:prstGeom prst="roundRect">
            <a:avLst>
              <a:gd name="adj" fmla="val 0"/>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spc="100" dirty="0">
                <a:latin typeface="Bahnschrift Light" panose="020B0502040204020203" pitchFamily="34" charset="0"/>
                <a:ea typeface="微软雅黑" panose="020B0503020204020204" pitchFamily="34" charset="-122"/>
              </a:rPr>
              <a:t> Hefei University of Technology, China</a:t>
            </a:r>
          </a:p>
        </p:txBody>
      </p:sp>
      <p:sp>
        <p:nvSpPr>
          <p:cNvPr id="30" name="矩形: 圆角 29">
            <a:extLst>
              <a:ext uri="{FF2B5EF4-FFF2-40B4-BE49-F238E27FC236}">
                <a16:creationId xmlns:a16="http://schemas.microsoft.com/office/drawing/2014/main" id="{6E99BCCE-9F8A-49F7-A501-1C492A44F214}"/>
              </a:ext>
            </a:extLst>
          </p:cNvPr>
          <p:cNvSpPr/>
          <p:nvPr/>
        </p:nvSpPr>
        <p:spPr>
          <a:xfrm>
            <a:off x="3671637" y="4937886"/>
            <a:ext cx="5227266" cy="338728"/>
          </a:xfrm>
          <a:prstGeom prst="roundRect">
            <a:avLst>
              <a:gd name="adj" fmla="val 0"/>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spc="100" dirty="0">
                <a:latin typeface="Bahnschrift Light" panose="020B0502040204020203" pitchFamily="34" charset="0"/>
                <a:ea typeface="微软雅黑" panose="020B0503020204020204" pitchFamily="34" charset="-122"/>
              </a:rPr>
              <a:t> </a:t>
            </a:r>
            <a:r>
              <a:rPr lang="zh-CN" altLang="en-US" sz="2000" spc="100" dirty="0">
                <a:latin typeface="Bahnschrift Light" panose="020B0502040204020203" pitchFamily="34" charset="0"/>
                <a:ea typeface="微软雅黑" panose="020B0503020204020204" pitchFamily="34" charset="-122"/>
              </a:rPr>
              <a:t>报告人：章翔</a:t>
            </a:r>
            <a:endParaRPr lang="en-US" altLang="zh-CN" sz="2000" spc="100" dirty="0">
              <a:latin typeface="Bahnschrift Light" panose="020B0502040204020203" pitchFamily="34" charset="0"/>
              <a:ea typeface="微软雅黑" panose="020B0503020204020204" pitchFamily="34" charset="-122"/>
            </a:endParaRPr>
          </a:p>
        </p:txBody>
      </p:sp>
    </p:spTree>
    <p:extLst>
      <p:ext uri="{BB962C8B-B14F-4D97-AF65-F5344CB8AC3E}">
        <p14:creationId xmlns:p14="http://schemas.microsoft.com/office/powerpoint/2010/main" val="3757357205"/>
      </p:ext>
    </p:extLst>
  </p:cSld>
  <p:clrMapOvr>
    <a:masterClrMapping/>
  </p:clrMapOvr>
  <mc:AlternateContent xmlns:mc="http://schemas.openxmlformats.org/markup-compatibility/2006" xmlns:p14="http://schemas.microsoft.com/office/powerpoint/2010/main">
    <mc:Choice Requires="p14">
      <p:transition spd="slow" p14:dur="2000" advTm="4742"/>
    </mc:Choice>
    <mc:Fallback xmlns="">
      <p:transition spd="slow" advTm="47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实验结果</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10</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pic>
        <p:nvPicPr>
          <p:cNvPr id="6" name="图片 5">
            <a:extLst>
              <a:ext uri="{FF2B5EF4-FFF2-40B4-BE49-F238E27FC236}">
                <a16:creationId xmlns:a16="http://schemas.microsoft.com/office/drawing/2014/main" id="{6ACE0FA8-55A6-4C92-BD5D-1C5A8475C301}"/>
              </a:ext>
            </a:extLst>
          </p:cNvPr>
          <p:cNvPicPr>
            <a:picLocks noChangeAspect="1"/>
          </p:cNvPicPr>
          <p:nvPr/>
        </p:nvPicPr>
        <p:blipFill>
          <a:blip r:embed="rId3"/>
          <a:stretch>
            <a:fillRect/>
          </a:stretch>
        </p:blipFill>
        <p:spPr>
          <a:xfrm>
            <a:off x="434714" y="1203389"/>
            <a:ext cx="5200325" cy="3300272"/>
          </a:xfrm>
          <a:prstGeom prst="rect">
            <a:avLst/>
          </a:prstGeom>
        </p:spPr>
      </p:pic>
      <p:pic>
        <p:nvPicPr>
          <p:cNvPr id="8" name="图片 7">
            <a:extLst>
              <a:ext uri="{FF2B5EF4-FFF2-40B4-BE49-F238E27FC236}">
                <a16:creationId xmlns:a16="http://schemas.microsoft.com/office/drawing/2014/main" id="{D25A1DAA-74A9-49E3-BC97-494F1595FA63}"/>
              </a:ext>
            </a:extLst>
          </p:cNvPr>
          <p:cNvPicPr>
            <a:picLocks noChangeAspect="1"/>
          </p:cNvPicPr>
          <p:nvPr/>
        </p:nvPicPr>
        <p:blipFill>
          <a:blip r:embed="rId4"/>
          <a:stretch>
            <a:fillRect/>
          </a:stretch>
        </p:blipFill>
        <p:spPr>
          <a:xfrm>
            <a:off x="5568845" y="1328568"/>
            <a:ext cx="5599595" cy="2420850"/>
          </a:xfrm>
          <a:prstGeom prst="rect">
            <a:avLst/>
          </a:prstGeom>
        </p:spPr>
      </p:pic>
    </p:spTree>
    <p:extLst>
      <p:ext uri="{BB962C8B-B14F-4D97-AF65-F5344CB8AC3E}">
        <p14:creationId xmlns:p14="http://schemas.microsoft.com/office/powerpoint/2010/main" val="3004954602"/>
      </p:ext>
    </p:extLst>
  </p:cSld>
  <p:clrMapOvr>
    <a:masterClrMapping/>
  </p:clrMapOvr>
  <mc:AlternateContent xmlns:mc="http://schemas.openxmlformats.org/markup-compatibility/2006">
    <mc:Choice xmlns:p14="http://schemas.microsoft.com/office/powerpoint/2010/main" Requires="p14">
      <p:transition spd="slow" p14:dur="2000" advTm="4130"/>
    </mc:Choice>
    <mc:Fallback>
      <p:transition spd="slow" advTm="41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实验结果</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11</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pic>
        <p:nvPicPr>
          <p:cNvPr id="4" name="图片 3">
            <a:extLst>
              <a:ext uri="{FF2B5EF4-FFF2-40B4-BE49-F238E27FC236}">
                <a16:creationId xmlns:a16="http://schemas.microsoft.com/office/drawing/2014/main" id="{3E67836A-1B2A-4429-8AF8-533AD578F0E9}"/>
              </a:ext>
            </a:extLst>
          </p:cNvPr>
          <p:cNvPicPr>
            <a:picLocks noChangeAspect="1"/>
          </p:cNvPicPr>
          <p:nvPr/>
        </p:nvPicPr>
        <p:blipFill>
          <a:blip r:embed="rId3"/>
          <a:stretch>
            <a:fillRect/>
          </a:stretch>
        </p:blipFill>
        <p:spPr>
          <a:xfrm>
            <a:off x="1113391" y="1099099"/>
            <a:ext cx="9830305" cy="4959605"/>
          </a:xfrm>
          <a:prstGeom prst="rect">
            <a:avLst/>
          </a:prstGeom>
        </p:spPr>
      </p:pic>
    </p:spTree>
    <p:extLst>
      <p:ext uri="{BB962C8B-B14F-4D97-AF65-F5344CB8AC3E}">
        <p14:creationId xmlns:p14="http://schemas.microsoft.com/office/powerpoint/2010/main" val="474720731"/>
      </p:ext>
    </p:extLst>
  </p:cSld>
  <p:clrMapOvr>
    <a:masterClrMapping/>
  </p:clrMapOvr>
  <mc:AlternateContent xmlns:mc="http://schemas.openxmlformats.org/markup-compatibility/2006">
    <mc:Choice xmlns:p14="http://schemas.microsoft.com/office/powerpoint/2010/main" Requires="p14">
      <p:transition spd="slow" p14:dur="2000" advTm="4130"/>
    </mc:Choice>
    <mc:Fallback>
      <p:transition spd="slow" advTm="41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C1A017F2-A001-40E1-85D9-201D25E75E63}"/>
              </a:ext>
            </a:extLst>
          </p:cNvPr>
          <p:cNvSpPr/>
          <p:nvPr/>
        </p:nvSpPr>
        <p:spPr>
          <a:xfrm>
            <a:off x="2776746" y="4635211"/>
            <a:ext cx="6638508" cy="2476239"/>
          </a:xfrm>
          <a:prstGeom prst="rect">
            <a:avLst/>
          </a:prstGeom>
          <a:blipFill dpi="0" rotWithShape="1">
            <a:blip r:embed="rId2">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 name="直接连接符 7">
            <a:extLst>
              <a:ext uri="{FF2B5EF4-FFF2-40B4-BE49-F238E27FC236}">
                <a16:creationId xmlns:a16="http://schemas.microsoft.com/office/drawing/2014/main" id="{C5231231-6275-407C-A9B8-BD99DA1CB5A1}"/>
              </a:ext>
            </a:extLst>
          </p:cNvPr>
          <p:cNvCxnSpPr/>
          <p:nvPr/>
        </p:nvCxnSpPr>
        <p:spPr>
          <a:xfrm>
            <a:off x="3571103" y="2395183"/>
            <a:ext cx="5049794" cy="0"/>
          </a:xfrm>
          <a:prstGeom prst="line">
            <a:avLst/>
          </a:prstGeom>
          <a:ln w="19050">
            <a:solidFill>
              <a:srgbClr val="AB2B2B"/>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2C127F0-0A88-4255-B555-05934C4BA238}"/>
              </a:ext>
            </a:extLst>
          </p:cNvPr>
          <p:cNvCxnSpPr/>
          <p:nvPr/>
        </p:nvCxnSpPr>
        <p:spPr>
          <a:xfrm>
            <a:off x="3571103" y="4421650"/>
            <a:ext cx="5049794" cy="0"/>
          </a:xfrm>
          <a:prstGeom prst="line">
            <a:avLst/>
          </a:prstGeom>
          <a:ln w="19050">
            <a:solidFill>
              <a:srgbClr val="AB2B2B"/>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4EFCDF-2CBB-4BA7-BBFF-0CA1448B0ADB}"/>
              </a:ext>
            </a:extLst>
          </p:cNvPr>
          <p:cNvSpPr txBox="1"/>
          <p:nvPr/>
        </p:nvSpPr>
        <p:spPr>
          <a:xfrm>
            <a:off x="1657247" y="2798362"/>
            <a:ext cx="8877505" cy="1246495"/>
          </a:xfrm>
          <a:prstGeom prst="rect">
            <a:avLst/>
          </a:prstGeom>
          <a:noFill/>
        </p:spPr>
        <p:txBody>
          <a:bodyPr wrap="square" rtlCol="0">
            <a:spAutoFit/>
          </a:bodyPr>
          <a:lstStyle/>
          <a:p>
            <a:pPr algn="ctr">
              <a:lnSpc>
                <a:spcPct val="125000"/>
              </a:lnSpc>
            </a:pPr>
            <a:r>
              <a:rPr lang="en-US" altLang="zh-CN" sz="6000" b="1" spc="200" dirty="0">
                <a:solidFill>
                  <a:srgbClr val="AB2B2B"/>
                </a:solidFill>
                <a:latin typeface="Rage Italic" panose="03070502040507070304" pitchFamily="66" charset="0"/>
                <a:ea typeface="微软雅黑" panose="020B0503020204020204" pitchFamily="34" charset="-122"/>
              </a:rPr>
              <a:t>Thank You for Watching</a:t>
            </a:r>
            <a:endParaRPr lang="zh-CN" altLang="en-US" sz="6000" b="1" spc="200" dirty="0">
              <a:solidFill>
                <a:srgbClr val="AB2B2B"/>
              </a:solidFill>
              <a:latin typeface="Rage Italic" panose="03070502040507070304" pitchFamily="66" charset="0"/>
              <a:ea typeface="微软雅黑" panose="020B0503020204020204" pitchFamily="34" charset="-122"/>
            </a:endParaRPr>
          </a:p>
        </p:txBody>
      </p:sp>
      <p:sp>
        <p:nvSpPr>
          <p:cNvPr id="13" name="矩形 12">
            <a:extLst>
              <a:ext uri="{FF2B5EF4-FFF2-40B4-BE49-F238E27FC236}">
                <a16:creationId xmlns:a16="http://schemas.microsoft.com/office/drawing/2014/main" id="{90FCE0E7-FE6F-4A27-8DEE-C870219A82CB}"/>
              </a:ext>
            </a:extLst>
          </p:cNvPr>
          <p:cNvSpPr/>
          <p:nvPr/>
        </p:nvSpPr>
        <p:spPr>
          <a:xfrm rot="19489470">
            <a:off x="2087430" y="75101"/>
            <a:ext cx="7815223" cy="7025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333CDC5-EBD6-4911-91C1-A1154407030E}"/>
              </a:ext>
            </a:extLst>
          </p:cNvPr>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a:extLst>
              <a:ext uri="{FF2B5EF4-FFF2-40B4-BE49-F238E27FC236}">
                <a16:creationId xmlns:a16="http://schemas.microsoft.com/office/drawing/2014/main" id="{6B55137C-BED8-48D1-AE17-D1D762197166}"/>
              </a:ext>
            </a:extLst>
          </p:cNvPr>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a:extLst>
              <a:ext uri="{FF2B5EF4-FFF2-40B4-BE49-F238E27FC236}">
                <a16:creationId xmlns:a16="http://schemas.microsoft.com/office/drawing/2014/main" id="{D701394C-0A70-495C-BFCA-146912A9CCF8}"/>
              </a:ext>
            </a:extLst>
          </p:cNvPr>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17">
            <a:extLst>
              <a:ext uri="{FF2B5EF4-FFF2-40B4-BE49-F238E27FC236}">
                <a16:creationId xmlns:a16="http://schemas.microsoft.com/office/drawing/2014/main" id="{2F6693C7-CF28-49A3-8E8B-240A872E9268}"/>
              </a:ext>
            </a:extLst>
          </p:cNvPr>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直角三角形 19">
            <a:extLst>
              <a:ext uri="{FF2B5EF4-FFF2-40B4-BE49-F238E27FC236}">
                <a16:creationId xmlns:a16="http://schemas.microsoft.com/office/drawing/2014/main" id="{B7305426-7FCA-4A41-8503-E09FCD5BA2A9}"/>
              </a:ext>
            </a:extLst>
          </p:cNvPr>
          <p:cNvSpPr/>
          <p:nvPr/>
        </p:nvSpPr>
        <p:spPr>
          <a:xfrm flipV="1">
            <a:off x="-1" y="-5"/>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直角三角形 20">
            <a:extLst>
              <a:ext uri="{FF2B5EF4-FFF2-40B4-BE49-F238E27FC236}">
                <a16:creationId xmlns:a16="http://schemas.microsoft.com/office/drawing/2014/main" id="{41345189-D739-40DB-9835-E1B5570E7446}"/>
              </a:ext>
            </a:extLst>
          </p:cNvPr>
          <p:cNvSpPr/>
          <p:nvPr/>
        </p:nvSpPr>
        <p:spPr>
          <a:xfrm rot="16200000" flipV="1">
            <a:off x="-559805" y="4699477"/>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直角三角形 21">
            <a:extLst>
              <a:ext uri="{FF2B5EF4-FFF2-40B4-BE49-F238E27FC236}">
                <a16:creationId xmlns:a16="http://schemas.microsoft.com/office/drawing/2014/main" id="{FCD58176-D67D-4C4F-BB58-0EF508B501C5}"/>
              </a:ext>
            </a:extLst>
          </p:cNvPr>
          <p:cNvSpPr/>
          <p:nvPr/>
        </p:nvSpPr>
        <p:spPr>
          <a:xfrm rot="16200000" flipH="1">
            <a:off x="9801294" y="562042"/>
            <a:ext cx="2952749" cy="1828666"/>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直角三角形 22">
            <a:extLst>
              <a:ext uri="{FF2B5EF4-FFF2-40B4-BE49-F238E27FC236}">
                <a16:creationId xmlns:a16="http://schemas.microsoft.com/office/drawing/2014/main" id="{3779CBC7-EED8-4E8F-954B-C191961E181E}"/>
              </a:ext>
            </a:extLst>
          </p:cNvPr>
          <p:cNvSpPr/>
          <p:nvPr/>
        </p:nvSpPr>
        <p:spPr>
          <a:xfrm flipH="1">
            <a:off x="9783191" y="5443226"/>
            <a:ext cx="2442147" cy="1414770"/>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文本框 24">
            <a:extLst>
              <a:ext uri="{FF2B5EF4-FFF2-40B4-BE49-F238E27FC236}">
                <a16:creationId xmlns:a16="http://schemas.microsoft.com/office/drawing/2014/main" id="{3655A0B9-9C1E-46DB-9D2F-F61BD2C62308}"/>
              </a:ext>
            </a:extLst>
          </p:cNvPr>
          <p:cNvSpPr txBox="1"/>
          <p:nvPr/>
        </p:nvSpPr>
        <p:spPr>
          <a:xfrm>
            <a:off x="5354968" y="6016441"/>
            <a:ext cx="1482064" cy="410483"/>
          </a:xfrm>
          <a:prstGeom prst="rect">
            <a:avLst/>
          </a:prstGeom>
          <a:noFill/>
        </p:spPr>
        <p:txBody>
          <a:bodyPr wrap="square" rtlCol="0">
            <a:spAutoFit/>
          </a:bodyPr>
          <a:lstStyle/>
          <a:p>
            <a:pPr algn="ctr">
              <a:lnSpc>
                <a:spcPct val="125000"/>
              </a:lnSpc>
            </a:pPr>
            <a:fld id="{9504E2CD-C00E-4C92-A996-4B61C1023920}" type="datetime1">
              <a:rPr lang="en-US" altLang="zh-CN" smtClean="0">
                <a:solidFill>
                  <a:srgbClr val="A6292F"/>
                </a:solidFill>
                <a:latin typeface="Bahnschrift" panose="020B0502040204020203" pitchFamily="34" charset="0"/>
                <a:ea typeface="微软雅黑" panose="020B0503020204020204" pitchFamily="34" charset="-122"/>
              </a:rPr>
              <a:t>4/17/2022</a:t>
            </a:fld>
            <a:endParaRPr lang="zh-CN" altLang="en-US" dirty="0">
              <a:solidFill>
                <a:srgbClr val="A6292F"/>
              </a:solidFill>
              <a:latin typeface="Bahnschrift" panose="020B0502040204020203" pitchFamily="34" charset="0"/>
              <a:ea typeface="微软雅黑" panose="020B0503020204020204" pitchFamily="34" charset="-122"/>
            </a:endParaRPr>
          </a:p>
        </p:txBody>
      </p:sp>
      <p:grpSp>
        <p:nvGrpSpPr>
          <p:cNvPr id="3" name="组合 2">
            <a:extLst>
              <a:ext uri="{FF2B5EF4-FFF2-40B4-BE49-F238E27FC236}">
                <a16:creationId xmlns:a16="http://schemas.microsoft.com/office/drawing/2014/main" id="{AFB5D615-C26F-4BAD-9546-CC54412788EC}"/>
              </a:ext>
            </a:extLst>
          </p:cNvPr>
          <p:cNvGrpSpPr/>
          <p:nvPr/>
        </p:nvGrpSpPr>
        <p:grpSpPr>
          <a:xfrm>
            <a:off x="3896094" y="795944"/>
            <a:ext cx="4399811" cy="813731"/>
            <a:chOff x="4386699" y="746886"/>
            <a:chExt cx="4399811" cy="813731"/>
          </a:xfrm>
        </p:grpSpPr>
        <p:pic>
          <p:nvPicPr>
            <p:cNvPr id="24" name="图片 23">
              <a:extLst>
                <a:ext uri="{FF2B5EF4-FFF2-40B4-BE49-F238E27FC236}">
                  <a16:creationId xmlns:a16="http://schemas.microsoft.com/office/drawing/2014/main" id="{E20F5AE0-728B-4ADE-936F-E5673DF722F6}"/>
                </a:ext>
              </a:extLst>
            </p:cNvPr>
            <p:cNvPicPr>
              <a:picLocks noChangeAspect="1"/>
            </p:cNvPicPr>
            <p:nvPr/>
          </p:nvPicPr>
          <p:blipFill>
            <a:blip r:embed="rId3"/>
            <a:stretch>
              <a:fillRect/>
            </a:stretch>
          </p:blipFill>
          <p:spPr>
            <a:xfrm>
              <a:off x="4386699" y="746886"/>
              <a:ext cx="813731" cy="813731"/>
            </a:xfrm>
            <a:prstGeom prst="rect">
              <a:avLst/>
            </a:prstGeom>
          </p:spPr>
        </p:pic>
        <p:grpSp>
          <p:nvGrpSpPr>
            <p:cNvPr id="26" name="组合 25">
              <a:extLst>
                <a:ext uri="{FF2B5EF4-FFF2-40B4-BE49-F238E27FC236}">
                  <a16:creationId xmlns:a16="http://schemas.microsoft.com/office/drawing/2014/main" id="{913FAD8B-8521-43B6-9F0C-839DB36F489D}"/>
                </a:ext>
              </a:extLst>
            </p:cNvPr>
            <p:cNvGrpSpPr/>
            <p:nvPr/>
          </p:nvGrpSpPr>
          <p:grpSpPr>
            <a:xfrm>
              <a:off x="5384803" y="746904"/>
              <a:ext cx="3401707" cy="813713"/>
              <a:chOff x="9205483" y="280849"/>
              <a:chExt cx="2517243" cy="548463"/>
            </a:xfrm>
          </p:grpSpPr>
          <p:pic>
            <p:nvPicPr>
              <p:cNvPr id="27" name="图片 26">
                <a:extLst>
                  <a:ext uri="{FF2B5EF4-FFF2-40B4-BE49-F238E27FC236}">
                    <a16:creationId xmlns:a16="http://schemas.microsoft.com/office/drawing/2014/main" id="{3CC9776B-EE61-456B-A253-A473B079F3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8" name="图片 27">
                <a:extLst>
                  <a:ext uri="{FF2B5EF4-FFF2-40B4-BE49-F238E27FC236}">
                    <a16:creationId xmlns:a16="http://schemas.microsoft.com/office/drawing/2014/main" id="{DD8D5566-61EB-4FCF-8D51-8D55C64457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
        <p:nvSpPr>
          <p:cNvPr id="2" name="灯片编号占位符 1">
            <a:extLst>
              <a:ext uri="{FF2B5EF4-FFF2-40B4-BE49-F238E27FC236}">
                <a16:creationId xmlns:a16="http://schemas.microsoft.com/office/drawing/2014/main" id="{966C1AC0-F53C-410B-AF89-FBE06567D8E9}"/>
              </a:ext>
            </a:extLst>
          </p:cNvPr>
          <p:cNvSpPr>
            <a:spLocks noGrp="1"/>
          </p:cNvSpPr>
          <p:nvPr>
            <p:ph type="sldNum" sz="quarter" idx="12"/>
          </p:nvPr>
        </p:nvSpPr>
        <p:spPr/>
        <p:txBody>
          <a:bodyPr/>
          <a:lstStyle/>
          <a:p>
            <a:endParaRPr lang="zh-CN" altLang="en-US" dirty="0"/>
          </a:p>
        </p:txBody>
      </p:sp>
    </p:spTree>
    <p:extLst>
      <p:ext uri="{BB962C8B-B14F-4D97-AF65-F5344CB8AC3E}">
        <p14:creationId xmlns:p14="http://schemas.microsoft.com/office/powerpoint/2010/main" val="2528098567"/>
      </p:ext>
    </p:extLst>
  </p:cSld>
  <p:clrMapOvr>
    <a:masterClrMapping/>
  </p:clrMapOvr>
  <mc:AlternateContent xmlns:mc="http://schemas.openxmlformats.org/markup-compatibility/2006" xmlns:p14="http://schemas.microsoft.com/office/powerpoint/2010/main">
    <mc:Choice Requires="p14">
      <p:transition spd="slow" p14:dur="2000" advTm="22387"/>
    </mc:Choice>
    <mc:Fallback xmlns="">
      <p:transition spd="slow" advTm="2238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论文简介</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2</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12" name="文本框 11">
            <a:extLst>
              <a:ext uri="{FF2B5EF4-FFF2-40B4-BE49-F238E27FC236}">
                <a16:creationId xmlns:a16="http://schemas.microsoft.com/office/drawing/2014/main" id="{6E07C3CC-C777-40B6-AABF-88663E00C76C}"/>
              </a:ext>
            </a:extLst>
          </p:cNvPr>
          <p:cNvSpPr txBox="1"/>
          <p:nvPr/>
        </p:nvSpPr>
        <p:spPr>
          <a:xfrm>
            <a:off x="753263" y="1448201"/>
            <a:ext cx="11257558" cy="1211357"/>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利用</a:t>
            </a: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IR-UWB</a:t>
            </a: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实现建筑结构透视与诊断，具体为识别墙体内的钢筋</a:t>
            </a: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PVC</a:t>
            </a: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管的位置并进行分类</a:t>
            </a:r>
            <a:endPar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25000"/>
              </a:lnSpc>
              <a:buFont typeface="Arial" panose="020B0604020202020204" pitchFamily="34" charset="0"/>
              <a:buChar char="•"/>
            </a:pP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主要创新点为，基于深度学习技术实现上述目的，避免了传统手段需要对电导率等参数进行判断之后才能精确的实现材料定位和识别，可以实现自适应的识别。</a:t>
            </a:r>
          </a:p>
        </p:txBody>
      </p:sp>
      <p:pic>
        <p:nvPicPr>
          <p:cNvPr id="4" name="图片 3">
            <a:extLst>
              <a:ext uri="{FF2B5EF4-FFF2-40B4-BE49-F238E27FC236}">
                <a16:creationId xmlns:a16="http://schemas.microsoft.com/office/drawing/2014/main" id="{F7C0910B-0CFC-4288-995E-57C176D8A12A}"/>
              </a:ext>
            </a:extLst>
          </p:cNvPr>
          <p:cNvPicPr>
            <a:picLocks noChangeAspect="1"/>
          </p:cNvPicPr>
          <p:nvPr/>
        </p:nvPicPr>
        <p:blipFill>
          <a:blip r:embed="rId3"/>
          <a:stretch>
            <a:fillRect/>
          </a:stretch>
        </p:blipFill>
        <p:spPr>
          <a:xfrm>
            <a:off x="3153483" y="2767786"/>
            <a:ext cx="5885034" cy="3905453"/>
          </a:xfrm>
          <a:prstGeom prst="rect">
            <a:avLst/>
          </a:prstGeom>
        </p:spPr>
      </p:pic>
    </p:spTree>
    <p:extLst>
      <p:ext uri="{BB962C8B-B14F-4D97-AF65-F5344CB8AC3E}">
        <p14:creationId xmlns:p14="http://schemas.microsoft.com/office/powerpoint/2010/main" val="1908289724"/>
      </p:ext>
    </p:extLst>
  </p:cSld>
  <p:clrMapOvr>
    <a:masterClrMapping/>
  </p:clrMapOvr>
  <mc:AlternateContent xmlns:mc="http://schemas.openxmlformats.org/markup-compatibility/2006" xmlns:p14="http://schemas.microsoft.com/office/powerpoint/2010/main">
    <mc:Choice Requires="p14">
      <p:transition spd="slow" p14:dur="2000" advTm="4130"/>
    </mc:Choice>
    <mc:Fallback xmlns="">
      <p:transition spd="slow" advTm="413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论文简介</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3</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12" name="文本框 11">
            <a:extLst>
              <a:ext uri="{FF2B5EF4-FFF2-40B4-BE49-F238E27FC236}">
                <a16:creationId xmlns:a16="http://schemas.microsoft.com/office/drawing/2014/main" id="{6E07C3CC-C777-40B6-AABF-88663E00C76C}"/>
              </a:ext>
            </a:extLst>
          </p:cNvPr>
          <p:cNvSpPr txBox="1"/>
          <p:nvPr/>
        </p:nvSpPr>
        <p:spPr>
          <a:xfrm>
            <a:off x="618352" y="1034882"/>
            <a:ext cx="11257558" cy="826637"/>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基于传感器的方案需要破坏墙体</a:t>
            </a:r>
            <a:endPar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25000"/>
              </a:lnSpc>
              <a:buFont typeface="Arial" panose="020B0604020202020204" pitchFamily="34" charset="0"/>
              <a:buChar char="•"/>
            </a:pP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基于合成孔径雷达的方法需要首先知道电导率等信息来调整系统</a:t>
            </a:r>
          </a:p>
        </p:txBody>
      </p:sp>
      <p:pic>
        <p:nvPicPr>
          <p:cNvPr id="6" name="图片 5">
            <a:extLst>
              <a:ext uri="{FF2B5EF4-FFF2-40B4-BE49-F238E27FC236}">
                <a16:creationId xmlns:a16="http://schemas.microsoft.com/office/drawing/2014/main" id="{135293FB-0764-4B3D-B1D4-D79A8658B57A}"/>
              </a:ext>
            </a:extLst>
          </p:cNvPr>
          <p:cNvPicPr>
            <a:picLocks noChangeAspect="1"/>
          </p:cNvPicPr>
          <p:nvPr/>
        </p:nvPicPr>
        <p:blipFill>
          <a:blip r:embed="rId3"/>
          <a:stretch>
            <a:fillRect/>
          </a:stretch>
        </p:blipFill>
        <p:spPr>
          <a:xfrm>
            <a:off x="2053653" y="1847337"/>
            <a:ext cx="6844047" cy="4852055"/>
          </a:xfrm>
          <a:prstGeom prst="rect">
            <a:avLst/>
          </a:prstGeom>
        </p:spPr>
      </p:pic>
    </p:spTree>
    <p:extLst>
      <p:ext uri="{BB962C8B-B14F-4D97-AF65-F5344CB8AC3E}">
        <p14:creationId xmlns:p14="http://schemas.microsoft.com/office/powerpoint/2010/main" val="2133869064"/>
      </p:ext>
    </p:extLst>
  </p:cSld>
  <p:clrMapOvr>
    <a:masterClrMapping/>
  </p:clrMapOvr>
  <mc:AlternateContent xmlns:mc="http://schemas.openxmlformats.org/markup-compatibility/2006">
    <mc:Choice xmlns:p14="http://schemas.microsoft.com/office/powerpoint/2010/main" Requires="p14">
      <p:transition spd="slow" p14:dur="2000" advTm="4130"/>
    </mc:Choice>
    <mc:Fallback>
      <p:transition spd="slow" advTm="41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系统结构</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4</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12" name="文本框 11">
            <a:extLst>
              <a:ext uri="{FF2B5EF4-FFF2-40B4-BE49-F238E27FC236}">
                <a16:creationId xmlns:a16="http://schemas.microsoft.com/office/drawing/2014/main" id="{6E07C3CC-C777-40B6-AABF-88663E00C76C}"/>
              </a:ext>
            </a:extLst>
          </p:cNvPr>
          <p:cNvSpPr txBox="1"/>
          <p:nvPr/>
        </p:nvSpPr>
        <p:spPr>
          <a:xfrm>
            <a:off x="693302" y="1034882"/>
            <a:ext cx="11257558" cy="441916"/>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自己设计的</a:t>
            </a: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UWB</a:t>
            </a: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结构，首先成像再利用成像结构进行材料鉴定</a:t>
            </a:r>
          </a:p>
        </p:txBody>
      </p:sp>
      <p:pic>
        <p:nvPicPr>
          <p:cNvPr id="4" name="图片 3">
            <a:extLst>
              <a:ext uri="{FF2B5EF4-FFF2-40B4-BE49-F238E27FC236}">
                <a16:creationId xmlns:a16="http://schemas.microsoft.com/office/drawing/2014/main" id="{06F14982-8C05-4A0D-B58C-EE3780FD161B}"/>
              </a:ext>
            </a:extLst>
          </p:cNvPr>
          <p:cNvPicPr>
            <a:picLocks noChangeAspect="1"/>
          </p:cNvPicPr>
          <p:nvPr/>
        </p:nvPicPr>
        <p:blipFill>
          <a:blip r:embed="rId3"/>
          <a:stretch>
            <a:fillRect/>
          </a:stretch>
        </p:blipFill>
        <p:spPr>
          <a:xfrm>
            <a:off x="2979324" y="1399124"/>
            <a:ext cx="5537346" cy="1486484"/>
          </a:xfrm>
          <a:prstGeom prst="rect">
            <a:avLst/>
          </a:prstGeom>
        </p:spPr>
      </p:pic>
      <p:pic>
        <p:nvPicPr>
          <p:cNvPr id="8" name="图片 7">
            <a:extLst>
              <a:ext uri="{FF2B5EF4-FFF2-40B4-BE49-F238E27FC236}">
                <a16:creationId xmlns:a16="http://schemas.microsoft.com/office/drawing/2014/main" id="{652DA710-14C2-4EFB-8D0F-69AA818D8259}"/>
              </a:ext>
            </a:extLst>
          </p:cNvPr>
          <p:cNvPicPr>
            <a:picLocks noChangeAspect="1"/>
          </p:cNvPicPr>
          <p:nvPr/>
        </p:nvPicPr>
        <p:blipFill>
          <a:blip r:embed="rId4"/>
          <a:stretch>
            <a:fillRect/>
          </a:stretch>
        </p:blipFill>
        <p:spPr>
          <a:xfrm>
            <a:off x="1943363" y="3249850"/>
            <a:ext cx="8020462" cy="3149762"/>
          </a:xfrm>
          <a:prstGeom prst="rect">
            <a:avLst/>
          </a:prstGeom>
        </p:spPr>
      </p:pic>
    </p:spTree>
    <p:extLst>
      <p:ext uri="{BB962C8B-B14F-4D97-AF65-F5344CB8AC3E}">
        <p14:creationId xmlns:p14="http://schemas.microsoft.com/office/powerpoint/2010/main" val="3984760420"/>
      </p:ext>
    </p:extLst>
  </p:cSld>
  <p:clrMapOvr>
    <a:masterClrMapping/>
  </p:clrMapOvr>
  <mc:AlternateContent xmlns:mc="http://schemas.openxmlformats.org/markup-compatibility/2006">
    <mc:Choice xmlns:p14="http://schemas.microsoft.com/office/powerpoint/2010/main" Requires="p14">
      <p:transition spd="slow" p14:dur="2000" advTm="4130"/>
    </mc:Choice>
    <mc:Fallback>
      <p:transition spd="slow" advTm="4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系统结构</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5</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12" name="文本框 11">
            <a:extLst>
              <a:ext uri="{FF2B5EF4-FFF2-40B4-BE49-F238E27FC236}">
                <a16:creationId xmlns:a16="http://schemas.microsoft.com/office/drawing/2014/main" id="{6E07C3CC-C777-40B6-AABF-88663E00C76C}"/>
              </a:ext>
            </a:extLst>
          </p:cNvPr>
          <p:cNvSpPr txBox="1"/>
          <p:nvPr/>
        </p:nvSpPr>
        <p:spPr>
          <a:xfrm>
            <a:off x="693302" y="1034882"/>
            <a:ext cx="11257558" cy="441916"/>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合成孔径雷达</a:t>
            </a: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SAR</a:t>
            </a: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需要指导电导率等信息来进行调整，受扫描速度影响</a:t>
            </a:r>
          </a:p>
        </p:txBody>
      </p:sp>
      <p:pic>
        <p:nvPicPr>
          <p:cNvPr id="6" name="图片 5">
            <a:extLst>
              <a:ext uri="{FF2B5EF4-FFF2-40B4-BE49-F238E27FC236}">
                <a16:creationId xmlns:a16="http://schemas.microsoft.com/office/drawing/2014/main" id="{2D94F460-6028-49C5-96D0-BDD34AB28501}"/>
              </a:ext>
            </a:extLst>
          </p:cNvPr>
          <p:cNvPicPr>
            <a:picLocks noChangeAspect="1"/>
          </p:cNvPicPr>
          <p:nvPr/>
        </p:nvPicPr>
        <p:blipFill>
          <a:blip r:embed="rId3"/>
          <a:stretch>
            <a:fillRect/>
          </a:stretch>
        </p:blipFill>
        <p:spPr>
          <a:xfrm>
            <a:off x="1406082" y="1464476"/>
            <a:ext cx="9277827" cy="5016758"/>
          </a:xfrm>
          <a:prstGeom prst="rect">
            <a:avLst/>
          </a:prstGeom>
        </p:spPr>
      </p:pic>
    </p:spTree>
    <p:extLst>
      <p:ext uri="{BB962C8B-B14F-4D97-AF65-F5344CB8AC3E}">
        <p14:creationId xmlns:p14="http://schemas.microsoft.com/office/powerpoint/2010/main" val="1668611453"/>
      </p:ext>
    </p:extLst>
  </p:cSld>
  <p:clrMapOvr>
    <a:masterClrMapping/>
  </p:clrMapOvr>
  <mc:AlternateContent xmlns:mc="http://schemas.openxmlformats.org/markup-compatibility/2006">
    <mc:Choice xmlns:p14="http://schemas.microsoft.com/office/powerpoint/2010/main" Requires="p14">
      <p:transition spd="slow" p14:dur="2000" advTm="4130"/>
    </mc:Choice>
    <mc:Fallback>
      <p:transition spd="slow" advTm="4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系统结构</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6</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12" name="文本框 11">
            <a:extLst>
              <a:ext uri="{FF2B5EF4-FFF2-40B4-BE49-F238E27FC236}">
                <a16:creationId xmlns:a16="http://schemas.microsoft.com/office/drawing/2014/main" id="{6E07C3CC-C777-40B6-AABF-88663E00C76C}"/>
              </a:ext>
            </a:extLst>
          </p:cNvPr>
          <p:cNvSpPr txBox="1"/>
          <p:nvPr/>
        </p:nvSpPr>
        <p:spPr>
          <a:xfrm>
            <a:off x="693302" y="1034882"/>
            <a:ext cx="11257558" cy="441916"/>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UWB</a:t>
            </a: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信号的正交极化可以对不同材料表现出很大的区分度</a:t>
            </a:r>
          </a:p>
        </p:txBody>
      </p:sp>
      <p:pic>
        <p:nvPicPr>
          <p:cNvPr id="4" name="图片 3">
            <a:extLst>
              <a:ext uri="{FF2B5EF4-FFF2-40B4-BE49-F238E27FC236}">
                <a16:creationId xmlns:a16="http://schemas.microsoft.com/office/drawing/2014/main" id="{38EC85C5-A8C2-46E2-BD61-87F23EE56760}"/>
              </a:ext>
            </a:extLst>
          </p:cNvPr>
          <p:cNvPicPr>
            <a:picLocks noChangeAspect="1"/>
          </p:cNvPicPr>
          <p:nvPr/>
        </p:nvPicPr>
        <p:blipFill>
          <a:blip r:embed="rId3"/>
          <a:stretch>
            <a:fillRect/>
          </a:stretch>
        </p:blipFill>
        <p:spPr>
          <a:xfrm>
            <a:off x="1851286" y="1795126"/>
            <a:ext cx="7320957" cy="4758126"/>
          </a:xfrm>
          <a:prstGeom prst="rect">
            <a:avLst/>
          </a:prstGeom>
        </p:spPr>
      </p:pic>
    </p:spTree>
    <p:extLst>
      <p:ext uri="{BB962C8B-B14F-4D97-AF65-F5344CB8AC3E}">
        <p14:creationId xmlns:p14="http://schemas.microsoft.com/office/powerpoint/2010/main" val="147130875"/>
      </p:ext>
    </p:extLst>
  </p:cSld>
  <p:clrMapOvr>
    <a:masterClrMapping/>
  </p:clrMapOvr>
  <mc:AlternateContent xmlns:mc="http://schemas.openxmlformats.org/markup-compatibility/2006">
    <mc:Choice xmlns:p14="http://schemas.microsoft.com/office/powerpoint/2010/main" Requires="p14">
      <p:transition spd="slow" p14:dur="2000" advTm="4130"/>
    </mc:Choice>
    <mc:Fallback>
      <p:transition spd="slow" advTm="4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系统结构</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7</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12" name="文本框 11">
            <a:extLst>
              <a:ext uri="{FF2B5EF4-FFF2-40B4-BE49-F238E27FC236}">
                <a16:creationId xmlns:a16="http://schemas.microsoft.com/office/drawing/2014/main" id="{6E07C3CC-C777-40B6-AABF-88663E00C76C}"/>
              </a:ext>
            </a:extLst>
          </p:cNvPr>
          <p:cNvSpPr txBox="1"/>
          <p:nvPr/>
        </p:nvSpPr>
        <p:spPr>
          <a:xfrm>
            <a:off x="693302" y="1034882"/>
            <a:ext cx="11257558" cy="441916"/>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本文的深度学习结构，</a:t>
            </a: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MNET</a:t>
            </a: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为材料鉴别，</a:t>
            </a: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INET</a:t>
            </a: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为成像</a:t>
            </a:r>
          </a:p>
        </p:txBody>
      </p:sp>
      <p:pic>
        <p:nvPicPr>
          <p:cNvPr id="6" name="图片 5">
            <a:extLst>
              <a:ext uri="{FF2B5EF4-FFF2-40B4-BE49-F238E27FC236}">
                <a16:creationId xmlns:a16="http://schemas.microsoft.com/office/drawing/2014/main" id="{6426483C-693D-44A7-A3D7-A1ACF51C1C76}"/>
              </a:ext>
            </a:extLst>
          </p:cNvPr>
          <p:cNvPicPr>
            <a:picLocks noChangeAspect="1"/>
          </p:cNvPicPr>
          <p:nvPr/>
        </p:nvPicPr>
        <p:blipFill>
          <a:blip r:embed="rId3"/>
          <a:stretch>
            <a:fillRect/>
          </a:stretch>
        </p:blipFill>
        <p:spPr>
          <a:xfrm>
            <a:off x="813173" y="2208611"/>
            <a:ext cx="10565653" cy="2873054"/>
          </a:xfrm>
          <a:prstGeom prst="rect">
            <a:avLst/>
          </a:prstGeom>
        </p:spPr>
      </p:pic>
    </p:spTree>
    <p:extLst>
      <p:ext uri="{BB962C8B-B14F-4D97-AF65-F5344CB8AC3E}">
        <p14:creationId xmlns:p14="http://schemas.microsoft.com/office/powerpoint/2010/main" val="2831275979"/>
      </p:ext>
    </p:extLst>
  </p:cSld>
  <p:clrMapOvr>
    <a:masterClrMapping/>
  </p:clrMapOvr>
  <mc:AlternateContent xmlns:mc="http://schemas.openxmlformats.org/markup-compatibility/2006">
    <mc:Choice xmlns:p14="http://schemas.microsoft.com/office/powerpoint/2010/main" Requires="p14">
      <p:transition spd="slow" p14:dur="2000" advTm="4130"/>
    </mc:Choice>
    <mc:Fallback>
      <p:transition spd="slow" advTm="4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系统结构</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8</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12" name="文本框 11">
            <a:extLst>
              <a:ext uri="{FF2B5EF4-FFF2-40B4-BE49-F238E27FC236}">
                <a16:creationId xmlns:a16="http://schemas.microsoft.com/office/drawing/2014/main" id="{6E07C3CC-C777-40B6-AABF-88663E00C76C}"/>
              </a:ext>
            </a:extLst>
          </p:cNvPr>
          <p:cNvSpPr txBox="1"/>
          <p:nvPr/>
        </p:nvSpPr>
        <p:spPr>
          <a:xfrm>
            <a:off x="693302" y="1034882"/>
            <a:ext cx="11257558" cy="1980799"/>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The sufficient capacity provided by the encoder-decoder model enables I-Net to discover environment parameters implicitly via</a:t>
            </a: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𝜙</a:t>
            </a: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 rendering structural imaging robust to changes of multiple environment conditions. </a:t>
            </a:r>
          </a:p>
          <a:p>
            <a:pPr marL="342900" indent="-342900" algn="just">
              <a:lnSpc>
                <a:spcPct val="125000"/>
              </a:lnSpc>
              <a:buFont typeface="Arial" panose="020B0604020202020204" pitchFamily="34" charset="0"/>
              <a:buChar char="•"/>
            </a:pPr>
            <a:endPar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25000"/>
              </a:lnSpc>
              <a:buFont typeface="Arial" panose="020B0604020202020204" pitchFamily="34" charset="0"/>
              <a:buChar char="•"/>
            </a:pP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编解码器结构不存在这种论文所描述的很强大的自适应的鲁棒性功能</a:t>
            </a:r>
          </a:p>
        </p:txBody>
      </p:sp>
      <p:pic>
        <p:nvPicPr>
          <p:cNvPr id="8" name="图片 7">
            <a:extLst>
              <a:ext uri="{FF2B5EF4-FFF2-40B4-BE49-F238E27FC236}">
                <a16:creationId xmlns:a16="http://schemas.microsoft.com/office/drawing/2014/main" id="{B270F823-D8B0-40D4-AEFB-31D34481A8C4}"/>
              </a:ext>
            </a:extLst>
          </p:cNvPr>
          <p:cNvPicPr>
            <a:picLocks noChangeAspect="1"/>
          </p:cNvPicPr>
          <p:nvPr/>
        </p:nvPicPr>
        <p:blipFill>
          <a:blip r:embed="rId3"/>
          <a:stretch>
            <a:fillRect/>
          </a:stretch>
        </p:blipFill>
        <p:spPr>
          <a:xfrm>
            <a:off x="1776335" y="3945843"/>
            <a:ext cx="8092190" cy="2535391"/>
          </a:xfrm>
          <a:prstGeom prst="rect">
            <a:avLst/>
          </a:prstGeom>
        </p:spPr>
      </p:pic>
    </p:spTree>
    <p:extLst>
      <p:ext uri="{BB962C8B-B14F-4D97-AF65-F5344CB8AC3E}">
        <p14:creationId xmlns:p14="http://schemas.microsoft.com/office/powerpoint/2010/main" val="4105125256"/>
      </p:ext>
    </p:extLst>
  </p:cSld>
  <p:clrMapOvr>
    <a:masterClrMapping/>
  </p:clrMapOvr>
  <mc:AlternateContent xmlns:mc="http://schemas.openxmlformats.org/markup-compatibility/2006">
    <mc:Choice xmlns:p14="http://schemas.microsoft.com/office/powerpoint/2010/main" Requires="p14">
      <p:transition spd="slow" p14:dur="2000" advTm="4130"/>
    </mc:Choice>
    <mc:Fallback>
      <p:transition spd="slow" advTm="4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6AB546A-277F-47D7-A2EB-308DEAF28688}"/>
              </a:ext>
            </a:extLst>
          </p:cNvPr>
          <p:cNvSpPr/>
          <p:nvPr/>
        </p:nvSpPr>
        <p:spPr>
          <a:xfrm>
            <a:off x="1406082" y="184761"/>
            <a:ext cx="6823518" cy="584775"/>
          </a:xfrm>
          <a:prstGeom prst="rect">
            <a:avLst/>
          </a:prstGeom>
        </p:spPr>
        <p:txBody>
          <a:bodyPr wrap="square">
            <a:spAutoFit/>
          </a:bodyPr>
          <a:lstStyle/>
          <a:p>
            <a:r>
              <a:rPr lang="zh-CN" altLang="en-US" sz="3200" b="1" dirty="0">
                <a:solidFill>
                  <a:srgbClr val="CD2626"/>
                </a:solidFill>
                <a:latin typeface="Bahnschrift SemiBold" panose="020B0502040204020203" pitchFamily="34" charset="0"/>
                <a:cs typeface="Arial" panose="020B0604020202020204" pitchFamily="34" charset="0"/>
              </a:rPr>
              <a:t>系统结构</a:t>
            </a:r>
            <a:endParaRPr lang="zh-CN" altLang="en-US" sz="4000" b="1" dirty="0">
              <a:solidFill>
                <a:srgbClr val="CD2626"/>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0A68767E-C291-4E0E-B090-C6975C768F18}"/>
              </a:ext>
            </a:extLst>
          </p:cNvPr>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pPr algn="r"/>
              <a:t>9</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12" name="文本框 11">
            <a:extLst>
              <a:ext uri="{FF2B5EF4-FFF2-40B4-BE49-F238E27FC236}">
                <a16:creationId xmlns:a16="http://schemas.microsoft.com/office/drawing/2014/main" id="{6E07C3CC-C777-40B6-AABF-88663E00C76C}"/>
              </a:ext>
            </a:extLst>
          </p:cNvPr>
          <p:cNvSpPr txBox="1"/>
          <p:nvPr/>
        </p:nvSpPr>
        <p:spPr>
          <a:xfrm>
            <a:off x="693302" y="1034882"/>
            <a:ext cx="11257558" cy="1980799"/>
          </a:xfrm>
          <a:prstGeom prst="rect">
            <a:avLst/>
          </a:prstGeom>
          <a:noFill/>
        </p:spPr>
        <p:txBody>
          <a:bodyPr wrap="square" rtlCol="0">
            <a:spAutoFit/>
          </a:bodyPr>
          <a:lstStyle/>
          <a:p>
            <a:pPr marL="342900" indent="-342900" algn="just">
              <a:lnSpc>
                <a:spcPct val="125000"/>
              </a:lnSpc>
              <a:buFont typeface="Arial" panose="020B0604020202020204" pitchFamily="34" charset="0"/>
              <a:buChar char="•"/>
            </a:pPr>
            <a:r>
              <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rPr>
              <a:t>This procedure suppresses material-unrelated features and thus prevents M-Net from overfitting to specific environments.</a:t>
            </a:r>
          </a:p>
          <a:p>
            <a:pPr marL="342900" indent="-342900" algn="just">
              <a:lnSpc>
                <a:spcPct val="125000"/>
              </a:lnSpc>
              <a:buFont typeface="Arial" panose="020B0604020202020204" pitchFamily="34" charset="0"/>
              <a:buChar char="•"/>
            </a:pPr>
            <a:endParaRPr lang="en-US" altLang="zh-CN" sz="2000" spc="100"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25000"/>
              </a:lnSpc>
              <a:buFont typeface="Arial" panose="020B0604020202020204" pitchFamily="34" charset="0"/>
              <a:buChar char="•"/>
            </a:pPr>
            <a:r>
              <a:rPr lang="zh-CN" altLang="en-US" sz="2000" spc="100" dirty="0">
                <a:solidFill>
                  <a:schemeClr val="tx1">
                    <a:lumMod val="95000"/>
                    <a:lumOff val="5000"/>
                  </a:schemeClr>
                </a:solidFill>
                <a:latin typeface="微软雅黑" panose="020B0503020204020204" pitchFamily="34" charset="-122"/>
                <a:ea typeface="微软雅黑" panose="020B0503020204020204" pitchFamily="34" charset="-122"/>
              </a:rPr>
              <a:t>该网络是跨域网络，目的是将源域学习的特征迁移到目标域，可能只能适应于训练的域，对于任何环境都鲁棒的说法存疑。</a:t>
            </a:r>
          </a:p>
        </p:txBody>
      </p:sp>
      <p:pic>
        <p:nvPicPr>
          <p:cNvPr id="4" name="图片 3">
            <a:extLst>
              <a:ext uri="{FF2B5EF4-FFF2-40B4-BE49-F238E27FC236}">
                <a16:creationId xmlns:a16="http://schemas.microsoft.com/office/drawing/2014/main" id="{007BF921-5A5E-4096-8B15-25F2801BD417}"/>
              </a:ext>
            </a:extLst>
          </p:cNvPr>
          <p:cNvPicPr>
            <a:picLocks noChangeAspect="1"/>
          </p:cNvPicPr>
          <p:nvPr/>
        </p:nvPicPr>
        <p:blipFill>
          <a:blip r:embed="rId3"/>
          <a:stretch>
            <a:fillRect/>
          </a:stretch>
        </p:blipFill>
        <p:spPr>
          <a:xfrm>
            <a:off x="0" y="3281027"/>
            <a:ext cx="12192000" cy="3228474"/>
          </a:xfrm>
          <a:prstGeom prst="rect">
            <a:avLst/>
          </a:prstGeom>
        </p:spPr>
      </p:pic>
    </p:spTree>
    <p:extLst>
      <p:ext uri="{BB962C8B-B14F-4D97-AF65-F5344CB8AC3E}">
        <p14:creationId xmlns:p14="http://schemas.microsoft.com/office/powerpoint/2010/main" val="3599199818"/>
      </p:ext>
    </p:extLst>
  </p:cSld>
  <p:clrMapOvr>
    <a:masterClrMapping/>
  </p:clrMapOvr>
  <mc:AlternateContent xmlns:mc="http://schemas.openxmlformats.org/markup-compatibility/2006">
    <mc:Choice xmlns:p14="http://schemas.microsoft.com/office/powerpoint/2010/main" Requires="p14">
      <p:transition spd="slow" p14:dur="2000" advTm="4130"/>
    </mc:Choice>
    <mc:Fallback>
      <p:transition spd="slow" advTm="4130"/>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4967</TotalTime>
  <Words>307</Words>
  <Application>Microsoft Office PowerPoint</Application>
  <PresentationFormat>宽屏</PresentationFormat>
  <Paragraphs>51</Paragraphs>
  <Slides>12</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等线</vt:lpstr>
      <vt:lpstr>微软雅黑</vt:lpstr>
      <vt:lpstr>Adobe Devanagari</vt:lpstr>
      <vt:lpstr>Arial</vt:lpstr>
      <vt:lpstr>Bahnschrift</vt:lpstr>
      <vt:lpstr>Bahnschrift Light</vt:lpstr>
      <vt:lpstr>Bahnschrift SemiBold</vt:lpstr>
      <vt:lpstr>Calibri</vt:lpstr>
      <vt:lpstr>Corbel</vt:lpstr>
      <vt:lpstr>Rage Italic</vt:lpstr>
      <vt:lpstr>Segoe UI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翔</cp:lastModifiedBy>
  <cp:revision>238</cp:revision>
  <dcterms:created xsi:type="dcterms:W3CDTF">2015-08-18T02:51:00Z</dcterms:created>
  <dcterms:modified xsi:type="dcterms:W3CDTF">2022-04-17T05:47:52Z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