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0"/>
  </p:notesMasterIdLst>
  <p:sldIdLst>
    <p:sldId id="256" r:id="rId2"/>
    <p:sldId id="643" r:id="rId3"/>
    <p:sldId id="654" r:id="rId4"/>
    <p:sldId id="661" r:id="rId5"/>
    <p:sldId id="663" r:id="rId6"/>
    <p:sldId id="662" r:id="rId7"/>
    <p:sldId id="659" r:id="rId8"/>
    <p:sldId id="638" r:id="rId9"/>
  </p:sldIdLst>
  <p:sldSz cx="9144000" cy="6480175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 nantira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CEF"/>
    <a:srgbClr val="FF0000"/>
    <a:srgbClr val="4472C4"/>
    <a:srgbClr val="FF7C80"/>
    <a:srgbClr val="A7252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82893" autoAdjust="0"/>
  </p:normalViewPr>
  <p:slideViewPr>
    <p:cSldViewPr>
      <p:cViewPr varScale="1">
        <p:scale>
          <a:sx n="98" d="100"/>
          <a:sy n="98" d="100"/>
        </p:scale>
        <p:origin x="360" y="144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57511F3-D47E-4630-9E6C-D1ED8BFB2B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E271C-FFA3-44E6-96FD-FB38560F54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36409407-683C-4EB8-8666-F531EC477505}" type="datetimeFigureOut">
              <a:rPr lang="zh-CN" altLang="en-US"/>
              <a:pPr>
                <a:defRPr/>
              </a:pPr>
              <a:t>2022/3/6</a:t>
            </a:fld>
            <a:endParaRPr lang="zh-CN" altLang="en-US"/>
          </a:p>
        </p:txBody>
      </p:sp>
      <p:sp>
        <p:nvSpPr>
          <p:cNvPr id="17412" name="幻灯片图像占位符 3">
            <a:extLst>
              <a:ext uri="{FF2B5EF4-FFF2-40B4-BE49-F238E27FC236}">
                <a16:creationId xmlns:a16="http://schemas.microsoft.com/office/drawing/2014/main" id="{3413A19D-4E05-480F-9123-4D6AAFC7B1D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BC279B6-ED37-44F1-9ADA-BA40846CBAE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42EF0-E723-49BE-A9C1-9A9D5D1F70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350F6-1E5F-426E-A47D-3BEFB8EA2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11A21E72-FF9C-4D07-ACE6-489A8F80F149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1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1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虽然这是单基地雷达，但从接收端来看，距离分辨率的分析方式同样适用。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3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2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0529"/>
            <a:ext cx="77724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3592"/>
            <a:ext cx="6858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0E0-C2E1-469F-B59A-6B8BBC40A32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5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4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5009"/>
            <a:ext cx="1971675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5009"/>
            <a:ext cx="5800725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4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09-4846-46CA-A5E6-D1E45232DE0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8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15546"/>
            <a:ext cx="78867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36619"/>
            <a:ext cx="78867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10E7-3EB9-44B8-B52D-6D3A39BD224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3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25046"/>
            <a:ext cx="3886200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25046"/>
            <a:ext cx="3886200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2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011"/>
            <a:ext cx="788670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88543"/>
            <a:ext cx="386834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67064"/>
            <a:ext cx="3868340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88543"/>
            <a:ext cx="3887391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67064"/>
            <a:ext cx="3887391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C1A-81B7-4656-B767-FD46BBE1D3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63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5C1F-FDB3-40F1-9F38-DDFA917EAE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1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CE6-9080-469F-956A-0DD4AF3A59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54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2012"/>
            <a:ext cx="294917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33027"/>
            <a:ext cx="462915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4052"/>
            <a:ext cx="294917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261-ADD6-4BB9-A42F-B6A2EA70023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9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2012"/>
            <a:ext cx="294917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33027"/>
            <a:ext cx="462915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4052"/>
            <a:ext cx="294917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D28D-7940-4BA7-A708-4DDB7A149DD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7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5011"/>
            <a:ext cx="78867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25046"/>
            <a:ext cx="78867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006164"/>
            <a:ext cx="20574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006164"/>
            <a:ext cx="30861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006164"/>
            <a:ext cx="20574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pic>
        <p:nvPicPr>
          <p:cNvPr id="7" name="Picture 7" descr="065B26PPT模板">
            <a:extLst>
              <a:ext uri="{FF2B5EF4-FFF2-40B4-BE49-F238E27FC236}">
                <a16:creationId xmlns:a16="http://schemas.microsoft.com/office/drawing/2014/main" id="{93C18BBA-BE70-4DF5-B663-2FEBDF8BF6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245601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4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F2583D-FCE8-4DA1-A020-985DDA61C220}"/>
              </a:ext>
            </a:extLst>
          </p:cNvPr>
          <p:cNvSpPr txBox="1"/>
          <p:nvPr/>
        </p:nvSpPr>
        <p:spPr>
          <a:xfrm>
            <a:off x="539720" y="2214501"/>
            <a:ext cx="8208570" cy="79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SpiroFi</a:t>
            </a:r>
            <a:r>
              <a:rPr lang="en-US" altLang="zh-CN" sz="40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40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4000" b="1" dirty="0" err="1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zh-CN" altLang="en-US" sz="40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的肺功能监测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7CEA1-F955-4C2F-B72F-47621F05DE02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E7DFC6-9687-42C1-A3B9-BA7D34DD7291}"/>
              </a:ext>
            </a:extLst>
          </p:cNvPr>
          <p:cNvSpPr/>
          <p:nvPr/>
        </p:nvSpPr>
        <p:spPr>
          <a:xfrm>
            <a:off x="3818523" y="4608182"/>
            <a:ext cx="1506953" cy="309683"/>
          </a:xfrm>
          <a:prstGeom prst="roundRect">
            <a:avLst>
              <a:gd name="adj" fmla="val 22713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b="1" spc="75">
                <a:latin typeface="Bahnschrift Light" panose="020B0502040204020203" pitchFamily="34" charset="0"/>
                <a:ea typeface="微软雅黑" panose="020B0503020204020204" pitchFamily="34" charset="-122"/>
              </a:rPr>
              <a:t>2022/3/6</a:t>
            </a:fld>
            <a:endParaRPr lang="zh-CN" altLang="en-US" sz="11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97CD4B-1922-42B7-886F-D1D98ADB5C2E}"/>
              </a:ext>
            </a:extLst>
          </p:cNvPr>
          <p:cNvSpPr txBox="1"/>
          <p:nvPr/>
        </p:nvSpPr>
        <p:spPr>
          <a:xfrm>
            <a:off x="3344762" y="3864769"/>
            <a:ext cx="2454471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1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王萌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2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F0B44CE-820B-4278-A46D-286FD06D8A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5063" y="2088007"/>
            <a:ext cx="7756525" cy="36369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2913" indent="-442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857250" indent="-41116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31900" indent="-373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3651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978025" indent="-37623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410547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6pPr>
            <a:lvl7pPr marL="2842555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7pPr>
            <a:lvl8pPr marL="3274563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8pPr>
            <a:lvl9pPr marL="3706572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感知分辨率</a:t>
            </a: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模糊性允许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B8663F-D8C3-4A92-BB9B-125747A07AC7}"/>
              </a:ext>
            </a:extLst>
          </p:cNvPr>
          <p:cNvSpPr txBox="1">
            <a:spLocks/>
          </p:cNvSpPr>
          <p:nvPr/>
        </p:nvSpPr>
        <p:spPr>
          <a:xfrm>
            <a:off x="1915970" y="1115207"/>
            <a:ext cx="5580063" cy="612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PMingLiU" pitchFamily="18" charset="-120"/>
                <a:cs typeface="PMingLiU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9pPr>
          </a:lstStyle>
          <a:p>
            <a:r>
              <a:rPr lang="zh-CN" altLang="en-US" sz="3600" kern="0" dirty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pitchFamily="18" charset="-120"/>
              </a:rPr>
              <a:t>目 录</a:t>
            </a:r>
            <a:endParaRPr lang="en-US" altLang="zh-CN" sz="3600" kern="0" dirty="0">
              <a:solidFill>
                <a:srgbClr val="A4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MingLiU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5190D3-52D3-4A4D-8298-9ACBFDBE9CD3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26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感知粒度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3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611725" y="863922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现有 </a:t>
            </a:r>
            <a:r>
              <a:rPr lang="en-US" altLang="zh-CN" b="1" dirty="0" err="1">
                <a:solidFill>
                  <a:srgbClr val="A7252D"/>
                </a:solidFill>
              </a:rPr>
              <a:t>WiFi</a:t>
            </a:r>
            <a:r>
              <a:rPr lang="en-US" altLang="zh-CN" b="1" dirty="0">
                <a:solidFill>
                  <a:srgbClr val="A7252D"/>
                </a:solidFill>
              </a:rPr>
              <a:t> </a:t>
            </a:r>
            <a:r>
              <a:rPr lang="zh-CN" altLang="en-US" b="1" dirty="0">
                <a:solidFill>
                  <a:srgbClr val="A7252D"/>
                </a:solidFill>
              </a:rPr>
              <a:t>系统感知分辨率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4DA9FD-4532-47D8-97C5-62E6B90D5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3" y="1632419"/>
            <a:ext cx="8264358" cy="28081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1C5AEE-E1EC-45C2-B583-4E86BF0C0430}"/>
              </a:ext>
            </a:extLst>
          </p:cNvPr>
          <p:cNvSpPr txBox="1"/>
          <p:nvPr/>
        </p:nvSpPr>
        <p:spPr>
          <a:xfrm>
            <a:off x="911525" y="4744332"/>
            <a:ext cx="74767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latin typeface="+mn-ea"/>
              </a:rPr>
              <a:t>示例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  802.11ad</a:t>
            </a:r>
            <a:r>
              <a:rPr lang="zh-CN" altLang="en-US" dirty="0">
                <a:latin typeface="+mn-ea"/>
              </a:rPr>
              <a:t>无线网卡、</a:t>
            </a:r>
            <a:r>
              <a:rPr lang="en-US" altLang="zh-CN" dirty="0">
                <a:latin typeface="+mn-ea"/>
              </a:rPr>
              <a:t>60-GHz</a:t>
            </a:r>
            <a:r>
              <a:rPr lang="zh-CN" altLang="en-US" dirty="0">
                <a:latin typeface="+mn-ea"/>
              </a:rPr>
              <a:t>工作频率下的</a:t>
            </a:r>
            <a:r>
              <a:rPr lang="en-US" altLang="zh-CN" dirty="0" err="1">
                <a:latin typeface="+mn-ea"/>
              </a:rPr>
              <a:t>WiFi</a:t>
            </a:r>
            <a:r>
              <a:rPr lang="zh-CN" altLang="en-US" dirty="0">
                <a:latin typeface="+mn-ea"/>
              </a:rPr>
              <a:t>成像技术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B3F85DE-4C83-4805-8194-70F98CAD6A98}"/>
              </a:ext>
            </a:extLst>
          </p:cNvPr>
          <p:cNvSpPr txBox="1"/>
          <p:nvPr/>
        </p:nvSpPr>
        <p:spPr>
          <a:xfrm>
            <a:off x="802657" y="5788864"/>
            <a:ext cx="8084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F. Zhang, C. Wu, B. Wang and K. J. R. Liu, "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mmEye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Super-Resolution Millimeter Wave Imaging," in IEEE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Journal, vol. 8, no. 8, pp. 6995-7008, 15 April15,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10.1109/JIOT.2020.3037836.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486CD8-F5DE-4F75-9086-37B53D5D3A5B}"/>
              </a:ext>
            </a:extLst>
          </p:cNvPr>
          <p:cNvGrpSpPr/>
          <p:nvPr/>
        </p:nvGrpSpPr>
        <p:grpSpPr>
          <a:xfrm>
            <a:off x="6071828" y="1200301"/>
            <a:ext cx="2664185" cy="430887"/>
            <a:chOff x="4173703" y="1172516"/>
            <a:chExt cx="2664185" cy="430887"/>
          </a:xfrm>
        </p:grpSpPr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AF22AA22-9EC1-4213-A8E8-5F9F3C559A3F}"/>
                </a:ext>
              </a:extLst>
            </p:cNvPr>
            <p:cNvSpPr/>
            <p:nvPr/>
          </p:nvSpPr>
          <p:spPr>
            <a:xfrm>
              <a:off x="4211975" y="1172516"/>
              <a:ext cx="2592180" cy="430887"/>
            </a:xfrm>
            <a:prstGeom prst="wedgeRoundRectCallout">
              <a:avLst>
                <a:gd name="adj1" fmla="val 4268"/>
                <a:gd name="adj2" fmla="val 94049"/>
                <a:gd name="adj3" fmla="val 16667"/>
              </a:avLst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493F103-7936-4C2C-9D1D-C7293CEC012F}"/>
                </a:ext>
              </a:extLst>
            </p:cNvPr>
            <p:cNvSpPr txBox="1"/>
            <p:nvPr/>
          </p:nvSpPr>
          <p:spPr>
            <a:xfrm>
              <a:off x="4173703" y="1228932"/>
              <a:ext cx="2664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</a:rPr>
                <a:t>关键点精度中值为</a:t>
              </a:r>
              <a:r>
                <a:rPr lang="en-US" altLang="zh-CN" sz="1400" b="1" dirty="0">
                  <a:solidFill>
                    <a:srgbClr val="C00000"/>
                  </a:solidFill>
                </a:rPr>
                <a:t>7.6 cm</a:t>
              </a:r>
              <a:endParaRPr lang="zh-CN" altLang="en-US" sz="1400" b="1" dirty="0">
                <a:solidFill>
                  <a:srgbClr val="C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601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感知粒度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4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611725" y="863922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现有 </a:t>
            </a:r>
            <a:r>
              <a:rPr lang="en-US" altLang="zh-CN" b="1" dirty="0" err="1">
                <a:solidFill>
                  <a:srgbClr val="A7252D"/>
                </a:solidFill>
              </a:rPr>
              <a:t>WiFi</a:t>
            </a:r>
            <a:r>
              <a:rPr lang="en-US" altLang="zh-CN" b="1" dirty="0">
                <a:solidFill>
                  <a:srgbClr val="A7252D"/>
                </a:solidFill>
              </a:rPr>
              <a:t> </a:t>
            </a:r>
            <a:r>
              <a:rPr lang="zh-CN" altLang="en-US" b="1" dirty="0">
                <a:solidFill>
                  <a:srgbClr val="A7252D"/>
                </a:solidFill>
              </a:rPr>
              <a:t>系统感知分辨率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1C5AEE-E1EC-45C2-B583-4E86BF0C0430}"/>
              </a:ext>
            </a:extLst>
          </p:cNvPr>
          <p:cNvSpPr txBox="1"/>
          <p:nvPr/>
        </p:nvSpPr>
        <p:spPr>
          <a:xfrm>
            <a:off x="1106387" y="5239077"/>
            <a:ext cx="728187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latin typeface="+mn-ea"/>
              </a:rPr>
              <a:t> 示例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 err="1">
                <a:latin typeface="+mn-ea"/>
              </a:rPr>
              <a:t>WiFi</a:t>
            </a:r>
            <a:r>
              <a:rPr lang="zh-CN" altLang="en-US" b="1" dirty="0">
                <a:latin typeface="+mn-ea"/>
              </a:rPr>
              <a:t>按键识别系统</a:t>
            </a:r>
            <a:endParaRPr lang="zh-CN" altLang="en-US" dirty="0">
              <a:latin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B3F85DE-4C83-4805-8194-70F98CAD6A98}"/>
              </a:ext>
            </a:extLst>
          </p:cNvPr>
          <p:cNvSpPr txBox="1"/>
          <p:nvPr/>
        </p:nvSpPr>
        <p:spPr>
          <a:xfrm>
            <a:off x="802657" y="5788864"/>
            <a:ext cx="8084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Y. Hu, B. Wang, C. Wu and K. J. R. Liu, "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mmKey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Universal Virtual Keyboard Using A Single Millimeter-Wave Radio," in IEEE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Journal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9, no. 1, pp. 510-524, 1 Jan.1,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10.1109/JIOT.2021.3084560.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7BAE89-9DC5-4DA1-9951-CD4AC44F1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7" y="1454644"/>
            <a:ext cx="7876243" cy="360397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486CD8-F5DE-4F75-9086-37B53D5D3A5B}"/>
              </a:ext>
            </a:extLst>
          </p:cNvPr>
          <p:cNvGrpSpPr/>
          <p:nvPr/>
        </p:nvGrpSpPr>
        <p:grpSpPr>
          <a:xfrm>
            <a:off x="5984624" y="894365"/>
            <a:ext cx="2944534" cy="631276"/>
            <a:chOff x="4211975" y="1334541"/>
            <a:chExt cx="2664185" cy="631276"/>
          </a:xfrm>
        </p:grpSpPr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AF22AA22-9EC1-4213-A8E8-5F9F3C559A3F}"/>
                </a:ext>
              </a:extLst>
            </p:cNvPr>
            <p:cNvSpPr/>
            <p:nvPr/>
          </p:nvSpPr>
          <p:spPr>
            <a:xfrm>
              <a:off x="4211975" y="1352251"/>
              <a:ext cx="2592180" cy="613566"/>
            </a:xfrm>
            <a:prstGeom prst="wedgeRoundRectCallout">
              <a:avLst>
                <a:gd name="adj1" fmla="val 4268"/>
                <a:gd name="adj2" fmla="val 94049"/>
                <a:gd name="adj3" fmla="val 16667"/>
              </a:avLst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493F103-7936-4C2C-9D1D-C7293CEC012F}"/>
                </a:ext>
              </a:extLst>
            </p:cNvPr>
            <p:cNvSpPr txBox="1"/>
            <p:nvPr/>
          </p:nvSpPr>
          <p:spPr>
            <a:xfrm>
              <a:off x="4211975" y="1334541"/>
              <a:ext cx="2664185" cy="61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C00000"/>
                  </a:solidFill>
                </a:rPr>
                <a:t>单键准确率</a:t>
              </a:r>
              <a:r>
                <a:rPr lang="en-US" altLang="zh-CN" sz="1200" b="1" dirty="0">
                  <a:solidFill>
                    <a:srgbClr val="C00000"/>
                  </a:solidFill>
                </a:rPr>
                <a:t>&gt; 95%  </a:t>
              </a:r>
              <a:r>
                <a:rPr lang="zh-CN" altLang="en-US" sz="1200" b="1" dirty="0">
                  <a:solidFill>
                    <a:srgbClr val="C00000"/>
                  </a:solidFill>
                </a:rPr>
                <a:t>多键准确率</a:t>
              </a:r>
              <a:r>
                <a:rPr lang="en-US" altLang="zh-CN" sz="1200" b="1" dirty="0">
                  <a:solidFill>
                    <a:srgbClr val="C00000"/>
                  </a:solidFill>
                </a:rPr>
                <a:t>&gt; 90%</a:t>
              </a:r>
              <a:r>
                <a:rPr lang="zh-CN" altLang="en-US" sz="1200" b="1" dirty="0">
                  <a:solidFill>
                    <a:srgbClr val="C00000"/>
                  </a:solidFill>
                </a:rPr>
                <a:t>，单词识别准确率</a:t>
              </a:r>
              <a:r>
                <a:rPr lang="en-US" altLang="zh-CN" sz="1200" b="1" dirty="0">
                  <a:solidFill>
                    <a:srgbClr val="C00000"/>
                  </a:solidFill>
                </a:rPr>
                <a:t>&gt; 97%</a:t>
              </a:r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7013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感知粒度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5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611725" y="863922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雷达技术基础 </a:t>
            </a:r>
            <a:r>
              <a:rPr lang="en-US" altLang="zh-CN" b="1" dirty="0">
                <a:solidFill>
                  <a:srgbClr val="A7252D"/>
                </a:solidFill>
              </a:rPr>
              <a:t>—— </a:t>
            </a:r>
            <a:r>
              <a:rPr lang="zh-CN" altLang="en-US" b="1" dirty="0">
                <a:solidFill>
                  <a:srgbClr val="A7252D"/>
                </a:solidFill>
              </a:rPr>
              <a:t>距离分辨率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CD2A65-F269-4216-A052-F1A1DE5C5ECA}"/>
              </a:ext>
            </a:extLst>
          </p:cNvPr>
          <p:cNvSpPr txBox="1"/>
          <p:nvPr/>
        </p:nvSpPr>
        <p:spPr>
          <a:xfrm>
            <a:off x="924882" y="1307242"/>
            <a:ext cx="7776540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距离分辨率</a:t>
            </a:r>
            <a:r>
              <a:rPr lang="zh-CN" altLang="en-US" sz="1600" dirty="0"/>
              <a:t>描述了在相同角度位置，但在不同距离上识别单独的多个目标的能力。</a:t>
            </a:r>
            <a:endParaRPr lang="en-US" altLang="zh-CN" sz="16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0CA5DE0-5915-4A13-B4A2-1701D0E5EC79}"/>
              </a:ext>
            </a:extLst>
          </p:cNvPr>
          <p:cNvGrpSpPr/>
          <p:nvPr/>
        </p:nvGrpSpPr>
        <p:grpSpPr>
          <a:xfrm>
            <a:off x="6434464" y="2257490"/>
            <a:ext cx="2486229" cy="2083083"/>
            <a:chOff x="4211975" y="1741516"/>
            <a:chExt cx="4206956" cy="384799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9725077-3D9C-4436-9898-20DFEE42D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975" y="1741516"/>
              <a:ext cx="4049383" cy="384799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ABF2340-8E22-460A-AB23-F5119CCD5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0375" y="2422999"/>
              <a:ext cx="324340" cy="513342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992D2E2-60E7-4C21-9978-B9728D3BE929}"/>
                </a:ext>
              </a:extLst>
            </p:cNvPr>
            <p:cNvSpPr txBox="1"/>
            <p:nvPr/>
          </p:nvSpPr>
          <p:spPr>
            <a:xfrm>
              <a:off x="6555597" y="2269882"/>
              <a:ext cx="1863334" cy="966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Range </a:t>
              </a: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Resolution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40123C1-D75A-481A-BCA4-B16529EC7D03}"/>
              </a:ext>
            </a:extLst>
          </p:cNvPr>
          <p:cNvSpPr txBox="1"/>
          <p:nvPr/>
        </p:nvSpPr>
        <p:spPr>
          <a:xfrm>
            <a:off x="0" y="5544358"/>
            <a:ext cx="925232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对于脉冲雷达而言，带宽越宽分辨率越高。并且距离分辨率</a:t>
            </a:r>
            <a:r>
              <a:rPr lang="zh-CN" altLang="en-US" sz="1600" b="1" dirty="0">
                <a:solidFill>
                  <a:schemeClr val="bg1"/>
                </a:solidFill>
              </a:rPr>
              <a:t>与采样率产生的时间分辨率</a:t>
            </a:r>
            <a:r>
              <a:rPr lang="zh-CN" altLang="en-US" sz="1600" dirty="0">
                <a:solidFill>
                  <a:schemeClr val="bg1"/>
                </a:solidFill>
              </a:rPr>
              <a:t>无关。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3452F92-02DF-4509-A83D-2F48B0F042CF}"/>
              </a:ext>
            </a:extLst>
          </p:cNvPr>
          <p:cNvGrpSpPr/>
          <p:nvPr/>
        </p:nvGrpSpPr>
        <p:grpSpPr>
          <a:xfrm>
            <a:off x="-10795" y="1799293"/>
            <a:ext cx="9252325" cy="3746937"/>
            <a:chOff x="-10795" y="1799293"/>
            <a:chExt cx="9252325" cy="374693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03A77A6-53FF-44C9-95FA-CF4618ED6CE0}"/>
                </a:ext>
              </a:extLst>
            </p:cNvPr>
            <p:cNvSpPr/>
            <p:nvPr/>
          </p:nvSpPr>
          <p:spPr>
            <a:xfrm>
              <a:off x="-10795" y="1799293"/>
              <a:ext cx="9252325" cy="37469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0696D03-2456-49A3-B980-DC6C71774FD2}"/>
                </a:ext>
              </a:extLst>
            </p:cNvPr>
            <p:cNvGrpSpPr/>
            <p:nvPr/>
          </p:nvGrpSpPr>
          <p:grpSpPr>
            <a:xfrm>
              <a:off x="1099687" y="1822518"/>
              <a:ext cx="6437318" cy="3518277"/>
              <a:chOff x="1099687" y="1822518"/>
              <a:chExt cx="6437318" cy="3518277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3046EC2-CA1C-4CA3-B33B-82D13E3640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9687" y="3312092"/>
                <a:ext cx="4764648" cy="2028703"/>
              </a:xfrm>
              <a:prstGeom prst="rect">
                <a:avLst/>
              </a:prstGeom>
            </p:spPr>
          </p:pic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F6CFC35-43BB-45C3-8D01-FE23AFA57EB3}"/>
                  </a:ext>
                </a:extLst>
              </p:cNvPr>
              <p:cNvGrpSpPr/>
              <p:nvPr/>
            </p:nvGrpSpPr>
            <p:grpSpPr>
              <a:xfrm>
                <a:off x="1197673" y="2253742"/>
                <a:ext cx="1728120" cy="1008070"/>
                <a:chOff x="1514330" y="1834527"/>
                <a:chExt cx="1728120" cy="1008070"/>
              </a:xfrm>
            </p:grpSpPr>
            <p:sp>
              <p:nvSpPr>
                <p:cNvPr id="25" name="圆角矩形 112">
                  <a:extLst>
                    <a:ext uri="{FF2B5EF4-FFF2-40B4-BE49-F238E27FC236}">
                      <a16:creationId xmlns:a16="http://schemas.microsoft.com/office/drawing/2014/main" id="{EB7CC956-48C7-4928-9176-73CA4EF52E73}"/>
                    </a:ext>
                  </a:extLst>
                </p:cNvPr>
                <p:cNvSpPr/>
                <p:nvPr/>
              </p:nvSpPr>
              <p:spPr>
                <a:xfrm>
                  <a:off x="1514330" y="1834527"/>
                  <a:ext cx="1728120" cy="1008070"/>
                </a:xfrm>
                <a:prstGeom prst="roundRect">
                  <a:avLst>
                    <a:gd name="adj" fmla="val 6764"/>
                  </a:avLst>
                </a:prstGeom>
                <a:solidFill>
                  <a:schemeClr val="bg1">
                    <a:alpha val="32157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D6DB7B2F-E9B0-4C5B-8A6F-F2F6AD9BE8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83078" y="1933771"/>
                  <a:ext cx="1190625" cy="866775"/>
                </a:xfrm>
                <a:prstGeom prst="rect">
                  <a:avLst/>
                </a:prstGeom>
              </p:spPr>
            </p:pic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3288DA64-12C6-445A-84E2-D3368FE45A50}"/>
                  </a:ext>
                </a:extLst>
              </p:cNvPr>
              <p:cNvGrpSpPr/>
              <p:nvPr/>
            </p:nvGrpSpPr>
            <p:grpSpPr>
              <a:xfrm>
                <a:off x="3751308" y="2253742"/>
                <a:ext cx="1728120" cy="1008070"/>
                <a:chOff x="3783493" y="1837165"/>
                <a:chExt cx="1728120" cy="1008070"/>
              </a:xfrm>
            </p:grpSpPr>
            <p:sp>
              <p:nvSpPr>
                <p:cNvPr id="26" name="圆角矩形 112">
                  <a:extLst>
                    <a:ext uri="{FF2B5EF4-FFF2-40B4-BE49-F238E27FC236}">
                      <a16:creationId xmlns:a16="http://schemas.microsoft.com/office/drawing/2014/main" id="{EBD94038-2743-4D02-B19E-42A62D3F3E9C}"/>
                    </a:ext>
                  </a:extLst>
                </p:cNvPr>
                <p:cNvSpPr/>
                <p:nvPr/>
              </p:nvSpPr>
              <p:spPr>
                <a:xfrm>
                  <a:off x="3783493" y="1837165"/>
                  <a:ext cx="1728120" cy="1008070"/>
                </a:xfrm>
                <a:prstGeom prst="roundRect">
                  <a:avLst>
                    <a:gd name="adj" fmla="val 6764"/>
                  </a:avLst>
                </a:prstGeom>
                <a:solidFill>
                  <a:schemeClr val="bg1">
                    <a:alpha val="32157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2F1F3A3F-6A48-49E3-AF4A-CA0D2CD8A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5960" y="1948058"/>
                  <a:ext cx="1409700" cy="838200"/>
                </a:xfrm>
                <a:prstGeom prst="rect">
                  <a:avLst/>
                </a:prstGeom>
              </p:spPr>
            </p:pic>
          </p:grp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5EBA5101-F9BA-48CB-8C69-A1217394DC4E}"/>
                  </a:ext>
                </a:extLst>
              </p:cNvPr>
              <p:cNvSpPr/>
              <p:nvPr/>
            </p:nvSpPr>
            <p:spPr>
              <a:xfrm>
                <a:off x="3141808" y="2608543"/>
                <a:ext cx="465490" cy="330709"/>
              </a:xfrm>
              <a:prstGeom prst="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6762D16A-8269-45D4-B85A-BD94385E159C}"/>
                      </a:ext>
                    </a:extLst>
                  </p:cNvPr>
                  <p:cNvSpPr/>
                  <p:nvPr/>
                </p:nvSpPr>
                <p:spPr>
                  <a:xfrm>
                    <a:off x="1326733" y="1822518"/>
                    <a:ext cx="6210272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600" b="1" dirty="0"/>
                      <a:t>— </a:t>
                    </a:r>
                    <a:r>
                      <a:rPr lang="zh-CN" altLang="en-US" sz="1600" dirty="0"/>
                      <a:t>要分辨的目标必须至少间隔 </a:t>
                    </a:r>
                    <a:r>
                      <a:rPr lang="zh-CN" altLang="en-US" sz="1600" b="1" dirty="0">
                        <a:solidFill>
                          <a:srgbClr val="C00000"/>
                        </a:solidFill>
                      </a:rPr>
                      <a:t>脉冲宽度 </a:t>
                    </a:r>
                    <a14:m>
                      <m:oMath xmlns:m="http://schemas.openxmlformats.org/officeDocument/2006/math">
                        <m: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oMath>
                    </a14:m>
                    <a:r>
                      <a:rPr lang="zh-CN" altLang="en-US" sz="1600" b="1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zh-CN" altLang="en-US" sz="1600" dirty="0"/>
                      <a:t>时长的传输距离。</a:t>
                    </a:r>
                  </a:p>
                </p:txBody>
              </p:sp>
            </mc:Choice>
            <mc:Fallback xmlns="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6762D16A-8269-45D4-B85A-BD94385E15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733" y="1822518"/>
                    <a:ext cx="621027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89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14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感知粒度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6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611725" y="863922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rgbClr val="A7252D"/>
                </a:solidFill>
              </a:rPr>
              <a:t>WiFi</a:t>
            </a:r>
            <a:r>
              <a:rPr lang="en-US" altLang="zh-CN" b="1" dirty="0">
                <a:solidFill>
                  <a:srgbClr val="A7252D"/>
                </a:solidFill>
              </a:rPr>
              <a:t> </a:t>
            </a:r>
            <a:r>
              <a:rPr lang="zh-CN" altLang="en-US" b="1" dirty="0">
                <a:solidFill>
                  <a:srgbClr val="A7252D"/>
                </a:solidFill>
              </a:rPr>
              <a:t>距离分辨率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CD2A65-F269-4216-A052-F1A1DE5C5ECA}"/>
              </a:ext>
            </a:extLst>
          </p:cNvPr>
          <p:cNvSpPr txBox="1"/>
          <p:nvPr/>
        </p:nvSpPr>
        <p:spPr>
          <a:xfrm>
            <a:off x="924882" y="1307242"/>
            <a:ext cx="7776540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Q: </a:t>
            </a:r>
            <a:r>
              <a:rPr lang="en-US" altLang="zh-CN" sz="1600" dirty="0"/>
              <a:t> </a:t>
            </a:r>
            <a:r>
              <a:rPr lang="zh-CN" altLang="en-US" sz="1600" dirty="0"/>
              <a:t>雷达距离分辨率公式对</a:t>
            </a:r>
            <a:r>
              <a:rPr lang="zh-CN" altLang="en-US" sz="1600" b="1" dirty="0"/>
              <a:t>基于相位的</a:t>
            </a:r>
            <a:r>
              <a:rPr lang="zh-CN" altLang="en-US" sz="1600" dirty="0"/>
              <a:t>距离测量是否适用？</a:t>
            </a:r>
            <a:endParaRPr lang="en-US" altLang="zh-CN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580021-34C3-4A89-BBCC-7F641CB38E01}"/>
              </a:ext>
            </a:extLst>
          </p:cNvPr>
          <p:cNvSpPr txBox="1"/>
          <p:nvPr/>
        </p:nvSpPr>
        <p:spPr>
          <a:xfrm>
            <a:off x="971751" y="1871992"/>
            <a:ext cx="7632529" cy="18947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现有方案：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由于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是双基体，不存在发射端与接收端之间的严格时间同步，</a:t>
            </a:r>
            <a:r>
              <a:rPr lang="zh-CN" altLang="en-US" sz="1600" b="1" dirty="0"/>
              <a:t>单对双基体天线</a:t>
            </a:r>
            <a:r>
              <a:rPr lang="zh-CN" altLang="en-US" sz="1600" dirty="0"/>
              <a:t>间实际上</a:t>
            </a:r>
            <a:r>
              <a:rPr lang="zh-CN" altLang="en-US" sz="1600" b="1" dirty="0"/>
              <a:t>不具有绝对测距能力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利用多对天线的测量差可以获得</a:t>
            </a:r>
            <a:r>
              <a:rPr lang="zh-CN" altLang="en-US" sz="1600" b="1" dirty="0"/>
              <a:t>入射方向角</a:t>
            </a:r>
            <a:r>
              <a:rPr lang="zh-CN" altLang="en-US" sz="1600" dirty="0"/>
              <a:t>。方向角的测量本质上与距离分辨率有关，所以行内</a:t>
            </a:r>
            <a:r>
              <a:rPr lang="zh-CN" altLang="en-US" sz="1600" b="1" dirty="0"/>
              <a:t>常用 </a:t>
            </a:r>
            <a:r>
              <a:rPr lang="en-US" altLang="zh-CN" sz="1600" b="1" dirty="0"/>
              <a:t>c/B </a:t>
            </a:r>
            <a:r>
              <a:rPr lang="zh-CN" altLang="en-US" sz="1600" b="1" dirty="0"/>
              <a:t>代表 </a:t>
            </a:r>
            <a:r>
              <a:rPr lang="en-US" altLang="zh-CN" sz="1600" b="1" dirty="0" err="1"/>
              <a:t>WiFi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的“距离”分辨率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5D0AD9-2ABE-4DA6-91A1-11FEAAE116F6}"/>
              </a:ext>
            </a:extLst>
          </p:cNvPr>
          <p:cNvSpPr txBox="1"/>
          <p:nvPr/>
        </p:nvSpPr>
        <p:spPr>
          <a:xfrm>
            <a:off x="996887" y="4032142"/>
            <a:ext cx="7632529" cy="15254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基于相位的测量：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B=40MHz </a:t>
            </a:r>
            <a:r>
              <a:rPr lang="zh-CN" altLang="en-US" sz="1600" dirty="0"/>
              <a:t>可得 </a:t>
            </a:r>
            <a:r>
              <a:rPr lang="en-US" altLang="zh-CN" sz="1600" dirty="0"/>
              <a:t>R </a:t>
            </a:r>
            <a:r>
              <a:rPr lang="zh-CN" altLang="en-US" sz="1600" dirty="0"/>
              <a:t>≈ </a:t>
            </a:r>
            <a:r>
              <a:rPr lang="en-US" altLang="zh-CN" sz="1600" dirty="0"/>
              <a:t>7.5m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当前系统的分辨率更高。如何表示 </a:t>
            </a:r>
            <a:r>
              <a:rPr lang="en-US" altLang="zh-CN" sz="1600" dirty="0" err="1"/>
              <a:t>WiFi</a:t>
            </a:r>
            <a:r>
              <a:rPr lang="en-US" altLang="zh-CN" sz="1600" dirty="0"/>
              <a:t> </a:t>
            </a:r>
            <a:r>
              <a:rPr lang="zh-CN" altLang="en-US" sz="1600" dirty="0"/>
              <a:t>的距离分辨率？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径向距离分辨率、角度分辨率？单目标亚波长级分辨率？多目标区分分辨率？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6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660144" y="-151285"/>
            <a:ext cx="2088147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模糊度允许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7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550855" y="1196655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模糊度允许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BA64C1-6EE5-42C7-897E-61F621B7B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0"/>
          <a:stretch/>
        </p:blipFill>
        <p:spPr>
          <a:xfrm>
            <a:off x="899745" y="1799987"/>
            <a:ext cx="2304160" cy="33573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1BF447-479A-4B2B-8A01-87B0042E6800}"/>
              </a:ext>
            </a:extLst>
          </p:cNvPr>
          <p:cNvSpPr txBox="1"/>
          <p:nvPr/>
        </p:nvSpPr>
        <p:spPr>
          <a:xfrm>
            <a:off x="3563930" y="1943997"/>
            <a:ext cx="5294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经过长时间的进化发展，我们已经有能力利用自上而下的知识改造感知</a:t>
            </a:r>
            <a:r>
              <a:rPr lang="en-US" altLang="zh-CN" sz="1600" dirty="0"/>
              <a:t>——</a:t>
            </a:r>
            <a:r>
              <a:rPr lang="zh-CN" altLang="en-US" sz="1600" dirty="0"/>
              <a:t>这更具即时性。无须从圆点图中推断出人脸的存在，它就在那里。</a:t>
            </a:r>
            <a:r>
              <a:rPr lang="zh-CN" altLang="en-US" sz="1600" b="1" dirty="0"/>
              <a:t>推断已经根植于感知之中。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384266-046F-4DF7-9BB6-4320510612CB}"/>
              </a:ext>
            </a:extLst>
          </p:cNvPr>
          <p:cNvSpPr txBox="1"/>
          <p:nvPr/>
        </p:nvSpPr>
        <p:spPr>
          <a:xfrm>
            <a:off x="3556386" y="3279185"/>
            <a:ext cx="529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专家这种</a:t>
            </a:r>
            <a:r>
              <a:rPr lang="zh-CN" altLang="en-US" sz="1600" b="1" dirty="0"/>
              <a:t>解放注意力资源</a:t>
            </a:r>
            <a:r>
              <a:rPr lang="zh-CN" altLang="en-US" sz="1600" dirty="0"/>
              <a:t>的能力已经成为心理学界最热门的新话题之一，而且不仅是感觉，动作的自动化也存在这一现象。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F54DFB-EB2E-4BF1-862C-B8B9DA9AAA26}"/>
              </a:ext>
            </a:extLst>
          </p:cNvPr>
          <p:cNvSpPr txBox="1"/>
          <p:nvPr/>
        </p:nvSpPr>
        <p:spPr>
          <a:xfrm>
            <a:off x="3563930" y="4393466"/>
            <a:ext cx="529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专家有能力解放注意力也引发了这样一个问题：注意力带宽耗尽时，感官系统会怎样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5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427CEA1-F955-4C2F-B72F-47621F05DE02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77177-2523-498D-9DF7-554CA2ACCFA3}"/>
              </a:ext>
            </a:extLst>
          </p:cNvPr>
          <p:cNvCxnSpPr>
            <a:cxnSpLocks/>
          </p:cNvCxnSpPr>
          <p:nvPr/>
        </p:nvCxnSpPr>
        <p:spPr>
          <a:xfrm>
            <a:off x="1547788" y="3672117"/>
            <a:ext cx="6048420" cy="0"/>
          </a:xfrm>
          <a:prstGeom prst="line">
            <a:avLst/>
          </a:prstGeom>
          <a:ln w="381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30DC6B8-0B07-42F7-924E-9BC09C1D91E5}"/>
              </a:ext>
            </a:extLst>
          </p:cNvPr>
          <p:cNvSpPr txBox="1"/>
          <p:nvPr/>
        </p:nvSpPr>
        <p:spPr>
          <a:xfrm>
            <a:off x="783316" y="2325023"/>
            <a:ext cx="772137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5400" b="1" spc="150" dirty="0">
                <a:solidFill>
                  <a:srgbClr val="AB2B2B"/>
                </a:solidFill>
                <a:latin typeface="Rage Italic" panose="03070502040507070304" pitchFamily="66" charset="0"/>
                <a:ea typeface="微软雅黑" panose="020B0503020204020204" pitchFamily="34" charset="-122"/>
              </a:rPr>
              <a:t>Thank You for Watching !</a:t>
            </a:r>
            <a:endParaRPr lang="zh-CN" altLang="en-US" sz="5400" b="1" spc="150" dirty="0">
              <a:solidFill>
                <a:srgbClr val="AB2B2B"/>
              </a:solidFill>
              <a:latin typeface="Rage Italic" panose="03070502040507070304" pitchFamily="66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26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0e6388-2068-4b7a-b677-de131a30a16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</TotalTime>
  <Words>553</Words>
  <Application>Microsoft Office PowerPoint</Application>
  <PresentationFormat>自定义</PresentationFormat>
  <Paragraphs>51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Microsoft JhengHei</vt:lpstr>
      <vt:lpstr>PMingLiU</vt:lpstr>
      <vt:lpstr>宋体</vt:lpstr>
      <vt:lpstr>微软雅黑</vt:lpstr>
      <vt:lpstr>Arial</vt:lpstr>
      <vt:lpstr>Bahnschrift Light</vt:lpstr>
      <vt:lpstr>Calibri</vt:lpstr>
      <vt:lpstr>Cambria Math</vt:lpstr>
      <vt:lpstr>Rage Italic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以学生为本，努力开拓学生工作新局面</dc:title>
  <dc:creator>Administrator</dc:creator>
  <cp:lastModifiedBy>王萌</cp:lastModifiedBy>
  <cp:revision>311</cp:revision>
  <dcterms:created xsi:type="dcterms:W3CDTF">2011-11-16T21:06:00Z</dcterms:created>
  <dcterms:modified xsi:type="dcterms:W3CDTF">2022-03-06T11:01:16Z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  <property fmtid="{D5CDD505-2E9C-101B-9397-08002B2CF9AE}" pid="3" name="KSORubyTemplateID">
    <vt:lpwstr>2</vt:lpwstr>
  </property>
</Properties>
</file>