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6" r:id="rId2"/>
    <p:sldId id="378" r:id="rId3"/>
    <p:sldId id="353" r:id="rId4"/>
    <p:sldId id="376" r:id="rId5"/>
    <p:sldId id="379" r:id="rId6"/>
    <p:sldId id="380" r:id="rId7"/>
    <p:sldId id="34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96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7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4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2021/12/26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55357" y="2739340"/>
            <a:ext cx="9634995" cy="111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WiPhone</a:t>
            </a:r>
            <a:r>
              <a:rPr lang="en-US" altLang="zh-CN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: Smartphone-based Respiration Monitoring Using Ambient Reflected </a:t>
            </a:r>
            <a:r>
              <a:rPr lang="en-US" altLang="zh-CN" sz="2800" b="1" dirty="0" err="1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WiFi</a:t>
            </a:r>
            <a:r>
              <a:rPr lang="en-US" altLang="zh-CN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Signals</a:t>
            </a:r>
            <a:endParaRPr lang="zh-CN" altLang="en-US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AEF56B3-4110-4ECD-9DDA-7A512791C142}"/>
              </a:ext>
            </a:extLst>
          </p:cNvPr>
          <p:cNvSpPr/>
          <p:nvPr/>
        </p:nvSpPr>
        <p:spPr>
          <a:xfrm>
            <a:off x="1362777" y="3896537"/>
            <a:ext cx="4536192" cy="223035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3ED42-8140-4B77-96FC-E260066FBF2F}"/>
              </a:ext>
            </a:extLst>
          </p:cNvPr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75057" y="247036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9F0FC4-D4EE-4599-926C-19B24029C6CF}"/>
              </a:ext>
            </a:extLst>
          </p:cNvPr>
          <p:cNvSpPr/>
          <p:nvPr/>
        </p:nvSpPr>
        <p:spPr>
          <a:xfrm>
            <a:off x="1121793" y="3896534"/>
            <a:ext cx="481967" cy="140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主要贡献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2FC61-5E2C-428C-B393-44F037B2DEDA}"/>
              </a:ext>
            </a:extLst>
          </p:cNvPr>
          <p:cNvSpPr txBox="1"/>
          <p:nvPr/>
        </p:nvSpPr>
        <p:spPr>
          <a:xfrm>
            <a:off x="1743395" y="4077146"/>
            <a:ext cx="337038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，基于手机作的呼吸检测系统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93A6F4-DCF4-4A6E-ABB7-9D9B42AF912A}"/>
              </a:ext>
            </a:extLst>
          </p:cNvPr>
          <p:cNvSpPr/>
          <p:nvPr/>
        </p:nvSpPr>
        <p:spPr>
          <a:xfrm>
            <a:off x="1720445" y="4534178"/>
            <a:ext cx="3370380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，针对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NLOS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的环境反射模型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9EE2B6-4C32-4DF3-BF3D-68C1D68299C8}"/>
              </a:ext>
            </a:extLst>
          </p:cNvPr>
          <p:cNvSpPr/>
          <p:nvPr/>
        </p:nvSpPr>
        <p:spPr>
          <a:xfrm>
            <a:off x="1743395" y="4943776"/>
            <a:ext cx="3684010" cy="903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450" b="1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基于聚类算法，去除信号噪声；</a:t>
            </a:r>
            <a:endParaRPr lang="en-US" altLang="zh-CN" sz="1450" dirty="0">
              <a:solidFill>
                <a:srgbClr val="2E3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对该算法的参数进行自适应选取</a:t>
            </a:r>
            <a:r>
              <a:rPr lang="en-US" altLang="zh-CN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    </a:t>
            </a:r>
          </a:p>
          <a:p>
            <a:pPr>
              <a:lnSpc>
                <a:spcPct val="125000"/>
              </a:lnSpc>
            </a:pPr>
            <a:r>
              <a:rPr lang="en-US" altLang="zh-CN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阈值自适应；</a:t>
            </a:r>
            <a:endParaRPr lang="zh-CN" altLang="en-US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EF6CE-5A57-428F-9722-0454BAF6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54" y="3958200"/>
            <a:ext cx="4391365" cy="218499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4C339BC-5B09-412E-822F-81CBEEA07DE4}"/>
              </a:ext>
            </a:extLst>
          </p:cNvPr>
          <p:cNvSpPr/>
          <p:nvPr/>
        </p:nvSpPr>
        <p:spPr>
          <a:xfrm>
            <a:off x="1303848" y="1264821"/>
            <a:ext cx="4419507" cy="223035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B6A50D-2C46-4C4C-A2FA-41A516215218}"/>
              </a:ext>
            </a:extLst>
          </p:cNvPr>
          <p:cNvSpPr/>
          <p:nvPr/>
        </p:nvSpPr>
        <p:spPr>
          <a:xfrm>
            <a:off x="1062865" y="1264818"/>
            <a:ext cx="481967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36A78F-B34C-4472-8DD9-C5B914F621F6}"/>
              </a:ext>
            </a:extLst>
          </p:cNvPr>
          <p:cNvSpPr txBox="1"/>
          <p:nvPr/>
        </p:nvSpPr>
        <p:spPr>
          <a:xfrm>
            <a:off x="1684233" y="1567443"/>
            <a:ext cx="3742939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呼吸检测的重要性、传统检测手段、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11CCE6-1E9C-4985-9931-4B0370CE009F}"/>
              </a:ext>
            </a:extLst>
          </p:cNvPr>
          <p:cNvSpPr/>
          <p:nvPr/>
        </p:nvSpPr>
        <p:spPr>
          <a:xfrm>
            <a:off x="1720443" y="2034927"/>
            <a:ext cx="3670517" cy="903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的手段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，距离目标近、</a:t>
            </a:r>
            <a:r>
              <a:rPr lang="en-US" altLang="zh-CN" sz="145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(e.g. 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有直接反射路径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收发器位置固定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5D4632-0F46-400D-B467-61CCA6C2366C}"/>
              </a:ext>
            </a:extLst>
          </p:cNvPr>
          <p:cNvSpPr/>
          <p:nvPr/>
        </p:nvSpPr>
        <p:spPr>
          <a:xfrm>
            <a:off x="1959004" y="3023257"/>
            <a:ext cx="2867902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39812E-DBE7-4C2B-AF7A-D4E8995492B4}"/>
              </a:ext>
            </a:extLst>
          </p:cNvPr>
          <p:cNvSpPr/>
          <p:nvPr/>
        </p:nvSpPr>
        <p:spPr>
          <a:xfrm>
            <a:off x="6422999" y="1206088"/>
            <a:ext cx="4419507" cy="223035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92458BC-0877-4764-8873-CDAF40C3A62A}"/>
              </a:ext>
            </a:extLst>
          </p:cNvPr>
          <p:cNvSpPr/>
          <p:nvPr/>
        </p:nvSpPr>
        <p:spPr>
          <a:xfrm>
            <a:off x="6182016" y="1206085"/>
            <a:ext cx="481967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主要挑战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2089CD-8223-4CC9-B884-C5C5D77DE683}"/>
              </a:ext>
            </a:extLst>
          </p:cNvPr>
          <p:cNvSpPr txBox="1"/>
          <p:nvPr/>
        </p:nvSpPr>
        <p:spPr>
          <a:xfrm>
            <a:off x="6803617" y="1386697"/>
            <a:ext cx="3704149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</a:t>
            </a:r>
            <a:r>
              <a:rPr lang="en-US" altLang="zh-CN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噪声较 </a:t>
            </a:r>
            <a:r>
              <a:rPr lang="en-US" altLang="zh-CN" sz="145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MiniPC</a:t>
            </a:r>
            <a:r>
              <a:rPr lang="en-US" altLang="zh-CN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4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且只有一根接收天线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，去除时变相位偏移困难；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56EFB0-876C-487D-9D31-A4B5BE226C38}"/>
              </a:ext>
            </a:extLst>
          </p:cNvPr>
          <p:cNvSpPr/>
          <p:nvPr/>
        </p:nvSpPr>
        <p:spPr>
          <a:xfrm>
            <a:off x="6803616" y="2370596"/>
            <a:ext cx="3864383" cy="62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场景，</a:t>
            </a:r>
            <a:r>
              <a:rPr lang="zh-CN" altLang="en-US" sz="1450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手机移动性更强，遮挡导致不存在直接反射路径</a:t>
            </a:r>
            <a:endParaRPr lang="zh-CN" altLang="en-US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EEF904-668F-4AA8-8986-6E2E1DA9CE25}"/>
              </a:ext>
            </a:extLst>
          </p:cNvPr>
          <p:cNvSpPr/>
          <p:nvPr/>
        </p:nvSpPr>
        <p:spPr>
          <a:xfrm>
            <a:off x="6899601" y="3132828"/>
            <a:ext cx="2867902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B60CD-240E-494C-B537-D1F38C18C867}"/>
              </a:ext>
            </a:extLst>
          </p:cNvPr>
          <p:cNvSpPr/>
          <p:nvPr/>
        </p:nvSpPr>
        <p:spPr>
          <a:xfrm>
            <a:off x="1980834" y="4306310"/>
            <a:ext cx="2278370" cy="1779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3ED42-8140-4B77-96FC-E260066FBF2F}"/>
              </a:ext>
            </a:extLst>
          </p:cNvPr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984027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Structure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61D895-17E5-4CB2-AA4E-CB9F346B2221}"/>
              </a:ext>
            </a:extLst>
          </p:cNvPr>
          <p:cNvSpPr/>
          <p:nvPr/>
        </p:nvSpPr>
        <p:spPr bwMode="auto">
          <a:xfrm>
            <a:off x="1916915" y="1563326"/>
            <a:ext cx="2417446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信号预处理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CFD6B8D4-DFB5-47FB-A61B-A6E06894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77" y="1563326"/>
            <a:ext cx="2574499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NLOS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反射模型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62883033-7DEC-4D51-9B5F-B302ADAD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379" y="1563326"/>
            <a:ext cx="2574499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系统评估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625F40-E0D2-4099-BDD3-80622E797CAF}"/>
              </a:ext>
            </a:extLst>
          </p:cNvPr>
          <p:cNvSpPr/>
          <p:nvPr/>
        </p:nvSpPr>
        <p:spPr bwMode="auto">
          <a:xfrm>
            <a:off x="1536418" y="1383331"/>
            <a:ext cx="9119163" cy="26631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圆角矩形 9">
            <a:extLst>
              <a:ext uri="{FF2B5EF4-FFF2-40B4-BE49-F238E27FC236}">
                <a16:creationId xmlns:a16="http://schemas.microsoft.com/office/drawing/2014/main" id="{CD7010A3-CDFA-4F5B-B8AA-B52D16575D91}"/>
              </a:ext>
            </a:extLst>
          </p:cNvPr>
          <p:cNvSpPr/>
          <p:nvPr/>
        </p:nvSpPr>
        <p:spPr bwMode="auto">
          <a:xfrm>
            <a:off x="1071846" y="1383331"/>
            <a:ext cx="593479" cy="2663131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DEA9E7D4-B7F5-4775-B81F-4CC51EDE8144}"/>
              </a:ext>
            </a:extLst>
          </p:cNvPr>
          <p:cNvSpPr/>
          <p:nvPr/>
        </p:nvSpPr>
        <p:spPr>
          <a:xfrm>
            <a:off x="4361177" y="2714896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CD4CF0E-594F-450D-9613-7303BE568BDA}"/>
              </a:ext>
            </a:extLst>
          </p:cNvPr>
          <p:cNvSpPr/>
          <p:nvPr/>
        </p:nvSpPr>
        <p:spPr>
          <a:xfrm>
            <a:off x="2940413" y="5040849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6A13492-8FDA-45CD-86E6-9A94B3635E13}"/>
              </a:ext>
            </a:extLst>
          </p:cNvPr>
          <p:cNvSpPr/>
          <p:nvPr/>
        </p:nvSpPr>
        <p:spPr>
          <a:xfrm>
            <a:off x="7433126" y="2694171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300574-F221-485E-99EE-BE930E30B069}"/>
              </a:ext>
            </a:extLst>
          </p:cNvPr>
          <p:cNvSpPr/>
          <p:nvPr/>
        </p:nvSpPr>
        <p:spPr>
          <a:xfrm>
            <a:off x="2231923" y="4410134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9191DA-F796-4ECA-BAC2-BCB0BB635681}"/>
              </a:ext>
            </a:extLst>
          </p:cNvPr>
          <p:cNvSpPr/>
          <p:nvPr/>
        </p:nvSpPr>
        <p:spPr>
          <a:xfrm>
            <a:off x="2664726" y="4410134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1A21A-8E7E-4FDF-A7CF-BDE69899B43F}"/>
              </a:ext>
            </a:extLst>
          </p:cNvPr>
          <p:cNvSpPr/>
          <p:nvPr/>
        </p:nvSpPr>
        <p:spPr>
          <a:xfrm>
            <a:off x="3269227" y="4410134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272433-B9FB-47FD-9246-1F24872285F4}"/>
              </a:ext>
            </a:extLst>
          </p:cNvPr>
          <p:cNvSpPr/>
          <p:nvPr/>
        </p:nvSpPr>
        <p:spPr>
          <a:xfrm>
            <a:off x="3702030" y="4410134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F3413-F4F5-4FFD-81F0-569C1988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34" y="2139899"/>
            <a:ext cx="2499032" cy="17300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510F2D-DB73-4A83-953C-C3FE4F21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34" y="1963436"/>
            <a:ext cx="2753710" cy="194192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24F7B7C7-A06C-406F-8BC0-510F358F45DA}"/>
              </a:ext>
            </a:extLst>
          </p:cNvPr>
          <p:cNvSpPr/>
          <p:nvPr/>
        </p:nvSpPr>
        <p:spPr>
          <a:xfrm>
            <a:off x="4956815" y="4305469"/>
            <a:ext cx="2278370" cy="1779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8DA9CFD-88AD-4717-A6A9-A57B434595C9}"/>
              </a:ext>
            </a:extLst>
          </p:cNvPr>
          <p:cNvSpPr/>
          <p:nvPr/>
        </p:nvSpPr>
        <p:spPr>
          <a:xfrm>
            <a:off x="5916394" y="5040008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6A424D5-33D1-4655-A983-20CCB63CA831}"/>
              </a:ext>
            </a:extLst>
          </p:cNvPr>
          <p:cNvSpPr/>
          <p:nvPr/>
        </p:nvSpPr>
        <p:spPr>
          <a:xfrm>
            <a:off x="5405582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A7B4CCE-392C-41C7-9715-C7282F9B6F34}"/>
              </a:ext>
            </a:extLst>
          </p:cNvPr>
          <p:cNvSpPr/>
          <p:nvPr/>
        </p:nvSpPr>
        <p:spPr>
          <a:xfrm>
            <a:off x="6422625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00B6A-20DC-428F-9DE8-CB4F8232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547" y="1925981"/>
            <a:ext cx="2320619" cy="2107997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F0A33F0C-EA99-4C18-91E1-6CB85639E2D6}"/>
              </a:ext>
            </a:extLst>
          </p:cNvPr>
          <p:cNvSpPr/>
          <p:nvPr/>
        </p:nvSpPr>
        <p:spPr>
          <a:xfrm>
            <a:off x="8189905" y="4305469"/>
            <a:ext cx="2278370" cy="1779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06DA851-A411-41B1-A165-BA065C7E19D8}"/>
              </a:ext>
            </a:extLst>
          </p:cNvPr>
          <p:cNvSpPr/>
          <p:nvPr/>
        </p:nvSpPr>
        <p:spPr>
          <a:xfrm>
            <a:off x="8713308" y="5037976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00ABDB5-08B3-4685-8113-00A9BE8A0A6A}"/>
              </a:ext>
            </a:extLst>
          </p:cNvPr>
          <p:cNvSpPr/>
          <p:nvPr/>
        </p:nvSpPr>
        <p:spPr>
          <a:xfrm>
            <a:off x="8440994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2E66AD-521D-4F05-8024-4FB0C0458CCC}"/>
              </a:ext>
            </a:extLst>
          </p:cNvPr>
          <p:cNvSpPr/>
          <p:nvPr/>
        </p:nvSpPr>
        <p:spPr>
          <a:xfrm>
            <a:off x="9057438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4BC8C4-137D-456B-BAF7-4BC37EE2DC7B}"/>
              </a:ext>
            </a:extLst>
          </p:cNvPr>
          <p:cNvSpPr/>
          <p:nvPr/>
        </p:nvSpPr>
        <p:spPr>
          <a:xfrm>
            <a:off x="9478298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94A55C-711E-4810-B95C-5FEE6A09F596}"/>
              </a:ext>
            </a:extLst>
          </p:cNvPr>
          <p:cNvSpPr/>
          <p:nvPr/>
        </p:nvSpPr>
        <p:spPr>
          <a:xfrm>
            <a:off x="9911101" y="4409293"/>
            <a:ext cx="3441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1BA28874-B2C5-4E6B-A670-3102E75A79A3}"/>
              </a:ext>
            </a:extLst>
          </p:cNvPr>
          <p:cNvSpPr/>
          <p:nvPr/>
        </p:nvSpPr>
        <p:spPr>
          <a:xfrm>
            <a:off x="4474093" y="5081535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EE738A5-9DBC-49CA-99CF-EA087395AA38}"/>
              </a:ext>
            </a:extLst>
          </p:cNvPr>
          <p:cNvSpPr/>
          <p:nvPr/>
        </p:nvSpPr>
        <p:spPr>
          <a:xfrm>
            <a:off x="7579771" y="5081535"/>
            <a:ext cx="349930" cy="31077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3ED42-8140-4B77-96FC-E260066FBF2F}"/>
              </a:ext>
            </a:extLst>
          </p:cNvPr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论文分析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30EF901-A862-40A4-AC0F-FF92C90DC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87197"/>
              </p:ext>
            </p:extLst>
          </p:nvPr>
        </p:nvGraphicFramePr>
        <p:xfrm>
          <a:off x="555446" y="1227550"/>
          <a:ext cx="11257412" cy="50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706">
                  <a:extLst>
                    <a:ext uri="{9D8B030D-6E8A-4147-A177-3AD203B41FA5}">
                      <a16:colId xmlns:a16="http://schemas.microsoft.com/office/drawing/2014/main" val="292532605"/>
                    </a:ext>
                  </a:extLst>
                </a:gridCol>
                <a:gridCol w="5628706">
                  <a:extLst>
                    <a:ext uri="{9D8B030D-6E8A-4147-A177-3AD203B41FA5}">
                      <a16:colId xmlns:a16="http://schemas.microsoft.com/office/drawing/2014/main" val="4247866184"/>
                    </a:ext>
                  </a:extLst>
                </a:gridCol>
              </a:tblGrid>
              <a:tr h="13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A6292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实验设定新颖</a:t>
                      </a:r>
                      <a:endParaRPr lang="en-US" altLang="zh-CN" sz="18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以手机作为接收机，松弛“设备固定”条件；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NLOS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进行建模；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CN" sz="18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02798"/>
                  </a:ext>
                </a:extLst>
              </a:tr>
              <a:tr h="1802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A6292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预处理细致</a:t>
                      </a:r>
                      <a:endParaRPr lang="en-US" altLang="zh-C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包括可行性分析、问题分析，提出算法并对参数进行最优选择，逻辑顺畅；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更换神经网络。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sz="18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89451"/>
                  </a:ext>
                </a:extLst>
              </a:tr>
              <a:tr h="179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A6292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建模简单但细致</a:t>
                      </a:r>
                      <a:endParaRPr lang="en-US" altLang="zh-C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主要基于三角几何关系，辅以简单的优化；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引入的模型会对参数进行细致的分析；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公式量大，但细致简单；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CN" sz="1800" dirty="0"/>
                    </a:p>
                  </a:txBody>
                  <a:tcPr marL="180000" marR="180000" marT="108000" marB="108000" anchor="ctr">
                    <a:lnL w="12700" cap="flat" cmpd="sng" algn="ctr">
                      <a:solidFill>
                        <a:srgbClr val="FA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C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61683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0CE7DAB-2E10-41D1-955F-BCBD83B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19" y="1300644"/>
            <a:ext cx="2914650" cy="19084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0CCF20-9D29-462A-8A98-7A2BB718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943" y="1362715"/>
            <a:ext cx="2582054" cy="17842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B8B3BF-0004-411E-942E-29CCBE90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919" y="3750074"/>
            <a:ext cx="5688269" cy="20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5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FD99DC-CA1B-488C-B502-7DE46851F416}"/>
              </a:ext>
            </a:extLst>
          </p:cNvPr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7FC07475-3C03-471C-A38B-45E1EB7DE1F9}"/>
              </a:ext>
            </a:extLst>
          </p:cNvPr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97C5F0-ACD6-4A41-85BD-B538B515E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"/>
          <a:stretch/>
        </p:blipFill>
        <p:spPr>
          <a:xfrm>
            <a:off x="575690" y="988834"/>
            <a:ext cx="5459446" cy="5487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EE0904-0710-4145-BCE4-B1D65869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136" y="1250843"/>
            <a:ext cx="5459446" cy="44715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0DF013-138B-4044-907D-88415DDCF169}"/>
              </a:ext>
            </a:extLst>
          </p:cNvPr>
          <p:cNvSpPr txBox="1"/>
          <p:nvPr/>
        </p:nvSpPr>
        <p:spPr>
          <a:xfrm>
            <a:off x="6519460" y="4760549"/>
            <a:ext cx="1249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考虑时变相位偏移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EC1FFB-7171-40F2-8F29-BF3041091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817" y="988834"/>
            <a:ext cx="5676900" cy="21240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9A9F6B-6CE1-47F5-BED7-41BA66439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58"/>
          <a:stretch/>
        </p:blipFill>
        <p:spPr>
          <a:xfrm>
            <a:off x="6255505" y="5661414"/>
            <a:ext cx="5100753" cy="6958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39B5B03-333D-4556-823D-1533A277BEF5}"/>
              </a:ext>
            </a:extLst>
          </p:cNvPr>
          <p:cNvSpPr txBox="1"/>
          <p:nvPr/>
        </p:nvSpPr>
        <p:spPr>
          <a:xfrm>
            <a:off x="6570588" y="5984383"/>
            <a:ext cx="1249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化简：只看峰值</a:t>
            </a:r>
          </a:p>
        </p:txBody>
      </p:sp>
    </p:spTree>
    <p:extLst>
      <p:ext uri="{BB962C8B-B14F-4D97-AF65-F5344CB8AC3E}">
        <p14:creationId xmlns:p14="http://schemas.microsoft.com/office/powerpoint/2010/main" val="18985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FD99DC-CA1B-488C-B502-7DE46851F416}"/>
              </a:ext>
            </a:extLst>
          </p:cNvPr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7FC07475-3C03-471C-A38B-45E1EB7DE1F9}"/>
              </a:ext>
            </a:extLst>
          </p:cNvPr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SpiroFi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工作计划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584CA-F2A0-4FF9-A3C6-F8DCF9E2F329}"/>
              </a:ext>
            </a:extLst>
          </p:cNvPr>
          <p:cNvSpPr/>
          <p:nvPr/>
        </p:nvSpPr>
        <p:spPr>
          <a:xfrm>
            <a:off x="1303848" y="1264821"/>
            <a:ext cx="4419507" cy="504453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BCD3E4-37B9-4838-9890-3C445EF0E061}"/>
              </a:ext>
            </a:extLst>
          </p:cNvPr>
          <p:cNvSpPr/>
          <p:nvPr/>
        </p:nvSpPr>
        <p:spPr>
          <a:xfrm>
            <a:off x="1062865" y="1264818"/>
            <a:ext cx="481967" cy="167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待完善的点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299D3-1CAE-447E-A0C5-C0706897656B}"/>
              </a:ext>
            </a:extLst>
          </p:cNvPr>
          <p:cNvSpPr txBox="1"/>
          <p:nvPr/>
        </p:nvSpPr>
        <p:spPr>
          <a:xfrm>
            <a:off x="1684233" y="1567443"/>
            <a:ext cx="3742939" cy="38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可行性分析实验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959CEB-C309-4B84-8E11-F8ED4548E494}"/>
              </a:ext>
            </a:extLst>
          </p:cNvPr>
          <p:cNvSpPr/>
          <p:nvPr/>
        </p:nvSpPr>
        <p:spPr>
          <a:xfrm>
            <a:off x="1684233" y="2747258"/>
            <a:ext cx="3670517" cy="34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模型太简单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4D735C-04F7-4950-83F4-836CE1B2117F}"/>
              </a:ext>
            </a:extLst>
          </p:cNvPr>
          <p:cNvSpPr/>
          <p:nvPr/>
        </p:nvSpPr>
        <p:spPr>
          <a:xfrm>
            <a:off x="1728260" y="4193362"/>
            <a:ext cx="3670517" cy="34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A0A6D6-9183-4D36-9B09-8839D0C479D8}"/>
              </a:ext>
            </a:extLst>
          </p:cNvPr>
          <p:cNvSpPr/>
          <p:nvPr/>
        </p:nvSpPr>
        <p:spPr>
          <a:xfrm>
            <a:off x="1756655" y="5247379"/>
            <a:ext cx="3670517" cy="34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4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567493-68B6-4033-A16E-F95FBB92C8E2}"/>
              </a:ext>
            </a:extLst>
          </p:cNvPr>
          <p:cNvSpPr/>
          <p:nvPr/>
        </p:nvSpPr>
        <p:spPr>
          <a:xfrm>
            <a:off x="1950471" y="1948336"/>
            <a:ext cx="3717684" cy="72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其他条件固定，验证不同力度吹气情况下，</a:t>
            </a:r>
            <a:endParaRPr lang="en-US" altLang="zh-CN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与肺量计指标的关系 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 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6E67EC-EEC5-4DBE-9976-18FF226C5BD5}"/>
              </a:ext>
            </a:extLst>
          </p:cNvPr>
          <p:cNvSpPr/>
          <p:nvPr/>
        </p:nvSpPr>
        <p:spPr>
          <a:xfrm>
            <a:off x="2005672" y="3051543"/>
            <a:ext cx="3590062" cy="105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根据可行性分析实验，建立物理模型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反射模型或衍射模型、极化模型，其中极化模型可用优化设备摆放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，而后应用于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70AAD9-8336-4A61-937E-9E9186405B17}"/>
              </a:ext>
            </a:extLst>
          </p:cNvPr>
          <p:cNvSpPr/>
          <p:nvPr/>
        </p:nvSpPr>
        <p:spPr>
          <a:xfrm>
            <a:off x="2005672" y="4510292"/>
            <a:ext cx="3590062" cy="72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引入新的降噪算法，分析参数，并选择最优参数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931EEE-2C5B-44BE-A85C-0FD0E4D660BB}"/>
              </a:ext>
            </a:extLst>
          </p:cNvPr>
          <p:cNvSpPr/>
          <p:nvPr/>
        </p:nvSpPr>
        <p:spPr>
          <a:xfrm>
            <a:off x="2014282" y="5579082"/>
            <a:ext cx="3590062" cy="38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解决位置相关性、朝向问题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DFE2B6F-0487-40C9-B4E5-08334A3CC4E3}"/>
              </a:ext>
            </a:extLst>
          </p:cNvPr>
          <p:cNvCxnSpPr>
            <a:cxnSpLocks/>
          </p:cNvCxnSpPr>
          <p:nvPr/>
        </p:nvCxnSpPr>
        <p:spPr>
          <a:xfrm flipH="1">
            <a:off x="7685141" y="1264818"/>
            <a:ext cx="2" cy="522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863D83-EFED-45BA-9584-D43C2B156696}"/>
              </a:ext>
            </a:extLst>
          </p:cNvPr>
          <p:cNvGrpSpPr/>
          <p:nvPr/>
        </p:nvGrpSpPr>
        <p:grpSpPr>
          <a:xfrm>
            <a:off x="7624184" y="1698867"/>
            <a:ext cx="3079698" cy="386080"/>
            <a:chOff x="7624184" y="1698867"/>
            <a:chExt cx="3079698" cy="3860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EEA18A-F3E2-47A9-B41B-E3A43882B312}"/>
                </a:ext>
              </a:extLst>
            </p:cNvPr>
            <p:cNvSpPr/>
            <p:nvPr/>
          </p:nvSpPr>
          <p:spPr>
            <a:xfrm>
              <a:off x="8097519" y="1698867"/>
              <a:ext cx="2606363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12.31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，可行性分析实验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5E747-7CF2-40DB-9AA7-A84B0CA7833C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7685143" y="1891907"/>
              <a:ext cx="4123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F6B3700-F64D-4552-AF3C-21DDD7E2FD49}"/>
                </a:ext>
              </a:extLst>
            </p:cNvPr>
            <p:cNvSpPr/>
            <p:nvPr/>
          </p:nvSpPr>
          <p:spPr>
            <a:xfrm>
              <a:off x="7624184" y="1826416"/>
              <a:ext cx="121915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C4FD78-1D10-466E-A1DC-FEE813C67533}"/>
              </a:ext>
            </a:extLst>
          </p:cNvPr>
          <p:cNvGrpSpPr/>
          <p:nvPr/>
        </p:nvGrpSpPr>
        <p:grpSpPr>
          <a:xfrm>
            <a:off x="7624184" y="2615961"/>
            <a:ext cx="3079698" cy="386080"/>
            <a:chOff x="7624184" y="1698867"/>
            <a:chExt cx="3079698" cy="38608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65F5E59-C1B9-4B7F-A6F1-805B8CE51C79}"/>
                </a:ext>
              </a:extLst>
            </p:cNvPr>
            <p:cNvSpPr/>
            <p:nvPr/>
          </p:nvSpPr>
          <p:spPr>
            <a:xfrm>
              <a:off x="8097519" y="1698867"/>
              <a:ext cx="2606363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1.7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，算法考试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5382936-2E68-4554-8CE6-E418677B5165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7685143" y="1891907"/>
              <a:ext cx="4123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CFEB2E9-18B1-4F14-81D3-F1C3F88C8AD8}"/>
                </a:ext>
              </a:extLst>
            </p:cNvPr>
            <p:cNvSpPr/>
            <p:nvPr/>
          </p:nvSpPr>
          <p:spPr>
            <a:xfrm>
              <a:off x="7624184" y="1826416"/>
              <a:ext cx="121915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43194EB-5D01-47D0-9038-D8FB1B2D2769}"/>
              </a:ext>
            </a:extLst>
          </p:cNvPr>
          <p:cNvGrpSpPr/>
          <p:nvPr/>
        </p:nvGrpSpPr>
        <p:grpSpPr>
          <a:xfrm>
            <a:off x="7624184" y="3533055"/>
            <a:ext cx="3079698" cy="386080"/>
            <a:chOff x="7624184" y="1698867"/>
            <a:chExt cx="3079698" cy="38608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6C2CCE6-2CFB-41C6-84F1-FF27D93F916C}"/>
                </a:ext>
              </a:extLst>
            </p:cNvPr>
            <p:cNvSpPr/>
            <p:nvPr/>
          </p:nvSpPr>
          <p:spPr>
            <a:xfrm>
              <a:off x="8097519" y="1698867"/>
              <a:ext cx="2606363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1.15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，建立物理模型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76AA34D-37D7-4B00-BD9C-B97908F58188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7685143" y="1891907"/>
              <a:ext cx="4123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88BEB6A-A00D-409B-96CD-6EAEFB9E203F}"/>
                </a:ext>
              </a:extLst>
            </p:cNvPr>
            <p:cNvSpPr/>
            <p:nvPr/>
          </p:nvSpPr>
          <p:spPr>
            <a:xfrm>
              <a:off x="7624184" y="1826416"/>
              <a:ext cx="121915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4B94C03-7927-40B1-B3C2-FB666CCA93A3}"/>
              </a:ext>
            </a:extLst>
          </p:cNvPr>
          <p:cNvGrpSpPr/>
          <p:nvPr/>
        </p:nvGrpSpPr>
        <p:grpSpPr>
          <a:xfrm>
            <a:off x="7624184" y="4483044"/>
            <a:ext cx="3079698" cy="386080"/>
            <a:chOff x="7624184" y="1698867"/>
            <a:chExt cx="3079698" cy="38608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C96A5E-5315-4FFF-8B57-A8920356A289}"/>
                </a:ext>
              </a:extLst>
            </p:cNvPr>
            <p:cNvSpPr/>
            <p:nvPr/>
          </p:nvSpPr>
          <p:spPr>
            <a:xfrm>
              <a:off x="8097519" y="1698867"/>
              <a:ext cx="2606363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1.22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，预处理模型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DA11CC-69C0-4B79-A78D-303F20F62C01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7685143" y="1891907"/>
              <a:ext cx="4123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02258E0-9D5E-4453-A0B5-C072EE57433A}"/>
                </a:ext>
              </a:extLst>
            </p:cNvPr>
            <p:cNvSpPr/>
            <p:nvPr/>
          </p:nvSpPr>
          <p:spPr>
            <a:xfrm>
              <a:off x="7624184" y="1826416"/>
              <a:ext cx="121915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A4506B4-FB0F-4C14-B177-513E32816144}"/>
              </a:ext>
            </a:extLst>
          </p:cNvPr>
          <p:cNvGrpSpPr/>
          <p:nvPr/>
        </p:nvGrpSpPr>
        <p:grpSpPr>
          <a:xfrm>
            <a:off x="7624184" y="5400139"/>
            <a:ext cx="3079698" cy="386080"/>
            <a:chOff x="7624184" y="1698867"/>
            <a:chExt cx="3079698" cy="38608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A80D6A0-623E-427C-9991-F1F3B5C01803}"/>
                </a:ext>
              </a:extLst>
            </p:cNvPr>
            <p:cNvSpPr/>
            <p:nvPr/>
          </p:nvSpPr>
          <p:spPr>
            <a:xfrm>
              <a:off x="8097519" y="1698867"/>
              <a:ext cx="2606363" cy="386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1.29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，网络模型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469488-1A9B-4A30-9462-B25BC2D95D33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7685143" y="1891907"/>
              <a:ext cx="4123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142E8CF-6FE7-423F-AE6E-C6B726D19851}"/>
                </a:ext>
              </a:extLst>
            </p:cNvPr>
            <p:cNvSpPr/>
            <p:nvPr/>
          </p:nvSpPr>
          <p:spPr>
            <a:xfrm>
              <a:off x="7624184" y="1826416"/>
              <a:ext cx="121915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07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77AB06-392B-49B0-80A6-CCDC4DC5D83A}"/>
              </a:ext>
            </a:extLst>
          </p:cNvPr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8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387</Words>
  <Application>Microsoft Office PowerPoint</Application>
  <PresentationFormat>宽屏</PresentationFormat>
  <Paragraphs>81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Microsoft JhengHei UI</vt:lpstr>
      <vt:lpstr>等线</vt:lpstr>
      <vt:lpstr>等线 Light</vt:lpstr>
      <vt:lpstr>宋体</vt:lpstr>
      <vt:lpstr>微软雅黑</vt:lpstr>
      <vt:lpstr>Adobe Devanagari</vt:lpstr>
      <vt:lpstr>Arial</vt:lpstr>
      <vt:lpstr>Bahnschrift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王萌</cp:lastModifiedBy>
  <cp:revision>595</cp:revision>
  <dcterms:created xsi:type="dcterms:W3CDTF">2020-04-23T01:39:00Z</dcterms:created>
  <dcterms:modified xsi:type="dcterms:W3CDTF">2021-12-26T10:51:27Z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