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06" r:id="rId2"/>
    <p:sldId id="378" r:id="rId3"/>
    <p:sldId id="379" r:id="rId4"/>
    <p:sldId id="380" r:id="rId5"/>
    <p:sldId id="376" r:id="rId6"/>
    <p:sldId id="377" r:id="rId7"/>
    <p:sldId id="381" r:id="rId8"/>
    <p:sldId id="382" r:id="rId9"/>
    <p:sldId id="373" r:id="rId10"/>
    <p:sldId id="374" r:id="rId11"/>
    <p:sldId id="375" r:id="rId12"/>
    <p:sldId id="3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92F"/>
    <a:srgbClr val="18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500" autoAdjust="0"/>
  </p:normalViewPr>
  <p:slideViewPr>
    <p:cSldViewPr snapToGrid="0">
      <p:cViewPr varScale="1">
        <p:scale>
          <a:sx n="73" d="100"/>
          <a:sy n="73" d="100"/>
        </p:scale>
        <p:origin x="91" y="31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E50C0-F59D-4265-9884-4BB163F043B6}" type="datetimeFigureOut">
              <a:rPr lang="zh-CN" altLang="en-US" smtClean="0"/>
              <a:t>2021/12/18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0A37-D431-4B76-A9CC-FA6F7E66E786}" type="slidenum">
              <a:rPr lang="zh-CN" altLang="en-US" smtClean="0"/>
              <a:t>‹#›</a:t>
            </a:fld>
            <a:endParaRPr lang="zh-CN" altLang="en-US"/>
          </a:p>
        </p:txBody>
      </p:sp>
    </p:spTree>
    <p:extLst>
      <p:ext uri="{BB962C8B-B14F-4D97-AF65-F5344CB8AC3E}">
        <p14:creationId xmlns:p14="http://schemas.microsoft.com/office/powerpoint/2010/main" val="642480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2D4B9571-4ED6-4C81-B95F-91FC05788F2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10</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758719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11</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694697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pPr algn="l">
              <a:lnSpc>
                <a:spcPct val="150000"/>
              </a:lnSpc>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Slide Number Placeholder 3"/>
          <p:cNvSpPr>
            <a:spLocks noGrp="1"/>
          </p:cNvSpPr>
          <p:nvPr>
            <p:ph type="sldNum" sz="quarter" idx="10"/>
          </p:nvPr>
        </p:nvSpPr>
        <p:spPr/>
        <p:txBody>
          <a:bodyPr/>
          <a:lstStyle/>
          <a:p>
            <a:fld id="{C73DBD13-4AC8-4FCD-9B2D-95A1636FBBBD}" type="slidenum">
              <a:rPr lang="zh-CN" altLang="en-US" smtClean="0"/>
              <a:t>12</a:t>
            </a:fld>
            <a:endParaRPr lang="zh-CN" altLang="en-US"/>
          </a:p>
        </p:txBody>
      </p:sp>
    </p:spTree>
    <p:extLst>
      <p:ext uri="{BB962C8B-B14F-4D97-AF65-F5344CB8AC3E}">
        <p14:creationId xmlns:p14="http://schemas.microsoft.com/office/powerpoint/2010/main" val="314532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2</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067985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通过同一</a:t>
            </a:r>
            <a:r>
              <a:rPr lang="en-US" altLang="zh-CN" sz="1200" kern="1200" dirty="0" err="1">
                <a:solidFill>
                  <a:schemeClr val="tx1"/>
                </a:solidFill>
                <a:latin typeface="+mn-lt"/>
                <a:ea typeface="+mn-ea"/>
                <a:cs typeface="+mn-cs"/>
              </a:rPr>
              <a:t>wifi</a:t>
            </a:r>
            <a:r>
              <a:rPr lang="zh-CN" altLang="en-US" sz="1200" kern="1200" dirty="0">
                <a:solidFill>
                  <a:schemeClr val="tx1"/>
                </a:solidFill>
                <a:latin typeface="+mn-lt"/>
                <a:ea typeface="+mn-ea"/>
                <a:cs typeface="+mn-cs"/>
              </a:rPr>
              <a:t>不同天线采集到的</a:t>
            </a:r>
            <a:r>
              <a:rPr lang="en-US" altLang="zh-CN" sz="1200" kern="1200" dirty="0">
                <a:solidFill>
                  <a:schemeClr val="tx1"/>
                </a:solidFill>
                <a:latin typeface="+mn-lt"/>
                <a:ea typeface="+mn-ea"/>
                <a:cs typeface="+mn-cs"/>
              </a:rPr>
              <a:t>CSI</a:t>
            </a:r>
            <a:r>
              <a:rPr lang="zh-CN" altLang="en-US" sz="1200" kern="1200" dirty="0">
                <a:solidFill>
                  <a:schemeClr val="tx1"/>
                </a:solidFill>
                <a:latin typeface="+mn-lt"/>
                <a:ea typeface="+mn-ea"/>
                <a:cs typeface="+mn-cs"/>
              </a:rPr>
              <a:t>数据共轭相乘消除随机误差</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首先获取</a:t>
            </a:r>
            <a:r>
              <a:rPr lang="en-US" altLang="zh-CN" sz="1200" kern="1200" dirty="0">
                <a:solidFill>
                  <a:schemeClr val="tx1"/>
                </a:solidFill>
                <a:latin typeface="+mn-lt"/>
                <a:ea typeface="+mn-ea"/>
                <a:cs typeface="+mn-cs"/>
              </a:rPr>
              <a:t>DFS</a:t>
            </a:r>
            <a:r>
              <a:rPr lang="zh-CN" altLang="en-US" sz="1200" kern="1200" dirty="0">
                <a:solidFill>
                  <a:schemeClr val="tx1"/>
                </a:solidFill>
                <a:latin typeface="+mn-lt"/>
                <a:ea typeface="+mn-ea"/>
                <a:cs typeface="+mn-cs"/>
              </a:rPr>
              <a:t>，</a:t>
            </a:r>
            <a:r>
              <a:rPr lang="zh-CN" altLang="en-US" dirty="0"/>
              <a:t>多 普 勒 频 移 的根本原因是信号传播路径长度的变化，因此</a:t>
            </a:r>
            <a:r>
              <a:rPr lang="en-US" altLang="zh-CN" dirty="0" err="1"/>
              <a:t>csi</a:t>
            </a:r>
            <a:r>
              <a:rPr lang="zh-CN" altLang="en-US" dirty="0"/>
              <a:t>可以表示为多普勒频移路径相应的叠加</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3</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08877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4</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78205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5</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14229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6</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98209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7</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420231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为了构建我们的</a:t>
            </a:r>
            <a:r>
              <a:rPr lang="zh-CN" altLang="zh-CN" sz="1200" b="1" kern="1200" dirty="0">
                <a:solidFill>
                  <a:schemeClr val="tx1"/>
                </a:solidFill>
                <a:effectLst/>
                <a:latin typeface="+mn-lt"/>
                <a:ea typeface="+mn-ea"/>
                <a:cs typeface="+mn-cs"/>
              </a:rPr>
              <a:t>组织知识图</a:t>
            </a:r>
            <a:r>
              <a:rPr lang="en-US" altLang="zh-CN" sz="1200" kern="1200" dirty="0">
                <a:solidFill>
                  <a:schemeClr val="tx1"/>
                </a:solidFill>
                <a:effectLst/>
                <a:latin typeface="+mn-lt"/>
                <a:ea typeface="+mn-ea"/>
                <a:cs typeface="+mn-cs"/>
              </a:rPr>
              <a:t>OKG</a:t>
            </a:r>
            <a:r>
              <a:rPr lang="zh-CN" altLang="zh-CN" sz="1200" kern="1200" dirty="0">
                <a:solidFill>
                  <a:schemeClr val="tx1"/>
                </a:solidFill>
                <a:effectLst/>
                <a:latin typeface="+mn-lt"/>
                <a:ea typeface="+mn-ea"/>
                <a:cs typeface="+mn-cs"/>
              </a:rPr>
              <a:t>，我们首先从</a:t>
            </a:r>
            <a:r>
              <a:rPr lang="en-US" altLang="zh-CN" sz="1200" kern="1200" dirty="0">
                <a:solidFill>
                  <a:schemeClr val="tx1"/>
                </a:solidFill>
                <a:effectLst/>
                <a:latin typeface="+mn-lt"/>
                <a:ea typeface="+mn-ea"/>
                <a:cs typeface="+mn-cs"/>
              </a:rPr>
              <a:t>OpenStreetMap (OSM)[15]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data Center Map[16]</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The Real Yellow Pages[17]</a:t>
            </a:r>
            <a:r>
              <a:rPr lang="zh-CN" altLang="zh-CN" sz="1200" kern="1200" dirty="0">
                <a:solidFill>
                  <a:schemeClr val="tx1"/>
                </a:solidFill>
                <a:effectLst/>
                <a:latin typeface="+mn-lt"/>
                <a:ea typeface="+mn-ea"/>
                <a:cs typeface="+mn-cs"/>
              </a:rPr>
              <a:t>中收集大量的兴趣指针</a:t>
            </a:r>
            <a:r>
              <a:rPr lang="en-US" altLang="zh-CN" sz="1200" kern="1200" dirty="0">
                <a:solidFill>
                  <a:schemeClr val="tx1"/>
                </a:solidFill>
                <a:effectLst/>
                <a:latin typeface="+mn-lt"/>
                <a:ea typeface="+mn-ea"/>
                <a:cs typeface="+mn-cs"/>
              </a:rPr>
              <a:t>(POI)</a:t>
            </a:r>
            <a:r>
              <a:rPr lang="zh-CN" altLang="zh-CN" sz="1200" kern="1200" dirty="0">
                <a:solidFill>
                  <a:schemeClr val="tx1"/>
                </a:solidFill>
                <a:effectLst/>
                <a:latin typeface="+mn-lt"/>
                <a:ea typeface="+mn-ea"/>
                <a:cs typeface="+mn-cs"/>
              </a:rPr>
              <a:t>数据来生成组织位置链接。然后，我们爬维基百科</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总部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子公司的链接。基于这些链接，我们构建了一个用于位置搜索的组织知识图。</a:t>
            </a:r>
          </a:p>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8</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808663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9</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47270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自定义版式">
    <p:spTree>
      <p:nvGrpSpPr>
        <p:cNvPr id="1" name=""/>
        <p:cNvGrpSpPr/>
        <p:nvPr/>
      </p:nvGrpSpPr>
      <p:grpSpPr>
        <a:xfrm>
          <a:off x="0" y="0"/>
          <a:ext cx="0" cy="0"/>
          <a:chOff x="0" y="0"/>
          <a:chExt cx="0" cy="0"/>
        </a:xfrm>
      </p:grpSpPr>
      <p:grpSp>
        <p:nvGrpSpPr>
          <p:cNvPr id="7" name="组合 6"/>
          <p:cNvGrpSpPr/>
          <p:nvPr userDrawn="1"/>
        </p:nvGrpSpPr>
        <p:grpSpPr>
          <a:xfrm>
            <a:off x="9214241" y="179334"/>
            <a:ext cx="2703782" cy="646764"/>
            <a:chOff x="9205483" y="280849"/>
            <a:chExt cx="2517243" cy="548463"/>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cxnSp>
        <p:nvCxnSpPr>
          <p:cNvPr id="10" name="直接连接符 9"/>
          <p:cNvCxnSpPr/>
          <p:nvPr userDrawn="1"/>
        </p:nvCxnSpPr>
        <p:spPr>
          <a:xfrm>
            <a:off x="523982" y="846166"/>
            <a:ext cx="11178283" cy="0"/>
          </a:xfrm>
          <a:prstGeom prst="line">
            <a:avLst/>
          </a:prstGeom>
          <a:ln w="19050">
            <a:solidFill>
              <a:srgbClr val="CD2626"/>
            </a:solidFill>
          </a:ln>
          <a:effectLst>
            <a:outerShdw blurRad="50800" dist="38100" dir="5400000" algn="t" rotWithShape="0">
              <a:srgbClr val="D9D7DA">
                <a:alpha val="60000"/>
              </a:srgbClr>
            </a:outerShdw>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4"/>
          <a:stretch>
            <a:fillRect/>
          </a:stretch>
        </p:blipFill>
        <p:spPr>
          <a:xfrm>
            <a:off x="523982" y="77329"/>
            <a:ext cx="813731" cy="8137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2021/12/18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30BEA-91DE-425F-9A70-60AC6B27C6DE}" type="datetimeFigureOut">
              <a:rPr lang="zh-CN" altLang="en-US" smtClean="0"/>
              <a:t>2021/12/18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3108D-736D-4D0B-9347-29A7A9B45C5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776746" y="4635211"/>
            <a:ext cx="6638508" cy="2476239"/>
          </a:xfrm>
          <a:prstGeom prst="rect">
            <a:avLst/>
          </a:prstGeom>
          <a:blipFill dpi="0" rotWithShape="1">
            <a:blip r:embed="rId3">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圆角 3"/>
          <p:cNvSpPr/>
          <p:nvPr/>
        </p:nvSpPr>
        <p:spPr>
          <a:xfrm>
            <a:off x="5172076" y="5945840"/>
            <a:ext cx="1533524" cy="254935"/>
          </a:xfrm>
          <a:prstGeom prst="roundRect">
            <a:avLst>
              <a:gd name="adj" fmla="val 6648"/>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fld id="{176E9124-94C9-45F8-991C-9243C15143EC}" type="datetime1">
              <a:rPr lang="zh-CN" altLang="en-US" sz="1600" spc="100">
                <a:latin typeface="Bahnschrift Light" panose="020B0502040204020203" pitchFamily="34" charset="0"/>
                <a:ea typeface="微软雅黑" panose="020B0503020204020204" pitchFamily="34" charset="-122"/>
              </a:rPr>
              <a:t>2021/12/18</a:t>
            </a:fld>
            <a:endParaRPr lang="zh-CN" altLang="en-US" dirty="0"/>
          </a:p>
        </p:txBody>
      </p:sp>
      <p:cxnSp>
        <p:nvCxnSpPr>
          <p:cNvPr id="8" name="直接连接符 7"/>
          <p:cNvCxnSpPr/>
          <p:nvPr/>
        </p:nvCxnSpPr>
        <p:spPr>
          <a:xfrm>
            <a:off x="2486290" y="2432693"/>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486290" y="4401169"/>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67533" y="2837369"/>
            <a:ext cx="7713067" cy="651653"/>
          </a:xfrm>
          <a:prstGeom prst="rect">
            <a:avLst/>
          </a:prstGeom>
          <a:noFill/>
        </p:spPr>
        <p:txBody>
          <a:bodyPr wrap="square" rtlCol="0">
            <a:spAutoFit/>
          </a:bodyPr>
          <a:lstStyle/>
          <a:p>
            <a:pPr algn="ctr">
              <a:lnSpc>
                <a:spcPct val="125000"/>
              </a:lnSpc>
            </a:pPr>
            <a:r>
              <a:rPr lang="zh-CN" altLang="en-US" sz="3200" b="1" dirty="0">
                <a:solidFill>
                  <a:srgbClr val="AB2B2B"/>
                </a:solidFill>
                <a:latin typeface="微软雅黑" pitchFamily="34" charset="-122"/>
                <a:ea typeface="微软雅黑" pitchFamily="34" charset="-122"/>
                <a:cs typeface="Times New Roman" panose="02020603050405020304" pitchFamily="18" charset="0"/>
              </a:rPr>
              <a:t>工作汇报</a:t>
            </a:r>
            <a:endParaRPr lang="zh-CN" altLang="en-US" sz="2800" b="1" dirty="0">
              <a:solidFill>
                <a:srgbClr val="AB2B2B"/>
              </a:solidFill>
              <a:latin typeface="微软雅黑" pitchFamily="34" charset="-122"/>
              <a:ea typeface="微软雅黑" pitchFamily="34" charset="-122"/>
              <a:cs typeface="Times New Roman" panose="02020603050405020304" pitchFamily="18" charset="0"/>
            </a:endParaRPr>
          </a:p>
        </p:txBody>
      </p:sp>
      <p:sp>
        <p:nvSpPr>
          <p:cNvPr id="13" name="矩形 12"/>
          <p:cNvSpPr/>
          <p:nvPr/>
        </p:nvSpPr>
        <p:spPr>
          <a:xfrm rot="19489470">
            <a:off x="2087430" y="75101"/>
            <a:ext cx="7815223" cy="7025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16"/>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flipV="1">
            <a:off x="0" y="0"/>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1" name="直角三角形 20"/>
          <p:cNvSpPr/>
          <p:nvPr/>
        </p:nvSpPr>
        <p:spPr>
          <a:xfrm rot="16200000" flipV="1">
            <a:off x="-559805" y="4699477"/>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rot="16200000" flipH="1">
            <a:off x="9801294" y="562042"/>
            <a:ext cx="2952749" cy="1828666"/>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直角三角形 22"/>
          <p:cNvSpPr/>
          <p:nvPr/>
        </p:nvSpPr>
        <p:spPr>
          <a:xfrm flipH="1">
            <a:off x="9783191" y="5443226"/>
            <a:ext cx="2442147" cy="1414770"/>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 name="组合 5"/>
          <p:cNvGrpSpPr/>
          <p:nvPr/>
        </p:nvGrpSpPr>
        <p:grpSpPr>
          <a:xfrm>
            <a:off x="3896094" y="822386"/>
            <a:ext cx="4399811" cy="813731"/>
            <a:chOff x="4386699" y="746886"/>
            <a:chExt cx="4399811" cy="813731"/>
          </a:xfrm>
        </p:grpSpPr>
        <p:pic>
          <p:nvPicPr>
            <p:cNvPr id="24" name="图片 23"/>
            <p:cNvPicPr>
              <a:picLocks noChangeAspect="1"/>
            </p:cNvPicPr>
            <p:nvPr/>
          </p:nvPicPr>
          <p:blipFill>
            <a:blip r:embed="rId4"/>
            <a:stretch>
              <a:fillRect/>
            </a:stretch>
          </p:blipFill>
          <p:spPr>
            <a:xfrm>
              <a:off x="4386699" y="746886"/>
              <a:ext cx="813731" cy="813731"/>
            </a:xfrm>
            <a:prstGeom prst="rect">
              <a:avLst/>
            </a:prstGeom>
          </p:spPr>
        </p:pic>
        <p:grpSp>
          <p:nvGrpSpPr>
            <p:cNvPr id="25" name="组合 24"/>
            <p:cNvGrpSpPr/>
            <p:nvPr/>
          </p:nvGrpSpPr>
          <p:grpSpPr>
            <a:xfrm>
              <a:off x="5384803" y="746904"/>
              <a:ext cx="3401707" cy="813713"/>
              <a:chOff x="9205483" y="280849"/>
              <a:chExt cx="2517243" cy="548463"/>
            </a:xfrm>
          </p:grpSpPr>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图像检索调研</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10</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3" name="矩形 2">
            <a:extLst>
              <a:ext uri="{FF2B5EF4-FFF2-40B4-BE49-F238E27FC236}">
                <a16:creationId xmlns:a16="http://schemas.microsoft.com/office/drawing/2014/main" id="{0BB94BBB-05FB-4ECD-BE49-A6EEEB10A226}"/>
              </a:ext>
            </a:extLst>
          </p:cNvPr>
          <p:cNvSpPr/>
          <p:nvPr/>
        </p:nvSpPr>
        <p:spPr>
          <a:xfrm>
            <a:off x="714261" y="1116369"/>
            <a:ext cx="7809628"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网络上公开的数据集基本上是</a:t>
            </a:r>
            <a:r>
              <a:rPr lang="en-US" altLang="zh-CN" dirty="0">
                <a:latin typeface="Times New Roman" panose="02020603050405020304" pitchFamily="18" charset="0"/>
                <a:ea typeface="宋体" panose="02010600030101010101" pitchFamily="2" charset="-122"/>
              </a:rPr>
              <a:t>Pittsburg Benchmark Dataset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rPr>
              <a:t>Tokyo 24/7</a:t>
            </a:r>
            <a:endParaRPr lang="zh-CN" altLang="en-US" dirty="0"/>
          </a:p>
        </p:txBody>
      </p:sp>
      <p:sp>
        <p:nvSpPr>
          <p:cNvPr id="7" name="矩形 6">
            <a:extLst>
              <a:ext uri="{FF2B5EF4-FFF2-40B4-BE49-F238E27FC236}">
                <a16:creationId xmlns:a16="http://schemas.microsoft.com/office/drawing/2014/main" id="{059030A1-3F04-4CC8-89C8-5B82729BAD09}"/>
              </a:ext>
            </a:extLst>
          </p:cNvPr>
          <p:cNvSpPr/>
          <p:nvPr/>
        </p:nvSpPr>
        <p:spPr>
          <a:xfrm>
            <a:off x="714261" y="1624201"/>
            <a:ext cx="6422263" cy="1892826"/>
          </a:xfrm>
          <a:prstGeom prst="rect">
            <a:avLst/>
          </a:prstGeom>
        </p:spPr>
        <p:txBody>
          <a:bodyPr wrap="square">
            <a:spAutoFit/>
          </a:bodyPr>
          <a:lstStyle/>
          <a:p>
            <a:pPr algn="just">
              <a:lnSpc>
                <a:spcPts val="18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Lamon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使用各种图像特征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比如边缘、角落和颜色块</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组合成一个位置的指纹。通过在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kern="100" dirty="0">
                <a:latin typeface="Times New Roman" panose="02020603050405020304" pitchFamily="18" charset="0"/>
                <a:ea typeface="微软雅黑" panose="020B0503020204020204" pitchFamily="34" charset="-122"/>
                <a:cs typeface="微软雅黑" panose="020B0503020204020204" pitchFamily="34"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360</a:t>
            </a:r>
            <a:r>
              <a:rPr lang="zh-CN" altLang="zh-CN" kern="100" dirty="0">
                <a:latin typeface="Times New Roman" panose="02020603050405020304" pitchFamily="18" charset="0"/>
                <a:ea typeface="微软雅黑" panose="020B0503020204020204" pitchFamily="34" charset="-122"/>
                <a:cs typeface="微软雅黑" panose="020B0503020204020204" pitchFamily="34"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之间排序这些特征，位置识别可以减少到字符串匹配。</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rPr>
              <a:t>Badino</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dirty="0">
                <a:latin typeface="Times New Roman" panose="02020603050405020304" pitchFamily="18" charset="0"/>
                <a:ea typeface="宋体" panose="02010600030101010101" pitchFamily="2" charset="-122"/>
              </a:rPr>
              <a:t>[2]</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使用基于</a:t>
            </a:r>
            <a:r>
              <a:rPr lang="en-US" altLang="zh-CN" dirty="0">
                <a:latin typeface="Times New Roman" panose="02020603050405020304" pitchFamily="18" charset="0"/>
                <a:ea typeface="宋体" panose="02010600030101010101" pitchFamily="2" charset="-122"/>
              </a:rPr>
              <a:t>SURF</a:t>
            </a:r>
            <a:r>
              <a:rPr lang="zh-CN" altLang="zh-CN" dirty="0">
                <a:latin typeface="Times New Roman" panose="02020603050405020304" pitchFamily="18" charset="0"/>
                <a:ea typeface="宋体" panose="02010600030101010101" pitchFamily="2" charset="-122"/>
                <a:cs typeface="Times New Roman" panose="02020603050405020304" pitchFamily="18" charset="0"/>
              </a:rPr>
              <a:t>特征</a:t>
            </a:r>
            <a:r>
              <a:rPr lang="en-US" altLang="zh-CN"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dirty="0">
                <a:latin typeface="Times New Roman" panose="02020603050405020304" pitchFamily="18" charset="0"/>
                <a:ea typeface="宋体" panose="02010600030101010101" pitchFamily="2" charset="-122"/>
              </a:rPr>
              <a:t>WI-SURF)</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的全图像描述符进行定位，而</a:t>
            </a:r>
            <a:r>
              <a:rPr lang="en-US" altLang="zh-CN" dirty="0" err="1">
                <a:latin typeface="Times New Roman" panose="02020603050405020304" pitchFamily="18" charset="0"/>
                <a:ea typeface="宋体" panose="02010600030101010101" pitchFamily="2" charset="-122"/>
              </a:rPr>
              <a:t>BRIEFGist</a:t>
            </a:r>
            <a:r>
              <a:rPr lang="en-US" altLang="zh-CN" dirty="0">
                <a:latin typeface="Times New Roman" panose="02020603050405020304" pitchFamily="18" charset="0"/>
                <a:ea typeface="宋体" panose="02010600030101010101" pitchFamily="2" charset="-122"/>
              </a:rPr>
              <a:t>[3]</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以类似的全图像方式使用</a:t>
            </a:r>
            <a:r>
              <a:rPr lang="en-US" altLang="zh-CN" dirty="0">
                <a:latin typeface="Times New Roman" panose="02020603050405020304" pitchFamily="18" charset="0"/>
                <a:ea typeface="宋体" panose="02010600030101010101" pitchFamily="2" charset="-122"/>
              </a:rPr>
              <a:t>BRIEF</a:t>
            </a:r>
            <a:r>
              <a:rPr lang="zh-CN" altLang="zh-CN" dirty="0">
                <a:latin typeface="Times New Roman" panose="02020603050405020304" pitchFamily="18" charset="0"/>
                <a:ea typeface="宋体" panose="02010600030101010101" pitchFamily="2" charset="-122"/>
                <a:cs typeface="Times New Roman" panose="02020603050405020304" pitchFamily="18" charset="0"/>
              </a:rPr>
              <a:t>特征。</a:t>
            </a:r>
            <a:r>
              <a:rPr lang="en-US" altLang="zh-CN" dirty="0">
                <a:latin typeface="Times New Roman" panose="02020603050405020304" pitchFamily="18" charset="0"/>
                <a:ea typeface="宋体" panose="02010600030101010101" pitchFamily="2" charset="-122"/>
              </a:rPr>
              <a:t>McManus[4]</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使用图像</a:t>
            </a:r>
            <a:r>
              <a:rPr lang="en-US" altLang="zh-CN" dirty="0">
                <a:latin typeface="Times New Roman" panose="02020603050405020304" pitchFamily="18" charset="0"/>
                <a:ea typeface="宋体" panose="02010600030101010101" pitchFamily="2" charset="-122"/>
              </a:rPr>
              <a:t>HOG</a:t>
            </a:r>
            <a:r>
              <a:rPr lang="zh-CN" altLang="zh-CN" dirty="0">
                <a:latin typeface="Times New Roman" panose="02020603050405020304" pitchFamily="18" charset="0"/>
                <a:ea typeface="宋体" panose="02010600030101010101" pitchFamily="2" charset="-122"/>
                <a:cs typeface="Times New Roman" panose="02020603050405020304" pitchFamily="18" charset="0"/>
              </a:rPr>
              <a:t>特征来学习条件不变的场景签名。</a:t>
            </a:r>
            <a:endParaRPr lang="zh-CN" altLang="en-US" dirty="0"/>
          </a:p>
        </p:txBody>
      </p:sp>
      <p:sp>
        <p:nvSpPr>
          <p:cNvPr id="8" name="矩形 7">
            <a:extLst>
              <a:ext uri="{FF2B5EF4-FFF2-40B4-BE49-F238E27FC236}">
                <a16:creationId xmlns:a16="http://schemas.microsoft.com/office/drawing/2014/main" id="{73FA29B8-9C19-4C01-89AB-782EE7272F5B}"/>
              </a:ext>
            </a:extLst>
          </p:cNvPr>
          <p:cNvSpPr/>
          <p:nvPr/>
        </p:nvSpPr>
        <p:spPr>
          <a:xfrm>
            <a:off x="972207" y="5132857"/>
            <a:ext cx="10247586" cy="830997"/>
          </a:xfrm>
          <a:prstGeom prst="rect">
            <a:avLst/>
          </a:prstGeom>
        </p:spPr>
        <p:txBody>
          <a:bodyPr wrap="square">
            <a:spAutoFit/>
          </a:bodyPr>
          <a:lstStyle/>
          <a:p>
            <a:pPr algn="just">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[1]. P . Lamon, I.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Nourbakhsh</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B. Jensen, and R.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Siegwart</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“Deriving and matching image fingerprint sequences for mobile robot localization,” in Proc. IEEE Int. Conf. Robot.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Autom</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2001, vol. 2, pp. 1609–1614.</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[2]. H.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Badino</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D. Huber, and 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Kanade</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“Real-time topometric localization,”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inProc</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IEEE Int. Conf. Robot.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Autom</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May 2012, pp. 1635–1642.</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200" dirty="0">
                <a:latin typeface="Times New Roman" panose="02020603050405020304" pitchFamily="18" charset="0"/>
                <a:ea typeface="宋体" panose="02010600030101010101" pitchFamily="2" charset="-122"/>
              </a:rPr>
              <a:t>[3]. N. </a:t>
            </a:r>
            <a:r>
              <a:rPr lang="en-US" altLang="zh-CN" sz="1200" dirty="0" err="1">
                <a:latin typeface="Times New Roman" panose="02020603050405020304" pitchFamily="18" charset="0"/>
                <a:ea typeface="宋体" panose="02010600030101010101" pitchFamily="2" charset="-122"/>
              </a:rPr>
              <a:t>Sünderhauf</a:t>
            </a:r>
            <a:r>
              <a:rPr lang="en-US" altLang="zh-CN" sz="1200" dirty="0">
                <a:latin typeface="Times New Roman" panose="02020603050405020304" pitchFamily="18" charset="0"/>
                <a:ea typeface="宋体" panose="02010600030101010101" pitchFamily="2" charset="-122"/>
              </a:rPr>
              <a:t> and P . </a:t>
            </a:r>
            <a:r>
              <a:rPr lang="en-US" altLang="zh-CN" sz="1200" dirty="0" err="1">
                <a:latin typeface="Times New Roman" panose="02020603050405020304" pitchFamily="18" charset="0"/>
                <a:ea typeface="宋体" panose="02010600030101010101" pitchFamily="2" charset="-122"/>
              </a:rPr>
              <a:t>Protzel</a:t>
            </a:r>
            <a:r>
              <a:rPr lang="en-US" altLang="zh-CN" sz="1200" dirty="0">
                <a:latin typeface="Times New Roman" panose="02020603050405020304" pitchFamily="18" charset="0"/>
                <a:ea typeface="宋体" panose="02010600030101010101" pitchFamily="2" charset="-122"/>
              </a:rPr>
              <a:t>, “BRIEF-Gist—Closing the loop by simple means,” </a:t>
            </a:r>
            <a:r>
              <a:rPr lang="en-US" altLang="zh-CN" sz="1200" dirty="0" err="1">
                <a:latin typeface="Times New Roman" panose="02020603050405020304" pitchFamily="18" charset="0"/>
                <a:ea typeface="宋体" panose="02010600030101010101" pitchFamily="2" charset="-122"/>
              </a:rPr>
              <a:t>inProc</a:t>
            </a:r>
            <a:r>
              <a:rPr lang="en-US" altLang="zh-CN" sz="1200" dirty="0">
                <a:latin typeface="Times New Roman" panose="02020603050405020304" pitchFamily="18" charset="0"/>
                <a:ea typeface="宋体" panose="02010600030101010101" pitchFamily="2" charset="-122"/>
              </a:rPr>
              <a:t>. IEEE/RSJ Int. Conf. </a:t>
            </a:r>
            <a:r>
              <a:rPr lang="en-US" altLang="zh-CN" sz="1200" dirty="0" err="1">
                <a:latin typeface="Times New Roman" panose="02020603050405020304" pitchFamily="18" charset="0"/>
                <a:ea typeface="宋体" panose="02010600030101010101" pitchFamily="2" charset="-122"/>
              </a:rPr>
              <a:t>Intell</a:t>
            </a:r>
            <a:r>
              <a:rPr lang="en-US" altLang="zh-CN" sz="1200" dirty="0">
                <a:latin typeface="Times New Roman" panose="02020603050405020304" pitchFamily="18" charset="0"/>
                <a:ea typeface="宋体" panose="02010600030101010101" pitchFamily="2" charset="-122"/>
              </a:rPr>
              <a:t>. Robot. Syst., Sep. 2011, pp. 1234–1241.</a:t>
            </a:r>
            <a:endParaRPr lang="zh-CN" altLang="en-US" sz="1200" dirty="0"/>
          </a:p>
        </p:txBody>
      </p:sp>
      <p:sp>
        <p:nvSpPr>
          <p:cNvPr id="9" name="矩形 8">
            <a:extLst>
              <a:ext uri="{FF2B5EF4-FFF2-40B4-BE49-F238E27FC236}">
                <a16:creationId xmlns:a16="http://schemas.microsoft.com/office/drawing/2014/main" id="{0B0F0268-5D7E-4D71-BBD1-490F60C11DC6}"/>
              </a:ext>
            </a:extLst>
          </p:cNvPr>
          <p:cNvSpPr/>
          <p:nvPr/>
        </p:nvSpPr>
        <p:spPr>
          <a:xfrm>
            <a:off x="714260" y="3655527"/>
            <a:ext cx="6422264" cy="1015663"/>
          </a:xfrm>
          <a:prstGeom prst="rect">
            <a:avLst/>
          </a:prstGeom>
        </p:spPr>
        <p:txBody>
          <a:bodyPr wrap="square">
            <a:spAutoFit/>
          </a:bodyPr>
          <a:lstStyle/>
          <a:p>
            <a:pPr algn="just">
              <a:lnSpc>
                <a:spcPts val="18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在大规模城市环境下，往往存在光照变化，和感知混叠（</a:t>
            </a:r>
            <a:r>
              <a:rPr lang="en-US" altLang="zh-CN" kern="100" spc="75" dirty="0">
                <a:latin typeface="Arial" panose="020B0604020202020204" pitchFamily="34" charset="0"/>
                <a:ea typeface="宋体" panose="02010600030101010101" pitchFamily="2" charset="-122"/>
                <a:cs typeface="Times New Roman" panose="02020603050405020304" pitchFamily="18" charset="0"/>
              </a:rPr>
              <a:t>perceptual aliasing</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）等问题，传统图像特征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SIFT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SURF</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BRIEF</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FAST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ORB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已经无法应对这种剧烈的环境变化，所以近几年论文一般使用卷积神经网络对图像进行特征提取。</a:t>
            </a:r>
          </a:p>
        </p:txBody>
      </p:sp>
      <p:pic>
        <p:nvPicPr>
          <p:cNvPr id="10" name="图片 9">
            <a:extLst>
              <a:ext uri="{FF2B5EF4-FFF2-40B4-BE49-F238E27FC236}">
                <a16:creationId xmlns:a16="http://schemas.microsoft.com/office/drawing/2014/main" id="{F82CDF8F-937E-42DF-8A69-7506E60203C9}"/>
              </a:ext>
            </a:extLst>
          </p:cNvPr>
          <p:cNvPicPr>
            <a:picLocks noChangeAspect="1"/>
          </p:cNvPicPr>
          <p:nvPr/>
        </p:nvPicPr>
        <p:blipFill>
          <a:blip r:embed="rId3"/>
          <a:stretch>
            <a:fillRect/>
          </a:stretch>
        </p:blipFill>
        <p:spPr>
          <a:xfrm>
            <a:off x="7136524" y="2022909"/>
            <a:ext cx="4483751" cy="2302033"/>
          </a:xfrm>
          <a:prstGeom prst="rect">
            <a:avLst/>
          </a:prstGeom>
        </p:spPr>
      </p:pic>
    </p:spTree>
    <p:extLst>
      <p:ext uri="{BB962C8B-B14F-4D97-AF65-F5344CB8AC3E}">
        <p14:creationId xmlns:p14="http://schemas.microsoft.com/office/powerpoint/2010/main" val="340683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图像检索调研</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11</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9" name="矩形 8">
            <a:extLst>
              <a:ext uri="{FF2B5EF4-FFF2-40B4-BE49-F238E27FC236}">
                <a16:creationId xmlns:a16="http://schemas.microsoft.com/office/drawing/2014/main" id="{DA81E937-F2C0-4540-81EB-786423079185}"/>
              </a:ext>
            </a:extLst>
          </p:cNvPr>
          <p:cNvSpPr/>
          <p:nvPr/>
        </p:nvSpPr>
        <p:spPr>
          <a:xfrm>
            <a:off x="903890" y="1169103"/>
            <a:ext cx="10193496" cy="3093154"/>
          </a:xfrm>
          <a:prstGeom prst="rect">
            <a:avLst/>
          </a:prstGeom>
        </p:spPr>
        <p:txBody>
          <a:bodyPr wrap="square">
            <a:spAutoFit/>
          </a:bodyPr>
          <a:lstStyle/>
          <a:p>
            <a:pPr algn="just">
              <a:lnSpc>
                <a:spcPts val="1800"/>
              </a:lnSpc>
              <a:spcAft>
                <a:spcPts val="0"/>
              </a:spcAft>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Arandjelovic</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提出了一种可进行端到端训练的视觉位置识别网络</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NetVLAD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，尝试解决了大规模视觉地点识别问题，使用了局部聚和特征描述方法为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CNN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设计了新的池化层（</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NetVLAD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层），其该设计的网络模型感兴趣区域在建筑物上而不是在图像分类任务关注的动态变化场景。</a:t>
            </a:r>
          </a:p>
          <a:p>
            <a:pPr algn="just">
              <a:lnSpc>
                <a:spcPts val="18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Wang[6]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等人使用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ResNet50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101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对特征进行提取，然后对特征向量之间的欧氏平方距离来判断图片的相似度</a:t>
            </a:r>
          </a:p>
          <a:p>
            <a:pPr algn="just">
              <a:lnSpc>
                <a:spcPts val="18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Liu[8]</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等人提出的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SARE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使用了一种新的具有较好的位置判别能力的表征学习方法，提出了一种新的随机吸引和排斥嵌入（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Stochastic Attraction and Repulsion Embed-Ding, SARE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）方法，加强了位置内和位置之间的特征嵌入能力。</a:t>
            </a:r>
          </a:p>
          <a:p>
            <a:pPr algn="just">
              <a:lnSpc>
                <a:spcPts val="18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Ge[9]</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人提出利用目标图像与数据库图像之间的相似性作为软标签对模型训练进行监督。具体来说，对于假性正样本，或具有较小重叠区域的正样本，我们希望设置较小的相似性标签；而针对与目标图像重叠区域较大的正样本，我们希望设置较大的相似性标签。这样的话，在相似性标签的监督下，模型可以模拟出目标图像与不同匹配图像之间距离关系，从而有针对性地进行表征学习。并且实现了区域级的监督，将图像之间的相似度细粒化为图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区域的相似性监督。</a:t>
            </a:r>
          </a:p>
        </p:txBody>
      </p:sp>
      <p:sp>
        <p:nvSpPr>
          <p:cNvPr id="10" name="矩形 9">
            <a:extLst>
              <a:ext uri="{FF2B5EF4-FFF2-40B4-BE49-F238E27FC236}">
                <a16:creationId xmlns:a16="http://schemas.microsoft.com/office/drawing/2014/main" id="{56CC3747-FA2E-4854-AB9B-09457B46148F}"/>
              </a:ext>
            </a:extLst>
          </p:cNvPr>
          <p:cNvSpPr/>
          <p:nvPr/>
        </p:nvSpPr>
        <p:spPr>
          <a:xfrm>
            <a:off x="1051035" y="5074807"/>
            <a:ext cx="10603400" cy="1384995"/>
          </a:xfrm>
          <a:prstGeom prst="rect">
            <a:avLst/>
          </a:prstGeom>
        </p:spPr>
        <p:txBody>
          <a:bodyPr wrap="square">
            <a:spAutoFit/>
          </a:bodyPr>
          <a:lstStyle/>
          <a:p>
            <a:pPr algn="just">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[5].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Arandjelovic</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R,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Gronat</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 Torii A, et al.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NetVLAD</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CNN architecture for weakly supervised place recognition[J],  IEEE Transactions on Pattern Analysis and Machine Intelligence</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2018</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40( 6) : 1437</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1451.</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[6]. </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王红君</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郝金龙</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赵辉</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岳有军</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大规模城市环境下视觉位置识别技术的研究</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计算机应用与软件</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,2021,38(08):194-198+226.</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[7]</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Weyand</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Kostrikov</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I., Philbin, J.: Planet-photo geolocation with convolutional neural networks. In: European Conference on Computer Vision. pp. 37–55. Springer (2016)</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[8]. L. Liu, et al. Stochastic Attraction-Repulsion Embedding for Large Scale Image Localization. ICCV, 2019.</a:t>
            </a:r>
          </a:p>
          <a:p>
            <a:pPr algn="just">
              <a:spcAft>
                <a:spcPts val="0"/>
              </a:spcAft>
            </a:pPr>
            <a:r>
              <a:rPr lang="en-US" altLang="zh-CN" sz="1200" dirty="0">
                <a:latin typeface="Times New Roman" panose="02020603050405020304" pitchFamily="18" charset="0"/>
                <a:ea typeface="宋体" panose="02010600030101010101" pitchFamily="2" charset="-122"/>
              </a:rPr>
              <a:t>[9]. </a:t>
            </a:r>
            <a:r>
              <a:rPr lang="en-US" altLang="zh-CN" sz="1200" dirty="0">
                <a:latin typeface="Times New Roman" panose="02020603050405020304" pitchFamily="18" charset="0"/>
              </a:rPr>
              <a:t>Y. Ge, et al. Self-supervising Fine-grained Region Similarities for Large-scale Image Localization. ECCV, 2020.</a:t>
            </a:r>
            <a:endParaRPr lang="zh-CN" altLang="en-US" sz="1200" dirty="0"/>
          </a:p>
        </p:txBody>
      </p:sp>
    </p:spTree>
    <p:extLst>
      <p:ext uri="{BB962C8B-B14F-4D97-AF65-F5344CB8AC3E}">
        <p14:creationId xmlns:p14="http://schemas.microsoft.com/office/powerpoint/2010/main" val="192943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3896094" y="822386"/>
            <a:ext cx="4399811" cy="813731"/>
            <a:chOff x="4386699" y="746886"/>
            <a:chExt cx="4399811" cy="813731"/>
          </a:xfrm>
        </p:grpSpPr>
        <p:pic>
          <p:nvPicPr>
            <p:cNvPr id="17" name="图片 16"/>
            <p:cNvPicPr>
              <a:picLocks noChangeAspect="1"/>
            </p:cNvPicPr>
            <p:nvPr/>
          </p:nvPicPr>
          <p:blipFill>
            <a:blip r:embed="rId3"/>
            <a:stretch>
              <a:fillRect/>
            </a:stretch>
          </p:blipFill>
          <p:spPr>
            <a:xfrm>
              <a:off x="4386699" y="746886"/>
              <a:ext cx="813731" cy="813731"/>
            </a:xfrm>
            <a:prstGeom prst="rect">
              <a:avLst/>
            </a:prstGeom>
          </p:spPr>
        </p:pic>
        <p:grpSp>
          <p:nvGrpSpPr>
            <p:cNvPr id="20" name="组合 19"/>
            <p:cNvGrpSpPr/>
            <p:nvPr/>
          </p:nvGrpSpPr>
          <p:grpSpPr>
            <a:xfrm>
              <a:off x="5384803" y="746904"/>
              <a:ext cx="3401707" cy="813713"/>
              <a:chOff x="9205483" y="280849"/>
              <a:chExt cx="2517243" cy="548463"/>
            </a:xfrm>
          </p:grpSpPr>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
        <p:nvSpPr>
          <p:cNvPr id="5" name="标题 4">
            <a:extLst>
              <a:ext uri="{FF2B5EF4-FFF2-40B4-BE49-F238E27FC236}">
                <a16:creationId xmlns:a16="http://schemas.microsoft.com/office/drawing/2014/main" id="{9886493A-DB5F-49EC-A35D-C3DE4621FC02}"/>
              </a:ext>
            </a:extLst>
          </p:cNvPr>
          <p:cNvSpPr>
            <a:spLocks noGrp="1"/>
          </p:cNvSpPr>
          <p:nvPr>
            <p:ph type="ctrTitle"/>
          </p:nvPr>
        </p:nvSpPr>
        <p:spPr>
          <a:xfrm>
            <a:off x="1524000" y="2735317"/>
            <a:ext cx="9144000" cy="1387366"/>
          </a:xfrm>
        </p:spPr>
        <p:txBody>
          <a:bodyPr/>
          <a:lstStyle/>
          <a:p>
            <a:r>
              <a:rPr lang="zh-CN" altLang="en-US" dirty="0"/>
              <a:t>谢谢</a:t>
            </a:r>
          </a:p>
        </p:txBody>
      </p:sp>
    </p:spTree>
    <p:extLst>
      <p:ext uri="{BB962C8B-B14F-4D97-AF65-F5344CB8AC3E}">
        <p14:creationId xmlns:p14="http://schemas.microsoft.com/office/powerpoint/2010/main" val="182777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无线感知</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2</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pic>
        <p:nvPicPr>
          <p:cNvPr id="5" name="图片 4">
            <a:extLst>
              <a:ext uri="{FF2B5EF4-FFF2-40B4-BE49-F238E27FC236}">
                <a16:creationId xmlns:a16="http://schemas.microsoft.com/office/drawing/2014/main" id="{57B9DCD5-E132-4B85-9C54-83301C9345A9}"/>
              </a:ext>
            </a:extLst>
          </p:cNvPr>
          <p:cNvPicPr>
            <a:picLocks noChangeAspect="1"/>
          </p:cNvPicPr>
          <p:nvPr/>
        </p:nvPicPr>
        <p:blipFill>
          <a:blip r:embed="rId3"/>
          <a:stretch>
            <a:fillRect/>
          </a:stretch>
        </p:blipFill>
        <p:spPr>
          <a:xfrm>
            <a:off x="756745" y="3036149"/>
            <a:ext cx="6758152" cy="631364"/>
          </a:xfrm>
          <a:prstGeom prst="rect">
            <a:avLst/>
          </a:prstGeom>
        </p:spPr>
      </p:pic>
      <p:pic>
        <p:nvPicPr>
          <p:cNvPr id="13" name="图片 12">
            <a:extLst>
              <a:ext uri="{FF2B5EF4-FFF2-40B4-BE49-F238E27FC236}">
                <a16:creationId xmlns:a16="http://schemas.microsoft.com/office/drawing/2014/main" id="{2CCE965C-EF61-4637-AF9B-F795943CC38A}"/>
              </a:ext>
            </a:extLst>
          </p:cNvPr>
          <p:cNvPicPr>
            <a:picLocks noChangeAspect="1"/>
          </p:cNvPicPr>
          <p:nvPr/>
        </p:nvPicPr>
        <p:blipFill>
          <a:blip r:embed="rId4"/>
          <a:stretch>
            <a:fillRect/>
          </a:stretch>
        </p:blipFill>
        <p:spPr>
          <a:xfrm>
            <a:off x="7346289" y="1739181"/>
            <a:ext cx="3137393" cy="3856664"/>
          </a:xfrm>
          <a:prstGeom prst="rect">
            <a:avLst/>
          </a:prstGeom>
        </p:spPr>
      </p:pic>
      <p:sp>
        <p:nvSpPr>
          <p:cNvPr id="14" name="矩形 13">
            <a:extLst>
              <a:ext uri="{FF2B5EF4-FFF2-40B4-BE49-F238E27FC236}">
                <a16:creationId xmlns:a16="http://schemas.microsoft.com/office/drawing/2014/main" id="{CD778A4E-EB3E-4FDA-AA62-C9D720030C3A}"/>
              </a:ext>
            </a:extLst>
          </p:cNvPr>
          <p:cNvSpPr/>
          <p:nvPr/>
        </p:nvSpPr>
        <p:spPr>
          <a:xfrm>
            <a:off x="1249194" y="6204235"/>
            <a:ext cx="10184523" cy="276999"/>
          </a:xfrm>
          <a:prstGeom prst="rect">
            <a:avLst/>
          </a:prstGeom>
        </p:spPr>
        <p:txBody>
          <a:bodyPr wrap="square">
            <a:spAutoFit/>
          </a:bodyPr>
          <a:lstStyle/>
          <a:p>
            <a:pPr marL="304800" indent="-304800"/>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Zheng, Y., Zhang, Y., Qian, K., Zhang, G., Liu, Y., Wu, C., &amp; Yang, Z. (n.d.). Zero-Effort Cross-Domain Gesture Recognition with Wi-Fi.</a:t>
            </a:r>
          </a:p>
        </p:txBody>
      </p:sp>
    </p:spTree>
    <p:extLst>
      <p:ext uri="{BB962C8B-B14F-4D97-AF65-F5344CB8AC3E}">
        <p14:creationId xmlns:p14="http://schemas.microsoft.com/office/powerpoint/2010/main" val="326034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无线感知</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3</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6C81C280-5C0F-44F7-9579-F18ACBAFE0ED}"/>
              </a:ext>
            </a:extLst>
          </p:cNvPr>
          <p:cNvSpPr txBox="1"/>
          <p:nvPr/>
        </p:nvSpPr>
        <p:spPr>
          <a:xfrm>
            <a:off x="1135117" y="1271752"/>
            <a:ext cx="2743200" cy="369332"/>
          </a:xfrm>
          <a:prstGeom prst="rect">
            <a:avLst/>
          </a:prstGeom>
          <a:noFill/>
        </p:spPr>
        <p:txBody>
          <a:bodyPr wrap="square" rtlCol="0">
            <a:spAutoFit/>
          </a:bodyPr>
          <a:lstStyle/>
          <a:p>
            <a:r>
              <a:rPr lang="en-US" altLang="zh-CN" dirty="0"/>
              <a:t>CSI</a:t>
            </a:r>
            <a:r>
              <a:rPr lang="zh-CN" altLang="en-US" dirty="0"/>
              <a:t>预处理</a:t>
            </a:r>
            <a:endParaRPr lang="en-US" altLang="zh-CN" dirty="0"/>
          </a:p>
        </p:txBody>
      </p:sp>
      <p:pic>
        <p:nvPicPr>
          <p:cNvPr id="5" name="图片 4">
            <a:extLst>
              <a:ext uri="{FF2B5EF4-FFF2-40B4-BE49-F238E27FC236}">
                <a16:creationId xmlns:a16="http://schemas.microsoft.com/office/drawing/2014/main" id="{5047578C-5240-4A73-8A33-761738315BE1}"/>
              </a:ext>
            </a:extLst>
          </p:cNvPr>
          <p:cNvPicPr>
            <a:picLocks noChangeAspect="1"/>
          </p:cNvPicPr>
          <p:nvPr/>
        </p:nvPicPr>
        <p:blipFill>
          <a:blip r:embed="rId3"/>
          <a:stretch>
            <a:fillRect/>
          </a:stretch>
        </p:blipFill>
        <p:spPr>
          <a:xfrm>
            <a:off x="2233448" y="1641084"/>
            <a:ext cx="5551440" cy="1340003"/>
          </a:xfrm>
          <a:prstGeom prst="rect">
            <a:avLst/>
          </a:prstGeom>
        </p:spPr>
      </p:pic>
      <p:sp>
        <p:nvSpPr>
          <p:cNvPr id="13" name="文本框 12">
            <a:extLst>
              <a:ext uri="{FF2B5EF4-FFF2-40B4-BE49-F238E27FC236}">
                <a16:creationId xmlns:a16="http://schemas.microsoft.com/office/drawing/2014/main" id="{143715B0-B250-4D4A-8321-9FBD6AD93175}"/>
              </a:ext>
            </a:extLst>
          </p:cNvPr>
          <p:cNvSpPr txBox="1"/>
          <p:nvPr/>
        </p:nvSpPr>
        <p:spPr>
          <a:xfrm>
            <a:off x="1135117" y="3244334"/>
            <a:ext cx="4960883" cy="369332"/>
          </a:xfrm>
          <a:prstGeom prst="rect">
            <a:avLst/>
          </a:prstGeom>
          <a:noFill/>
        </p:spPr>
        <p:txBody>
          <a:bodyPr wrap="square" rtlCol="0">
            <a:spAutoFit/>
          </a:bodyPr>
          <a:lstStyle/>
          <a:p>
            <a:r>
              <a:rPr lang="zh-CN" altLang="en-US" dirty="0"/>
              <a:t>从</a:t>
            </a:r>
            <a:r>
              <a:rPr lang="en-US" altLang="zh-CN" dirty="0"/>
              <a:t>DFS</a:t>
            </a:r>
            <a:r>
              <a:rPr lang="zh-CN" altLang="en-US" dirty="0"/>
              <a:t>到</a:t>
            </a:r>
            <a:r>
              <a:rPr lang="en-US" altLang="zh-CN" dirty="0"/>
              <a:t>BVP</a:t>
            </a:r>
            <a:r>
              <a:rPr lang="zh-CN" altLang="en-US" dirty="0"/>
              <a:t>（</a:t>
            </a:r>
            <a:r>
              <a:rPr lang="en-US" altLang="zh-CN" dirty="0"/>
              <a:t>body-coordinate velocity profile</a:t>
            </a:r>
            <a:r>
              <a:rPr lang="zh-CN" altLang="en-US" dirty="0"/>
              <a:t>）</a:t>
            </a:r>
            <a:endParaRPr lang="en-US" altLang="zh-CN" dirty="0"/>
          </a:p>
        </p:txBody>
      </p:sp>
      <p:pic>
        <p:nvPicPr>
          <p:cNvPr id="14" name="图片 13">
            <a:extLst>
              <a:ext uri="{FF2B5EF4-FFF2-40B4-BE49-F238E27FC236}">
                <a16:creationId xmlns:a16="http://schemas.microsoft.com/office/drawing/2014/main" id="{B2FA5FAE-775C-4617-8F62-1D874C94987E}"/>
              </a:ext>
            </a:extLst>
          </p:cNvPr>
          <p:cNvPicPr>
            <a:picLocks noChangeAspect="1"/>
          </p:cNvPicPr>
          <p:nvPr/>
        </p:nvPicPr>
        <p:blipFill>
          <a:blip r:embed="rId4"/>
          <a:stretch>
            <a:fillRect/>
          </a:stretch>
        </p:blipFill>
        <p:spPr>
          <a:xfrm>
            <a:off x="2506717" y="4084531"/>
            <a:ext cx="5713398" cy="1132385"/>
          </a:xfrm>
          <a:prstGeom prst="rect">
            <a:avLst/>
          </a:prstGeom>
        </p:spPr>
      </p:pic>
    </p:spTree>
    <p:extLst>
      <p:ext uri="{BB962C8B-B14F-4D97-AF65-F5344CB8AC3E}">
        <p14:creationId xmlns:p14="http://schemas.microsoft.com/office/powerpoint/2010/main" val="144172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无线感知</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4</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pic>
        <p:nvPicPr>
          <p:cNvPr id="3" name="图片 2">
            <a:extLst>
              <a:ext uri="{FF2B5EF4-FFF2-40B4-BE49-F238E27FC236}">
                <a16:creationId xmlns:a16="http://schemas.microsoft.com/office/drawing/2014/main" id="{59985E8D-2182-498A-8777-571BF74C6D35}"/>
              </a:ext>
            </a:extLst>
          </p:cNvPr>
          <p:cNvPicPr>
            <a:picLocks noChangeAspect="1"/>
          </p:cNvPicPr>
          <p:nvPr/>
        </p:nvPicPr>
        <p:blipFill>
          <a:blip r:embed="rId3"/>
          <a:stretch>
            <a:fillRect/>
          </a:stretch>
        </p:blipFill>
        <p:spPr>
          <a:xfrm>
            <a:off x="786453" y="1005323"/>
            <a:ext cx="10257143" cy="2171429"/>
          </a:xfrm>
          <a:prstGeom prst="rect">
            <a:avLst/>
          </a:prstGeom>
        </p:spPr>
      </p:pic>
      <p:pic>
        <p:nvPicPr>
          <p:cNvPr id="7" name="图片 6">
            <a:extLst>
              <a:ext uri="{FF2B5EF4-FFF2-40B4-BE49-F238E27FC236}">
                <a16:creationId xmlns:a16="http://schemas.microsoft.com/office/drawing/2014/main" id="{BA469995-DB58-49E9-BD64-E50A0458611D}"/>
              </a:ext>
            </a:extLst>
          </p:cNvPr>
          <p:cNvPicPr>
            <a:picLocks noChangeAspect="1"/>
          </p:cNvPicPr>
          <p:nvPr/>
        </p:nvPicPr>
        <p:blipFill>
          <a:blip r:embed="rId4"/>
          <a:stretch>
            <a:fillRect/>
          </a:stretch>
        </p:blipFill>
        <p:spPr>
          <a:xfrm>
            <a:off x="3489434" y="3176752"/>
            <a:ext cx="3947980" cy="3123502"/>
          </a:xfrm>
          <a:prstGeom prst="rect">
            <a:avLst/>
          </a:prstGeom>
        </p:spPr>
      </p:pic>
    </p:spTree>
    <p:extLst>
      <p:ext uri="{BB962C8B-B14F-4D97-AF65-F5344CB8AC3E}">
        <p14:creationId xmlns:p14="http://schemas.microsoft.com/office/powerpoint/2010/main" val="253361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无线感知</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5</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3" name="矩形 2">
            <a:extLst>
              <a:ext uri="{FF2B5EF4-FFF2-40B4-BE49-F238E27FC236}">
                <a16:creationId xmlns:a16="http://schemas.microsoft.com/office/drawing/2014/main" id="{05F1B579-B497-439B-A9D3-E7676117BFD4}"/>
              </a:ext>
            </a:extLst>
          </p:cNvPr>
          <p:cNvSpPr/>
          <p:nvPr/>
        </p:nvSpPr>
        <p:spPr>
          <a:xfrm>
            <a:off x="1407944" y="5908367"/>
            <a:ext cx="8113986" cy="461665"/>
          </a:xfrm>
          <a:prstGeom prst="rect">
            <a:avLst/>
          </a:prstGeom>
        </p:spPr>
        <p:txBody>
          <a:bodyPr wrap="square">
            <a:spAutoFit/>
          </a:bodyPr>
          <a:lstStyle/>
          <a:p>
            <a:pPr indent="-304800"/>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Ali, K.,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Alloulah</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M.,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Kawsar</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F., &amp; Liu, A. X. (2021). On Goodness of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WiFi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based Monitoring of Sleep Vital Signs in the Wild. IEEE Transactions on Mobile Computing, 1233(c). https://doi.org/10.1109/TMC.2021.3077533</a:t>
            </a:r>
          </a:p>
        </p:txBody>
      </p:sp>
      <p:pic>
        <p:nvPicPr>
          <p:cNvPr id="7" name="图片 6">
            <a:extLst>
              <a:ext uri="{FF2B5EF4-FFF2-40B4-BE49-F238E27FC236}">
                <a16:creationId xmlns:a16="http://schemas.microsoft.com/office/drawing/2014/main" id="{5F685ADA-7D8A-4DCB-9A8E-69AA8365F028}"/>
              </a:ext>
            </a:extLst>
          </p:cNvPr>
          <p:cNvPicPr>
            <a:picLocks noChangeAspect="1"/>
          </p:cNvPicPr>
          <p:nvPr/>
        </p:nvPicPr>
        <p:blipFill>
          <a:blip r:embed="rId3"/>
          <a:stretch>
            <a:fillRect/>
          </a:stretch>
        </p:blipFill>
        <p:spPr>
          <a:xfrm>
            <a:off x="2486322" y="1121802"/>
            <a:ext cx="4780952" cy="1066667"/>
          </a:xfrm>
          <a:prstGeom prst="rect">
            <a:avLst/>
          </a:prstGeom>
        </p:spPr>
      </p:pic>
      <p:sp>
        <p:nvSpPr>
          <p:cNvPr id="8" name="文本框 7">
            <a:extLst>
              <a:ext uri="{FF2B5EF4-FFF2-40B4-BE49-F238E27FC236}">
                <a16:creationId xmlns:a16="http://schemas.microsoft.com/office/drawing/2014/main" id="{1CD0D842-DAB7-4663-9FEF-EAA63441B742}"/>
              </a:ext>
            </a:extLst>
          </p:cNvPr>
          <p:cNvSpPr txBox="1"/>
          <p:nvPr/>
        </p:nvSpPr>
        <p:spPr>
          <a:xfrm>
            <a:off x="1407944" y="1262180"/>
            <a:ext cx="1492469"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CFR</a:t>
            </a:r>
            <a:endParaRPr lang="zh-CN" altLang="en-US"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4A19F8B-E639-4CF6-B3A8-68B1E4B3E5E8}"/>
              </a:ext>
            </a:extLst>
          </p:cNvPr>
          <p:cNvPicPr>
            <a:picLocks noChangeAspect="1"/>
          </p:cNvPicPr>
          <p:nvPr/>
        </p:nvPicPr>
        <p:blipFill>
          <a:blip r:embed="rId4"/>
          <a:stretch>
            <a:fillRect/>
          </a:stretch>
        </p:blipFill>
        <p:spPr>
          <a:xfrm>
            <a:off x="2486322" y="2094449"/>
            <a:ext cx="5123809" cy="1028571"/>
          </a:xfrm>
          <a:prstGeom prst="rect">
            <a:avLst/>
          </a:prstGeom>
        </p:spPr>
      </p:pic>
      <p:pic>
        <p:nvPicPr>
          <p:cNvPr id="10" name="图片 9">
            <a:extLst>
              <a:ext uri="{FF2B5EF4-FFF2-40B4-BE49-F238E27FC236}">
                <a16:creationId xmlns:a16="http://schemas.microsoft.com/office/drawing/2014/main" id="{A937A60D-344D-41FC-8795-5844DFB1EA21}"/>
              </a:ext>
            </a:extLst>
          </p:cNvPr>
          <p:cNvPicPr>
            <a:picLocks noChangeAspect="1"/>
          </p:cNvPicPr>
          <p:nvPr/>
        </p:nvPicPr>
        <p:blipFill>
          <a:blip r:embed="rId5"/>
          <a:stretch>
            <a:fillRect/>
          </a:stretch>
        </p:blipFill>
        <p:spPr>
          <a:xfrm>
            <a:off x="1316411" y="3298844"/>
            <a:ext cx="3809524" cy="1580952"/>
          </a:xfrm>
          <a:prstGeom prst="rect">
            <a:avLst/>
          </a:prstGeom>
        </p:spPr>
      </p:pic>
      <p:pic>
        <p:nvPicPr>
          <p:cNvPr id="11" name="图片 10">
            <a:extLst>
              <a:ext uri="{FF2B5EF4-FFF2-40B4-BE49-F238E27FC236}">
                <a16:creationId xmlns:a16="http://schemas.microsoft.com/office/drawing/2014/main" id="{D687D742-1839-4F2A-9AFA-D83F4236B9B8}"/>
              </a:ext>
            </a:extLst>
          </p:cNvPr>
          <p:cNvPicPr>
            <a:picLocks noChangeAspect="1"/>
          </p:cNvPicPr>
          <p:nvPr/>
        </p:nvPicPr>
        <p:blipFill>
          <a:blip r:embed="rId6"/>
          <a:stretch>
            <a:fillRect/>
          </a:stretch>
        </p:blipFill>
        <p:spPr>
          <a:xfrm>
            <a:off x="5620132" y="3689320"/>
            <a:ext cx="3495238" cy="800000"/>
          </a:xfrm>
          <a:prstGeom prst="rect">
            <a:avLst/>
          </a:prstGeom>
        </p:spPr>
      </p:pic>
      <p:sp>
        <p:nvSpPr>
          <p:cNvPr id="12" name="矩形 11">
            <a:extLst>
              <a:ext uri="{FF2B5EF4-FFF2-40B4-BE49-F238E27FC236}">
                <a16:creationId xmlns:a16="http://schemas.microsoft.com/office/drawing/2014/main" id="{CDD552AA-F32E-4F36-B667-57DCCE92467F}"/>
              </a:ext>
            </a:extLst>
          </p:cNvPr>
          <p:cNvSpPr/>
          <p:nvPr/>
        </p:nvSpPr>
        <p:spPr>
          <a:xfrm>
            <a:off x="4583926" y="4983520"/>
            <a:ext cx="3557384" cy="369332"/>
          </a:xfrm>
          <a:prstGeom prst="rect">
            <a:avLst/>
          </a:prstGeom>
        </p:spPr>
        <p:txBody>
          <a:bodyPr wrap="none">
            <a:spAutoFit/>
          </a:bodyPr>
          <a:lstStyle/>
          <a:p>
            <a:r>
              <a:rPr lang="zh-CN" altLang="en-US" dirty="0">
                <a:latin typeface="Arial" panose="020B0604020202020204" pitchFamily="34" charset="0"/>
              </a:rPr>
              <a:t>然后通过</a:t>
            </a:r>
            <a:r>
              <a:rPr lang="en-US" altLang="zh-CN" dirty="0">
                <a:latin typeface="Arial" panose="020B0604020202020204" pitchFamily="34" charset="0"/>
              </a:rPr>
              <a:t>min-max</a:t>
            </a:r>
            <a:r>
              <a:rPr lang="zh-CN" altLang="en-US" dirty="0">
                <a:latin typeface="Arial" panose="020B0604020202020204" pitchFamily="34" charset="0"/>
              </a:rPr>
              <a:t>标准化消除</a:t>
            </a:r>
            <a:r>
              <a:rPr lang="en-US" altLang="zh-CN" dirty="0">
                <a:latin typeface="Arial" panose="020B0604020202020204" pitchFamily="34" charset="0"/>
              </a:rPr>
              <a:t>C0,i</a:t>
            </a:r>
            <a:endParaRPr lang="zh-CN" altLang="en-US" dirty="0"/>
          </a:p>
        </p:txBody>
      </p:sp>
    </p:spTree>
    <p:extLst>
      <p:ext uri="{BB962C8B-B14F-4D97-AF65-F5344CB8AC3E}">
        <p14:creationId xmlns:p14="http://schemas.microsoft.com/office/powerpoint/2010/main" val="185823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无线感知</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6</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pic>
        <p:nvPicPr>
          <p:cNvPr id="13" name="图片 12">
            <a:extLst>
              <a:ext uri="{FF2B5EF4-FFF2-40B4-BE49-F238E27FC236}">
                <a16:creationId xmlns:a16="http://schemas.microsoft.com/office/drawing/2014/main" id="{6DA926AD-CDF0-4083-816F-09D1A71327F6}"/>
              </a:ext>
            </a:extLst>
          </p:cNvPr>
          <p:cNvPicPr/>
          <p:nvPr/>
        </p:nvPicPr>
        <p:blipFill>
          <a:blip r:embed="rId3"/>
          <a:stretch>
            <a:fillRect/>
          </a:stretch>
        </p:blipFill>
        <p:spPr>
          <a:xfrm>
            <a:off x="1019503" y="1261241"/>
            <a:ext cx="10058400" cy="4529959"/>
          </a:xfrm>
          <a:prstGeom prst="rect">
            <a:avLst/>
          </a:prstGeom>
        </p:spPr>
      </p:pic>
    </p:spTree>
    <p:extLst>
      <p:ext uri="{BB962C8B-B14F-4D97-AF65-F5344CB8AC3E}">
        <p14:creationId xmlns:p14="http://schemas.microsoft.com/office/powerpoint/2010/main" val="150152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en-US" altLang="zh-CN"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IP geolocation</a:t>
            </a:r>
            <a:endPar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endParaRP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7</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3" name="矩形 2">
            <a:extLst>
              <a:ext uri="{FF2B5EF4-FFF2-40B4-BE49-F238E27FC236}">
                <a16:creationId xmlns:a16="http://schemas.microsoft.com/office/drawing/2014/main" id="{48192AD1-1562-4D8A-8D95-D8C77AB62AA8}"/>
              </a:ext>
            </a:extLst>
          </p:cNvPr>
          <p:cNvSpPr/>
          <p:nvPr/>
        </p:nvSpPr>
        <p:spPr>
          <a:xfrm>
            <a:off x="1492469" y="1882905"/>
            <a:ext cx="7735614" cy="1200329"/>
          </a:xfrm>
          <a:prstGeom prst="rect">
            <a:avLst/>
          </a:prstGeom>
        </p:spPr>
        <p:txBody>
          <a:bodyPr wrap="square">
            <a:spAutoFit/>
          </a:bodyPr>
          <a:lstStyle/>
          <a:p>
            <a:pPr marL="285750" indent="-285750">
              <a:buFont typeface="Arial" panose="020B0604020202020204" pitchFamily="34" charset="0"/>
              <a:buChar char="•"/>
            </a:pPr>
            <a:r>
              <a:rPr lang="zh-CN" altLang="zh-CN" dirty="0">
                <a:latin typeface="Times New Roman" panose="02020603050405020304" pitchFamily="18" charset="0"/>
                <a:cs typeface="Times New Roman" panose="02020603050405020304" pitchFamily="18" charset="0"/>
              </a:rPr>
              <a:t>提出了一种无需任何测量就能高效开采高质量地标的方法</a:t>
            </a:r>
            <a:r>
              <a:rPr lang="en-US" altLang="zh-CN" dirty="0">
                <a:latin typeface="Times New Roman" panose="02020603050405020304" pitchFamily="18" charset="0"/>
              </a:rPr>
              <a:t>(ONE-Geo Alpha)</a:t>
            </a:r>
            <a:r>
              <a:rPr lang="zh-CN" altLang="zh-CN" dirty="0">
                <a:latin typeface="Times New Roman" panose="02020603050405020304" pitchFamily="18" charset="0"/>
                <a:cs typeface="Times New Roman" panose="02020603050405020304" pitchFamily="18" charset="0"/>
              </a:rPr>
              <a:t>。由于今天的网站结构比以往任何时候都更加复杂，从网页中挖掘地址信息变得越来越困难。因此，我们的高效方法可以用于各种</a:t>
            </a:r>
            <a:r>
              <a:rPr lang="en-US" altLang="zh-CN" dirty="0">
                <a:latin typeface="Times New Roman" panose="02020603050405020304" pitchFamily="18" charset="0"/>
              </a:rPr>
              <a:t>IP</a:t>
            </a:r>
            <a:r>
              <a:rPr lang="zh-CN" altLang="zh-CN" dirty="0">
                <a:latin typeface="Times New Roman" panose="02020603050405020304" pitchFamily="18" charset="0"/>
                <a:cs typeface="Times New Roman" panose="02020603050405020304" pitchFamily="18" charset="0"/>
              </a:rPr>
              <a:t>地理定位工作</a:t>
            </a:r>
            <a:endParaRPr lang="zh-CN" altLang="en-US" dirty="0"/>
          </a:p>
        </p:txBody>
      </p:sp>
      <p:sp>
        <p:nvSpPr>
          <p:cNvPr id="4" name="矩形 3">
            <a:extLst>
              <a:ext uri="{FF2B5EF4-FFF2-40B4-BE49-F238E27FC236}">
                <a16:creationId xmlns:a16="http://schemas.microsoft.com/office/drawing/2014/main" id="{B8B64DFE-0174-47BC-9555-28DA0C403C7B}"/>
              </a:ext>
            </a:extLst>
          </p:cNvPr>
          <p:cNvSpPr/>
          <p:nvPr/>
        </p:nvSpPr>
        <p:spPr>
          <a:xfrm>
            <a:off x="1492469" y="3128436"/>
            <a:ext cx="7735614" cy="646331"/>
          </a:xfrm>
          <a:prstGeom prst="rect">
            <a:avLst/>
          </a:prstGeom>
        </p:spPr>
        <p:txBody>
          <a:bodyPr wrap="square">
            <a:spAutoFit/>
          </a:bodyPr>
          <a:lstStyle/>
          <a:p>
            <a:pPr marL="285750" indent="-285750">
              <a:buFont typeface="Arial" panose="020B0604020202020204" pitchFamily="34" charset="0"/>
              <a:buChar char="•"/>
            </a:pPr>
            <a:r>
              <a:rPr lang="zh-CN" altLang="zh-CN" dirty="0">
                <a:latin typeface="Times New Roman" panose="02020603050405020304" pitchFamily="18" charset="0"/>
                <a:cs typeface="Times New Roman" panose="02020603050405020304" pitchFamily="18" charset="0"/>
              </a:rPr>
              <a:t>提出一种普遍适用的方法，既不依赖网页上的地址，也不依赖</a:t>
            </a:r>
            <a:r>
              <a:rPr lang="en-US" altLang="zh-CN" dirty="0">
                <a:latin typeface="Times New Roman" panose="02020603050405020304" pitchFamily="18" charset="0"/>
              </a:rPr>
              <a:t>IP</a:t>
            </a:r>
            <a:r>
              <a:rPr lang="zh-CN" altLang="zh-CN" dirty="0">
                <a:latin typeface="Times New Roman" panose="02020603050405020304" pitchFamily="18" charset="0"/>
                <a:cs typeface="Times New Roman" panose="02020603050405020304" pitchFamily="18" charset="0"/>
              </a:rPr>
              <a:t>注册记录中的地址，而是依赖常见和容易获得的所有者名称。</a:t>
            </a:r>
            <a:endParaRPr lang="zh-CN" altLang="en-US" dirty="0"/>
          </a:p>
        </p:txBody>
      </p:sp>
      <p:sp>
        <p:nvSpPr>
          <p:cNvPr id="5" name="矩形 4">
            <a:extLst>
              <a:ext uri="{FF2B5EF4-FFF2-40B4-BE49-F238E27FC236}">
                <a16:creationId xmlns:a16="http://schemas.microsoft.com/office/drawing/2014/main" id="{7349647B-CA8F-4297-8C45-C5884380612A}"/>
              </a:ext>
            </a:extLst>
          </p:cNvPr>
          <p:cNvSpPr/>
          <p:nvPr/>
        </p:nvSpPr>
        <p:spPr>
          <a:xfrm>
            <a:off x="1492468" y="4219932"/>
            <a:ext cx="7735613" cy="646331"/>
          </a:xfrm>
          <a:prstGeom prst="rect">
            <a:avLst/>
          </a:prstGeom>
        </p:spPr>
        <p:txBody>
          <a:bodyPr wrap="square">
            <a:spAutoFit/>
          </a:bodyPr>
          <a:lstStyle/>
          <a:p>
            <a:pPr marL="285750" indent="-285750">
              <a:buFont typeface="Arial" panose="020B0604020202020204" pitchFamily="34" charset="0"/>
              <a:buChar char="•"/>
            </a:pPr>
            <a:r>
              <a:rPr lang="zh-CN" altLang="zh-CN"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rPr>
              <a:t>ONE-Geo Alpha</a:t>
            </a:r>
            <a:r>
              <a:rPr lang="zh-CN" altLang="zh-CN" dirty="0">
                <a:latin typeface="Times New Roman" panose="02020603050405020304" pitchFamily="18" charset="0"/>
                <a:cs typeface="Times New Roman" panose="02020603050405020304" pitchFamily="18" charset="0"/>
              </a:rPr>
              <a:t>挖掘的地标，设计了一种高容错推理算法来挖掘尽可能多的地标。</a:t>
            </a:r>
            <a:endParaRPr lang="zh-CN" altLang="en-US" dirty="0"/>
          </a:p>
        </p:txBody>
      </p:sp>
    </p:spTree>
    <p:extLst>
      <p:ext uri="{BB962C8B-B14F-4D97-AF65-F5344CB8AC3E}">
        <p14:creationId xmlns:p14="http://schemas.microsoft.com/office/powerpoint/2010/main" val="244344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8</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7" name="文本框 6">
            <a:extLst>
              <a:ext uri="{FF2B5EF4-FFF2-40B4-BE49-F238E27FC236}">
                <a16:creationId xmlns:a16="http://schemas.microsoft.com/office/drawing/2014/main" id="{580624E6-6C7F-48C3-BCF1-55BD3134954D}"/>
              </a:ext>
            </a:extLst>
          </p:cNvPr>
          <p:cNvSpPr txBox="1"/>
          <p:nvPr/>
        </p:nvSpPr>
        <p:spPr>
          <a:xfrm>
            <a:off x="914400" y="1702676"/>
            <a:ext cx="966952" cy="369332"/>
          </a:xfrm>
          <a:prstGeom prst="rect">
            <a:avLst/>
          </a:prstGeom>
          <a:noFill/>
        </p:spPr>
        <p:txBody>
          <a:bodyPr wrap="square" rtlCol="0">
            <a:spAutoFit/>
          </a:bodyPr>
          <a:lstStyle/>
          <a:p>
            <a:r>
              <a:rPr lang="zh-CN" altLang="en-US" b="1" dirty="0"/>
              <a:t>第一步</a:t>
            </a:r>
          </a:p>
        </p:txBody>
      </p:sp>
      <p:sp>
        <p:nvSpPr>
          <p:cNvPr id="8" name="文本框 7">
            <a:extLst>
              <a:ext uri="{FF2B5EF4-FFF2-40B4-BE49-F238E27FC236}">
                <a16:creationId xmlns:a16="http://schemas.microsoft.com/office/drawing/2014/main" id="{C5B21637-5D5B-436E-90BE-7DED493F8ADD}"/>
              </a:ext>
            </a:extLst>
          </p:cNvPr>
          <p:cNvSpPr txBox="1"/>
          <p:nvPr/>
        </p:nvSpPr>
        <p:spPr>
          <a:xfrm>
            <a:off x="2196662" y="1692166"/>
            <a:ext cx="9080938" cy="923330"/>
          </a:xfrm>
          <a:prstGeom prst="rect">
            <a:avLst/>
          </a:prstGeom>
          <a:noFill/>
        </p:spPr>
        <p:txBody>
          <a:bodyPr wrap="square" rtlCol="0">
            <a:spAutoFit/>
          </a:bodyPr>
          <a:lstStyle/>
          <a:p>
            <a:r>
              <a:rPr lang="zh-CN" altLang="zh-CN" dirty="0"/>
              <a:t>对于给定的</a:t>
            </a:r>
            <a:r>
              <a:rPr lang="en-US" altLang="zh-CN" dirty="0"/>
              <a:t>IP</a:t>
            </a:r>
            <a:r>
              <a:rPr lang="zh-CN" altLang="zh-CN" dirty="0"/>
              <a:t>，我们从网页和注册记录中提取所有者的名称</a:t>
            </a:r>
            <a:r>
              <a:rPr lang="zh-CN" altLang="en-US" dirty="0"/>
              <a:t>，</a:t>
            </a:r>
            <a:r>
              <a:rPr lang="zh-CN" altLang="zh-CN" dirty="0"/>
              <a:t>从组织知识图</a:t>
            </a:r>
            <a:r>
              <a:rPr lang="en-US" altLang="zh-CN" dirty="0"/>
              <a:t>OKG</a:t>
            </a:r>
            <a:r>
              <a:rPr lang="zh-CN" altLang="zh-CN" dirty="0"/>
              <a:t>中检索所有相关的组织及其子公司的位置</a:t>
            </a:r>
            <a:r>
              <a:rPr lang="zh-CN" altLang="en-US" dirty="0"/>
              <a:t>，</a:t>
            </a:r>
            <a:r>
              <a:rPr lang="zh-CN" altLang="zh-CN" dirty="0"/>
              <a:t>对于给定的</a:t>
            </a:r>
            <a:r>
              <a:rPr lang="en-US" altLang="zh-CN" dirty="0"/>
              <a:t>IP</a:t>
            </a:r>
            <a:r>
              <a:rPr lang="zh-CN" altLang="zh-CN" dirty="0"/>
              <a:t>，如果它只有一个所有者名称，并且只有一个候选点，我们将该</a:t>
            </a:r>
            <a:r>
              <a:rPr lang="en-US" altLang="zh-CN" dirty="0"/>
              <a:t>IP</a:t>
            </a:r>
            <a:r>
              <a:rPr lang="zh-CN" altLang="zh-CN" dirty="0"/>
              <a:t>映射到唯一的</a:t>
            </a:r>
            <a:r>
              <a:rPr lang="zh-CN" altLang="en-US" dirty="0"/>
              <a:t>位置。生成一个地标集合。</a:t>
            </a:r>
          </a:p>
        </p:txBody>
      </p:sp>
      <p:sp>
        <p:nvSpPr>
          <p:cNvPr id="9" name="矩形 8">
            <a:extLst>
              <a:ext uri="{FF2B5EF4-FFF2-40B4-BE49-F238E27FC236}">
                <a16:creationId xmlns:a16="http://schemas.microsoft.com/office/drawing/2014/main" id="{1468B124-8A22-420A-8940-8D7B79502942}"/>
              </a:ext>
            </a:extLst>
          </p:cNvPr>
          <p:cNvSpPr/>
          <p:nvPr/>
        </p:nvSpPr>
        <p:spPr>
          <a:xfrm>
            <a:off x="2196661" y="3067918"/>
            <a:ext cx="9080937" cy="1477328"/>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对于具有多个候选位置的</a:t>
            </a:r>
            <a:r>
              <a:rPr lang="en-US" altLang="zh-CN" dirty="0" err="1">
                <a:latin typeface="Times New Roman" panose="02020603050405020304" pitchFamily="18" charset="0"/>
              </a:rPr>
              <a:t>ip</a:t>
            </a:r>
            <a:r>
              <a:rPr lang="zh-CN" altLang="zh-CN" dirty="0">
                <a:latin typeface="Times New Roman" panose="02020603050405020304" pitchFamily="18" charset="0"/>
                <a:cs typeface="Times New Roman" panose="02020603050405020304" pitchFamily="18" charset="0"/>
              </a:rPr>
              <a:t>，我们使用</a:t>
            </a:r>
            <a:r>
              <a:rPr lang="en-US" altLang="zh-CN" dirty="0">
                <a:latin typeface="Times New Roman" panose="02020603050405020304" pitchFamily="18" charset="0"/>
              </a:rPr>
              <a:t>CBG</a:t>
            </a:r>
            <a:r>
              <a:rPr lang="zh-CN" altLang="zh-CN" dirty="0">
                <a:latin typeface="Times New Roman" panose="02020603050405020304" pitchFamily="18" charset="0"/>
                <a:cs typeface="Times New Roman" panose="02020603050405020304" pitchFamily="18" charset="0"/>
              </a:rPr>
              <a:t>来过滤出不太可能是正确位置的点。为了确定给定</a:t>
            </a:r>
            <a:r>
              <a:rPr lang="en-US" altLang="zh-CN" dirty="0">
                <a:latin typeface="Times New Roman" panose="02020603050405020304" pitchFamily="18" charset="0"/>
              </a:rPr>
              <a:t>IP</a:t>
            </a:r>
            <a:r>
              <a:rPr lang="zh-CN" altLang="zh-CN" dirty="0">
                <a:latin typeface="Times New Roman" panose="02020603050405020304" pitchFamily="18" charset="0"/>
                <a:cs typeface="Times New Roman" panose="02020603050405020304" pitchFamily="18" charset="0"/>
              </a:rPr>
              <a:t>地址的可能区域，我们首先通过</a:t>
            </a:r>
            <a:r>
              <a:rPr lang="en-US" altLang="zh-CN" dirty="0">
                <a:latin typeface="Times New Roman" panose="02020603050405020304" pitchFamily="18" charset="0"/>
              </a:rPr>
              <a:t>ping</a:t>
            </a:r>
            <a:r>
              <a:rPr lang="zh-CN" altLang="zh-CN" dirty="0">
                <a:latin typeface="Times New Roman" panose="02020603050405020304" pitchFamily="18" charset="0"/>
                <a:cs typeface="Times New Roman" panose="02020603050405020304" pitchFamily="18" charset="0"/>
              </a:rPr>
              <a:t>测量从探测到目标</a:t>
            </a:r>
            <a:r>
              <a:rPr lang="en-US" altLang="zh-CN" dirty="0">
                <a:latin typeface="Times New Roman" panose="02020603050405020304" pitchFamily="18" charset="0"/>
              </a:rPr>
              <a:t>IP</a:t>
            </a:r>
            <a:r>
              <a:rPr lang="zh-CN" altLang="zh-CN" dirty="0">
                <a:latin typeface="Times New Roman" panose="02020603050405020304" pitchFamily="18" charset="0"/>
                <a:cs typeface="Times New Roman" panose="02020603050405020304" pitchFamily="18" charset="0"/>
              </a:rPr>
              <a:t>的网络延迟时间</a:t>
            </a:r>
            <a:r>
              <a:rPr lang="zh-CN" altLang="en-US" dirty="0">
                <a:latin typeface="Times New Roman" panose="02020603050405020304" pitchFamily="18" charset="0"/>
                <a:cs typeface="Times New Roman" panose="02020603050405020304" pitchFamily="18" charset="0"/>
              </a:rPr>
              <a:t>。通过网络延迟时间</a:t>
            </a:r>
            <a:r>
              <a:rPr lang="zh-CN" altLang="zh-CN" dirty="0"/>
              <a:t>估计地理距离之后，通过多重运算，我们绘制了一个覆盖目标</a:t>
            </a:r>
            <a:r>
              <a:rPr lang="en-US" altLang="zh-CN" dirty="0"/>
              <a:t>IP</a:t>
            </a:r>
            <a:r>
              <a:rPr lang="zh-CN" altLang="zh-CN" dirty="0"/>
              <a:t>的交集。</a:t>
            </a:r>
            <a:r>
              <a:rPr lang="zh-CN" altLang="en-US" dirty="0"/>
              <a:t>如果在</a:t>
            </a:r>
            <a:r>
              <a:rPr lang="en-US" altLang="zh-CN" dirty="0"/>
              <a:t>OKG</a:t>
            </a:r>
            <a:r>
              <a:rPr lang="zh-CN" altLang="en-US" dirty="0"/>
              <a:t>中只有一个侯选位置，</a:t>
            </a:r>
            <a:r>
              <a:rPr lang="zh-CN" altLang="zh-CN" dirty="0"/>
              <a:t>将目标</a:t>
            </a:r>
            <a:r>
              <a:rPr lang="en-US" altLang="zh-CN" dirty="0"/>
              <a:t>IP</a:t>
            </a:r>
            <a:r>
              <a:rPr lang="zh-CN" altLang="zh-CN" dirty="0"/>
              <a:t>映射到这个位置，并将这个新地标添加到现有地标集。</a:t>
            </a:r>
            <a:endParaRPr lang="zh-CN" altLang="en-US" dirty="0"/>
          </a:p>
        </p:txBody>
      </p:sp>
      <p:sp>
        <p:nvSpPr>
          <p:cNvPr id="10" name="矩形 9">
            <a:extLst>
              <a:ext uri="{FF2B5EF4-FFF2-40B4-BE49-F238E27FC236}">
                <a16:creationId xmlns:a16="http://schemas.microsoft.com/office/drawing/2014/main" id="{658157FD-D331-4926-8D72-92CCC301688F}"/>
              </a:ext>
            </a:extLst>
          </p:cNvPr>
          <p:cNvSpPr/>
          <p:nvPr/>
        </p:nvSpPr>
        <p:spPr>
          <a:xfrm>
            <a:off x="914400" y="3160251"/>
            <a:ext cx="877163" cy="369332"/>
          </a:xfrm>
          <a:prstGeom prst="rect">
            <a:avLst/>
          </a:prstGeom>
        </p:spPr>
        <p:txBody>
          <a:bodyPr wrap="none">
            <a:spAutoFit/>
          </a:bodyPr>
          <a:lstStyle/>
          <a:p>
            <a:r>
              <a:rPr lang="zh-CN" altLang="en-US" b="1" dirty="0"/>
              <a:t>第二步</a:t>
            </a:r>
          </a:p>
        </p:txBody>
      </p:sp>
      <p:sp>
        <p:nvSpPr>
          <p:cNvPr id="11" name="矩形 10">
            <a:extLst>
              <a:ext uri="{FF2B5EF4-FFF2-40B4-BE49-F238E27FC236}">
                <a16:creationId xmlns:a16="http://schemas.microsoft.com/office/drawing/2014/main" id="{6C90B683-9401-40C1-A599-C19D7517B84C}"/>
              </a:ext>
            </a:extLst>
          </p:cNvPr>
          <p:cNvSpPr/>
          <p:nvPr/>
        </p:nvSpPr>
        <p:spPr>
          <a:xfrm>
            <a:off x="2196660" y="4842668"/>
            <a:ext cx="8460829" cy="646331"/>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如果仍然有一个以上的候选位置，我们提出了一种基于选举的推理算法来确定最终的位置。</a:t>
            </a:r>
            <a:endParaRPr lang="zh-CN" altLang="en-US" dirty="0"/>
          </a:p>
        </p:txBody>
      </p:sp>
      <p:sp>
        <p:nvSpPr>
          <p:cNvPr id="12" name="矩形 11">
            <a:extLst>
              <a:ext uri="{FF2B5EF4-FFF2-40B4-BE49-F238E27FC236}">
                <a16:creationId xmlns:a16="http://schemas.microsoft.com/office/drawing/2014/main" id="{77C28761-CDCE-4A4B-A2F8-690053853BE4}"/>
              </a:ext>
            </a:extLst>
          </p:cNvPr>
          <p:cNvSpPr/>
          <p:nvPr/>
        </p:nvSpPr>
        <p:spPr>
          <a:xfrm>
            <a:off x="959294" y="4842668"/>
            <a:ext cx="877163" cy="369332"/>
          </a:xfrm>
          <a:prstGeom prst="rect">
            <a:avLst/>
          </a:prstGeom>
        </p:spPr>
        <p:txBody>
          <a:bodyPr wrap="none">
            <a:spAutoFit/>
          </a:bodyPr>
          <a:lstStyle/>
          <a:p>
            <a:r>
              <a:rPr lang="zh-CN" altLang="en-US" b="1" dirty="0"/>
              <a:t>第三步</a:t>
            </a:r>
          </a:p>
        </p:txBody>
      </p:sp>
    </p:spTree>
    <p:extLst>
      <p:ext uri="{BB962C8B-B14F-4D97-AF65-F5344CB8AC3E}">
        <p14:creationId xmlns:p14="http://schemas.microsoft.com/office/powerpoint/2010/main" val="412655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07944" y="213533"/>
            <a:ext cx="4507081" cy="581762"/>
          </a:xfrm>
          <a:prstGeom prst="rect">
            <a:avLst/>
          </a:prstGeom>
          <a:noFill/>
        </p:spPr>
        <p:txBody>
          <a:bodyPr wrap="square" rtlCol="0">
            <a:spAutoFit/>
          </a:bodyPr>
          <a:lstStyle/>
          <a:p>
            <a:pPr>
              <a:lnSpc>
                <a:spcPct val="125000"/>
              </a:lnSpc>
            </a:pPr>
            <a:r>
              <a:rPr lang="zh-CN" altLang="en-US" sz="2800" b="1" dirty="0">
                <a:solidFill>
                  <a:schemeClr val="tx1">
                    <a:lumMod val="85000"/>
                    <a:lumOff val="15000"/>
                  </a:schemeClr>
                </a:solidFill>
                <a:latin typeface="微软雅黑" pitchFamily="34" charset="-122"/>
                <a:ea typeface="微软雅黑" pitchFamily="34" charset="-122"/>
                <a:cs typeface="Arial" panose="020B0604020202020204" pitchFamily="34" charset="0"/>
              </a:rPr>
              <a:t>图像检索调研</a:t>
            </a:r>
          </a:p>
        </p:txBody>
      </p:sp>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9</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5" name="文本框 4">
            <a:extLst>
              <a:ext uri="{FF2B5EF4-FFF2-40B4-BE49-F238E27FC236}">
                <a16:creationId xmlns:a16="http://schemas.microsoft.com/office/drawing/2014/main" id="{32D2B5B4-310F-49B0-9668-691FBCADCB13}"/>
              </a:ext>
            </a:extLst>
          </p:cNvPr>
          <p:cNvSpPr txBox="1"/>
          <p:nvPr/>
        </p:nvSpPr>
        <p:spPr>
          <a:xfrm>
            <a:off x="1407944" y="1340052"/>
            <a:ext cx="8219090" cy="1477328"/>
          </a:xfrm>
          <a:prstGeom prst="rect">
            <a:avLst/>
          </a:prstGeom>
          <a:noFill/>
        </p:spPr>
        <p:txBody>
          <a:bodyPr wrap="square" rtlCol="0">
            <a:spAutoFit/>
          </a:bodyPr>
          <a:lstStyle/>
          <a:p>
            <a:r>
              <a:rPr lang="zh-CN" altLang="zh-CN" dirty="0"/>
              <a:t>视觉地点识别技术（</a:t>
            </a:r>
            <a:r>
              <a:rPr lang="en-US" altLang="zh-CN" dirty="0"/>
              <a:t>Visual Place Recognition</a:t>
            </a:r>
            <a:r>
              <a:rPr lang="zh-CN" altLang="zh-CN" dirty="0"/>
              <a:t>，</a:t>
            </a:r>
            <a:r>
              <a:rPr lang="en-US" altLang="zh-CN" dirty="0"/>
              <a:t>VPR</a:t>
            </a:r>
            <a:r>
              <a:rPr lang="zh-CN" altLang="zh-CN" dirty="0"/>
              <a:t>）或者基于图像定位技术（</a:t>
            </a:r>
            <a:r>
              <a:rPr lang="en-US" altLang="zh-CN" dirty="0"/>
              <a:t>Image-based localization</a:t>
            </a:r>
            <a:r>
              <a:rPr lang="zh-CN" altLang="zh-CN" dirty="0"/>
              <a:t>，</a:t>
            </a:r>
            <a:r>
              <a:rPr lang="en-US" altLang="zh-CN" dirty="0"/>
              <a:t>IBL</a:t>
            </a:r>
            <a:r>
              <a:rPr lang="zh-CN" altLang="zh-CN" dirty="0"/>
              <a:t>）通过输入某一地点的单张或多张图片与街景数据集做对比，计算之后输出与地图库中相似度最高的若干个地点的坐标与概率。可以视为一个图像检索任务。</a:t>
            </a:r>
          </a:p>
          <a:p>
            <a:endParaRPr lang="zh-CN" altLang="en-US" dirty="0"/>
          </a:p>
        </p:txBody>
      </p:sp>
      <p:pic>
        <p:nvPicPr>
          <p:cNvPr id="4" name="图片 3">
            <a:extLst>
              <a:ext uri="{FF2B5EF4-FFF2-40B4-BE49-F238E27FC236}">
                <a16:creationId xmlns:a16="http://schemas.microsoft.com/office/drawing/2014/main" id="{371FB297-15D3-4D76-8731-0578410DF810}"/>
              </a:ext>
            </a:extLst>
          </p:cNvPr>
          <p:cNvPicPr>
            <a:picLocks noChangeAspect="1"/>
          </p:cNvPicPr>
          <p:nvPr/>
        </p:nvPicPr>
        <p:blipFill>
          <a:blip r:embed="rId3"/>
          <a:stretch>
            <a:fillRect/>
          </a:stretch>
        </p:blipFill>
        <p:spPr>
          <a:xfrm>
            <a:off x="3403398" y="2688524"/>
            <a:ext cx="3659553" cy="3791537"/>
          </a:xfrm>
          <a:prstGeom prst="rect">
            <a:avLst/>
          </a:prstGeom>
        </p:spPr>
      </p:pic>
    </p:spTree>
    <p:extLst>
      <p:ext uri="{BB962C8B-B14F-4D97-AF65-F5344CB8AC3E}">
        <p14:creationId xmlns:p14="http://schemas.microsoft.com/office/powerpoint/2010/main" val="2247830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5254</TotalTime>
  <Words>1426</Words>
  <Application>Microsoft Office PowerPoint</Application>
  <PresentationFormat>宽屏</PresentationFormat>
  <Paragraphs>69</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Adobe Devanagari</vt:lpstr>
      <vt:lpstr>等线</vt:lpstr>
      <vt:lpstr>等线 Light</vt:lpstr>
      <vt:lpstr>宋体</vt:lpstr>
      <vt:lpstr>微软雅黑</vt:lpstr>
      <vt:lpstr>Arial</vt:lpstr>
      <vt:lpstr>Bahnschrift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miao tamiaode</dc:creator>
  <cp:lastModifiedBy>wang</cp:lastModifiedBy>
  <cp:revision>477</cp:revision>
  <dcterms:created xsi:type="dcterms:W3CDTF">2020-04-23T01:39:00Z</dcterms:created>
  <dcterms:modified xsi:type="dcterms:W3CDTF">2021-12-18T14:05:34Z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