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18"/>
  </p:notesMasterIdLst>
  <p:handoutMasterIdLst>
    <p:handoutMasterId r:id="rId19"/>
  </p:handoutMasterIdLst>
  <p:sldIdLst>
    <p:sldId id="325" r:id="rId2"/>
    <p:sldId id="337" r:id="rId3"/>
    <p:sldId id="338" r:id="rId4"/>
    <p:sldId id="339" r:id="rId5"/>
    <p:sldId id="332" r:id="rId6"/>
    <p:sldId id="333" r:id="rId7"/>
    <p:sldId id="334" r:id="rId8"/>
    <p:sldId id="335" r:id="rId9"/>
    <p:sldId id="336" r:id="rId10"/>
    <p:sldId id="340" r:id="rId11"/>
    <p:sldId id="342" r:id="rId12"/>
    <p:sldId id="343" r:id="rId13"/>
    <p:sldId id="345" r:id="rId14"/>
    <p:sldId id="344" r:id="rId15"/>
    <p:sldId id="324" r:id="rId16"/>
    <p:sldId id="341" r:id="rId17"/>
  </p:sldIdLst>
  <p:sldSz cx="9144000" cy="6858000" type="screen4x3"/>
  <p:notesSz cx="6858000" cy="9947275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FF66"/>
    <a:srgbClr val="FF0000"/>
    <a:srgbClr val="CC0000"/>
    <a:srgbClr val="173800"/>
    <a:srgbClr val="1D387B"/>
    <a:srgbClr val="FF6600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67" autoAdjust="0"/>
    <p:restoredTop sz="91119" autoAdjust="0"/>
  </p:normalViewPr>
  <p:slideViewPr>
    <p:cSldViewPr>
      <p:cViewPr>
        <p:scale>
          <a:sx n="80" d="100"/>
          <a:sy n="80" d="100"/>
        </p:scale>
        <p:origin x="-1248" y="606"/>
      </p:cViewPr>
      <p:guideLst>
        <p:guide orient="horz" pos="400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170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CBB5BF-4E29-4B17-9458-62492D491B56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BB5EE7E1-925E-4EF8-BBCF-10F0F90CBBF7}">
      <dgm:prSet phldrT="[Texte]"/>
      <dgm:spPr/>
      <dgm:t>
        <a:bodyPr/>
        <a:lstStyle/>
        <a:p>
          <a:r>
            <a:rPr lang="fr-FR" dirty="0" smtClean="0"/>
            <a:t>Audio</a:t>
          </a:r>
          <a:endParaRPr lang="fr-FR" dirty="0"/>
        </a:p>
      </dgm:t>
    </dgm:pt>
    <dgm:pt modelId="{706B85C7-038F-4303-9798-B953B523DD38}" type="parTrans" cxnId="{C9D696BB-4801-469D-B185-1492C593249F}">
      <dgm:prSet/>
      <dgm:spPr/>
      <dgm:t>
        <a:bodyPr/>
        <a:lstStyle/>
        <a:p>
          <a:endParaRPr lang="fr-FR"/>
        </a:p>
      </dgm:t>
    </dgm:pt>
    <dgm:pt modelId="{DD784BC1-674F-4C16-BA9B-876D03D939BC}" type="sibTrans" cxnId="{C9D696BB-4801-469D-B185-1492C593249F}">
      <dgm:prSet/>
      <dgm:spPr/>
      <dgm:t>
        <a:bodyPr/>
        <a:lstStyle/>
        <a:p>
          <a:endParaRPr lang="fr-FR"/>
        </a:p>
      </dgm:t>
    </dgm:pt>
    <dgm:pt modelId="{4D1BE9D8-1693-4808-9AEE-71CAA315697F}">
      <dgm:prSet phldrT="[Texte]"/>
      <dgm:spPr/>
      <dgm:t>
        <a:bodyPr/>
        <a:lstStyle/>
        <a:p>
          <a:r>
            <a:rPr lang="fr-FR" dirty="0" err="1" smtClean="0"/>
            <a:t>Keystrokes</a:t>
          </a:r>
          <a:endParaRPr lang="fr-FR" dirty="0"/>
        </a:p>
      </dgm:t>
    </dgm:pt>
    <dgm:pt modelId="{3B4FDFE0-4448-467F-BF6D-6838EA214F86}" type="parTrans" cxnId="{F3329F0E-C90A-425C-A45C-ECD016D44D02}">
      <dgm:prSet/>
      <dgm:spPr/>
      <dgm:t>
        <a:bodyPr/>
        <a:lstStyle/>
        <a:p>
          <a:endParaRPr lang="fr-FR"/>
        </a:p>
      </dgm:t>
    </dgm:pt>
    <dgm:pt modelId="{64B629BE-5405-4E96-AE3F-28888B4E6F76}" type="sibTrans" cxnId="{F3329F0E-C90A-425C-A45C-ECD016D44D02}">
      <dgm:prSet/>
      <dgm:spPr/>
      <dgm:t>
        <a:bodyPr/>
        <a:lstStyle/>
        <a:p>
          <a:endParaRPr lang="fr-FR"/>
        </a:p>
      </dgm:t>
    </dgm:pt>
    <dgm:pt modelId="{26545571-5E58-462A-A91A-2A29114F52FE}">
      <dgm:prSet phldrT="[Texte]"/>
      <dgm:spPr/>
      <dgm:t>
        <a:bodyPr/>
        <a:lstStyle/>
        <a:p>
          <a:r>
            <a:rPr lang="fr-FR" dirty="0" smtClean="0"/>
            <a:t>Classification</a:t>
          </a:r>
          <a:endParaRPr lang="fr-FR" dirty="0"/>
        </a:p>
      </dgm:t>
    </dgm:pt>
    <dgm:pt modelId="{A7103F9A-662F-46C5-BE6C-00677E754BE3}" type="parTrans" cxnId="{8CD1E794-00F5-4DFD-B9BE-2DC1394DDACC}">
      <dgm:prSet/>
      <dgm:spPr/>
      <dgm:t>
        <a:bodyPr/>
        <a:lstStyle/>
        <a:p>
          <a:endParaRPr lang="fr-FR"/>
        </a:p>
      </dgm:t>
    </dgm:pt>
    <dgm:pt modelId="{E2920B83-C28E-4FC6-8163-65D2334C4959}" type="sibTrans" cxnId="{8CD1E794-00F5-4DFD-B9BE-2DC1394DDACC}">
      <dgm:prSet/>
      <dgm:spPr/>
      <dgm:t>
        <a:bodyPr/>
        <a:lstStyle/>
        <a:p>
          <a:endParaRPr lang="fr-FR"/>
        </a:p>
      </dgm:t>
    </dgm:pt>
    <dgm:pt modelId="{61C344CE-DEEF-475B-8E3B-8BD9A9F94E1B}">
      <dgm:prSet phldrT="[Texte]"/>
      <dgm:spPr/>
      <dgm:t>
        <a:bodyPr/>
        <a:lstStyle/>
        <a:p>
          <a:r>
            <a:rPr lang="fr-FR" dirty="0" err="1" smtClean="0"/>
            <a:t>Characteristics</a:t>
          </a:r>
          <a:endParaRPr lang="fr-FR" dirty="0"/>
        </a:p>
      </dgm:t>
    </dgm:pt>
    <dgm:pt modelId="{5F00BA00-A9EC-49DF-9E31-E7021B907CBF}" type="parTrans" cxnId="{8BB10F35-BA88-4FDE-8927-5421D69D7D7E}">
      <dgm:prSet/>
      <dgm:spPr/>
      <dgm:t>
        <a:bodyPr/>
        <a:lstStyle/>
        <a:p>
          <a:endParaRPr lang="fr-FR"/>
        </a:p>
      </dgm:t>
    </dgm:pt>
    <dgm:pt modelId="{15639DB0-8158-49AE-A2A1-6973E6C5C269}" type="sibTrans" cxnId="{8BB10F35-BA88-4FDE-8927-5421D69D7D7E}">
      <dgm:prSet/>
      <dgm:spPr/>
      <dgm:t>
        <a:bodyPr/>
        <a:lstStyle/>
        <a:p>
          <a:endParaRPr lang="fr-FR"/>
        </a:p>
      </dgm:t>
    </dgm:pt>
    <dgm:pt modelId="{83E7ABAC-57D7-4309-858D-234ADBD1B6A8}" type="pres">
      <dgm:prSet presAssocID="{92CBB5BF-4E29-4B17-9458-62492D491B56}" presName="Name0" presStyleCnt="0">
        <dgm:presLayoutVars>
          <dgm:dir/>
          <dgm:resizeHandles val="exact"/>
        </dgm:presLayoutVars>
      </dgm:prSet>
      <dgm:spPr/>
    </dgm:pt>
    <dgm:pt modelId="{8D96B6CA-4498-4D9C-A34D-82B1ADA2AEFF}" type="pres">
      <dgm:prSet presAssocID="{BB5EE7E1-925E-4EF8-BBCF-10F0F90CBBF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880959-8251-49C8-BF73-E3C758FCD6B4}" type="pres">
      <dgm:prSet presAssocID="{DD784BC1-674F-4C16-BA9B-876D03D939B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2F75BDD-9317-461A-AC92-658B3DE28B6A}" type="pres">
      <dgm:prSet presAssocID="{DD784BC1-674F-4C16-BA9B-876D03D939B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1DE44994-3005-43C1-8367-E78CF48EAFF8}" type="pres">
      <dgm:prSet presAssocID="{4D1BE9D8-1693-4808-9AEE-71CAA315697F}" presName="node" presStyleLbl="node1" presStyleIdx="1" presStyleCnt="4" custLinFactNeighborY="763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383A94-1762-4893-8271-FE20C1AB3753}" type="pres">
      <dgm:prSet presAssocID="{64B629BE-5405-4E96-AE3F-28888B4E6F76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25B05FE-02C7-47BE-9FC2-2E6259C27D09}" type="pres">
      <dgm:prSet presAssocID="{64B629BE-5405-4E96-AE3F-28888B4E6F76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EF549517-6B46-4497-9AF0-C0B7E6DF5DCD}" type="pres">
      <dgm:prSet presAssocID="{61C344CE-DEEF-475B-8E3B-8BD9A9F94E1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B4C719-5BBA-45DB-9B07-83602ED307C2}" type="pres">
      <dgm:prSet presAssocID="{15639DB0-8158-49AE-A2A1-6973E6C5C269}" presName="sibTrans" presStyleLbl="sibTrans2D1" presStyleIdx="2" presStyleCnt="3"/>
      <dgm:spPr/>
      <dgm:t>
        <a:bodyPr/>
        <a:lstStyle/>
        <a:p>
          <a:endParaRPr lang="en-US"/>
        </a:p>
      </dgm:t>
    </dgm:pt>
    <dgm:pt modelId="{7021E64C-2F07-4CAA-A3A3-14A29FE0C82F}" type="pres">
      <dgm:prSet presAssocID="{15639DB0-8158-49AE-A2A1-6973E6C5C269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F1DDC90D-B4C4-4740-AB12-BA18B526A4EF}" type="pres">
      <dgm:prSet presAssocID="{26545571-5E58-462A-A91A-2A29114F52F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FD7D6CA-F163-4F33-843C-28852C5C60F1}" type="presOf" srcId="{64B629BE-5405-4E96-AE3F-28888B4E6F76}" destId="{FE383A94-1762-4893-8271-FE20C1AB3753}" srcOrd="0" destOrd="0" presId="urn:microsoft.com/office/officeart/2005/8/layout/process1"/>
    <dgm:cxn modelId="{8CD1E794-00F5-4DFD-B9BE-2DC1394DDACC}" srcId="{92CBB5BF-4E29-4B17-9458-62492D491B56}" destId="{26545571-5E58-462A-A91A-2A29114F52FE}" srcOrd="3" destOrd="0" parTransId="{A7103F9A-662F-46C5-BE6C-00677E754BE3}" sibTransId="{E2920B83-C28E-4FC6-8163-65D2334C4959}"/>
    <dgm:cxn modelId="{F8FB06B5-B97D-40E5-9837-9A0B16EBBA26}" type="presOf" srcId="{15639DB0-8158-49AE-A2A1-6973E6C5C269}" destId="{B9B4C719-5BBA-45DB-9B07-83602ED307C2}" srcOrd="0" destOrd="0" presId="urn:microsoft.com/office/officeart/2005/8/layout/process1"/>
    <dgm:cxn modelId="{8BB10F35-BA88-4FDE-8927-5421D69D7D7E}" srcId="{92CBB5BF-4E29-4B17-9458-62492D491B56}" destId="{61C344CE-DEEF-475B-8E3B-8BD9A9F94E1B}" srcOrd="2" destOrd="0" parTransId="{5F00BA00-A9EC-49DF-9E31-E7021B907CBF}" sibTransId="{15639DB0-8158-49AE-A2A1-6973E6C5C269}"/>
    <dgm:cxn modelId="{3A2A2F62-9BCF-4660-A829-1010715914F5}" type="presOf" srcId="{61C344CE-DEEF-475B-8E3B-8BD9A9F94E1B}" destId="{EF549517-6B46-4497-9AF0-C0B7E6DF5DCD}" srcOrd="0" destOrd="0" presId="urn:microsoft.com/office/officeart/2005/8/layout/process1"/>
    <dgm:cxn modelId="{50904CBC-F16A-4B27-A610-62A2975D0DC8}" type="presOf" srcId="{BB5EE7E1-925E-4EF8-BBCF-10F0F90CBBF7}" destId="{8D96B6CA-4498-4D9C-A34D-82B1ADA2AEFF}" srcOrd="0" destOrd="0" presId="urn:microsoft.com/office/officeart/2005/8/layout/process1"/>
    <dgm:cxn modelId="{F3329F0E-C90A-425C-A45C-ECD016D44D02}" srcId="{92CBB5BF-4E29-4B17-9458-62492D491B56}" destId="{4D1BE9D8-1693-4808-9AEE-71CAA315697F}" srcOrd="1" destOrd="0" parTransId="{3B4FDFE0-4448-467F-BF6D-6838EA214F86}" sibTransId="{64B629BE-5405-4E96-AE3F-28888B4E6F76}"/>
    <dgm:cxn modelId="{33C08661-4B31-4288-B44D-25B8ED3DBFAA}" type="presOf" srcId="{4D1BE9D8-1693-4808-9AEE-71CAA315697F}" destId="{1DE44994-3005-43C1-8367-E78CF48EAFF8}" srcOrd="0" destOrd="0" presId="urn:microsoft.com/office/officeart/2005/8/layout/process1"/>
    <dgm:cxn modelId="{F2251EBD-53C8-4662-A64F-605DBC6DD199}" type="presOf" srcId="{64B629BE-5405-4E96-AE3F-28888B4E6F76}" destId="{425B05FE-02C7-47BE-9FC2-2E6259C27D09}" srcOrd="1" destOrd="0" presId="urn:microsoft.com/office/officeart/2005/8/layout/process1"/>
    <dgm:cxn modelId="{040A57EA-315D-420F-8E25-623B942D4764}" type="presOf" srcId="{92CBB5BF-4E29-4B17-9458-62492D491B56}" destId="{83E7ABAC-57D7-4309-858D-234ADBD1B6A8}" srcOrd="0" destOrd="0" presId="urn:microsoft.com/office/officeart/2005/8/layout/process1"/>
    <dgm:cxn modelId="{02BEF92B-1157-4A1B-BACC-0C76F2CE5004}" type="presOf" srcId="{15639DB0-8158-49AE-A2A1-6973E6C5C269}" destId="{7021E64C-2F07-4CAA-A3A3-14A29FE0C82F}" srcOrd="1" destOrd="0" presId="urn:microsoft.com/office/officeart/2005/8/layout/process1"/>
    <dgm:cxn modelId="{F11E1A05-541E-4511-85FE-A1044FF59B49}" type="presOf" srcId="{26545571-5E58-462A-A91A-2A29114F52FE}" destId="{F1DDC90D-B4C4-4740-AB12-BA18B526A4EF}" srcOrd="0" destOrd="0" presId="urn:microsoft.com/office/officeart/2005/8/layout/process1"/>
    <dgm:cxn modelId="{C9D696BB-4801-469D-B185-1492C593249F}" srcId="{92CBB5BF-4E29-4B17-9458-62492D491B56}" destId="{BB5EE7E1-925E-4EF8-BBCF-10F0F90CBBF7}" srcOrd="0" destOrd="0" parTransId="{706B85C7-038F-4303-9798-B953B523DD38}" sibTransId="{DD784BC1-674F-4C16-BA9B-876D03D939BC}"/>
    <dgm:cxn modelId="{0993E00D-4FF3-4F0A-9BBB-7B4F9165B593}" type="presOf" srcId="{DD784BC1-674F-4C16-BA9B-876D03D939BC}" destId="{62F75BDD-9317-461A-AC92-658B3DE28B6A}" srcOrd="1" destOrd="0" presId="urn:microsoft.com/office/officeart/2005/8/layout/process1"/>
    <dgm:cxn modelId="{AFBB2422-D487-4394-A9B3-F1BF7171DD29}" type="presOf" srcId="{DD784BC1-674F-4C16-BA9B-876D03D939BC}" destId="{72880959-8251-49C8-BF73-E3C758FCD6B4}" srcOrd="0" destOrd="0" presId="urn:microsoft.com/office/officeart/2005/8/layout/process1"/>
    <dgm:cxn modelId="{08835F94-8CFB-4B41-A79D-32494838B406}" type="presParOf" srcId="{83E7ABAC-57D7-4309-858D-234ADBD1B6A8}" destId="{8D96B6CA-4498-4D9C-A34D-82B1ADA2AEFF}" srcOrd="0" destOrd="0" presId="urn:microsoft.com/office/officeart/2005/8/layout/process1"/>
    <dgm:cxn modelId="{2549339C-5DF2-47B4-B467-7A394223A53A}" type="presParOf" srcId="{83E7ABAC-57D7-4309-858D-234ADBD1B6A8}" destId="{72880959-8251-49C8-BF73-E3C758FCD6B4}" srcOrd="1" destOrd="0" presId="urn:microsoft.com/office/officeart/2005/8/layout/process1"/>
    <dgm:cxn modelId="{7408491A-7E94-4981-9925-91C39FA0E8A8}" type="presParOf" srcId="{72880959-8251-49C8-BF73-E3C758FCD6B4}" destId="{62F75BDD-9317-461A-AC92-658B3DE28B6A}" srcOrd="0" destOrd="0" presId="urn:microsoft.com/office/officeart/2005/8/layout/process1"/>
    <dgm:cxn modelId="{00C6FD8F-3F91-41A5-8487-6A075B80A131}" type="presParOf" srcId="{83E7ABAC-57D7-4309-858D-234ADBD1B6A8}" destId="{1DE44994-3005-43C1-8367-E78CF48EAFF8}" srcOrd="2" destOrd="0" presId="urn:microsoft.com/office/officeart/2005/8/layout/process1"/>
    <dgm:cxn modelId="{1F514ED8-36A5-425A-8308-4022E3B033BE}" type="presParOf" srcId="{83E7ABAC-57D7-4309-858D-234ADBD1B6A8}" destId="{FE383A94-1762-4893-8271-FE20C1AB3753}" srcOrd="3" destOrd="0" presId="urn:microsoft.com/office/officeart/2005/8/layout/process1"/>
    <dgm:cxn modelId="{417D1839-8013-452B-878C-B535CF20F59D}" type="presParOf" srcId="{FE383A94-1762-4893-8271-FE20C1AB3753}" destId="{425B05FE-02C7-47BE-9FC2-2E6259C27D09}" srcOrd="0" destOrd="0" presId="urn:microsoft.com/office/officeart/2005/8/layout/process1"/>
    <dgm:cxn modelId="{67B62AE0-BA0D-4143-B7E0-DFCACDDC39E3}" type="presParOf" srcId="{83E7ABAC-57D7-4309-858D-234ADBD1B6A8}" destId="{EF549517-6B46-4497-9AF0-C0B7E6DF5DCD}" srcOrd="4" destOrd="0" presId="urn:microsoft.com/office/officeart/2005/8/layout/process1"/>
    <dgm:cxn modelId="{512AF272-F1D1-455B-86EC-5EE5622BEFBF}" type="presParOf" srcId="{83E7ABAC-57D7-4309-858D-234ADBD1B6A8}" destId="{B9B4C719-5BBA-45DB-9B07-83602ED307C2}" srcOrd="5" destOrd="0" presId="urn:microsoft.com/office/officeart/2005/8/layout/process1"/>
    <dgm:cxn modelId="{7156CFC8-1B39-43DB-B4FD-83E1293B6666}" type="presParOf" srcId="{B9B4C719-5BBA-45DB-9B07-83602ED307C2}" destId="{7021E64C-2F07-4CAA-A3A3-14A29FE0C82F}" srcOrd="0" destOrd="0" presId="urn:microsoft.com/office/officeart/2005/8/layout/process1"/>
    <dgm:cxn modelId="{0A2C24B2-BA55-43DD-8A91-693A83A2BFAE}" type="presParOf" srcId="{83E7ABAC-57D7-4309-858D-234ADBD1B6A8}" destId="{F1DDC90D-B4C4-4740-AB12-BA18B526A4E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6B6CA-4498-4D9C-A34D-82B1ADA2AEFF}">
      <dsp:nvSpPr>
        <dsp:cNvPr id="0" name=""/>
        <dsp:cNvSpPr/>
      </dsp:nvSpPr>
      <dsp:spPr>
        <a:xfrm>
          <a:off x="3797" y="0"/>
          <a:ext cx="1660224" cy="9365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Audio</a:t>
          </a:r>
          <a:endParaRPr lang="fr-FR" sz="1700" kern="1200" dirty="0"/>
        </a:p>
      </dsp:txBody>
      <dsp:txXfrm>
        <a:off x="31228" y="27431"/>
        <a:ext cx="1605362" cy="881713"/>
      </dsp:txXfrm>
    </dsp:sp>
    <dsp:sp modelId="{72880959-8251-49C8-BF73-E3C758FCD6B4}">
      <dsp:nvSpPr>
        <dsp:cNvPr id="0" name=""/>
        <dsp:cNvSpPr/>
      </dsp:nvSpPr>
      <dsp:spPr>
        <a:xfrm>
          <a:off x="1830044" y="262419"/>
          <a:ext cx="351967" cy="411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>
        <a:off x="1830044" y="344766"/>
        <a:ext cx="246377" cy="247041"/>
      </dsp:txXfrm>
    </dsp:sp>
    <dsp:sp modelId="{1DE44994-3005-43C1-8367-E78CF48EAFF8}">
      <dsp:nvSpPr>
        <dsp:cNvPr id="0" name=""/>
        <dsp:cNvSpPr/>
      </dsp:nvSpPr>
      <dsp:spPr>
        <a:xfrm>
          <a:off x="2328111" y="0"/>
          <a:ext cx="1660224" cy="9365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Keystrokes</a:t>
          </a:r>
          <a:endParaRPr lang="fr-FR" sz="1700" kern="1200" dirty="0"/>
        </a:p>
      </dsp:txBody>
      <dsp:txXfrm>
        <a:off x="2355542" y="27431"/>
        <a:ext cx="1605362" cy="881713"/>
      </dsp:txXfrm>
    </dsp:sp>
    <dsp:sp modelId="{FE383A94-1762-4893-8271-FE20C1AB3753}">
      <dsp:nvSpPr>
        <dsp:cNvPr id="0" name=""/>
        <dsp:cNvSpPr/>
      </dsp:nvSpPr>
      <dsp:spPr>
        <a:xfrm>
          <a:off x="4154359" y="262419"/>
          <a:ext cx="351967" cy="411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>
        <a:off x="4154359" y="344766"/>
        <a:ext cx="246377" cy="247041"/>
      </dsp:txXfrm>
    </dsp:sp>
    <dsp:sp modelId="{EF549517-6B46-4497-9AF0-C0B7E6DF5DCD}">
      <dsp:nvSpPr>
        <dsp:cNvPr id="0" name=""/>
        <dsp:cNvSpPr/>
      </dsp:nvSpPr>
      <dsp:spPr>
        <a:xfrm>
          <a:off x="4652426" y="0"/>
          <a:ext cx="1660224" cy="9365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Characteristics</a:t>
          </a:r>
          <a:endParaRPr lang="fr-FR" sz="1700" kern="1200" dirty="0"/>
        </a:p>
      </dsp:txBody>
      <dsp:txXfrm>
        <a:off x="4679857" y="27431"/>
        <a:ext cx="1605362" cy="881713"/>
      </dsp:txXfrm>
    </dsp:sp>
    <dsp:sp modelId="{B9B4C719-5BBA-45DB-9B07-83602ED307C2}">
      <dsp:nvSpPr>
        <dsp:cNvPr id="0" name=""/>
        <dsp:cNvSpPr/>
      </dsp:nvSpPr>
      <dsp:spPr>
        <a:xfrm>
          <a:off x="6478673" y="262419"/>
          <a:ext cx="351967" cy="411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/>
        </a:p>
      </dsp:txBody>
      <dsp:txXfrm>
        <a:off x="6478673" y="344766"/>
        <a:ext cx="246377" cy="247041"/>
      </dsp:txXfrm>
    </dsp:sp>
    <dsp:sp modelId="{F1DDC90D-B4C4-4740-AB12-BA18B526A4EF}">
      <dsp:nvSpPr>
        <dsp:cNvPr id="0" name=""/>
        <dsp:cNvSpPr/>
      </dsp:nvSpPr>
      <dsp:spPr>
        <a:xfrm>
          <a:off x="6976741" y="0"/>
          <a:ext cx="1660224" cy="9365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Classification</a:t>
          </a:r>
          <a:endParaRPr lang="fr-FR" sz="1700" kern="1200" dirty="0"/>
        </a:p>
      </dsp:txBody>
      <dsp:txXfrm>
        <a:off x="7004172" y="27431"/>
        <a:ext cx="1605362" cy="881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92113"/>
            <a:ext cx="9350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8913" y="9447213"/>
            <a:ext cx="161766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2213" y="1004888"/>
            <a:ext cx="4452937" cy="3338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0500" y="4660900"/>
            <a:ext cx="6475413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08163" y="9447213"/>
            <a:ext cx="41036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13438" y="9447213"/>
            <a:ext cx="9413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50"/>
              </a:lnSpc>
              <a:buFont typeface="Stafford" pitchFamily="2" charset="0"/>
              <a:buNone/>
              <a:tabLst>
                <a:tab pos="7239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90500" y="420688"/>
            <a:ext cx="54038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400" tIns="0" rIns="0" bIns="0" anchor="ctr"/>
          <a:lstStyle/>
          <a:p>
            <a:pPr algn="l">
              <a:lnSpc>
                <a:spcPts val="1350"/>
              </a:lnSpc>
              <a:buFont typeface="Stafford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90500" y="195263"/>
            <a:ext cx="6478588" cy="157162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90500" y="392113"/>
            <a:ext cx="647858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90500" y="850900"/>
            <a:ext cx="64785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90500" y="9447213"/>
            <a:ext cx="64785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8913" y="4462463"/>
            <a:ext cx="647858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1006475"/>
            <a:ext cx="4449763" cy="333692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659313"/>
            <a:ext cx="6475413" cy="4657725"/>
          </a:xfrm>
          <a:noFill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</a:t>
            </a:r>
            <a:r>
              <a:rPr lang="en-US" baseline="0" dirty="0" smtClean="0"/>
              <a:t> we will describe what we have and what we have planned to improve. Our improvements will concern each step, in particular the feature extraction and analysis (stereo audio =&gt; phase shift). </a:t>
            </a:r>
          </a:p>
          <a:p>
            <a:r>
              <a:rPr lang="en-US" baseline="0" dirty="0" smtClean="0"/>
              <a:t>We will record our own audio files for further testing. 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November 19, 2007</a:t>
            </a:r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|  </a:t>
            </a:r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|  </a:t>
            </a:r>
            <a:fld id="{92C156F3-6C7D-4C62-B24F-CEC351458306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698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adapt</a:t>
            </a:r>
            <a:r>
              <a:rPr lang="en-US" baseline="0" dirty="0" smtClean="0"/>
              <a:t> the feature extraction program and adds a new characteristic. 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November 19, 2007</a:t>
            </a:r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|  </a:t>
            </a:r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|  </a:t>
            </a:r>
            <a:fld id="{92C156F3-6C7D-4C62-B24F-CEC351458306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844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250825" y="188913"/>
            <a:ext cx="8642350" cy="2303462"/>
          </a:xfrm>
          <a:prstGeom prst="rect">
            <a:avLst/>
          </a:prstGeom>
          <a:solidFill>
            <a:srgbClr val="EAEAEA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Text Box 11"/>
          <p:cNvSpPr txBox="1">
            <a:spLocks noChangeArrowheads="1"/>
          </p:cNvSpPr>
          <p:nvPr userDrawn="1"/>
        </p:nvSpPr>
        <p:spPr bwMode="auto">
          <a:xfrm>
            <a:off x="250825" y="6642100"/>
            <a:ext cx="75596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smtClean="0">
                <a:solidFill>
                  <a:schemeClr val="folHlink"/>
                </a:solidFill>
              </a:rPr>
              <a:t>© author(s) of these slides including research results from the KOM research network and TU Darmstadt; otherwise it is specified at the respective slide</a:t>
            </a:r>
          </a:p>
        </p:txBody>
      </p:sp>
      <p:sp>
        <p:nvSpPr>
          <p:cNvPr id="11" name="Line 1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B8B5FDB6-3EA0-4704-AFA4-457E235F2A5B}" type="datetime5">
              <a:rPr lang="en-US" sz="1000" smtClean="0">
                <a:solidFill>
                  <a:schemeClr val="tx1"/>
                </a:solidFill>
              </a:rPr>
              <a:t>27-May-14</a:t>
            </a:fld>
            <a:endParaRPr lang="de-DE" sz="1000" dirty="0">
              <a:solidFill>
                <a:schemeClr val="tx1"/>
              </a:solidFill>
            </a:endParaRPr>
          </a:p>
        </p:txBody>
      </p:sp>
      <p:pic>
        <p:nvPicPr>
          <p:cNvPr id="13" name="Picture 18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4388" y="692150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Mastertitelformat bearbeiten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Master-Untertitelformat bearbeiten</a:t>
            </a:r>
          </a:p>
        </p:txBody>
      </p:sp>
      <p:sp>
        <p:nvSpPr>
          <p:cNvPr id="20" name="Text Box 10"/>
          <p:cNvSpPr txBox="1">
            <a:spLocks noChangeArrowheads="1"/>
          </p:cNvSpPr>
          <p:nvPr userDrawn="1"/>
        </p:nvSpPr>
        <p:spPr bwMode="auto">
          <a:xfrm>
            <a:off x="5076825" y="6021388"/>
            <a:ext cx="381635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Prof. Dr.-Ing. Ralf Steinmetz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KOM - Multimedia Communications Lab</a:t>
            </a:r>
          </a:p>
        </p:txBody>
      </p:sp>
      <p:sp>
        <p:nvSpPr>
          <p:cNvPr id="2" name="filename"/>
          <p:cNvSpPr txBox="1"/>
          <p:nvPr userDrawn="1"/>
        </p:nvSpPr>
        <p:spPr>
          <a:xfrm>
            <a:off x="254000" y="6477000"/>
            <a:ext cx="7620000" cy="23544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de-DE" sz="1000" smtClean="0">
                <a:solidFill>
                  <a:srgbClr val="000000"/>
                </a:solidFill>
              </a:rPr>
              <a:t>PPT-for-all___v.2.4_office2010___2011.09.20.pptx</a:t>
            </a:r>
            <a:endParaRPr lang="de-DE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27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74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404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45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94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90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142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20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17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82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9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35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54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10338"/>
            <a:ext cx="58689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ClrTx/>
              <a:buSzTx/>
              <a:buFontTx/>
              <a:buNone/>
              <a:defRPr sz="1000">
                <a:solidFill>
                  <a:srgbClr val="B5B5B5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2" name="Picture 8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6299200" y="6524625"/>
            <a:ext cx="23764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000">
                <a:solidFill>
                  <a:srgbClr val="B5B5B5"/>
                </a:solidFill>
              </a:rPr>
              <a:t>KOM – Multimedia Communications Lab  </a:t>
            </a:r>
            <a:endParaRPr lang="de-DE" sz="1000">
              <a:solidFill>
                <a:srgbClr val="B5B5B5"/>
              </a:solidFill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582D5D14-DD15-4A2D-8BFF-61D28DE9A5AB}" type="slidenum">
              <a:rPr lang="de-DE" sz="1000">
                <a:solidFill>
                  <a:schemeClr val="tx1"/>
                </a:solidFill>
              </a:rPr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‹N°›</a:t>
            </a:fld>
            <a:endParaRPr lang="de-DE" sz="100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>
              <a:solidFill>
                <a:srgbClr val="B5B5B5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5912" y="1052736"/>
            <a:ext cx="6734175" cy="1255390"/>
          </a:xfrm>
        </p:spPr>
        <p:txBody>
          <a:bodyPr/>
          <a:lstStyle/>
          <a:p>
            <a:r>
              <a:rPr lang="en-US" dirty="0"/>
              <a:t>Do You Hear What I’m Typing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Using Acoustic </a:t>
            </a:r>
            <a:r>
              <a:rPr lang="en-US" dirty="0"/>
              <a:t>Patterns to Detect Keyboard Input</a:t>
            </a:r>
            <a:endParaRPr lang="en-US" b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5912" y="476672"/>
            <a:ext cx="6734175" cy="395436"/>
          </a:xfrm>
        </p:spPr>
        <p:txBody>
          <a:bodyPr/>
          <a:lstStyle/>
          <a:p>
            <a:r>
              <a:rPr lang="sv-SE" b="1" dirty="0"/>
              <a:t>DSS-4, Lab, Tutors : Irina Diaconita and Frank Englert</a:t>
            </a:r>
            <a:endParaRPr lang="sv-SE" dirty="0"/>
          </a:p>
        </p:txBody>
      </p:sp>
      <p:sp>
        <p:nvSpPr>
          <p:cNvPr id="3077" name="Text Box 65"/>
          <p:cNvSpPr txBox="1">
            <a:spLocks noChangeArrowheads="1"/>
          </p:cNvSpPr>
          <p:nvPr/>
        </p:nvSpPr>
        <p:spPr bwMode="auto">
          <a:xfrm>
            <a:off x="7075955" y="6310313"/>
            <a:ext cx="18886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>
                <a:solidFill>
                  <a:schemeClr val="folHlink"/>
                </a:solidFill>
              </a:rPr>
              <a:t>Source : www.scientificamerican.com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22575" y="5797961"/>
            <a:ext cx="1710725" cy="607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Pascal </a:t>
            </a:r>
            <a:r>
              <a:rPr lang="en-US" dirty="0" smtClean="0">
                <a:solidFill>
                  <a:schemeClr val="tx1"/>
                </a:solidFill>
              </a:rPr>
              <a:t>Granier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William </a:t>
            </a:r>
            <a:r>
              <a:rPr lang="en-US" dirty="0" err="1">
                <a:solidFill>
                  <a:schemeClr val="tx1"/>
                </a:solidFill>
              </a:rPr>
              <a:t>Cibille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708920"/>
            <a:ext cx="3060700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Current state of our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Preparation of </a:t>
            </a:r>
            <a:r>
              <a:rPr lang="en-US" dirty="0" smtClean="0"/>
              <a:t>laboratory</a:t>
            </a:r>
          </a:p>
          <a:p>
            <a:pPr marL="512762" lvl="1" indent="-342900">
              <a:buFont typeface="Arial" pitchFamily="34" charset="0"/>
              <a:buChar char="•"/>
            </a:pPr>
            <a:r>
              <a:rPr lang="en-US" dirty="0" smtClean="0"/>
              <a:t>Software installation</a:t>
            </a:r>
          </a:p>
          <a:p>
            <a:pPr marL="512762" lvl="1" indent="-342900">
              <a:buFont typeface="Arial" pitchFamily="34" charset="0"/>
              <a:buChar char="•"/>
            </a:pPr>
            <a:r>
              <a:rPr lang="en-US" dirty="0" smtClean="0"/>
              <a:t>Python training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Reading and global understanding of the </a:t>
            </a:r>
            <a:r>
              <a:rPr lang="en-US" dirty="0" smtClean="0"/>
              <a:t>code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Drawing of first ideas of improvements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Start of tests on parameters</a:t>
            </a:r>
            <a:r>
              <a:rPr lang="en-US" b="0" dirty="0"/>
              <a:t> (feature &amp; </a:t>
            </a:r>
            <a:r>
              <a:rPr lang="en-US" b="0" dirty="0" smtClean="0"/>
              <a:t>classifiers)</a:t>
            </a:r>
            <a:endParaRPr lang="en-US" b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71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Evaluation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smtClean="0"/>
              <a:t>Accuracy</a:t>
            </a:r>
            <a:r>
              <a:rPr lang="en-US" sz="2400" dirty="0"/>
              <a:t> :</a:t>
            </a:r>
          </a:p>
          <a:p>
            <a:pPr marL="627062" lvl="1" indent="-457200">
              <a:buFont typeface="Arial" pitchFamily="34" charset="0"/>
              <a:buChar char="•"/>
            </a:pPr>
            <a:r>
              <a:rPr lang="en-US" sz="2000" dirty="0" smtClean="0"/>
              <a:t>Precision </a:t>
            </a:r>
            <a:r>
              <a:rPr lang="en-US" sz="2000" dirty="0"/>
              <a:t>calculated by the program</a:t>
            </a:r>
          </a:p>
          <a:p>
            <a:pPr marL="627062" lvl="1" indent="-457200">
              <a:buFont typeface="Arial" pitchFamily="34" charset="0"/>
              <a:buChar char="•"/>
            </a:pPr>
            <a:r>
              <a:rPr lang="en-US" sz="2000" dirty="0"/>
              <a:t>Confusion </a:t>
            </a:r>
            <a:r>
              <a:rPr lang="en-US" sz="2000" dirty="0" smtClean="0"/>
              <a:t>Matrix</a:t>
            </a:r>
          </a:p>
          <a:p>
            <a:endParaRPr lang="en-US" sz="24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Improve the UI</a:t>
            </a:r>
          </a:p>
          <a:p>
            <a:pPr marL="627062" lvl="1" indent="-457200">
              <a:buFont typeface="Arial" pitchFamily="34" charset="0"/>
              <a:buChar char="•"/>
            </a:pPr>
            <a:r>
              <a:rPr lang="en-US" sz="2000" dirty="0" smtClean="0"/>
              <a:t>Mode selection menus</a:t>
            </a:r>
          </a:p>
          <a:p>
            <a:pPr marL="627062" lvl="1" indent="-457200">
              <a:buFont typeface="Arial" pitchFamily="34" charset="0"/>
              <a:buChar char="•"/>
            </a:pPr>
            <a:r>
              <a:rPr lang="en-US" sz="2000" dirty="0" smtClean="0"/>
              <a:t>Graphic axis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Measure efficiency </a:t>
            </a:r>
            <a:r>
              <a:rPr lang="en-US" sz="2400" dirty="0"/>
              <a:t>on other recordings</a:t>
            </a:r>
          </a:p>
          <a:p>
            <a:endParaRPr lang="en-US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646613" y="2184019"/>
            <a:ext cx="4244975" cy="3569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407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Time plan and next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Week 1 : Test </a:t>
            </a:r>
            <a:r>
              <a:rPr lang="en-US" dirty="0"/>
              <a:t>program parameters</a:t>
            </a:r>
          </a:p>
          <a:p>
            <a:pPr marL="512762" lvl="1" indent="-342900">
              <a:buFont typeface="Arial" pitchFamily="34" charset="0"/>
              <a:buChar char="•"/>
            </a:pPr>
            <a:r>
              <a:rPr lang="en-US" dirty="0"/>
              <a:t>Feature extraction : </a:t>
            </a:r>
            <a:r>
              <a:rPr lang="en-US" dirty="0" smtClean="0"/>
              <a:t>windows</a:t>
            </a:r>
            <a:r>
              <a:rPr lang="en-US" dirty="0"/>
              <a:t> (length, type of window, length of step Size...)</a:t>
            </a:r>
          </a:p>
          <a:p>
            <a:pPr marL="512762" lvl="1" indent="-342900">
              <a:buFont typeface="Arial" pitchFamily="34" charset="0"/>
              <a:buChar char="•"/>
            </a:pPr>
            <a:r>
              <a:rPr lang="en-US" dirty="0"/>
              <a:t>Improvement of the threshold filter (use of logarithmic scale, extraction of the signal in keystrokes</a:t>
            </a:r>
          </a:p>
          <a:p>
            <a:pPr marL="512762" lvl="1" indent="-342900">
              <a:buFont typeface="Arial" pitchFamily="34" charset="0"/>
              <a:buChar char="•"/>
            </a:pPr>
            <a:r>
              <a:rPr lang="en-US" dirty="0" smtClean="0"/>
              <a:t>Further improvement of feature extraction algorithm</a:t>
            </a:r>
          </a:p>
          <a:p>
            <a:pPr marL="512762" lvl="1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Week 2 :</a:t>
            </a:r>
          </a:p>
          <a:p>
            <a:pPr marL="512762" lvl="1" indent="-342900">
              <a:buFont typeface="Arial" pitchFamily="34" charset="0"/>
              <a:buChar char="•"/>
            </a:pPr>
            <a:r>
              <a:rPr lang="en-US" dirty="0" smtClean="0"/>
              <a:t>Record our own samples</a:t>
            </a:r>
            <a:endParaRPr lang="en-US" dirty="0"/>
          </a:p>
          <a:p>
            <a:pPr marL="701675" lvl="2" indent="-342900">
              <a:buFont typeface="Arial" pitchFamily="34" charset="0"/>
              <a:buChar char="•"/>
            </a:pPr>
            <a:r>
              <a:rPr lang="en-US" dirty="0" smtClean="0"/>
              <a:t>Find </a:t>
            </a:r>
            <a:r>
              <a:rPr lang="en-US" dirty="0"/>
              <a:t>high-frequency recording </a:t>
            </a:r>
            <a:r>
              <a:rPr lang="en-US" dirty="0" smtClean="0"/>
              <a:t>material (microphone </a:t>
            </a:r>
            <a:r>
              <a:rPr lang="en-US" dirty="0"/>
              <a:t>&amp; sound card </a:t>
            </a:r>
            <a:r>
              <a:rPr lang="en-US" dirty="0" smtClean="0"/>
              <a:t>upper </a:t>
            </a:r>
            <a:r>
              <a:rPr lang="en-US" dirty="0"/>
              <a:t>than 44kHz</a:t>
            </a:r>
            <a:r>
              <a:rPr lang="en-US" dirty="0" smtClean="0"/>
              <a:t>)</a:t>
            </a:r>
          </a:p>
          <a:p>
            <a:pPr marL="701675" lvl="2" indent="-342900">
              <a:buFont typeface="Arial" pitchFamily="34" charset="0"/>
              <a:buChar char="•"/>
            </a:pPr>
            <a:r>
              <a:rPr lang="en-US" dirty="0" smtClean="0"/>
              <a:t>Find stereo microphones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27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Time plan and next </a:t>
            </a:r>
            <a:r>
              <a:rPr lang="en-US" dirty="0" smtClean="0"/>
              <a:t>steps (2/2)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Week 3 :</a:t>
            </a:r>
          </a:p>
          <a:p>
            <a:pPr marL="512762" lvl="1" indent="-342900">
              <a:buFont typeface="Arial" pitchFamily="34" charset="0"/>
              <a:buChar char="•"/>
            </a:pPr>
            <a:r>
              <a:rPr lang="en-US" dirty="0" smtClean="0"/>
              <a:t>Adapt feature extraction</a:t>
            </a:r>
          </a:p>
          <a:p>
            <a:pPr marL="512762" lvl="1" indent="-342900">
              <a:buFont typeface="Arial" pitchFamily="34" charset="0"/>
              <a:buChar char="•"/>
            </a:pPr>
            <a:r>
              <a:rPr lang="en-US" dirty="0" smtClean="0"/>
              <a:t>Classifier modification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Week 4 : Further </a:t>
            </a:r>
            <a:r>
              <a:rPr lang="en-US" dirty="0"/>
              <a:t>modifications according new ideas and </a:t>
            </a:r>
            <a:r>
              <a:rPr lang="en-US" dirty="0" smtClean="0"/>
              <a:t>issues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Week 5 (End of June) :</a:t>
            </a:r>
          </a:p>
          <a:p>
            <a:pPr marL="512762" lvl="1" indent="-342900">
              <a:buFont typeface="Arial" pitchFamily="34" charset="0"/>
              <a:buChar char="•"/>
            </a:pPr>
            <a:r>
              <a:rPr lang="en-US" dirty="0"/>
              <a:t>Phase shift classification with stereo </a:t>
            </a:r>
            <a:r>
              <a:rPr lang="en-US" dirty="0" smtClean="0"/>
              <a:t>microphone</a:t>
            </a:r>
          </a:p>
          <a:p>
            <a:pPr marL="512762" lvl="1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Week 6 : Summary &amp; conclusion of our work</a:t>
            </a:r>
            <a:endParaRPr lang="en-US" dirty="0"/>
          </a:p>
          <a:p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27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2448743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Keyboard Input detection is a rich and interesting project</a:t>
            </a:r>
          </a:p>
          <a:p>
            <a:pPr marL="627062" lvl="1" indent="-457200">
              <a:buFont typeface="Arial" pitchFamily="34" charset="0"/>
              <a:buChar char="•"/>
            </a:pPr>
            <a:r>
              <a:rPr lang="en-US" sz="2000" dirty="0"/>
              <a:t>Mobile Sensing</a:t>
            </a:r>
          </a:p>
          <a:p>
            <a:pPr marL="627062" lvl="1" indent="-457200">
              <a:buFont typeface="Arial" pitchFamily="34" charset="0"/>
              <a:buChar char="•"/>
            </a:pPr>
            <a:r>
              <a:rPr lang="en-US" sz="2000" dirty="0"/>
              <a:t>Sound Processing</a:t>
            </a:r>
          </a:p>
          <a:p>
            <a:pPr marL="627062" lvl="1" indent="-457200">
              <a:buFont typeface="Arial" pitchFamily="34" charset="0"/>
              <a:buChar char="•"/>
            </a:pPr>
            <a:r>
              <a:rPr lang="en-US" sz="2000" dirty="0"/>
              <a:t>Machine Learning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4646613" y="4221088"/>
            <a:ext cx="4244975" cy="2232100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Work is in progress</a:t>
            </a:r>
          </a:p>
          <a:p>
            <a:pPr marL="627062" lvl="1" indent="-457200">
              <a:buFont typeface="Arial" pitchFamily="34" charset="0"/>
              <a:buChar char="•"/>
            </a:pPr>
            <a:r>
              <a:rPr lang="en-US" sz="1800" dirty="0" smtClean="0"/>
              <a:t>Current program works</a:t>
            </a:r>
          </a:p>
          <a:p>
            <a:pPr marL="627062" lvl="1" indent="-457200">
              <a:buFont typeface="Arial" pitchFamily="34" charset="0"/>
              <a:buChar char="•"/>
            </a:pPr>
            <a:r>
              <a:rPr lang="en-US" sz="1800" dirty="0" smtClean="0"/>
              <a:t>Tests with modified program</a:t>
            </a:r>
            <a:endParaRPr lang="en-US" sz="1800" dirty="0"/>
          </a:p>
          <a:p>
            <a:pPr marL="627062" lvl="1" indent="-457200">
              <a:buFont typeface="Arial" pitchFamily="34" charset="0"/>
              <a:buChar char="•"/>
            </a:pPr>
            <a:r>
              <a:rPr lang="en-US" sz="1800" dirty="0" smtClean="0"/>
              <a:t>Ideas </a:t>
            </a:r>
            <a:r>
              <a:rPr lang="en-US" sz="1800" dirty="0"/>
              <a:t>of improvements</a:t>
            </a:r>
          </a:p>
          <a:p>
            <a:pPr marL="627062" lvl="1" indent="-457200">
              <a:buFont typeface="Arial" pitchFamily="34" charset="0"/>
              <a:buChar char="•"/>
            </a:pPr>
            <a:r>
              <a:rPr lang="en-US" sz="1800" dirty="0"/>
              <a:t>News ideas will come with further work and best mastery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556792"/>
            <a:ext cx="2160587" cy="252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900487"/>
            <a:ext cx="1900237" cy="233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168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de-DE" smtClean="0">
              <a:solidFill>
                <a:srgbClr val="B5B5B5"/>
              </a:solidFill>
            </a:endParaRPr>
          </a:p>
          <a:p>
            <a:pPr eaLnBrk="1" hangingPunct="1"/>
            <a:endParaRPr lang="de-DE" smtClean="0">
              <a:solidFill>
                <a:srgbClr val="B5B5B5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Questions </a:t>
            </a:r>
            <a:r>
              <a:rPr lang="en-US" dirty="0"/>
              <a:t>?</a:t>
            </a:r>
            <a:endParaRPr lang="en-US" dirty="0" smtClean="0"/>
          </a:p>
        </p:txBody>
      </p:sp>
      <p:pic>
        <p:nvPicPr>
          <p:cNvPr id="5125" name="Picture 3" descr="fragezeichen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672" y="1484784"/>
            <a:ext cx="4321175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Source : adnanboz.wordpress.com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342231" y="1730375"/>
            <a:ext cx="6457950" cy="4476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3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Motivation</a:t>
            </a:r>
          </a:p>
          <a:p>
            <a:endParaRPr lang="en-US" dirty="0"/>
          </a:p>
          <a:p>
            <a:r>
              <a:rPr lang="en-US" dirty="0"/>
              <a:t>2) Idea of the project and goals</a:t>
            </a:r>
          </a:p>
          <a:p>
            <a:endParaRPr lang="en-US" dirty="0"/>
          </a:p>
          <a:p>
            <a:r>
              <a:rPr lang="en-US" dirty="0"/>
              <a:t>3) Technical concept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4) Current state of our work</a:t>
            </a:r>
          </a:p>
          <a:p>
            <a:endParaRPr lang="en-US" dirty="0"/>
          </a:p>
          <a:p>
            <a:r>
              <a:rPr lang="en-US" dirty="0"/>
              <a:t>5) Evaluation Methods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6) Time plan and next steps</a:t>
            </a:r>
          </a:p>
          <a:p>
            <a:endParaRPr lang="en-US" dirty="0"/>
          </a:p>
          <a:p>
            <a:r>
              <a:rPr lang="en-US" dirty="0"/>
              <a:t>Conclusion &amp; Questions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55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Motivation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Source : www.bubblews.com, ocw.nd.edu, flickr.com/photos/</a:t>
            </a:r>
            <a:r>
              <a:rPr lang="en-US" dirty="0" err="1"/>
              <a:t>calgaryreviews</a:t>
            </a:r>
            <a:r>
              <a:rPr lang="en-US" dirty="0"/>
              <a:t>/5584312278/,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82560" y="1800000"/>
            <a:ext cx="1657439" cy="200016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ZoneTexte 9"/>
          <p:cNvSpPr txBox="1"/>
          <p:nvPr/>
        </p:nvSpPr>
        <p:spPr>
          <a:xfrm>
            <a:off x="881083" y="3973319"/>
            <a:ext cx="1297833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dirty="0" err="1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rPr>
              <a:t>Multimedia</a:t>
            </a:r>
            <a:endParaRPr lang="fr-FR" sz="1800" b="0" i="0" u="none" strike="noStrike" kern="1200" dirty="0">
              <a:ln>
                <a:noFill/>
              </a:ln>
              <a:solidFill>
                <a:schemeClr val="tx1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420000" y="1800000"/>
            <a:ext cx="1719000" cy="19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ZoneTexte 11"/>
          <p:cNvSpPr txBox="1"/>
          <p:nvPr/>
        </p:nvSpPr>
        <p:spPr>
          <a:xfrm>
            <a:off x="3311626" y="3960000"/>
            <a:ext cx="2016747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dirty="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rPr>
              <a:t>Machine 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rPr>
              <a:t>Learning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480000" y="1800000"/>
            <a:ext cx="1260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ZoneTexte 13"/>
          <p:cNvSpPr txBox="1"/>
          <p:nvPr/>
        </p:nvSpPr>
        <p:spPr>
          <a:xfrm>
            <a:off x="6589995" y="4140000"/>
            <a:ext cx="1760010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dirty="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rPr>
              <a:t>Mobile </a:t>
            </a:r>
            <a:r>
              <a:rPr lang="fr-FR" sz="1800" b="0" i="0" u="none" strike="noStrike" kern="1200" dirty="0" err="1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rPr>
              <a:t>Sensing</a:t>
            </a:r>
            <a:endParaRPr lang="fr-FR" sz="1800" b="0" i="0" u="none" strike="noStrike" kern="1200" dirty="0">
              <a:ln>
                <a:noFill/>
              </a:ln>
              <a:solidFill>
                <a:schemeClr val="tx1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980000" y="4483800"/>
            <a:ext cx="4486320" cy="12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ZoneTexte 15"/>
          <p:cNvSpPr txBox="1"/>
          <p:nvPr/>
        </p:nvSpPr>
        <p:spPr>
          <a:xfrm>
            <a:off x="3295457" y="5953320"/>
            <a:ext cx="2055155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rPr>
              <a:t>Sound </a:t>
            </a:r>
            <a:r>
              <a:rPr lang="en-US" sz="1800" b="0" i="0" u="none" strike="noStrike" kern="120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rPr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105270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Idea of the project and goals 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Source : www.scientificamerican.com, www.lefigaro.fr</a:t>
            </a:r>
            <a:endParaRPr lang="de-DE" dirty="0"/>
          </a:p>
        </p:txBody>
      </p:sp>
      <p:sp>
        <p:nvSpPr>
          <p:cNvPr id="4" name="ZoneTexte 3"/>
          <p:cNvSpPr txBox="1"/>
          <p:nvPr/>
        </p:nvSpPr>
        <p:spPr>
          <a:xfrm>
            <a:off x="924774" y="1800000"/>
            <a:ext cx="5015378" cy="200807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dirty="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rPr>
              <a:t>Keyboard Input detection 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dirty="0">
              <a:ln>
                <a:noFill/>
              </a:ln>
              <a:solidFill>
                <a:schemeClr val="tx1"/>
              </a:solidFill>
              <a:latin typeface="Arial" pitchFamily="18"/>
              <a:ea typeface="Microsoft YaHei" pitchFamily="2"/>
              <a:cs typeface="Mangal" pitchFamily="2"/>
            </a:endParaRPr>
          </a:p>
          <a:p>
            <a:pPr marL="285750" marR="0" lvl="0" indent="-28575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itchFamily="34" charset="0"/>
              <a:buChar char="•"/>
              <a:tabLst/>
            </a:pPr>
            <a:r>
              <a:rPr lang="en-US" sz="1800" b="0" i="0" u="none" strike="noStrike" kern="1200" dirty="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rPr>
              <a:t>For text and code multiple </a:t>
            </a:r>
            <a:r>
              <a:rPr lang="en-US" sz="1800" b="0" i="0" u="none" strike="noStrike" kern="1200" dirty="0" smtClean="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rPr>
              <a:t>recording</a:t>
            </a:r>
            <a:endParaRPr lang="en-US" sz="1800" b="0" i="0" u="none" strike="noStrike" kern="1200" dirty="0">
              <a:ln>
                <a:noFill/>
              </a:ln>
              <a:solidFill>
                <a:schemeClr val="tx1"/>
              </a:solidFill>
              <a:latin typeface="Arial" pitchFamily="18"/>
              <a:ea typeface="Microsoft YaHei" pitchFamily="2"/>
              <a:cs typeface="Mangal" pitchFamily="2"/>
            </a:endParaRPr>
          </a:p>
          <a:p>
            <a:pPr marL="285750" marR="0" lvl="0" indent="-28575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itchFamily="34" charset="0"/>
              <a:buChar char="•"/>
              <a:tabLst/>
            </a:pPr>
            <a:r>
              <a:rPr lang="en-US" sz="1800" b="0" i="0" u="none" strike="noStrike" kern="1200" dirty="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rPr>
              <a:t>By sound recording and treatment on a mobile device</a:t>
            </a:r>
          </a:p>
          <a:p>
            <a:pPr marL="285750" marR="0" lvl="0" indent="-28575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itchFamily="34" charset="0"/>
              <a:buChar char="•"/>
              <a:tabLst/>
            </a:pPr>
            <a:r>
              <a:rPr lang="en-US" sz="1800" b="0" i="0" u="none" strike="noStrike" kern="1200" dirty="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rPr>
              <a:t>Machine Learning</a:t>
            </a:r>
          </a:p>
          <a:p>
            <a:pPr marL="285750" marR="0" lvl="0" indent="-28575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itchFamily="34" charset="0"/>
              <a:buChar char="•"/>
              <a:tabLst/>
            </a:pPr>
            <a:r>
              <a:rPr lang="en-US" sz="1800" b="0" i="0" u="none" strike="noStrike" kern="1200" dirty="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rPr>
              <a:t>Ten keys prototype (numbers)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120000" y="1620000"/>
            <a:ext cx="2340000" cy="23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0000" y="4320000"/>
            <a:ext cx="2340000" cy="1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/>
          <p:cNvSpPr txBox="1"/>
          <p:nvPr/>
        </p:nvSpPr>
        <p:spPr>
          <a:xfrm>
            <a:off x="3379608" y="4434120"/>
            <a:ext cx="4806614" cy="174261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dirty="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rPr>
              <a:t>Aim : application optimization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dirty="0">
              <a:ln>
                <a:noFill/>
              </a:ln>
              <a:solidFill>
                <a:schemeClr val="tx1"/>
              </a:solidFill>
              <a:latin typeface="Arial" pitchFamily="18"/>
              <a:ea typeface="Microsoft YaHei" pitchFamily="2"/>
              <a:cs typeface="Mangal" pitchFamily="2"/>
            </a:endParaRPr>
          </a:p>
          <a:p>
            <a:pPr marL="285750" marR="0" lvl="0" indent="-28575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itchFamily="34" charset="0"/>
              <a:buChar char="•"/>
              <a:tabLst/>
            </a:pPr>
            <a:r>
              <a:rPr lang="en-US" sz="1800" b="0" i="0" u="none" strike="noStrike" kern="1200" dirty="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rPr>
              <a:t>Increase the </a:t>
            </a:r>
            <a:r>
              <a:rPr lang="en-US" sz="1800" b="0" i="0" u="none" strike="noStrike" kern="1200" dirty="0" smtClean="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rPr>
              <a:t>accuracy (now is 36</a:t>
            </a:r>
            <a:r>
              <a:rPr lang="en-US" sz="1800" b="0" i="0" u="none" strike="noStrike" kern="1200" dirty="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rPr>
              <a:t>%)</a:t>
            </a:r>
          </a:p>
          <a:p>
            <a:pPr marL="285750" marR="0" lvl="0" indent="-28575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itchFamily="34" charset="0"/>
              <a:buChar char="•"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rPr>
              <a:t>Adapt the audio classifier to this special </a:t>
            </a:r>
            <a:br>
              <a:rPr lang="en-US" sz="1800" b="0" i="0" u="none" strike="noStrike" kern="1200" spc="0" dirty="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rPr>
            </a:br>
            <a:r>
              <a:rPr lang="en-US" sz="1800" b="0" i="0" u="none" strike="noStrike" kern="1200" spc="0" dirty="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rPr>
              <a:t>application domain</a:t>
            </a:r>
          </a:p>
          <a:p>
            <a:pPr marL="285750" marR="0" lvl="0" indent="-28575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itchFamily="34" charset="0"/>
              <a:buChar char="•"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chemeClr val="tx1"/>
                </a:solidFill>
                <a:latin typeface="Arial" pitchFamily="18"/>
                <a:ea typeface="Microsoft YaHei" pitchFamily="2"/>
                <a:cs typeface="Mangal" pitchFamily="2"/>
              </a:rPr>
              <a:t>Collect audio samples &amp; train the classifier</a:t>
            </a:r>
          </a:p>
        </p:txBody>
      </p:sp>
    </p:spTree>
    <p:extLst>
      <p:ext uri="{BB962C8B-B14F-4D97-AF65-F5344CB8AC3E}">
        <p14:creationId xmlns:p14="http://schemas.microsoft.com/office/powerpoint/2010/main" val="198514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Technical </a:t>
            </a:r>
            <a:r>
              <a:rPr lang="de-DE" dirty="0" err="1"/>
              <a:t>concept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0825" y="2708920"/>
            <a:ext cx="8640763" cy="3744268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Audio: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An audio input file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Keystroke: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An audio feature extracted from the input stream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Characteristics: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The results of an audio analysis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Classification: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Learning mode</a:t>
            </a: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Prediction mode</a:t>
            </a: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b="1" dirty="0"/>
              <a:t>Measure </a:t>
            </a:r>
            <a:r>
              <a:rPr lang="en-US" b="1" dirty="0" smtClean="0"/>
              <a:t>accuracy </a:t>
            </a:r>
            <a:r>
              <a:rPr lang="en-US" dirty="0" smtClean="0"/>
              <a:t>(10 </a:t>
            </a:r>
            <a:r>
              <a:rPr lang="en-US" dirty="0"/>
              <a:t>classes so it must be at least 10 % !)</a:t>
            </a:r>
          </a:p>
          <a:p>
            <a:pPr marL="0" indent="0"/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graphicFrame>
        <p:nvGraphicFramePr>
          <p:cNvPr id="5" name="Espace réservé du contenu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9247443"/>
              </p:ext>
            </p:extLst>
          </p:nvPr>
        </p:nvGraphicFramePr>
        <p:xfrm>
          <a:off x="251520" y="1556321"/>
          <a:ext cx="8640763" cy="936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887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3.a</a:t>
            </a:r>
            <a:r>
              <a:rPr lang="de-DE" dirty="0"/>
              <a:t>) Technical </a:t>
            </a:r>
            <a:r>
              <a:rPr lang="de-DE" dirty="0" err="1" smtClean="0"/>
              <a:t>concept</a:t>
            </a:r>
            <a:r>
              <a:rPr lang="de-DE" dirty="0" smtClean="0"/>
              <a:t>: </a:t>
            </a:r>
            <a:r>
              <a:rPr lang="de-DE" dirty="0" err="1"/>
              <a:t>Step</a:t>
            </a:r>
            <a:r>
              <a:rPr lang="de-DE" dirty="0"/>
              <a:t> 1/3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618" y="3429000"/>
            <a:ext cx="8640763" cy="3240212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/>
              <a:t>How do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cut</a:t>
            </a:r>
            <a:r>
              <a:rPr lang="fr-FR" dirty="0"/>
              <a:t> the </a:t>
            </a:r>
            <a:r>
              <a:rPr lang="fr-FR" dirty="0" err="1" smtClean="0"/>
              <a:t>keystrokes</a:t>
            </a:r>
            <a:r>
              <a:rPr lang="fr-FR" dirty="0" smtClean="0"/>
              <a:t> out</a:t>
            </a:r>
            <a:r>
              <a:rPr lang="fr-FR" dirty="0"/>
              <a:t>?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 err="1"/>
              <a:t>Now</a:t>
            </a:r>
            <a:r>
              <a:rPr lang="fr-FR" dirty="0"/>
              <a:t>: a </a:t>
            </a:r>
            <a:r>
              <a:rPr lang="fr-FR" dirty="0" err="1"/>
              <a:t>fixed</a:t>
            </a:r>
            <a:r>
              <a:rPr lang="fr-FR" dirty="0"/>
              <a:t>-size </a:t>
            </a:r>
            <a:r>
              <a:rPr lang="fr-FR" dirty="0" err="1"/>
              <a:t>window</a:t>
            </a:r>
            <a:r>
              <a:rPr lang="fr-FR" dirty="0"/>
              <a:t> moves </a:t>
            </a:r>
            <a:r>
              <a:rPr lang="fr-FR" dirty="0" err="1"/>
              <a:t>along</a:t>
            </a:r>
            <a:r>
              <a:rPr lang="fr-FR" dirty="0"/>
              <a:t> the audio </a:t>
            </a:r>
            <a:r>
              <a:rPr lang="fr-FR" dirty="0" err="1"/>
              <a:t>stream</a:t>
            </a:r>
            <a:endParaRPr lang="fr-F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/>
              <a:t>Our </a:t>
            </a:r>
            <a:r>
              <a:rPr lang="fr-FR" dirty="0" err="1"/>
              <a:t>work</a:t>
            </a:r>
            <a:r>
              <a:rPr lang="fr-FR" dirty="0"/>
              <a:t>: </a:t>
            </a:r>
            <a:r>
              <a:rPr lang="fr-FR" dirty="0" err="1"/>
              <a:t>determine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a </a:t>
            </a:r>
            <a:r>
              <a:rPr lang="fr-FR" dirty="0" err="1"/>
              <a:t>keystroke</a:t>
            </a:r>
            <a:r>
              <a:rPr lang="fr-FR" dirty="0"/>
              <a:t> </a:t>
            </a:r>
            <a:r>
              <a:rPr lang="fr-FR" dirty="0" err="1" smtClean="0"/>
              <a:t>begins</a:t>
            </a:r>
            <a:r>
              <a:rPr lang="fr-FR" dirty="0" smtClean="0"/>
              <a:t> (</a:t>
            </a:r>
            <a:r>
              <a:rPr lang="fr-FR" dirty="0" err="1" smtClean="0"/>
              <a:t>peak</a:t>
            </a:r>
            <a:r>
              <a:rPr lang="fr-FR" dirty="0" smtClean="0"/>
              <a:t> </a:t>
            </a:r>
            <a:r>
              <a:rPr lang="fr-FR" dirty="0" err="1" smtClean="0"/>
              <a:t>detection</a:t>
            </a:r>
            <a:r>
              <a:rPr lang="fr-FR" dirty="0" smtClean="0"/>
              <a:t>)</a:t>
            </a: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err="1"/>
              <a:t>Filtering</a:t>
            </a:r>
            <a:r>
              <a:rPr lang="fr-FR" dirty="0"/>
              <a:t> the </a:t>
            </a:r>
            <a:r>
              <a:rPr lang="fr-FR" dirty="0" err="1" smtClean="0"/>
              <a:t>keystrokes</a:t>
            </a:r>
            <a:endParaRPr lang="fr-F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/>
              <a:t>Drop </a:t>
            </a:r>
            <a:r>
              <a:rPr lang="fr-FR" dirty="0" err="1"/>
              <a:t>extracts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silence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 err="1"/>
              <a:t>Now</a:t>
            </a:r>
            <a:r>
              <a:rPr lang="fr-FR" dirty="0"/>
              <a:t>: a </a:t>
            </a:r>
            <a:r>
              <a:rPr lang="fr-FR" dirty="0" err="1"/>
              <a:t>threshold</a:t>
            </a:r>
            <a:r>
              <a:rPr lang="fr-FR" dirty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decimal</a:t>
            </a:r>
            <a:r>
              <a:rPr lang="fr-FR" dirty="0" smtClean="0"/>
              <a:t> Manhattan </a:t>
            </a:r>
            <a:r>
              <a:rPr lang="fr-FR" dirty="0" err="1" smtClean="0"/>
              <a:t>Norm</a:t>
            </a:r>
            <a:endParaRPr lang="fr-F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 err="1" smtClean="0"/>
              <a:t>Ideas</a:t>
            </a:r>
            <a:r>
              <a:rPr lang="fr-FR" dirty="0" smtClean="0"/>
              <a:t> of </a:t>
            </a:r>
            <a:r>
              <a:rPr lang="fr-FR" dirty="0" err="1" smtClean="0"/>
              <a:t>improvement</a:t>
            </a:r>
            <a:r>
              <a:rPr lang="fr-FR" dirty="0" smtClean="0"/>
              <a:t>:</a:t>
            </a:r>
          </a:p>
          <a:p>
            <a:pPr marL="931863" lvl="2" indent="-285750">
              <a:buFont typeface="Arial" pitchFamily="34" charset="0"/>
              <a:buChar char="•"/>
            </a:pPr>
            <a:r>
              <a:rPr lang="fr-FR" dirty="0" smtClean="0"/>
              <a:t>Test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norms</a:t>
            </a:r>
            <a:endParaRPr lang="fr-FR" dirty="0" smtClean="0"/>
          </a:p>
          <a:p>
            <a:pPr marL="931863" lvl="2" indent="-285750">
              <a:buFont typeface="Arial" pitchFamily="34" charset="0"/>
              <a:buChar char="•"/>
            </a:pPr>
            <a:r>
              <a:rPr lang="en-US" dirty="0" smtClean="0"/>
              <a:t>Reconsider</a:t>
            </a:r>
            <a:r>
              <a:rPr lang="fr-FR" dirty="0" smtClean="0"/>
              <a:t> the </a:t>
            </a:r>
            <a:r>
              <a:rPr lang="fr-FR" dirty="0" err="1" smtClean="0"/>
              <a:t>windowing</a:t>
            </a:r>
            <a:r>
              <a:rPr lang="fr-FR" dirty="0" smtClean="0"/>
              <a:t> </a:t>
            </a:r>
            <a:r>
              <a:rPr lang="fr-FR" dirty="0" err="1" smtClean="0"/>
              <a:t>mechanism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grpSp>
        <p:nvGrpSpPr>
          <p:cNvPr id="7" name="Groupe 6"/>
          <p:cNvGrpSpPr/>
          <p:nvPr/>
        </p:nvGrpSpPr>
        <p:grpSpPr>
          <a:xfrm>
            <a:off x="255317" y="1700808"/>
            <a:ext cx="8633168" cy="936575"/>
            <a:chOff x="255317" y="1700808"/>
            <a:chExt cx="8633168" cy="936575"/>
          </a:xfrm>
        </p:grpSpPr>
        <p:sp>
          <p:nvSpPr>
            <p:cNvPr id="8" name="Forme libre 7"/>
            <p:cNvSpPr/>
            <p:nvPr/>
          </p:nvSpPr>
          <p:spPr>
            <a:xfrm>
              <a:off x="255317" y="1700808"/>
              <a:ext cx="1660224" cy="936575"/>
            </a:xfrm>
            <a:custGeom>
              <a:avLst/>
              <a:gdLst>
                <a:gd name="connsiteX0" fmla="*/ 0 w 1660224"/>
                <a:gd name="connsiteY0" fmla="*/ 93658 h 936575"/>
                <a:gd name="connsiteX1" fmla="*/ 93658 w 1660224"/>
                <a:gd name="connsiteY1" fmla="*/ 0 h 936575"/>
                <a:gd name="connsiteX2" fmla="*/ 1566567 w 1660224"/>
                <a:gd name="connsiteY2" fmla="*/ 0 h 936575"/>
                <a:gd name="connsiteX3" fmla="*/ 1660225 w 1660224"/>
                <a:gd name="connsiteY3" fmla="*/ 93658 h 936575"/>
                <a:gd name="connsiteX4" fmla="*/ 1660224 w 1660224"/>
                <a:gd name="connsiteY4" fmla="*/ 842918 h 936575"/>
                <a:gd name="connsiteX5" fmla="*/ 1566566 w 1660224"/>
                <a:gd name="connsiteY5" fmla="*/ 936576 h 936575"/>
                <a:gd name="connsiteX6" fmla="*/ 93658 w 1660224"/>
                <a:gd name="connsiteY6" fmla="*/ 936575 h 936575"/>
                <a:gd name="connsiteX7" fmla="*/ 0 w 1660224"/>
                <a:gd name="connsiteY7" fmla="*/ 842917 h 936575"/>
                <a:gd name="connsiteX8" fmla="*/ 0 w 1660224"/>
                <a:gd name="connsiteY8" fmla="*/ 93658 h 93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0224" h="936575">
                  <a:moveTo>
                    <a:pt x="0" y="93658"/>
                  </a:moveTo>
                  <a:cubicBezTo>
                    <a:pt x="0" y="41932"/>
                    <a:pt x="41932" y="0"/>
                    <a:pt x="93658" y="0"/>
                  </a:cubicBezTo>
                  <a:lnTo>
                    <a:pt x="1566567" y="0"/>
                  </a:lnTo>
                  <a:cubicBezTo>
                    <a:pt x="1618293" y="0"/>
                    <a:pt x="1660225" y="41932"/>
                    <a:pt x="1660225" y="93658"/>
                  </a:cubicBezTo>
                  <a:cubicBezTo>
                    <a:pt x="1660225" y="343411"/>
                    <a:pt x="1660224" y="593165"/>
                    <a:pt x="1660224" y="842918"/>
                  </a:cubicBezTo>
                  <a:cubicBezTo>
                    <a:pt x="1660224" y="894644"/>
                    <a:pt x="1618292" y="936576"/>
                    <a:pt x="1566566" y="936576"/>
                  </a:cubicBezTo>
                  <a:lnTo>
                    <a:pt x="93658" y="936575"/>
                  </a:lnTo>
                  <a:cubicBezTo>
                    <a:pt x="41932" y="936575"/>
                    <a:pt x="0" y="894643"/>
                    <a:pt x="0" y="842917"/>
                  </a:cubicBezTo>
                  <a:lnTo>
                    <a:pt x="0" y="9365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201" tIns="92201" rIns="92201" bIns="92201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700" kern="1200" dirty="0" smtClean="0"/>
                <a:t>Audio</a:t>
              </a:r>
              <a:endParaRPr lang="fr-FR" sz="1700" kern="1200" dirty="0"/>
            </a:p>
          </p:txBody>
        </p:sp>
        <p:sp>
          <p:nvSpPr>
            <p:cNvPr id="9" name="Forme libre 8"/>
            <p:cNvSpPr/>
            <p:nvPr/>
          </p:nvSpPr>
          <p:spPr>
            <a:xfrm>
              <a:off x="2081564" y="1963227"/>
              <a:ext cx="351967" cy="411735"/>
            </a:xfrm>
            <a:custGeom>
              <a:avLst/>
              <a:gdLst>
                <a:gd name="connsiteX0" fmla="*/ 0 w 351967"/>
                <a:gd name="connsiteY0" fmla="*/ 82347 h 411735"/>
                <a:gd name="connsiteX1" fmla="*/ 175984 w 351967"/>
                <a:gd name="connsiteY1" fmla="*/ 82347 h 411735"/>
                <a:gd name="connsiteX2" fmla="*/ 175984 w 351967"/>
                <a:gd name="connsiteY2" fmla="*/ 0 h 411735"/>
                <a:gd name="connsiteX3" fmla="*/ 351967 w 351967"/>
                <a:gd name="connsiteY3" fmla="*/ 205868 h 411735"/>
                <a:gd name="connsiteX4" fmla="*/ 175984 w 351967"/>
                <a:gd name="connsiteY4" fmla="*/ 411735 h 411735"/>
                <a:gd name="connsiteX5" fmla="*/ 175984 w 351967"/>
                <a:gd name="connsiteY5" fmla="*/ 329388 h 411735"/>
                <a:gd name="connsiteX6" fmla="*/ 0 w 351967"/>
                <a:gd name="connsiteY6" fmla="*/ 329388 h 411735"/>
                <a:gd name="connsiteX7" fmla="*/ 0 w 351967"/>
                <a:gd name="connsiteY7" fmla="*/ 82347 h 411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1967" h="411735">
                  <a:moveTo>
                    <a:pt x="0" y="82347"/>
                  </a:moveTo>
                  <a:lnTo>
                    <a:pt x="175984" y="82347"/>
                  </a:lnTo>
                  <a:lnTo>
                    <a:pt x="175984" y="0"/>
                  </a:lnTo>
                  <a:lnTo>
                    <a:pt x="351967" y="205868"/>
                  </a:lnTo>
                  <a:lnTo>
                    <a:pt x="175984" y="411735"/>
                  </a:lnTo>
                  <a:lnTo>
                    <a:pt x="175984" y="329388"/>
                  </a:lnTo>
                  <a:lnTo>
                    <a:pt x="0" y="329388"/>
                  </a:lnTo>
                  <a:lnTo>
                    <a:pt x="0" y="82347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2347" rIns="105590" bIns="82347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400" kern="1200"/>
            </a:p>
          </p:txBody>
        </p:sp>
        <p:sp>
          <p:nvSpPr>
            <p:cNvPr id="10" name="Forme libre 9"/>
            <p:cNvSpPr/>
            <p:nvPr/>
          </p:nvSpPr>
          <p:spPr>
            <a:xfrm>
              <a:off x="2579631" y="1700808"/>
              <a:ext cx="1660224" cy="936575"/>
            </a:xfrm>
            <a:custGeom>
              <a:avLst/>
              <a:gdLst>
                <a:gd name="connsiteX0" fmla="*/ 0 w 1660224"/>
                <a:gd name="connsiteY0" fmla="*/ 93658 h 936575"/>
                <a:gd name="connsiteX1" fmla="*/ 93658 w 1660224"/>
                <a:gd name="connsiteY1" fmla="*/ 0 h 936575"/>
                <a:gd name="connsiteX2" fmla="*/ 1566567 w 1660224"/>
                <a:gd name="connsiteY2" fmla="*/ 0 h 936575"/>
                <a:gd name="connsiteX3" fmla="*/ 1660225 w 1660224"/>
                <a:gd name="connsiteY3" fmla="*/ 93658 h 936575"/>
                <a:gd name="connsiteX4" fmla="*/ 1660224 w 1660224"/>
                <a:gd name="connsiteY4" fmla="*/ 842918 h 936575"/>
                <a:gd name="connsiteX5" fmla="*/ 1566566 w 1660224"/>
                <a:gd name="connsiteY5" fmla="*/ 936576 h 936575"/>
                <a:gd name="connsiteX6" fmla="*/ 93658 w 1660224"/>
                <a:gd name="connsiteY6" fmla="*/ 936575 h 936575"/>
                <a:gd name="connsiteX7" fmla="*/ 0 w 1660224"/>
                <a:gd name="connsiteY7" fmla="*/ 842917 h 936575"/>
                <a:gd name="connsiteX8" fmla="*/ 0 w 1660224"/>
                <a:gd name="connsiteY8" fmla="*/ 93658 h 93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0224" h="936575">
                  <a:moveTo>
                    <a:pt x="0" y="93658"/>
                  </a:moveTo>
                  <a:cubicBezTo>
                    <a:pt x="0" y="41932"/>
                    <a:pt x="41932" y="0"/>
                    <a:pt x="93658" y="0"/>
                  </a:cubicBezTo>
                  <a:lnTo>
                    <a:pt x="1566567" y="0"/>
                  </a:lnTo>
                  <a:cubicBezTo>
                    <a:pt x="1618293" y="0"/>
                    <a:pt x="1660225" y="41932"/>
                    <a:pt x="1660225" y="93658"/>
                  </a:cubicBezTo>
                  <a:cubicBezTo>
                    <a:pt x="1660225" y="343411"/>
                    <a:pt x="1660224" y="593165"/>
                    <a:pt x="1660224" y="842918"/>
                  </a:cubicBezTo>
                  <a:cubicBezTo>
                    <a:pt x="1660224" y="894644"/>
                    <a:pt x="1618292" y="936576"/>
                    <a:pt x="1566566" y="936576"/>
                  </a:cubicBezTo>
                  <a:lnTo>
                    <a:pt x="93658" y="936575"/>
                  </a:lnTo>
                  <a:cubicBezTo>
                    <a:pt x="41932" y="936575"/>
                    <a:pt x="0" y="894643"/>
                    <a:pt x="0" y="842917"/>
                  </a:cubicBezTo>
                  <a:lnTo>
                    <a:pt x="0" y="9365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201" tIns="92201" rIns="92201" bIns="92201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700" kern="1200" dirty="0" err="1" smtClean="0"/>
                <a:t>Keystrokes</a:t>
              </a:r>
              <a:endParaRPr lang="fr-FR" sz="1700" kern="1200" dirty="0"/>
            </a:p>
          </p:txBody>
        </p:sp>
        <p:sp>
          <p:nvSpPr>
            <p:cNvPr id="11" name="Forme libre 10"/>
            <p:cNvSpPr/>
            <p:nvPr/>
          </p:nvSpPr>
          <p:spPr>
            <a:xfrm>
              <a:off x="4405879" y="1963227"/>
              <a:ext cx="351967" cy="411735"/>
            </a:xfrm>
            <a:custGeom>
              <a:avLst/>
              <a:gdLst>
                <a:gd name="connsiteX0" fmla="*/ 0 w 351967"/>
                <a:gd name="connsiteY0" fmla="*/ 82347 h 411735"/>
                <a:gd name="connsiteX1" fmla="*/ 175984 w 351967"/>
                <a:gd name="connsiteY1" fmla="*/ 82347 h 411735"/>
                <a:gd name="connsiteX2" fmla="*/ 175984 w 351967"/>
                <a:gd name="connsiteY2" fmla="*/ 0 h 411735"/>
                <a:gd name="connsiteX3" fmla="*/ 351967 w 351967"/>
                <a:gd name="connsiteY3" fmla="*/ 205868 h 411735"/>
                <a:gd name="connsiteX4" fmla="*/ 175984 w 351967"/>
                <a:gd name="connsiteY4" fmla="*/ 411735 h 411735"/>
                <a:gd name="connsiteX5" fmla="*/ 175984 w 351967"/>
                <a:gd name="connsiteY5" fmla="*/ 329388 h 411735"/>
                <a:gd name="connsiteX6" fmla="*/ 0 w 351967"/>
                <a:gd name="connsiteY6" fmla="*/ 329388 h 411735"/>
                <a:gd name="connsiteX7" fmla="*/ 0 w 351967"/>
                <a:gd name="connsiteY7" fmla="*/ 82347 h 411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1967" h="411735">
                  <a:moveTo>
                    <a:pt x="0" y="82347"/>
                  </a:moveTo>
                  <a:lnTo>
                    <a:pt x="175984" y="82347"/>
                  </a:lnTo>
                  <a:lnTo>
                    <a:pt x="175984" y="0"/>
                  </a:lnTo>
                  <a:lnTo>
                    <a:pt x="351967" y="205868"/>
                  </a:lnTo>
                  <a:lnTo>
                    <a:pt x="175984" y="411735"/>
                  </a:lnTo>
                  <a:lnTo>
                    <a:pt x="175984" y="329388"/>
                  </a:lnTo>
                  <a:lnTo>
                    <a:pt x="0" y="329388"/>
                  </a:lnTo>
                  <a:lnTo>
                    <a:pt x="0" y="82347"/>
                  </a:lnTo>
                  <a:close/>
                </a:path>
              </a:pathLst>
            </a:cu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2347" rIns="105590" bIns="82347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400" kern="1200"/>
            </a:p>
          </p:txBody>
        </p:sp>
        <p:sp>
          <p:nvSpPr>
            <p:cNvPr id="12" name="Forme libre 11"/>
            <p:cNvSpPr/>
            <p:nvPr/>
          </p:nvSpPr>
          <p:spPr>
            <a:xfrm>
              <a:off x="4903946" y="1700808"/>
              <a:ext cx="1660224" cy="936575"/>
            </a:xfrm>
            <a:custGeom>
              <a:avLst/>
              <a:gdLst>
                <a:gd name="connsiteX0" fmla="*/ 0 w 1660224"/>
                <a:gd name="connsiteY0" fmla="*/ 93658 h 936575"/>
                <a:gd name="connsiteX1" fmla="*/ 93658 w 1660224"/>
                <a:gd name="connsiteY1" fmla="*/ 0 h 936575"/>
                <a:gd name="connsiteX2" fmla="*/ 1566567 w 1660224"/>
                <a:gd name="connsiteY2" fmla="*/ 0 h 936575"/>
                <a:gd name="connsiteX3" fmla="*/ 1660225 w 1660224"/>
                <a:gd name="connsiteY3" fmla="*/ 93658 h 936575"/>
                <a:gd name="connsiteX4" fmla="*/ 1660224 w 1660224"/>
                <a:gd name="connsiteY4" fmla="*/ 842918 h 936575"/>
                <a:gd name="connsiteX5" fmla="*/ 1566566 w 1660224"/>
                <a:gd name="connsiteY5" fmla="*/ 936576 h 936575"/>
                <a:gd name="connsiteX6" fmla="*/ 93658 w 1660224"/>
                <a:gd name="connsiteY6" fmla="*/ 936575 h 936575"/>
                <a:gd name="connsiteX7" fmla="*/ 0 w 1660224"/>
                <a:gd name="connsiteY7" fmla="*/ 842917 h 936575"/>
                <a:gd name="connsiteX8" fmla="*/ 0 w 1660224"/>
                <a:gd name="connsiteY8" fmla="*/ 93658 h 93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0224" h="936575">
                  <a:moveTo>
                    <a:pt x="0" y="93658"/>
                  </a:moveTo>
                  <a:cubicBezTo>
                    <a:pt x="0" y="41932"/>
                    <a:pt x="41932" y="0"/>
                    <a:pt x="93658" y="0"/>
                  </a:cubicBezTo>
                  <a:lnTo>
                    <a:pt x="1566567" y="0"/>
                  </a:lnTo>
                  <a:cubicBezTo>
                    <a:pt x="1618293" y="0"/>
                    <a:pt x="1660225" y="41932"/>
                    <a:pt x="1660225" y="93658"/>
                  </a:cubicBezTo>
                  <a:cubicBezTo>
                    <a:pt x="1660225" y="343411"/>
                    <a:pt x="1660224" y="593165"/>
                    <a:pt x="1660224" y="842918"/>
                  </a:cubicBezTo>
                  <a:cubicBezTo>
                    <a:pt x="1660224" y="894644"/>
                    <a:pt x="1618292" y="936576"/>
                    <a:pt x="1566566" y="936576"/>
                  </a:cubicBezTo>
                  <a:lnTo>
                    <a:pt x="93658" y="936575"/>
                  </a:lnTo>
                  <a:cubicBezTo>
                    <a:pt x="41932" y="936575"/>
                    <a:pt x="0" y="894643"/>
                    <a:pt x="0" y="842917"/>
                  </a:cubicBezTo>
                  <a:lnTo>
                    <a:pt x="0" y="9365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201" tIns="92201" rIns="92201" bIns="92201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700" kern="1200" dirty="0" err="1" smtClean="0"/>
                <a:t>Characteristics</a:t>
              </a:r>
              <a:endParaRPr lang="fr-FR" sz="1700" kern="1200" dirty="0"/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6730193" y="1963227"/>
              <a:ext cx="351967" cy="411735"/>
            </a:xfrm>
            <a:custGeom>
              <a:avLst/>
              <a:gdLst>
                <a:gd name="connsiteX0" fmla="*/ 0 w 351967"/>
                <a:gd name="connsiteY0" fmla="*/ 82347 h 411735"/>
                <a:gd name="connsiteX1" fmla="*/ 175984 w 351967"/>
                <a:gd name="connsiteY1" fmla="*/ 82347 h 411735"/>
                <a:gd name="connsiteX2" fmla="*/ 175984 w 351967"/>
                <a:gd name="connsiteY2" fmla="*/ 0 h 411735"/>
                <a:gd name="connsiteX3" fmla="*/ 351967 w 351967"/>
                <a:gd name="connsiteY3" fmla="*/ 205868 h 411735"/>
                <a:gd name="connsiteX4" fmla="*/ 175984 w 351967"/>
                <a:gd name="connsiteY4" fmla="*/ 411735 h 411735"/>
                <a:gd name="connsiteX5" fmla="*/ 175984 w 351967"/>
                <a:gd name="connsiteY5" fmla="*/ 329388 h 411735"/>
                <a:gd name="connsiteX6" fmla="*/ 0 w 351967"/>
                <a:gd name="connsiteY6" fmla="*/ 329388 h 411735"/>
                <a:gd name="connsiteX7" fmla="*/ 0 w 351967"/>
                <a:gd name="connsiteY7" fmla="*/ 82347 h 411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1967" h="411735">
                  <a:moveTo>
                    <a:pt x="0" y="82347"/>
                  </a:moveTo>
                  <a:lnTo>
                    <a:pt x="175984" y="82347"/>
                  </a:lnTo>
                  <a:lnTo>
                    <a:pt x="175984" y="0"/>
                  </a:lnTo>
                  <a:lnTo>
                    <a:pt x="351967" y="205868"/>
                  </a:lnTo>
                  <a:lnTo>
                    <a:pt x="175984" y="411735"/>
                  </a:lnTo>
                  <a:lnTo>
                    <a:pt x="175984" y="329388"/>
                  </a:lnTo>
                  <a:lnTo>
                    <a:pt x="0" y="329388"/>
                  </a:lnTo>
                  <a:lnTo>
                    <a:pt x="0" y="82347"/>
                  </a:lnTo>
                  <a:close/>
                </a:path>
              </a:pathLst>
            </a:cu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2347" rIns="105590" bIns="82347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400" kern="1200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7228261" y="1700808"/>
              <a:ext cx="1660224" cy="936575"/>
            </a:xfrm>
            <a:custGeom>
              <a:avLst/>
              <a:gdLst>
                <a:gd name="connsiteX0" fmla="*/ 0 w 1660224"/>
                <a:gd name="connsiteY0" fmla="*/ 93658 h 936575"/>
                <a:gd name="connsiteX1" fmla="*/ 93658 w 1660224"/>
                <a:gd name="connsiteY1" fmla="*/ 0 h 936575"/>
                <a:gd name="connsiteX2" fmla="*/ 1566567 w 1660224"/>
                <a:gd name="connsiteY2" fmla="*/ 0 h 936575"/>
                <a:gd name="connsiteX3" fmla="*/ 1660225 w 1660224"/>
                <a:gd name="connsiteY3" fmla="*/ 93658 h 936575"/>
                <a:gd name="connsiteX4" fmla="*/ 1660224 w 1660224"/>
                <a:gd name="connsiteY4" fmla="*/ 842918 h 936575"/>
                <a:gd name="connsiteX5" fmla="*/ 1566566 w 1660224"/>
                <a:gd name="connsiteY5" fmla="*/ 936576 h 936575"/>
                <a:gd name="connsiteX6" fmla="*/ 93658 w 1660224"/>
                <a:gd name="connsiteY6" fmla="*/ 936575 h 936575"/>
                <a:gd name="connsiteX7" fmla="*/ 0 w 1660224"/>
                <a:gd name="connsiteY7" fmla="*/ 842917 h 936575"/>
                <a:gd name="connsiteX8" fmla="*/ 0 w 1660224"/>
                <a:gd name="connsiteY8" fmla="*/ 93658 h 93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0224" h="936575">
                  <a:moveTo>
                    <a:pt x="0" y="93658"/>
                  </a:moveTo>
                  <a:cubicBezTo>
                    <a:pt x="0" y="41932"/>
                    <a:pt x="41932" y="0"/>
                    <a:pt x="93658" y="0"/>
                  </a:cubicBezTo>
                  <a:lnTo>
                    <a:pt x="1566567" y="0"/>
                  </a:lnTo>
                  <a:cubicBezTo>
                    <a:pt x="1618293" y="0"/>
                    <a:pt x="1660225" y="41932"/>
                    <a:pt x="1660225" y="93658"/>
                  </a:cubicBezTo>
                  <a:cubicBezTo>
                    <a:pt x="1660225" y="343411"/>
                    <a:pt x="1660224" y="593165"/>
                    <a:pt x="1660224" y="842918"/>
                  </a:cubicBezTo>
                  <a:cubicBezTo>
                    <a:pt x="1660224" y="894644"/>
                    <a:pt x="1618292" y="936576"/>
                    <a:pt x="1566566" y="936576"/>
                  </a:cubicBezTo>
                  <a:lnTo>
                    <a:pt x="93658" y="936575"/>
                  </a:lnTo>
                  <a:cubicBezTo>
                    <a:pt x="41932" y="936575"/>
                    <a:pt x="0" y="894643"/>
                    <a:pt x="0" y="842917"/>
                  </a:cubicBezTo>
                  <a:lnTo>
                    <a:pt x="0" y="9365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201" tIns="92201" rIns="92201" bIns="92201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700" kern="1200" dirty="0" smtClean="0"/>
                <a:t>Classification</a:t>
              </a:r>
              <a:endParaRPr lang="fr-FR" sz="1700" kern="1200" dirty="0"/>
            </a:p>
          </p:txBody>
        </p:sp>
      </p:grpSp>
      <p:sp>
        <p:nvSpPr>
          <p:cNvPr id="6" name="Légende à une bordure 2 5"/>
          <p:cNvSpPr/>
          <p:nvPr/>
        </p:nvSpPr>
        <p:spPr bwMode="auto">
          <a:xfrm>
            <a:off x="2483768" y="2780928"/>
            <a:ext cx="2088232" cy="36004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8803"/>
              <a:gd name="adj6" fmla="val -16527"/>
            </a:avLst>
          </a:prstGeom>
          <a:solidFill>
            <a:schemeClr val="accent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fr-FR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Windowing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21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3.b</a:t>
            </a:r>
            <a:r>
              <a:rPr lang="de-DE" dirty="0"/>
              <a:t>) Technical </a:t>
            </a:r>
            <a:r>
              <a:rPr lang="de-DE" dirty="0" err="1"/>
              <a:t>concept</a:t>
            </a:r>
            <a:r>
              <a:rPr lang="de-DE" dirty="0"/>
              <a:t>: </a:t>
            </a:r>
            <a:r>
              <a:rPr lang="de-DE" dirty="0" err="1"/>
              <a:t>Step</a:t>
            </a:r>
            <a:r>
              <a:rPr lang="de-DE" dirty="0"/>
              <a:t> 2/3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0825" y="3429000"/>
            <a:ext cx="8640763" cy="3024188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Algorithm based on voice analysis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Our ideas:</a:t>
            </a:r>
          </a:p>
          <a:p>
            <a:pPr marL="512762" lvl="1" indent="-342900">
              <a:buFont typeface="Arial" pitchFamily="34" charset="0"/>
              <a:buChar char="•"/>
            </a:pPr>
            <a:r>
              <a:rPr lang="en-US" dirty="0" smtClean="0"/>
              <a:t>Test other parameters</a:t>
            </a:r>
          </a:p>
          <a:p>
            <a:pPr marL="512762" lvl="1" indent="-342900">
              <a:buFont typeface="Arial" pitchFamily="34" charset="0"/>
              <a:buChar char="•"/>
            </a:pPr>
            <a:r>
              <a:rPr lang="en-US" dirty="0" smtClean="0"/>
              <a:t>Enlarge the recordings bandwidth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grpSp>
        <p:nvGrpSpPr>
          <p:cNvPr id="7" name="Groupe 6"/>
          <p:cNvGrpSpPr/>
          <p:nvPr/>
        </p:nvGrpSpPr>
        <p:grpSpPr>
          <a:xfrm>
            <a:off x="255317" y="1700808"/>
            <a:ext cx="8633168" cy="936575"/>
            <a:chOff x="255317" y="1700808"/>
            <a:chExt cx="8633168" cy="936575"/>
          </a:xfrm>
        </p:grpSpPr>
        <p:sp>
          <p:nvSpPr>
            <p:cNvPr id="8" name="Forme libre 7"/>
            <p:cNvSpPr/>
            <p:nvPr/>
          </p:nvSpPr>
          <p:spPr>
            <a:xfrm>
              <a:off x="255317" y="1700808"/>
              <a:ext cx="1660224" cy="936575"/>
            </a:xfrm>
            <a:custGeom>
              <a:avLst/>
              <a:gdLst>
                <a:gd name="connsiteX0" fmla="*/ 0 w 1660224"/>
                <a:gd name="connsiteY0" fmla="*/ 93658 h 936575"/>
                <a:gd name="connsiteX1" fmla="*/ 93658 w 1660224"/>
                <a:gd name="connsiteY1" fmla="*/ 0 h 936575"/>
                <a:gd name="connsiteX2" fmla="*/ 1566567 w 1660224"/>
                <a:gd name="connsiteY2" fmla="*/ 0 h 936575"/>
                <a:gd name="connsiteX3" fmla="*/ 1660225 w 1660224"/>
                <a:gd name="connsiteY3" fmla="*/ 93658 h 936575"/>
                <a:gd name="connsiteX4" fmla="*/ 1660224 w 1660224"/>
                <a:gd name="connsiteY4" fmla="*/ 842918 h 936575"/>
                <a:gd name="connsiteX5" fmla="*/ 1566566 w 1660224"/>
                <a:gd name="connsiteY5" fmla="*/ 936576 h 936575"/>
                <a:gd name="connsiteX6" fmla="*/ 93658 w 1660224"/>
                <a:gd name="connsiteY6" fmla="*/ 936575 h 936575"/>
                <a:gd name="connsiteX7" fmla="*/ 0 w 1660224"/>
                <a:gd name="connsiteY7" fmla="*/ 842917 h 936575"/>
                <a:gd name="connsiteX8" fmla="*/ 0 w 1660224"/>
                <a:gd name="connsiteY8" fmla="*/ 93658 h 93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0224" h="936575">
                  <a:moveTo>
                    <a:pt x="0" y="93658"/>
                  </a:moveTo>
                  <a:cubicBezTo>
                    <a:pt x="0" y="41932"/>
                    <a:pt x="41932" y="0"/>
                    <a:pt x="93658" y="0"/>
                  </a:cubicBezTo>
                  <a:lnTo>
                    <a:pt x="1566567" y="0"/>
                  </a:lnTo>
                  <a:cubicBezTo>
                    <a:pt x="1618293" y="0"/>
                    <a:pt x="1660225" y="41932"/>
                    <a:pt x="1660225" y="93658"/>
                  </a:cubicBezTo>
                  <a:cubicBezTo>
                    <a:pt x="1660225" y="343411"/>
                    <a:pt x="1660224" y="593165"/>
                    <a:pt x="1660224" y="842918"/>
                  </a:cubicBezTo>
                  <a:cubicBezTo>
                    <a:pt x="1660224" y="894644"/>
                    <a:pt x="1618292" y="936576"/>
                    <a:pt x="1566566" y="936576"/>
                  </a:cubicBezTo>
                  <a:lnTo>
                    <a:pt x="93658" y="936575"/>
                  </a:lnTo>
                  <a:cubicBezTo>
                    <a:pt x="41932" y="936575"/>
                    <a:pt x="0" y="894643"/>
                    <a:pt x="0" y="842917"/>
                  </a:cubicBezTo>
                  <a:lnTo>
                    <a:pt x="0" y="9365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201" tIns="92201" rIns="92201" bIns="92201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700" kern="1200" dirty="0" smtClean="0"/>
                <a:t>Audio</a:t>
              </a:r>
              <a:endParaRPr lang="fr-FR" sz="1700" kern="1200" dirty="0"/>
            </a:p>
          </p:txBody>
        </p:sp>
        <p:sp>
          <p:nvSpPr>
            <p:cNvPr id="9" name="Forme libre 8"/>
            <p:cNvSpPr/>
            <p:nvPr/>
          </p:nvSpPr>
          <p:spPr>
            <a:xfrm>
              <a:off x="2081564" y="1963227"/>
              <a:ext cx="351967" cy="411735"/>
            </a:xfrm>
            <a:custGeom>
              <a:avLst/>
              <a:gdLst>
                <a:gd name="connsiteX0" fmla="*/ 0 w 351967"/>
                <a:gd name="connsiteY0" fmla="*/ 82347 h 411735"/>
                <a:gd name="connsiteX1" fmla="*/ 175984 w 351967"/>
                <a:gd name="connsiteY1" fmla="*/ 82347 h 411735"/>
                <a:gd name="connsiteX2" fmla="*/ 175984 w 351967"/>
                <a:gd name="connsiteY2" fmla="*/ 0 h 411735"/>
                <a:gd name="connsiteX3" fmla="*/ 351967 w 351967"/>
                <a:gd name="connsiteY3" fmla="*/ 205868 h 411735"/>
                <a:gd name="connsiteX4" fmla="*/ 175984 w 351967"/>
                <a:gd name="connsiteY4" fmla="*/ 411735 h 411735"/>
                <a:gd name="connsiteX5" fmla="*/ 175984 w 351967"/>
                <a:gd name="connsiteY5" fmla="*/ 329388 h 411735"/>
                <a:gd name="connsiteX6" fmla="*/ 0 w 351967"/>
                <a:gd name="connsiteY6" fmla="*/ 329388 h 411735"/>
                <a:gd name="connsiteX7" fmla="*/ 0 w 351967"/>
                <a:gd name="connsiteY7" fmla="*/ 82347 h 411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1967" h="411735">
                  <a:moveTo>
                    <a:pt x="0" y="82347"/>
                  </a:moveTo>
                  <a:lnTo>
                    <a:pt x="175984" y="82347"/>
                  </a:lnTo>
                  <a:lnTo>
                    <a:pt x="175984" y="0"/>
                  </a:lnTo>
                  <a:lnTo>
                    <a:pt x="351967" y="205868"/>
                  </a:lnTo>
                  <a:lnTo>
                    <a:pt x="175984" y="411735"/>
                  </a:lnTo>
                  <a:lnTo>
                    <a:pt x="175984" y="329388"/>
                  </a:lnTo>
                  <a:lnTo>
                    <a:pt x="0" y="329388"/>
                  </a:lnTo>
                  <a:lnTo>
                    <a:pt x="0" y="82347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2347" rIns="105590" bIns="82347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400" kern="1200"/>
            </a:p>
          </p:txBody>
        </p:sp>
        <p:sp>
          <p:nvSpPr>
            <p:cNvPr id="10" name="Forme libre 9"/>
            <p:cNvSpPr/>
            <p:nvPr/>
          </p:nvSpPr>
          <p:spPr>
            <a:xfrm>
              <a:off x="2579631" y="1700808"/>
              <a:ext cx="1660224" cy="936575"/>
            </a:xfrm>
            <a:custGeom>
              <a:avLst/>
              <a:gdLst>
                <a:gd name="connsiteX0" fmla="*/ 0 w 1660224"/>
                <a:gd name="connsiteY0" fmla="*/ 93658 h 936575"/>
                <a:gd name="connsiteX1" fmla="*/ 93658 w 1660224"/>
                <a:gd name="connsiteY1" fmla="*/ 0 h 936575"/>
                <a:gd name="connsiteX2" fmla="*/ 1566567 w 1660224"/>
                <a:gd name="connsiteY2" fmla="*/ 0 h 936575"/>
                <a:gd name="connsiteX3" fmla="*/ 1660225 w 1660224"/>
                <a:gd name="connsiteY3" fmla="*/ 93658 h 936575"/>
                <a:gd name="connsiteX4" fmla="*/ 1660224 w 1660224"/>
                <a:gd name="connsiteY4" fmla="*/ 842918 h 936575"/>
                <a:gd name="connsiteX5" fmla="*/ 1566566 w 1660224"/>
                <a:gd name="connsiteY5" fmla="*/ 936576 h 936575"/>
                <a:gd name="connsiteX6" fmla="*/ 93658 w 1660224"/>
                <a:gd name="connsiteY6" fmla="*/ 936575 h 936575"/>
                <a:gd name="connsiteX7" fmla="*/ 0 w 1660224"/>
                <a:gd name="connsiteY7" fmla="*/ 842917 h 936575"/>
                <a:gd name="connsiteX8" fmla="*/ 0 w 1660224"/>
                <a:gd name="connsiteY8" fmla="*/ 93658 h 93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0224" h="936575">
                  <a:moveTo>
                    <a:pt x="0" y="93658"/>
                  </a:moveTo>
                  <a:cubicBezTo>
                    <a:pt x="0" y="41932"/>
                    <a:pt x="41932" y="0"/>
                    <a:pt x="93658" y="0"/>
                  </a:cubicBezTo>
                  <a:lnTo>
                    <a:pt x="1566567" y="0"/>
                  </a:lnTo>
                  <a:cubicBezTo>
                    <a:pt x="1618293" y="0"/>
                    <a:pt x="1660225" y="41932"/>
                    <a:pt x="1660225" y="93658"/>
                  </a:cubicBezTo>
                  <a:cubicBezTo>
                    <a:pt x="1660225" y="343411"/>
                    <a:pt x="1660224" y="593165"/>
                    <a:pt x="1660224" y="842918"/>
                  </a:cubicBezTo>
                  <a:cubicBezTo>
                    <a:pt x="1660224" y="894644"/>
                    <a:pt x="1618292" y="936576"/>
                    <a:pt x="1566566" y="936576"/>
                  </a:cubicBezTo>
                  <a:lnTo>
                    <a:pt x="93658" y="936575"/>
                  </a:lnTo>
                  <a:cubicBezTo>
                    <a:pt x="41932" y="936575"/>
                    <a:pt x="0" y="894643"/>
                    <a:pt x="0" y="842917"/>
                  </a:cubicBezTo>
                  <a:lnTo>
                    <a:pt x="0" y="9365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201" tIns="92201" rIns="92201" bIns="92201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700" kern="1200" dirty="0" err="1" smtClean="0"/>
                <a:t>Keystrokes</a:t>
              </a:r>
              <a:endParaRPr lang="fr-FR" sz="1700" kern="1200" dirty="0"/>
            </a:p>
          </p:txBody>
        </p:sp>
        <p:sp>
          <p:nvSpPr>
            <p:cNvPr id="11" name="Forme libre 10"/>
            <p:cNvSpPr/>
            <p:nvPr/>
          </p:nvSpPr>
          <p:spPr>
            <a:xfrm>
              <a:off x="4405879" y="1963227"/>
              <a:ext cx="351967" cy="411735"/>
            </a:xfrm>
            <a:custGeom>
              <a:avLst/>
              <a:gdLst>
                <a:gd name="connsiteX0" fmla="*/ 0 w 351967"/>
                <a:gd name="connsiteY0" fmla="*/ 82347 h 411735"/>
                <a:gd name="connsiteX1" fmla="*/ 175984 w 351967"/>
                <a:gd name="connsiteY1" fmla="*/ 82347 h 411735"/>
                <a:gd name="connsiteX2" fmla="*/ 175984 w 351967"/>
                <a:gd name="connsiteY2" fmla="*/ 0 h 411735"/>
                <a:gd name="connsiteX3" fmla="*/ 351967 w 351967"/>
                <a:gd name="connsiteY3" fmla="*/ 205868 h 411735"/>
                <a:gd name="connsiteX4" fmla="*/ 175984 w 351967"/>
                <a:gd name="connsiteY4" fmla="*/ 411735 h 411735"/>
                <a:gd name="connsiteX5" fmla="*/ 175984 w 351967"/>
                <a:gd name="connsiteY5" fmla="*/ 329388 h 411735"/>
                <a:gd name="connsiteX6" fmla="*/ 0 w 351967"/>
                <a:gd name="connsiteY6" fmla="*/ 329388 h 411735"/>
                <a:gd name="connsiteX7" fmla="*/ 0 w 351967"/>
                <a:gd name="connsiteY7" fmla="*/ 82347 h 411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1967" h="411735">
                  <a:moveTo>
                    <a:pt x="0" y="82347"/>
                  </a:moveTo>
                  <a:lnTo>
                    <a:pt x="175984" y="82347"/>
                  </a:lnTo>
                  <a:lnTo>
                    <a:pt x="175984" y="0"/>
                  </a:lnTo>
                  <a:lnTo>
                    <a:pt x="351967" y="205868"/>
                  </a:lnTo>
                  <a:lnTo>
                    <a:pt x="175984" y="411735"/>
                  </a:lnTo>
                  <a:lnTo>
                    <a:pt x="175984" y="329388"/>
                  </a:lnTo>
                  <a:lnTo>
                    <a:pt x="0" y="329388"/>
                  </a:lnTo>
                  <a:lnTo>
                    <a:pt x="0" y="82347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2347" rIns="105590" bIns="82347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400" kern="1200"/>
            </a:p>
          </p:txBody>
        </p:sp>
        <p:sp>
          <p:nvSpPr>
            <p:cNvPr id="12" name="Forme libre 11"/>
            <p:cNvSpPr/>
            <p:nvPr/>
          </p:nvSpPr>
          <p:spPr>
            <a:xfrm>
              <a:off x="4903946" y="1700808"/>
              <a:ext cx="1660224" cy="936575"/>
            </a:xfrm>
            <a:custGeom>
              <a:avLst/>
              <a:gdLst>
                <a:gd name="connsiteX0" fmla="*/ 0 w 1660224"/>
                <a:gd name="connsiteY0" fmla="*/ 93658 h 936575"/>
                <a:gd name="connsiteX1" fmla="*/ 93658 w 1660224"/>
                <a:gd name="connsiteY1" fmla="*/ 0 h 936575"/>
                <a:gd name="connsiteX2" fmla="*/ 1566567 w 1660224"/>
                <a:gd name="connsiteY2" fmla="*/ 0 h 936575"/>
                <a:gd name="connsiteX3" fmla="*/ 1660225 w 1660224"/>
                <a:gd name="connsiteY3" fmla="*/ 93658 h 936575"/>
                <a:gd name="connsiteX4" fmla="*/ 1660224 w 1660224"/>
                <a:gd name="connsiteY4" fmla="*/ 842918 h 936575"/>
                <a:gd name="connsiteX5" fmla="*/ 1566566 w 1660224"/>
                <a:gd name="connsiteY5" fmla="*/ 936576 h 936575"/>
                <a:gd name="connsiteX6" fmla="*/ 93658 w 1660224"/>
                <a:gd name="connsiteY6" fmla="*/ 936575 h 936575"/>
                <a:gd name="connsiteX7" fmla="*/ 0 w 1660224"/>
                <a:gd name="connsiteY7" fmla="*/ 842917 h 936575"/>
                <a:gd name="connsiteX8" fmla="*/ 0 w 1660224"/>
                <a:gd name="connsiteY8" fmla="*/ 93658 h 93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0224" h="936575">
                  <a:moveTo>
                    <a:pt x="0" y="93658"/>
                  </a:moveTo>
                  <a:cubicBezTo>
                    <a:pt x="0" y="41932"/>
                    <a:pt x="41932" y="0"/>
                    <a:pt x="93658" y="0"/>
                  </a:cubicBezTo>
                  <a:lnTo>
                    <a:pt x="1566567" y="0"/>
                  </a:lnTo>
                  <a:cubicBezTo>
                    <a:pt x="1618293" y="0"/>
                    <a:pt x="1660225" y="41932"/>
                    <a:pt x="1660225" y="93658"/>
                  </a:cubicBezTo>
                  <a:cubicBezTo>
                    <a:pt x="1660225" y="343411"/>
                    <a:pt x="1660224" y="593165"/>
                    <a:pt x="1660224" y="842918"/>
                  </a:cubicBezTo>
                  <a:cubicBezTo>
                    <a:pt x="1660224" y="894644"/>
                    <a:pt x="1618292" y="936576"/>
                    <a:pt x="1566566" y="936576"/>
                  </a:cubicBezTo>
                  <a:lnTo>
                    <a:pt x="93658" y="936575"/>
                  </a:lnTo>
                  <a:cubicBezTo>
                    <a:pt x="41932" y="936575"/>
                    <a:pt x="0" y="894643"/>
                    <a:pt x="0" y="842917"/>
                  </a:cubicBezTo>
                  <a:lnTo>
                    <a:pt x="0" y="9365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201" tIns="92201" rIns="92201" bIns="92201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700" kern="1200" dirty="0" err="1" smtClean="0"/>
                <a:t>Characteristics</a:t>
              </a:r>
              <a:endParaRPr lang="fr-FR" sz="1700" kern="1200" dirty="0"/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6730193" y="1963227"/>
              <a:ext cx="351967" cy="411735"/>
            </a:xfrm>
            <a:custGeom>
              <a:avLst/>
              <a:gdLst>
                <a:gd name="connsiteX0" fmla="*/ 0 w 351967"/>
                <a:gd name="connsiteY0" fmla="*/ 82347 h 411735"/>
                <a:gd name="connsiteX1" fmla="*/ 175984 w 351967"/>
                <a:gd name="connsiteY1" fmla="*/ 82347 h 411735"/>
                <a:gd name="connsiteX2" fmla="*/ 175984 w 351967"/>
                <a:gd name="connsiteY2" fmla="*/ 0 h 411735"/>
                <a:gd name="connsiteX3" fmla="*/ 351967 w 351967"/>
                <a:gd name="connsiteY3" fmla="*/ 205868 h 411735"/>
                <a:gd name="connsiteX4" fmla="*/ 175984 w 351967"/>
                <a:gd name="connsiteY4" fmla="*/ 411735 h 411735"/>
                <a:gd name="connsiteX5" fmla="*/ 175984 w 351967"/>
                <a:gd name="connsiteY5" fmla="*/ 329388 h 411735"/>
                <a:gd name="connsiteX6" fmla="*/ 0 w 351967"/>
                <a:gd name="connsiteY6" fmla="*/ 329388 h 411735"/>
                <a:gd name="connsiteX7" fmla="*/ 0 w 351967"/>
                <a:gd name="connsiteY7" fmla="*/ 82347 h 411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1967" h="411735">
                  <a:moveTo>
                    <a:pt x="0" y="82347"/>
                  </a:moveTo>
                  <a:lnTo>
                    <a:pt x="175984" y="82347"/>
                  </a:lnTo>
                  <a:lnTo>
                    <a:pt x="175984" y="0"/>
                  </a:lnTo>
                  <a:lnTo>
                    <a:pt x="351967" y="205868"/>
                  </a:lnTo>
                  <a:lnTo>
                    <a:pt x="175984" y="411735"/>
                  </a:lnTo>
                  <a:lnTo>
                    <a:pt x="175984" y="329388"/>
                  </a:lnTo>
                  <a:lnTo>
                    <a:pt x="0" y="329388"/>
                  </a:lnTo>
                  <a:lnTo>
                    <a:pt x="0" y="82347"/>
                  </a:lnTo>
                  <a:close/>
                </a:path>
              </a:pathLst>
            </a:cu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2347" rIns="105590" bIns="82347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400" kern="1200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7228261" y="1700808"/>
              <a:ext cx="1660224" cy="936575"/>
            </a:xfrm>
            <a:custGeom>
              <a:avLst/>
              <a:gdLst>
                <a:gd name="connsiteX0" fmla="*/ 0 w 1660224"/>
                <a:gd name="connsiteY0" fmla="*/ 93658 h 936575"/>
                <a:gd name="connsiteX1" fmla="*/ 93658 w 1660224"/>
                <a:gd name="connsiteY1" fmla="*/ 0 h 936575"/>
                <a:gd name="connsiteX2" fmla="*/ 1566567 w 1660224"/>
                <a:gd name="connsiteY2" fmla="*/ 0 h 936575"/>
                <a:gd name="connsiteX3" fmla="*/ 1660225 w 1660224"/>
                <a:gd name="connsiteY3" fmla="*/ 93658 h 936575"/>
                <a:gd name="connsiteX4" fmla="*/ 1660224 w 1660224"/>
                <a:gd name="connsiteY4" fmla="*/ 842918 h 936575"/>
                <a:gd name="connsiteX5" fmla="*/ 1566566 w 1660224"/>
                <a:gd name="connsiteY5" fmla="*/ 936576 h 936575"/>
                <a:gd name="connsiteX6" fmla="*/ 93658 w 1660224"/>
                <a:gd name="connsiteY6" fmla="*/ 936575 h 936575"/>
                <a:gd name="connsiteX7" fmla="*/ 0 w 1660224"/>
                <a:gd name="connsiteY7" fmla="*/ 842917 h 936575"/>
                <a:gd name="connsiteX8" fmla="*/ 0 w 1660224"/>
                <a:gd name="connsiteY8" fmla="*/ 93658 h 93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0224" h="936575">
                  <a:moveTo>
                    <a:pt x="0" y="93658"/>
                  </a:moveTo>
                  <a:cubicBezTo>
                    <a:pt x="0" y="41932"/>
                    <a:pt x="41932" y="0"/>
                    <a:pt x="93658" y="0"/>
                  </a:cubicBezTo>
                  <a:lnTo>
                    <a:pt x="1566567" y="0"/>
                  </a:lnTo>
                  <a:cubicBezTo>
                    <a:pt x="1618293" y="0"/>
                    <a:pt x="1660225" y="41932"/>
                    <a:pt x="1660225" y="93658"/>
                  </a:cubicBezTo>
                  <a:cubicBezTo>
                    <a:pt x="1660225" y="343411"/>
                    <a:pt x="1660224" y="593165"/>
                    <a:pt x="1660224" y="842918"/>
                  </a:cubicBezTo>
                  <a:cubicBezTo>
                    <a:pt x="1660224" y="894644"/>
                    <a:pt x="1618292" y="936576"/>
                    <a:pt x="1566566" y="936576"/>
                  </a:cubicBezTo>
                  <a:lnTo>
                    <a:pt x="93658" y="936575"/>
                  </a:lnTo>
                  <a:cubicBezTo>
                    <a:pt x="41932" y="936575"/>
                    <a:pt x="0" y="894643"/>
                    <a:pt x="0" y="842917"/>
                  </a:cubicBezTo>
                  <a:lnTo>
                    <a:pt x="0" y="9365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201" tIns="92201" rIns="92201" bIns="92201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700" kern="1200" dirty="0" smtClean="0"/>
                <a:t>Classification</a:t>
              </a:r>
              <a:endParaRPr lang="fr-FR" sz="1700" kern="1200" dirty="0"/>
            </a:p>
          </p:txBody>
        </p:sp>
      </p:grpSp>
      <p:sp>
        <p:nvSpPr>
          <p:cNvPr id="6" name="Légende à une bordure 2 5"/>
          <p:cNvSpPr/>
          <p:nvPr/>
        </p:nvSpPr>
        <p:spPr bwMode="auto">
          <a:xfrm>
            <a:off x="4860032" y="2780928"/>
            <a:ext cx="2088232" cy="36004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8803"/>
              <a:gd name="adj6" fmla="val -16527"/>
            </a:avLst>
          </a:prstGeom>
          <a:solidFill>
            <a:schemeClr val="accent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fr-FR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Feature</a:t>
            </a: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extraction</a:t>
            </a:r>
          </a:p>
        </p:txBody>
      </p:sp>
    </p:spTree>
    <p:extLst>
      <p:ext uri="{BB962C8B-B14F-4D97-AF65-F5344CB8AC3E}">
        <p14:creationId xmlns:p14="http://schemas.microsoft.com/office/powerpoint/2010/main" val="408139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3.c</a:t>
            </a:r>
            <a:r>
              <a:rPr lang="de-DE" dirty="0"/>
              <a:t>) Technical </a:t>
            </a:r>
            <a:r>
              <a:rPr lang="de-DE" dirty="0" err="1"/>
              <a:t>concept</a:t>
            </a:r>
            <a:r>
              <a:rPr lang="de-DE" dirty="0"/>
              <a:t>: </a:t>
            </a:r>
            <a:r>
              <a:rPr lang="de-DE" dirty="0" err="1"/>
              <a:t>Step</a:t>
            </a:r>
            <a:r>
              <a:rPr lang="de-DE" dirty="0"/>
              <a:t> 3/3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0825" y="3429000"/>
            <a:ext cx="8640763" cy="3024188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Multiple algorithms from </a:t>
            </a:r>
            <a:r>
              <a:rPr lang="en-US" dirty="0" err="1"/>
              <a:t>Scikit</a:t>
            </a:r>
            <a:r>
              <a:rPr lang="en-US" dirty="0"/>
              <a:t>, including: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Gaussian Naive Bayes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Decision Tree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K-Nearest neighbors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Random Forest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Our work: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Determine which filter gives the best </a:t>
            </a:r>
            <a:r>
              <a:rPr lang="en-US" dirty="0" smtClean="0"/>
              <a:t>results</a:t>
            </a:r>
          </a:p>
          <a:p>
            <a:pPr marL="931863" lvl="2" indent="-285750">
              <a:buFont typeface="Arial" pitchFamily="34" charset="0"/>
              <a:buChar char="•"/>
            </a:pPr>
            <a:r>
              <a:rPr lang="en-US" dirty="0" smtClean="0"/>
              <a:t>Test the implementation of </a:t>
            </a:r>
            <a:r>
              <a:rPr lang="en-US" dirty="0" err="1" smtClean="0"/>
              <a:t>Scikit</a:t>
            </a:r>
            <a:r>
              <a:rPr lang="en-US" dirty="0" smtClean="0"/>
              <a:t> Neural Networks</a:t>
            </a: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Find the most significant parameters</a:t>
            </a:r>
          </a:p>
          <a:p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grpSp>
        <p:nvGrpSpPr>
          <p:cNvPr id="7" name="Groupe 6"/>
          <p:cNvGrpSpPr/>
          <p:nvPr/>
        </p:nvGrpSpPr>
        <p:grpSpPr>
          <a:xfrm>
            <a:off x="255317" y="1700808"/>
            <a:ext cx="8633168" cy="936575"/>
            <a:chOff x="255317" y="1700808"/>
            <a:chExt cx="8633168" cy="936575"/>
          </a:xfrm>
        </p:grpSpPr>
        <p:sp>
          <p:nvSpPr>
            <p:cNvPr id="8" name="Forme libre 7"/>
            <p:cNvSpPr/>
            <p:nvPr/>
          </p:nvSpPr>
          <p:spPr>
            <a:xfrm>
              <a:off x="255317" y="1700808"/>
              <a:ext cx="1660224" cy="936575"/>
            </a:xfrm>
            <a:custGeom>
              <a:avLst/>
              <a:gdLst>
                <a:gd name="connsiteX0" fmla="*/ 0 w 1660224"/>
                <a:gd name="connsiteY0" fmla="*/ 93658 h 936575"/>
                <a:gd name="connsiteX1" fmla="*/ 93658 w 1660224"/>
                <a:gd name="connsiteY1" fmla="*/ 0 h 936575"/>
                <a:gd name="connsiteX2" fmla="*/ 1566567 w 1660224"/>
                <a:gd name="connsiteY2" fmla="*/ 0 h 936575"/>
                <a:gd name="connsiteX3" fmla="*/ 1660225 w 1660224"/>
                <a:gd name="connsiteY3" fmla="*/ 93658 h 936575"/>
                <a:gd name="connsiteX4" fmla="*/ 1660224 w 1660224"/>
                <a:gd name="connsiteY4" fmla="*/ 842918 h 936575"/>
                <a:gd name="connsiteX5" fmla="*/ 1566566 w 1660224"/>
                <a:gd name="connsiteY5" fmla="*/ 936576 h 936575"/>
                <a:gd name="connsiteX6" fmla="*/ 93658 w 1660224"/>
                <a:gd name="connsiteY6" fmla="*/ 936575 h 936575"/>
                <a:gd name="connsiteX7" fmla="*/ 0 w 1660224"/>
                <a:gd name="connsiteY7" fmla="*/ 842917 h 936575"/>
                <a:gd name="connsiteX8" fmla="*/ 0 w 1660224"/>
                <a:gd name="connsiteY8" fmla="*/ 93658 h 93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0224" h="936575">
                  <a:moveTo>
                    <a:pt x="0" y="93658"/>
                  </a:moveTo>
                  <a:cubicBezTo>
                    <a:pt x="0" y="41932"/>
                    <a:pt x="41932" y="0"/>
                    <a:pt x="93658" y="0"/>
                  </a:cubicBezTo>
                  <a:lnTo>
                    <a:pt x="1566567" y="0"/>
                  </a:lnTo>
                  <a:cubicBezTo>
                    <a:pt x="1618293" y="0"/>
                    <a:pt x="1660225" y="41932"/>
                    <a:pt x="1660225" y="93658"/>
                  </a:cubicBezTo>
                  <a:cubicBezTo>
                    <a:pt x="1660225" y="343411"/>
                    <a:pt x="1660224" y="593165"/>
                    <a:pt x="1660224" y="842918"/>
                  </a:cubicBezTo>
                  <a:cubicBezTo>
                    <a:pt x="1660224" y="894644"/>
                    <a:pt x="1618292" y="936576"/>
                    <a:pt x="1566566" y="936576"/>
                  </a:cubicBezTo>
                  <a:lnTo>
                    <a:pt x="93658" y="936575"/>
                  </a:lnTo>
                  <a:cubicBezTo>
                    <a:pt x="41932" y="936575"/>
                    <a:pt x="0" y="894643"/>
                    <a:pt x="0" y="842917"/>
                  </a:cubicBezTo>
                  <a:lnTo>
                    <a:pt x="0" y="9365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201" tIns="92201" rIns="92201" bIns="92201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700" kern="1200" dirty="0" smtClean="0"/>
                <a:t>Audio</a:t>
              </a:r>
              <a:endParaRPr lang="fr-FR" sz="1700" kern="1200" dirty="0"/>
            </a:p>
          </p:txBody>
        </p:sp>
        <p:sp>
          <p:nvSpPr>
            <p:cNvPr id="9" name="Forme libre 8"/>
            <p:cNvSpPr/>
            <p:nvPr/>
          </p:nvSpPr>
          <p:spPr>
            <a:xfrm>
              <a:off x="2081564" y="1963227"/>
              <a:ext cx="351967" cy="411735"/>
            </a:xfrm>
            <a:custGeom>
              <a:avLst/>
              <a:gdLst>
                <a:gd name="connsiteX0" fmla="*/ 0 w 351967"/>
                <a:gd name="connsiteY0" fmla="*/ 82347 h 411735"/>
                <a:gd name="connsiteX1" fmla="*/ 175984 w 351967"/>
                <a:gd name="connsiteY1" fmla="*/ 82347 h 411735"/>
                <a:gd name="connsiteX2" fmla="*/ 175984 w 351967"/>
                <a:gd name="connsiteY2" fmla="*/ 0 h 411735"/>
                <a:gd name="connsiteX3" fmla="*/ 351967 w 351967"/>
                <a:gd name="connsiteY3" fmla="*/ 205868 h 411735"/>
                <a:gd name="connsiteX4" fmla="*/ 175984 w 351967"/>
                <a:gd name="connsiteY4" fmla="*/ 411735 h 411735"/>
                <a:gd name="connsiteX5" fmla="*/ 175984 w 351967"/>
                <a:gd name="connsiteY5" fmla="*/ 329388 h 411735"/>
                <a:gd name="connsiteX6" fmla="*/ 0 w 351967"/>
                <a:gd name="connsiteY6" fmla="*/ 329388 h 411735"/>
                <a:gd name="connsiteX7" fmla="*/ 0 w 351967"/>
                <a:gd name="connsiteY7" fmla="*/ 82347 h 411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1967" h="411735">
                  <a:moveTo>
                    <a:pt x="0" y="82347"/>
                  </a:moveTo>
                  <a:lnTo>
                    <a:pt x="175984" y="82347"/>
                  </a:lnTo>
                  <a:lnTo>
                    <a:pt x="175984" y="0"/>
                  </a:lnTo>
                  <a:lnTo>
                    <a:pt x="351967" y="205868"/>
                  </a:lnTo>
                  <a:lnTo>
                    <a:pt x="175984" y="411735"/>
                  </a:lnTo>
                  <a:lnTo>
                    <a:pt x="175984" y="329388"/>
                  </a:lnTo>
                  <a:lnTo>
                    <a:pt x="0" y="329388"/>
                  </a:lnTo>
                  <a:lnTo>
                    <a:pt x="0" y="82347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2347" rIns="105590" bIns="82347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400" kern="1200"/>
            </a:p>
          </p:txBody>
        </p:sp>
        <p:sp>
          <p:nvSpPr>
            <p:cNvPr id="10" name="Forme libre 9"/>
            <p:cNvSpPr/>
            <p:nvPr/>
          </p:nvSpPr>
          <p:spPr>
            <a:xfrm>
              <a:off x="2579631" y="1700808"/>
              <a:ext cx="1660224" cy="936575"/>
            </a:xfrm>
            <a:custGeom>
              <a:avLst/>
              <a:gdLst>
                <a:gd name="connsiteX0" fmla="*/ 0 w 1660224"/>
                <a:gd name="connsiteY0" fmla="*/ 93658 h 936575"/>
                <a:gd name="connsiteX1" fmla="*/ 93658 w 1660224"/>
                <a:gd name="connsiteY1" fmla="*/ 0 h 936575"/>
                <a:gd name="connsiteX2" fmla="*/ 1566567 w 1660224"/>
                <a:gd name="connsiteY2" fmla="*/ 0 h 936575"/>
                <a:gd name="connsiteX3" fmla="*/ 1660225 w 1660224"/>
                <a:gd name="connsiteY3" fmla="*/ 93658 h 936575"/>
                <a:gd name="connsiteX4" fmla="*/ 1660224 w 1660224"/>
                <a:gd name="connsiteY4" fmla="*/ 842918 h 936575"/>
                <a:gd name="connsiteX5" fmla="*/ 1566566 w 1660224"/>
                <a:gd name="connsiteY5" fmla="*/ 936576 h 936575"/>
                <a:gd name="connsiteX6" fmla="*/ 93658 w 1660224"/>
                <a:gd name="connsiteY6" fmla="*/ 936575 h 936575"/>
                <a:gd name="connsiteX7" fmla="*/ 0 w 1660224"/>
                <a:gd name="connsiteY7" fmla="*/ 842917 h 936575"/>
                <a:gd name="connsiteX8" fmla="*/ 0 w 1660224"/>
                <a:gd name="connsiteY8" fmla="*/ 93658 h 93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0224" h="936575">
                  <a:moveTo>
                    <a:pt x="0" y="93658"/>
                  </a:moveTo>
                  <a:cubicBezTo>
                    <a:pt x="0" y="41932"/>
                    <a:pt x="41932" y="0"/>
                    <a:pt x="93658" y="0"/>
                  </a:cubicBezTo>
                  <a:lnTo>
                    <a:pt x="1566567" y="0"/>
                  </a:lnTo>
                  <a:cubicBezTo>
                    <a:pt x="1618293" y="0"/>
                    <a:pt x="1660225" y="41932"/>
                    <a:pt x="1660225" y="93658"/>
                  </a:cubicBezTo>
                  <a:cubicBezTo>
                    <a:pt x="1660225" y="343411"/>
                    <a:pt x="1660224" y="593165"/>
                    <a:pt x="1660224" y="842918"/>
                  </a:cubicBezTo>
                  <a:cubicBezTo>
                    <a:pt x="1660224" y="894644"/>
                    <a:pt x="1618292" y="936576"/>
                    <a:pt x="1566566" y="936576"/>
                  </a:cubicBezTo>
                  <a:lnTo>
                    <a:pt x="93658" y="936575"/>
                  </a:lnTo>
                  <a:cubicBezTo>
                    <a:pt x="41932" y="936575"/>
                    <a:pt x="0" y="894643"/>
                    <a:pt x="0" y="842917"/>
                  </a:cubicBezTo>
                  <a:lnTo>
                    <a:pt x="0" y="9365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201" tIns="92201" rIns="92201" bIns="92201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700" kern="1200" dirty="0" err="1" smtClean="0"/>
                <a:t>Keystrokes</a:t>
              </a:r>
              <a:endParaRPr lang="fr-FR" sz="1700" kern="1200" dirty="0"/>
            </a:p>
          </p:txBody>
        </p:sp>
        <p:sp>
          <p:nvSpPr>
            <p:cNvPr id="11" name="Forme libre 10"/>
            <p:cNvSpPr/>
            <p:nvPr/>
          </p:nvSpPr>
          <p:spPr>
            <a:xfrm>
              <a:off x="4405879" y="1963227"/>
              <a:ext cx="351967" cy="411735"/>
            </a:xfrm>
            <a:custGeom>
              <a:avLst/>
              <a:gdLst>
                <a:gd name="connsiteX0" fmla="*/ 0 w 351967"/>
                <a:gd name="connsiteY0" fmla="*/ 82347 h 411735"/>
                <a:gd name="connsiteX1" fmla="*/ 175984 w 351967"/>
                <a:gd name="connsiteY1" fmla="*/ 82347 h 411735"/>
                <a:gd name="connsiteX2" fmla="*/ 175984 w 351967"/>
                <a:gd name="connsiteY2" fmla="*/ 0 h 411735"/>
                <a:gd name="connsiteX3" fmla="*/ 351967 w 351967"/>
                <a:gd name="connsiteY3" fmla="*/ 205868 h 411735"/>
                <a:gd name="connsiteX4" fmla="*/ 175984 w 351967"/>
                <a:gd name="connsiteY4" fmla="*/ 411735 h 411735"/>
                <a:gd name="connsiteX5" fmla="*/ 175984 w 351967"/>
                <a:gd name="connsiteY5" fmla="*/ 329388 h 411735"/>
                <a:gd name="connsiteX6" fmla="*/ 0 w 351967"/>
                <a:gd name="connsiteY6" fmla="*/ 329388 h 411735"/>
                <a:gd name="connsiteX7" fmla="*/ 0 w 351967"/>
                <a:gd name="connsiteY7" fmla="*/ 82347 h 411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1967" h="411735">
                  <a:moveTo>
                    <a:pt x="0" y="82347"/>
                  </a:moveTo>
                  <a:lnTo>
                    <a:pt x="175984" y="82347"/>
                  </a:lnTo>
                  <a:lnTo>
                    <a:pt x="175984" y="0"/>
                  </a:lnTo>
                  <a:lnTo>
                    <a:pt x="351967" y="205868"/>
                  </a:lnTo>
                  <a:lnTo>
                    <a:pt x="175984" y="411735"/>
                  </a:lnTo>
                  <a:lnTo>
                    <a:pt x="175984" y="329388"/>
                  </a:lnTo>
                  <a:lnTo>
                    <a:pt x="0" y="329388"/>
                  </a:lnTo>
                  <a:lnTo>
                    <a:pt x="0" y="82347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2347" rIns="105590" bIns="82347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400" kern="1200"/>
            </a:p>
          </p:txBody>
        </p:sp>
        <p:sp>
          <p:nvSpPr>
            <p:cNvPr id="12" name="Forme libre 11"/>
            <p:cNvSpPr/>
            <p:nvPr/>
          </p:nvSpPr>
          <p:spPr>
            <a:xfrm>
              <a:off x="4903946" y="1700808"/>
              <a:ext cx="1660224" cy="936575"/>
            </a:xfrm>
            <a:custGeom>
              <a:avLst/>
              <a:gdLst>
                <a:gd name="connsiteX0" fmla="*/ 0 w 1660224"/>
                <a:gd name="connsiteY0" fmla="*/ 93658 h 936575"/>
                <a:gd name="connsiteX1" fmla="*/ 93658 w 1660224"/>
                <a:gd name="connsiteY1" fmla="*/ 0 h 936575"/>
                <a:gd name="connsiteX2" fmla="*/ 1566567 w 1660224"/>
                <a:gd name="connsiteY2" fmla="*/ 0 h 936575"/>
                <a:gd name="connsiteX3" fmla="*/ 1660225 w 1660224"/>
                <a:gd name="connsiteY3" fmla="*/ 93658 h 936575"/>
                <a:gd name="connsiteX4" fmla="*/ 1660224 w 1660224"/>
                <a:gd name="connsiteY4" fmla="*/ 842918 h 936575"/>
                <a:gd name="connsiteX5" fmla="*/ 1566566 w 1660224"/>
                <a:gd name="connsiteY5" fmla="*/ 936576 h 936575"/>
                <a:gd name="connsiteX6" fmla="*/ 93658 w 1660224"/>
                <a:gd name="connsiteY6" fmla="*/ 936575 h 936575"/>
                <a:gd name="connsiteX7" fmla="*/ 0 w 1660224"/>
                <a:gd name="connsiteY7" fmla="*/ 842917 h 936575"/>
                <a:gd name="connsiteX8" fmla="*/ 0 w 1660224"/>
                <a:gd name="connsiteY8" fmla="*/ 93658 h 93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0224" h="936575">
                  <a:moveTo>
                    <a:pt x="0" y="93658"/>
                  </a:moveTo>
                  <a:cubicBezTo>
                    <a:pt x="0" y="41932"/>
                    <a:pt x="41932" y="0"/>
                    <a:pt x="93658" y="0"/>
                  </a:cubicBezTo>
                  <a:lnTo>
                    <a:pt x="1566567" y="0"/>
                  </a:lnTo>
                  <a:cubicBezTo>
                    <a:pt x="1618293" y="0"/>
                    <a:pt x="1660225" y="41932"/>
                    <a:pt x="1660225" y="93658"/>
                  </a:cubicBezTo>
                  <a:cubicBezTo>
                    <a:pt x="1660225" y="343411"/>
                    <a:pt x="1660224" y="593165"/>
                    <a:pt x="1660224" y="842918"/>
                  </a:cubicBezTo>
                  <a:cubicBezTo>
                    <a:pt x="1660224" y="894644"/>
                    <a:pt x="1618292" y="936576"/>
                    <a:pt x="1566566" y="936576"/>
                  </a:cubicBezTo>
                  <a:lnTo>
                    <a:pt x="93658" y="936575"/>
                  </a:lnTo>
                  <a:cubicBezTo>
                    <a:pt x="41932" y="936575"/>
                    <a:pt x="0" y="894643"/>
                    <a:pt x="0" y="842917"/>
                  </a:cubicBezTo>
                  <a:lnTo>
                    <a:pt x="0" y="9365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201" tIns="92201" rIns="92201" bIns="92201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700" kern="1200" dirty="0" err="1" smtClean="0"/>
                <a:t>Characteristics</a:t>
              </a:r>
              <a:endParaRPr lang="fr-FR" sz="1700" kern="1200" dirty="0"/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6730193" y="1963227"/>
              <a:ext cx="351967" cy="411735"/>
            </a:xfrm>
            <a:custGeom>
              <a:avLst/>
              <a:gdLst>
                <a:gd name="connsiteX0" fmla="*/ 0 w 351967"/>
                <a:gd name="connsiteY0" fmla="*/ 82347 h 411735"/>
                <a:gd name="connsiteX1" fmla="*/ 175984 w 351967"/>
                <a:gd name="connsiteY1" fmla="*/ 82347 h 411735"/>
                <a:gd name="connsiteX2" fmla="*/ 175984 w 351967"/>
                <a:gd name="connsiteY2" fmla="*/ 0 h 411735"/>
                <a:gd name="connsiteX3" fmla="*/ 351967 w 351967"/>
                <a:gd name="connsiteY3" fmla="*/ 205868 h 411735"/>
                <a:gd name="connsiteX4" fmla="*/ 175984 w 351967"/>
                <a:gd name="connsiteY4" fmla="*/ 411735 h 411735"/>
                <a:gd name="connsiteX5" fmla="*/ 175984 w 351967"/>
                <a:gd name="connsiteY5" fmla="*/ 329388 h 411735"/>
                <a:gd name="connsiteX6" fmla="*/ 0 w 351967"/>
                <a:gd name="connsiteY6" fmla="*/ 329388 h 411735"/>
                <a:gd name="connsiteX7" fmla="*/ 0 w 351967"/>
                <a:gd name="connsiteY7" fmla="*/ 82347 h 411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1967" h="411735">
                  <a:moveTo>
                    <a:pt x="0" y="82347"/>
                  </a:moveTo>
                  <a:lnTo>
                    <a:pt x="175984" y="82347"/>
                  </a:lnTo>
                  <a:lnTo>
                    <a:pt x="175984" y="0"/>
                  </a:lnTo>
                  <a:lnTo>
                    <a:pt x="351967" y="205868"/>
                  </a:lnTo>
                  <a:lnTo>
                    <a:pt x="175984" y="411735"/>
                  </a:lnTo>
                  <a:lnTo>
                    <a:pt x="175984" y="329388"/>
                  </a:lnTo>
                  <a:lnTo>
                    <a:pt x="0" y="329388"/>
                  </a:lnTo>
                  <a:lnTo>
                    <a:pt x="0" y="82347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2347" rIns="105590" bIns="82347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400" kern="1200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7228261" y="1700808"/>
              <a:ext cx="1660224" cy="936575"/>
            </a:xfrm>
            <a:custGeom>
              <a:avLst/>
              <a:gdLst>
                <a:gd name="connsiteX0" fmla="*/ 0 w 1660224"/>
                <a:gd name="connsiteY0" fmla="*/ 93658 h 936575"/>
                <a:gd name="connsiteX1" fmla="*/ 93658 w 1660224"/>
                <a:gd name="connsiteY1" fmla="*/ 0 h 936575"/>
                <a:gd name="connsiteX2" fmla="*/ 1566567 w 1660224"/>
                <a:gd name="connsiteY2" fmla="*/ 0 h 936575"/>
                <a:gd name="connsiteX3" fmla="*/ 1660225 w 1660224"/>
                <a:gd name="connsiteY3" fmla="*/ 93658 h 936575"/>
                <a:gd name="connsiteX4" fmla="*/ 1660224 w 1660224"/>
                <a:gd name="connsiteY4" fmla="*/ 842918 h 936575"/>
                <a:gd name="connsiteX5" fmla="*/ 1566566 w 1660224"/>
                <a:gd name="connsiteY5" fmla="*/ 936576 h 936575"/>
                <a:gd name="connsiteX6" fmla="*/ 93658 w 1660224"/>
                <a:gd name="connsiteY6" fmla="*/ 936575 h 936575"/>
                <a:gd name="connsiteX7" fmla="*/ 0 w 1660224"/>
                <a:gd name="connsiteY7" fmla="*/ 842917 h 936575"/>
                <a:gd name="connsiteX8" fmla="*/ 0 w 1660224"/>
                <a:gd name="connsiteY8" fmla="*/ 93658 h 93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0224" h="936575">
                  <a:moveTo>
                    <a:pt x="0" y="93658"/>
                  </a:moveTo>
                  <a:cubicBezTo>
                    <a:pt x="0" y="41932"/>
                    <a:pt x="41932" y="0"/>
                    <a:pt x="93658" y="0"/>
                  </a:cubicBezTo>
                  <a:lnTo>
                    <a:pt x="1566567" y="0"/>
                  </a:lnTo>
                  <a:cubicBezTo>
                    <a:pt x="1618293" y="0"/>
                    <a:pt x="1660225" y="41932"/>
                    <a:pt x="1660225" y="93658"/>
                  </a:cubicBezTo>
                  <a:cubicBezTo>
                    <a:pt x="1660225" y="343411"/>
                    <a:pt x="1660224" y="593165"/>
                    <a:pt x="1660224" y="842918"/>
                  </a:cubicBezTo>
                  <a:cubicBezTo>
                    <a:pt x="1660224" y="894644"/>
                    <a:pt x="1618292" y="936576"/>
                    <a:pt x="1566566" y="936576"/>
                  </a:cubicBezTo>
                  <a:lnTo>
                    <a:pt x="93658" y="936575"/>
                  </a:lnTo>
                  <a:cubicBezTo>
                    <a:pt x="41932" y="936575"/>
                    <a:pt x="0" y="894643"/>
                    <a:pt x="0" y="842917"/>
                  </a:cubicBezTo>
                  <a:lnTo>
                    <a:pt x="0" y="9365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201" tIns="92201" rIns="92201" bIns="92201" numCol="1" spcCol="1270" anchor="t" anchorCtr="0">
              <a:noAutofit/>
            </a:bodyPr>
            <a:lstStyle/>
            <a:p>
              <a:pPr lvl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700" kern="1200" dirty="0" smtClean="0"/>
                <a:t>Classification:</a:t>
              </a:r>
              <a:endParaRPr lang="fr-FR" sz="1700" kern="1200" dirty="0"/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1300" kern="1200" dirty="0" err="1" smtClean="0"/>
                <a:t>Learn</a:t>
              </a:r>
              <a:endParaRPr lang="fr-FR" sz="1300" kern="1200" dirty="0"/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1300" kern="1200" dirty="0" err="1" smtClean="0"/>
                <a:t>Predict</a:t>
              </a:r>
              <a:endParaRPr lang="fr-FR" sz="1300" kern="1200" dirty="0"/>
            </a:p>
          </p:txBody>
        </p:sp>
      </p:grpSp>
      <p:sp>
        <p:nvSpPr>
          <p:cNvPr id="6" name="Légende à une bordure 2 5"/>
          <p:cNvSpPr/>
          <p:nvPr/>
        </p:nvSpPr>
        <p:spPr bwMode="auto">
          <a:xfrm flipH="1">
            <a:off x="4499992" y="2780928"/>
            <a:ext cx="2088232" cy="36004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8803"/>
              <a:gd name="adj6" fmla="val -16527"/>
            </a:avLst>
          </a:prstGeom>
          <a:solidFill>
            <a:schemeClr val="accent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Machine </a:t>
            </a:r>
            <a:r>
              <a:rPr kumimoji="0" lang="fr-FR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learning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82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3.d) </a:t>
            </a:r>
            <a:r>
              <a:rPr lang="de-DE" dirty="0"/>
              <a:t>Technical </a:t>
            </a:r>
            <a:r>
              <a:rPr lang="de-DE" dirty="0" err="1"/>
              <a:t>concept</a:t>
            </a:r>
            <a:r>
              <a:rPr lang="de-DE" dirty="0"/>
              <a:t>: </a:t>
            </a:r>
            <a:r>
              <a:rPr lang="de-DE" dirty="0" err="1"/>
              <a:t>stereo</a:t>
            </a:r>
            <a:r>
              <a:rPr lang="de-DE" dirty="0"/>
              <a:t> </a:t>
            </a:r>
            <a:r>
              <a:rPr lang="de-DE" dirty="0" err="1"/>
              <a:t>audio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87824" y="3140968"/>
            <a:ext cx="5903764" cy="331222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Stereo sound: the phase shift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Significant parameter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Calculates the source position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Our work: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Record new sound samples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Create an algorithm to analyze the phase shift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Add this parameter to the characteristics </a:t>
            </a:r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grpSp>
        <p:nvGrpSpPr>
          <p:cNvPr id="6" name="Groupe 5"/>
          <p:cNvGrpSpPr/>
          <p:nvPr/>
        </p:nvGrpSpPr>
        <p:grpSpPr>
          <a:xfrm>
            <a:off x="255317" y="1628800"/>
            <a:ext cx="8633168" cy="936575"/>
            <a:chOff x="255317" y="1628800"/>
            <a:chExt cx="8633168" cy="936575"/>
          </a:xfrm>
        </p:grpSpPr>
        <p:sp>
          <p:nvSpPr>
            <p:cNvPr id="7" name="Forme libre 6"/>
            <p:cNvSpPr/>
            <p:nvPr/>
          </p:nvSpPr>
          <p:spPr>
            <a:xfrm>
              <a:off x="255317" y="1628800"/>
              <a:ext cx="1660224" cy="936575"/>
            </a:xfrm>
            <a:custGeom>
              <a:avLst/>
              <a:gdLst>
                <a:gd name="connsiteX0" fmla="*/ 0 w 1660224"/>
                <a:gd name="connsiteY0" fmla="*/ 93658 h 936575"/>
                <a:gd name="connsiteX1" fmla="*/ 93658 w 1660224"/>
                <a:gd name="connsiteY1" fmla="*/ 0 h 936575"/>
                <a:gd name="connsiteX2" fmla="*/ 1566567 w 1660224"/>
                <a:gd name="connsiteY2" fmla="*/ 0 h 936575"/>
                <a:gd name="connsiteX3" fmla="*/ 1660225 w 1660224"/>
                <a:gd name="connsiteY3" fmla="*/ 93658 h 936575"/>
                <a:gd name="connsiteX4" fmla="*/ 1660224 w 1660224"/>
                <a:gd name="connsiteY4" fmla="*/ 842918 h 936575"/>
                <a:gd name="connsiteX5" fmla="*/ 1566566 w 1660224"/>
                <a:gd name="connsiteY5" fmla="*/ 936576 h 936575"/>
                <a:gd name="connsiteX6" fmla="*/ 93658 w 1660224"/>
                <a:gd name="connsiteY6" fmla="*/ 936575 h 936575"/>
                <a:gd name="connsiteX7" fmla="*/ 0 w 1660224"/>
                <a:gd name="connsiteY7" fmla="*/ 842917 h 936575"/>
                <a:gd name="connsiteX8" fmla="*/ 0 w 1660224"/>
                <a:gd name="connsiteY8" fmla="*/ 93658 h 93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0224" h="936575">
                  <a:moveTo>
                    <a:pt x="0" y="93658"/>
                  </a:moveTo>
                  <a:cubicBezTo>
                    <a:pt x="0" y="41932"/>
                    <a:pt x="41932" y="0"/>
                    <a:pt x="93658" y="0"/>
                  </a:cubicBezTo>
                  <a:lnTo>
                    <a:pt x="1566567" y="0"/>
                  </a:lnTo>
                  <a:cubicBezTo>
                    <a:pt x="1618293" y="0"/>
                    <a:pt x="1660225" y="41932"/>
                    <a:pt x="1660225" y="93658"/>
                  </a:cubicBezTo>
                  <a:cubicBezTo>
                    <a:pt x="1660225" y="343411"/>
                    <a:pt x="1660224" y="593165"/>
                    <a:pt x="1660224" y="842918"/>
                  </a:cubicBezTo>
                  <a:cubicBezTo>
                    <a:pt x="1660224" y="894644"/>
                    <a:pt x="1618292" y="936576"/>
                    <a:pt x="1566566" y="936576"/>
                  </a:cubicBezTo>
                  <a:lnTo>
                    <a:pt x="93658" y="936575"/>
                  </a:lnTo>
                  <a:cubicBezTo>
                    <a:pt x="41932" y="936575"/>
                    <a:pt x="0" y="894643"/>
                    <a:pt x="0" y="842917"/>
                  </a:cubicBezTo>
                  <a:lnTo>
                    <a:pt x="0" y="9365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201" tIns="92201" rIns="92201" bIns="92201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700" kern="1200" dirty="0" smtClean="0"/>
                <a:t>Audio</a:t>
              </a:r>
              <a:endParaRPr lang="fr-FR" sz="1700" kern="1200" dirty="0"/>
            </a:p>
          </p:txBody>
        </p:sp>
        <p:sp>
          <p:nvSpPr>
            <p:cNvPr id="10" name="Forme libre 9"/>
            <p:cNvSpPr/>
            <p:nvPr/>
          </p:nvSpPr>
          <p:spPr>
            <a:xfrm>
              <a:off x="2081564" y="1891219"/>
              <a:ext cx="351967" cy="411735"/>
            </a:xfrm>
            <a:custGeom>
              <a:avLst/>
              <a:gdLst>
                <a:gd name="connsiteX0" fmla="*/ 0 w 351967"/>
                <a:gd name="connsiteY0" fmla="*/ 82347 h 411735"/>
                <a:gd name="connsiteX1" fmla="*/ 175984 w 351967"/>
                <a:gd name="connsiteY1" fmla="*/ 82347 h 411735"/>
                <a:gd name="connsiteX2" fmla="*/ 175984 w 351967"/>
                <a:gd name="connsiteY2" fmla="*/ 0 h 411735"/>
                <a:gd name="connsiteX3" fmla="*/ 351967 w 351967"/>
                <a:gd name="connsiteY3" fmla="*/ 205868 h 411735"/>
                <a:gd name="connsiteX4" fmla="*/ 175984 w 351967"/>
                <a:gd name="connsiteY4" fmla="*/ 411735 h 411735"/>
                <a:gd name="connsiteX5" fmla="*/ 175984 w 351967"/>
                <a:gd name="connsiteY5" fmla="*/ 329388 h 411735"/>
                <a:gd name="connsiteX6" fmla="*/ 0 w 351967"/>
                <a:gd name="connsiteY6" fmla="*/ 329388 h 411735"/>
                <a:gd name="connsiteX7" fmla="*/ 0 w 351967"/>
                <a:gd name="connsiteY7" fmla="*/ 82347 h 411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1967" h="411735">
                  <a:moveTo>
                    <a:pt x="0" y="82347"/>
                  </a:moveTo>
                  <a:lnTo>
                    <a:pt x="175984" y="82347"/>
                  </a:lnTo>
                  <a:lnTo>
                    <a:pt x="175984" y="0"/>
                  </a:lnTo>
                  <a:lnTo>
                    <a:pt x="351967" y="205868"/>
                  </a:lnTo>
                  <a:lnTo>
                    <a:pt x="175984" y="411735"/>
                  </a:lnTo>
                  <a:lnTo>
                    <a:pt x="175984" y="329388"/>
                  </a:lnTo>
                  <a:lnTo>
                    <a:pt x="0" y="329388"/>
                  </a:lnTo>
                  <a:lnTo>
                    <a:pt x="0" y="82347"/>
                  </a:lnTo>
                  <a:close/>
                </a:path>
              </a:pathLst>
            </a:cu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2347" rIns="105590" bIns="82347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400" kern="1200"/>
            </a:p>
          </p:txBody>
        </p:sp>
        <p:sp>
          <p:nvSpPr>
            <p:cNvPr id="11" name="Forme libre 10"/>
            <p:cNvSpPr/>
            <p:nvPr/>
          </p:nvSpPr>
          <p:spPr>
            <a:xfrm>
              <a:off x="2579631" y="1628800"/>
              <a:ext cx="1660224" cy="936575"/>
            </a:xfrm>
            <a:custGeom>
              <a:avLst/>
              <a:gdLst>
                <a:gd name="connsiteX0" fmla="*/ 0 w 1660224"/>
                <a:gd name="connsiteY0" fmla="*/ 93658 h 936575"/>
                <a:gd name="connsiteX1" fmla="*/ 93658 w 1660224"/>
                <a:gd name="connsiteY1" fmla="*/ 0 h 936575"/>
                <a:gd name="connsiteX2" fmla="*/ 1566567 w 1660224"/>
                <a:gd name="connsiteY2" fmla="*/ 0 h 936575"/>
                <a:gd name="connsiteX3" fmla="*/ 1660225 w 1660224"/>
                <a:gd name="connsiteY3" fmla="*/ 93658 h 936575"/>
                <a:gd name="connsiteX4" fmla="*/ 1660224 w 1660224"/>
                <a:gd name="connsiteY4" fmla="*/ 842918 h 936575"/>
                <a:gd name="connsiteX5" fmla="*/ 1566566 w 1660224"/>
                <a:gd name="connsiteY5" fmla="*/ 936576 h 936575"/>
                <a:gd name="connsiteX6" fmla="*/ 93658 w 1660224"/>
                <a:gd name="connsiteY6" fmla="*/ 936575 h 936575"/>
                <a:gd name="connsiteX7" fmla="*/ 0 w 1660224"/>
                <a:gd name="connsiteY7" fmla="*/ 842917 h 936575"/>
                <a:gd name="connsiteX8" fmla="*/ 0 w 1660224"/>
                <a:gd name="connsiteY8" fmla="*/ 93658 h 93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0224" h="936575">
                  <a:moveTo>
                    <a:pt x="0" y="93658"/>
                  </a:moveTo>
                  <a:cubicBezTo>
                    <a:pt x="0" y="41932"/>
                    <a:pt x="41932" y="0"/>
                    <a:pt x="93658" y="0"/>
                  </a:cubicBezTo>
                  <a:lnTo>
                    <a:pt x="1566567" y="0"/>
                  </a:lnTo>
                  <a:cubicBezTo>
                    <a:pt x="1618293" y="0"/>
                    <a:pt x="1660225" y="41932"/>
                    <a:pt x="1660225" y="93658"/>
                  </a:cubicBezTo>
                  <a:cubicBezTo>
                    <a:pt x="1660225" y="343411"/>
                    <a:pt x="1660224" y="593165"/>
                    <a:pt x="1660224" y="842918"/>
                  </a:cubicBezTo>
                  <a:cubicBezTo>
                    <a:pt x="1660224" y="894644"/>
                    <a:pt x="1618292" y="936576"/>
                    <a:pt x="1566566" y="936576"/>
                  </a:cubicBezTo>
                  <a:lnTo>
                    <a:pt x="93658" y="936575"/>
                  </a:lnTo>
                  <a:cubicBezTo>
                    <a:pt x="41932" y="936575"/>
                    <a:pt x="0" y="894643"/>
                    <a:pt x="0" y="842917"/>
                  </a:cubicBezTo>
                  <a:lnTo>
                    <a:pt x="0" y="9365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201" tIns="92201" rIns="92201" bIns="92201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700" kern="1200" dirty="0" err="1" smtClean="0"/>
                <a:t>Keystrokes</a:t>
              </a:r>
              <a:endParaRPr lang="fr-FR" sz="1700" kern="1200" dirty="0"/>
            </a:p>
          </p:txBody>
        </p:sp>
        <p:sp>
          <p:nvSpPr>
            <p:cNvPr id="12" name="Forme libre 11"/>
            <p:cNvSpPr/>
            <p:nvPr/>
          </p:nvSpPr>
          <p:spPr>
            <a:xfrm>
              <a:off x="4405879" y="1891219"/>
              <a:ext cx="351967" cy="411735"/>
            </a:xfrm>
            <a:custGeom>
              <a:avLst/>
              <a:gdLst>
                <a:gd name="connsiteX0" fmla="*/ 0 w 351967"/>
                <a:gd name="connsiteY0" fmla="*/ 82347 h 411735"/>
                <a:gd name="connsiteX1" fmla="*/ 175984 w 351967"/>
                <a:gd name="connsiteY1" fmla="*/ 82347 h 411735"/>
                <a:gd name="connsiteX2" fmla="*/ 175984 w 351967"/>
                <a:gd name="connsiteY2" fmla="*/ 0 h 411735"/>
                <a:gd name="connsiteX3" fmla="*/ 351967 w 351967"/>
                <a:gd name="connsiteY3" fmla="*/ 205868 h 411735"/>
                <a:gd name="connsiteX4" fmla="*/ 175984 w 351967"/>
                <a:gd name="connsiteY4" fmla="*/ 411735 h 411735"/>
                <a:gd name="connsiteX5" fmla="*/ 175984 w 351967"/>
                <a:gd name="connsiteY5" fmla="*/ 329388 h 411735"/>
                <a:gd name="connsiteX6" fmla="*/ 0 w 351967"/>
                <a:gd name="connsiteY6" fmla="*/ 329388 h 411735"/>
                <a:gd name="connsiteX7" fmla="*/ 0 w 351967"/>
                <a:gd name="connsiteY7" fmla="*/ 82347 h 411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1967" h="411735">
                  <a:moveTo>
                    <a:pt x="0" y="82347"/>
                  </a:moveTo>
                  <a:lnTo>
                    <a:pt x="175984" y="82347"/>
                  </a:lnTo>
                  <a:lnTo>
                    <a:pt x="175984" y="0"/>
                  </a:lnTo>
                  <a:lnTo>
                    <a:pt x="351967" y="205868"/>
                  </a:lnTo>
                  <a:lnTo>
                    <a:pt x="175984" y="411735"/>
                  </a:lnTo>
                  <a:lnTo>
                    <a:pt x="175984" y="329388"/>
                  </a:lnTo>
                  <a:lnTo>
                    <a:pt x="0" y="329388"/>
                  </a:lnTo>
                  <a:lnTo>
                    <a:pt x="0" y="82347"/>
                  </a:lnTo>
                  <a:close/>
                </a:path>
              </a:pathLst>
            </a:cu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2347" rIns="105590" bIns="82347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400" kern="1200"/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4903946" y="1628800"/>
              <a:ext cx="1660224" cy="936575"/>
            </a:xfrm>
            <a:custGeom>
              <a:avLst/>
              <a:gdLst>
                <a:gd name="connsiteX0" fmla="*/ 0 w 1660224"/>
                <a:gd name="connsiteY0" fmla="*/ 93658 h 936575"/>
                <a:gd name="connsiteX1" fmla="*/ 93658 w 1660224"/>
                <a:gd name="connsiteY1" fmla="*/ 0 h 936575"/>
                <a:gd name="connsiteX2" fmla="*/ 1566567 w 1660224"/>
                <a:gd name="connsiteY2" fmla="*/ 0 h 936575"/>
                <a:gd name="connsiteX3" fmla="*/ 1660225 w 1660224"/>
                <a:gd name="connsiteY3" fmla="*/ 93658 h 936575"/>
                <a:gd name="connsiteX4" fmla="*/ 1660224 w 1660224"/>
                <a:gd name="connsiteY4" fmla="*/ 842918 h 936575"/>
                <a:gd name="connsiteX5" fmla="*/ 1566566 w 1660224"/>
                <a:gd name="connsiteY5" fmla="*/ 936576 h 936575"/>
                <a:gd name="connsiteX6" fmla="*/ 93658 w 1660224"/>
                <a:gd name="connsiteY6" fmla="*/ 936575 h 936575"/>
                <a:gd name="connsiteX7" fmla="*/ 0 w 1660224"/>
                <a:gd name="connsiteY7" fmla="*/ 842917 h 936575"/>
                <a:gd name="connsiteX8" fmla="*/ 0 w 1660224"/>
                <a:gd name="connsiteY8" fmla="*/ 93658 h 93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0224" h="936575">
                  <a:moveTo>
                    <a:pt x="0" y="93658"/>
                  </a:moveTo>
                  <a:cubicBezTo>
                    <a:pt x="0" y="41932"/>
                    <a:pt x="41932" y="0"/>
                    <a:pt x="93658" y="0"/>
                  </a:cubicBezTo>
                  <a:lnTo>
                    <a:pt x="1566567" y="0"/>
                  </a:lnTo>
                  <a:cubicBezTo>
                    <a:pt x="1618293" y="0"/>
                    <a:pt x="1660225" y="41932"/>
                    <a:pt x="1660225" y="93658"/>
                  </a:cubicBezTo>
                  <a:cubicBezTo>
                    <a:pt x="1660225" y="343411"/>
                    <a:pt x="1660224" y="593165"/>
                    <a:pt x="1660224" y="842918"/>
                  </a:cubicBezTo>
                  <a:cubicBezTo>
                    <a:pt x="1660224" y="894644"/>
                    <a:pt x="1618292" y="936576"/>
                    <a:pt x="1566566" y="936576"/>
                  </a:cubicBezTo>
                  <a:lnTo>
                    <a:pt x="93658" y="936575"/>
                  </a:lnTo>
                  <a:cubicBezTo>
                    <a:pt x="41932" y="936575"/>
                    <a:pt x="0" y="894643"/>
                    <a:pt x="0" y="842917"/>
                  </a:cubicBezTo>
                  <a:lnTo>
                    <a:pt x="0" y="9365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201" tIns="92201" rIns="92201" bIns="92201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700" kern="1200" dirty="0" err="1" smtClean="0"/>
                <a:t>Characteristics</a:t>
              </a:r>
              <a:endParaRPr lang="fr-FR" sz="1700" kern="1200" dirty="0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6730193" y="1891219"/>
              <a:ext cx="351967" cy="411735"/>
            </a:xfrm>
            <a:custGeom>
              <a:avLst/>
              <a:gdLst>
                <a:gd name="connsiteX0" fmla="*/ 0 w 351967"/>
                <a:gd name="connsiteY0" fmla="*/ 82347 h 411735"/>
                <a:gd name="connsiteX1" fmla="*/ 175984 w 351967"/>
                <a:gd name="connsiteY1" fmla="*/ 82347 h 411735"/>
                <a:gd name="connsiteX2" fmla="*/ 175984 w 351967"/>
                <a:gd name="connsiteY2" fmla="*/ 0 h 411735"/>
                <a:gd name="connsiteX3" fmla="*/ 351967 w 351967"/>
                <a:gd name="connsiteY3" fmla="*/ 205868 h 411735"/>
                <a:gd name="connsiteX4" fmla="*/ 175984 w 351967"/>
                <a:gd name="connsiteY4" fmla="*/ 411735 h 411735"/>
                <a:gd name="connsiteX5" fmla="*/ 175984 w 351967"/>
                <a:gd name="connsiteY5" fmla="*/ 329388 h 411735"/>
                <a:gd name="connsiteX6" fmla="*/ 0 w 351967"/>
                <a:gd name="connsiteY6" fmla="*/ 329388 h 411735"/>
                <a:gd name="connsiteX7" fmla="*/ 0 w 351967"/>
                <a:gd name="connsiteY7" fmla="*/ 82347 h 411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1967" h="411735">
                  <a:moveTo>
                    <a:pt x="0" y="82347"/>
                  </a:moveTo>
                  <a:lnTo>
                    <a:pt x="175984" y="82347"/>
                  </a:lnTo>
                  <a:lnTo>
                    <a:pt x="175984" y="0"/>
                  </a:lnTo>
                  <a:lnTo>
                    <a:pt x="351967" y="205868"/>
                  </a:lnTo>
                  <a:lnTo>
                    <a:pt x="175984" y="411735"/>
                  </a:lnTo>
                  <a:lnTo>
                    <a:pt x="175984" y="329388"/>
                  </a:lnTo>
                  <a:lnTo>
                    <a:pt x="0" y="329388"/>
                  </a:lnTo>
                  <a:lnTo>
                    <a:pt x="0" y="82347"/>
                  </a:lnTo>
                  <a:close/>
                </a:path>
              </a:pathLst>
            </a:cu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2347" rIns="105590" bIns="82347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400" kern="1200"/>
            </a:p>
          </p:txBody>
        </p:sp>
        <p:sp>
          <p:nvSpPr>
            <p:cNvPr id="15" name="Forme libre 14"/>
            <p:cNvSpPr/>
            <p:nvPr/>
          </p:nvSpPr>
          <p:spPr>
            <a:xfrm>
              <a:off x="7228261" y="1628800"/>
              <a:ext cx="1660224" cy="936575"/>
            </a:xfrm>
            <a:custGeom>
              <a:avLst/>
              <a:gdLst>
                <a:gd name="connsiteX0" fmla="*/ 0 w 1660224"/>
                <a:gd name="connsiteY0" fmla="*/ 93658 h 936575"/>
                <a:gd name="connsiteX1" fmla="*/ 93658 w 1660224"/>
                <a:gd name="connsiteY1" fmla="*/ 0 h 936575"/>
                <a:gd name="connsiteX2" fmla="*/ 1566567 w 1660224"/>
                <a:gd name="connsiteY2" fmla="*/ 0 h 936575"/>
                <a:gd name="connsiteX3" fmla="*/ 1660225 w 1660224"/>
                <a:gd name="connsiteY3" fmla="*/ 93658 h 936575"/>
                <a:gd name="connsiteX4" fmla="*/ 1660224 w 1660224"/>
                <a:gd name="connsiteY4" fmla="*/ 842918 h 936575"/>
                <a:gd name="connsiteX5" fmla="*/ 1566566 w 1660224"/>
                <a:gd name="connsiteY5" fmla="*/ 936576 h 936575"/>
                <a:gd name="connsiteX6" fmla="*/ 93658 w 1660224"/>
                <a:gd name="connsiteY6" fmla="*/ 936575 h 936575"/>
                <a:gd name="connsiteX7" fmla="*/ 0 w 1660224"/>
                <a:gd name="connsiteY7" fmla="*/ 842917 h 936575"/>
                <a:gd name="connsiteX8" fmla="*/ 0 w 1660224"/>
                <a:gd name="connsiteY8" fmla="*/ 93658 h 93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0224" h="936575">
                  <a:moveTo>
                    <a:pt x="0" y="93658"/>
                  </a:moveTo>
                  <a:cubicBezTo>
                    <a:pt x="0" y="41932"/>
                    <a:pt x="41932" y="0"/>
                    <a:pt x="93658" y="0"/>
                  </a:cubicBezTo>
                  <a:lnTo>
                    <a:pt x="1566567" y="0"/>
                  </a:lnTo>
                  <a:cubicBezTo>
                    <a:pt x="1618293" y="0"/>
                    <a:pt x="1660225" y="41932"/>
                    <a:pt x="1660225" y="93658"/>
                  </a:cubicBezTo>
                  <a:cubicBezTo>
                    <a:pt x="1660225" y="343411"/>
                    <a:pt x="1660224" y="593165"/>
                    <a:pt x="1660224" y="842918"/>
                  </a:cubicBezTo>
                  <a:cubicBezTo>
                    <a:pt x="1660224" y="894644"/>
                    <a:pt x="1618292" y="936576"/>
                    <a:pt x="1566566" y="936576"/>
                  </a:cubicBezTo>
                  <a:lnTo>
                    <a:pt x="93658" y="936575"/>
                  </a:lnTo>
                  <a:cubicBezTo>
                    <a:pt x="41932" y="936575"/>
                    <a:pt x="0" y="894643"/>
                    <a:pt x="0" y="842917"/>
                  </a:cubicBezTo>
                  <a:lnTo>
                    <a:pt x="0" y="9365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201" tIns="92201" rIns="92201" bIns="92201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700" kern="1200" dirty="0" smtClean="0"/>
                <a:t>Classification</a:t>
              </a:r>
              <a:endParaRPr lang="fr-FR" sz="1700" kern="1200" dirty="0"/>
            </a:p>
          </p:txBody>
        </p:sp>
      </p:grp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284984"/>
            <a:ext cx="2625639" cy="22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1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1_H0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</TotalTime>
  <Words>611</Words>
  <Application>Microsoft Office PowerPoint</Application>
  <PresentationFormat>Affichage à l'écran (4:3)</PresentationFormat>
  <Paragraphs>172</Paragraphs>
  <Slides>16</Slides>
  <Notes>3</Notes>
  <HiddenSlides>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1_H0</vt:lpstr>
      <vt:lpstr>Do You Hear What I’m Typing? Using Acoustic Patterns to Detect Keyboard Input</vt:lpstr>
      <vt:lpstr>Plan</vt:lpstr>
      <vt:lpstr>1. Motivation </vt:lpstr>
      <vt:lpstr>2. Idea of the project and goals </vt:lpstr>
      <vt:lpstr>3. Technical concept</vt:lpstr>
      <vt:lpstr>3.a) Technical concept: Step 1/3</vt:lpstr>
      <vt:lpstr>3.b) Technical concept: Step 2/3</vt:lpstr>
      <vt:lpstr>3.c) Technical concept: Step 3/3</vt:lpstr>
      <vt:lpstr>3.d) Technical concept: stereo audio</vt:lpstr>
      <vt:lpstr>4. Current state of our work</vt:lpstr>
      <vt:lpstr>5. Evaluation Methods</vt:lpstr>
      <vt:lpstr>6. Time plan and next steps</vt:lpstr>
      <vt:lpstr>6. Time plan and next steps (2/2)</vt:lpstr>
      <vt:lpstr>Conclusion</vt:lpstr>
      <vt:lpstr>Questions ?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Pascal</cp:lastModifiedBy>
  <cp:revision>224</cp:revision>
  <dcterms:modified xsi:type="dcterms:W3CDTF">2014-05-27T10:23:51Z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