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325" r:id="rId2"/>
    <p:sldId id="337" r:id="rId3"/>
    <p:sldId id="339" r:id="rId4"/>
    <p:sldId id="346" r:id="rId5"/>
    <p:sldId id="350" r:id="rId6"/>
    <p:sldId id="349" r:id="rId7"/>
    <p:sldId id="347" r:id="rId8"/>
    <p:sldId id="348" r:id="rId9"/>
    <p:sldId id="324" r:id="rId10"/>
    <p:sldId id="341" r:id="rId11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1119" autoAdjust="0"/>
  </p:normalViewPr>
  <p:slideViewPr>
    <p:cSldViewPr>
      <p:cViewPr>
        <p:scale>
          <a:sx n="80" d="100"/>
          <a:sy n="80" d="100"/>
        </p:scale>
        <p:origin x="-1260" y="7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250825" y="188913"/>
            <a:ext cx="8642350" cy="2303462"/>
          </a:xfrm>
          <a:prstGeom prst="rect">
            <a:avLst/>
          </a:prstGeom>
          <a:solidFill>
            <a:srgbClr val="EAEAEA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7-Jul-14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de-DE" sz="1000" smtClean="0">
                <a:solidFill>
                  <a:srgbClr val="000000"/>
                </a:solidFill>
              </a:rPr>
              <a:t>PPT-for-all___v.2.4_office2010___2011.09.20.pptx</a:t>
            </a:r>
            <a:endParaRPr lang="de-DE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‹N°›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2" y="1052736"/>
            <a:ext cx="6734175" cy="1255390"/>
          </a:xfrm>
        </p:spPr>
        <p:txBody>
          <a:bodyPr/>
          <a:lstStyle/>
          <a:p>
            <a:r>
              <a:rPr lang="en-US" dirty="0"/>
              <a:t>Do You Hear What I’m Typing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Using Acoustic </a:t>
            </a:r>
            <a:r>
              <a:rPr lang="en-US" dirty="0"/>
              <a:t>Patterns to Detect Keyboard Input</a:t>
            </a:r>
            <a:endParaRPr lang="en-US" b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2" y="476672"/>
            <a:ext cx="6734175" cy="395436"/>
          </a:xfrm>
        </p:spPr>
        <p:txBody>
          <a:bodyPr/>
          <a:lstStyle/>
          <a:p>
            <a:r>
              <a:rPr lang="sv-SE" b="1" dirty="0"/>
              <a:t>DSS-4, Lab, Tutors : Irina Diaconita and Frank Englert</a:t>
            </a:r>
            <a:endParaRPr lang="sv-SE" dirty="0"/>
          </a:p>
        </p:txBody>
      </p:sp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7075955" y="6310313"/>
            <a:ext cx="18886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Source : www.scientificamerican.com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2575" y="5797961"/>
            <a:ext cx="1710725" cy="60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Pascal </a:t>
            </a:r>
            <a:r>
              <a:rPr lang="en-US" dirty="0" smtClean="0">
                <a:solidFill>
                  <a:schemeClr val="tx1"/>
                </a:solidFill>
              </a:rPr>
              <a:t>Granier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William </a:t>
            </a:r>
            <a:r>
              <a:rPr lang="en-US" dirty="0" err="1">
                <a:solidFill>
                  <a:schemeClr val="tx1"/>
                </a:solidFill>
              </a:rPr>
              <a:t>Cibille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30607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95536" y="3079032"/>
            <a:ext cx="223224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 presentation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Source : adnanboz.wordpress.com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42231" y="1730375"/>
            <a:ext cx="6457950" cy="447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Our subject</a:t>
            </a:r>
          </a:p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Our work &amp; axis &amp; results</a:t>
            </a:r>
          </a:p>
          <a:p>
            <a:pPr marL="627062" lvl="1" indent="-457200">
              <a:buAutoNum type="arabicParenR"/>
            </a:pPr>
            <a:r>
              <a:rPr lang="en-US" dirty="0" smtClean="0"/>
              <a:t>The windowing algorithm</a:t>
            </a:r>
          </a:p>
          <a:p>
            <a:pPr marL="627062" lvl="1" indent="-457200">
              <a:buAutoNum type="arabicParenR"/>
            </a:pPr>
            <a:r>
              <a:rPr lang="en-US" dirty="0" smtClean="0"/>
              <a:t>The stereo recording solution</a:t>
            </a:r>
          </a:p>
          <a:p>
            <a:pPr marL="627062" lvl="1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Our conclusions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Our subject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Source : www.scientificamerican.com, www.lefigaro.fr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24774" y="1800000"/>
            <a:ext cx="5015378" cy="14771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Keyboard Input detection 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Recognize keyboard input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dirty="0" smtClean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With audio recording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Show it is technically possible</a:t>
            </a:r>
            <a:endParaRPr lang="en-US" sz="18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000" y="1620000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" y="4320000"/>
            <a:ext cx="234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3379608" y="4434120"/>
            <a:ext cx="4806614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Aim : application optimization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Increase the </a:t>
            </a:r>
            <a:r>
              <a:rPr lang="en-US" sz="1800" b="0" i="0" u="none" strike="noStrike" kern="1200" dirty="0" smtClean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accuracy (was 36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%)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Adapt the audio classifier to this special </a:t>
            </a:r>
            <a:b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application domain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Collect audio samples &amp; train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9851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Our work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Windowing algorithm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Detect a peak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Then take the surrounding signal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Fixed window size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grpSp>
        <p:nvGrpSpPr>
          <p:cNvPr id="14" name="Groupe 13"/>
          <p:cNvGrpSpPr/>
          <p:nvPr/>
        </p:nvGrpSpPr>
        <p:grpSpPr>
          <a:xfrm>
            <a:off x="6056534" y="1844824"/>
            <a:ext cx="2305050" cy="2828925"/>
            <a:chOff x="5652120" y="1772816"/>
            <a:chExt cx="2305050" cy="282892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772816"/>
              <a:ext cx="2305050" cy="282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Connecteur droit avec flèche 7"/>
            <p:cNvCxnSpPr/>
            <p:nvPr/>
          </p:nvCxnSpPr>
          <p:spPr bwMode="auto">
            <a:xfrm>
              <a:off x="6113433" y="3861048"/>
              <a:ext cx="288032" cy="0"/>
            </a:xfrm>
            <a:prstGeom prst="straightConnector1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ZoneTexte 8"/>
            <p:cNvSpPr txBox="1"/>
            <p:nvPr/>
          </p:nvSpPr>
          <p:spPr>
            <a:xfrm>
              <a:off x="5957790" y="4062741"/>
              <a:ext cx="684803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peak</a:t>
              </a:r>
              <a:endParaRPr lang="en-US" dirty="0"/>
            </a:p>
          </p:txBody>
        </p:sp>
        <p:cxnSp>
          <p:nvCxnSpPr>
            <p:cNvPr id="11" name="Connecteur droit avec flèche 10"/>
            <p:cNvCxnSpPr/>
            <p:nvPr/>
          </p:nvCxnSpPr>
          <p:spPr bwMode="auto">
            <a:xfrm>
              <a:off x="5957790" y="2708920"/>
              <a:ext cx="1422522" cy="0"/>
            </a:xfrm>
            <a:prstGeom prst="straightConnector1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ZoneTexte 12"/>
            <p:cNvSpPr txBox="1"/>
            <p:nvPr/>
          </p:nvSpPr>
          <p:spPr>
            <a:xfrm>
              <a:off x="6056534" y="2348880"/>
              <a:ext cx="1172117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keystroke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0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Working conditions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Strict, experimental conditions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Same keyboard, same user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Maximum key rate of 140 </a:t>
            </a:r>
            <a:r>
              <a:rPr lang="en-US" dirty="0" err="1" smtClean="0"/>
              <a:t>cpm</a:t>
            </a:r>
            <a:endParaRPr lang="en-US" dirty="0"/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Recording conditions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Silent environment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Room &amp; echo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Microphone position (image)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1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Our work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Parameter adjustments</a:t>
            </a:r>
            <a:endParaRPr lang="en-US" dirty="0" smtClean="0"/>
          </a:p>
          <a:p>
            <a:pPr marL="627062" lvl="1" indent="-457200">
              <a:buFont typeface="Arial" pitchFamily="34" charset="0"/>
              <a:buChar char="•"/>
            </a:pPr>
            <a:r>
              <a:rPr lang="en-US" dirty="0" smtClean="0"/>
              <a:t>New windowing function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dirty="0" smtClean="0"/>
              <a:t>Classifier: </a:t>
            </a:r>
            <a:endParaRPr lang="en-US" dirty="0" smtClean="0"/>
          </a:p>
          <a:p>
            <a:pPr marL="627062" lvl="1" indent="-457200">
              <a:buFont typeface="Arial" pitchFamily="34" charset="0"/>
              <a:buChar char="•"/>
            </a:pPr>
            <a:r>
              <a:rPr lang="en-US" dirty="0" smtClean="0"/>
              <a:t>Threshold for the peak: (needs to be adapted to the lowest peak)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dirty="0" smtClean="0"/>
              <a:t>Number of MEL coefficients: 25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Our </a:t>
            </a:r>
            <a:r>
              <a:rPr lang="en-US" dirty="0" smtClean="0"/>
              <a:t>results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dirty="0" smtClean="0"/>
              <a:t>95 % </a:t>
            </a:r>
            <a:r>
              <a:rPr lang="en-US" dirty="0" smtClean="0"/>
              <a:t>accuracy (matrix image)</a:t>
            </a: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Our work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Stereo recording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AB </a:t>
            </a:r>
            <a:r>
              <a:rPr lang="en-US" dirty="0" smtClean="0"/>
              <a:t>microphone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2 </a:t>
            </a:r>
            <a:r>
              <a:rPr lang="en-US" dirty="0" smtClean="0"/>
              <a:t>directional microphones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No phase shift</a:t>
            </a:r>
            <a:endParaRPr lang="en-US" dirty="0"/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Amplitude difference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Recording the new samples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Results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Poorer results</a:t>
            </a: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http</a:t>
            </a:r>
            <a:r>
              <a:rPr lang="de-DE" dirty="0"/>
              <a:t>://en.wikipedia.org/wiki/Stereophonic_sound#mediaviewer/File:XY_stereo.svg</a:t>
            </a:r>
            <a:endParaRPr lang="de-DE" dirty="0"/>
          </a:p>
        </p:txBody>
      </p:sp>
      <p:grpSp>
        <p:nvGrpSpPr>
          <p:cNvPr id="3" name="Groupe 2"/>
          <p:cNvGrpSpPr/>
          <p:nvPr/>
        </p:nvGrpSpPr>
        <p:grpSpPr>
          <a:xfrm>
            <a:off x="5744388" y="2348880"/>
            <a:ext cx="2381250" cy="2619375"/>
            <a:chOff x="5744388" y="2348880"/>
            <a:chExt cx="2381250" cy="2619375"/>
          </a:xfrm>
        </p:grpSpPr>
        <p:pic>
          <p:nvPicPr>
            <p:cNvPr id="7" name="Picture 2" descr="D:\Supelec\TUD\Project\code-now\eval\final_presentation\figure\500px-XY_stereo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388" y="2348880"/>
              <a:ext cx="2381250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5868144" y="4581128"/>
              <a:ext cx="432048" cy="3499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691986" y="4568839"/>
              <a:ext cx="432048" cy="3499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B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92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Our conclusions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2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de-DE" smtClean="0">
              <a:solidFill>
                <a:srgbClr val="B5B5B5"/>
              </a:solidFill>
            </a:endParaRPr>
          </a:p>
          <a:p>
            <a:pPr eaLnBrk="1" hangingPunct="1"/>
            <a:endParaRPr lang="de-DE" smtClean="0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 </a:t>
            </a:r>
            <a:r>
              <a:rPr lang="en-US" dirty="0"/>
              <a:t>?</a:t>
            </a:r>
            <a:endParaRPr lang="en-US" dirty="0" smtClean="0"/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672" y="148478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216</Words>
  <Application>Microsoft Office PowerPoint</Application>
  <PresentationFormat>Affichage à l'écran (4:3)</PresentationFormat>
  <Paragraphs>70</Paragraphs>
  <Slides>10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1_H0</vt:lpstr>
      <vt:lpstr>Do You Hear What I’m Typing? Using Acoustic Patterns to Detect Keyboard Input</vt:lpstr>
      <vt:lpstr>Plan</vt:lpstr>
      <vt:lpstr>1. Our subject</vt:lpstr>
      <vt:lpstr>2. Our work</vt:lpstr>
      <vt:lpstr>2. Working conditions</vt:lpstr>
      <vt:lpstr>2. Our work</vt:lpstr>
      <vt:lpstr>2. Our work</vt:lpstr>
      <vt:lpstr>3. Our conclusions</vt:lpstr>
      <vt:lpstr>Questions 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Pascal</cp:lastModifiedBy>
  <cp:revision>236</cp:revision>
  <dcterms:modified xsi:type="dcterms:W3CDTF">2014-07-07T15:49:03Z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