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89" r:id="rId2"/>
    <p:sldId id="311" r:id="rId3"/>
    <p:sldId id="312" r:id="rId4"/>
    <p:sldId id="315" r:id="rId5"/>
    <p:sldId id="316" r:id="rId6"/>
    <p:sldId id="332" r:id="rId7"/>
    <p:sldId id="337" r:id="rId8"/>
    <p:sldId id="321" r:id="rId9"/>
    <p:sldId id="329" r:id="rId10"/>
    <p:sldId id="333" r:id="rId11"/>
    <p:sldId id="331" r:id="rId12"/>
    <p:sldId id="323" r:id="rId13"/>
    <p:sldId id="338" r:id="rId14"/>
    <p:sldId id="334" r:id="rId15"/>
    <p:sldId id="335" r:id="rId16"/>
    <p:sldId id="327" r:id="rId17"/>
    <p:sldId id="330" r:id="rId18"/>
    <p:sldId id="339" r:id="rId19"/>
    <p:sldId id="319" r:id="rId20"/>
    <p:sldId id="317" r:id="rId21"/>
    <p:sldId id="310" r:id="rId22"/>
  </p:sldIdLst>
  <p:sldSz cx="12192000" cy="6858000"/>
  <p:notesSz cx="6858000" cy="9144000"/>
  <p:embeddedFontLst>
    <p:embeddedFont>
      <p:font typeface="Angsana New" panose="02020603050405020304" pitchFamily="18" charset="-34"/>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Segoe UI" panose="020B0502040204020203" pitchFamily="34" charset="0"/>
      <p:regular r:id="rId34"/>
      <p:bold r:id="rId35"/>
      <p:italic r:id="rId36"/>
      <p:boldItalic r:id="rId37"/>
    </p:embeddedFont>
    <p:embeddedFont>
      <p:font typeface="SimSun" panose="02010600030101010101" pitchFamily="2" charset="-122"/>
      <p:regular r:id="rId38"/>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D33"/>
    <a:srgbClr val="FF9900"/>
    <a:srgbClr val="231F20"/>
    <a:srgbClr val="FFCF01"/>
    <a:srgbClr val="FFD72D"/>
    <a:srgbClr val="232F3E"/>
    <a:srgbClr val="131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56"/>
    <p:restoredTop sz="82653" autoAdjust="0"/>
  </p:normalViewPr>
  <p:slideViewPr>
    <p:cSldViewPr snapToGrid="0">
      <p:cViewPr varScale="1">
        <p:scale>
          <a:sx n="71" d="100"/>
          <a:sy n="71" d="100"/>
        </p:scale>
        <p:origin x="200" y="8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a:extLst>
              <a:ext uri="{FF2B5EF4-FFF2-40B4-BE49-F238E27FC236}">
                <a16:creationId xmlns:a16="http://schemas.microsoft.com/office/drawing/2014/main" id="{1EE135A2-95B1-4B62-9277-97DC470A7729}"/>
              </a:ext>
            </a:extLst>
          </p:cNvPr>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zh-CN" altLang="zh-CN"/>
          </a:p>
        </p:txBody>
      </p:sp>
      <p:sp>
        <p:nvSpPr>
          <p:cNvPr id="2051" name="日期占位符 2">
            <a:extLst>
              <a:ext uri="{FF2B5EF4-FFF2-40B4-BE49-F238E27FC236}">
                <a16:creationId xmlns:a16="http://schemas.microsoft.com/office/drawing/2014/main" id="{0E4365DC-EDC8-4D5A-BF7A-87EAAB2BFF55}"/>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a:latin typeface="Arial" pitchFamily="34" charset="0"/>
              </a:defRPr>
            </a:lvl1pPr>
          </a:lstStyle>
          <a:p>
            <a:pPr>
              <a:defRPr/>
            </a:pPr>
            <a:fld id="{E2ECB638-3CB5-45EF-BACE-64BE9F9205BE}" type="datetime1">
              <a:rPr lang="zh-CN" altLang="en-US"/>
              <a:pPr>
                <a:defRPr/>
              </a:pPr>
              <a:t>2020/8/14</a:t>
            </a:fld>
            <a:endParaRPr lang="zh-CN" altLang="en-US" sz="1200"/>
          </a:p>
        </p:txBody>
      </p:sp>
      <p:sp>
        <p:nvSpPr>
          <p:cNvPr id="14340" name="幻灯片图像占位符 3">
            <a:extLst>
              <a:ext uri="{FF2B5EF4-FFF2-40B4-BE49-F238E27FC236}">
                <a16:creationId xmlns:a16="http://schemas.microsoft.com/office/drawing/2014/main" id="{11892240-BE92-4A1A-A68A-D26001FF52CD}"/>
              </a:ext>
            </a:extLst>
          </p:cNvPr>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2053" name="备注占位符 4">
            <a:extLst>
              <a:ext uri="{FF2B5EF4-FFF2-40B4-BE49-F238E27FC236}">
                <a16:creationId xmlns:a16="http://schemas.microsoft.com/office/drawing/2014/main" id="{BE80469B-89C5-4CBF-BD6F-E81CBDD70169}"/>
              </a:ext>
            </a:extLst>
          </p:cNvPr>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zh-CN" sz="1200"/>
              <a:t>单击此处编辑母版文本样式</a:t>
            </a:r>
          </a:p>
          <a:p>
            <a:pPr>
              <a:spcBef>
                <a:spcPct val="30000"/>
              </a:spcBef>
            </a:pPr>
            <a:r>
              <a:rPr lang="zh-CN" altLang="zh-CN" sz="1200"/>
              <a:t>第二级</a:t>
            </a:r>
          </a:p>
          <a:p>
            <a:pPr>
              <a:spcBef>
                <a:spcPct val="30000"/>
              </a:spcBef>
            </a:pPr>
            <a:r>
              <a:rPr lang="zh-CN" altLang="zh-CN" sz="1200"/>
              <a:t>第三级</a:t>
            </a:r>
          </a:p>
          <a:p>
            <a:pPr>
              <a:spcBef>
                <a:spcPct val="30000"/>
              </a:spcBef>
            </a:pPr>
            <a:r>
              <a:rPr lang="zh-CN" altLang="zh-CN" sz="1200"/>
              <a:t>第四级</a:t>
            </a:r>
          </a:p>
          <a:p>
            <a:pPr>
              <a:spcBef>
                <a:spcPct val="30000"/>
              </a:spcBef>
            </a:pPr>
            <a:r>
              <a:rPr lang="zh-CN" altLang="zh-CN" sz="1200"/>
              <a:t>第五级</a:t>
            </a:r>
          </a:p>
        </p:txBody>
      </p:sp>
      <p:sp>
        <p:nvSpPr>
          <p:cNvPr id="2054" name="页脚占位符 5">
            <a:extLst>
              <a:ext uri="{FF2B5EF4-FFF2-40B4-BE49-F238E27FC236}">
                <a16:creationId xmlns:a16="http://schemas.microsoft.com/office/drawing/2014/main" id="{538141BF-87E8-4E11-A070-2240EA6E4E12}"/>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zh-CN" altLang="zh-CN"/>
          </a:p>
        </p:txBody>
      </p:sp>
      <p:sp>
        <p:nvSpPr>
          <p:cNvPr id="2055" name="灯片编号占位符 6">
            <a:extLst>
              <a:ext uri="{FF2B5EF4-FFF2-40B4-BE49-F238E27FC236}">
                <a16:creationId xmlns:a16="http://schemas.microsoft.com/office/drawing/2014/main" id="{B37257FB-5DC8-4405-AB75-0875AC98FC3A}"/>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fld id="{2AC3E680-2320-4334-8FCD-D4B4BA38F5A9}" type="slidenum">
              <a:rPr lang="zh-CN" altLang="en-US"/>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3B5B34A-884E-43F7-86E5-68007471FC46}"/>
              </a:ext>
            </a:extLst>
          </p:cNvPr>
          <p:cNvSpPr>
            <a:spLocks noGrp="1" noRot="1" noChangeAspect="1" noTextEdit="1"/>
          </p:cNvSpPr>
          <p:nvPr>
            <p:ph type="sldImg"/>
          </p:nvPr>
        </p:nvSpPr>
        <p:spPr/>
      </p:sp>
      <p:sp>
        <p:nvSpPr>
          <p:cNvPr id="16387" name="备注占位符 2">
            <a:extLst>
              <a:ext uri="{FF2B5EF4-FFF2-40B4-BE49-F238E27FC236}">
                <a16:creationId xmlns:a16="http://schemas.microsoft.com/office/drawing/2014/main" id="{C66D373F-BE99-4348-8959-4091F994DA9C}"/>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日期占位符 3">
            <a:extLst>
              <a:ext uri="{FF2B5EF4-FFF2-40B4-BE49-F238E27FC236}">
                <a16:creationId xmlns:a16="http://schemas.microsoft.com/office/drawing/2014/main" id="{29A9F641-DC4E-460A-AF69-9B54CDF4238E}"/>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E972A8-6924-4B89-A645-76BAD605CFA6}" type="datetime1">
              <a:rPr lang="zh-CN" altLang="en-US" smtClean="0"/>
              <a:pPr/>
              <a:t>2020/8/14</a:t>
            </a:fld>
            <a:endParaRPr lang="zh-CN" altLang="en-US" sz="1200"/>
          </a:p>
        </p:txBody>
      </p:sp>
      <p:sp>
        <p:nvSpPr>
          <p:cNvPr id="16389" name="灯片编号占位符 4">
            <a:extLst>
              <a:ext uri="{FF2B5EF4-FFF2-40B4-BE49-F238E27FC236}">
                <a16:creationId xmlns:a16="http://schemas.microsoft.com/office/drawing/2014/main" id="{A0D18365-C563-4297-8293-AC7AF71ABDD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6096CC-C7EE-4BE1-AB92-77893E8AA62E}" type="slidenum">
              <a:rPr lang="zh-CN" altLang="en-US"/>
              <a:pPr/>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CE513F48-E1BB-4528-839D-2E36ACDAB981}"/>
              </a:ext>
            </a:extLst>
          </p:cNvPr>
          <p:cNvSpPr>
            <a:spLocks noGrp="1" noRot="1" noChangeAspect="1" noTextEdit="1"/>
          </p:cNvSpPr>
          <p:nvPr>
            <p:ph type="sldImg"/>
          </p:nvPr>
        </p:nvSpPr>
        <p:spPr/>
      </p:sp>
      <p:sp>
        <p:nvSpPr>
          <p:cNvPr id="53251" name="备注占位符 2">
            <a:extLst>
              <a:ext uri="{FF2B5EF4-FFF2-40B4-BE49-F238E27FC236}">
                <a16:creationId xmlns:a16="http://schemas.microsoft.com/office/drawing/2014/main" id="{BF070977-AE2B-40CB-BF6E-42F7841261FB}"/>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日期占位符 3">
            <a:extLst>
              <a:ext uri="{FF2B5EF4-FFF2-40B4-BE49-F238E27FC236}">
                <a16:creationId xmlns:a16="http://schemas.microsoft.com/office/drawing/2014/main" id="{4B805CEC-DF33-40D3-AD75-C925D29D513C}"/>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C4EFB8-76F5-4D8D-8DB3-F034B74ADB45}" type="datetime1">
              <a:rPr lang="zh-CN" altLang="en-US" smtClean="0"/>
              <a:pPr/>
              <a:t>2020/8/14</a:t>
            </a:fld>
            <a:endParaRPr lang="zh-CN" altLang="en-US" sz="1200"/>
          </a:p>
        </p:txBody>
      </p:sp>
      <p:sp>
        <p:nvSpPr>
          <p:cNvPr id="53253" name="灯片编号占位符 4">
            <a:extLst>
              <a:ext uri="{FF2B5EF4-FFF2-40B4-BE49-F238E27FC236}">
                <a16:creationId xmlns:a16="http://schemas.microsoft.com/office/drawing/2014/main" id="{488A0371-55EC-419A-BBA0-1C0E09642BA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B9CC6E-E32B-40AE-B4EF-416297D05B8C}" type="slidenum">
              <a:rPr lang="zh-CN" altLang="en-US"/>
              <a:pPr/>
              <a:t>10</a:t>
            </a:fld>
            <a:endParaRPr lang="zh-CN" altLang="en-US" sz="1200"/>
          </a:p>
        </p:txBody>
      </p:sp>
    </p:spTree>
    <p:extLst>
      <p:ext uri="{BB962C8B-B14F-4D97-AF65-F5344CB8AC3E}">
        <p14:creationId xmlns:p14="http://schemas.microsoft.com/office/powerpoint/2010/main" val="409720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12</a:t>
            </a:fld>
            <a:endParaRPr lang="zh-CN" altLang="en-US" sz="1200"/>
          </a:p>
        </p:txBody>
      </p:sp>
    </p:spTree>
    <p:extLst>
      <p:ext uri="{BB962C8B-B14F-4D97-AF65-F5344CB8AC3E}">
        <p14:creationId xmlns:p14="http://schemas.microsoft.com/office/powerpoint/2010/main" val="35474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B522554A-B780-4071-A1FC-721D5E674E57}"/>
              </a:ext>
            </a:extLst>
          </p:cNvPr>
          <p:cNvSpPr>
            <a:spLocks noGrp="1" noRot="1" noChangeAspect="1" noTextEdit="1"/>
          </p:cNvSpPr>
          <p:nvPr>
            <p:ph type="sldImg"/>
          </p:nvPr>
        </p:nvSpPr>
        <p:spPr/>
      </p:sp>
      <p:sp>
        <p:nvSpPr>
          <p:cNvPr id="47107" name="备注占位符 2">
            <a:extLst>
              <a:ext uri="{FF2B5EF4-FFF2-40B4-BE49-F238E27FC236}">
                <a16:creationId xmlns:a16="http://schemas.microsoft.com/office/drawing/2014/main" id="{714B729F-941C-4211-A26C-38C2EF0F320C}"/>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8" name="日期占位符 3">
            <a:extLst>
              <a:ext uri="{FF2B5EF4-FFF2-40B4-BE49-F238E27FC236}">
                <a16:creationId xmlns:a16="http://schemas.microsoft.com/office/drawing/2014/main" id="{4F9E6D50-1094-43D6-943F-1A71F111EC06}"/>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084437-7E7C-499E-A6B1-49669346C1C8}" type="datetime1">
              <a:rPr lang="zh-CN" altLang="en-US" smtClean="0"/>
              <a:pPr/>
              <a:t>2020/8/14</a:t>
            </a:fld>
            <a:endParaRPr lang="zh-CN" altLang="en-US" sz="1200"/>
          </a:p>
        </p:txBody>
      </p:sp>
      <p:sp>
        <p:nvSpPr>
          <p:cNvPr id="47109" name="灯片编号占位符 4">
            <a:extLst>
              <a:ext uri="{FF2B5EF4-FFF2-40B4-BE49-F238E27FC236}">
                <a16:creationId xmlns:a16="http://schemas.microsoft.com/office/drawing/2014/main" id="{2F1E963A-5906-44F5-8E1D-3E45D80423C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18B364-2AE9-4B11-AFB0-5CDAF7B65272}" type="slidenum">
              <a:rPr lang="zh-CN" altLang="en-US"/>
              <a:pPr/>
              <a:t>13</a:t>
            </a:fld>
            <a:endParaRPr lang="zh-CN" altLang="en-US" sz="1200"/>
          </a:p>
        </p:txBody>
      </p:sp>
    </p:spTree>
    <p:extLst>
      <p:ext uri="{BB962C8B-B14F-4D97-AF65-F5344CB8AC3E}">
        <p14:creationId xmlns:p14="http://schemas.microsoft.com/office/powerpoint/2010/main" val="185173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34" charset="0"/>
                <a:ea typeface="+mn-ea"/>
                <a:cs typeface="+mn-cs"/>
              </a:rPr>
              <a:t>The table is sorted from lowest RMSE on top, then down to the highest RMSE on bottom. We can see that the best model is </a:t>
            </a:r>
            <a:r>
              <a:rPr lang="en-US" sz="1200" kern="1200" dirty="0" err="1">
                <a:solidFill>
                  <a:schemeClr val="tx1"/>
                </a:solidFill>
                <a:effectLst/>
                <a:latin typeface="Arial" pitchFamily="34" charset="0"/>
                <a:ea typeface="+mn-ea"/>
                <a:cs typeface="+mn-cs"/>
              </a:rPr>
              <a:t>KNNBaseline</a:t>
            </a:r>
            <a:r>
              <a:rPr lang="en-US" sz="1200" kern="1200" dirty="0">
                <a:solidFill>
                  <a:schemeClr val="tx1"/>
                </a:solidFill>
                <a:effectLst/>
                <a:latin typeface="Arial" pitchFamily="34" charset="0"/>
                <a:ea typeface="+mn-ea"/>
                <a:cs typeface="+mn-cs"/>
              </a:rPr>
              <a:t>, then comes by SVD, SVD++, and other 3 KNN approach. Regarding the fitting time, KNN family are the shortest as well. However, we only trained the model with their default parameters. Next, we will focus on tuning model parameters, by </a:t>
            </a:r>
            <a:r>
              <a:rPr lang="en-US" sz="1200" kern="1200" dirty="0" err="1">
                <a:solidFill>
                  <a:schemeClr val="tx1"/>
                </a:solidFill>
                <a:effectLst/>
                <a:latin typeface="Arial" pitchFamily="34" charset="0"/>
                <a:ea typeface="+mn-ea"/>
                <a:cs typeface="+mn-cs"/>
              </a:rPr>
              <a:t>GridSearchCV</a:t>
            </a:r>
            <a:r>
              <a:rPr lang="en-US" sz="1200" kern="1200" dirty="0">
                <a:solidFill>
                  <a:schemeClr val="tx1"/>
                </a:solidFill>
                <a:effectLst/>
                <a:latin typeface="Arial" pitchFamily="34" charset="0"/>
                <a:ea typeface="+mn-ea"/>
                <a:cs typeface="+mn-cs"/>
              </a:rPr>
              <a:t>, which combines </a:t>
            </a:r>
            <a:r>
              <a:rPr lang="en-US" sz="1200" kern="1200">
                <a:solidFill>
                  <a:schemeClr val="tx1"/>
                </a:solidFill>
                <a:effectLst/>
                <a:latin typeface="Arial" pitchFamily="34" charset="0"/>
                <a:ea typeface="+mn-ea"/>
                <a:cs typeface="+mn-cs"/>
              </a:rPr>
              <a:t>GridSearch</a:t>
            </a:r>
            <a:r>
              <a:rPr lang="en-US" sz="1200" kern="1200" dirty="0">
                <a:solidFill>
                  <a:schemeClr val="tx1"/>
                </a:solidFill>
                <a:effectLst/>
                <a:latin typeface="Arial" pitchFamily="34" charset="0"/>
                <a:ea typeface="+mn-ea"/>
                <a:cs typeface="+mn-cs"/>
              </a:rPr>
              <a:t> and cross validation approaches. The best model regarding </a:t>
            </a:r>
            <a:r>
              <a:rPr lang="en-US" sz="1200" kern="1200" dirty="0" err="1">
                <a:solidFill>
                  <a:schemeClr val="tx1"/>
                </a:solidFill>
                <a:effectLst/>
                <a:latin typeface="Arial" pitchFamily="34" charset="0"/>
                <a:ea typeface="+mn-ea"/>
                <a:cs typeface="+mn-cs"/>
              </a:rPr>
              <a:t>rmse</a:t>
            </a:r>
            <a:r>
              <a:rPr lang="en-US" sz="1200" kern="1200" dirty="0">
                <a:solidFill>
                  <a:schemeClr val="tx1"/>
                </a:solidFill>
                <a:effectLst/>
                <a:latin typeface="Arial" pitchFamily="34" charset="0"/>
                <a:ea typeface="+mn-ea"/>
                <a:cs typeface="+mn-cs"/>
              </a:rPr>
              <a:t> is </a:t>
            </a:r>
            <a:r>
              <a:rPr lang="en-US" sz="1200" kern="1200" dirty="0" err="1">
                <a:solidFill>
                  <a:schemeClr val="tx1"/>
                </a:solidFill>
                <a:effectLst/>
                <a:latin typeface="Arial" pitchFamily="34" charset="0"/>
                <a:ea typeface="+mn-ea"/>
                <a:cs typeface="+mn-cs"/>
              </a:rPr>
              <a:t>svd</a:t>
            </a:r>
            <a:r>
              <a:rPr lang="en-US" sz="1200" kern="1200" dirty="0">
                <a:solidFill>
                  <a:schemeClr val="tx1"/>
                </a:solidFill>
                <a:effectLst/>
                <a:latin typeface="Arial" pitchFamily="34" charset="0"/>
                <a:ea typeface="+mn-ea"/>
                <a:cs typeface="+mn-cs"/>
              </a:rPr>
              <a:t>, with the </a:t>
            </a:r>
            <a:r>
              <a:rPr lang="en-US" sz="1200" kern="1200" dirty="0" err="1">
                <a:solidFill>
                  <a:schemeClr val="tx1"/>
                </a:solidFill>
                <a:effectLst/>
                <a:latin typeface="Arial" pitchFamily="34" charset="0"/>
                <a:ea typeface="+mn-ea"/>
                <a:cs typeface="+mn-cs"/>
              </a:rPr>
              <a:t>loweset</a:t>
            </a:r>
            <a:r>
              <a:rPr lang="en-US" sz="1200" kern="1200" dirty="0">
                <a:solidFill>
                  <a:schemeClr val="tx1"/>
                </a:solidFill>
                <a:effectLst/>
                <a:latin typeface="Arial" pitchFamily="34" charset="0"/>
                <a:ea typeface="+mn-ea"/>
                <a:cs typeface="+mn-cs"/>
              </a:rPr>
              <a:t> </a:t>
            </a:r>
            <a:r>
              <a:rPr lang="en-US" sz="1200" kern="1200" dirty="0" err="1">
                <a:solidFill>
                  <a:schemeClr val="tx1"/>
                </a:solidFill>
                <a:effectLst/>
                <a:latin typeface="Arial" pitchFamily="34" charset="0"/>
                <a:ea typeface="+mn-ea"/>
                <a:cs typeface="+mn-cs"/>
              </a:rPr>
              <a:t>rmse</a:t>
            </a:r>
            <a:r>
              <a:rPr lang="en-US" sz="1200" kern="1200" dirty="0">
                <a:solidFill>
                  <a:schemeClr val="tx1"/>
                </a:solidFill>
                <a:effectLst/>
                <a:latin typeface="Arial" pitchFamily="34" charset="0"/>
                <a:ea typeface="+mn-ea"/>
                <a:cs typeface="+mn-cs"/>
              </a:rPr>
              <a:t> 1.165177587018473 with the parameters: '</a:t>
            </a:r>
            <a:r>
              <a:rPr lang="en-US" sz="1200" kern="1200" dirty="0" err="1">
                <a:solidFill>
                  <a:schemeClr val="tx1"/>
                </a:solidFill>
                <a:effectLst/>
                <a:latin typeface="Arial" pitchFamily="34" charset="0"/>
                <a:ea typeface="+mn-ea"/>
                <a:cs typeface="+mn-cs"/>
              </a:rPr>
              <a:t>n_factors</a:t>
            </a:r>
            <a:r>
              <a:rPr lang="en-US" sz="1200" kern="1200" dirty="0">
                <a:solidFill>
                  <a:schemeClr val="tx1"/>
                </a:solidFill>
                <a:effectLst/>
                <a:latin typeface="Arial" pitchFamily="34" charset="0"/>
                <a:ea typeface="+mn-ea"/>
                <a:cs typeface="+mn-cs"/>
              </a:rPr>
              <a:t>': 50, '</a:t>
            </a:r>
            <a:r>
              <a:rPr lang="en-US" sz="1200" kern="1200" dirty="0" err="1">
                <a:solidFill>
                  <a:schemeClr val="tx1"/>
                </a:solidFill>
                <a:effectLst/>
                <a:latin typeface="Arial" pitchFamily="34" charset="0"/>
                <a:ea typeface="+mn-ea"/>
                <a:cs typeface="+mn-cs"/>
              </a:rPr>
              <a:t>lr_all</a:t>
            </a:r>
            <a:r>
              <a:rPr lang="en-US" sz="1200" kern="1200" dirty="0">
                <a:solidFill>
                  <a:schemeClr val="tx1"/>
                </a:solidFill>
                <a:effectLst/>
                <a:latin typeface="Arial" pitchFamily="34" charset="0"/>
                <a:ea typeface="+mn-ea"/>
                <a:cs typeface="+mn-cs"/>
              </a:rPr>
              <a:t>': 0.05, '</a:t>
            </a:r>
            <a:r>
              <a:rPr lang="en-US" sz="1200" kern="1200" dirty="0" err="1">
                <a:solidFill>
                  <a:schemeClr val="tx1"/>
                </a:solidFill>
                <a:effectLst/>
                <a:latin typeface="Arial" pitchFamily="34" charset="0"/>
                <a:ea typeface="+mn-ea"/>
                <a:cs typeface="+mn-cs"/>
              </a:rPr>
              <a:t>reg_all</a:t>
            </a:r>
            <a:r>
              <a:rPr lang="en-US" sz="1200" kern="1200" dirty="0">
                <a:solidFill>
                  <a:schemeClr val="tx1"/>
                </a:solidFill>
                <a:effectLst/>
                <a:latin typeface="Arial" pitchFamily="34" charset="0"/>
                <a:ea typeface="+mn-ea"/>
                <a:cs typeface="+mn-cs"/>
              </a:rPr>
              <a:t>': 0.04.</a:t>
            </a:r>
          </a:p>
          <a:p>
            <a:endParaRPr lang="zh-CN" altLang="en-US" dirty="0"/>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14</a:t>
            </a:fld>
            <a:endParaRPr lang="zh-CN" altLang="en-US" sz="1200"/>
          </a:p>
        </p:txBody>
      </p:sp>
    </p:spTree>
    <p:extLst>
      <p:ext uri="{BB962C8B-B14F-4D97-AF65-F5344CB8AC3E}">
        <p14:creationId xmlns:p14="http://schemas.microsoft.com/office/powerpoint/2010/main" val="18115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15</a:t>
            </a:fld>
            <a:endParaRPr lang="zh-CN" altLang="en-US" sz="1200"/>
          </a:p>
        </p:txBody>
      </p:sp>
    </p:spTree>
    <p:extLst>
      <p:ext uri="{BB962C8B-B14F-4D97-AF65-F5344CB8AC3E}">
        <p14:creationId xmlns:p14="http://schemas.microsoft.com/office/powerpoint/2010/main" val="1421026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16</a:t>
            </a:fld>
            <a:endParaRPr lang="zh-CN" altLang="en-US" sz="1200"/>
          </a:p>
        </p:txBody>
      </p:sp>
    </p:spTree>
    <p:extLst>
      <p:ext uri="{BB962C8B-B14F-4D97-AF65-F5344CB8AC3E}">
        <p14:creationId xmlns:p14="http://schemas.microsoft.com/office/powerpoint/2010/main" val="396025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a:solidFill>
                  <a:schemeClr val="tx1"/>
                </a:solidFill>
                <a:effectLst/>
                <a:latin typeface="Arial" pitchFamily="34" charset="0"/>
                <a:ea typeface="+mn-ea"/>
                <a:cs typeface="+mn-cs"/>
              </a:rPr>
              <a:t>To perform this test, we choose 23 customers who have bought the most popular products. The reason behind this is that if we remove a few of the reviews from these products, our action will have less impact on them compared to removing the same number of reviews from less popular products. This experiment shows that using data classified as non-fake from our fake review detection model does change the recommendations. The result shows that only 1 out of 23 customers received the same recommended product, showing that model output changes the output of recommender system. </a:t>
            </a:r>
          </a:p>
          <a:p>
            <a:endParaRPr lang="en-US" altLang="zh-CN" sz="1200" kern="1200">
              <a:solidFill>
                <a:schemeClr val="tx1"/>
              </a:solidFill>
              <a:effectLst/>
              <a:latin typeface="Arial" pitchFamily="34" charset="0"/>
              <a:ea typeface="+mn-ea"/>
              <a:cs typeface="+mn-cs"/>
            </a:endParaRPr>
          </a:p>
          <a:p>
            <a:pPr marL="0" marR="0" lvl="0" indent="0" algn="l" defTabSz="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Arial" pitchFamily="34" charset="0"/>
                <a:ea typeface="+mn-ea"/>
                <a:cs typeface="+mn-cs"/>
              </a:rPr>
              <a:t>If we relax the constraint of matching to top three products instead of one regardless of orders of recommended products, we will have a total of 138 products (23*3*2) recommended by the two models. If the two models give out the same results, we would have 69 unique products (proportion = 0.5) and if the two models give out totally different results, the proportion will be 1. In our case, the proportion is 0.97 (134/138), which is very close to one. That means the two models have different outputs; hence, our fake detection model makes a substantial difference in recommendations.</a:t>
            </a:r>
          </a:p>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17</a:t>
            </a:fld>
            <a:endParaRPr lang="zh-CN" altLang="en-US" sz="1200"/>
          </a:p>
        </p:txBody>
      </p:sp>
    </p:spTree>
    <p:extLst>
      <p:ext uri="{BB962C8B-B14F-4D97-AF65-F5344CB8AC3E}">
        <p14:creationId xmlns:p14="http://schemas.microsoft.com/office/powerpoint/2010/main" val="1118458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a:solidFill>
                  <a:schemeClr val="tx1"/>
                </a:solidFill>
                <a:effectLst/>
                <a:latin typeface="Arial" pitchFamily="34" charset="0"/>
                <a:ea typeface="+mn-ea"/>
                <a:cs typeface="+mn-cs"/>
              </a:rPr>
              <a:t>To perform this test, we choose 23 customers who have bought the most popular products. The reason behind this is that if we remove a few of the reviews from these products, our action will have less impact on them compared to removing the same number of reviews from less popular products. This experiment shows that using data classified as non-fake from our fake review detection model does change the recommendations. The result shows that only 1 out of 23 customers received the same recommended product, showing that model output changes the output of recommender system. </a:t>
            </a:r>
          </a:p>
          <a:p>
            <a:endParaRPr lang="en-US" altLang="zh-CN" sz="1200" kern="1200">
              <a:solidFill>
                <a:schemeClr val="tx1"/>
              </a:solidFill>
              <a:effectLst/>
              <a:latin typeface="Arial" pitchFamily="34" charset="0"/>
              <a:ea typeface="+mn-ea"/>
              <a:cs typeface="+mn-cs"/>
            </a:endParaRPr>
          </a:p>
          <a:p>
            <a:pPr marL="0" marR="0" lvl="0" indent="0" algn="l" defTabSz="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Arial" pitchFamily="34" charset="0"/>
                <a:ea typeface="+mn-ea"/>
                <a:cs typeface="+mn-cs"/>
              </a:rPr>
              <a:t>If we relax the constraint of matching to top three products instead of one regardless of orders of recommended products, we will have a total of 138 products (23*3*2) recommended by the two models. If the two models give out the same results, we would have 69 unique products (proportion = 0.5) and if the two models give out totally different results, the proportion will be 1. In our case, the proportion is 0.97 (134/138), which is very close to one. That means the two models have different outputs; hence, our fake detection model makes a substantial difference in recommendations.</a:t>
            </a:r>
          </a:p>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18</a:t>
            </a:fld>
            <a:endParaRPr lang="zh-CN" altLang="en-US" sz="1200"/>
          </a:p>
        </p:txBody>
      </p:sp>
    </p:spTree>
    <p:extLst>
      <p:ext uri="{BB962C8B-B14F-4D97-AF65-F5344CB8AC3E}">
        <p14:creationId xmlns:p14="http://schemas.microsoft.com/office/powerpoint/2010/main" val="101134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009E3A0E-319D-4924-BAE1-FE0ADC24574E}"/>
              </a:ext>
            </a:extLst>
          </p:cNvPr>
          <p:cNvSpPr>
            <a:spLocks noGrp="1" noRot="1" noChangeAspect="1" noTextEdit="1"/>
          </p:cNvSpPr>
          <p:nvPr>
            <p:ph type="sldImg"/>
          </p:nvPr>
        </p:nvSpPr>
        <p:spPr/>
      </p:sp>
      <p:sp>
        <p:nvSpPr>
          <p:cNvPr id="57347" name="备注占位符 2">
            <a:extLst>
              <a:ext uri="{FF2B5EF4-FFF2-40B4-BE49-F238E27FC236}">
                <a16:creationId xmlns:a16="http://schemas.microsoft.com/office/drawing/2014/main" id="{5A449701-83DF-45E9-9AE8-56F517863307}"/>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日期占位符 3">
            <a:extLst>
              <a:ext uri="{FF2B5EF4-FFF2-40B4-BE49-F238E27FC236}">
                <a16:creationId xmlns:a16="http://schemas.microsoft.com/office/drawing/2014/main" id="{AADFE03A-B1B5-4D43-A2B8-CE76314673A1}"/>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3283B7-3427-4C49-B2B3-9533DC7803D5}" type="datetime1">
              <a:rPr lang="zh-CN" altLang="en-US" smtClean="0"/>
              <a:pPr/>
              <a:t>2020/8/14</a:t>
            </a:fld>
            <a:endParaRPr lang="zh-CN" altLang="en-US" sz="1200"/>
          </a:p>
        </p:txBody>
      </p:sp>
      <p:sp>
        <p:nvSpPr>
          <p:cNvPr id="57349" name="灯片编号占位符 4">
            <a:extLst>
              <a:ext uri="{FF2B5EF4-FFF2-40B4-BE49-F238E27FC236}">
                <a16:creationId xmlns:a16="http://schemas.microsoft.com/office/drawing/2014/main" id="{5B3981D3-89B5-498D-A809-75BAAD8E103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0424-30AD-4015-B8C4-12208318BA10}" type="slidenum">
              <a:rPr lang="zh-CN" altLang="en-US"/>
              <a:pPr/>
              <a:t>19</a:t>
            </a:fld>
            <a:endParaRPr lang="zh-CN" altLang="en-US" sz="1200"/>
          </a:p>
        </p:txBody>
      </p:sp>
    </p:spTree>
    <p:extLst>
      <p:ext uri="{BB962C8B-B14F-4D97-AF65-F5344CB8AC3E}">
        <p14:creationId xmlns:p14="http://schemas.microsoft.com/office/powerpoint/2010/main" val="2626791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86382DB1-240B-4A30-8324-07DDF18927DF}"/>
              </a:ext>
            </a:extLst>
          </p:cNvPr>
          <p:cNvSpPr>
            <a:spLocks noGrp="1" noRot="1" noChangeAspect="1" noTextEdit="1"/>
          </p:cNvSpPr>
          <p:nvPr>
            <p:ph type="sldImg"/>
          </p:nvPr>
        </p:nvSpPr>
        <p:spPr/>
      </p:sp>
      <p:sp>
        <p:nvSpPr>
          <p:cNvPr id="32771" name="备注占位符 2">
            <a:extLst>
              <a:ext uri="{FF2B5EF4-FFF2-40B4-BE49-F238E27FC236}">
                <a16:creationId xmlns:a16="http://schemas.microsoft.com/office/drawing/2014/main" id="{CB404AFC-F625-43DE-942D-664D90FA050D}"/>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日期占位符 3">
            <a:extLst>
              <a:ext uri="{FF2B5EF4-FFF2-40B4-BE49-F238E27FC236}">
                <a16:creationId xmlns:a16="http://schemas.microsoft.com/office/drawing/2014/main" id="{252A6F82-DC8A-48B6-BFA2-D45ECDDB107A}"/>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E95A41-5254-42AD-8364-455EC13F53BC}" type="datetime1">
              <a:rPr lang="zh-CN" altLang="en-US" smtClean="0"/>
              <a:pPr/>
              <a:t>2020/8/14</a:t>
            </a:fld>
            <a:endParaRPr lang="zh-CN" altLang="en-US" sz="1200"/>
          </a:p>
        </p:txBody>
      </p:sp>
      <p:sp>
        <p:nvSpPr>
          <p:cNvPr id="32773" name="灯片编号占位符 4">
            <a:extLst>
              <a:ext uri="{FF2B5EF4-FFF2-40B4-BE49-F238E27FC236}">
                <a16:creationId xmlns:a16="http://schemas.microsoft.com/office/drawing/2014/main" id="{367D0577-7D04-4583-9743-D2E7ED30438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376AE0-65C6-4999-A8DF-4EB305902DD9}" type="slidenum">
              <a:rPr lang="zh-CN" altLang="en-US"/>
              <a:pPr/>
              <a:t>20</a:t>
            </a:fld>
            <a:endParaRPr lang="zh-CN" altLang="en-US" sz="1200"/>
          </a:p>
        </p:txBody>
      </p:sp>
    </p:spTree>
    <p:extLst>
      <p:ext uri="{BB962C8B-B14F-4D97-AF65-F5344CB8AC3E}">
        <p14:creationId xmlns:p14="http://schemas.microsoft.com/office/powerpoint/2010/main" val="175546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FDB0F0B-1375-4CD3-92F1-B186EFBB3C59}"/>
              </a:ext>
            </a:extLst>
          </p:cNvPr>
          <p:cNvSpPr>
            <a:spLocks noGrp="1" noRot="1" noChangeAspect="1" noTextEdit="1"/>
          </p:cNvSpPr>
          <p:nvPr>
            <p:ph type="sldImg"/>
          </p:nvPr>
        </p:nvSpPr>
        <p:spPr/>
      </p:sp>
      <p:sp>
        <p:nvSpPr>
          <p:cNvPr id="45059" name="备注占位符 2">
            <a:extLst>
              <a:ext uri="{FF2B5EF4-FFF2-40B4-BE49-F238E27FC236}">
                <a16:creationId xmlns:a16="http://schemas.microsoft.com/office/drawing/2014/main" id="{3715F7DF-C5F9-475B-AAF3-B239C3363A5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60" name="日期占位符 3">
            <a:extLst>
              <a:ext uri="{FF2B5EF4-FFF2-40B4-BE49-F238E27FC236}">
                <a16:creationId xmlns:a16="http://schemas.microsoft.com/office/drawing/2014/main" id="{C045496F-F005-411D-B94F-850F4059751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3FD6D-B718-485E-B59E-85506AF88647}" type="datetime1">
              <a:rPr lang="zh-CN" altLang="en-US" smtClean="0"/>
              <a:pPr/>
              <a:t>2020/8/14</a:t>
            </a:fld>
            <a:endParaRPr lang="zh-CN" altLang="en-US" sz="1200"/>
          </a:p>
        </p:txBody>
      </p:sp>
      <p:sp>
        <p:nvSpPr>
          <p:cNvPr id="45061" name="灯片编号占位符 4">
            <a:extLst>
              <a:ext uri="{FF2B5EF4-FFF2-40B4-BE49-F238E27FC236}">
                <a16:creationId xmlns:a16="http://schemas.microsoft.com/office/drawing/2014/main" id="{D67B8405-4451-475A-A23C-783B061CCE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55A02-86CD-4E01-94DA-EE1E810730E9}" type="slidenum">
              <a:rPr lang="zh-CN" altLang="en-US"/>
              <a:pPr/>
              <a:t>2</a:t>
            </a:fld>
            <a:endParaRPr lang="zh-CN" altLang="en-US" sz="1200"/>
          </a:p>
        </p:txBody>
      </p:sp>
    </p:spTree>
    <p:extLst>
      <p:ext uri="{BB962C8B-B14F-4D97-AF65-F5344CB8AC3E}">
        <p14:creationId xmlns:p14="http://schemas.microsoft.com/office/powerpoint/2010/main" val="1340912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A84F0730-49F6-4642-A814-3592638261F5}"/>
              </a:ext>
            </a:extLst>
          </p:cNvPr>
          <p:cNvSpPr>
            <a:spLocks noGrp="1" noRot="1" noChangeAspect="1" noTextEdit="1"/>
          </p:cNvSpPr>
          <p:nvPr>
            <p:ph type="sldImg"/>
          </p:nvPr>
        </p:nvSpPr>
        <p:spPr/>
      </p:sp>
      <p:sp>
        <p:nvSpPr>
          <p:cNvPr id="61443" name="备注占位符 2">
            <a:extLst>
              <a:ext uri="{FF2B5EF4-FFF2-40B4-BE49-F238E27FC236}">
                <a16:creationId xmlns:a16="http://schemas.microsoft.com/office/drawing/2014/main" id="{629FDA84-02D9-49D9-B7D2-421634E9317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日期占位符 3">
            <a:extLst>
              <a:ext uri="{FF2B5EF4-FFF2-40B4-BE49-F238E27FC236}">
                <a16:creationId xmlns:a16="http://schemas.microsoft.com/office/drawing/2014/main" id="{3B6B4491-3FE8-4B0B-9FAE-5BB41ADFD1F5}"/>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0A39F-201D-4E41-A6B6-7B0B2ED75C1B}" type="datetime1">
              <a:rPr lang="zh-CN" altLang="en-US" smtClean="0"/>
              <a:pPr/>
              <a:t>2020/8/14</a:t>
            </a:fld>
            <a:endParaRPr lang="zh-CN" altLang="en-US" sz="1200"/>
          </a:p>
        </p:txBody>
      </p:sp>
      <p:sp>
        <p:nvSpPr>
          <p:cNvPr id="61445" name="灯片编号占位符 4">
            <a:extLst>
              <a:ext uri="{FF2B5EF4-FFF2-40B4-BE49-F238E27FC236}">
                <a16:creationId xmlns:a16="http://schemas.microsoft.com/office/drawing/2014/main" id="{A12316B6-2204-45A3-9976-D4DC1253AD1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87DE1F-2902-4C20-B71A-976E05B6259C}" type="slidenum">
              <a:rPr lang="zh-CN" altLang="en-US"/>
              <a:pPr/>
              <a:t>21</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EAF5C330-2BC3-419D-95D3-70D90A59D301}"/>
              </a:ext>
            </a:extLst>
          </p:cNvPr>
          <p:cNvSpPr>
            <a:spLocks noGrp="1" noRot="1" noChangeAspect="1" noTextEdit="1"/>
          </p:cNvSpPr>
          <p:nvPr>
            <p:ph type="sldImg"/>
          </p:nvPr>
        </p:nvSpPr>
        <p:spPr/>
      </p:sp>
      <p:sp>
        <p:nvSpPr>
          <p:cNvPr id="59395" name="备注占位符 2">
            <a:extLst>
              <a:ext uri="{FF2B5EF4-FFF2-40B4-BE49-F238E27FC236}">
                <a16:creationId xmlns:a16="http://schemas.microsoft.com/office/drawing/2014/main" id="{2F08B7B9-0F5A-4240-81DA-E998271B2A8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6" name="日期占位符 3">
            <a:extLst>
              <a:ext uri="{FF2B5EF4-FFF2-40B4-BE49-F238E27FC236}">
                <a16:creationId xmlns:a16="http://schemas.microsoft.com/office/drawing/2014/main" id="{2CE8ED4D-DBA3-4AF9-89D5-41A80E915A99}"/>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E97B96-7C50-4C04-84F2-4AA12573F3F3}" type="datetime1">
              <a:rPr lang="zh-CN" altLang="en-US" smtClean="0"/>
              <a:pPr/>
              <a:t>2020/8/14</a:t>
            </a:fld>
            <a:endParaRPr lang="zh-CN" altLang="en-US" sz="1200"/>
          </a:p>
        </p:txBody>
      </p:sp>
      <p:sp>
        <p:nvSpPr>
          <p:cNvPr id="59397" name="灯片编号占位符 4">
            <a:extLst>
              <a:ext uri="{FF2B5EF4-FFF2-40B4-BE49-F238E27FC236}">
                <a16:creationId xmlns:a16="http://schemas.microsoft.com/office/drawing/2014/main" id="{3D49DDFD-65AD-441E-82A2-1EE9296F015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D9EC46-6EE3-419F-9B71-A2B40D59ECC4}" type="slidenum">
              <a:rPr lang="zh-CN" altLang="en-US"/>
              <a:pPr/>
              <a:t>3</a:t>
            </a:fld>
            <a:endParaRPr lang="zh-CN" altLang="en-US" sz="1200"/>
          </a:p>
        </p:txBody>
      </p:sp>
    </p:spTree>
    <p:extLst>
      <p:ext uri="{BB962C8B-B14F-4D97-AF65-F5344CB8AC3E}">
        <p14:creationId xmlns:p14="http://schemas.microsoft.com/office/powerpoint/2010/main" val="147363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CE513F48-E1BB-4528-839D-2E36ACDAB981}"/>
              </a:ext>
            </a:extLst>
          </p:cNvPr>
          <p:cNvSpPr>
            <a:spLocks noGrp="1" noRot="1" noChangeAspect="1" noTextEdit="1"/>
          </p:cNvSpPr>
          <p:nvPr>
            <p:ph type="sldImg"/>
          </p:nvPr>
        </p:nvSpPr>
        <p:spPr/>
      </p:sp>
      <p:sp>
        <p:nvSpPr>
          <p:cNvPr id="53251" name="备注占位符 2">
            <a:extLst>
              <a:ext uri="{FF2B5EF4-FFF2-40B4-BE49-F238E27FC236}">
                <a16:creationId xmlns:a16="http://schemas.microsoft.com/office/drawing/2014/main" id="{BF070977-AE2B-40CB-BF6E-42F7841261FB}"/>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Deception dataset: </a:t>
            </a:r>
            <a:r>
              <a:rPr lang="en-US" sz="1200" kern="1200" dirty="0">
                <a:solidFill>
                  <a:schemeClr val="tx1"/>
                </a:solidFill>
                <a:effectLst/>
                <a:latin typeface="Arial" pitchFamily="34" charset="0"/>
                <a:ea typeface="+mn-ea"/>
                <a:cs typeface="+mn-cs"/>
              </a:rPr>
              <a:t>https://</a:t>
            </a:r>
            <a:r>
              <a:rPr lang="en-US" sz="1200" kern="1200" dirty="0" err="1">
                <a:solidFill>
                  <a:schemeClr val="tx1"/>
                </a:solidFill>
                <a:effectLst/>
                <a:latin typeface="Arial" pitchFamily="34" charset="0"/>
                <a:ea typeface="+mn-ea"/>
                <a:cs typeface="+mn-cs"/>
              </a:rPr>
              <a:t>github.com</a:t>
            </a:r>
            <a:r>
              <a:rPr lang="en-US" sz="1200" kern="1200" dirty="0">
                <a:solidFill>
                  <a:schemeClr val="tx1"/>
                </a:solidFill>
                <a:effectLst/>
                <a:latin typeface="Arial" pitchFamily="34" charset="0"/>
                <a:ea typeface="+mn-ea"/>
                <a:cs typeface="+mn-cs"/>
              </a:rPr>
              <a:t>/aayush210789/Deception-Detection-on-Amazon-reviews-dataset </a:t>
            </a:r>
            <a:endParaRPr lang="en-US" altLang="zh-CN" dirty="0"/>
          </a:p>
          <a:p>
            <a:r>
              <a:rPr lang="en-US" altLang="zh-CN" dirty="0"/>
              <a:t>Luxury Beauty Reviews data: http://</a:t>
            </a:r>
            <a:r>
              <a:rPr lang="en-US" altLang="zh-CN" dirty="0" err="1"/>
              <a:t>deepyeti.ucsd.edu</a:t>
            </a:r>
            <a:r>
              <a:rPr lang="en-US" altLang="zh-CN" dirty="0"/>
              <a:t>/</a:t>
            </a:r>
            <a:r>
              <a:rPr lang="en-US" altLang="zh-CN" dirty="0" err="1"/>
              <a:t>jianmo</a:t>
            </a:r>
            <a:r>
              <a:rPr lang="en-US" altLang="zh-CN" dirty="0"/>
              <a:t>/amazon/</a:t>
            </a:r>
            <a:r>
              <a:rPr lang="en-US" altLang="zh-CN" dirty="0" err="1"/>
              <a:t>index.html</a:t>
            </a:r>
            <a:endParaRPr lang="en-US" altLang="zh-CN"/>
          </a:p>
          <a:p>
            <a:endParaRPr lang="en-US" altLang="zh-CN" dirty="0"/>
          </a:p>
          <a:p>
            <a:endParaRPr lang="zh-CN" altLang="en-US" dirty="0"/>
          </a:p>
        </p:txBody>
      </p:sp>
      <p:sp>
        <p:nvSpPr>
          <p:cNvPr id="53252" name="日期占位符 3">
            <a:extLst>
              <a:ext uri="{FF2B5EF4-FFF2-40B4-BE49-F238E27FC236}">
                <a16:creationId xmlns:a16="http://schemas.microsoft.com/office/drawing/2014/main" id="{4B805CEC-DF33-40D3-AD75-C925D29D513C}"/>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C4EFB8-76F5-4D8D-8DB3-F034B74ADB45}" type="datetime1">
              <a:rPr lang="zh-CN" altLang="en-US" smtClean="0"/>
              <a:pPr/>
              <a:t>2020/8/14</a:t>
            </a:fld>
            <a:endParaRPr lang="zh-CN" altLang="en-US" sz="1200"/>
          </a:p>
        </p:txBody>
      </p:sp>
      <p:sp>
        <p:nvSpPr>
          <p:cNvPr id="53253" name="灯片编号占位符 4">
            <a:extLst>
              <a:ext uri="{FF2B5EF4-FFF2-40B4-BE49-F238E27FC236}">
                <a16:creationId xmlns:a16="http://schemas.microsoft.com/office/drawing/2014/main" id="{488A0371-55EC-419A-BBA0-1C0E09642BA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B9CC6E-E32B-40AE-B4EF-416297D05B8C}" type="slidenum">
              <a:rPr lang="zh-CN" altLang="en-US"/>
              <a:pPr/>
              <a:t>4</a:t>
            </a:fld>
            <a:endParaRPr lang="zh-CN" altLang="en-US" sz="1200"/>
          </a:p>
        </p:txBody>
      </p:sp>
    </p:spTree>
    <p:extLst>
      <p:ext uri="{BB962C8B-B14F-4D97-AF65-F5344CB8AC3E}">
        <p14:creationId xmlns:p14="http://schemas.microsoft.com/office/powerpoint/2010/main" val="172694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318FFD52-488D-4928-BAFF-CF12FB8AF518}"/>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B20BA160-EF69-487F-88D6-02D84E6FE55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0" name="日期占位符 3">
            <a:extLst>
              <a:ext uri="{FF2B5EF4-FFF2-40B4-BE49-F238E27FC236}">
                <a16:creationId xmlns:a16="http://schemas.microsoft.com/office/drawing/2014/main" id="{BBF897AA-A8AE-450F-88C7-D137AAB10727}"/>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02E238-C794-4C94-8366-643FE5009F96}" type="datetime1">
              <a:rPr lang="zh-CN" altLang="en-US" smtClean="0"/>
              <a:pPr/>
              <a:t>2020/8/14</a:t>
            </a:fld>
            <a:endParaRPr lang="zh-CN" altLang="en-US" sz="1200"/>
          </a:p>
        </p:txBody>
      </p:sp>
      <p:sp>
        <p:nvSpPr>
          <p:cNvPr id="34821" name="灯片编号占位符 4">
            <a:extLst>
              <a:ext uri="{FF2B5EF4-FFF2-40B4-BE49-F238E27FC236}">
                <a16:creationId xmlns:a16="http://schemas.microsoft.com/office/drawing/2014/main" id="{937E6C2F-2B3D-4295-BF4E-3F9177EBBD5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3E2F5C-6A1D-48A6-94CD-C58D246D8C2B}" type="slidenum">
              <a:rPr lang="zh-CN" altLang="en-US"/>
              <a:pPr/>
              <a:t>5</a:t>
            </a:fld>
            <a:endParaRPr lang="zh-CN" altLang="en-US" sz="1200"/>
          </a:p>
        </p:txBody>
      </p:sp>
    </p:spTree>
    <p:extLst>
      <p:ext uri="{BB962C8B-B14F-4D97-AF65-F5344CB8AC3E}">
        <p14:creationId xmlns:p14="http://schemas.microsoft.com/office/powerpoint/2010/main" val="351236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CE513F48-E1BB-4528-839D-2E36ACDAB981}"/>
              </a:ext>
            </a:extLst>
          </p:cNvPr>
          <p:cNvSpPr>
            <a:spLocks noGrp="1" noRot="1" noChangeAspect="1" noTextEdit="1"/>
          </p:cNvSpPr>
          <p:nvPr>
            <p:ph type="sldImg"/>
          </p:nvPr>
        </p:nvSpPr>
        <p:spPr/>
      </p:sp>
      <p:sp>
        <p:nvSpPr>
          <p:cNvPr id="53251" name="备注占位符 2">
            <a:extLst>
              <a:ext uri="{FF2B5EF4-FFF2-40B4-BE49-F238E27FC236}">
                <a16:creationId xmlns:a16="http://schemas.microsoft.com/office/drawing/2014/main" id="{BF070977-AE2B-40CB-BF6E-42F7841261FB}"/>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日期占位符 3">
            <a:extLst>
              <a:ext uri="{FF2B5EF4-FFF2-40B4-BE49-F238E27FC236}">
                <a16:creationId xmlns:a16="http://schemas.microsoft.com/office/drawing/2014/main" id="{4B805CEC-DF33-40D3-AD75-C925D29D513C}"/>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C4EFB8-76F5-4D8D-8DB3-F034B74ADB45}" type="datetime1">
              <a:rPr lang="zh-CN" altLang="en-US" smtClean="0"/>
              <a:pPr/>
              <a:t>2020/8/14</a:t>
            </a:fld>
            <a:endParaRPr lang="zh-CN" altLang="en-US" sz="1200"/>
          </a:p>
        </p:txBody>
      </p:sp>
      <p:sp>
        <p:nvSpPr>
          <p:cNvPr id="53253" name="灯片编号占位符 4">
            <a:extLst>
              <a:ext uri="{FF2B5EF4-FFF2-40B4-BE49-F238E27FC236}">
                <a16:creationId xmlns:a16="http://schemas.microsoft.com/office/drawing/2014/main" id="{488A0371-55EC-419A-BBA0-1C0E09642BA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B9CC6E-E32B-40AE-B4EF-416297D05B8C}" type="slidenum">
              <a:rPr lang="zh-CN" altLang="en-US"/>
              <a:pPr/>
              <a:t>6</a:t>
            </a:fld>
            <a:endParaRPr lang="zh-CN" altLang="en-US" sz="1200"/>
          </a:p>
        </p:txBody>
      </p:sp>
    </p:spTree>
    <p:extLst>
      <p:ext uri="{BB962C8B-B14F-4D97-AF65-F5344CB8AC3E}">
        <p14:creationId xmlns:p14="http://schemas.microsoft.com/office/powerpoint/2010/main" val="221040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009E3A0E-319D-4924-BAE1-FE0ADC24574E}"/>
              </a:ext>
            </a:extLst>
          </p:cNvPr>
          <p:cNvSpPr>
            <a:spLocks noGrp="1" noRot="1" noChangeAspect="1" noTextEdit="1"/>
          </p:cNvSpPr>
          <p:nvPr>
            <p:ph type="sldImg"/>
          </p:nvPr>
        </p:nvSpPr>
        <p:spPr/>
      </p:sp>
      <p:sp>
        <p:nvSpPr>
          <p:cNvPr id="57347" name="备注占位符 2">
            <a:extLst>
              <a:ext uri="{FF2B5EF4-FFF2-40B4-BE49-F238E27FC236}">
                <a16:creationId xmlns:a16="http://schemas.microsoft.com/office/drawing/2014/main" id="{5A449701-83DF-45E9-9AE8-56F517863307}"/>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8" name="日期占位符 3">
            <a:extLst>
              <a:ext uri="{FF2B5EF4-FFF2-40B4-BE49-F238E27FC236}">
                <a16:creationId xmlns:a16="http://schemas.microsoft.com/office/drawing/2014/main" id="{AADFE03A-B1B5-4D43-A2B8-CE76314673A1}"/>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3283B7-3427-4C49-B2B3-9533DC7803D5}" type="datetime1">
              <a:rPr lang="zh-CN" altLang="en-US" smtClean="0"/>
              <a:pPr/>
              <a:t>2020/8/14</a:t>
            </a:fld>
            <a:endParaRPr lang="zh-CN" altLang="en-US" sz="1200"/>
          </a:p>
        </p:txBody>
      </p:sp>
      <p:sp>
        <p:nvSpPr>
          <p:cNvPr id="57349" name="灯片编号占位符 4">
            <a:extLst>
              <a:ext uri="{FF2B5EF4-FFF2-40B4-BE49-F238E27FC236}">
                <a16:creationId xmlns:a16="http://schemas.microsoft.com/office/drawing/2014/main" id="{5B3981D3-89B5-498D-A809-75BAAD8E103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0424-30AD-4015-B8C4-12208318BA10}" type="slidenum">
              <a:rPr lang="zh-CN" altLang="en-US"/>
              <a:pPr/>
              <a:t>7</a:t>
            </a:fld>
            <a:endParaRPr lang="zh-CN" altLang="en-US" sz="1200"/>
          </a:p>
        </p:txBody>
      </p:sp>
    </p:spTree>
    <p:extLst>
      <p:ext uri="{BB962C8B-B14F-4D97-AF65-F5344CB8AC3E}">
        <p14:creationId xmlns:p14="http://schemas.microsoft.com/office/powerpoint/2010/main" val="3424731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A9AE02B4-A8FE-497B-ADA1-A8D314637E46}"/>
              </a:ext>
            </a:extLst>
          </p:cNvPr>
          <p:cNvSpPr>
            <a:spLocks noGrp="1" noRot="1" noChangeAspect="1" noTextEdit="1"/>
          </p:cNvSpPr>
          <p:nvPr>
            <p:ph type="sldImg"/>
          </p:nvPr>
        </p:nvSpPr>
        <p:spPr/>
      </p:sp>
      <p:sp>
        <p:nvSpPr>
          <p:cNvPr id="55299" name="备注占位符 2">
            <a:extLst>
              <a:ext uri="{FF2B5EF4-FFF2-40B4-BE49-F238E27FC236}">
                <a16:creationId xmlns:a16="http://schemas.microsoft.com/office/drawing/2014/main" id="{D81F3998-DB36-4DB4-863E-397D7064E22B}"/>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日期占位符 3">
            <a:extLst>
              <a:ext uri="{FF2B5EF4-FFF2-40B4-BE49-F238E27FC236}">
                <a16:creationId xmlns:a16="http://schemas.microsoft.com/office/drawing/2014/main" id="{EFB860CD-F29C-4AD4-A834-265A0ED432FE}"/>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8E9868-633C-46DA-B90E-BFAD5196060C}" type="datetime1">
              <a:rPr lang="zh-CN" altLang="en-US" smtClean="0"/>
              <a:pPr/>
              <a:t>2020/8/14</a:t>
            </a:fld>
            <a:endParaRPr lang="zh-CN" altLang="en-US" sz="1200"/>
          </a:p>
        </p:txBody>
      </p:sp>
      <p:sp>
        <p:nvSpPr>
          <p:cNvPr id="55301" name="灯片编号占位符 4">
            <a:extLst>
              <a:ext uri="{FF2B5EF4-FFF2-40B4-BE49-F238E27FC236}">
                <a16:creationId xmlns:a16="http://schemas.microsoft.com/office/drawing/2014/main" id="{EFDC7F73-26FD-4B7A-B440-6CCD7307914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A175C9-C093-438A-8660-EF0F8A968511}" type="slidenum">
              <a:rPr lang="zh-CN" altLang="en-US"/>
              <a:pPr/>
              <a:t>8</a:t>
            </a:fld>
            <a:endParaRPr lang="zh-CN" altLang="en-US" sz="1200"/>
          </a:p>
        </p:txBody>
      </p:sp>
    </p:spTree>
    <p:extLst>
      <p:ext uri="{BB962C8B-B14F-4D97-AF65-F5344CB8AC3E}">
        <p14:creationId xmlns:p14="http://schemas.microsoft.com/office/powerpoint/2010/main" val="2987081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A9AE02B4-A8FE-497B-ADA1-A8D314637E46}"/>
              </a:ext>
            </a:extLst>
          </p:cNvPr>
          <p:cNvSpPr>
            <a:spLocks noGrp="1" noRot="1" noChangeAspect="1" noTextEdit="1"/>
          </p:cNvSpPr>
          <p:nvPr>
            <p:ph type="sldImg"/>
          </p:nvPr>
        </p:nvSpPr>
        <p:spPr/>
      </p:sp>
      <p:sp>
        <p:nvSpPr>
          <p:cNvPr id="55299" name="备注占位符 2">
            <a:extLst>
              <a:ext uri="{FF2B5EF4-FFF2-40B4-BE49-F238E27FC236}">
                <a16:creationId xmlns:a16="http://schemas.microsoft.com/office/drawing/2014/main" id="{D81F3998-DB36-4DB4-863E-397D7064E22B}"/>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日期占位符 3">
            <a:extLst>
              <a:ext uri="{FF2B5EF4-FFF2-40B4-BE49-F238E27FC236}">
                <a16:creationId xmlns:a16="http://schemas.microsoft.com/office/drawing/2014/main" id="{EFB860CD-F29C-4AD4-A834-265A0ED432FE}"/>
              </a:ext>
            </a:extLst>
          </p:cNvPr>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8E9868-633C-46DA-B90E-BFAD5196060C}" type="datetime1">
              <a:rPr lang="zh-CN" altLang="en-US" smtClean="0"/>
              <a:pPr/>
              <a:t>2020/8/14</a:t>
            </a:fld>
            <a:endParaRPr lang="zh-CN" altLang="en-US" sz="1200"/>
          </a:p>
        </p:txBody>
      </p:sp>
      <p:sp>
        <p:nvSpPr>
          <p:cNvPr id="55301" name="灯片编号占位符 4">
            <a:extLst>
              <a:ext uri="{FF2B5EF4-FFF2-40B4-BE49-F238E27FC236}">
                <a16:creationId xmlns:a16="http://schemas.microsoft.com/office/drawing/2014/main" id="{EFDC7F73-26FD-4B7A-B440-6CCD7307914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A175C9-C093-438A-8660-EF0F8A968511}" type="slidenum">
              <a:rPr lang="zh-CN" altLang="en-US"/>
              <a:pPr/>
              <a:t>9</a:t>
            </a:fld>
            <a:endParaRPr lang="zh-CN" altLang="en-US" sz="1200"/>
          </a:p>
        </p:txBody>
      </p:sp>
    </p:spTree>
    <p:extLst>
      <p:ext uri="{BB962C8B-B14F-4D97-AF65-F5344CB8AC3E}">
        <p14:creationId xmlns:p14="http://schemas.microsoft.com/office/powerpoint/2010/main" val="2560119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1F1C0B1-A501-4B6D-BA6A-4D426BF43150}"/>
              </a:ext>
            </a:extLst>
          </p:cNvPr>
          <p:cNvSpPr>
            <a:spLocks noGrp="1" noChangeArrowheads="1"/>
          </p:cNvSpPr>
          <p:nvPr>
            <p:ph type="dt" sz="half" idx="10"/>
          </p:nvPr>
        </p:nvSpPr>
        <p:spPr>
          <a:ln/>
        </p:spPr>
        <p:txBody>
          <a:bodyPr/>
          <a:lstStyle>
            <a:lvl1pPr>
              <a:defRPr/>
            </a:lvl1pPr>
          </a:lstStyle>
          <a:p>
            <a:pPr>
              <a:defRPr/>
            </a:pPr>
            <a:fld id="{C4055313-48F6-4BC6-BF81-1D3E03F1FC0D}" type="datetime1">
              <a:rPr lang="zh-CN" altLang="en-US"/>
              <a:pPr>
                <a:defRPr/>
              </a:pPr>
              <a:t>2020/8/14</a:t>
            </a:fld>
            <a:endParaRPr lang="zh-CN" altLang="en-US" sz="1800">
              <a:solidFill>
                <a:schemeClr val="tx1"/>
              </a:solidFill>
            </a:endParaRPr>
          </a:p>
        </p:txBody>
      </p:sp>
      <p:sp>
        <p:nvSpPr>
          <p:cNvPr id="5" name="页脚占位符 4">
            <a:extLst>
              <a:ext uri="{FF2B5EF4-FFF2-40B4-BE49-F238E27FC236}">
                <a16:creationId xmlns:a16="http://schemas.microsoft.com/office/drawing/2014/main" id="{3D383521-45C0-43D6-920E-44D83829C6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1FF38FB2-568A-44D6-89FE-E3DDE59BBD7F}"/>
              </a:ext>
            </a:extLst>
          </p:cNvPr>
          <p:cNvSpPr>
            <a:spLocks noGrp="1" noChangeArrowheads="1"/>
          </p:cNvSpPr>
          <p:nvPr>
            <p:ph type="sldNum" sz="quarter" idx="12"/>
          </p:nvPr>
        </p:nvSpPr>
        <p:spPr>
          <a:ln/>
        </p:spPr>
        <p:txBody>
          <a:bodyPr/>
          <a:lstStyle>
            <a:lvl1pPr>
              <a:defRPr/>
            </a:lvl1pPr>
          </a:lstStyle>
          <a:p>
            <a:fld id="{1CCF776E-BC57-4E7A-B5B4-C8CA7633C77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5374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748C68-DA42-47B6-A55D-3E4464EDF64E}"/>
              </a:ext>
            </a:extLst>
          </p:cNvPr>
          <p:cNvSpPr>
            <a:spLocks noGrp="1" noChangeArrowheads="1"/>
          </p:cNvSpPr>
          <p:nvPr>
            <p:ph type="dt" sz="half" idx="10"/>
          </p:nvPr>
        </p:nvSpPr>
        <p:spPr>
          <a:ln/>
        </p:spPr>
        <p:txBody>
          <a:bodyPr/>
          <a:lstStyle>
            <a:lvl1pPr>
              <a:defRPr/>
            </a:lvl1pPr>
          </a:lstStyle>
          <a:p>
            <a:pPr>
              <a:defRPr/>
            </a:pPr>
            <a:fld id="{A22464BF-DD42-48B8-8946-8F2228E3C08F}" type="datetime1">
              <a:rPr lang="zh-CN" altLang="en-US"/>
              <a:pPr>
                <a:defRPr/>
              </a:pPr>
              <a:t>2020/8/14</a:t>
            </a:fld>
            <a:endParaRPr lang="zh-CN" altLang="en-US" sz="1800">
              <a:solidFill>
                <a:schemeClr val="tx1"/>
              </a:solidFill>
            </a:endParaRPr>
          </a:p>
        </p:txBody>
      </p:sp>
      <p:sp>
        <p:nvSpPr>
          <p:cNvPr id="5" name="页脚占位符 4">
            <a:extLst>
              <a:ext uri="{FF2B5EF4-FFF2-40B4-BE49-F238E27FC236}">
                <a16:creationId xmlns:a16="http://schemas.microsoft.com/office/drawing/2014/main" id="{F6324318-68ED-4DE2-8B93-483419832E3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7E8CB24D-EB44-4F9F-A53C-4995FF3FF463}"/>
              </a:ext>
            </a:extLst>
          </p:cNvPr>
          <p:cNvSpPr>
            <a:spLocks noGrp="1" noChangeArrowheads="1"/>
          </p:cNvSpPr>
          <p:nvPr>
            <p:ph type="sldNum" sz="quarter" idx="12"/>
          </p:nvPr>
        </p:nvSpPr>
        <p:spPr>
          <a:ln/>
        </p:spPr>
        <p:txBody>
          <a:bodyPr/>
          <a:lstStyle>
            <a:lvl1pPr>
              <a:defRPr/>
            </a:lvl1pPr>
          </a:lstStyle>
          <a:p>
            <a:fld id="{821F3545-5E38-4CB9-BA6A-ED5C021F5CF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4453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7D63CA-A84E-4A54-B4DF-2BCB52A5343E}"/>
              </a:ext>
            </a:extLst>
          </p:cNvPr>
          <p:cNvSpPr>
            <a:spLocks noGrp="1" noChangeArrowheads="1"/>
          </p:cNvSpPr>
          <p:nvPr>
            <p:ph type="dt" sz="half" idx="10"/>
          </p:nvPr>
        </p:nvSpPr>
        <p:spPr>
          <a:ln/>
        </p:spPr>
        <p:txBody>
          <a:bodyPr/>
          <a:lstStyle>
            <a:lvl1pPr>
              <a:defRPr/>
            </a:lvl1pPr>
          </a:lstStyle>
          <a:p>
            <a:pPr>
              <a:defRPr/>
            </a:pPr>
            <a:fld id="{7DF1541C-D8C5-43AB-9143-C99153736CEA}" type="datetime1">
              <a:rPr lang="zh-CN" altLang="en-US"/>
              <a:pPr>
                <a:defRPr/>
              </a:pPr>
              <a:t>2020/8/14</a:t>
            </a:fld>
            <a:endParaRPr lang="zh-CN" altLang="en-US" sz="1800">
              <a:solidFill>
                <a:schemeClr val="tx1"/>
              </a:solidFill>
            </a:endParaRPr>
          </a:p>
        </p:txBody>
      </p:sp>
      <p:sp>
        <p:nvSpPr>
          <p:cNvPr id="5" name="页脚占位符 4">
            <a:extLst>
              <a:ext uri="{FF2B5EF4-FFF2-40B4-BE49-F238E27FC236}">
                <a16:creationId xmlns:a16="http://schemas.microsoft.com/office/drawing/2014/main" id="{4E3A5125-7B0A-4C49-8080-EE3AA7290BE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3ADE669-77A2-4D8C-87D1-12A27450454A}"/>
              </a:ext>
            </a:extLst>
          </p:cNvPr>
          <p:cNvSpPr>
            <a:spLocks noGrp="1" noChangeArrowheads="1"/>
          </p:cNvSpPr>
          <p:nvPr>
            <p:ph type="sldNum" sz="quarter" idx="12"/>
          </p:nvPr>
        </p:nvSpPr>
        <p:spPr>
          <a:ln/>
        </p:spPr>
        <p:txBody>
          <a:bodyPr/>
          <a:lstStyle>
            <a:lvl1pPr>
              <a:defRPr/>
            </a:lvl1pPr>
          </a:lstStyle>
          <a:p>
            <a:fld id="{D358D94B-8D4D-4AEB-BEDE-DFF6E45D7EC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06069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4B6831A-1294-4AB1-89F2-6B45A8AF449E}"/>
              </a:ext>
            </a:extLst>
          </p:cNvPr>
          <p:cNvSpPr>
            <a:spLocks noGrp="1" noChangeArrowheads="1"/>
          </p:cNvSpPr>
          <p:nvPr>
            <p:ph type="dt" sz="half" idx="10"/>
          </p:nvPr>
        </p:nvSpPr>
        <p:spPr>
          <a:ln/>
        </p:spPr>
        <p:txBody>
          <a:bodyPr/>
          <a:lstStyle>
            <a:lvl1pPr>
              <a:defRPr/>
            </a:lvl1pPr>
          </a:lstStyle>
          <a:p>
            <a:pPr>
              <a:defRPr/>
            </a:pPr>
            <a:fld id="{9167A914-7CF5-4F5C-B3C7-3997C27434C8}" type="datetime1">
              <a:rPr lang="zh-CN" altLang="en-US"/>
              <a:pPr>
                <a:defRPr/>
              </a:pPr>
              <a:t>2020/8/14</a:t>
            </a:fld>
            <a:endParaRPr lang="zh-CN" altLang="en-US" sz="1800">
              <a:solidFill>
                <a:schemeClr val="tx1"/>
              </a:solidFill>
            </a:endParaRPr>
          </a:p>
        </p:txBody>
      </p:sp>
      <p:sp>
        <p:nvSpPr>
          <p:cNvPr id="4" name="页脚占位符 4">
            <a:extLst>
              <a:ext uri="{FF2B5EF4-FFF2-40B4-BE49-F238E27FC236}">
                <a16:creationId xmlns:a16="http://schemas.microsoft.com/office/drawing/2014/main" id="{72BB27E6-E341-472C-8FD1-2E97F6DA71A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99B44478-EB76-49E8-941A-E1B96535E671}"/>
              </a:ext>
            </a:extLst>
          </p:cNvPr>
          <p:cNvSpPr>
            <a:spLocks noGrp="1" noChangeArrowheads="1"/>
          </p:cNvSpPr>
          <p:nvPr>
            <p:ph type="sldNum" sz="quarter" idx="12"/>
          </p:nvPr>
        </p:nvSpPr>
        <p:spPr>
          <a:ln/>
        </p:spPr>
        <p:txBody>
          <a:bodyPr/>
          <a:lstStyle>
            <a:lvl1pPr>
              <a:defRPr/>
            </a:lvl1pPr>
          </a:lstStyle>
          <a:p>
            <a:fld id="{D5535766-1DE3-4B32-89F5-245893623E7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8386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E4D755-F912-4376-997A-24C72023BB0E}"/>
              </a:ext>
            </a:extLst>
          </p:cNvPr>
          <p:cNvSpPr>
            <a:spLocks noGrp="1" noChangeArrowheads="1"/>
          </p:cNvSpPr>
          <p:nvPr>
            <p:ph type="dt" sz="half" idx="10"/>
          </p:nvPr>
        </p:nvSpPr>
        <p:spPr>
          <a:ln/>
        </p:spPr>
        <p:txBody>
          <a:bodyPr/>
          <a:lstStyle>
            <a:lvl1pPr>
              <a:defRPr/>
            </a:lvl1pPr>
          </a:lstStyle>
          <a:p>
            <a:pPr>
              <a:defRPr/>
            </a:pPr>
            <a:fld id="{255DE438-C6D8-4C90-8ABB-2C8FC5264478}" type="datetime1">
              <a:rPr lang="zh-CN" altLang="en-US"/>
              <a:pPr>
                <a:defRPr/>
              </a:pPr>
              <a:t>2020/8/14</a:t>
            </a:fld>
            <a:endParaRPr lang="zh-CN" altLang="en-US" sz="1800">
              <a:solidFill>
                <a:schemeClr val="tx1"/>
              </a:solidFill>
            </a:endParaRPr>
          </a:p>
        </p:txBody>
      </p:sp>
      <p:sp>
        <p:nvSpPr>
          <p:cNvPr id="5" name="页脚占位符 4">
            <a:extLst>
              <a:ext uri="{FF2B5EF4-FFF2-40B4-BE49-F238E27FC236}">
                <a16:creationId xmlns:a16="http://schemas.microsoft.com/office/drawing/2014/main" id="{D85638BF-508E-4620-AC64-305A673B37F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DC3EF33-A059-4EE4-8851-2735E375EBD9}"/>
              </a:ext>
            </a:extLst>
          </p:cNvPr>
          <p:cNvSpPr>
            <a:spLocks noGrp="1" noChangeArrowheads="1"/>
          </p:cNvSpPr>
          <p:nvPr>
            <p:ph type="sldNum" sz="quarter" idx="12"/>
          </p:nvPr>
        </p:nvSpPr>
        <p:spPr>
          <a:ln/>
        </p:spPr>
        <p:txBody>
          <a:bodyPr/>
          <a:lstStyle>
            <a:lvl1pPr>
              <a:defRPr/>
            </a:lvl1pPr>
          </a:lstStyle>
          <a:p>
            <a:fld id="{3DBDE02E-2DE6-4664-9E15-A252ACC4847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3143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4E7C68-8ACA-4B70-8B78-09BD3353084C}"/>
              </a:ext>
            </a:extLst>
          </p:cNvPr>
          <p:cNvSpPr>
            <a:spLocks noGrp="1" noChangeArrowheads="1"/>
          </p:cNvSpPr>
          <p:nvPr>
            <p:ph type="dt" sz="half" idx="10"/>
          </p:nvPr>
        </p:nvSpPr>
        <p:spPr>
          <a:ln/>
        </p:spPr>
        <p:txBody>
          <a:bodyPr/>
          <a:lstStyle>
            <a:lvl1pPr>
              <a:defRPr/>
            </a:lvl1pPr>
          </a:lstStyle>
          <a:p>
            <a:pPr>
              <a:defRPr/>
            </a:pPr>
            <a:fld id="{0F8F851F-A679-4A9B-B64E-692D477E7D27}" type="datetime1">
              <a:rPr lang="zh-CN" altLang="en-US"/>
              <a:pPr>
                <a:defRPr/>
              </a:pPr>
              <a:t>2020/8/14</a:t>
            </a:fld>
            <a:endParaRPr lang="zh-CN" altLang="en-US" sz="1800">
              <a:solidFill>
                <a:schemeClr val="tx1"/>
              </a:solidFill>
            </a:endParaRPr>
          </a:p>
        </p:txBody>
      </p:sp>
      <p:sp>
        <p:nvSpPr>
          <p:cNvPr id="5" name="页脚占位符 4">
            <a:extLst>
              <a:ext uri="{FF2B5EF4-FFF2-40B4-BE49-F238E27FC236}">
                <a16:creationId xmlns:a16="http://schemas.microsoft.com/office/drawing/2014/main" id="{2660498A-0159-4B95-81A7-EF3C72B7D47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0AE4C056-0781-4CDB-B655-90BAB4079613}"/>
              </a:ext>
            </a:extLst>
          </p:cNvPr>
          <p:cNvSpPr>
            <a:spLocks noGrp="1" noChangeArrowheads="1"/>
          </p:cNvSpPr>
          <p:nvPr>
            <p:ph type="sldNum" sz="quarter" idx="12"/>
          </p:nvPr>
        </p:nvSpPr>
        <p:spPr>
          <a:ln/>
        </p:spPr>
        <p:txBody>
          <a:bodyPr/>
          <a:lstStyle>
            <a:lvl1pPr>
              <a:defRPr/>
            </a:lvl1pPr>
          </a:lstStyle>
          <a:p>
            <a:fld id="{45D83C5D-5807-4EFA-BEC6-F972CC422C0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48862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BE3AAEB-ADD4-4DD4-8CC0-9C40FC83D319}"/>
              </a:ext>
            </a:extLst>
          </p:cNvPr>
          <p:cNvSpPr>
            <a:spLocks noGrp="1" noChangeArrowheads="1"/>
          </p:cNvSpPr>
          <p:nvPr>
            <p:ph type="dt" sz="half" idx="10"/>
          </p:nvPr>
        </p:nvSpPr>
        <p:spPr>
          <a:ln/>
        </p:spPr>
        <p:txBody>
          <a:bodyPr/>
          <a:lstStyle>
            <a:lvl1pPr>
              <a:defRPr/>
            </a:lvl1pPr>
          </a:lstStyle>
          <a:p>
            <a:pPr>
              <a:defRPr/>
            </a:pPr>
            <a:fld id="{0A43F438-F969-4DC0-AD86-F7509B14F4C2}" type="datetime1">
              <a:rPr lang="zh-CN" altLang="en-US"/>
              <a:pPr>
                <a:defRPr/>
              </a:pPr>
              <a:t>2020/8/14</a:t>
            </a:fld>
            <a:endParaRPr lang="zh-CN" altLang="en-US" sz="1800">
              <a:solidFill>
                <a:schemeClr val="tx1"/>
              </a:solidFill>
            </a:endParaRPr>
          </a:p>
        </p:txBody>
      </p:sp>
      <p:sp>
        <p:nvSpPr>
          <p:cNvPr id="6" name="页脚占位符 4">
            <a:extLst>
              <a:ext uri="{FF2B5EF4-FFF2-40B4-BE49-F238E27FC236}">
                <a16:creationId xmlns:a16="http://schemas.microsoft.com/office/drawing/2014/main" id="{419FB26D-B7A0-4189-A572-BBA911C7D36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C72818E6-C9B4-4791-ABD4-3B0464ADD93D}"/>
              </a:ext>
            </a:extLst>
          </p:cNvPr>
          <p:cNvSpPr>
            <a:spLocks noGrp="1" noChangeArrowheads="1"/>
          </p:cNvSpPr>
          <p:nvPr>
            <p:ph type="sldNum" sz="quarter" idx="12"/>
          </p:nvPr>
        </p:nvSpPr>
        <p:spPr>
          <a:ln/>
        </p:spPr>
        <p:txBody>
          <a:bodyPr/>
          <a:lstStyle>
            <a:lvl1pPr>
              <a:defRPr/>
            </a:lvl1pPr>
          </a:lstStyle>
          <a:p>
            <a:fld id="{652DC51A-1187-4BB8-AAA5-A3EE6DC219E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2222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9B1B57D-072E-4BDD-A87F-5D172BD9329C}"/>
              </a:ext>
            </a:extLst>
          </p:cNvPr>
          <p:cNvSpPr>
            <a:spLocks noGrp="1" noChangeArrowheads="1"/>
          </p:cNvSpPr>
          <p:nvPr>
            <p:ph type="dt" sz="half" idx="10"/>
          </p:nvPr>
        </p:nvSpPr>
        <p:spPr>
          <a:ln/>
        </p:spPr>
        <p:txBody>
          <a:bodyPr/>
          <a:lstStyle>
            <a:lvl1pPr>
              <a:defRPr/>
            </a:lvl1pPr>
          </a:lstStyle>
          <a:p>
            <a:pPr>
              <a:defRPr/>
            </a:pPr>
            <a:fld id="{0BDA37AE-BE05-40DC-AFD9-F4700103F5A8}" type="datetime1">
              <a:rPr lang="zh-CN" altLang="en-US"/>
              <a:pPr>
                <a:defRPr/>
              </a:pPr>
              <a:t>2020/8/14</a:t>
            </a:fld>
            <a:endParaRPr lang="zh-CN" altLang="en-US" sz="1800">
              <a:solidFill>
                <a:schemeClr val="tx1"/>
              </a:solidFill>
            </a:endParaRPr>
          </a:p>
        </p:txBody>
      </p:sp>
      <p:sp>
        <p:nvSpPr>
          <p:cNvPr id="8" name="页脚占位符 4">
            <a:extLst>
              <a:ext uri="{FF2B5EF4-FFF2-40B4-BE49-F238E27FC236}">
                <a16:creationId xmlns:a16="http://schemas.microsoft.com/office/drawing/2014/main" id="{0A22693F-9E23-4A1D-8E86-BFF1255990E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534D3547-96E9-4AA3-A01A-020CA6B76307}"/>
              </a:ext>
            </a:extLst>
          </p:cNvPr>
          <p:cNvSpPr>
            <a:spLocks noGrp="1" noChangeArrowheads="1"/>
          </p:cNvSpPr>
          <p:nvPr>
            <p:ph type="sldNum" sz="quarter" idx="12"/>
          </p:nvPr>
        </p:nvSpPr>
        <p:spPr>
          <a:ln/>
        </p:spPr>
        <p:txBody>
          <a:bodyPr/>
          <a:lstStyle>
            <a:lvl1pPr>
              <a:defRPr/>
            </a:lvl1pPr>
          </a:lstStyle>
          <a:p>
            <a:fld id="{BBA81680-73A2-4631-91FF-FC670E760CC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94306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658A627-5596-4823-BF15-0FFD46DDC2EB}"/>
              </a:ext>
            </a:extLst>
          </p:cNvPr>
          <p:cNvSpPr>
            <a:spLocks noGrp="1" noChangeArrowheads="1"/>
          </p:cNvSpPr>
          <p:nvPr>
            <p:ph type="dt" sz="half" idx="10"/>
          </p:nvPr>
        </p:nvSpPr>
        <p:spPr>
          <a:ln/>
        </p:spPr>
        <p:txBody>
          <a:bodyPr/>
          <a:lstStyle>
            <a:lvl1pPr>
              <a:defRPr/>
            </a:lvl1pPr>
          </a:lstStyle>
          <a:p>
            <a:pPr>
              <a:defRPr/>
            </a:pPr>
            <a:fld id="{4FB3CA92-F3D5-4E56-9DB5-034059820F24}" type="datetime1">
              <a:rPr lang="zh-CN" altLang="en-US"/>
              <a:pPr>
                <a:defRPr/>
              </a:pPr>
              <a:t>2020/8/14</a:t>
            </a:fld>
            <a:endParaRPr lang="zh-CN" altLang="en-US" sz="1800">
              <a:solidFill>
                <a:schemeClr val="tx1"/>
              </a:solidFill>
            </a:endParaRPr>
          </a:p>
        </p:txBody>
      </p:sp>
      <p:sp>
        <p:nvSpPr>
          <p:cNvPr id="4" name="页脚占位符 4">
            <a:extLst>
              <a:ext uri="{FF2B5EF4-FFF2-40B4-BE49-F238E27FC236}">
                <a16:creationId xmlns:a16="http://schemas.microsoft.com/office/drawing/2014/main" id="{E9C82D80-278F-4C99-A125-5944699996C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30D632B6-E6F8-4DC4-8953-8D87847A69F2}"/>
              </a:ext>
            </a:extLst>
          </p:cNvPr>
          <p:cNvSpPr>
            <a:spLocks noGrp="1" noChangeArrowheads="1"/>
          </p:cNvSpPr>
          <p:nvPr>
            <p:ph type="sldNum" sz="quarter" idx="12"/>
          </p:nvPr>
        </p:nvSpPr>
        <p:spPr>
          <a:ln/>
        </p:spPr>
        <p:txBody>
          <a:bodyPr/>
          <a:lstStyle>
            <a:lvl1pPr>
              <a:defRPr/>
            </a:lvl1pPr>
          </a:lstStyle>
          <a:p>
            <a:fld id="{1E9ED0B6-A76B-429D-8BC3-0367D9F7B150}"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19532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C7FA2C5-B890-426F-B646-BB3EEF00536C}"/>
              </a:ext>
            </a:extLst>
          </p:cNvPr>
          <p:cNvSpPr>
            <a:spLocks noGrp="1" noChangeArrowheads="1"/>
          </p:cNvSpPr>
          <p:nvPr>
            <p:ph type="dt" sz="half" idx="10"/>
          </p:nvPr>
        </p:nvSpPr>
        <p:spPr>
          <a:ln/>
        </p:spPr>
        <p:txBody>
          <a:bodyPr/>
          <a:lstStyle>
            <a:lvl1pPr>
              <a:defRPr/>
            </a:lvl1pPr>
          </a:lstStyle>
          <a:p>
            <a:pPr>
              <a:defRPr/>
            </a:pPr>
            <a:fld id="{8833CBEE-87D8-4273-8CAA-145BADBDA21F}" type="datetime1">
              <a:rPr lang="zh-CN" altLang="en-US"/>
              <a:pPr>
                <a:defRPr/>
              </a:pPr>
              <a:t>2020/8/14</a:t>
            </a:fld>
            <a:endParaRPr lang="zh-CN" altLang="en-US" sz="1800">
              <a:solidFill>
                <a:schemeClr val="tx1"/>
              </a:solidFill>
            </a:endParaRPr>
          </a:p>
        </p:txBody>
      </p:sp>
      <p:sp>
        <p:nvSpPr>
          <p:cNvPr id="3" name="页脚占位符 4">
            <a:extLst>
              <a:ext uri="{FF2B5EF4-FFF2-40B4-BE49-F238E27FC236}">
                <a16:creationId xmlns:a16="http://schemas.microsoft.com/office/drawing/2014/main" id="{351BE3AF-5A14-4B7C-A3FE-80DA7ECBC01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B22029F8-150D-4759-A6A6-B80FE3D9658D}"/>
              </a:ext>
            </a:extLst>
          </p:cNvPr>
          <p:cNvSpPr>
            <a:spLocks noGrp="1" noChangeArrowheads="1"/>
          </p:cNvSpPr>
          <p:nvPr>
            <p:ph type="sldNum" sz="quarter" idx="12"/>
          </p:nvPr>
        </p:nvSpPr>
        <p:spPr>
          <a:ln/>
        </p:spPr>
        <p:txBody>
          <a:bodyPr/>
          <a:lstStyle>
            <a:lvl1pPr>
              <a:defRPr/>
            </a:lvl1pPr>
          </a:lstStyle>
          <a:p>
            <a:fld id="{05C6B383-DA64-4997-B708-787B379CB84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4511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2E4D8BF-5491-4DA5-8E71-A1D67A8E30AF}"/>
              </a:ext>
            </a:extLst>
          </p:cNvPr>
          <p:cNvSpPr>
            <a:spLocks noGrp="1" noChangeArrowheads="1"/>
          </p:cNvSpPr>
          <p:nvPr>
            <p:ph type="dt" sz="half" idx="10"/>
          </p:nvPr>
        </p:nvSpPr>
        <p:spPr>
          <a:ln/>
        </p:spPr>
        <p:txBody>
          <a:bodyPr/>
          <a:lstStyle>
            <a:lvl1pPr>
              <a:defRPr/>
            </a:lvl1pPr>
          </a:lstStyle>
          <a:p>
            <a:pPr>
              <a:defRPr/>
            </a:pPr>
            <a:fld id="{7E6E84FF-BB4F-4801-A9A3-68CB0C4CEAD0}" type="datetime1">
              <a:rPr lang="zh-CN" altLang="en-US"/>
              <a:pPr>
                <a:defRPr/>
              </a:pPr>
              <a:t>2020/8/14</a:t>
            </a:fld>
            <a:endParaRPr lang="zh-CN" altLang="en-US" sz="1800">
              <a:solidFill>
                <a:schemeClr val="tx1"/>
              </a:solidFill>
            </a:endParaRPr>
          </a:p>
        </p:txBody>
      </p:sp>
      <p:sp>
        <p:nvSpPr>
          <p:cNvPr id="6" name="页脚占位符 4">
            <a:extLst>
              <a:ext uri="{FF2B5EF4-FFF2-40B4-BE49-F238E27FC236}">
                <a16:creationId xmlns:a16="http://schemas.microsoft.com/office/drawing/2014/main" id="{71B5D903-F1BC-42D9-A590-24FA84134B2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97F851C9-12BF-4058-8961-422EBB518ADA}"/>
              </a:ext>
            </a:extLst>
          </p:cNvPr>
          <p:cNvSpPr>
            <a:spLocks noGrp="1" noChangeArrowheads="1"/>
          </p:cNvSpPr>
          <p:nvPr>
            <p:ph type="sldNum" sz="quarter" idx="12"/>
          </p:nvPr>
        </p:nvSpPr>
        <p:spPr>
          <a:ln/>
        </p:spPr>
        <p:txBody>
          <a:bodyPr/>
          <a:lstStyle>
            <a:lvl1pPr>
              <a:defRPr/>
            </a:lvl1pPr>
          </a:lstStyle>
          <a:p>
            <a:fld id="{EC7FECBB-98A0-4F16-B05F-BEFD4E1D6DA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778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0FCE9D8-CEE8-4340-9302-D96C2BF75EFF}"/>
              </a:ext>
            </a:extLst>
          </p:cNvPr>
          <p:cNvSpPr>
            <a:spLocks noGrp="1" noChangeArrowheads="1"/>
          </p:cNvSpPr>
          <p:nvPr>
            <p:ph type="dt" sz="half" idx="10"/>
          </p:nvPr>
        </p:nvSpPr>
        <p:spPr>
          <a:ln/>
        </p:spPr>
        <p:txBody>
          <a:bodyPr/>
          <a:lstStyle>
            <a:lvl1pPr>
              <a:defRPr/>
            </a:lvl1pPr>
          </a:lstStyle>
          <a:p>
            <a:pPr>
              <a:defRPr/>
            </a:pPr>
            <a:fld id="{AE38B357-2F03-42AA-A08D-1019FEBA38E3}" type="datetime1">
              <a:rPr lang="zh-CN" altLang="en-US"/>
              <a:pPr>
                <a:defRPr/>
              </a:pPr>
              <a:t>2020/8/14</a:t>
            </a:fld>
            <a:endParaRPr lang="zh-CN" altLang="en-US" sz="1800">
              <a:solidFill>
                <a:schemeClr val="tx1"/>
              </a:solidFill>
            </a:endParaRPr>
          </a:p>
        </p:txBody>
      </p:sp>
      <p:sp>
        <p:nvSpPr>
          <p:cNvPr id="6" name="页脚占位符 4">
            <a:extLst>
              <a:ext uri="{FF2B5EF4-FFF2-40B4-BE49-F238E27FC236}">
                <a16:creationId xmlns:a16="http://schemas.microsoft.com/office/drawing/2014/main" id="{AAAFE6B1-B28D-484E-AD53-1DE3239199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EB5CA3F-74F0-4CC8-A692-48CB038AE83E}"/>
              </a:ext>
            </a:extLst>
          </p:cNvPr>
          <p:cNvSpPr>
            <a:spLocks noGrp="1" noChangeArrowheads="1"/>
          </p:cNvSpPr>
          <p:nvPr>
            <p:ph type="sldNum" sz="quarter" idx="12"/>
          </p:nvPr>
        </p:nvSpPr>
        <p:spPr>
          <a:ln/>
        </p:spPr>
        <p:txBody>
          <a:bodyPr/>
          <a:lstStyle>
            <a:lvl1pPr>
              <a:defRPr/>
            </a:lvl1pPr>
          </a:lstStyle>
          <a:p>
            <a:fld id="{3C9EC94E-FDA9-40F3-96AD-713C8FB9C30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2388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2F4882-55EB-450C-842E-FB16D294F52D}"/>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41D1B1B2-CE24-470E-B63C-21DF07697CF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263EB80B-CCF3-4930-BE3C-64853156FB53}"/>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AFE8A619-C1A2-4105-AE23-B25E8A1CEB68}" type="datetime1">
              <a:rPr lang="zh-CN" altLang="en-US"/>
              <a:pPr>
                <a:defRPr/>
              </a:pPr>
              <a:t>2020/8/14</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F50B88B6-9E69-4C29-86CE-D0E8A17D8FAF}"/>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zh-CN"/>
          </a:p>
        </p:txBody>
      </p:sp>
      <p:sp>
        <p:nvSpPr>
          <p:cNvPr id="1030" name="灯片编号占位符 5">
            <a:extLst>
              <a:ext uri="{FF2B5EF4-FFF2-40B4-BE49-F238E27FC236}">
                <a16:creationId xmlns:a16="http://schemas.microsoft.com/office/drawing/2014/main" id="{B96AB586-B505-4288-8010-A4D9A1FEF644}"/>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E6FFB4E1-CC3D-409F-994A-A8B3248B8BED}"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6pPr>
      <a:lvl7pPr marL="18288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7pPr>
      <a:lvl8pPr marL="22860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8pPr>
      <a:lvl9pPr marL="2743200" indent="-914400" algn="l" rtl="0" fontAlgn="base">
        <a:lnSpc>
          <a:spcPct val="90000"/>
        </a:lnSpc>
        <a:spcBef>
          <a:spcPct val="0"/>
        </a:spcBef>
        <a:spcAft>
          <a:spcPct val="0"/>
        </a:spcAft>
        <a:defRPr sz="4400">
          <a:solidFill>
            <a:schemeClr val="tx1"/>
          </a:solidFill>
          <a:latin typeface="Calibri Light" pitchFamily="34" charset="0"/>
          <a:ea typeface="宋体" pitchFamily="2" charset="-122"/>
          <a:sym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1">
            <a:extLst>
              <a:ext uri="{FF2B5EF4-FFF2-40B4-BE49-F238E27FC236}">
                <a16:creationId xmlns:a16="http://schemas.microsoft.com/office/drawing/2014/main" id="{1BE0C3E1-D732-48D8-887C-E6989A837429}"/>
              </a:ext>
            </a:extLst>
          </p:cNvPr>
          <p:cNvSpPr>
            <a:spLocks noChangeArrowheads="1"/>
          </p:cNvSpPr>
          <p:nvPr/>
        </p:nvSpPr>
        <p:spPr bwMode="auto">
          <a:xfrm>
            <a:off x="0" y="1"/>
            <a:ext cx="12192000" cy="6858000"/>
          </a:xfrm>
          <a:prstGeom prst="rect">
            <a:avLst/>
          </a:prstGeom>
          <a:solidFill>
            <a:srgbClr val="231F2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Rectangle: Diagonal Corners Snipped 2">
            <a:extLst>
              <a:ext uri="{FF2B5EF4-FFF2-40B4-BE49-F238E27FC236}">
                <a16:creationId xmlns:a16="http://schemas.microsoft.com/office/drawing/2014/main" id="{C85D143D-5A15-49EE-8DCF-06BA09D3C90F}"/>
              </a:ext>
            </a:extLst>
          </p:cNvPr>
          <p:cNvSpPr/>
          <p:nvPr/>
        </p:nvSpPr>
        <p:spPr bwMode="auto">
          <a:xfrm>
            <a:off x="0" y="0"/>
            <a:ext cx="8264324" cy="4800600"/>
          </a:xfrm>
          <a:prstGeom prst="snip2DiagRect">
            <a:avLst>
              <a:gd name="adj1" fmla="val 0"/>
              <a:gd name="adj2" fmla="val 50000"/>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pic>
        <p:nvPicPr>
          <p:cNvPr id="2050" name="Picture 2">
            <a:extLst>
              <a:ext uri="{FF2B5EF4-FFF2-40B4-BE49-F238E27FC236}">
                <a16:creationId xmlns:a16="http://schemas.microsoft.com/office/drawing/2014/main" id="{8CB44632-F1F5-48D0-B205-E086F0B73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423" y="3009418"/>
            <a:ext cx="4142322" cy="1296364"/>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1">
            <a:extLst>
              <a:ext uri="{FF2B5EF4-FFF2-40B4-BE49-F238E27FC236}">
                <a16:creationId xmlns:a16="http://schemas.microsoft.com/office/drawing/2014/main" id="{85BF2078-6E86-45C4-9135-2A6B212464AC}"/>
              </a:ext>
            </a:extLst>
          </p:cNvPr>
          <p:cNvSpPr>
            <a:spLocks noChangeArrowheads="1"/>
          </p:cNvSpPr>
          <p:nvPr/>
        </p:nvSpPr>
        <p:spPr bwMode="auto">
          <a:xfrm>
            <a:off x="0" y="5258827"/>
            <a:ext cx="12192000" cy="1049215"/>
          </a:xfrm>
          <a:prstGeom prst="rect">
            <a:avLst/>
          </a:prstGeom>
          <a:solidFill>
            <a:srgbClr val="FFD72D"/>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4"/>
              </a:solidFill>
              <a:latin typeface="Arial" panose="020B0604020202020204" pitchFamily="34" charset="0"/>
              <a:cs typeface="Arial" panose="020B0604020202020204" pitchFamily="34" charset="0"/>
              <a:sym typeface="宋体" panose="02010600030101010101" pitchFamily="2" charset="-122"/>
            </a:endParaRPr>
          </a:p>
        </p:txBody>
      </p:sp>
      <p:sp>
        <p:nvSpPr>
          <p:cNvPr id="38" name="文本框 17">
            <a:extLst>
              <a:ext uri="{FF2B5EF4-FFF2-40B4-BE49-F238E27FC236}">
                <a16:creationId xmlns:a16="http://schemas.microsoft.com/office/drawing/2014/main" id="{6A4D4932-FA99-40A5-AD62-D2244D2A3F53}"/>
              </a:ext>
            </a:extLst>
          </p:cNvPr>
          <p:cNvSpPr>
            <a:spLocks noChangeArrowheads="1"/>
          </p:cNvSpPr>
          <p:nvPr/>
        </p:nvSpPr>
        <p:spPr bwMode="auto">
          <a:xfrm>
            <a:off x="526648" y="767393"/>
            <a:ext cx="62960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4000" b="1" dirty="0">
                <a:solidFill>
                  <a:schemeClr val="accent4"/>
                </a:solidFill>
                <a:latin typeface="Angsana New" panose="02020603050405020304" pitchFamily="18" charset="-34"/>
                <a:cs typeface="Angsana New" panose="02020603050405020304" pitchFamily="18" charset="-34"/>
                <a:sym typeface="Arial" panose="020B0604020202020204" pitchFamily="34" charset="0"/>
              </a:rPr>
              <a:t>Fake Review Identification &amp;</a:t>
            </a:r>
          </a:p>
          <a:p>
            <a:pPr algn="ctr" eaLnBrk="1" hangingPunct="1">
              <a:lnSpc>
                <a:spcPct val="100000"/>
              </a:lnSpc>
              <a:spcBef>
                <a:spcPct val="0"/>
              </a:spcBef>
              <a:buNone/>
            </a:pPr>
            <a:r>
              <a:rPr lang="en-US" altLang="zh-CN" sz="4000" b="1" dirty="0">
                <a:solidFill>
                  <a:schemeClr val="accent4"/>
                </a:solidFill>
                <a:latin typeface="Angsana New" panose="02020603050405020304" pitchFamily="18" charset="-34"/>
                <a:cs typeface="Angsana New" panose="02020603050405020304" pitchFamily="18" charset="-34"/>
                <a:sym typeface="Arial" panose="020B0604020202020204" pitchFamily="34" charset="0"/>
              </a:rPr>
              <a:t>Application in Recommender System</a:t>
            </a:r>
          </a:p>
        </p:txBody>
      </p:sp>
      <p:sp>
        <p:nvSpPr>
          <p:cNvPr id="8" name="文本框 17">
            <a:extLst>
              <a:ext uri="{FF2B5EF4-FFF2-40B4-BE49-F238E27FC236}">
                <a16:creationId xmlns:a16="http://schemas.microsoft.com/office/drawing/2014/main" id="{2D7DA052-0F1F-4355-8597-C07F18C426E3}"/>
              </a:ext>
            </a:extLst>
          </p:cNvPr>
          <p:cNvSpPr>
            <a:spLocks noChangeArrowheads="1"/>
          </p:cNvSpPr>
          <p:nvPr/>
        </p:nvSpPr>
        <p:spPr bwMode="auto">
          <a:xfrm>
            <a:off x="784125" y="2398582"/>
            <a:ext cx="6296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2400" b="1" dirty="0">
                <a:solidFill>
                  <a:schemeClr val="accent4"/>
                </a:solidFill>
                <a:latin typeface="Angsana New" panose="02020603050405020304" pitchFamily="18" charset="-34"/>
                <a:cs typeface="Angsana New" panose="02020603050405020304" pitchFamily="18" charset="-34"/>
                <a:sym typeface="Arial" panose="020B0604020202020204" pitchFamily="34" charset="0"/>
              </a:rPr>
              <a:t>- A study inspired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8">
            <a:extLst>
              <a:ext uri="{FF2B5EF4-FFF2-40B4-BE49-F238E27FC236}">
                <a16:creationId xmlns:a16="http://schemas.microsoft.com/office/drawing/2014/main" id="{30656EEF-1C34-405B-A508-F3209D4FEDE1}"/>
              </a:ext>
            </a:extLst>
          </p:cNvPr>
          <p:cNvSpPr>
            <a:spLocks noChangeArrowheads="1"/>
          </p:cNvSpPr>
          <p:nvPr/>
        </p:nvSpPr>
        <p:spPr bwMode="auto">
          <a:xfrm>
            <a:off x="6886849" y="1413198"/>
            <a:ext cx="4000541" cy="1331617"/>
          </a:xfrm>
          <a:prstGeom prst="rect">
            <a:avLst/>
          </a:prstGeom>
          <a:solidFill>
            <a:srgbClr val="FFD72D">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6" name="矩形 70">
            <a:extLst>
              <a:ext uri="{FF2B5EF4-FFF2-40B4-BE49-F238E27FC236}">
                <a16:creationId xmlns:a16="http://schemas.microsoft.com/office/drawing/2014/main" id="{751C430D-912E-4CD6-BFD8-051603202BAC}"/>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7" name="文本框 5">
            <a:extLst>
              <a:ext uri="{FF2B5EF4-FFF2-40B4-BE49-F238E27FC236}">
                <a16:creationId xmlns:a16="http://schemas.microsoft.com/office/drawing/2014/main" id="{142A194C-EEC3-413E-8296-E6131725D247}"/>
              </a:ext>
            </a:extLst>
          </p:cNvPr>
          <p:cNvSpPr>
            <a:spLocks noChangeArrowheads="1"/>
          </p:cNvSpPr>
          <p:nvPr/>
        </p:nvSpPr>
        <p:spPr bwMode="auto">
          <a:xfrm>
            <a:off x="3204414" y="338877"/>
            <a:ext cx="57831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solidFill>
                  <a:srgbClr val="262626"/>
                </a:solidFill>
                <a:latin typeface="Segoe UI" panose="020B0502040204020203" pitchFamily="34" charset="0"/>
                <a:cs typeface="Segoe UI" panose="020B0502040204020203" pitchFamily="34" charset="0"/>
                <a:sym typeface="Fira Sans" pitchFamily="2" charset="0"/>
              </a:rPr>
              <a:t>Focus: Recommender’s System</a:t>
            </a:r>
            <a:endParaRPr lang="zh-CN" altLang="en-US" sz="1600" dirty="0">
              <a:latin typeface="Segoe UI" panose="020B0502040204020203" pitchFamily="34" charset="0"/>
              <a:cs typeface="Segoe UI" panose="020B0502040204020203" pitchFamily="34" charset="0"/>
            </a:endParaRPr>
          </a:p>
        </p:txBody>
      </p:sp>
      <p:sp>
        <p:nvSpPr>
          <p:cNvPr id="52234" name="直接连接符 19">
            <a:extLst>
              <a:ext uri="{FF2B5EF4-FFF2-40B4-BE49-F238E27FC236}">
                <a16:creationId xmlns:a16="http://schemas.microsoft.com/office/drawing/2014/main" id="{CD84E599-10B8-4113-BF71-519B0EE6B1FE}"/>
              </a:ext>
            </a:extLst>
          </p:cNvPr>
          <p:cNvSpPr>
            <a:spLocks noChangeShapeType="1"/>
          </p:cNvSpPr>
          <p:nvPr/>
        </p:nvSpPr>
        <p:spPr bwMode="auto">
          <a:xfrm>
            <a:off x="0" y="595313"/>
            <a:ext cx="3411538"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2235" name="直接连接符 21">
            <a:extLst>
              <a:ext uri="{FF2B5EF4-FFF2-40B4-BE49-F238E27FC236}">
                <a16:creationId xmlns:a16="http://schemas.microsoft.com/office/drawing/2014/main" id="{54C3CED7-6871-4498-85AA-FC4A768B70B9}"/>
              </a:ext>
            </a:extLst>
          </p:cNvPr>
          <p:cNvSpPr>
            <a:spLocks noChangeShapeType="1"/>
          </p:cNvSpPr>
          <p:nvPr/>
        </p:nvSpPr>
        <p:spPr bwMode="auto">
          <a:xfrm flipH="1">
            <a:off x="8809038" y="603250"/>
            <a:ext cx="3382962"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grpSp>
        <p:nvGrpSpPr>
          <p:cNvPr id="35" name="组合 17">
            <a:extLst>
              <a:ext uri="{FF2B5EF4-FFF2-40B4-BE49-F238E27FC236}">
                <a16:creationId xmlns:a16="http://schemas.microsoft.com/office/drawing/2014/main" id="{C9BF445C-ABCA-42FF-9F9C-1AF81BA36C7B}"/>
              </a:ext>
            </a:extLst>
          </p:cNvPr>
          <p:cNvGrpSpPr>
            <a:grpSpLocks/>
          </p:cNvGrpSpPr>
          <p:nvPr/>
        </p:nvGrpSpPr>
        <p:grpSpPr bwMode="auto">
          <a:xfrm>
            <a:off x="1338314" y="1413198"/>
            <a:ext cx="4016582" cy="4241943"/>
            <a:chOff x="-24050" y="-871259"/>
            <a:chExt cx="4016582" cy="4242156"/>
          </a:xfrm>
        </p:grpSpPr>
        <p:sp>
          <p:nvSpPr>
            <p:cNvPr id="36" name="矩形 8">
              <a:extLst>
                <a:ext uri="{FF2B5EF4-FFF2-40B4-BE49-F238E27FC236}">
                  <a16:creationId xmlns:a16="http://schemas.microsoft.com/office/drawing/2014/main" id="{EEE5FB20-C985-4E4A-B42A-D88085E99294}"/>
                </a:ext>
              </a:extLst>
            </p:cNvPr>
            <p:cNvSpPr>
              <a:spLocks noChangeArrowheads="1"/>
            </p:cNvSpPr>
            <p:nvPr/>
          </p:nvSpPr>
          <p:spPr bwMode="auto">
            <a:xfrm>
              <a:off x="-8010" y="-871259"/>
              <a:ext cx="4000542" cy="1362614"/>
            </a:xfrm>
            <a:prstGeom prst="rect">
              <a:avLst/>
            </a:prstGeom>
            <a:solidFill>
              <a:schemeClr val="bg1">
                <a:lumMod val="75000"/>
                <a:alpha val="79999"/>
              </a:scheme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37" name="文本框 11">
              <a:extLst>
                <a:ext uri="{FF2B5EF4-FFF2-40B4-BE49-F238E27FC236}">
                  <a16:creationId xmlns:a16="http://schemas.microsoft.com/office/drawing/2014/main" id="{F7AB27AC-1AD9-45CE-8794-62A203839159}"/>
                </a:ext>
              </a:extLst>
            </p:cNvPr>
            <p:cNvSpPr>
              <a:spLocks noChangeArrowheads="1"/>
            </p:cNvSpPr>
            <p:nvPr/>
          </p:nvSpPr>
          <p:spPr bwMode="auto">
            <a:xfrm>
              <a:off x="54281" y="-100971"/>
              <a:ext cx="3791527" cy="49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Deception Dataset</a:t>
              </a:r>
            </a:p>
          </p:txBody>
        </p:sp>
        <p:sp>
          <p:nvSpPr>
            <p:cNvPr id="38" name="矩形 14">
              <a:extLst>
                <a:ext uri="{FF2B5EF4-FFF2-40B4-BE49-F238E27FC236}">
                  <a16:creationId xmlns:a16="http://schemas.microsoft.com/office/drawing/2014/main" id="{9CBD3F54-2067-401E-A01E-EDAA99D04CAD}"/>
                </a:ext>
              </a:extLst>
            </p:cNvPr>
            <p:cNvSpPr>
              <a:spLocks noChangeArrowheads="1"/>
            </p:cNvSpPr>
            <p:nvPr/>
          </p:nvSpPr>
          <p:spPr bwMode="auto">
            <a:xfrm>
              <a:off x="-24050" y="785444"/>
              <a:ext cx="4000541" cy="258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21,000 Amazon Reviews</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Balanced dataset with 50% fake review rate. Data is equally divided among 30 categories. Includes 7 features and one target variable.</a:t>
              </a:r>
            </a:p>
            <a:p>
              <a:pPr algn="ct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GitHub Repository</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p:txBody>
        </p:sp>
      </p:grpSp>
      <p:sp>
        <p:nvSpPr>
          <p:cNvPr id="43" name="Freeform 39">
            <a:extLst>
              <a:ext uri="{FF2B5EF4-FFF2-40B4-BE49-F238E27FC236}">
                <a16:creationId xmlns:a16="http://schemas.microsoft.com/office/drawing/2014/main" id="{7FD66390-287E-4DB4-8995-CDE72FC0746E}"/>
              </a:ext>
            </a:extLst>
          </p:cNvPr>
          <p:cNvSpPr>
            <a:spLocks noEditPoints="1" noChangeArrowheads="1"/>
          </p:cNvSpPr>
          <p:nvPr/>
        </p:nvSpPr>
        <p:spPr bwMode="auto">
          <a:xfrm>
            <a:off x="2997291" y="1531556"/>
            <a:ext cx="630237" cy="539750"/>
          </a:xfrm>
          <a:custGeom>
            <a:avLst/>
            <a:gdLst>
              <a:gd name="T0" fmla="*/ 2147483646 w 200"/>
              <a:gd name="T1" fmla="*/ 2147483646 h 170"/>
              <a:gd name="T2" fmla="*/ 2147483646 w 200"/>
              <a:gd name="T3" fmla="*/ 2147483646 h 170"/>
              <a:gd name="T4" fmla="*/ 2147483646 w 200"/>
              <a:gd name="T5" fmla="*/ 2147483646 h 170"/>
              <a:gd name="T6" fmla="*/ 2147483646 w 200"/>
              <a:gd name="T7" fmla="*/ 2147483646 h 170"/>
              <a:gd name="T8" fmla="*/ 2147483646 w 200"/>
              <a:gd name="T9" fmla="*/ 2147483646 h 170"/>
              <a:gd name="T10" fmla="*/ 2147483646 w 200"/>
              <a:gd name="T11" fmla="*/ 2147483646 h 170"/>
              <a:gd name="T12" fmla="*/ 2147483646 w 200"/>
              <a:gd name="T13" fmla="*/ 2147483646 h 170"/>
              <a:gd name="T14" fmla="*/ 2147483646 w 200"/>
              <a:gd name="T15" fmla="*/ 2147483646 h 170"/>
              <a:gd name="T16" fmla="*/ 2147483646 w 200"/>
              <a:gd name="T17" fmla="*/ 2147483646 h 170"/>
              <a:gd name="T18" fmla="*/ 2147483646 w 200"/>
              <a:gd name="T19" fmla="*/ 0 h 170"/>
              <a:gd name="T20" fmla="*/ 2147483646 w 200"/>
              <a:gd name="T21" fmla="*/ 2147483646 h 170"/>
              <a:gd name="T22" fmla="*/ 2147483646 w 200"/>
              <a:gd name="T23" fmla="*/ 2147483646 h 170"/>
              <a:gd name="T24" fmla="*/ 2147483646 w 200"/>
              <a:gd name="T25" fmla="*/ 2147483646 h 170"/>
              <a:gd name="T26" fmla="*/ 2147483646 w 200"/>
              <a:gd name="T27" fmla="*/ 2147483646 h 170"/>
              <a:gd name="T28" fmla="*/ 2147483646 w 200"/>
              <a:gd name="T29" fmla="*/ 2147483646 h 170"/>
              <a:gd name="T30" fmla="*/ 2147483646 w 200"/>
              <a:gd name="T31" fmla="*/ 2147483646 h 170"/>
              <a:gd name="T32" fmla="*/ 2147483646 w 200"/>
              <a:gd name="T33" fmla="*/ 2147483646 h 170"/>
              <a:gd name="T34" fmla="*/ 2147483646 w 200"/>
              <a:gd name="T35" fmla="*/ 2147483646 h 170"/>
              <a:gd name="T36" fmla="*/ 2147483646 w 200"/>
              <a:gd name="T37" fmla="*/ 2147483646 h 170"/>
              <a:gd name="T38" fmla="*/ 2147483646 w 200"/>
              <a:gd name="T39" fmla="*/ 2147483646 h 170"/>
              <a:gd name="T40" fmla="*/ 2147483646 w 200"/>
              <a:gd name="T41" fmla="*/ 2147483646 h 170"/>
              <a:gd name="T42" fmla="*/ 2147483646 w 200"/>
              <a:gd name="T43" fmla="*/ 2147483646 h 170"/>
              <a:gd name="T44" fmla="*/ 0 w 200"/>
              <a:gd name="T45" fmla="*/ 2147483646 h 170"/>
              <a:gd name="T46" fmla="*/ 2147483646 w 200"/>
              <a:gd name="T47" fmla="*/ 2147483646 h 170"/>
              <a:gd name="T48" fmla="*/ 2147483646 w 200"/>
              <a:gd name="T49" fmla="*/ 2147483646 h 170"/>
              <a:gd name="T50" fmla="*/ 2147483646 w 200"/>
              <a:gd name="T51" fmla="*/ 2147483646 h 170"/>
              <a:gd name="T52" fmla="*/ 2147483646 w 200"/>
              <a:gd name="T53" fmla="*/ 2147483646 h 170"/>
              <a:gd name="T54" fmla="*/ 2147483646 w 200"/>
              <a:gd name="T55" fmla="*/ 2147483646 h 170"/>
              <a:gd name="T56" fmla="*/ 2147483646 w 200"/>
              <a:gd name="T57" fmla="*/ 2147483646 h 170"/>
              <a:gd name="T58" fmla="*/ 2147483646 w 200"/>
              <a:gd name="T59" fmla="*/ 2147483646 h 170"/>
              <a:gd name="T60" fmla="*/ 2147483646 w 200"/>
              <a:gd name="T61" fmla="*/ 2147483646 h 170"/>
              <a:gd name="T62" fmla="*/ 2147483646 w 200"/>
              <a:gd name="T63" fmla="*/ 2147483646 h 170"/>
              <a:gd name="T64" fmla="*/ 2147483646 w 200"/>
              <a:gd name="T65" fmla="*/ 2147483646 h 170"/>
              <a:gd name="T66" fmla="*/ 2147483646 w 200"/>
              <a:gd name="T67" fmla="*/ 2147483646 h 170"/>
              <a:gd name="T68" fmla="*/ 2147483646 w 200"/>
              <a:gd name="T69" fmla="*/ 2147483646 h 170"/>
              <a:gd name="T70" fmla="*/ 2147483646 w 200"/>
              <a:gd name="T71" fmla="*/ 2147483646 h 170"/>
              <a:gd name="T72" fmla="*/ 2147483646 w 200"/>
              <a:gd name="T73" fmla="*/ 2147483646 h 170"/>
              <a:gd name="T74" fmla="*/ 2147483646 w 200"/>
              <a:gd name="T75" fmla="*/ 2147483646 h 170"/>
              <a:gd name="T76" fmla="*/ 2147483646 w 200"/>
              <a:gd name="T77" fmla="*/ 2147483646 h 170"/>
              <a:gd name="T78" fmla="*/ 2147483646 w 200"/>
              <a:gd name="T79" fmla="*/ 2147483646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0"/>
              <a:gd name="T121" fmla="*/ 0 h 170"/>
              <a:gd name="T122" fmla="*/ 200 w 200"/>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0" h="170">
                <a:moveTo>
                  <a:pt x="196" y="160"/>
                </a:moveTo>
                <a:cubicBezTo>
                  <a:pt x="196" y="159"/>
                  <a:pt x="195" y="157"/>
                  <a:pt x="194" y="155"/>
                </a:cubicBezTo>
                <a:cubicBezTo>
                  <a:pt x="186" y="140"/>
                  <a:pt x="186" y="140"/>
                  <a:pt x="186" y="140"/>
                </a:cubicBezTo>
                <a:cubicBezTo>
                  <a:pt x="186" y="99"/>
                  <a:pt x="186" y="99"/>
                  <a:pt x="186" y="99"/>
                </a:cubicBezTo>
                <a:cubicBezTo>
                  <a:pt x="186" y="98"/>
                  <a:pt x="186" y="97"/>
                  <a:pt x="185" y="96"/>
                </a:cubicBezTo>
                <a:cubicBezTo>
                  <a:pt x="184" y="96"/>
                  <a:pt x="184" y="95"/>
                  <a:pt x="183" y="95"/>
                </a:cubicBezTo>
                <a:cubicBezTo>
                  <a:pt x="123" y="95"/>
                  <a:pt x="123" y="95"/>
                  <a:pt x="123" y="95"/>
                </a:cubicBezTo>
                <a:cubicBezTo>
                  <a:pt x="122" y="95"/>
                  <a:pt x="121" y="96"/>
                  <a:pt x="120" y="96"/>
                </a:cubicBezTo>
                <a:cubicBezTo>
                  <a:pt x="119" y="97"/>
                  <a:pt x="119" y="98"/>
                  <a:pt x="119" y="99"/>
                </a:cubicBezTo>
                <a:cubicBezTo>
                  <a:pt x="119" y="119"/>
                  <a:pt x="119" y="119"/>
                  <a:pt x="119" y="119"/>
                </a:cubicBezTo>
                <a:cubicBezTo>
                  <a:pt x="105" y="119"/>
                  <a:pt x="105" y="119"/>
                  <a:pt x="105" y="119"/>
                </a:cubicBezTo>
                <a:cubicBezTo>
                  <a:pt x="105" y="74"/>
                  <a:pt x="105" y="74"/>
                  <a:pt x="105" y="74"/>
                </a:cubicBezTo>
                <a:cubicBezTo>
                  <a:pt x="140" y="74"/>
                  <a:pt x="140" y="74"/>
                  <a:pt x="140" y="74"/>
                </a:cubicBezTo>
                <a:cubicBezTo>
                  <a:pt x="145" y="74"/>
                  <a:pt x="145" y="71"/>
                  <a:pt x="142" y="65"/>
                </a:cubicBezTo>
                <a:cubicBezTo>
                  <a:pt x="142" y="64"/>
                  <a:pt x="141" y="62"/>
                  <a:pt x="140" y="60"/>
                </a:cubicBezTo>
                <a:cubicBezTo>
                  <a:pt x="132" y="45"/>
                  <a:pt x="132" y="45"/>
                  <a:pt x="132" y="45"/>
                </a:cubicBezTo>
                <a:cubicBezTo>
                  <a:pt x="132" y="4"/>
                  <a:pt x="132" y="4"/>
                  <a:pt x="132" y="4"/>
                </a:cubicBezTo>
                <a:cubicBezTo>
                  <a:pt x="132" y="3"/>
                  <a:pt x="132" y="2"/>
                  <a:pt x="131" y="1"/>
                </a:cubicBezTo>
                <a:cubicBezTo>
                  <a:pt x="130" y="0"/>
                  <a:pt x="129" y="0"/>
                  <a:pt x="128" y="0"/>
                </a:cubicBezTo>
                <a:cubicBezTo>
                  <a:pt x="69" y="0"/>
                  <a:pt x="69" y="0"/>
                  <a:pt x="69" y="0"/>
                </a:cubicBezTo>
                <a:cubicBezTo>
                  <a:pt x="68" y="0"/>
                  <a:pt x="67" y="0"/>
                  <a:pt x="66" y="1"/>
                </a:cubicBezTo>
                <a:cubicBezTo>
                  <a:pt x="66" y="2"/>
                  <a:pt x="65" y="3"/>
                  <a:pt x="65" y="4"/>
                </a:cubicBezTo>
                <a:cubicBezTo>
                  <a:pt x="65" y="45"/>
                  <a:pt x="65" y="45"/>
                  <a:pt x="65" y="45"/>
                </a:cubicBezTo>
                <a:cubicBezTo>
                  <a:pt x="58" y="60"/>
                  <a:pt x="58" y="60"/>
                  <a:pt x="58" y="60"/>
                </a:cubicBezTo>
                <a:cubicBezTo>
                  <a:pt x="57" y="61"/>
                  <a:pt x="57" y="61"/>
                  <a:pt x="57" y="61"/>
                </a:cubicBezTo>
                <a:cubicBezTo>
                  <a:pt x="56" y="63"/>
                  <a:pt x="56" y="64"/>
                  <a:pt x="55" y="65"/>
                </a:cubicBezTo>
                <a:cubicBezTo>
                  <a:pt x="55" y="65"/>
                  <a:pt x="54" y="66"/>
                  <a:pt x="54" y="68"/>
                </a:cubicBezTo>
                <a:cubicBezTo>
                  <a:pt x="53" y="69"/>
                  <a:pt x="53" y="70"/>
                  <a:pt x="53" y="71"/>
                </a:cubicBezTo>
                <a:cubicBezTo>
                  <a:pt x="53" y="71"/>
                  <a:pt x="53" y="72"/>
                  <a:pt x="53" y="73"/>
                </a:cubicBezTo>
                <a:cubicBezTo>
                  <a:pt x="54" y="73"/>
                  <a:pt x="54" y="74"/>
                  <a:pt x="55" y="74"/>
                </a:cubicBezTo>
                <a:cubicBezTo>
                  <a:pt x="56" y="74"/>
                  <a:pt x="57" y="75"/>
                  <a:pt x="58" y="74"/>
                </a:cubicBezTo>
                <a:cubicBezTo>
                  <a:pt x="92" y="74"/>
                  <a:pt x="92" y="74"/>
                  <a:pt x="92" y="74"/>
                </a:cubicBezTo>
                <a:cubicBezTo>
                  <a:pt x="92" y="119"/>
                  <a:pt x="92" y="119"/>
                  <a:pt x="92" y="119"/>
                </a:cubicBezTo>
                <a:cubicBezTo>
                  <a:pt x="79" y="119"/>
                  <a:pt x="79" y="119"/>
                  <a:pt x="79" y="119"/>
                </a:cubicBezTo>
                <a:cubicBezTo>
                  <a:pt x="79" y="99"/>
                  <a:pt x="79" y="99"/>
                  <a:pt x="79" y="99"/>
                </a:cubicBezTo>
                <a:cubicBezTo>
                  <a:pt x="79" y="98"/>
                  <a:pt x="78" y="97"/>
                  <a:pt x="78" y="96"/>
                </a:cubicBezTo>
                <a:cubicBezTo>
                  <a:pt x="77" y="96"/>
                  <a:pt x="76" y="95"/>
                  <a:pt x="75" y="95"/>
                </a:cubicBezTo>
                <a:cubicBezTo>
                  <a:pt x="16" y="95"/>
                  <a:pt x="16" y="95"/>
                  <a:pt x="16" y="95"/>
                </a:cubicBezTo>
                <a:cubicBezTo>
                  <a:pt x="14" y="95"/>
                  <a:pt x="14" y="96"/>
                  <a:pt x="13" y="96"/>
                </a:cubicBezTo>
                <a:cubicBezTo>
                  <a:pt x="12" y="97"/>
                  <a:pt x="12" y="98"/>
                  <a:pt x="12" y="99"/>
                </a:cubicBezTo>
                <a:cubicBezTo>
                  <a:pt x="12" y="140"/>
                  <a:pt x="12" y="140"/>
                  <a:pt x="12" y="140"/>
                </a:cubicBezTo>
                <a:cubicBezTo>
                  <a:pt x="4" y="155"/>
                  <a:pt x="4" y="155"/>
                  <a:pt x="4" y="155"/>
                </a:cubicBezTo>
                <a:cubicBezTo>
                  <a:pt x="4" y="155"/>
                  <a:pt x="4" y="156"/>
                  <a:pt x="3" y="157"/>
                </a:cubicBezTo>
                <a:cubicBezTo>
                  <a:pt x="3" y="158"/>
                  <a:pt x="2" y="159"/>
                  <a:pt x="2" y="160"/>
                </a:cubicBezTo>
                <a:cubicBezTo>
                  <a:pt x="1" y="161"/>
                  <a:pt x="1" y="162"/>
                  <a:pt x="0" y="163"/>
                </a:cubicBezTo>
                <a:cubicBezTo>
                  <a:pt x="0" y="165"/>
                  <a:pt x="0" y="165"/>
                  <a:pt x="0" y="166"/>
                </a:cubicBezTo>
                <a:cubicBezTo>
                  <a:pt x="0" y="167"/>
                  <a:pt x="0" y="168"/>
                  <a:pt x="0" y="168"/>
                </a:cubicBezTo>
                <a:cubicBezTo>
                  <a:pt x="0" y="169"/>
                  <a:pt x="1" y="169"/>
                  <a:pt x="2" y="170"/>
                </a:cubicBezTo>
                <a:cubicBezTo>
                  <a:pt x="2" y="170"/>
                  <a:pt x="3" y="170"/>
                  <a:pt x="5" y="170"/>
                </a:cubicBezTo>
                <a:cubicBezTo>
                  <a:pt x="86" y="170"/>
                  <a:pt x="86" y="170"/>
                  <a:pt x="86" y="170"/>
                </a:cubicBezTo>
                <a:cubicBezTo>
                  <a:pt x="91" y="170"/>
                  <a:pt x="92" y="167"/>
                  <a:pt x="89" y="160"/>
                </a:cubicBezTo>
                <a:cubicBezTo>
                  <a:pt x="89" y="159"/>
                  <a:pt x="88" y="157"/>
                  <a:pt x="86" y="155"/>
                </a:cubicBezTo>
                <a:cubicBezTo>
                  <a:pt x="79" y="140"/>
                  <a:pt x="79" y="140"/>
                  <a:pt x="79" y="140"/>
                </a:cubicBezTo>
                <a:cubicBezTo>
                  <a:pt x="79" y="133"/>
                  <a:pt x="79" y="133"/>
                  <a:pt x="79" y="133"/>
                </a:cubicBezTo>
                <a:cubicBezTo>
                  <a:pt x="119" y="133"/>
                  <a:pt x="119" y="133"/>
                  <a:pt x="119" y="133"/>
                </a:cubicBezTo>
                <a:cubicBezTo>
                  <a:pt x="119" y="140"/>
                  <a:pt x="119" y="140"/>
                  <a:pt x="119" y="140"/>
                </a:cubicBezTo>
                <a:cubicBezTo>
                  <a:pt x="112" y="155"/>
                  <a:pt x="112" y="155"/>
                  <a:pt x="112" y="155"/>
                </a:cubicBezTo>
                <a:cubicBezTo>
                  <a:pt x="112" y="155"/>
                  <a:pt x="111" y="156"/>
                  <a:pt x="111" y="157"/>
                </a:cubicBezTo>
                <a:cubicBezTo>
                  <a:pt x="110" y="158"/>
                  <a:pt x="109" y="159"/>
                  <a:pt x="109" y="160"/>
                </a:cubicBezTo>
                <a:cubicBezTo>
                  <a:pt x="109" y="161"/>
                  <a:pt x="108" y="162"/>
                  <a:pt x="108" y="163"/>
                </a:cubicBezTo>
                <a:cubicBezTo>
                  <a:pt x="107" y="165"/>
                  <a:pt x="107" y="165"/>
                  <a:pt x="107" y="166"/>
                </a:cubicBezTo>
                <a:cubicBezTo>
                  <a:pt x="107" y="167"/>
                  <a:pt x="107" y="168"/>
                  <a:pt x="107" y="168"/>
                </a:cubicBezTo>
                <a:cubicBezTo>
                  <a:pt x="108" y="169"/>
                  <a:pt x="108" y="169"/>
                  <a:pt x="109" y="170"/>
                </a:cubicBezTo>
                <a:cubicBezTo>
                  <a:pt x="110" y="170"/>
                  <a:pt x="111" y="170"/>
                  <a:pt x="112" y="170"/>
                </a:cubicBezTo>
                <a:cubicBezTo>
                  <a:pt x="194" y="170"/>
                  <a:pt x="194" y="170"/>
                  <a:pt x="194" y="170"/>
                </a:cubicBezTo>
                <a:cubicBezTo>
                  <a:pt x="199" y="170"/>
                  <a:pt x="200" y="167"/>
                  <a:pt x="196" y="160"/>
                </a:cubicBezTo>
                <a:close/>
                <a:moveTo>
                  <a:pt x="68" y="133"/>
                </a:moveTo>
                <a:cubicBezTo>
                  <a:pt x="23" y="133"/>
                  <a:pt x="23" y="133"/>
                  <a:pt x="23" y="133"/>
                </a:cubicBezTo>
                <a:cubicBezTo>
                  <a:pt x="23" y="106"/>
                  <a:pt x="23" y="106"/>
                  <a:pt x="23" y="106"/>
                </a:cubicBezTo>
                <a:cubicBezTo>
                  <a:pt x="68" y="106"/>
                  <a:pt x="68" y="106"/>
                  <a:pt x="68" y="106"/>
                </a:cubicBezTo>
                <a:lnTo>
                  <a:pt x="68" y="133"/>
                </a:lnTo>
                <a:close/>
                <a:moveTo>
                  <a:pt x="76" y="37"/>
                </a:moveTo>
                <a:cubicBezTo>
                  <a:pt x="76" y="10"/>
                  <a:pt x="76" y="10"/>
                  <a:pt x="76" y="10"/>
                </a:cubicBezTo>
                <a:cubicBezTo>
                  <a:pt x="121" y="10"/>
                  <a:pt x="121" y="10"/>
                  <a:pt x="121" y="10"/>
                </a:cubicBezTo>
                <a:cubicBezTo>
                  <a:pt x="121" y="37"/>
                  <a:pt x="121" y="37"/>
                  <a:pt x="121" y="37"/>
                </a:cubicBezTo>
                <a:lnTo>
                  <a:pt x="76" y="37"/>
                </a:lnTo>
                <a:close/>
                <a:moveTo>
                  <a:pt x="175" y="133"/>
                </a:moveTo>
                <a:cubicBezTo>
                  <a:pt x="130" y="133"/>
                  <a:pt x="130" y="133"/>
                  <a:pt x="130" y="133"/>
                </a:cubicBezTo>
                <a:cubicBezTo>
                  <a:pt x="130" y="106"/>
                  <a:pt x="130" y="106"/>
                  <a:pt x="130" y="106"/>
                </a:cubicBezTo>
                <a:cubicBezTo>
                  <a:pt x="175" y="106"/>
                  <a:pt x="175" y="106"/>
                  <a:pt x="175" y="106"/>
                </a:cubicBezTo>
                <a:lnTo>
                  <a:pt x="175" y="133"/>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nvGrpSpPr>
          <p:cNvPr id="44" name="组合 22">
            <a:extLst>
              <a:ext uri="{FF2B5EF4-FFF2-40B4-BE49-F238E27FC236}">
                <a16:creationId xmlns:a16="http://schemas.microsoft.com/office/drawing/2014/main" id="{166118A3-418F-4414-86D4-E522284F516E}"/>
              </a:ext>
            </a:extLst>
          </p:cNvPr>
          <p:cNvGrpSpPr>
            <a:grpSpLocks/>
          </p:cNvGrpSpPr>
          <p:nvPr/>
        </p:nvGrpSpPr>
        <p:grpSpPr bwMode="auto">
          <a:xfrm>
            <a:off x="8581934" y="1608820"/>
            <a:ext cx="612775" cy="612775"/>
            <a:chOff x="0" y="0"/>
            <a:chExt cx="809625" cy="809625"/>
          </a:xfrm>
        </p:grpSpPr>
        <p:sp>
          <p:nvSpPr>
            <p:cNvPr id="45" name="Freeform 28">
              <a:extLst>
                <a:ext uri="{FF2B5EF4-FFF2-40B4-BE49-F238E27FC236}">
                  <a16:creationId xmlns:a16="http://schemas.microsoft.com/office/drawing/2014/main" id="{1D0593EF-0A7A-4363-AA09-1143BEDD0454}"/>
                </a:ext>
              </a:extLst>
            </p:cNvPr>
            <p:cNvSpPr>
              <a:spLocks noChangeArrowheads="1"/>
            </p:cNvSpPr>
            <p:nvPr/>
          </p:nvSpPr>
          <p:spPr bwMode="auto">
            <a:xfrm>
              <a:off x="0" y="0"/>
              <a:ext cx="403225" cy="406400"/>
            </a:xfrm>
            <a:custGeom>
              <a:avLst/>
              <a:gdLst>
                <a:gd name="T0" fmla="*/ 0 w 254"/>
                <a:gd name="T1" fmla="*/ 2147483646 h 256"/>
                <a:gd name="T2" fmla="*/ 2147483646 w 254"/>
                <a:gd name="T3" fmla="*/ 0 h 256"/>
                <a:gd name="T4" fmla="*/ 2147483646 w 254"/>
                <a:gd name="T5" fmla="*/ 2147483646 h 256"/>
                <a:gd name="T6" fmla="*/ 2147483646 w 254"/>
                <a:gd name="T7" fmla="*/ 2147483646 h 256"/>
                <a:gd name="T8" fmla="*/ 0 w 254"/>
                <a:gd name="T9" fmla="*/ 2147483646 h 256"/>
                <a:gd name="T10" fmla="*/ 0 60000 65536"/>
                <a:gd name="T11" fmla="*/ 0 60000 65536"/>
                <a:gd name="T12" fmla="*/ 0 60000 65536"/>
                <a:gd name="T13" fmla="*/ 0 60000 65536"/>
                <a:gd name="T14" fmla="*/ 0 60000 65536"/>
                <a:gd name="T15" fmla="*/ 0 w 254"/>
                <a:gd name="T16" fmla="*/ 0 h 256"/>
                <a:gd name="T17" fmla="*/ 254 w 254"/>
                <a:gd name="T18" fmla="*/ 256 h 256"/>
              </a:gdLst>
              <a:ahLst/>
              <a:cxnLst>
                <a:cxn ang="T10">
                  <a:pos x="T0" y="T1"/>
                </a:cxn>
                <a:cxn ang="T11">
                  <a:pos x="T2" y="T3"/>
                </a:cxn>
                <a:cxn ang="T12">
                  <a:pos x="T4" y="T5"/>
                </a:cxn>
                <a:cxn ang="T13">
                  <a:pos x="T6" y="T7"/>
                </a:cxn>
                <a:cxn ang="T14">
                  <a:pos x="T8" y="T9"/>
                </a:cxn>
              </a:cxnLst>
              <a:rect l="T15" t="T16" r="T17" b="T18"/>
              <a:pathLst>
                <a:path w="254" h="256">
                  <a:moveTo>
                    <a:pt x="0" y="127"/>
                  </a:moveTo>
                  <a:lnTo>
                    <a:pt x="127" y="0"/>
                  </a:lnTo>
                  <a:lnTo>
                    <a:pt x="254" y="127"/>
                  </a:lnTo>
                  <a:lnTo>
                    <a:pt x="127" y="256"/>
                  </a:lnTo>
                  <a:lnTo>
                    <a:pt x="0" y="127"/>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6" name="Freeform 29">
              <a:extLst>
                <a:ext uri="{FF2B5EF4-FFF2-40B4-BE49-F238E27FC236}">
                  <a16:creationId xmlns:a16="http://schemas.microsoft.com/office/drawing/2014/main" id="{04AD385B-3C20-4CAD-8033-9575AF4967E5}"/>
                </a:ext>
              </a:extLst>
            </p:cNvPr>
            <p:cNvSpPr>
              <a:spLocks noChangeArrowheads="1"/>
            </p:cNvSpPr>
            <p:nvPr/>
          </p:nvSpPr>
          <p:spPr bwMode="auto">
            <a:xfrm>
              <a:off x="403225" y="0"/>
              <a:ext cx="406400" cy="406400"/>
            </a:xfrm>
            <a:custGeom>
              <a:avLst/>
              <a:gdLst>
                <a:gd name="T0" fmla="*/ 2147483646 w 256"/>
                <a:gd name="T1" fmla="*/ 0 h 256"/>
                <a:gd name="T2" fmla="*/ 2147483646 w 256"/>
                <a:gd name="T3" fmla="*/ 2147483646 h 256"/>
                <a:gd name="T4" fmla="*/ 2147483646 w 256"/>
                <a:gd name="T5" fmla="*/ 2147483646 h 256"/>
                <a:gd name="T6" fmla="*/ 0 w 256"/>
                <a:gd name="T7" fmla="*/ 2147483646 h 256"/>
                <a:gd name="T8" fmla="*/ 2147483646 w 256"/>
                <a:gd name="T9" fmla="*/ 0 h 256"/>
                <a:gd name="T10" fmla="*/ 0 60000 65536"/>
                <a:gd name="T11" fmla="*/ 0 60000 65536"/>
                <a:gd name="T12" fmla="*/ 0 60000 65536"/>
                <a:gd name="T13" fmla="*/ 0 60000 65536"/>
                <a:gd name="T14" fmla="*/ 0 60000 65536"/>
                <a:gd name="T15" fmla="*/ 0 w 256"/>
                <a:gd name="T16" fmla="*/ 0 h 256"/>
                <a:gd name="T17" fmla="*/ 256 w 256"/>
                <a:gd name="T18" fmla="*/ 256 h 256"/>
              </a:gdLst>
              <a:ahLst/>
              <a:cxnLst>
                <a:cxn ang="T10">
                  <a:pos x="T0" y="T1"/>
                </a:cxn>
                <a:cxn ang="T11">
                  <a:pos x="T2" y="T3"/>
                </a:cxn>
                <a:cxn ang="T12">
                  <a:pos x="T4" y="T5"/>
                </a:cxn>
                <a:cxn ang="T13">
                  <a:pos x="T6" y="T7"/>
                </a:cxn>
                <a:cxn ang="T14">
                  <a:pos x="T8" y="T9"/>
                </a:cxn>
              </a:cxnLst>
              <a:rect l="T15" t="T16" r="T17" b="T18"/>
              <a:pathLst>
                <a:path w="256" h="256">
                  <a:moveTo>
                    <a:pt x="129" y="0"/>
                  </a:moveTo>
                  <a:lnTo>
                    <a:pt x="256" y="127"/>
                  </a:lnTo>
                  <a:lnTo>
                    <a:pt x="129" y="256"/>
                  </a:lnTo>
                  <a:lnTo>
                    <a:pt x="0" y="127"/>
                  </a:lnTo>
                  <a:lnTo>
                    <a:pt x="129" y="0"/>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7" name="Freeform 30">
              <a:extLst>
                <a:ext uri="{FF2B5EF4-FFF2-40B4-BE49-F238E27FC236}">
                  <a16:creationId xmlns:a16="http://schemas.microsoft.com/office/drawing/2014/main" id="{C951DCE6-595D-4AA4-B2B7-BD59B91D0D46}"/>
                </a:ext>
              </a:extLst>
            </p:cNvPr>
            <p:cNvSpPr>
              <a:spLocks noChangeArrowheads="1"/>
            </p:cNvSpPr>
            <p:nvPr/>
          </p:nvSpPr>
          <p:spPr bwMode="auto">
            <a:xfrm>
              <a:off x="0" y="406400"/>
              <a:ext cx="403225" cy="403225"/>
            </a:xfrm>
            <a:custGeom>
              <a:avLst/>
              <a:gdLst>
                <a:gd name="T0" fmla="*/ 2147483646 w 254"/>
                <a:gd name="T1" fmla="*/ 2147483646 h 254"/>
                <a:gd name="T2" fmla="*/ 0 w 254"/>
                <a:gd name="T3" fmla="*/ 2147483646 h 254"/>
                <a:gd name="T4" fmla="*/ 2147483646 w 254"/>
                <a:gd name="T5" fmla="*/ 0 h 254"/>
                <a:gd name="T6" fmla="*/ 2147483646 w 254"/>
                <a:gd name="T7" fmla="*/ 2147483646 h 254"/>
                <a:gd name="T8" fmla="*/ 2147483646 w 254"/>
                <a:gd name="T9" fmla="*/ 2147483646 h 254"/>
                <a:gd name="T10" fmla="*/ 0 60000 65536"/>
                <a:gd name="T11" fmla="*/ 0 60000 65536"/>
                <a:gd name="T12" fmla="*/ 0 60000 65536"/>
                <a:gd name="T13" fmla="*/ 0 60000 65536"/>
                <a:gd name="T14" fmla="*/ 0 60000 65536"/>
                <a:gd name="T15" fmla="*/ 0 w 254"/>
                <a:gd name="T16" fmla="*/ 0 h 254"/>
                <a:gd name="T17" fmla="*/ 254 w 254"/>
                <a:gd name="T18" fmla="*/ 254 h 254"/>
              </a:gdLst>
              <a:ahLst/>
              <a:cxnLst>
                <a:cxn ang="T10">
                  <a:pos x="T0" y="T1"/>
                </a:cxn>
                <a:cxn ang="T11">
                  <a:pos x="T2" y="T3"/>
                </a:cxn>
                <a:cxn ang="T12">
                  <a:pos x="T4" y="T5"/>
                </a:cxn>
                <a:cxn ang="T13">
                  <a:pos x="T6" y="T7"/>
                </a:cxn>
                <a:cxn ang="T14">
                  <a:pos x="T8" y="T9"/>
                </a:cxn>
              </a:cxnLst>
              <a:rect l="T15" t="T16" r="T17" b="T18"/>
              <a:pathLst>
                <a:path w="254" h="254">
                  <a:moveTo>
                    <a:pt x="127" y="254"/>
                  </a:moveTo>
                  <a:lnTo>
                    <a:pt x="0" y="127"/>
                  </a:lnTo>
                  <a:lnTo>
                    <a:pt x="127" y="0"/>
                  </a:lnTo>
                  <a:lnTo>
                    <a:pt x="254" y="127"/>
                  </a:lnTo>
                  <a:lnTo>
                    <a:pt x="127"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8" name="Freeform 31">
              <a:extLst>
                <a:ext uri="{FF2B5EF4-FFF2-40B4-BE49-F238E27FC236}">
                  <a16:creationId xmlns:a16="http://schemas.microsoft.com/office/drawing/2014/main" id="{2BE733DD-A5EA-46B5-B004-237C65F7796F}"/>
                </a:ext>
              </a:extLst>
            </p:cNvPr>
            <p:cNvSpPr>
              <a:spLocks noChangeArrowheads="1"/>
            </p:cNvSpPr>
            <p:nvPr/>
          </p:nvSpPr>
          <p:spPr bwMode="auto">
            <a:xfrm>
              <a:off x="403225" y="406400"/>
              <a:ext cx="406400" cy="403225"/>
            </a:xfrm>
            <a:custGeom>
              <a:avLst/>
              <a:gdLst>
                <a:gd name="T0" fmla="*/ 2147483646 w 256"/>
                <a:gd name="T1" fmla="*/ 2147483646 h 254"/>
                <a:gd name="T2" fmla="*/ 0 w 256"/>
                <a:gd name="T3" fmla="*/ 2147483646 h 254"/>
                <a:gd name="T4" fmla="*/ 2147483646 w 256"/>
                <a:gd name="T5" fmla="*/ 0 h 254"/>
                <a:gd name="T6" fmla="*/ 2147483646 w 256"/>
                <a:gd name="T7" fmla="*/ 2147483646 h 254"/>
                <a:gd name="T8" fmla="*/ 2147483646 w 256"/>
                <a:gd name="T9" fmla="*/ 2147483646 h 254"/>
                <a:gd name="T10" fmla="*/ 0 60000 65536"/>
                <a:gd name="T11" fmla="*/ 0 60000 65536"/>
                <a:gd name="T12" fmla="*/ 0 60000 65536"/>
                <a:gd name="T13" fmla="*/ 0 60000 65536"/>
                <a:gd name="T14" fmla="*/ 0 60000 65536"/>
                <a:gd name="T15" fmla="*/ 0 w 256"/>
                <a:gd name="T16" fmla="*/ 0 h 254"/>
                <a:gd name="T17" fmla="*/ 256 w 256"/>
                <a:gd name="T18" fmla="*/ 254 h 254"/>
              </a:gdLst>
              <a:ahLst/>
              <a:cxnLst>
                <a:cxn ang="T10">
                  <a:pos x="T0" y="T1"/>
                </a:cxn>
                <a:cxn ang="T11">
                  <a:pos x="T2" y="T3"/>
                </a:cxn>
                <a:cxn ang="T12">
                  <a:pos x="T4" y="T5"/>
                </a:cxn>
                <a:cxn ang="T13">
                  <a:pos x="T6" y="T7"/>
                </a:cxn>
                <a:cxn ang="T14">
                  <a:pos x="T8" y="T9"/>
                </a:cxn>
              </a:cxnLst>
              <a:rect l="T15" t="T16" r="T17" b="T18"/>
              <a:pathLst>
                <a:path w="256" h="254">
                  <a:moveTo>
                    <a:pt x="129" y="254"/>
                  </a:moveTo>
                  <a:lnTo>
                    <a:pt x="0" y="127"/>
                  </a:lnTo>
                  <a:lnTo>
                    <a:pt x="129" y="0"/>
                  </a:lnTo>
                  <a:lnTo>
                    <a:pt x="256" y="127"/>
                  </a:lnTo>
                  <a:lnTo>
                    <a:pt x="129"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50" name="文本框 11">
            <a:extLst>
              <a:ext uri="{FF2B5EF4-FFF2-40B4-BE49-F238E27FC236}">
                <a16:creationId xmlns:a16="http://schemas.microsoft.com/office/drawing/2014/main" id="{BD63134D-1AA0-4CC6-AA1B-18C606AC0D7E}"/>
              </a:ext>
            </a:extLst>
          </p:cNvPr>
          <p:cNvSpPr>
            <a:spLocks noChangeArrowheads="1"/>
          </p:cNvSpPr>
          <p:nvPr/>
        </p:nvSpPr>
        <p:spPr bwMode="auto">
          <a:xfrm>
            <a:off x="7018493" y="2221595"/>
            <a:ext cx="35786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Luxury Beauty Reviews</a:t>
            </a:r>
          </a:p>
        </p:txBody>
      </p:sp>
      <p:sp>
        <p:nvSpPr>
          <p:cNvPr id="51" name="矩形 14">
            <a:extLst>
              <a:ext uri="{FF2B5EF4-FFF2-40B4-BE49-F238E27FC236}">
                <a16:creationId xmlns:a16="http://schemas.microsoft.com/office/drawing/2014/main" id="{8DFDD53C-22C6-496F-A269-A9C10B05C10C}"/>
              </a:ext>
            </a:extLst>
          </p:cNvPr>
          <p:cNvSpPr>
            <a:spLocks noChangeArrowheads="1"/>
          </p:cNvSpPr>
          <p:nvPr/>
        </p:nvSpPr>
        <p:spPr bwMode="auto">
          <a:xfrm>
            <a:off x="6935019" y="3069818"/>
            <a:ext cx="39336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574,288 Amazon Reviews</a:t>
            </a:r>
          </a:p>
          <a:p>
            <a:pP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Reviews on products within the luxury beauty category. Contains information on product, reviewer, purchase and usefulness vote.</a:t>
            </a:r>
          </a:p>
          <a:p>
            <a:pPr algn="ct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University of California, SD</a:t>
            </a:r>
          </a:p>
        </p:txBody>
      </p:sp>
    </p:spTree>
    <p:extLst>
      <p:ext uri="{BB962C8B-B14F-4D97-AF65-F5344CB8AC3E}">
        <p14:creationId xmlns:p14="http://schemas.microsoft.com/office/powerpoint/2010/main" val="340951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0">
            <a:extLst>
              <a:ext uri="{FF2B5EF4-FFF2-40B4-BE49-F238E27FC236}">
                <a16:creationId xmlns:a16="http://schemas.microsoft.com/office/drawing/2014/main" id="{20C121CB-D542-4275-8680-14717A7EAA36}"/>
              </a:ext>
            </a:extLst>
          </p:cNvPr>
          <p:cNvSpPr txBox="1">
            <a:spLocks noChangeArrowheads="1"/>
          </p:cNvSpPr>
          <p:nvPr/>
        </p:nvSpPr>
        <p:spPr bwMode="auto">
          <a:xfrm>
            <a:off x="145871" y="191909"/>
            <a:ext cx="10707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2400" dirty="0">
                <a:solidFill>
                  <a:srgbClr val="262626"/>
                </a:solidFill>
                <a:latin typeface="Segoe UI" panose="020B0502040204020203" pitchFamily="34" charset="0"/>
                <a:cs typeface="Segoe UI" panose="020B0502040204020203" pitchFamily="34" charset="0"/>
                <a:sym typeface="Fira Sans" pitchFamily="2" charset="0"/>
              </a:rPr>
              <a:t>Design of two recommender system to compare difference in results</a:t>
            </a:r>
            <a:endParaRPr lang="zh-CN" altLang="en-US" sz="1400" dirty="0">
              <a:latin typeface="Segoe UI" panose="020B0502040204020203" pitchFamily="34" charset="0"/>
              <a:cs typeface="Segoe UI" panose="020B0502040204020203" pitchFamily="34" charset="0"/>
            </a:endParaRPr>
          </a:p>
        </p:txBody>
      </p:sp>
      <p:sp>
        <p:nvSpPr>
          <p:cNvPr id="5" name="矩形 1">
            <a:extLst>
              <a:ext uri="{FF2B5EF4-FFF2-40B4-BE49-F238E27FC236}">
                <a16:creationId xmlns:a16="http://schemas.microsoft.com/office/drawing/2014/main" id="{D0919176-98C6-4B8E-B810-A0B1D5D15982}"/>
              </a:ext>
            </a:extLst>
          </p:cNvPr>
          <p:cNvSpPr>
            <a:spLocks noChangeArrowheads="1"/>
          </p:cNvSpPr>
          <p:nvPr/>
        </p:nvSpPr>
        <p:spPr bwMode="auto">
          <a:xfrm>
            <a:off x="0" y="188913"/>
            <a:ext cx="144463" cy="463550"/>
          </a:xfrm>
          <a:prstGeom prst="rect">
            <a:avLst/>
          </a:prstGeom>
          <a:solidFill>
            <a:srgbClr val="FFCD3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6" name="Pentagon 25">
            <a:extLst>
              <a:ext uri="{FF2B5EF4-FFF2-40B4-BE49-F238E27FC236}">
                <a16:creationId xmlns:a16="http://schemas.microsoft.com/office/drawing/2014/main" id="{22C3B652-89E3-4B26-8AF8-2AECA6FEBB08}"/>
              </a:ext>
            </a:extLst>
          </p:cNvPr>
          <p:cNvSpPr/>
          <p:nvPr/>
        </p:nvSpPr>
        <p:spPr bwMode="gray">
          <a:xfrm>
            <a:off x="518160" y="1108000"/>
            <a:ext cx="2482838" cy="424732"/>
          </a:xfrm>
          <a:prstGeom prst="homePlate">
            <a:avLst/>
          </a:prstGeom>
          <a:solidFill>
            <a:srgbClr val="FFCD33"/>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2000" b="1">
                <a:solidFill>
                  <a:sysClr val="windowText" lastClr="000000"/>
                </a:solidFill>
                <a:latin typeface="Segoe UI" panose="020B0502040204020203" pitchFamily="34" charset="0"/>
                <a:ea typeface="微软雅黑" panose="020B0503020204020204" pitchFamily="34" charset="-122"/>
                <a:cs typeface="Segoe UI" panose="020B0502040204020203" pitchFamily="34" charset="0"/>
              </a:rPr>
              <a:t>Objective</a:t>
            </a:r>
            <a:endParaRPr lang="en-US" b="1">
              <a:solidFill>
                <a:sysClr val="windowText" lastClr="000000"/>
              </a:solidFill>
              <a:latin typeface="Segoe UI" panose="020B0502040204020203" pitchFamily="34" charset="0"/>
              <a:cs typeface="Segoe UI" panose="020B0502040204020203" pitchFamily="34" charset="0"/>
            </a:endParaRPr>
          </a:p>
        </p:txBody>
      </p:sp>
      <p:sp>
        <p:nvSpPr>
          <p:cNvPr id="7" name="矩形 6">
            <a:extLst>
              <a:ext uri="{FF2B5EF4-FFF2-40B4-BE49-F238E27FC236}">
                <a16:creationId xmlns:a16="http://schemas.microsoft.com/office/drawing/2014/main" id="{85D3476C-7015-41E8-A8FA-28FCAD1601C1}"/>
              </a:ext>
            </a:extLst>
          </p:cNvPr>
          <p:cNvSpPr>
            <a:spLocks noChangeArrowheads="1"/>
          </p:cNvSpPr>
          <p:nvPr/>
        </p:nvSpPr>
        <p:spPr bwMode="auto">
          <a:xfrm>
            <a:off x="3089058" y="1108000"/>
            <a:ext cx="8756232" cy="4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None/>
            </a:pPr>
            <a:r>
              <a:rPr lang="en-US" sz="2000" dirty="0">
                <a:solidFill>
                  <a:srgbClr val="445469"/>
                </a:solidFill>
                <a:latin typeface="Segoe UI" panose="020B0502040204020203" pitchFamily="34" charset="0"/>
                <a:ea typeface="微软雅黑"/>
                <a:cs typeface="Segoe UI" panose="020B0502040204020203" pitchFamily="34" charset="0"/>
                <a:sym typeface="Arial" panose="020B0604020202020204" pitchFamily="34" charset="0"/>
              </a:rPr>
              <a:t>Identify whether fake reviews impact Amazon’s recommender system results</a:t>
            </a:r>
          </a:p>
        </p:txBody>
      </p:sp>
      <p:sp>
        <p:nvSpPr>
          <p:cNvPr id="8" name="Text Placeholder 3">
            <a:extLst>
              <a:ext uri="{FF2B5EF4-FFF2-40B4-BE49-F238E27FC236}">
                <a16:creationId xmlns:a16="http://schemas.microsoft.com/office/drawing/2014/main" id="{6196AB6B-9BA7-46BA-853F-4F7B487D03B8}"/>
              </a:ext>
            </a:extLst>
          </p:cNvPr>
          <p:cNvSpPr txBox="1">
            <a:spLocks/>
          </p:cNvSpPr>
          <p:nvPr/>
        </p:nvSpPr>
        <p:spPr bwMode="gray">
          <a:xfrm>
            <a:off x="3956419" y="4375995"/>
            <a:ext cx="7455752" cy="658257"/>
          </a:xfrm>
          <a:prstGeom prst="rect">
            <a:avLst/>
          </a:prstGeom>
        </p:spPr>
        <p:txBody>
          <a:bodyPr vert="horz" lIns="0" tIns="0" rIns="0" bIns="0" rtlCol="0">
            <a:no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Apply the same recommender system built in step one to the dataset containing only reviews classified as genuine (non-fake) from fake detection model</a:t>
            </a:r>
          </a:p>
        </p:txBody>
      </p:sp>
      <p:sp>
        <p:nvSpPr>
          <p:cNvPr id="9" name="Text Placeholder 3">
            <a:extLst>
              <a:ext uri="{FF2B5EF4-FFF2-40B4-BE49-F238E27FC236}">
                <a16:creationId xmlns:a16="http://schemas.microsoft.com/office/drawing/2014/main" id="{8BE6BDAC-F7BC-4CC9-981F-D96AD14E5555}"/>
              </a:ext>
            </a:extLst>
          </p:cNvPr>
          <p:cNvSpPr txBox="1">
            <a:spLocks/>
          </p:cNvSpPr>
          <p:nvPr/>
        </p:nvSpPr>
        <p:spPr bwMode="gray">
          <a:xfrm>
            <a:off x="3956419" y="2083397"/>
            <a:ext cx="8763000" cy="658257"/>
          </a:xfrm>
          <a:prstGeom prst="rect">
            <a:avLst/>
          </a:prstGeom>
        </p:spPr>
        <p:txBody>
          <a:bodyPr vert="horz" lIns="0" tIns="0" rIns="0" bIns="0" rtlCol="0">
            <a:no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Build a baseline recommender system with data on all reviews </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Optimize and fit recommender system to all reviews dataset</a:t>
            </a:r>
          </a:p>
          <a:p>
            <a:pPr marL="171450" lvl="1" indent="-171450" defTabSz="1216025" eaLnBrk="1" hangingPunct="1">
              <a:lnSpc>
                <a:spcPct val="120000"/>
              </a:lnSpc>
              <a:spcBef>
                <a:spcPct val="20000"/>
              </a:spcBef>
              <a:buSzPct val="100000"/>
              <a:buFont typeface="Arial" panose="020B0604020202020204" pitchFamily="34" charset="0"/>
              <a:buChar char="•"/>
              <a:defRPr/>
            </a:pPr>
            <a:endParaRPr lang="en-US" sz="1600" dirty="0">
              <a:solidFill>
                <a:srgbClr val="445469"/>
              </a:solidFill>
              <a:latin typeface="Segoe UI" panose="020B0502040204020203" pitchFamily="34" charset="0"/>
              <a:ea typeface="微软雅黑"/>
              <a:cs typeface="Segoe UI" panose="020B0502040204020203" pitchFamily="34" charset="0"/>
            </a:endParaRPr>
          </a:p>
        </p:txBody>
      </p:sp>
      <p:sp>
        <p:nvSpPr>
          <p:cNvPr id="10" name="Text Placeholder 3">
            <a:extLst>
              <a:ext uri="{FF2B5EF4-FFF2-40B4-BE49-F238E27FC236}">
                <a16:creationId xmlns:a16="http://schemas.microsoft.com/office/drawing/2014/main" id="{F90B619E-213B-4A57-ABC0-B9337A46F69C}"/>
              </a:ext>
            </a:extLst>
          </p:cNvPr>
          <p:cNvSpPr txBox="1">
            <a:spLocks/>
          </p:cNvSpPr>
          <p:nvPr/>
        </p:nvSpPr>
        <p:spPr bwMode="gray">
          <a:xfrm>
            <a:off x="3956419" y="3261130"/>
            <a:ext cx="8051800" cy="658257"/>
          </a:xfrm>
          <a:prstGeom prst="rect">
            <a:avLst/>
          </a:prstGeom>
        </p:spPr>
        <p:txBody>
          <a:bodyPr vert="horz" lIns="0" tIns="0" rIns="0" bIns="0" rtlCol="0">
            <a:no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Apply our fake review detection model to the entire dataset</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Filter out reviews predicted as fake, keeping only the genuine ones</a:t>
            </a:r>
          </a:p>
        </p:txBody>
      </p:sp>
      <p:sp>
        <p:nvSpPr>
          <p:cNvPr id="11" name="Text Placeholder 3">
            <a:extLst>
              <a:ext uri="{FF2B5EF4-FFF2-40B4-BE49-F238E27FC236}">
                <a16:creationId xmlns:a16="http://schemas.microsoft.com/office/drawing/2014/main" id="{5B39D865-CE75-405B-A26A-F0BC5F535119}"/>
              </a:ext>
            </a:extLst>
          </p:cNvPr>
          <p:cNvSpPr txBox="1">
            <a:spLocks/>
          </p:cNvSpPr>
          <p:nvPr/>
        </p:nvSpPr>
        <p:spPr bwMode="gray">
          <a:xfrm>
            <a:off x="3956419" y="5456193"/>
            <a:ext cx="7455752" cy="658257"/>
          </a:xfrm>
          <a:prstGeom prst="rect">
            <a:avLst/>
          </a:prstGeom>
        </p:spPr>
        <p:txBody>
          <a:bodyPr vert="horz" lIns="0" tIns="0" rIns="0" bIns="0" rtlCol="0">
            <a:no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Predict recommendations for customers using both recommender systems</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Compare output of baseline recommender system with one using filtered data</a:t>
            </a:r>
          </a:p>
        </p:txBody>
      </p:sp>
      <p:sp>
        <p:nvSpPr>
          <p:cNvPr id="12" name="AutoShape 3">
            <a:extLst>
              <a:ext uri="{FF2B5EF4-FFF2-40B4-BE49-F238E27FC236}">
                <a16:creationId xmlns:a16="http://schemas.microsoft.com/office/drawing/2014/main" id="{7AA02596-DC2D-4BD1-A762-F0FC62EF667D}"/>
              </a:ext>
            </a:extLst>
          </p:cNvPr>
          <p:cNvSpPr>
            <a:spLocks noChangeArrowheads="1"/>
          </p:cNvSpPr>
          <p:nvPr/>
        </p:nvSpPr>
        <p:spPr bwMode="auto">
          <a:xfrm rot="5400000">
            <a:off x="1254968" y="2355377"/>
            <a:ext cx="1097280" cy="2570898"/>
          </a:xfrm>
          <a:prstGeom prst="chevron">
            <a:avLst>
              <a:gd name="adj" fmla="val 25000"/>
            </a:avLst>
          </a:prstGeom>
          <a:solidFill>
            <a:srgbClr val="FFC000"/>
          </a:solidFill>
          <a:ln w="6350" algn="ctr">
            <a:noFill/>
            <a:miter lim="800000"/>
            <a:headEnd/>
            <a:tailEnd/>
          </a:ln>
        </p:spPr>
        <p:txBody>
          <a:bodyPr rot="10800000" vert="eaVert" lIns="88900" tIns="88900" rIns="88900" bIns="88900" anchor="ctr"/>
          <a:lstStyle/>
          <a:p>
            <a:pPr algn="ctr">
              <a:defRPr/>
            </a:pPr>
            <a:r>
              <a:rPr lang="en-US" b="1" dirty="0">
                <a:solidFill>
                  <a:sysClr val="windowText" lastClr="000000"/>
                </a:solidFill>
                <a:latin typeface="Segoe UI" panose="020B0502040204020203" pitchFamily="34" charset="0"/>
                <a:ea typeface="ＭＳ Ｐゴシック" pitchFamily="50" charset="-128"/>
                <a:cs typeface="Segoe UI" panose="020B0502040204020203" pitchFamily="34" charset="0"/>
              </a:rPr>
              <a:t>Filter Fake Reviews</a:t>
            </a:r>
          </a:p>
        </p:txBody>
      </p:sp>
      <p:sp>
        <p:nvSpPr>
          <p:cNvPr id="13" name="AutoShape 3">
            <a:extLst>
              <a:ext uri="{FF2B5EF4-FFF2-40B4-BE49-F238E27FC236}">
                <a16:creationId xmlns:a16="http://schemas.microsoft.com/office/drawing/2014/main" id="{2B61B47E-7137-4C5A-A283-6DBD862CFAA3}"/>
              </a:ext>
            </a:extLst>
          </p:cNvPr>
          <p:cNvSpPr>
            <a:spLocks noChangeArrowheads="1"/>
          </p:cNvSpPr>
          <p:nvPr/>
        </p:nvSpPr>
        <p:spPr bwMode="auto">
          <a:xfrm rot="5400000">
            <a:off x="1254969" y="1217822"/>
            <a:ext cx="1097280" cy="2570898"/>
          </a:xfrm>
          <a:prstGeom prst="chevron">
            <a:avLst>
              <a:gd name="adj" fmla="val 25000"/>
            </a:avLst>
          </a:prstGeom>
          <a:solidFill>
            <a:srgbClr val="FFC000"/>
          </a:solidFill>
          <a:ln w="6350" algn="ctr">
            <a:noFill/>
            <a:miter lim="800000"/>
            <a:headEnd/>
            <a:tailEnd/>
          </a:ln>
        </p:spPr>
        <p:txBody>
          <a:bodyPr rot="10800000" vert="eaVert" lIns="88900" tIns="88900" rIns="88900" bIns="88900" anchor="ctr"/>
          <a:lstStyle/>
          <a:p>
            <a:pPr algn="ctr">
              <a:defRPr/>
            </a:pPr>
            <a:r>
              <a:rPr lang="en-US" b="1" dirty="0">
                <a:solidFill>
                  <a:sysClr val="windowText" lastClr="000000"/>
                </a:solidFill>
                <a:latin typeface="Segoe UI" panose="020B0502040204020203" pitchFamily="34" charset="0"/>
                <a:ea typeface="ＭＳ Ｐゴシック" pitchFamily="50" charset="-128"/>
                <a:cs typeface="Segoe UI" panose="020B0502040204020203" pitchFamily="34" charset="0"/>
              </a:rPr>
              <a:t>All Reviews Recommender System</a:t>
            </a:r>
          </a:p>
        </p:txBody>
      </p:sp>
      <p:sp>
        <p:nvSpPr>
          <p:cNvPr id="14" name="AutoShape 3">
            <a:extLst>
              <a:ext uri="{FF2B5EF4-FFF2-40B4-BE49-F238E27FC236}">
                <a16:creationId xmlns:a16="http://schemas.microsoft.com/office/drawing/2014/main" id="{F272C40F-F2CD-46ED-803E-5D9F7A3B7334}"/>
              </a:ext>
            </a:extLst>
          </p:cNvPr>
          <p:cNvSpPr>
            <a:spLocks noChangeArrowheads="1"/>
          </p:cNvSpPr>
          <p:nvPr/>
        </p:nvSpPr>
        <p:spPr bwMode="auto">
          <a:xfrm rot="5400000">
            <a:off x="1254968" y="3492932"/>
            <a:ext cx="1097280" cy="2570898"/>
          </a:xfrm>
          <a:prstGeom prst="chevron">
            <a:avLst>
              <a:gd name="adj" fmla="val 25000"/>
            </a:avLst>
          </a:prstGeom>
          <a:solidFill>
            <a:srgbClr val="FFC000"/>
          </a:solidFill>
          <a:ln w="6350" algn="ctr">
            <a:noFill/>
            <a:miter lim="800000"/>
            <a:headEnd/>
            <a:tailEnd/>
          </a:ln>
        </p:spPr>
        <p:txBody>
          <a:bodyPr rot="10800000" vert="eaVert" lIns="88900" tIns="88900" rIns="88900" bIns="88900" anchor="ctr"/>
          <a:lstStyle/>
          <a:p>
            <a:pPr algn="ctr">
              <a:defRPr/>
            </a:pPr>
            <a:r>
              <a:rPr lang="en-US" b="1" dirty="0">
                <a:solidFill>
                  <a:sysClr val="windowText" lastClr="000000"/>
                </a:solidFill>
                <a:latin typeface="Segoe UI" panose="020B0502040204020203" pitchFamily="34" charset="0"/>
                <a:ea typeface="ＭＳ Ｐゴシック" pitchFamily="50" charset="-128"/>
                <a:cs typeface="Segoe UI" panose="020B0502040204020203" pitchFamily="34" charset="0"/>
              </a:rPr>
              <a:t>Genuine Reviews</a:t>
            </a:r>
          </a:p>
          <a:p>
            <a:pPr algn="ctr">
              <a:defRPr/>
            </a:pPr>
            <a:r>
              <a:rPr lang="en-US" b="1" dirty="0">
                <a:solidFill>
                  <a:sysClr val="windowText" lastClr="000000"/>
                </a:solidFill>
                <a:latin typeface="Segoe UI" panose="020B0502040204020203" pitchFamily="34" charset="0"/>
                <a:ea typeface="ＭＳ Ｐゴシック" pitchFamily="50" charset="-128"/>
                <a:cs typeface="Segoe UI" panose="020B0502040204020203" pitchFamily="34" charset="0"/>
              </a:rPr>
              <a:t>Recommender System </a:t>
            </a:r>
          </a:p>
        </p:txBody>
      </p:sp>
      <p:sp>
        <p:nvSpPr>
          <p:cNvPr id="15" name="AutoShape 3">
            <a:extLst>
              <a:ext uri="{FF2B5EF4-FFF2-40B4-BE49-F238E27FC236}">
                <a16:creationId xmlns:a16="http://schemas.microsoft.com/office/drawing/2014/main" id="{B016BC02-33E6-464B-B303-D6CFC28D8A3A}"/>
              </a:ext>
            </a:extLst>
          </p:cNvPr>
          <p:cNvSpPr>
            <a:spLocks noChangeArrowheads="1"/>
          </p:cNvSpPr>
          <p:nvPr/>
        </p:nvSpPr>
        <p:spPr bwMode="auto">
          <a:xfrm rot="5400000">
            <a:off x="1254968" y="4630487"/>
            <a:ext cx="1097280" cy="2570898"/>
          </a:xfrm>
          <a:prstGeom prst="chevron">
            <a:avLst>
              <a:gd name="adj" fmla="val 25000"/>
            </a:avLst>
          </a:prstGeom>
          <a:solidFill>
            <a:srgbClr val="FFC000"/>
          </a:solidFill>
          <a:ln w="6350" algn="ctr">
            <a:noFill/>
            <a:miter lim="800000"/>
            <a:headEnd/>
            <a:tailEnd/>
          </a:ln>
        </p:spPr>
        <p:txBody>
          <a:bodyPr rot="10800000" vert="eaVert" lIns="88900" tIns="88900" rIns="88900" bIns="88900" anchor="ctr"/>
          <a:lstStyle/>
          <a:p>
            <a:pPr algn="ctr">
              <a:defRPr/>
            </a:pPr>
            <a:r>
              <a:rPr lang="en-US" b="1" dirty="0">
                <a:solidFill>
                  <a:sysClr val="windowText" lastClr="000000"/>
                </a:solidFill>
                <a:latin typeface="Segoe UI" panose="020B0502040204020203" pitchFamily="34" charset="0"/>
                <a:ea typeface="ＭＳ Ｐゴシック" pitchFamily="50" charset="-128"/>
                <a:cs typeface="Segoe UI" panose="020B0502040204020203" pitchFamily="34" charset="0"/>
              </a:rPr>
              <a:t>Results Comparison</a:t>
            </a:r>
          </a:p>
        </p:txBody>
      </p:sp>
    </p:spTree>
    <p:extLst>
      <p:ext uri="{BB962C8B-B14F-4D97-AF65-F5344CB8AC3E}">
        <p14:creationId xmlns:p14="http://schemas.microsoft.com/office/powerpoint/2010/main" val="22977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314325" y="122238"/>
            <a:ext cx="12039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panose="020B0502040204020203" pitchFamily="34" charset="0"/>
                <a:cs typeface="Segoe UI" panose="020B0502040204020203" pitchFamily="34" charset="0"/>
                <a:sym typeface="Fira Sans" pitchFamily="2" charset="0"/>
              </a:rPr>
              <a:t>Number of Ratings per Product and Customer</a:t>
            </a:r>
            <a:endParaRPr lang="zh-CN" altLang="en-US" dirty="0">
              <a:solidFill>
                <a:schemeClr val="bg1"/>
              </a:solidFill>
              <a:latin typeface="Segoe UI" panose="020B0502040204020203" pitchFamily="34" charset="0"/>
              <a:cs typeface="Segoe UI" panose="020B0502040204020203" pitchFamily="34" charset="0"/>
              <a:sym typeface="Fira Sans" pitchFamily="2" charset="0"/>
            </a:endParaRPr>
          </a:p>
        </p:txBody>
      </p:sp>
      <p:sp>
        <p:nvSpPr>
          <p:cNvPr id="2" name="Rectangle 2">
            <a:extLst>
              <a:ext uri="{FF2B5EF4-FFF2-40B4-BE49-F238E27FC236}">
                <a16:creationId xmlns:a16="http://schemas.microsoft.com/office/drawing/2014/main" id="{0E605A35-C1D9-4130-BBC3-4ADEAE10F106}"/>
              </a:ext>
            </a:extLst>
          </p:cNvPr>
          <p:cNvSpPr>
            <a:spLocks noChangeArrowheads="1"/>
          </p:cNvSpPr>
          <p:nvPr/>
        </p:nvSpPr>
        <p:spPr bwMode="auto">
          <a:xfrm>
            <a:off x="381000" y="2495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401F09FF-6622-4376-8AD8-322D621AC983}"/>
              </a:ext>
            </a:extLst>
          </p:cNvPr>
          <p:cNvSpPr>
            <a:spLocks noChangeArrowheads="1"/>
          </p:cNvSpPr>
          <p:nvPr/>
        </p:nvSpPr>
        <p:spPr bwMode="auto">
          <a:xfrm>
            <a:off x="0" y="-378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13">
            <a:extLst>
              <a:ext uri="{FF2B5EF4-FFF2-40B4-BE49-F238E27FC236}">
                <a16:creationId xmlns:a16="http://schemas.microsoft.com/office/drawing/2014/main" id="{93ECE559-4CED-477B-8CB0-81B95EDBB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47" y="1548200"/>
            <a:ext cx="4793677" cy="247965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ABE419A9-5918-4302-8EE1-6D006A067C1A}"/>
              </a:ext>
            </a:extLst>
          </p:cNvPr>
          <p:cNvSpPr/>
          <p:nvPr/>
        </p:nvSpPr>
        <p:spPr>
          <a:xfrm>
            <a:off x="381000" y="3946400"/>
            <a:ext cx="5715000" cy="1690014"/>
          </a:xfrm>
          <a:prstGeom prst="rect">
            <a:avLst/>
          </a:prstGeom>
        </p:spPr>
        <p:txBody>
          <a:bodyPr wrap="square">
            <a:sp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endParaRPr lang="en-US" sz="1600" dirty="0">
              <a:solidFill>
                <a:srgbClr val="445469"/>
              </a:solidFill>
              <a:latin typeface="Segoe UI" panose="020B0502040204020203" pitchFamily="34" charset="0"/>
              <a:ea typeface="微软雅黑"/>
              <a:cs typeface="Segoe UI" panose="020B0502040204020203" pitchFamily="34" charset="0"/>
            </a:endParaRP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Maximum reviews per product is 6,148; Median is 9</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Filtered data to include top 25% percentile of products, which are </a:t>
            </a:r>
            <a:r>
              <a:rPr lang="en-US" sz="1600">
                <a:solidFill>
                  <a:srgbClr val="445469"/>
                </a:solidFill>
                <a:latin typeface="Segoe UI" panose="020B0502040204020203" pitchFamily="34" charset="0"/>
                <a:ea typeface="微软雅黑"/>
                <a:cs typeface="Segoe UI" panose="020B0502040204020203" pitchFamily="34" charset="0"/>
              </a:rPr>
              <a:t>the </a:t>
            </a:r>
            <a:r>
              <a:rPr lang="en-US" sz="1600" dirty="0">
                <a:solidFill>
                  <a:srgbClr val="445469"/>
                </a:solidFill>
                <a:latin typeface="Segoe UI" panose="020B0502040204020203" pitchFamily="34" charset="0"/>
                <a:ea typeface="微软雅黑"/>
                <a:cs typeface="Segoe UI" panose="020B0502040204020203" pitchFamily="34" charset="0"/>
              </a:rPr>
              <a:t>products with more than 30 ratings</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Filtered only a small portion of the total reviews (14% less)</a:t>
            </a:r>
          </a:p>
        </p:txBody>
      </p:sp>
      <p:pic>
        <p:nvPicPr>
          <p:cNvPr id="19" name="Picture 18">
            <a:extLst>
              <a:ext uri="{FF2B5EF4-FFF2-40B4-BE49-F238E27FC236}">
                <a16:creationId xmlns:a16="http://schemas.microsoft.com/office/drawing/2014/main" id="{8053A213-4870-465A-8933-9608D83259C2}"/>
              </a:ext>
            </a:extLst>
          </p:cNvPr>
          <p:cNvPicPr/>
          <p:nvPr/>
        </p:nvPicPr>
        <p:blipFill>
          <a:blip r:embed="rId4">
            <a:extLst>
              <a:ext uri="{28A0092B-C50C-407E-A947-70E740481C1C}">
                <a14:useLocalDpi xmlns:a14="http://schemas.microsoft.com/office/drawing/2010/main" val="0"/>
              </a:ext>
            </a:extLst>
          </a:blip>
          <a:stretch>
            <a:fillRect/>
          </a:stretch>
        </p:blipFill>
        <p:spPr>
          <a:xfrm>
            <a:off x="6848477" y="1501900"/>
            <a:ext cx="4876799" cy="2557522"/>
          </a:xfrm>
          <a:prstGeom prst="rect">
            <a:avLst/>
          </a:prstGeom>
        </p:spPr>
      </p:pic>
      <p:sp>
        <p:nvSpPr>
          <p:cNvPr id="15" name="Rectangle 14">
            <a:extLst>
              <a:ext uri="{FF2B5EF4-FFF2-40B4-BE49-F238E27FC236}">
                <a16:creationId xmlns:a16="http://schemas.microsoft.com/office/drawing/2014/main" id="{763A6950-70FB-49D5-A423-963553DB4D4D}"/>
              </a:ext>
            </a:extLst>
          </p:cNvPr>
          <p:cNvSpPr/>
          <p:nvPr/>
        </p:nvSpPr>
        <p:spPr>
          <a:xfrm>
            <a:off x="1239938" y="1178868"/>
            <a:ext cx="6096000" cy="369332"/>
          </a:xfrm>
          <a:prstGeom prst="rect">
            <a:avLst/>
          </a:prstGeom>
        </p:spPr>
        <p:txBody>
          <a:bodyPr>
            <a:spAutoFit/>
          </a:bodyPr>
          <a:lstStyle/>
          <a:p>
            <a:r>
              <a:rPr lang="en-US" b="1" dirty="0"/>
              <a:t>Distribution of Product Reviews</a:t>
            </a:r>
          </a:p>
        </p:txBody>
      </p:sp>
      <p:sp>
        <p:nvSpPr>
          <p:cNvPr id="23" name="Rectangle 22">
            <a:extLst>
              <a:ext uri="{FF2B5EF4-FFF2-40B4-BE49-F238E27FC236}">
                <a16:creationId xmlns:a16="http://schemas.microsoft.com/office/drawing/2014/main" id="{6151FDB1-2A4A-4EBF-AEC7-047A178C91FD}"/>
              </a:ext>
            </a:extLst>
          </p:cNvPr>
          <p:cNvSpPr/>
          <p:nvPr/>
        </p:nvSpPr>
        <p:spPr>
          <a:xfrm>
            <a:off x="7696201" y="1077010"/>
            <a:ext cx="4876799" cy="369332"/>
          </a:xfrm>
          <a:prstGeom prst="rect">
            <a:avLst/>
          </a:prstGeom>
        </p:spPr>
        <p:txBody>
          <a:bodyPr wrap="square">
            <a:spAutoFit/>
          </a:bodyPr>
          <a:lstStyle/>
          <a:p>
            <a:r>
              <a:rPr lang="en-US" b="1" dirty="0"/>
              <a:t>Distribution of User Reviews</a:t>
            </a:r>
          </a:p>
        </p:txBody>
      </p:sp>
      <p:sp>
        <p:nvSpPr>
          <p:cNvPr id="11" name="直接连接符 31">
            <a:extLst>
              <a:ext uri="{FF2B5EF4-FFF2-40B4-BE49-F238E27FC236}">
                <a16:creationId xmlns:a16="http://schemas.microsoft.com/office/drawing/2014/main" id="{4E56832D-F335-4A7C-BF7F-84EF74416621}"/>
              </a:ext>
            </a:extLst>
          </p:cNvPr>
          <p:cNvSpPr>
            <a:spLocks noChangeShapeType="1"/>
          </p:cNvSpPr>
          <p:nvPr/>
        </p:nvSpPr>
        <p:spPr bwMode="auto">
          <a:xfrm flipH="1">
            <a:off x="6308203" y="1667788"/>
            <a:ext cx="13031" cy="1761211"/>
          </a:xfrm>
          <a:prstGeom prst="line">
            <a:avLst/>
          </a:prstGeom>
          <a:noFill/>
          <a:ln w="28575">
            <a:solidFill>
              <a:srgbClr val="FF9900">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63ADD973-2570-4F80-B130-BA47623DE1D5}"/>
              </a:ext>
            </a:extLst>
          </p:cNvPr>
          <p:cNvSpPr/>
          <p:nvPr/>
        </p:nvSpPr>
        <p:spPr>
          <a:xfrm>
            <a:off x="3703358" y="6194161"/>
            <a:ext cx="4959243" cy="360420"/>
          </a:xfrm>
          <a:prstGeom prst="rect">
            <a:avLst/>
          </a:prstGeom>
          <a:solidFill>
            <a:srgbClr val="FFCD33"/>
          </a:solidFill>
        </p:spPr>
        <p:txBody>
          <a:bodyPr wrap="none">
            <a:spAutoFit/>
          </a:bodyPr>
          <a:lstStyle/>
          <a:p>
            <a:pPr marL="0" lvl="1" defTabSz="1216025" eaLnBrk="1" hangingPunct="1">
              <a:lnSpc>
                <a:spcPct val="120000"/>
              </a:lnSpc>
              <a:spcBef>
                <a:spcPct val="20000"/>
              </a:spcBef>
              <a:buSzPct val="100000"/>
              <a:defRPr/>
            </a:pPr>
            <a:r>
              <a:rPr lang="en-US" sz="1600" b="1" dirty="0">
                <a:solidFill>
                  <a:srgbClr val="445469"/>
                </a:solidFill>
                <a:latin typeface="Segoe UI" panose="020B0502040204020203" pitchFamily="34" charset="0"/>
                <a:ea typeface="微软雅黑"/>
                <a:cs typeface="Segoe UI" panose="020B0502040204020203" pitchFamily="34" charset="0"/>
              </a:rPr>
              <a:t>Both distributions display long-tail characteristics</a:t>
            </a:r>
          </a:p>
        </p:txBody>
      </p:sp>
      <p:sp>
        <p:nvSpPr>
          <p:cNvPr id="13" name="Rectangle 12">
            <a:extLst>
              <a:ext uri="{FF2B5EF4-FFF2-40B4-BE49-F238E27FC236}">
                <a16:creationId xmlns:a16="http://schemas.microsoft.com/office/drawing/2014/main" id="{5BAD968E-3978-4DB9-A70E-5B14E67080DB}"/>
              </a:ext>
            </a:extLst>
          </p:cNvPr>
          <p:cNvSpPr/>
          <p:nvPr/>
        </p:nvSpPr>
        <p:spPr>
          <a:xfrm>
            <a:off x="6344952" y="3974370"/>
            <a:ext cx="5883848" cy="1690014"/>
          </a:xfrm>
          <a:prstGeom prst="rect">
            <a:avLst/>
          </a:prstGeom>
        </p:spPr>
        <p:txBody>
          <a:bodyPr wrap="square">
            <a:spAutoFit/>
          </a:bodyPr>
          <a:lstStyle/>
          <a:p>
            <a:pPr marL="171450" lvl="1" indent="-171450" defTabSz="1216025" eaLnBrk="1" hangingPunct="1">
              <a:lnSpc>
                <a:spcPct val="120000"/>
              </a:lnSpc>
              <a:spcBef>
                <a:spcPct val="20000"/>
              </a:spcBef>
              <a:buSzPct val="100000"/>
              <a:buFont typeface="Arial" panose="020B0604020202020204" pitchFamily="34" charset="0"/>
              <a:buChar char="•"/>
              <a:defRPr/>
            </a:pPr>
            <a:endParaRPr lang="en-US" sz="1600" dirty="0">
              <a:solidFill>
                <a:srgbClr val="445469"/>
              </a:solidFill>
              <a:latin typeface="Segoe UI" panose="020B0502040204020203" pitchFamily="34" charset="0"/>
              <a:ea typeface="微软雅黑"/>
              <a:cs typeface="Segoe UI" panose="020B0502040204020203" pitchFamily="34" charset="0"/>
            </a:endParaRP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Similar distributions observed in number of reviews per user</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Did not exclude customers with fewer reviews to generate recommendations for all customers</a:t>
            </a:r>
          </a:p>
          <a:p>
            <a:pPr marL="171450" lvl="1" indent="-171450" defTabSz="1216025" eaLnBrk="1" hangingPunct="1">
              <a:lnSpc>
                <a:spcPct val="120000"/>
              </a:lnSpc>
              <a:spcBef>
                <a:spcPct val="20000"/>
              </a:spcBef>
              <a:buSzPct val="100000"/>
              <a:buFont typeface="Arial" panose="020B0604020202020204" pitchFamily="34" charset="0"/>
              <a:buChar char="•"/>
              <a:defRPr/>
            </a:pPr>
            <a:r>
              <a:rPr lang="en-US" sz="1600" dirty="0">
                <a:solidFill>
                  <a:srgbClr val="445469"/>
                </a:solidFill>
                <a:latin typeface="Segoe UI" panose="020B0502040204020203" pitchFamily="34" charset="0"/>
                <a:ea typeface="微软雅黑"/>
                <a:cs typeface="Segoe UI" panose="020B0502040204020203" pitchFamily="34" charset="0"/>
              </a:rPr>
              <a:t>Handled specifics in the models as discussed later </a:t>
            </a:r>
          </a:p>
        </p:txBody>
      </p:sp>
    </p:spTree>
    <p:extLst>
      <p:ext uri="{BB962C8B-B14F-4D97-AF65-F5344CB8AC3E}">
        <p14:creationId xmlns:p14="http://schemas.microsoft.com/office/powerpoint/2010/main" val="234465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直接连接符 2">
            <a:extLst>
              <a:ext uri="{FF2B5EF4-FFF2-40B4-BE49-F238E27FC236}">
                <a16:creationId xmlns:a16="http://schemas.microsoft.com/office/drawing/2014/main" id="{148DFC26-225C-41A2-BDB9-B8C650C69123}"/>
              </a:ext>
            </a:extLst>
          </p:cNvPr>
          <p:cNvSpPr>
            <a:spLocks noChangeShapeType="1"/>
          </p:cNvSpPr>
          <p:nvPr/>
        </p:nvSpPr>
        <p:spPr bwMode="auto">
          <a:xfrm>
            <a:off x="0" y="654050"/>
            <a:ext cx="4006850"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46083" name="文本框 3">
            <a:extLst>
              <a:ext uri="{FF2B5EF4-FFF2-40B4-BE49-F238E27FC236}">
                <a16:creationId xmlns:a16="http://schemas.microsoft.com/office/drawing/2014/main" id="{D0AD75F3-FAB8-4A65-B6C5-A2EB9043A4A9}"/>
              </a:ext>
            </a:extLst>
          </p:cNvPr>
          <p:cNvSpPr>
            <a:spLocks noChangeArrowheads="1"/>
          </p:cNvSpPr>
          <p:nvPr/>
        </p:nvSpPr>
        <p:spPr bwMode="auto">
          <a:xfrm>
            <a:off x="4229100" y="330200"/>
            <a:ext cx="7092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sz="3400" dirty="0">
                <a:solidFill>
                  <a:srgbClr val="262626"/>
                </a:solidFill>
                <a:latin typeface="Segoe UI" panose="020B0502040204020203" pitchFamily="34" charset="0"/>
                <a:cs typeface="Segoe UI" panose="020B0502040204020203" pitchFamily="34" charset="0"/>
                <a:sym typeface="Fira Sans" pitchFamily="2" charset="0"/>
              </a:rPr>
              <a:t>Addressing the Cold Start Problem</a:t>
            </a:r>
          </a:p>
        </p:txBody>
      </p:sp>
      <p:sp>
        <p:nvSpPr>
          <p:cNvPr id="46089" name="文本框 16">
            <a:extLst>
              <a:ext uri="{FF2B5EF4-FFF2-40B4-BE49-F238E27FC236}">
                <a16:creationId xmlns:a16="http://schemas.microsoft.com/office/drawing/2014/main" id="{71F02A6E-59FE-4698-A642-CBA2316288E1}"/>
              </a:ext>
            </a:extLst>
          </p:cNvPr>
          <p:cNvSpPr>
            <a:spLocks noChangeArrowheads="1"/>
          </p:cNvSpPr>
          <p:nvPr/>
        </p:nvSpPr>
        <p:spPr bwMode="auto">
          <a:xfrm>
            <a:off x="1311617" y="1732757"/>
            <a:ext cx="3789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b="1" dirty="0">
                <a:solidFill>
                  <a:srgbClr val="000000"/>
                </a:solidFill>
                <a:latin typeface="Segoe UI" panose="020B0502040204020203" pitchFamily="34" charset="0"/>
                <a:cs typeface="Segoe UI" panose="020B0502040204020203" pitchFamily="34" charset="0"/>
                <a:sym typeface="Arial" panose="020B0604020202020204" pitchFamily="34" charset="0"/>
              </a:rPr>
              <a:t>Top 25 Most Rated (Popular Products)</a:t>
            </a:r>
          </a:p>
        </p:txBody>
      </p:sp>
      <p:sp>
        <p:nvSpPr>
          <p:cNvPr id="46100" name="文本框 59">
            <a:extLst>
              <a:ext uri="{FF2B5EF4-FFF2-40B4-BE49-F238E27FC236}">
                <a16:creationId xmlns:a16="http://schemas.microsoft.com/office/drawing/2014/main" id="{8556CBFD-A912-46EE-BF35-0CDD1489F6AB}"/>
              </a:ext>
            </a:extLst>
          </p:cNvPr>
          <p:cNvSpPr>
            <a:spLocks noChangeArrowheads="1"/>
          </p:cNvSpPr>
          <p:nvPr/>
        </p:nvSpPr>
        <p:spPr bwMode="auto">
          <a:xfrm>
            <a:off x="5760243" y="1239483"/>
            <a:ext cx="5949126" cy="461665"/>
          </a:xfrm>
          <a:prstGeom prst="rect">
            <a:avLst/>
          </a:prstGeom>
          <a:noFill/>
          <a:ln w="3175">
            <a:solidFill>
              <a:srgbClr val="3F3F3F"/>
            </a:solidFill>
            <a:bevel/>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a:solidFill>
                  <a:srgbClr val="262626"/>
                </a:solidFill>
                <a:latin typeface="Segoe UI" panose="020B0502040204020203" pitchFamily="34" charset="0"/>
                <a:cs typeface="Segoe UI" panose="020B0502040204020203" pitchFamily="34" charset="0"/>
                <a:sym typeface="Arial" panose="020B0604020202020204" pitchFamily="34" charset="0"/>
              </a:rPr>
              <a:t>Recommend Most Reviewed Products</a:t>
            </a:r>
          </a:p>
        </p:txBody>
      </p:sp>
      <p:sp>
        <p:nvSpPr>
          <p:cNvPr id="46101" name="矩形 60">
            <a:extLst>
              <a:ext uri="{FF2B5EF4-FFF2-40B4-BE49-F238E27FC236}">
                <a16:creationId xmlns:a16="http://schemas.microsoft.com/office/drawing/2014/main" id="{50D8D4C6-3D3B-4DBA-9199-A00F1684978E}"/>
              </a:ext>
            </a:extLst>
          </p:cNvPr>
          <p:cNvSpPr>
            <a:spLocks noChangeArrowheads="1"/>
          </p:cNvSpPr>
          <p:nvPr/>
        </p:nvSpPr>
        <p:spPr bwMode="auto">
          <a:xfrm>
            <a:off x="8229641" y="2224299"/>
            <a:ext cx="351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sz="1800" u="sng" dirty="0">
                <a:solidFill>
                  <a:srgbClr val="262626"/>
                </a:solidFill>
                <a:latin typeface="Segoe UI" panose="020B0502040204020203" pitchFamily="34" charset="0"/>
                <a:cs typeface="Segoe UI" panose="020B0502040204020203" pitchFamily="34" charset="0"/>
                <a:sym typeface="Open Sans" pitchFamily="34" charset="0"/>
              </a:rPr>
              <a:t>Cold Start Problem</a:t>
            </a: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a:t>
            </a:r>
          </a:p>
          <a:p>
            <a:pPr eaLnBrk="1" hangingPunct="1">
              <a:lnSpc>
                <a:spcPct val="1000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Collaborative filtering recommender system is inaccurate for new users/items with no or little information </a:t>
            </a:r>
          </a:p>
        </p:txBody>
      </p:sp>
      <p:pic>
        <p:nvPicPr>
          <p:cNvPr id="57" name="Picture 56">
            <a:extLst>
              <a:ext uri="{FF2B5EF4-FFF2-40B4-BE49-F238E27FC236}">
                <a16:creationId xmlns:a16="http://schemas.microsoft.com/office/drawing/2014/main" id="{4DF137ED-21F0-4681-80E1-AF2FE71F2370}"/>
              </a:ext>
            </a:extLst>
          </p:cNvPr>
          <p:cNvPicPr/>
          <p:nvPr/>
        </p:nvPicPr>
        <p:blipFill>
          <a:blip r:embed="rId3">
            <a:extLst>
              <a:ext uri="{28A0092B-C50C-407E-A947-70E740481C1C}">
                <a14:useLocalDpi xmlns:a14="http://schemas.microsoft.com/office/drawing/2010/main" val="0"/>
              </a:ext>
            </a:extLst>
          </a:blip>
          <a:stretch>
            <a:fillRect/>
          </a:stretch>
        </p:blipFill>
        <p:spPr>
          <a:xfrm>
            <a:off x="609600" y="2068512"/>
            <a:ext cx="4644119" cy="3266231"/>
          </a:xfrm>
          <a:prstGeom prst="rect">
            <a:avLst/>
          </a:prstGeom>
        </p:spPr>
      </p:pic>
      <p:sp>
        <p:nvSpPr>
          <p:cNvPr id="58" name="Rectangle 57">
            <a:extLst>
              <a:ext uri="{FF2B5EF4-FFF2-40B4-BE49-F238E27FC236}">
                <a16:creationId xmlns:a16="http://schemas.microsoft.com/office/drawing/2014/main" id="{7173E989-1DB1-40C3-83E0-BBA5A31C38E4}"/>
              </a:ext>
            </a:extLst>
          </p:cNvPr>
          <p:cNvSpPr/>
          <p:nvPr/>
        </p:nvSpPr>
        <p:spPr>
          <a:xfrm>
            <a:off x="8229641" y="4010813"/>
            <a:ext cx="2962939" cy="1200329"/>
          </a:xfrm>
          <a:prstGeom prst="rect">
            <a:avLst/>
          </a:prstGeom>
        </p:spPr>
        <p:txBody>
          <a:bodyPr wrap="square">
            <a:spAutoFit/>
          </a:bodyPr>
          <a:lstStyle/>
          <a:p>
            <a:pPr eaLnBrk="1" hangingPunct="1"/>
            <a:r>
              <a:rPr lang="en-US" u="sng" dirty="0">
                <a:solidFill>
                  <a:srgbClr val="262626"/>
                </a:solidFill>
                <a:latin typeface="Segoe UI" panose="020B0502040204020203" pitchFamily="34" charset="0"/>
                <a:cs typeface="Segoe UI" panose="020B0502040204020203" pitchFamily="34" charset="0"/>
                <a:sym typeface="Calibri" panose="020F0502020204030204" pitchFamily="34" charset="0"/>
              </a:rPr>
              <a:t>Solution</a:t>
            </a:r>
          </a:p>
          <a:p>
            <a:pPr eaLnBrk="1" hangingPunct="1"/>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Recommend the most popular items, measured by number of reviews</a:t>
            </a:r>
          </a:p>
        </p:txBody>
      </p:sp>
      <p:grpSp>
        <p:nvGrpSpPr>
          <p:cNvPr id="2" name="Group 1">
            <a:extLst>
              <a:ext uri="{FF2B5EF4-FFF2-40B4-BE49-F238E27FC236}">
                <a16:creationId xmlns:a16="http://schemas.microsoft.com/office/drawing/2014/main" id="{E0165229-02BF-474D-A62A-D1DFC3CB579F}"/>
              </a:ext>
            </a:extLst>
          </p:cNvPr>
          <p:cNvGrpSpPr/>
          <p:nvPr/>
        </p:nvGrpSpPr>
        <p:grpSpPr>
          <a:xfrm>
            <a:off x="5529506" y="1902034"/>
            <a:ext cx="2547937" cy="4602162"/>
            <a:chOff x="5508223" y="1939008"/>
            <a:chExt cx="2547937" cy="4602162"/>
          </a:xfrm>
        </p:grpSpPr>
        <p:pic>
          <p:nvPicPr>
            <p:cNvPr id="46103" name="图片 55">
              <a:extLst>
                <a:ext uri="{FF2B5EF4-FFF2-40B4-BE49-F238E27FC236}">
                  <a16:creationId xmlns:a16="http://schemas.microsoft.com/office/drawing/2014/main" id="{1B2A4927-7ABA-42D1-BA4C-65ABD1203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9984" t="7797" r="35074" b="6467"/>
            <a:stretch>
              <a:fillRect/>
            </a:stretch>
          </p:blipFill>
          <p:spPr bwMode="auto">
            <a:xfrm>
              <a:off x="5508223" y="1939008"/>
              <a:ext cx="2547937"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Amazon Heuristics | Commentary">
              <a:extLst>
                <a:ext uri="{FF2B5EF4-FFF2-40B4-BE49-F238E27FC236}">
                  <a16:creationId xmlns:a16="http://schemas.microsoft.com/office/drawing/2014/main" id="{060E3ECA-C729-44F8-B7FF-7E32CC43CB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691" y="2641646"/>
              <a:ext cx="1844324" cy="30734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9400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314325" y="122238"/>
            <a:ext cx="12039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a:ea typeface="宋体"/>
                <a:cs typeface="Segoe UI"/>
                <a:sym typeface="Fira Sans" pitchFamily="2" charset="0"/>
              </a:rPr>
              <a:t>Benchmarking of Recommender Systems - Python</a:t>
            </a:r>
            <a:endParaRPr lang="zh-CN" altLang="en-US" dirty="0">
              <a:solidFill>
                <a:schemeClr val="bg1"/>
              </a:solidFill>
              <a:latin typeface="Segoe UI"/>
              <a:ea typeface="宋体"/>
              <a:cs typeface="Segoe UI"/>
              <a:sym typeface="Fira Sans" pitchFamily="2" charset="0"/>
            </a:endParaRPr>
          </a:p>
        </p:txBody>
      </p:sp>
      <p:pic>
        <p:nvPicPr>
          <p:cNvPr id="6" name="Picture 5">
            <a:extLst>
              <a:ext uri="{FF2B5EF4-FFF2-40B4-BE49-F238E27FC236}">
                <a16:creationId xmlns:a16="http://schemas.microsoft.com/office/drawing/2014/main" id="{799F6C24-C8BB-44A7-AD49-406A9E645264}"/>
              </a:ext>
            </a:extLst>
          </p:cNvPr>
          <p:cNvPicPr/>
          <p:nvPr/>
        </p:nvPicPr>
        <p:blipFill rotWithShape="1">
          <a:blip r:embed="rId3">
            <a:extLst>
              <a:ext uri="{28A0092B-C50C-407E-A947-70E740481C1C}">
                <a14:useLocalDpi xmlns:a14="http://schemas.microsoft.com/office/drawing/2010/main" val="0"/>
              </a:ext>
            </a:extLst>
          </a:blip>
          <a:srcRect r="50036"/>
          <a:stretch/>
        </p:blipFill>
        <p:spPr bwMode="auto">
          <a:xfrm>
            <a:off x="1718669" y="1863963"/>
            <a:ext cx="2760733" cy="4164965"/>
          </a:xfrm>
          <a:prstGeom prst="rect">
            <a:avLst/>
          </a:prstGeom>
          <a:noFill/>
          <a:ln>
            <a:noFill/>
          </a:ln>
        </p:spPr>
      </p:pic>
      <p:sp>
        <p:nvSpPr>
          <p:cNvPr id="7" name="Arrow: Down 6">
            <a:extLst>
              <a:ext uri="{FF2B5EF4-FFF2-40B4-BE49-F238E27FC236}">
                <a16:creationId xmlns:a16="http://schemas.microsoft.com/office/drawing/2014/main" id="{D67D5800-C1AC-4BCC-81B4-A358050EEAE3}"/>
              </a:ext>
            </a:extLst>
          </p:cNvPr>
          <p:cNvSpPr/>
          <p:nvPr/>
        </p:nvSpPr>
        <p:spPr>
          <a:xfrm flipH="1">
            <a:off x="385898" y="2457052"/>
            <a:ext cx="1332771" cy="3571876"/>
          </a:xfrm>
          <a:prstGeom prst="downArrow">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1600"/>
              </a:spcAft>
            </a:pPr>
            <a:r>
              <a:rPr lang="en-US" sz="1600" dirty="0">
                <a:solidFill>
                  <a:schemeClr val="bg1"/>
                </a:solidFill>
                <a:effectLst/>
                <a:latin typeface="Segoe UI" panose="020B0502040204020203" pitchFamily="34" charset="0"/>
                <a:ea typeface="Meiryo" panose="020B0604030504040204" pitchFamily="34" charset="-128"/>
                <a:cs typeface="Segoe UI" panose="020B0502040204020203" pitchFamily="34" charset="0"/>
              </a:rPr>
              <a:t>Error goes up</a:t>
            </a:r>
          </a:p>
        </p:txBody>
      </p:sp>
      <p:sp>
        <p:nvSpPr>
          <p:cNvPr id="3" name="Rectangle 2">
            <a:extLst>
              <a:ext uri="{FF2B5EF4-FFF2-40B4-BE49-F238E27FC236}">
                <a16:creationId xmlns:a16="http://schemas.microsoft.com/office/drawing/2014/main" id="{9BE321EA-F891-48A1-9353-2C6BB88933C9}"/>
              </a:ext>
            </a:extLst>
          </p:cNvPr>
          <p:cNvSpPr/>
          <p:nvPr/>
        </p:nvSpPr>
        <p:spPr>
          <a:xfrm>
            <a:off x="5295209" y="2457052"/>
            <a:ext cx="6267900" cy="3416320"/>
          </a:xfrm>
          <a:prstGeom prst="rect">
            <a:avLst/>
          </a:prstGeom>
        </p:spPr>
        <p:txBody>
          <a:bodyPr wrap="square">
            <a:spAutoFit/>
          </a:bodyPr>
          <a:lstStyle/>
          <a:p>
            <a:r>
              <a:rPr lang="en-US" u="sng" dirty="0">
                <a:solidFill>
                  <a:srgbClr val="262626"/>
                </a:solidFill>
                <a:latin typeface="Segoe UI" panose="020B0502040204020203" pitchFamily="34" charset="0"/>
                <a:cs typeface="Segoe UI" panose="020B0502040204020203" pitchFamily="34" charset="0"/>
                <a:sym typeface="Calibri" panose="020F0502020204030204" pitchFamily="34" charset="0"/>
              </a:rPr>
              <a:t>Process</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Used RMSE as performance metric for comparison</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Results table is sorted based on performance and is based on three folds cross validation </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Grid search with 3-folds CV is used to tune the parameters in SVD and KNN</a:t>
            </a:r>
          </a:p>
          <a:p>
            <a:pPr marL="285750" indent="-285750">
              <a:buFont typeface="Arial" panose="020B0604020202020204" pitchFamily="34" charset="0"/>
              <a:buChar char="•"/>
            </a:pPr>
            <a:endParaRPr lang="en-US" dirty="0">
              <a:solidFill>
                <a:srgbClr val="262626"/>
              </a:solidFill>
              <a:latin typeface="Segoe UI" panose="020B0502040204020203" pitchFamily="34" charset="0"/>
              <a:cs typeface="Segoe UI" panose="020B0502040204020203" pitchFamily="34" charset="0"/>
              <a:sym typeface="Calibri" panose="020F0502020204030204" pitchFamily="34" charset="0"/>
            </a:endParaRPr>
          </a:p>
          <a:p>
            <a:r>
              <a:rPr lang="en-US" u="sng" dirty="0">
                <a:solidFill>
                  <a:srgbClr val="262626"/>
                </a:solidFill>
                <a:latin typeface="Segoe UI" panose="020B0502040204020203" pitchFamily="34" charset="0"/>
                <a:cs typeface="Segoe UI" panose="020B0502040204020203" pitchFamily="34" charset="0"/>
                <a:sym typeface="Calibri" panose="020F0502020204030204" pitchFamily="34" charset="0"/>
              </a:rPr>
              <a:t>Result</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The best model in terms of RMSE is SVD, with lowest RMSE at 1.165 </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Best parameters: '</a:t>
            </a:r>
            <a:r>
              <a:rPr lang="en-US" dirty="0" err="1">
                <a:solidFill>
                  <a:srgbClr val="262626"/>
                </a:solidFill>
                <a:latin typeface="Segoe UI" panose="020B0502040204020203" pitchFamily="34" charset="0"/>
                <a:cs typeface="Segoe UI" panose="020B0502040204020203" pitchFamily="34" charset="0"/>
                <a:sym typeface="Calibri" panose="020F0502020204030204" pitchFamily="34" charset="0"/>
              </a:rPr>
              <a:t>n_factors</a:t>
            </a: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 50, '</a:t>
            </a:r>
            <a:r>
              <a:rPr lang="en-US" dirty="0" err="1">
                <a:solidFill>
                  <a:srgbClr val="262626"/>
                </a:solidFill>
                <a:latin typeface="Segoe UI" panose="020B0502040204020203" pitchFamily="34" charset="0"/>
                <a:cs typeface="Segoe UI" panose="020B0502040204020203" pitchFamily="34" charset="0"/>
                <a:sym typeface="Calibri" panose="020F0502020204030204" pitchFamily="34" charset="0"/>
              </a:rPr>
              <a:t>lr_all</a:t>
            </a: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 0.05, '</a:t>
            </a:r>
            <a:r>
              <a:rPr lang="en-US" dirty="0" err="1">
                <a:solidFill>
                  <a:srgbClr val="262626"/>
                </a:solidFill>
                <a:latin typeface="Segoe UI" panose="020B0502040204020203" pitchFamily="34" charset="0"/>
                <a:cs typeface="Segoe UI" panose="020B0502040204020203" pitchFamily="34" charset="0"/>
                <a:sym typeface="Calibri" panose="020F0502020204030204" pitchFamily="34" charset="0"/>
              </a:rPr>
              <a:t>reg_all</a:t>
            </a:r>
            <a:r>
              <a:rPr lang="en-US" dirty="0">
                <a:solidFill>
                  <a:srgbClr val="262626"/>
                </a:solidFill>
                <a:latin typeface="Segoe UI" panose="020B0502040204020203" pitchFamily="34" charset="0"/>
                <a:cs typeface="Segoe UI" panose="020B0502040204020203" pitchFamily="34" charset="0"/>
                <a:sym typeface="Calibri" panose="020F0502020204030204" pitchFamily="34" charset="0"/>
              </a:rPr>
              <a:t>': 0.04</a:t>
            </a:r>
          </a:p>
          <a:p>
            <a:endParaRPr lang="en-US" dirty="0"/>
          </a:p>
        </p:txBody>
      </p:sp>
      <p:sp>
        <p:nvSpPr>
          <p:cNvPr id="2" name="Rectangle 1">
            <a:extLst>
              <a:ext uri="{FF2B5EF4-FFF2-40B4-BE49-F238E27FC236}">
                <a16:creationId xmlns:a16="http://schemas.microsoft.com/office/drawing/2014/main" id="{CD1151FC-8540-4021-AA41-887C0A26CFB0}"/>
              </a:ext>
            </a:extLst>
          </p:cNvPr>
          <p:cNvSpPr/>
          <p:nvPr/>
        </p:nvSpPr>
        <p:spPr>
          <a:xfrm>
            <a:off x="5295209" y="1842590"/>
            <a:ext cx="3870034" cy="369332"/>
          </a:xfrm>
          <a:prstGeom prst="rect">
            <a:avLst/>
          </a:prstGeom>
        </p:spPr>
        <p:txBody>
          <a:bodyPr wrap="none">
            <a:spAutoFit/>
          </a:bodyPr>
          <a:lstStyle/>
          <a:p>
            <a:pPr eaLnBrk="1" hangingPunct="1"/>
            <a:r>
              <a:rPr lang="en-US" altLang="zh-CN" b="1" dirty="0">
                <a:solidFill>
                  <a:srgbClr val="262626"/>
                </a:solidFill>
                <a:latin typeface="Segoe UI" panose="020B0502040204020203" pitchFamily="34" charset="0"/>
                <a:cs typeface="Segoe UI" panose="020B0502040204020203" pitchFamily="34" charset="0"/>
                <a:sym typeface="Open Sans" pitchFamily="34" charset="0"/>
              </a:rPr>
              <a:t>SVD is the best performing model</a:t>
            </a:r>
            <a:endParaRPr lang="zh-CN" altLang="en-US" b="1" dirty="0">
              <a:solidFill>
                <a:srgbClr val="262626"/>
              </a:solidFill>
              <a:latin typeface="Segoe UI" panose="020B0502040204020203" pitchFamily="34" charset="0"/>
              <a:cs typeface="Segoe UI" panose="020B0502040204020203" pitchFamily="34" charset="0"/>
              <a:sym typeface="Open Sans" pitchFamily="34" charset="0"/>
            </a:endParaRPr>
          </a:p>
        </p:txBody>
      </p:sp>
    </p:spTree>
    <p:extLst>
      <p:ext uri="{BB962C8B-B14F-4D97-AF65-F5344CB8AC3E}">
        <p14:creationId xmlns:p14="http://schemas.microsoft.com/office/powerpoint/2010/main" val="386441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88778" y="177644"/>
            <a:ext cx="12014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a:ea typeface="宋体"/>
                <a:cs typeface="Segoe UI"/>
                <a:sym typeface="Fira Sans" pitchFamily="2" charset="0"/>
              </a:rPr>
              <a:t>Building Recommender System Models in RapidMiner</a:t>
            </a:r>
            <a:endParaRPr lang="en-US" altLang="zh-CN" dirty="0">
              <a:solidFill>
                <a:schemeClr val="bg1"/>
              </a:solidFill>
              <a:latin typeface="Segoe UI"/>
              <a:ea typeface="宋体"/>
              <a:cs typeface="Segoe UI"/>
            </a:endParaRPr>
          </a:p>
        </p:txBody>
      </p:sp>
      <p:sp>
        <p:nvSpPr>
          <p:cNvPr id="3" name="Rectangle 2">
            <a:extLst>
              <a:ext uri="{FF2B5EF4-FFF2-40B4-BE49-F238E27FC236}">
                <a16:creationId xmlns:a16="http://schemas.microsoft.com/office/drawing/2014/main" id="{9BE321EA-F891-48A1-9353-2C6BB88933C9}"/>
              </a:ext>
            </a:extLst>
          </p:cNvPr>
          <p:cNvSpPr/>
          <p:nvPr/>
        </p:nvSpPr>
        <p:spPr>
          <a:xfrm>
            <a:off x="520859" y="4220501"/>
            <a:ext cx="5220184"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Training-Testing data split across all models</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70:30 stratified split</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Filtering out products with too few ratings received</a:t>
            </a:r>
          </a:p>
          <a:p>
            <a:pPr marL="2857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Additional filtering on users who made too few ratings for User-</a:t>
            </a:r>
            <a:r>
              <a:rPr lang="en-US" dirty="0" err="1">
                <a:solidFill>
                  <a:srgbClr val="262626"/>
                </a:solidFill>
                <a:latin typeface="Segoe UI" panose="020B0502040204020203" pitchFamily="34" charset="0"/>
                <a:cs typeface="Segoe UI" panose="020B0502040204020203" pitchFamily="34" charset="0"/>
              </a:rPr>
              <a:t>kNN</a:t>
            </a:r>
            <a:r>
              <a:rPr lang="en-US" dirty="0">
                <a:solidFill>
                  <a:srgbClr val="262626"/>
                </a:solidFill>
                <a:latin typeface="Segoe UI" panose="020B0502040204020203" pitchFamily="34" charset="0"/>
                <a:cs typeface="Segoe UI" panose="020B0502040204020203" pitchFamily="34" charset="0"/>
              </a:rPr>
              <a:t> specifically</a:t>
            </a:r>
          </a:p>
          <a:p>
            <a:pPr marL="2857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Possible better model performance based on data reliability</a:t>
            </a:r>
          </a:p>
          <a:p>
            <a:pPr marL="2857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Exploitation-Exploration problem</a:t>
            </a:r>
          </a:p>
        </p:txBody>
      </p:sp>
      <p:pic>
        <p:nvPicPr>
          <p:cNvPr id="4" name="Picture 3" descr="A close up of a map&#10;&#10;Description automatically generated">
            <a:extLst>
              <a:ext uri="{FF2B5EF4-FFF2-40B4-BE49-F238E27FC236}">
                <a16:creationId xmlns:a16="http://schemas.microsoft.com/office/drawing/2014/main" id="{33BDFA94-1125-1B47-A097-76F30A916E83}"/>
              </a:ext>
            </a:extLst>
          </p:cNvPr>
          <p:cNvPicPr>
            <a:picLocks noChangeAspect="1"/>
          </p:cNvPicPr>
          <p:nvPr/>
        </p:nvPicPr>
        <p:blipFill rotWithShape="1">
          <a:blip r:embed="rId3">
            <a:extLst>
              <a:ext uri="{28A0092B-C50C-407E-A947-70E740481C1C}">
                <a14:useLocalDpi xmlns:a14="http://schemas.microsoft.com/office/drawing/2010/main" val="0"/>
              </a:ext>
            </a:extLst>
          </a:blip>
          <a:srcRect l="361"/>
          <a:stretch/>
        </p:blipFill>
        <p:spPr>
          <a:xfrm>
            <a:off x="810258" y="1068232"/>
            <a:ext cx="4583543" cy="2585323"/>
          </a:xfrm>
          <a:prstGeom prst="rect">
            <a:avLst/>
          </a:prstGeom>
        </p:spPr>
      </p:pic>
      <p:pic>
        <p:nvPicPr>
          <p:cNvPr id="6" name="Picture 5" descr="A close up of a map&#10;&#10;Description automatically generated">
            <a:extLst>
              <a:ext uri="{FF2B5EF4-FFF2-40B4-BE49-F238E27FC236}">
                <a16:creationId xmlns:a16="http://schemas.microsoft.com/office/drawing/2014/main" id="{4CD071A0-972C-274F-A1D1-82C1177FDEDD}"/>
              </a:ext>
            </a:extLst>
          </p:cNvPr>
          <p:cNvPicPr>
            <a:picLocks noChangeAspect="1"/>
          </p:cNvPicPr>
          <p:nvPr/>
        </p:nvPicPr>
        <p:blipFill rotWithShape="1">
          <a:blip r:embed="rId4">
            <a:extLst>
              <a:ext uri="{28A0092B-C50C-407E-A947-70E740481C1C}">
                <a14:useLocalDpi xmlns:a14="http://schemas.microsoft.com/office/drawing/2010/main" val="0"/>
              </a:ext>
            </a:extLst>
          </a:blip>
          <a:srcRect l="1364" r="-1"/>
          <a:stretch/>
        </p:blipFill>
        <p:spPr>
          <a:xfrm>
            <a:off x="6096000" y="1068232"/>
            <a:ext cx="5575141" cy="2585323"/>
          </a:xfrm>
          <a:prstGeom prst="rect">
            <a:avLst/>
          </a:prstGeom>
        </p:spPr>
      </p:pic>
      <p:pic>
        <p:nvPicPr>
          <p:cNvPr id="8" name="Picture 7" descr="A close up of a device&#10;&#10;Description automatically generated">
            <a:extLst>
              <a:ext uri="{FF2B5EF4-FFF2-40B4-BE49-F238E27FC236}">
                <a16:creationId xmlns:a16="http://schemas.microsoft.com/office/drawing/2014/main" id="{5D2C99D8-1506-5E4B-AE24-C497E1ED9BB2}"/>
              </a:ext>
            </a:extLst>
          </p:cNvPr>
          <p:cNvPicPr>
            <a:picLocks noChangeAspect="1"/>
          </p:cNvPicPr>
          <p:nvPr/>
        </p:nvPicPr>
        <p:blipFill rotWithShape="1">
          <a:blip r:embed="rId5">
            <a:extLst>
              <a:ext uri="{28A0092B-C50C-407E-A947-70E740481C1C}">
                <a14:useLocalDpi xmlns:a14="http://schemas.microsoft.com/office/drawing/2010/main" val="0"/>
              </a:ext>
            </a:extLst>
          </a:blip>
          <a:srcRect l="635" r="-1"/>
          <a:stretch/>
        </p:blipFill>
        <p:spPr>
          <a:xfrm>
            <a:off x="6096001" y="4055654"/>
            <a:ext cx="5575140" cy="2473171"/>
          </a:xfrm>
          <a:prstGeom prst="rect">
            <a:avLst/>
          </a:prstGeom>
        </p:spPr>
      </p:pic>
      <p:sp>
        <p:nvSpPr>
          <p:cNvPr id="12" name="TextBox 11">
            <a:extLst>
              <a:ext uri="{FF2B5EF4-FFF2-40B4-BE49-F238E27FC236}">
                <a16:creationId xmlns:a16="http://schemas.microsoft.com/office/drawing/2014/main" id="{76068E6C-8FF6-7046-BB0A-B1391584CF3A}"/>
              </a:ext>
            </a:extLst>
          </p:cNvPr>
          <p:cNvSpPr txBox="1"/>
          <p:nvPr/>
        </p:nvSpPr>
        <p:spPr>
          <a:xfrm>
            <a:off x="810258" y="3653555"/>
            <a:ext cx="4583543" cy="230832"/>
          </a:xfrm>
          <a:prstGeom prst="rect">
            <a:avLst/>
          </a:prstGeom>
          <a:noFill/>
        </p:spPr>
        <p:txBody>
          <a:bodyPr wrap="square" rtlCol="0">
            <a:spAutoFit/>
          </a:bodyPr>
          <a:lstStyle/>
          <a:p>
            <a:r>
              <a:rPr lang="en-US" sz="900" i="1"/>
              <a:t>Data Preprocessing – Filtering out Product records with less than 30 ratings received </a:t>
            </a:r>
            <a:endParaRPr lang="en-CN" sz="900"/>
          </a:p>
        </p:txBody>
      </p:sp>
      <p:sp>
        <p:nvSpPr>
          <p:cNvPr id="14" name="TextBox 13">
            <a:extLst>
              <a:ext uri="{FF2B5EF4-FFF2-40B4-BE49-F238E27FC236}">
                <a16:creationId xmlns:a16="http://schemas.microsoft.com/office/drawing/2014/main" id="{D7FA7799-0B19-3A41-8CFB-6E48BAC8B5C2}"/>
              </a:ext>
            </a:extLst>
          </p:cNvPr>
          <p:cNvSpPr txBox="1"/>
          <p:nvPr/>
        </p:nvSpPr>
        <p:spPr>
          <a:xfrm>
            <a:off x="6343898" y="3654195"/>
            <a:ext cx="5079343" cy="230832"/>
          </a:xfrm>
          <a:prstGeom prst="rect">
            <a:avLst/>
          </a:prstGeom>
          <a:noFill/>
        </p:spPr>
        <p:txBody>
          <a:bodyPr wrap="square" rtlCol="0">
            <a:spAutoFit/>
          </a:bodyPr>
          <a:lstStyle/>
          <a:p>
            <a:r>
              <a:rPr lang="en-US" sz="900" i="1"/>
              <a:t>Hybrid Model combing User kNN and Item kNN (additional filtering on User records imposed)</a:t>
            </a:r>
            <a:endParaRPr lang="en-CN" sz="900"/>
          </a:p>
        </p:txBody>
      </p:sp>
      <p:sp>
        <p:nvSpPr>
          <p:cNvPr id="15" name="TextBox 14">
            <a:extLst>
              <a:ext uri="{FF2B5EF4-FFF2-40B4-BE49-F238E27FC236}">
                <a16:creationId xmlns:a16="http://schemas.microsoft.com/office/drawing/2014/main" id="{EB8A024F-0121-E443-801C-4B51D83A3869}"/>
              </a:ext>
            </a:extLst>
          </p:cNvPr>
          <p:cNvSpPr txBox="1"/>
          <p:nvPr/>
        </p:nvSpPr>
        <p:spPr>
          <a:xfrm>
            <a:off x="7122294" y="6449524"/>
            <a:ext cx="3514842" cy="230832"/>
          </a:xfrm>
          <a:prstGeom prst="rect">
            <a:avLst/>
          </a:prstGeom>
          <a:noFill/>
        </p:spPr>
        <p:txBody>
          <a:bodyPr wrap="square" rtlCol="0">
            <a:spAutoFit/>
          </a:bodyPr>
          <a:lstStyle/>
          <a:p>
            <a:r>
              <a:rPr lang="en-US" sz="900" i="1"/>
              <a:t>Hybrid Model combing Item kNN and Biased Matrix Factorization</a:t>
            </a:r>
            <a:endParaRPr lang="en-CN" sz="900"/>
          </a:p>
        </p:txBody>
      </p:sp>
    </p:spTree>
    <p:extLst>
      <p:ext uri="{BB962C8B-B14F-4D97-AF65-F5344CB8AC3E}">
        <p14:creationId xmlns:p14="http://schemas.microsoft.com/office/powerpoint/2010/main" val="371560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88778" y="177644"/>
            <a:ext cx="12014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a:ea typeface="宋体"/>
                <a:cs typeface="Segoe UI"/>
                <a:sym typeface="Fira Sans" pitchFamily="2" charset="0"/>
              </a:rPr>
              <a:t>Results of Model Exploration and Tuning</a:t>
            </a:r>
            <a:r>
              <a:rPr lang="en-US" altLang="zh-CN">
                <a:solidFill>
                  <a:schemeClr val="bg1"/>
                </a:solidFill>
                <a:latin typeface="Segoe UI"/>
                <a:ea typeface="宋体"/>
                <a:cs typeface="Segoe UI"/>
                <a:sym typeface="Fira Sans" pitchFamily="2" charset="0"/>
              </a:rPr>
              <a:t> - RapidMiner</a:t>
            </a:r>
            <a:endParaRPr lang="en-US" altLang="zh-CN" dirty="0">
              <a:solidFill>
                <a:schemeClr val="bg1"/>
              </a:solidFill>
              <a:latin typeface="Segoe UI"/>
              <a:ea typeface="宋体"/>
              <a:cs typeface="Segoe UI"/>
            </a:endParaRPr>
          </a:p>
        </p:txBody>
      </p:sp>
      <p:sp>
        <p:nvSpPr>
          <p:cNvPr id="3" name="Rectangle 2">
            <a:extLst>
              <a:ext uri="{FF2B5EF4-FFF2-40B4-BE49-F238E27FC236}">
                <a16:creationId xmlns:a16="http://schemas.microsoft.com/office/drawing/2014/main" id="{9BE321EA-F891-48A1-9353-2C6BB88933C9}"/>
              </a:ext>
            </a:extLst>
          </p:cNvPr>
          <p:cNvSpPr/>
          <p:nvPr/>
        </p:nvSpPr>
        <p:spPr>
          <a:xfrm>
            <a:off x="7466166" y="1438683"/>
            <a:ext cx="4637056" cy="4801314"/>
          </a:xfrm>
          <a:prstGeom prst="rect">
            <a:avLst/>
          </a:prstGeom>
        </p:spPr>
        <p:txBody>
          <a:bodyPr wrap="square">
            <a:spAutoFit/>
          </a:bodyPr>
          <a:lstStyle/>
          <a:p>
            <a:r>
              <a:rPr lang="en-US" b="1" dirty="0">
                <a:solidFill>
                  <a:srgbClr val="262626"/>
                </a:solidFill>
                <a:latin typeface="Segoe UI" panose="020B0502040204020203" pitchFamily="34" charset="0"/>
                <a:cs typeface="Segoe UI" panose="020B0502040204020203" pitchFamily="34" charset="0"/>
              </a:rPr>
              <a:t>Most powerful class of models – Hybrid recommenders</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Significant improvement in performance over individual models</a:t>
            </a:r>
          </a:p>
          <a:p>
            <a:pPr marL="285750" indent="-285750">
              <a:buFont typeface="Arial" panose="020B0604020202020204" pitchFamily="34" charset="0"/>
              <a:buChar char="•"/>
            </a:pPr>
            <a:endParaRPr lang="en-US" dirty="0">
              <a:solidFill>
                <a:srgbClr val="262626"/>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Performance Metrics</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RMSE, MAE and NMAE from Item Rating Prediction operator</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Baseline</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User Item Baseline (avg. rating plus a regularized user and item bias)</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Methods Used</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Neighborhood-based: Item &amp; User </a:t>
            </a:r>
            <a:r>
              <a:rPr lang="en-US" dirty="0" err="1">
                <a:solidFill>
                  <a:srgbClr val="262626"/>
                </a:solidFill>
                <a:latin typeface="Segoe UI" panose="020B0502040204020203" pitchFamily="34" charset="0"/>
                <a:cs typeface="Segoe UI" panose="020B0502040204020203" pitchFamily="34" charset="0"/>
              </a:rPr>
              <a:t>kNN</a:t>
            </a:r>
            <a:r>
              <a:rPr lang="en-US" dirty="0">
                <a:solidFill>
                  <a:srgbClr val="262626"/>
                </a:solidFill>
                <a:latin typeface="Segoe UI" panose="020B0502040204020203" pitchFamily="34" charset="0"/>
                <a:cs typeface="Segoe UI" panose="020B0502040204020203" pitchFamily="34" charset="0"/>
              </a:rPr>
              <a:t>, ”Slope One” family</a:t>
            </a:r>
          </a:p>
          <a:p>
            <a:pPr marL="742950" lvl="1"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Matrix Factorization families of models</a:t>
            </a:r>
          </a:p>
          <a:p>
            <a:pPr marL="285750" indent="-285750">
              <a:buFont typeface="Arial" panose="020B0604020202020204" pitchFamily="34" charset="0"/>
              <a:buChar char="•"/>
            </a:pPr>
            <a:r>
              <a:rPr lang="en-US" dirty="0" err="1">
                <a:solidFill>
                  <a:srgbClr val="262626"/>
                </a:solidFill>
                <a:latin typeface="Segoe UI" panose="020B0502040204020203" pitchFamily="34" charset="0"/>
                <a:cs typeface="Segoe UI" panose="020B0502040204020203" pitchFamily="34" charset="0"/>
              </a:rPr>
              <a:t>GridSearch</a:t>
            </a:r>
            <a:r>
              <a:rPr lang="en-US" dirty="0">
                <a:solidFill>
                  <a:srgbClr val="262626"/>
                </a:solidFill>
                <a:latin typeface="Segoe UI" panose="020B0502040204020203" pitchFamily="34" charset="0"/>
                <a:cs typeface="Segoe UI" panose="020B0502040204020203" pitchFamily="34" charset="0"/>
              </a:rPr>
              <a:t> parameter optimization</a:t>
            </a:r>
          </a:p>
        </p:txBody>
      </p:sp>
      <p:pic>
        <p:nvPicPr>
          <p:cNvPr id="13" name="Picture 12" descr="A screenshot of a cell phone&#10;&#10;Description automatically generated">
            <a:extLst>
              <a:ext uri="{FF2B5EF4-FFF2-40B4-BE49-F238E27FC236}">
                <a16:creationId xmlns:a16="http://schemas.microsoft.com/office/drawing/2014/main" id="{FA3E5853-AC10-1748-873C-0813636BE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05" y="1141463"/>
            <a:ext cx="7023100" cy="5283200"/>
          </a:xfrm>
          <a:prstGeom prst="rect">
            <a:avLst/>
          </a:prstGeom>
        </p:spPr>
      </p:pic>
    </p:spTree>
    <p:extLst>
      <p:ext uri="{BB962C8B-B14F-4D97-AF65-F5344CB8AC3E}">
        <p14:creationId xmlns:p14="http://schemas.microsoft.com/office/powerpoint/2010/main" val="333380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314325" y="122238"/>
            <a:ext cx="12039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panose="020B0502040204020203" pitchFamily="34" charset="0"/>
                <a:cs typeface="Segoe UI" panose="020B0502040204020203" pitchFamily="34" charset="0"/>
                <a:sym typeface="Fira Sans" pitchFamily="2" charset="0"/>
              </a:rPr>
              <a:t>Gauging Effectiveness of Fake Review Detection Model</a:t>
            </a:r>
            <a:endParaRPr lang="zh-CN" altLang="en-US" dirty="0">
              <a:solidFill>
                <a:schemeClr val="bg1"/>
              </a:solidFill>
              <a:latin typeface="Segoe UI" panose="020B0502040204020203" pitchFamily="34" charset="0"/>
              <a:cs typeface="Segoe UI" panose="020B0502040204020203" pitchFamily="34" charset="0"/>
              <a:sym typeface="Fira Sans" pitchFamily="2" charset="0"/>
            </a:endParaRPr>
          </a:p>
        </p:txBody>
      </p:sp>
      <p:pic>
        <p:nvPicPr>
          <p:cNvPr id="2" name="Picture 1">
            <a:extLst>
              <a:ext uri="{FF2B5EF4-FFF2-40B4-BE49-F238E27FC236}">
                <a16:creationId xmlns:a16="http://schemas.microsoft.com/office/drawing/2014/main" id="{36DE6BB0-7B25-4C4F-8E6A-001D86310573}"/>
              </a:ext>
            </a:extLst>
          </p:cNvPr>
          <p:cNvPicPr>
            <a:picLocks noChangeAspect="1"/>
          </p:cNvPicPr>
          <p:nvPr/>
        </p:nvPicPr>
        <p:blipFill>
          <a:blip r:embed="rId3"/>
          <a:stretch>
            <a:fillRect/>
          </a:stretch>
        </p:blipFill>
        <p:spPr>
          <a:xfrm>
            <a:off x="2526444" y="2336508"/>
            <a:ext cx="7490784" cy="3855948"/>
          </a:xfrm>
          <a:prstGeom prst="rect">
            <a:avLst/>
          </a:prstGeom>
        </p:spPr>
      </p:pic>
      <p:sp>
        <p:nvSpPr>
          <p:cNvPr id="9" name="Rectangle 8">
            <a:extLst>
              <a:ext uri="{FF2B5EF4-FFF2-40B4-BE49-F238E27FC236}">
                <a16:creationId xmlns:a16="http://schemas.microsoft.com/office/drawing/2014/main" id="{3886F291-956F-4829-B285-7342B5EE9DFB}"/>
              </a:ext>
            </a:extLst>
          </p:cNvPr>
          <p:cNvSpPr/>
          <p:nvPr/>
        </p:nvSpPr>
        <p:spPr>
          <a:xfrm>
            <a:off x="332782" y="1332156"/>
            <a:ext cx="11755046" cy="1200329"/>
          </a:xfrm>
          <a:prstGeom prst="rect">
            <a:avLst/>
          </a:prstGeom>
        </p:spPr>
        <p:txBody>
          <a:bodyPr wrap="square">
            <a:spAutoFit/>
          </a:bodyPr>
          <a:lstStyle/>
          <a:p>
            <a:pPr algn="ctr"/>
            <a:r>
              <a:rPr lang="en-US" b="1" dirty="0">
                <a:solidFill>
                  <a:srgbClr val="262626"/>
                </a:solidFill>
                <a:latin typeface="Segoe UI" panose="020B0502040204020203" pitchFamily="34" charset="0"/>
                <a:cs typeface="Segoe UI" panose="020B0502040204020203" pitchFamily="34" charset="0"/>
              </a:rPr>
              <a:t>Does using the fake review detection model make a difference?</a:t>
            </a:r>
          </a:p>
          <a:p>
            <a:pPr algn="ctr"/>
            <a:endParaRPr lang="en-US" b="1" dirty="0">
              <a:solidFill>
                <a:srgbClr val="262626"/>
              </a:solidFill>
              <a:latin typeface="Segoe UI" panose="020B0502040204020203" pitchFamily="34" charset="0"/>
              <a:cs typeface="Segoe UI" panose="020B0502040204020203" pitchFamily="34" charset="0"/>
            </a:endParaRPr>
          </a:p>
          <a:p>
            <a:pPr marL="285750" indent="-285750" algn="ctr">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Compared recommended products for customers buying the most popular products</a:t>
            </a:r>
          </a:p>
          <a:p>
            <a:pPr marL="285750" indent="-285750" algn="ctr">
              <a:buFont typeface="Arial" panose="020B0604020202020204" pitchFamily="34" charset="0"/>
              <a:buChar char="•"/>
            </a:pPr>
            <a:endParaRPr lang="en-US" dirty="0">
              <a:solidFill>
                <a:srgbClr val="2626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01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314325" y="122238"/>
            <a:ext cx="120395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dirty="0">
                <a:solidFill>
                  <a:schemeClr val="bg1"/>
                </a:solidFill>
                <a:latin typeface="Segoe UI" panose="020B0502040204020203" pitchFamily="34" charset="0"/>
                <a:cs typeface="Segoe UI" panose="020B0502040204020203" pitchFamily="34" charset="0"/>
                <a:sym typeface="Fira Sans" pitchFamily="2" charset="0"/>
              </a:rPr>
              <a:t>Results of Comparison between Recommender Systems</a:t>
            </a:r>
            <a:endParaRPr lang="zh-CN" altLang="en-US" dirty="0">
              <a:solidFill>
                <a:schemeClr val="bg1"/>
              </a:solidFill>
              <a:latin typeface="Segoe UI" panose="020B0502040204020203" pitchFamily="34" charset="0"/>
              <a:cs typeface="Segoe UI" panose="020B0502040204020203" pitchFamily="34" charset="0"/>
              <a:sym typeface="Fira Sans" pitchFamily="2" charset="0"/>
            </a:endParaRPr>
          </a:p>
        </p:txBody>
      </p:sp>
      <p:pic>
        <p:nvPicPr>
          <p:cNvPr id="5" name="Picture 4">
            <a:extLst>
              <a:ext uri="{FF2B5EF4-FFF2-40B4-BE49-F238E27FC236}">
                <a16:creationId xmlns:a16="http://schemas.microsoft.com/office/drawing/2014/main" id="{DA611072-FD9B-4BED-BBA6-EE4EB5401120}"/>
              </a:ext>
            </a:extLst>
          </p:cNvPr>
          <p:cNvPicPr>
            <a:picLocks noChangeAspect="1"/>
          </p:cNvPicPr>
          <p:nvPr/>
        </p:nvPicPr>
        <p:blipFill rotWithShape="1">
          <a:blip r:embed="rId3"/>
          <a:srcRect b="21702"/>
          <a:stretch/>
        </p:blipFill>
        <p:spPr>
          <a:xfrm>
            <a:off x="6550291" y="1868876"/>
            <a:ext cx="5362501" cy="3233475"/>
          </a:xfrm>
          <a:prstGeom prst="rect">
            <a:avLst/>
          </a:prstGeom>
        </p:spPr>
      </p:pic>
      <p:sp>
        <p:nvSpPr>
          <p:cNvPr id="7" name="Rectangle 6">
            <a:extLst>
              <a:ext uri="{FF2B5EF4-FFF2-40B4-BE49-F238E27FC236}">
                <a16:creationId xmlns:a16="http://schemas.microsoft.com/office/drawing/2014/main" id="{1BC9C205-E66B-4748-A2F1-D596C401C190}"/>
              </a:ext>
            </a:extLst>
          </p:cNvPr>
          <p:cNvSpPr/>
          <p:nvPr/>
        </p:nvSpPr>
        <p:spPr>
          <a:xfrm>
            <a:off x="439838" y="2488445"/>
            <a:ext cx="5959526"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Compared the top recommended product for 23 customers buying the most popular products</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Only 1 out of 23 received the same top</a:t>
            </a:r>
            <a:r>
              <a:rPr lang="zh-CN" altLang="en-US" dirty="0">
                <a:solidFill>
                  <a:srgbClr val="262626"/>
                </a:solidFill>
                <a:latin typeface="Segoe UI" panose="020B0502040204020203" pitchFamily="34" charset="0"/>
                <a:cs typeface="Segoe UI" panose="020B0502040204020203" pitchFamily="34" charset="0"/>
              </a:rPr>
              <a:t> </a:t>
            </a:r>
            <a:r>
              <a:rPr lang="en-US" altLang="zh-CN" dirty="0">
                <a:solidFill>
                  <a:srgbClr val="262626"/>
                </a:solidFill>
                <a:latin typeface="Segoe UI" panose="020B0502040204020203" pitchFamily="34" charset="0"/>
                <a:cs typeface="Segoe UI" panose="020B0502040204020203" pitchFamily="34" charset="0"/>
              </a:rPr>
              <a:t>1</a:t>
            </a:r>
            <a:r>
              <a:rPr lang="zh-CN" altLang="en-US" dirty="0">
                <a:solidFill>
                  <a:srgbClr val="262626"/>
                </a:solidFill>
                <a:latin typeface="Segoe UI" panose="020B0502040204020203" pitchFamily="34" charset="0"/>
                <a:cs typeface="Segoe UI" panose="020B0502040204020203" pitchFamily="34" charset="0"/>
              </a:rPr>
              <a:t> </a:t>
            </a:r>
            <a:r>
              <a:rPr lang="en-US" dirty="0">
                <a:solidFill>
                  <a:srgbClr val="262626"/>
                </a:solidFill>
                <a:latin typeface="Segoe UI" panose="020B0502040204020203" pitchFamily="34" charset="0"/>
                <a:cs typeface="Segoe UI" panose="020B0502040204020203" pitchFamily="34" charset="0"/>
              </a:rPr>
              <a:t>recommended product</a:t>
            </a:r>
          </a:p>
          <a:p>
            <a:endParaRPr lang="en-US" dirty="0">
              <a:solidFill>
                <a:srgbClr val="262626"/>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Relaxed the constraints of matching to top 3 regardless of orders of recommended products</a:t>
            </a:r>
          </a:p>
          <a:p>
            <a:pPr marL="285750" indent="-285750">
              <a:buFont typeface="Arial" panose="020B0604020202020204" pitchFamily="34" charset="0"/>
              <a:buChar char="•"/>
            </a:pPr>
            <a:r>
              <a:rPr lang="en-US" dirty="0">
                <a:solidFill>
                  <a:srgbClr val="262626"/>
                </a:solidFill>
                <a:latin typeface="Segoe UI" panose="020B0502040204020203" pitchFamily="34" charset="0"/>
                <a:cs typeface="Segoe UI" panose="020B0502040204020203" pitchFamily="34" charset="0"/>
              </a:rPr>
              <a:t>97% products recommended by the two recommender systems were different</a:t>
            </a:r>
          </a:p>
        </p:txBody>
      </p:sp>
      <p:sp>
        <p:nvSpPr>
          <p:cNvPr id="8" name="文本框 16">
            <a:extLst>
              <a:ext uri="{FF2B5EF4-FFF2-40B4-BE49-F238E27FC236}">
                <a16:creationId xmlns:a16="http://schemas.microsoft.com/office/drawing/2014/main" id="{7EF42316-0321-4D3F-BB35-A0A3E474F6FA}"/>
              </a:ext>
            </a:extLst>
          </p:cNvPr>
          <p:cNvSpPr>
            <a:spLocks noChangeArrowheads="1"/>
          </p:cNvSpPr>
          <p:nvPr/>
        </p:nvSpPr>
        <p:spPr bwMode="auto">
          <a:xfrm>
            <a:off x="439838" y="1592788"/>
            <a:ext cx="50427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262626"/>
                </a:solidFill>
                <a:latin typeface="Segoe UI" panose="020B0502040204020203" pitchFamily="34" charset="0"/>
                <a:cs typeface="Segoe UI" panose="020B0502040204020203" pitchFamily="34" charset="0"/>
                <a:sym typeface="Open Sans" pitchFamily="34" charset="0"/>
              </a:rPr>
              <a:t>Fake review labeling and filtering does make a difference</a:t>
            </a:r>
            <a:endParaRPr lang="zh-CN" altLang="en-US" sz="2400" b="1" dirty="0">
              <a:solidFill>
                <a:srgbClr val="262626"/>
              </a:solidFill>
              <a:latin typeface="Segoe UI" panose="020B0502040204020203" pitchFamily="34" charset="0"/>
              <a:cs typeface="Segoe UI" panose="020B0502040204020203" pitchFamily="34" charset="0"/>
              <a:sym typeface="Open Sans" pitchFamily="34" charset="0"/>
            </a:endParaRPr>
          </a:p>
        </p:txBody>
      </p:sp>
    </p:spTree>
    <p:extLst>
      <p:ext uri="{BB962C8B-B14F-4D97-AF65-F5344CB8AC3E}">
        <p14:creationId xmlns:p14="http://schemas.microsoft.com/office/powerpoint/2010/main" val="346810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7F3BBF1-A261-4409-8BDB-9B69A1A23561}"/>
              </a:ext>
            </a:extLst>
          </p:cNvPr>
          <p:cNvGrpSpPr/>
          <p:nvPr/>
        </p:nvGrpSpPr>
        <p:grpSpPr>
          <a:xfrm>
            <a:off x="8452968" y="1519042"/>
            <a:ext cx="3081933" cy="2941370"/>
            <a:chOff x="8452968" y="1519042"/>
            <a:chExt cx="3081933" cy="2941370"/>
          </a:xfrm>
        </p:grpSpPr>
        <p:pic>
          <p:nvPicPr>
            <p:cNvPr id="33" name="图片 55">
              <a:extLst>
                <a:ext uri="{FF2B5EF4-FFF2-40B4-BE49-F238E27FC236}">
                  <a16:creationId xmlns:a16="http://schemas.microsoft.com/office/drawing/2014/main" id="{04F5B595-4847-442C-B02B-51DFBACA9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984" t="7797" r="35074" b="6467"/>
            <a:stretch>
              <a:fillRect/>
            </a:stretch>
          </p:blipFill>
          <p:spPr bwMode="auto">
            <a:xfrm>
              <a:off x="8452968" y="1519042"/>
              <a:ext cx="3081933" cy="294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8536693A-5797-4FAE-8B82-84180B4C228C}"/>
                </a:ext>
              </a:extLst>
            </p:cNvPr>
            <p:cNvGrpSpPr/>
            <p:nvPr/>
          </p:nvGrpSpPr>
          <p:grpSpPr>
            <a:xfrm>
              <a:off x="8790434" y="1849776"/>
              <a:ext cx="2411744" cy="2246044"/>
              <a:chOff x="8790434" y="1849776"/>
              <a:chExt cx="2411744" cy="2246044"/>
            </a:xfrm>
          </p:grpSpPr>
          <p:grpSp>
            <p:nvGrpSpPr>
              <p:cNvPr id="7" name="Group 6">
                <a:extLst>
                  <a:ext uri="{FF2B5EF4-FFF2-40B4-BE49-F238E27FC236}">
                    <a16:creationId xmlns:a16="http://schemas.microsoft.com/office/drawing/2014/main" id="{31099512-8F8C-4D5F-B5F5-ED18317CC83A}"/>
                  </a:ext>
                </a:extLst>
              </p:cNvPr>
              <p:cNvGrpSpPr/>
              <p:nvPr/>
            </p:nvGrpSpPr>
            <p:grpSpPr>
              <a:xfrm>
                <a:off x="8790434" y="1849776"/>
                <a:ext cx="2411744" cy="2246044"/>
                <a:chOff x="8790434" y="1849776"/>
                <a:chExt cx="2411744" cy="2246044"/>
              </a:xfrm>
            </p:grpSpPr>
            <p:grpSp>
              <p:nvGrpSpPr>
                <p:cNvPr id="34" name="Group 33">
                  <a:extLst>
                    <a:ext uri="{FF2B5EF4-FFF2-40B4-BE49-F238E27FC236}">
                      <a16:creationId xmlns:a16="http://schemas.microsoft.com/office/drawing/2014/main" id="{37FBF726-E207-4492-AB43-F8D995ED0C74}"/>
                    </a:ext>
                  </a:extLst>
                </p:cNvPr>
                <p:cNvGrpSpPr/>
                <p:nvPr/>
              </p:nvGrpSpPr>
              <p:grpSpPr>
                <a:xfrm>
                  <a:off x="8790434" y="1849776"/>
                  <a:ext cx="2411744" cy="2246044"/>
                  <a:chOff x="2542233" y="492368"/>
                  <a:chExt cx="4002095" cy="3599351"/>
                </a:xfrm>
              </p:grpSpPr>
              <p:pic>
                <p:nvPicPr>
                  <p:cNvPr id="35" name="Picture 2" descr="13 Ways to Get Amazon Product Reviews in 2020">
                    <a:extLst>
                      <a:ext uri="{FF2B5EF4-FFF2-40B4-BE49-F238E27FC236}">
                        <a16:creationId xmlns:a16="http://schemas.microsoft.com/office/drawing/2014/main" id="{9AE11601-B91F-4ECD-AFF1-43011D3F3B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8" t="1826" r="43861" b="39130"/>
                  <a:stretch/>
                </p:blipFill>
                <p:spPr bwMode="auto">
                  <a:xfrm>
                    <a:off x="2542233" y="492368"/>
                    <a:ext cx="4002095" cy="3599351"/>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35FEF269-8C03-4A6C-84AC-164979B18929}"/>
                      </a:ext>
                    </a:extLst>
                  </p:cNvPr>
                  <p:cNvSpPr/>
                  <p:nvPr/>
                </p:nvSpPr>
                <p:spPr bwMode="auto">
                  <a:xfrm>
                    <a:off x="2542233" y="1403616"/>
                    <a:ext cx="3986123" cy="267200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pic>
              <p:nvPicPr>
                <p:cNvPr id="2" name="Picture 1">
                  <a:extLst>
                    <a:ext uri="{FF2B5EF4-FFF2-40B4-BE49-F238E27FC236}">
                      <a16:creationId xmlns:a16="http://schemas.microsoft.com/office/drawing/2014/main" id="{17B20768-B112-42F9-82AD-88E1E3DD934F}"/>
                    </a:ext>
                  </a:extLst>
                </p:cNvPr>
                <p:cNvPicPr>
                  <a:picLocks noChangeAspect="1"/>
                </p:cNvPicPr>
                <p:nvPr/>
              </p:nvPicPr>
              <p:blipFill>
                <a:blip r:embed="rId5"/>
                <a:stretch>
                  <a:fillRect/>
                </a:stretch>
              </p:blipFill>
              <p:spPr>
                <a:xfrm>
                  <a:off x="8911049" y="2559735"/>
                  <a:ext cx="2278930" cy="1197091"/>
                </a:xfrm>
                <a:prstGeom prst="rect">
                  <a:avLst/>
                </a:prstGeom>
              </p:spPr>
            </p:pic>
          </p:grpSp>
          <p:pic>
            <p:nvPicPr>
              <p:cNvPr id="9" name="Picture 8">
                <a:extLst>
                  <a:ext uri="{FF2B5EF4-FFF2-40B4-BE49-F238E27FC236}">
                    <a16:creationId xmlns:a16="http://schemas.microsoft.com/office/drawing/2014/main" id="{7CD6858E-6B2C-41EC-8ABD-68581FBB6593}"/>
                  </a:ext>
                </a:extLst>
              </p:cNvPr>
              <p:cNvPicPr>
                <a:picLocks noChangeAspect="1"/>
              </p:cNvPicPr>
              <p:nvPr/>
            </p:nvPicPr>
            <p:blipFill>
              <a:blip r:embed="rId6"/>
              <a:stretch>
                <a:fillRect/>
              </a:stretch>
            </p:blipFill>
            <p:spPr>
              <a:xfrm>
                <a:off x="10140342" y="3082389"/>
                <a:ext cx="443838" cy="498301"/>
              </a:xfrm>
              <a:prstGeom prst="rect">
                <a:avLst/>
              </a:prstGeom>
            </p:spPr>
          </p:pic>
        </p:grpSp>
      </p:grpSp>
      <p:sp>
        <p:nvSpPr>
          <p:cNvPr id="56322" name="矩形 1">
            <a:extLst>
              <a:ext uri="{FF2B5EF4-FFF2-40B4-BE49-F238E27FC236}">
                <a16:creationId xmlns:a16="http://schemas.microsoft.com/office/drawing/2014/main" id="{6FC865C8-7B98-471D-90F9-F15AE7DF4AC1}"/>
              </a:ext>
            </a:extLst>
          </p:cNvPr>
          <p:cNvSpPr>
            <a:spLocks noChangeArrowheads="1"/>
          </p:cNvSpPr>
          <p:nvPr/>
        </p:nvSpPr>
        <p:spPr bwMode="auto">
          <a:xfrm>
            <a:off x="0" y="388613"/>
            <a:ext cx="5645150" cy="646113"/>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4" name="文本框 3">
            <a:extLst>
              <a:ext uri="{FF2B5EF4-FFF2-40B4-BE49-F238E27FC236}">
                <a16:creationId xmlns:a16="http://schemas.microsoft.com/office/drawing/2014/main" id="{844F2301-3CC7-44BC-A0B5-86DF91502B24}"/>
              </a:ext>
            </a:extLst>
          </p:cNvPr>
          <p:cNvSpPr>
            <a:spLocks noChangeArrowheads="1"/>
          </p:cNvSpPr>
          <p:nvPr/>
        </p:nvSpPr>
        <p:spPr bwMode="auto">
          <a:xfrm>
            <a:off x="-804862" y="417188"/>
            <a:ext cx="5892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3200">
                <a:solidFill>
                  <a:schemeClr val="bg1"/>
                </a:solidFill>
                <a:latin typeface="Segoe UI" panose="020B0502040204020203" pitchFamily="34" charset="0"/>
                <a:cs typeface="Segoe UI" panose="020B0502040204020203" pitchFamily="34" charset="0"/>
                <a:sym typeface="Fira Sans" pitchFamily="2" charset="0"/>
              </a:rPr>
              <a:t>Deployment Options</a:t>
            </a:r>
            <a:endParaRPr lang="zh-CN" altLang="en-US" sz="3200">
              <a:solidFill>
                <a:schemeClr val="bg1"/>
              </a:solidFill>
              <a:latin typeface="Segoe UI" panose="020B0502040204020203" pitchFamily="34" charset="0"/>
              <a:cs typeface="Segoe UI" panose="020B0502040204020203" pitchFamily="34" charset="0"/>
              <a:sym typeface="Fira Sans" pitchFamily="2" charset="0"/>
            </a:endParaRPr>
          </a:p>
        </p:txBody>
      </p:sp>
      <p:sp>
        <p:nvSpPr>
          <p:cNvPr id="56333" name="矩形 15">
            <a:extLst>
              <a:ext uri="{FF2B5EF4-FFF2-40B4-BE49-F238E27FC236}">
                <a16:creationId xmlns:a16="http://schemas.microsoft.com/office/drawing/2014/main" id="{1FFCC4CF-A8FD-4ADB-94A1-C01C378B2FD3}"/>
              </a:ext>
            </a:extLst>
          </p:cNvPr>
          <p:cNvSpPr>
            <a:spLocks noChangeArrowheads="1"/>
          </p:cNvSpPr>
          <p:nvPr/>
        </p:nvSpPr>
        <p:spPr bwMode="auto">
          <a:xfrm>
            <a:off x="657099" y="2335797"/>
            <a:ext cx="3359744" cy="124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ts val="2300"/>
              </a:lnSpc>
              <a:spcBef>
                <a:spcPct val="0"/>
              </a:spcBef>
              <a:buNone/>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Fake reviews would be filtered out of the datasets where product ratings are used for predictive analytics and recommendations</a:t>
            </a:r>
            <a:endParaRPr lang="zh-CN" altLang="en-US" sz="1600" dirty="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56334" name="文本框 16">
            <a:extLst>
              <a:ext uri="{FF2B5EF4-FFF2-40B4-BE49-F238E27FC236}">
                <a16:creationId xmlns:a16="http://schemas.microsoft.com/office/drawing/2014/main" id="{6F590F38-3ABA-48F1-BEAA-9AAE6DDFA962}"/>
              </a:ext>
            </a:extLst>
          </p:cNvPr>
          <p:cNvSpPr>
            <a:spLocks noChangeArrowheads="1"/>
          </p:cNvSpPr>
          <p:nvPr/>
        </p:nvSpPr>
        <p:spPr bwMode="auto">
          <a:xfrm>
            <a:off x="515450" y="1625388"/>
            <a:ext cx="3849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a:solidFill>
                  <a:srgbClr val="3F3F3F"/>
                </a:solidFill>
                <a:latin typeface="Segoe UI" panose="020B0502040204020203" pitchFamily="34" charset="0"/>
                <a:cs typeface="Segoe UI" panose="020B0502040204020203" pitchFamily="34" charset="0"/>
                <a:sym typeface="Arial" panose="020B0604020202020204" pitchFamily="34" charset="0"/>
              </a:rPr>
              <a:t>Internal Deployment</a:t>
            </a:r>
          </a:p>
        </p:txBody>
      </p:sp>
      <p:sp>
        <p:nvSpPr>
          <p:cNvPr id="56335" name="直接连接符 18">
            <a:extLst>
              <a:ext uri="{FF2B5EF4-FFF2-40B4-BE49-F238E27FC236}">
                <a16:creationId xmlns:a16="http://schemas.microsoft.com/office/drawing/2014/main" id="{18C9AB6D-D4B0-4870-B90B-020EE04A73B3}"/>
              </a:ext>
            </a:extLst>
          </p:cNvPr>
          <p:cNvSpPr>
            <a:spLocks noChangeShapeType="1"/>
          </p:cNvSpPr>
          <p:nvPr/>
        </p:nvSpPr>
        <p:spPr bwMode="auto">
          <a:xfrm flipH="1">
            <a:off x="4131504" y="2397593"/>
            <a:ext cx="0" cy="1244893"/>
          </a:xfrm>
          <a:prstGeom prst="line">
            <a:avLst/>
          </a:prstGeom>
          <a:noFill/>
          <a:ln w="28575">
            <a:solidFill>
              <a:srgbClr val="595959">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6336" name="矩形 21">
            <a:extLst>
              <a:ext uri="{FF2B5EF4-FFF2-40B4-BE49-F238E27FC236}">
                <a16:creationId xmlns:a16="http://schemas.microsoft.com/office/drawing/2014/main" id="{6B56134A-CA1B-492E-83C5-C85EA72ADB8E}"/>
              </a:ext>
            </a:extLst>
          </p:cNvPr>
          <p:cNvSpPr>
            <a:spLocks noChangeArrowheads="1"/>
          </p:cNvSpPr>
          <p:nvPr/>
        </p:nvSpPr>
        <p:spPr bwMode="auto">
          <a:xfrm>
            <a:off x="4517307" y="4829969"/>
            <a:ext cx="3479482" cy="124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ts val="2300"/>
              </a:lnSpc>
              <a:spcBef>
                <a:spcPct val="0"/>
              </a:spcBef>
              <a:buFont typeface="Arial" panose="020B0604020202020204" pitchFamily="34" charset="0"/>
              <a:buNone/>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Users creating fake reviews would be notified and fake reviews removed from the platform</a:t>
            </a:r>
            <a:endParaRPr lang="zh-CN" altLang="en-US" sz="1600" dirty="0">
              <a:solidFill>
                <a:srgbClr val="262626"/>
              </a:solidFill>
              <a:latin typeface="Segoe UI" panose="020B0502040204020203" pitchFamily="34" charset="0"/>
              <a:cs typeface="Segoe UI" panose="020B0502040204020203" pitchFamily="34" charset="0"/>
              <a:sym typeface="Open Sans" pitchFamily="34" charset="0"/>
            </a:endParaRPr>
          </a:p>
          <a:p>
            <a:pPr eaLnBrk="1" hangingPunct="1">
              <a:lnSpc>
                <a:spcPts val="2300"/>
              </a:lnSpc>
              <a:spcBef>
                <a:spcPct val="0"/>
              </a:spcBef>
              <a:buFont typeface="Arial" panose="020B0604020202020204" pitchFamily="34" charset="0"/>
              <a:buNone/>
            </a:pPr>
            <a:endParaRPr lang="zh-CN" altLang="en-US" sz="1600" dirty="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56337" name="文本框 22">
            <a:extLst>
              <a:ext uri="{FF2B5EF4-FFF2-40B4-BE49-F238E27FC236}">
                <a16:creationId xmlns:a16="http://schemas.microsoft.com/office/drawing/2014/main" id="{4DD10807-0F83-4B89-8441-491D6E54BE4C}"/>
              </a:ext>
            </a:extLst>
          </p:cNvPr>
          <p:cNvSpPr>
            <a:spLocks noChangeArrowheads="1"/>
          </p:cNvSpPr>
          <p:nvPr/>
        </p:nvSpPr>
        <p:spPr bwMode="auto">
          <a:xfrm>
            <a:off x="7093010" y="764922"/>
            <a:ext cx="3354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3F3F3F"/>
                </a:solidFill>
                <a:latin typeface="Segoe UI" panose="020B0502040204020203" pitchFamily="34" charset="0"/>
                <a:cs typeface="Segoe UI" panose="020B0502040204020203" pitchFamily="34" charset="0"/>
                <a:sym typeface="Arial" panose="020B0604020202020204" pitchFamily="34" charset="0"/>
              </a:rPr>
              <a:t>External Deployment </a:t>
            </a:r>
          </a:p>
        </p:txBody>
      </p:sp>
      <p:sp>
        <p:nvSpPr>
          <p:cNvPr id="56340" name="文本框 26">
            <a:extLst>
              <a:ext uri="{FF2B5EF4-FFF2-40B4-BE49-F238E27FC236}">
                <a16:creationId xmlns:a16="http://schemas.microsoft.com/office/drawing/2014/main" id="{4457ECCD-27B6-4479-A61E-9E9C6AFDB50B}"/>
              </a:ext>
            </a:extLst>
          </p:cNvPr>
          <p:cNvSpPr>
            <a:spLocks noChangeArrowheads="1"/>
          </p:cNvSpPr>
          <p:nvPr/>
        </p:nvSpPr>
        <p:spPr bwMode="auto">
          <a:xfrm>
            <a:off x="4720823" y="4460844"/>
            <a:ext cx="34909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dirty="0">
                <a:solidFill>
                  <a:srgbClr val="3F3F3F"/>
                </a:solidFill>
                <a:latin typeface="Segoe UI" panose="020B0502040204020203" pitchFamily="34" charset="0"/>
                <a:cs typeface="Segoe UI" panose="020B0502040204020203" pitchFamily="34" charset="0"/>
                <a:sym typeface="Arial" panose="020B0604020202020204" pitchFamily="34" charset="0"/>
              </a:rPr>
              <a:t>Removal of Fake Reviews</a:t>
            </a:r>
          </a:p>
        </p:txBody>
      </p:sp>
      <p:sp>
        <p:nvSpPr>
          <p:cNvPr id="56342" name="矩形 29">
            <a:extLst>
              <a:ext uri="{FF2B5EF4-FFF2-40B4-BE49-F238E27FC236}">
                <a16:creationId xmlns:a16="http://schemas.microsoft.com/office/drawing/2014/main" id="{E78410AD-E3B1-4B7E-B488-DB6017FAAE96}"/>
              </a:ext>
            </a:extLst>
          </p:cNvPr>
          <p:cNvSpPr>
            <a:spLocks noChangeArrowheads="1"/>
          </p:cNvSpPr>
          <p:nvPr/>
        </p:nvSpPr>
        <p:spPr bwMode="auto">
          <a:xfrm>
            <a:off x="8412799" y="4827588"/>
            <a:ext cx="3220401" cy="94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ts val="2300"/>
              </a:lnSpc>
              <a:spcBef>
                <a:spcPct val="0"/>
              </a:spcBef>
              <a:buFont typeface="Arial" panose="020B0604020202020204" pitchFamily="34" charset="0"/>
              <a:buNone/>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A reliability score would be provided for each review showing likelihood of being genuine</a:t>
            </a:r>
            <a:endParaRPr lang="zh-CN" altLang="en-US" sz="1600" dirty="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56343" name="文本框 30">
            <a:extLst>
              <a:ext uri="{FF2B5EF4-FFF2-40B4-BE49-F238E27FC236}">
                <a16:creationId xmlns:a16="http://schemas.microsoft.com/office/drawing/2014/main" id="{941DA9C6-16DB-4F81-8B14-6F41DD1CE19C}"/>
              </a:ext>
            </a:extLst>
          </p:cNvPr>
          <p:cNvSpPr>
            <a:spLocks noChangeArrowheads="1"/>
          </p:cNvSpPr>
          <p:nvPr/>
        </p:nvSpPr>
        <p:spPr bwMode="auto">
          <a:xfrm>
            <a:off x="8591710" y="4427478"/>
            <a:ext cx="3141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en-US" altLang="zh-CN" sz="2000">
                <a:solidFill>
                  <a:srgbClr val="3F3F3F"/>
                </a:solidFill>
                <a:latin typeface="Segoe UI" panose="020B0502040204020203" pitchFamily="34" charset="0"/>
                <a:cs typeface="Segoe UI" panose="020B0502040204020203" pitchFamily="34" charset="0"/>
                <a:sym typeface="Arial" panose="020B0604020202020204" pitchFamily="34" charset="0"/>
              </a:rPr>
              <a:t>Review Reliability Score</a:t>
            </a:r>
            <a:endParaRPr lang="zh-CN" altLang="en-US" sz="2000">
              <a:solidFill>
                <a:srgbClr val="3F3F3F"/>
              </a:solidFill>
              <a:latin typeface="Segoe UI" panose="020B0502040204020203" pitchFamily="34" charset="0"/>
              <a:cs typeface="Segoe UI" panose="020B0502040204020203" pitchFamily="34" charset="0"/>
              <a:sym typeface="Arial" panose="020B0604020202020204" pitchFamily="34" charset="0"/>
            </a:endParaRPr>
          </a:p>
        </p:txBody>
      </p:sp>
      <p:sp>
        <p:nvSpPr>
          <p:cNvPr id="56344" name="直接连接符 31">
            <a:extLst>
              <a:ext uri="{FF2B5EF4-FFF2-40B4-BE49-F238E27FC236}">
                <a16:creationId xmlns:a16="http://schemas.microsoft.com/office/drawing/2014/main" id="{D190A1CD-0BD5-4A73-B9F6-DF579EFEE354}"/>
              </a:ext>
            </a:extLst>
          </p:cNvPr>
          <p:cNvSpPr>
            <a:spLocks noChangeShapeType="1"/>
          </p:cNvSpPr>
          <p:nvPr/>
        </p:nvSpPr>
        <p:spPr bwMode="auto">
          <a:xfrm>
            <a:off x="8138460" y="2708812"/>
            <a:ext cx="1588" cy="534988"/>
          </a:xfrm>
          <a:prstGeom prst="line">
            <a:avLst/>
          </a:prstGeom>
          <a:noFill/>
          <a:ln w="28575">
            <a:solidFill>
              <a:srgbClr val="FF9900">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6345" name="矩形 33">
            <a:extLst>
              <a:ext uri="{FF2B5EF4-FFF2-40B4-BE49-F238E27FC236}">
                <a16:creationId xmlns:a16="http://schemas.microsoft.com/office/drawing/2014/main" id="{8994F9CC-6BA8-44B4-9A3A-56010E6246AC}"/>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grpSp>
        <p:nvGrpSpPr>
          <p:cNvPr id="6" name="Group 5">
            <a:extLst>
              <a:ext uri="{FF2B5EF4-FFF2-40B4-BE49-F238E27FC236}">
                <a16:creationId xmlns:a16="http://schemas.microsoft.com/office/drawing/2014/main" id="{871ADF00-EAD8-4504-9ED4-D726C5194F77}"/>
              </a:ext>
            </a:extLst>
          </p:cNvPr>
          <p:cNvGrpSpPr/>
          <p:nvPr/>
        </p:nvGrpSpPr>
        <p:grpSpPr>
          <a:xfrm>
            <a:off x="4746784" y="1519042"/>
            <a:ext cx="3081933" cy="2941370"/>
            <a:chOff x="4845844" y="1519042"/>
            <a:chExt cx="3081933" cy="2941370"/>
          </a:xfrm>
        </p:grpSpPr>
        <p:pic>
          <p:nvPicPr>
            <p:cNvPr id="27" name="图片 55">
              <a:extLst>
                <a:ext uri="{FF2B5EF4-FFF2-40B4-BE49-F238E27FC236}">
                  <a16:creationId xmlns:a16="http://schemas.microsoft.com/office/drawing/2014/main" id="{38F54ED3-F857-428C-9B2A-10A0813FD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984" t="7797" r="35074" b="6467"/>
            <a:stretch>
              <a:fillRect/>
            </a:stretch>
          </p:blipFill>
          <p:spPr bwMode="auto">
            <a:xfrm>
              <a:off x="4845844" y="1519042"/>
              <a:ext cx="3081933" cy="294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55D4E089-3307-4144-BD3E-2A0EE468478E}"/>
                </a:ext>
              </a:extLst>
            </p:cNvPr>
            <p:cNvGrpSpPr/>
            <p:nvPr/>
          </p:nvGrpSpPr>
          <p:grpSpPr>
            <a:xfrm>
              <a:off x="5183310" y="1849776"/>
              <a:ext cx="2411744" cy="2246044"/>
              <a:chOff x="2542233" y="492368"/>
              <a:chExt cx="4002095" cy="3599351"/>
            </a:xfrm>
          </p:grpSpPr>
          <p:pic>
            <p:nvPicPr>
              <p:cNvPr id="2050" name="Picture 2" descr="13 Ways to Get Amazon Product Reviews in 2020">
                <a:extLst>
                  <a:ext uri="{FF2B5EF4-FFF2-40B4-BE49-F238E27FC236}">
                    <a16:creationId xmlns:a16="http://schemas.microsoft.com/office/drawing/2014/main" id="{DB3A9A7A-09C8-46B8-9A47-9217BCDA07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8" t="1826" r="43861" b="39130"/>
              <a:stretch/>
            </p:blipFill>
            <p:spPr bwMode="auto">
              <a:xfrm>
                <a:off x="2542233" y="492368"/>
                <a:ext cx="4002095" cy="35993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9F1B55A-3140-4BA4-8EF3-F69FAD71279B}"/>
                  </a:ext>
                </a:extLst>
              </p:cNvPr>
              <p:cNvSpPr/>
              <p:nvPr/>
            </p:nvSpPr>
            <p:spPr bwMode="auto">
              <a:xfrm>
                <a:off x="2942536" y="1630100"/>
                <a:ext cx="3585818" cy="244551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grpSp>
        <p:sp>
          <p:nvSpPr>
            <p:cNvPr id="5" name="Rectangle 4">
              <a:extLst>
                <a:ext uri="{FF2B5EF4-FFF2-40B4-BE49-F238E27FC236}">
                  <a16:creationId xmlns:a16="http://schemas.microsoft.com/office/drawing/2014/main" id="{2A9D987E-E4B8-434D-B4B7-F540401CB4ED}"/>
                </a:ext>
              </a:extLst>
            </p:cNvPr>
            <p:cNvSpPr/>
            <p:nvPr/>
          </p:nvSpPr>
          <p:spPr bwMode="auto">
            <a:xfrm>
              <a:off x="5478817" y="2708812"/>
              <a:ext cx="1745948" cy="104801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900" b="1" i="0" u="none" strike="noStrike" cap="none" normalizeH="0" baseline="0">
                  <a:ln>
                    <a:noFill/>
                  </a:ln>
                  <a:solidFill>
                    <a:schemeClr val="tx1"/>
                  </a:solidFill>
                  <a:effectLst/>
                  <a:latin typeface="Arial" pitchFamily="34" charset="0"/>
                  <a:ea typeface="宋体" pitchFamily="2" charset="-122"/>
                </a:rPr>
                <a:t>Message:</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500" b="1" i="0" u="none" strike="noStrike" cap="none" normalizeH="0" baseline="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800" i="0" u="none" strike="noStrike" cap="none" normalizeH="0" baseline="0">
                  <a:ln>
                    <a:noFill/>
                  </a:ln>
                  <a:solidFill>
                    <a:schemeClr val="tx1"/>
                  </a:solidFill>
                  <a:effectLst/>
                  <a:latin typeface="Arial" pitchFamily="34" charset="0"/>
                  <a:ea typeface="宋体" pitchFamily="2" charset="-122"/>
                </a:rPr>
                <a:t>Dear customer, </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sz="800"/>
                <a:t>Your review has been identified as unreliable and  removed from the platform.</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lang="en-US" sz="800"/>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sz="800" i="0" u="none" strike="noStrike" cap="none" normalizeH="0" baseline="0">
                  <a:ln>
                    <a:noFill/>
                  </a:ln>
                  <a:solidFill>
                    <a:schemeClr val="tx1"/>
                  </a:solidFill>
                  <a:effectLst/>
                  <a:latin typeface="Arial" pitchFamily="34" charset="0"/>
                  <a:ea typeface="宋体" pitchFamily="2" charset="-122"/>
                </a:rPr>
                <a:t>Please contact  us if you …</a:t>
              </a:r>
            </a:p>
          </p:txBody>
        </p:sp>
      </p:grpSp>
      <p:sp>
        <p:nvSpPr>
          <p:cNvPr id="8" name="Rectangle 7">
            <a:extLst>
              <a:ext uri="{FF2B5EF4-FFF2-40B4-BE49-F238E27FC236}">
                <a16:creationId xmlns:a16="http://schemas.microsoft.com/office/drawing/2014/main" id="{45BBCDB9-7C24-49F5-B1D1-492E2BBB2537}"/>
              </a:ext>
            </a:extLst>
          </p:cNvPr>
          <p:cNvSpPr/>
          <p:nvPr/>
        </p:nvSpPr>
        <p:spPr bwMode="auto">
          <a:xfrm>
            <a:off x="8908475" y="3080062"/>
            <a:ext cx="1317073" cy="24797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sz="800" b="1" u="sng" dirty="0">
                <a:solidFill>
                  <a:srgbClr val="FF9900"/>
                </a:solidFill>
              </a:rPr>
              <a:t>See Reliability Score</a:t>
            </a:r>
            <a:endParaRPr kumimoji="0" lang="en-US" sz="800" b="1" i="0" u="sng" strike="noStrike" cap="none" normalizeH="0" baseline="0" dirty="0">
              <a:ln>
                <a:noFill/>
              </a:ln>
              <a:solidFill>
                <a:srgbClr val="FF9900"/>
              </a:solidFill>
              <a:effectLst/>
            </a:endParaRPr>
          </a:p>
        </p:txBody>
      </p:sp>
      <p:sp>
        <p:nvSpPr>
          <p:cNvPr id="10" name="Rectangle: Rounded Corners 9">
            <a:extLst>
              <a:ext uri="{FF2B5EF4-FFF2-40B4-BE49-F238E27FC236}">
                <a16:creationId xmlns:a16="http://schemas.microsoft.com/office/drawing/2014/main" id="{622F48A6-F1BF-4355-B459-955A53AE8BF6}"/>
              </a:ext>
            </a:extLst>
          </p:cNvPr>
          <p:cNvSpPr/>
          <p:nvPr/>
        </p:nvSpPr>
        <p:spPr bwMode="auto">
          <a:xfrm>
            <a:off x="8957310" y="3059430"/>
            <a:ext cx="1183032" cy="228600"/>
          </a:xfrm>
          <a:prstGeom prst="roundRect">
            <a:avLst/>
          </a:prstGeom>
          <a:noFill/>
          <a:ln w="952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52829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a:extLst>
              <a:ext uri="{FF2B5EF4-FFF2-40B4-BE49-F238E27FC236}">
                <a16:creationId xmlns:a16="http://schemas.microsoft.com/office/drawing/2014/main" id="{0F48C2BD-9B09-4814-B6BE-C7AE89C3678F}"/>
              </a:ext>
            </a:extLst>
          </p:cNvPr>
          <p:cNvSpPr>
            <a:spLocks noChangeArrowheads="1"/>
          </p:cNvSpPr>
          <p:nvPr/>
        </p:nvSpPr>
        <p:spPr bwMode="auto">
          <a:xfrm>
            <a:off x="0" y="0"/>
            <a:ext cx="12192000" cy="890588"/>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44035" name="文本框 2">
            <a:extLst>
              <a:ext uri="{FF2B5EF4-FFF2-40B4-BE49-F238E27FC236}">
                <a16:creationId xmlns:a16="http://schemas.microsoft.com/office/drawing/2014/main" id="{6C2976BB-9AAC-4540-8669-BB87B5C27B4E}"/>
              </a:ext>
            </a:extLst>
          </p:cNvPr>
          <p:cNvSpPr>
            <a:spLocks noChangeArrowheads="1"/>
          </p:cNvSpPr>
          <p:nvPr/>
        </p:nvSpPr>
        <p:spPr bwMode="auto">
          <a:xfrm>
            <a:off x="1689100" y="122238"/>
            <a:ext cx="881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a:solidFill>
                  <a:schemeClr val="bg1"/>
                </a:solidFill>
                <a:latin typeface="Segoe UI" panose="020B0502040204020203" pitchFamily="34" charset="0"/>
                <a:cs typeface="Segoe UI" panose="020B0502040204020203" pitchFamily="34" charset="0"/>
                <a:sym typeface="Fira Sans" pitchFamily="2" charset="0"/>
              </a:rPr>
              <a:t>Agenda</a:t>
            </a:r>
            <a:endParaRPr lang="zh-CN" altLang="en-US" sz="3600">
              <a:solidFill>
                <a:schemeClr val="bg1"/>
              </a:solidFill>
              <a:latin typeface="Segoe UI" panose="020B0502040204020203" pitchFamily="34" charset="0"/>
              <a:cs typeface="Segoe UI" panose="020B0502040204020203" pitchFamily="34" charset="0"/>
              <a:sym typeface="Fira Sans" pitchFamily="2" charset="0"/>
            </a:endParaRPr>
          </a:p>
        </p:txBody>
      </p:sp>
      <p:sp>
        <p:nvSpPr>
          <p:cNvPr id="44042" name="矩形 17">
            <a:extLst>
              <a:ext uri="{FF2B5EF4-FFF2-40B4-BE49-F238E27FC236}">
                <a16:creationId xmlns:a16="http://schemas.microsoft.com/office/drawing/2014/main" id="{5E8D6B1D-0A70-4ED5-BC91-C200AFE2729D}"/>
              </a:ext>
            </a:extLst>
          </p:cNvPr>
          <p:cNvSpPr>
            <a:spLocks noChangeArrowheads="1"/>
          </p:cNvSpPr>
          <p:nvPr/>
        </p:nvSpPr>
        <p:spPr bwMode="auto">
          <a:xfrm>
            <a:off x="3424842" y="1740417"/>
            <a:ext cx="72775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Amazon’s current platform and recommendation system</a:t>
            </a:r>
          </a:p>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Need for identifying fake reviews</a:t>
            </a:r>
            <a:endParaRPr lang="zh-CN" altLang="en-US" sz="180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27" name="Pentagon 25">
            <a:extLst>
              <a:ext uri="{FF2B5EF4-FFF2-40B4-BE49-F238E27FC236}">
                <a16:creationId xmlns:a16="http://schemas.microsoft.com/office/drawing/2014/main" id="{0ED38A08-44A8-4BA4-BDA2-5FBC2EA0C424}"/>
              </a:ext>
            </a:extLst>
          </p:cNvPr>
          <p:cNvSpPr/>
          <p:nvPr/>
        </p:nvSpPr>
        <p:spPr bwMode="gray">
          <a:xfrm>
            <a:off x="365760" y="1611313"/>
            <a:ext cx="2709950" cy="914400"/>
          </a:xfrm>
          <a:prstGeom prst="homePlate">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2000" b="1">
                <a:solidFill>
                  <a:srgbClr val="231F20"/>
                </a:solidFill>
                <a:latin typeface="Segoe UI" panose="020B0502040204020203" pitchFamily="34" charset="0"/>
                <a:cs typeface="Segoe UI" panose="020B0502040204020203" pitchFamily="34" charset="0"/>
              </a:rPr>
              <a:t>Business Understanding </a:t>
            </a:r>
          </a:p>
        </p:txBody>
      </p:sp>
      <p:sp>
        <p:nvSpPr>
          <p:cNvPr id="29" name="Pentagon 27">
            <a:extLst>
              <a:ext uri="{FF2B5EF4-FFF2-40B4-BE49-F238E27FC236}">
                <a16:creationId xmlns:a16="http://schemas.microsoft.com/office/drawing/2014/main" id="{7CEFC0A7-6171-4629-BE7A-72B6DB321802}"/>
              </a:ext>
            </a:extLst>
          </p:cNvPr>
          <p:cNvSpPr/>
          <p:nvPr/>
        </p:nvSpPr>
        <p:spPr bwMode="gray">
          <a:xfrm>
            <a:off x="365760" y="3882909"/>
            <a:ext cx="2709950" cy="914400"/>
          </a:xfrm>
          <a:prstGeom prst="homePlate">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lvl="0" algn="ctr"/>
            <a:r>
              <a:rPr lang="en-US" sz="2000" b="1">
                <a:solidFill>
                  <a:srgbClr val="231F20"/>
                </a:solidFill>
                <a:latin typeface="Segoe UI" panose="020B0502040204020203" pitchFamily="34" charset="0"/>
                <a:cs typeface="Segoe UI" panose="020B0502040204020203" pitchFamily="34" charset="0"/>
              </a:rPr>
              <a:t>Modeling &amp; Evaluation</a:t>
            </a:r>
          </a:p>
        </p:txBody>
      </p:sp>
      <p:sp>
        <p:nvSpPr>
          <p:cNvPr id="31" name="Pentagon 29">
            <a:extLst>
              <a:ext uri="{FF2B5EF4-FFF2-40B4-BE49-F238E27FC236}">
                <a16:creationId xmlns:a16="http://schemas.microsoft.com/office/drawing/2014/main" id="{F44684D2-7E4F-4BC4-B2C1-B70ED8E4A71B}"/>
              </a:ext>
            </a:extLst>
          </p:cNvPr>
          <p:cNvSpPr/>
          <p:nvPr/>
        </p:nvSpPr>
        <p:spPr bwMode="gray">
          <a:xfrm>
            <a:off x="365759" y="5018707"/>
            <a:ext cx="2709949" cy="914400"/>
          </a:xfrm>
          <a:prstGeom prst="homePlate">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lvl="0" algn="ctr"/>
            <a:r>
              <a:rPr lang="en-US" sz="2000" b="1">
                <a:solidFill>
                  <a:srgbClr val="231F20"/>
                </a:solidFill>
                <a:latin typeface="Segoe UI" panose="020B0502040204020203" pitchFamily="34" charset="0"/>
                <a:cs typeface="Segoe UI" panose="020B0502040204020203" pitchFamily="34" charset="0"/>
              </a:rPr>
              <a:t>Deployment &amp; Conclusion</a:t>
            </a:r>
          </a:p>
        </p:txBody>
      </p:sp>
      <p:sp>
        <p:nvSpPr>
          <p:cNvPr id="33" name="Pentagon 31">
            <a:extLst>
              <a:ext uri="{FF2B5EF4-FFF2-40B4-BE49-F238E27FC236}">
                <a16:creationId xmlns:a16="http://schemas.microsoft.com/office/drawing/2014/main" id="{2220196D-AB1C-4686-855F-66DAC3C147F2}"/>
              </a:ext>
            </a:extLst>
          </p:cNvPr>
          <p:cNvSpPr/>
          <p:nvPr/>
        </p:nvSpPr>
        <p:spPr bwMode="gray">
          <a:xfrm>
            <a:off x="365760" y="2747111"/>
            <a:ext cx="2709950" cy="914400"/>
          </a:xfrm>
          <a:prstGeom prst="homePlate">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lvl="0" algn="ctr"/>
            <a:r>
              <a:rPr lang="en-US" sz="2000" b="1">
                <a:solidFill>
                  <a:srgbClr val="231F20"/>
                </a:solidFill>
                <a:latin typeface="Segoe UI" panose="020B0502040204020203" pitchFamily="34" charset="0"/>
                <a:cs typeface="Segoe UI" panose="020B0502040204020203" pitchFamily="34" charset="0"/>
              </a:rPr>
              <a:t>Data</a:t>
            </a:r>
          </a:p>
          <a:p>
            <a:pPr lvl="0" algn="ctr"/>
            <a:r>
              <a:rPr lang="en-US" sz="2000" b="1">
                <a:solidFill>
                  <a:srgbClr val="231F20"/>
                </a:solidFill>
                <a:latin typeface="Segoe UI" panose="020B0502040204020203" pitchFamily="34" charset="0"/>
                <a:cs typeface="Segoe UI" panose="020B0502040204020203" pitchFamily="34" charset="0"/>
              </a:rPr>
              <a:t>Understanding </a:t>
            </a:r>
          </a:p>
        </p:txBody>
      </p:sp>
      <p:sp>
        <p:nvSpPr>
          <p:cNvPr id="35" name="矩形 17">
            <a:extLst>
              <a:ext uri="{FF2B5EF4-FFF2-40B4-BE49-F238E27FC236}">
                <a16:creationId xmlns:a16="http://schemas.microsoft.com/office/drawing/2014/main" id="{F485EC69-7E59-4588-B606-D5032918D2F0}"/>
              </a:ext>
            </a:extLst>
          </p:cNvPr>
          <p:cNvSpPr>
            <a:spLocks noChangeArrowheads="1"/>
          </p:cNvSpPr>
          <p:nvPr/>
        </p:nvSpPr>
        <p:spPr bwMode="auto">
          <a:xfrm>
            <a:off x="3424842" y="2874319"/>
            <a:ext cx="72775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Text analytics and feature extraction</a:t>
            </a:r>
          </a:p>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Fake vs. non-fake reviews analysis</a:t>
            </a:r>
          </a:p>
        </p:txBody>
      </p:sp>
      <p:sp>
        <p:nvSpPr>
          <p:cNvPr id="36" name="矩形 17">
            <a:extLst>
              <a:ext uri="{FF2B5EF4-FFF2-40B4-BE49-F238E27FC236}">
                <a16:creationId xmlns:a16="http://schemas.microsoft.com/office/drawing/2014/main" id="{00C4311D-C7A0-4595-9738-2ECAA2066A71}"/>
              </a:ext>
            </a:extLst>
          </p:cNvPr>
          <p:cNvSpPr>
            <a:spLocks noChangeArrowheads="1"/>
          </p:cNvSpPr>
          <p:nvPr/>
        </p:nvSpPr>
        <p:spPr bwMode="auto">
          <a:xfrm>
            <a:off x="3424842" y="4016943"/>
            <a:ext cx="72775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Fake reviews detection model comparison</a:t>
            </a:r>
          </a:p>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Recommender system types and comparison</a:t>
            </a:r>
            <a:endParaRPr lang="zh-CN" altLang="en-US" sz="180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37" name="矩形 17">
            <a:extLst>
              <a:ext uri="{FF2B5EF4-FFF2-40B4-BE49-F238E27FC236}">
                <a16:creationId xmlns:a16="http://schemas.microsoft.com/office/drawing/2014/main" id="{7036C065-98EA-4BDC-8D18-977C0B8F453C}"/>
              </a:ext>
            </a:extLst>
          </p:cNvPr>
          <p:cNvSpPr>
            <a:spLocks noChangeArrowheads="1"/>
          </p:cNvSpPr>
          <p:nvPr/>
        </p:nvSpPr>
        <p:spPr bwMode="auto">
          <a:xfrm>
            <a:off x="3424842" y="5131992"/>
            <a:ext cx="72775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Integration of models into current platform</a:t>
            </a:r>
          </a:p>
          <a:p>
            <a:pPr marL="285750" indent="-285750" eaLnBrk="1" hangingPunct="1">
              <a:lnSpc>
                <a:spcPct val="1000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Future improvement recommendations</a:t>
            </a:r>
            <a:endParaRPr lang="zh-CN" altLang="en-US" sz="1800">
              <a:solidFill>
                <a:srgbClr val="262626"/>
              </a:solidFill>
              <a:latin typeface="Segoe UI" panose="020B0502040204020203" pitchFamily="34" charset="0"/>
              <a:cs typeface="Segoe UI" panose="020B0502040204020203" pitchFamily="34" charset="0"/>
              <a:sym typeface="Open Sans" pitchFamily="34" charset="0"/>
            </a:endParaRPr>
          </a:p>
        </p:txBody>
      </p:sp>
    </p:spTree>
    <p:extLst>
      <p:ext uri="{BB962C8B-B14F-4D97-AF65-F5344CB8AC3E}">
        <p14:creationId xmlns:p14="http://schemas.microsoft.com/office/powerpoint/2010/main" val="281381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4">
            <a:extLst>
              <a:ext uri="{FF2B5EF4-FFF2-40B4-BE49-F238E27FC236}">
                <a16:creationId xmlns:a16="http://schemas.microsoft.com/office/drawing/2014/main" id="{0F628D08-FBCF-4D63-B92D-243E4E5E3A18}"/>
              </a:ext>
            </a:extLst>
          </p:cNvPr>
          <p:cNvSpPr>
            <a:spLocks noChangeArrowheads="1"/>
          </p:cNvSpPr>
          <p:nvPr/>
        </p:nvSpPr>
        <p:spPr bwMode="auto">
          <a:xfrm>
            <a:off x="1308100" y="581025"/>
            <a:ext cx="9417050" cy="890588"/>
          </a:xfrm>
          <a:prstGeom prst="rect">
            <a:avLst/>
          </a:prstGeom>
          <a:solidFill>
            <a:srgbClr val="3F3F3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31748" name="文本框 5">
            <a:extLst>
              <a:ext uri="{FF2B5EF4-FFF2-40B4-BE49-F238E27FC236}">
                <a16:creationId xmlns:a16="http://schemas.microsoft.com/office/drawing/2014/main" id="{28841384-B3AA-4920-A953-3211E612816D}"/>
              </a:ext>
            </a:extLst>
          </p:cNvPr>
          <p:cNvSpPr>
            <a:spLocks noChangeArrowheads="1"/>
          </p:cNvSpPr>
          <p:nvPr/>
        </p:nvSpPr>
        <p:spPr bwMode="auto">
          <a:xfrm>
            <a:off x="2221865" y="736813"/>
            <a:ext cx="7748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chemeClr val="bg1"/>
                </a:solidFill>
                <a:latin typeface="Segoe UI" panose="020B0502040204020203" pitchFamily="34" charset="0"/>
                <a:cs typeface="Segoe UI" panose="020B0502040204020203" pitchFamily="34" charset="0"/>
                <a:sym typeface="Fira Sans" pitchFamily="2" charset="0"/>
              </a:rPr>
              <a:t>Deployment Concerns and Improvements</a:t>
            </a:r>
            <a:endParaRPr lang="zh-CN" altLang="en-US" sz="3200">
              <a:solidFill>
                <a:schemeClr val="bg1"/>
              </a:solidFill>
              <a:latin typeface="Segoe UI" panose="020B0502040204020203" pitchFamily="34" charset="0"/>
              <a:cs typeface="Segoe UI" panose="020B0502040204020203" pitchFamily="34" charset="0"/>
              <a:sym typeface="Fira Sans" pitchFamily="2" charset="0"/>
            </a:endParaRPr>
          </a:p>
        </p:txBody>
      </p:sp>
      <p:grpSp>
        <p:nvGrpSpPr>
          <p:cNvPr id="31749" name="组合 24">
            <a:extLst>
              <a:ext uri="{FF2B5EF4-FFF2-40B4-BE49-F238E27FC236}">
                <a16:creationId xmlns:a16="http://schemas.microsoft.com/office/drawing/2014/main" id="{FA1D105E-C9C9-41B0-BF83-9778CF092EBA}"/>
              </a:ext>
            </a:extLst>
          </p:cNvPr>
          <p:cNvGrpSpPr>
            <a:grpSpLocks/>
          </p:cNvGrpSpPr>
          <p:nvPr/>
        </p:nvGrpSpPr>
        <p:grpSpPr bwMode="auto">
          <a:xfrm>
            <a:off x="711200" y="2038350"/>
            <a:ext cx="10512423" cy="735013"/>
            <a:chOff x="4070741" y="0"/>
            <a:chExt cx="5797458" cy="689546"/>
          </a:xfrm>
        </p:grpSpPr>
        <p:sp>
          <p:nvSpPr>
            <p:cNvPr id="31774" name="任意多边形 12">
              <a:extLst>
                <a:ext uri="{FF2B5EF4-FFF2-40B4-BE49-F238E27FC236}">
                  <a16:creationId xmlns:a16="http://schemas.microsoft.com/office/drawing/2014/main" id="{3BB0143F-B18D-4298-9590-278F1564BBF6}"/>
                </a:ext>
              </a:extLst>
            </p:cNvPr>
            <p:cNvSpPr>
              <a:spLocks noChangeArrowheads="1"/>
            </p:cNvSpPr>
            <p:nvPr/>
          </p:nvSpPr>
          <p:spPr bwMode="auto">
            <a:xfrm>
              <a:off x="4070741" y="0"/>
              <a:ext cx="2053316" cy="689546"/>
            </a:xfrm>
            <a:custGeom>
              <a:avLst/>
              <a:gdLst>
                <a:gd name="T0" fmla="*/ 0 w 2008682"/>
                <a:gd name="T1" fmla="*/ 0 h 674557"/>
                <a:gd name="T2" fmla="*/ 1949367 w 2008682"/>
                <a:gd name="T3" fmla="*/ 0 h 674557"/>
                <a:gd name="T4" fmla="*/ 2342736 w 2008682"/>
                <a:gd name="T5" fmla="*/ 393370 h 674557"/>
                <a:gd name="T6" fmla="*/ 1949367 w 2008682"/>
                <a:gd name="T7" fmla="*/ 786740 h 674557"/>
                <a:gd name="T8" fmla="*/ 159917 w 2008682"/>
                <a:gd name="T9" fmla="*/ 786740 h 674557"/>
                <a:gd name="T10" fmla="*/ 546001 w 2008682"/>
                <a:gd name="T11" fmla="*/ 400655 h 674557"/>
                <a:gd name="T12" fmla="*/ 152633 w 2008682"/>
                <a:gd name="T13" fmla="*/ 7285 h 674557"/>
                <a:gd name="T14" fmla="*/ 0 w 2008682"/>
                <a:gd name="T15" fmla="*/ 72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rgbClr val="FFCF01">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en-US">
                <a:latin typeface="Segoe UI" panose="020B0502040204020203" pitchFamily="34" charset="0"/>
                <a:cs typeface="Segoe UI" panose="020B0502040204020203" pitchFamily="34" charset="0"/>
              </a:endParaRPr>
            </a:p>
          </p:txBody>
        </p:sp>
        <p:sp>
          <p:nvSpPr>
            <p:cNvPr id="31775" name="任意多边形 13">
              <a:extLst>
                <a:ext uri="{FF2B5EF4-FFF2-40B4-BE49-F238E27FC236}">
                  <a16:creationId xmlns:a16="http://schemas.microsoft.com/office/drawing/2014/main" id="{E7F6D3A9-06BB-4F20-8BFB-3C91CB00489F}"/>
                </a:ext>
              </a:extLst>
            </p:cNvPr>
            <p:cNvSpPr>
              <a:spLocks noChangeArrowheads="1"/>
            </p:cNvSpPr>
            <p:nvPr/>
          </p:nvSpPr>
          <p:spPr bwMode="auto">
            <a:xfrm>
              <a:off x="5965297" y="0"/>
              <a:ext cx="2053316" cy="689546"/>
            </a:xfrm>
            <a:custGeom>
              <a:avLst/>
              <a:gdLst>
                <a:gd name="T0" fmla="*/ 0 w 2008682"/>
                <a:gd name="T1" fmla="*/ 0 h 674557"/>
                <a:gd name="T2" fmla="*/ 1949367 w 2008682"/>
                <a:gd name="T3" fmla="*/ 0 h 674557"/>
                <a:gd name="T4" fmla="*/ 2342736 w 2008682"/>
                <a:gd name="T5" fmla="*/ 393370 h 674557"/>
                <a:gd name="T6" fmla="*/ 1949367 w 2008682"/>
                <a:gd name="T7" fmla="*/ 786740 h 674557"/>
                <a:gd name="T8" fmla="*/ 159917 w 2008682"/>
                <a:gd name="T9" fmla="*/ 786740 h 674557"/>
                <a:gd name="T10" fmla="*/ 546001 w 2008682"/>
                <a:gd name="T11" fmla="*/ 400655 h 674557"/>
                <a:gd name="T12" fmla="*/ 152633 w 2008682"/>
                <a:gd name="T13" fmla="*/ 7285 h 674557"/>
                <a:gd name="T14" fmla="*/ 0 w 2008682"/>
                <a:gd name="T15" fmla="*/ 72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rgbClr val="FFCF0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en-US">
                <a:latin typeface="Segoe UI" panose="020B0502040204020203" pitchFamily="34" charset="0"/>
                <a:cs typeface="Segoe UI" panose="020B0502040204020203" pitchFamily="34" charset="0"/>
              </a:endParaRPr>
            </a:p>
          </p:txBody>
        </p:sp>
        <p:sp>
          <p:nvSpPr>
            <p:cNvPr id="31776" name="任意多边形 14">
              <a:extLst>
                <a:ext uri="{FF2B5EF4-FFF2-40B4-BE49-F238E27FC236}">
                  <a16:creationId xmlns:a16="http://schemas.microsoft.com/office/drawing/2014/main" id="{16F5E6EC-1495-4678-8567-E4A6565F147D}"/>
                </a:ext>
              </a:extLst>
            </p:cNvPr>
            <p:cNvSpPr>
              <a:spLocks noChangeArrowheads="1"/>
            </p:cNvSpPr>
            <p:nvPr/>
          </p:nvSpPr>
          <p:spPr bwMode="auto">
            <a:xfrm>
              <a:off x="7814883" y="0"/>
              <a:ext cx="2053316" cy="689546"/>
            </a:xfrm>
            <a:custGeom>
              <a:avLst/>
              <a:gdLst>
                <a:gd name="T0" fmla="*/ 0 w 2008682"/>
                <a:gd name="T1" fmla="*/ 0 h 674557"/>
                <a:gd name="T2" fmla="*/ 1949367 w 2008682"/>
                <a:gd name="T3" fmla="*/ 0 h 674557"/>
                <a:gd name="T4" fmla="*/ 2342736 w 2008682"/>
                <a:gd name="T5" fmla="*/ 393370 h 674557"/>
                <a:gd name="T6" fmla="*/ 1949367 w 2008682"/>
                <a:gd name="T7" fmla="*/ 786740 h 674557"/>
                <a:gd name="T8" fmla="*/ 159917 w 2008682"/>
                <a:gd name="T9" fmla="*/ 786740 h 674557"/>
                <a:gd name="T10" fmla="*/ 546001 w 2008682"/>
                <a:gd name="T11" fmla="*/ 400655 h 674557"/>
                <a:gd name="T12" fmla="*/ 152633 w 2008682"/>
                <a:gd name="T13" fmla="*/ 7285 h 674557"/>
                <a:gd name="T14" fmla="*/ 0 w 2008682"/>
                <a:gd name="T15" fmla="*/ 7285 h 674557"/>
                <a:gd name="T16" fmla="*/ 0 w 2008682"/>
                <a:gd name="T17" fmla="*/ 0 h 6745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8682"/>
                <a:gd name="T28" fmla="*/ 0 h 674557"/>
                <a:gd name="T29" fmla="*/ 2008682 w 2008682"/>
                <a:gd name="T30" fmla="*/ 674557 h 6745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solidFill>
              <a:srgbClr val="DAB00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en-US">
                <a:latin typeface="Segoe UI" panose="020B0502040204020203" pitchFamily="34" charset="0"/>
                <a:cs typeface="Segoe UI" panose="020B0502040204020203" pitchFamily="34" charset="0"/>
              </a:endParaRPr>
            </a:p>
          </p:txBody>
        </p:sp>
      </p:grpSp>
      <p:sp>
        <p:nvSpPr>
          <p:cNvPr id="31751" name="文本框 18">
            <a:extLst>
              <a:ext uri="{FF2B5EF4-FFF2-40B4-BE49-F238E27FC236}">
                <a16:creationId xmlns:a16="http://schemas.microsoft.com/office/drawing/2014/main" id="{8AB5A93D-2B6C-41A2-9C01-9C7673188330}"/>
              </a:ext>
            </a:extLst>
          </p:cNvPr>
          <p:cNvSpPr>
            <a:spLocks noChangeArrowheads="1"/>
          </p:cNvSpPr>
          <p:nvPr/>
        </p:nvSpPr>
        <p:spPr bwMode="auto">
          <a:xfrm>
            <a:off x="1999970" y="2038350"/>
            <a:ext cx="15423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a:solidFill>
                  <a:srgbClr val="000000"/>
                </a:solidFill>
                <a:latin typeface="Segoe UI" panose="020B0502040204020203" pitchFamily="34" charset="0"/>
                <a:cs typeface="Segoe UI" panose="020B0502040204020203" pitchFamily="34" charset="0"/>
                <a:sym typeface="Arial" panose="020B0604020202020204" pitchFamily="34" charset="0"/>
              </a:rPr>
              <a:t>Risks and Concerns </a:t>
            </a:r>
          </a:p>
        </p:txBody>
      </p:sp>
      <p:sp>
        <p:nvSpPr>
          <p:cNvPr id="31752" name="文本框 19">
            <a:extLst>
              <a:ext uri="{FF2B5EF4-FFF2-40B4-BE49-F238E27FC236}">
                <a16:creationId xmlns:a16="http://schemas.microsoft.com/office/drawing/2014/main" id="{90BE5102-E724-4C89-8494-62AFCF28B971}"/>
              </a:ext>
            </a:extLst>
          </p:cNvPr>
          <p:cNvSpPr>
            <a:spLocks noChangeArrowheads="1"/>
          </p:cNvSpPr>
          <p:nvPr/>
        </p:nvSpPr>
        <p:spPr bwMode="auto">
          <a:xfrm>
            <a:off x="5108843" y="2021135"/>
            <a:ext cx="203321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a:solidFill>
                  <a:srgbClr val="000000"/>
                </a:solidFill>
                <a:latin typeface="Segoe UI" panose="020B0502040204020203" pitchFamily="34" charset="0"/>
                <a:cs typeface="Segoe UI" panose="020B0502040204020203" pitchFamily="34" charset="0"/>
                <a:sym typeface="Arial" panose="020B0604020202020204" pitchFamily="34" charset="0"/>
              </a:rPr>
              <a:t>Future Improvements</a:t>
            </a:r>
          </a:p>
        </p:txBody>
      </p:sp>
      <p:sp>
        <p:nvSpPr>
          <p:cNvPr id="31754" name="文本框 21">
            <a:extLst>
              <a:ext uri="{FF2B5EF4-FFF2-40B4-BE49-F238E27FC236}">
                <a16:creationId xmlns:a16="http://schemas.microsoft.com/office/drawing/2014/main" id="{0C64FA21-DB3D-4A7E-BA80-3388A5DD82DB}"/>
              </a:ext>
            </a:extLst>
          </p:cNvPr>
          <p:cNvSpPr>
            <a:spLocks noChangeArrowheads="1"/>
          </p:cNvSpPr>
          <p:nvPr/>
        </p:nvSpPr>
        <p:spPr bwMode="auto">
          <a:xfrm>
            <a:off x="8350636" y="2046773"/>
            <a:ext cx="22952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a:solidFill>
                  <a:srgbClr val="000000"/>
                </a:solidFill>
                <a:latin typeface="Segoe UI" panose="020B0502040204020203" pitchFamily="34" charset="0"/>
                <a:cs typeface="Segoe UI" panose="020B0502040204020203" pitchFamily="34" charset="0"/>
                <a:sym typeface="Arial" panose="020B0604020202020204" pitchFamily="34" charset="0"/>
              </a:rPr>
              <a:t>Ethical Considerations</a:t>
            </a:r>
          </a:p>
        </p:txBody>
      </p:sp>
      <p:sp>
        <p:nvSpPr>
          <p:cNvPr id="31765" name="矩形 34">
            <a:extLst>
              <a:ext uri="{FF2B5EF4-FFF2-40B4-BE49-F238E27FC236}">
                <a16:creationId xmlns:a16="http://schemas.microsoft.com/office/drawing/2014/main" id="{B29A818C-7FBA-4CF6-BC81-1B8B9D9C48C0}"/>
              </a:ext>
            </a:extLst>
          </p:cNvPr>
          <p:cNvSpPr>
            <a:spLocks noChangeArrowheads="1"/>
          </p:cNvSpPr>
          <p:nvPr/>
        </p:nvSpPr>
        <p:spPr bwMode="auto">
          <a:xfrm>
            <a:off x="4541520" y="2935136"/>
            <a:ext cx="3095004" cy="313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Incorporate probability estimation of fake reviews</a:t>
            </a:r>
          </a:p>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Consider seasonality of sales for recommendations</a:t>
            </a:r>
          </a:p>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Ensure data for prediction is highly reliable and accurate</a:t>
            </a:r>
          </a:p>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Inspect decision support evaluation metrics for Recommender Systems (e.g. </a:t>
            </a:r>
            <a:r>
              <a:rPr lang="en-US" altLang="zh-CN" sz="1600" dirty="0" err="1">
                <a:solidFill>
                  <a:srgbClr val="262626"/>
                </a:solidFill>
                <a:latin typeface="Segoe UI" panose="020B0502040204020203" pitchFamily="34" charset="0"/>
                <a:cs typeface="Segoe UI" panose="020B0502040204020203" pitchFamily="34" charset="0"/>
                <a:sym typeface="Open Sans" pitchFamily="34" charset="0"/>
              </a:rPr>
              <a:t>Precision@k</a:t>
            </a: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a:t>
            </a:r>
          </a:p>
        </p:txBody>
      </p:sp>
      <p:sp>
        <p:nvSpPr>
          <p:cNvPr id="31760" name="矩形 38">
            <a:extLst>
              <a:ext uri="{FF2B5EF4-FFF2-40B4-BE49-F238E27FC236}">
                <a16:creationId xmlns:a16="http://schemas.microsoft.com/office/drawing/2014/main" id="{90920FF3-6509-4FC2-A580-15F3D494F6BC}"/>
              </a:ext>
            </a:extLst>
          </p:cNvPr>
          <p:cNvSpPr>
            <a:spLocks noChangeArrowheads="1"/>
          </p:cNvSpPr>
          <p:nvPr/>
        </p:nvSpPr>
        <p:spPr bwMode="auto">
          <a:xfrm>
            <a:off x="0" y="6296025"/>
            <a:ext cx="12192000" cy="561975"/>
          </a:xfrm>
          <a:prstGeom prst="rect">
            <a:avLst/>
          </a:prstGeom>
          <a:solidFill>
            <a:srgbClr val="262626">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32" name="矩形 34">
            <a:extLst>
              <a:ext uri="{FF2B5EF4-FFF2-40B4-BE49-F238E27FC236}">
                <a16:creationId xmlns:a16="http://schemas.microsoft.com/office/drawing/2014/main" id="{53A67EC1-6B20-47F7-A3A9-1270DF062670}"/>
              </a:ext>
            </a:extLst>
          </p:cNvPr>
          <p:cNvSpPr>
            <a:spLocks noChangeArrowheads="1"/>
          </p:cNvSpPr>
          <p:nvPr/>
        </p:nvSpPr>
        <p:spPr bwMode="auto">
          <a:xfrm>
            <a:off x="1051559" y="2964873"/>
            <a:ext cx="3095004" cy="283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Predictions do not fully represent business cost of false positives and negatives</a:t>
            </a:r>
          </a:p>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Predicting fake reviews relies heavily on accuracy and integrity of training data</a:t>
            </a:r>
          </a:p>
          <a:p>
            <a:pPr marL="285750" indent="-285750" eaLnBrk="1" hangingPunct="1">
              <a:lnSpc>
                <a:spcPts val="2400"/>
              </a:lnSpc>
              <a:spcBef>
                <a:spcPct val="0"/>
              </a:spcBef>
            </a:pPr>
            <a:r>
              <a:rPr lang="en-US" altLang="zh-CN" sz="1600" dirty="0">
                <a:solidFill>
                  <a:srgbClr val="262626"/>
                </a:solidFill>
                <a:latin typeface="Segoe UI" panose="020B0502040204020203" pitchFamily="34" charset="0"/>
                <a:cs typeface="Segoe UI" panose="020B0502040204020203" pitchFamily="34" charset="0"/>
                <a:sym typeface="Open Sans" pitchFamily="34" charset="0"/>
              </a:rPr>
              <a:t>Statistical accuracy metrics for Recommender Systems alone</a:t>
            </a:r>
          </a:p>
        </p:txBody>
      </p:sp>
      <p:sp>
        <p:nvSpPr>
          <p:cNvPr id="33" name="矩形 34">
            <a:extLst>
              <a:ext uri="{FF2B5EF4-FFF2-40B4-BE49-F238E27FC236}">
                <a16:creationId xmlns:a16="http://schemas.microsoft.com/office/drawing/2014/main" id="{B59780F6-BFF3-4B18-9D6A-410940D8ECA7}"/>
              </a:ext>
            </a:extLst>
          </p:cNvPr>
          <p:cNvSpPr>
            <a:spLocks noChangeArrowheads="1"/>
          </p:cNvSpPr>
          <p:nvPr/>
        </p:nvSpPr>
        <p:spPr bwMode="auto">
          <a:xfrm>
            <a:off x="7869803" y="2912509"/>
            <a:ext cx="2853373" cy="16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ts val="2400"/>
              </a:lnSpc>
              <a:spcBef>
                <a:spcPct val="0"/>
              </a:spcBef>
            </a:pPr>
            <a:r>
              <a:rPr lang="en-US" altLang="zh-CN" sz="1600">
                <a:solidFill>
                  <a:srgbClr val="262626"/>
                </a:solidFill>
                <a:latin typeface="Segoe UI" panose="020B0502040204020203" pitchFamily="34" charset="0"/>
                <a:cs typeface="Segoe UI" panose="020B0502040204020203" pitchFamily="34" charset="0"/>
                <a:sym typeface="Open Sans" pitchFamily="34" charset="0"/>
              </a:rPr>
              <a:t>Ethical debate analogous to censoring of ‘fake news’</a:t>
            </a:r>
          </a:p>
          <a:p>
            <a:pPr marL="285750" indent="-285750" eaLnBrk="1" hangingPunct="1">
              <a:lnSpc>
                <a:spcPts val="2400"/>
              </a:lnSpc>
              <a:spcBef>
                <a:spcPct val="0"/>
              </a:spcBef>
            </a:pPr>
            <a:r>
              <a:rPr lang="en-US" altLang="zh-CN" sz="1600">
                <a:solidFill>
                  <a:srgbClr val="262626"/>
                </a:solidFill>
                <a:latin typeface="Segoe UI" panose="020B0502040204020203" pitchFamily="34" charset="0"/>
                <a:cs typeface="Segoe UI" panose="020B0502040204020203" pitchFamily="34" charset="0"/>
                <a:sym typeface="Open Sans" pitchFamily="34" charset="0"/>
              </a:rPr>
              <a:t>Cost of false opinions and misrepresentations vs. ethical issue of censoring </a:t>
            </a:r>
            <a:endParaRPr lang="zh-CN" altLang="en-US" sz="1600">
              <a:solidFill>
                <a:srgbClr val="262626"/>
              </a:solidFill>
              <a:latin typeface="Segoe UI" panose="020B0502040204020203" pitchFamily="34" charset="0"/>
              <a:cs typeface="Segoe UI" panose="020B0502040204020203" pitchFamily="34" charset="0"/>
              <a:sym typeface="Open Sans" pitchFamily="34" charset="0"/>
            </a:endParaRPr>
          </a:p>
        </p:txBody>
      </p:sp>
    </p:spTree>
    <p:extLst>
      <p:ext uri="{BB962C8B-B14F-4D97-AF65-F5344CB8AC3E}">
        <p14:creationId xmlns:p14="http://schemas.microsoft.com/office/powerpoint/2010/main" val="8208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4">
            <a:extLst>
              <a:ext uri="{FF2B5EF4-FFF2-40B4-BE49-F238E27FC236}">
                <a16:creationId xmlns:a16="http://schemas.microsoft.com/office/drawing/2014/main" id="{38B9F5B3-BA69-4BE5-95F1-DF0B002694AA}"/>
              </a:ext>
            </a:extLst>
          </p:cNvPr>
          <p:cNvSpPr>
            <a:spLocks noChangeArrowheads="1"/>
          </p:cNvSpPr>
          <p:nvPr/>
        </p:nvSpPr>
        <p:spPr bwMode="auto">
          <a:xfrm>
            <a:off x="-794" y="0"/>
            <a:ext cx="12192000" cy="6858001"/>
          </a:xfrm>
          <a:prstGeom prst="rect">
            <a:avLst/>
          </a:prstGeom>
          <a:solidFill>
            <a:srgbClr val="FFCF0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grpSp>
        <p:nvGrpSpPr>
          <p:cNvPr id="60419" name="组合 3">
            <a:extLst>
              <a:ext uri="{FF2B5EF4-FFF2-40B4-BE49-F238E27FC236}">
                <a16:creationId xmlns:a16="http://schemas.microsoft.com/office/drawing/2014/main" id="{7ADD29A1-2C9C-46BD-A503-ECA621F00356}"/>
              </a:ext>
            </a:extLst>
          </p:cNvPr>
          <p:cNvGrpSpPr>
            <a:grpSpLocks/>
          </p:cNvGrpSpPr>
          <p:nvPr/>
        </p:nvGrpSpPr>
        <p:grpSpPr bwMode="auto">
          <a:xfrm>
            <a:off x="0" y="0"/>
            <a:ext cx="12192000" cy="4181856"/>
            <a:chOff x="0" y="0"/>
            <a:chExt cx="12192000" cy="2253343"/>
          </a:xfrm>
        </p:grpSpPr>
        <p:sp>
          <p:nvSpPr>
            <p:cNvPr id="60430" name="矩形 1">
              <a:extLst>
                <a:ext uri="{FF2B5EF4-FFF2-40B4-BE49-F238E27FC236}">
                  <a16:creationId xmlns:a16="http://schemas.microsoft.com/office/drawing/2014/main" id="{AA8DB3A3-C762-4326-94C1-E8B8EA083E63}"/>
                </a:ext>
              </a:extLst>
            </p:cNvPr>
            <p:cNvSpPr>
              <a:spLocks noChangeArrowheads="1"/>
            </p:cNvSpPr>
            <p:nvPr/>
          </p:nvSpPr>
          <p:spPr bwMode="auto">
            <a:xfrm>
              <a:off x="0" y="0"/>
              <a:ext cx="12192000" cy="1785255"/>
            </a:xfrm>
            <a:prstGeom prst="rect">
              <a:avLst/>
            </a:prstGeom>
            <a:solidFill>
              <a:srgbClr val="26262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60431" name="等腰三角形 2">
              <a:extLst>
                <a:ext uri="{FF2B5EF4-FFF2-40B4-BE49-F238E27FC236}">
                  <a16:creationId xmlns:a16="http://schemas.microsoft.com/office/drawing/2014/main" id="{31066300-E248-4E82-A0B5-8EE4C0CA507F}"/>
                </a:ext>
              </a:extLst>
            </p:cNvPr>
            <p:cNvSpPr>
              <a:spLocks noChangeArrowheads="1"/>
            </p:cNvSpPr>
            <p:nvPr/>
          </p:nvSpPr>
          <p:spPr bwMode="auto">
            <a:xfrm rot="10800000">
              <a:off x="5690523" y="1785257"/>
              <a:ext cx="810954" cy="468086"/>
            </a:xfrm>
            <a:prstGeom prst="triangle">
              <a:avLst>
                <a:gd name="adj" fmla="val 50000"/>
              </a:avLst>
            </a:prstGeom>
            <a:solidFill>
              <a:srgbClr val="26262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grpSp>
      <p:sp>
        <p:nvSpPr>
          <p:cNvPr id="60420" name="文本框 5">
            <a:extLst>
              <a:ext uri="{FF2B5EF4-FFF2-40B4-BE49-F238E27FC236}">
                <a16:creationId xmlns:a16="http://schemas.microsoft.com/office/drawing/2014/main" id="{E060D871-A11F-4E3F-BB6F-9E47E14BC56F}"/>
              </a:ext>
            </a:extLst>
          </p:cNvPr>
          <p:cNvSpPr>
            <a:spLocks noChangeArrowheads="1"/>
          </p:cNvSpPr>
          <p:nvPr/>
        </p:nvSpPr>
        <p:spPr bwMode="auto">
          <a:xfrm>
            <a:off x="1274762" y="1287484"/>
            <a:ext cx="96408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200" b="1" dirty="0">
                <a:solidFill>
                  <a:schemeClr val="bg1"/>
                </a:solidFill>
                <a:latin typeface="Segoe UI" panose="020B0502040204020203" pitchFamily="34" charset="0"/>
                <a:cs typeface="Segoe UI" panose="020B0502040204020203" pitchFamily="34" charset="0"/>
                <a:sym typeface="Segoe UI" panose="020B0502040204020203" pitchFamily="34" charset="0"/>
              </a:rPr>
              <a:t>Thank You For Watching</a:t>
            </a:r>
            <a:r>
              <a:rPr lang="zh-CN" altLang="en-US" sz="4200" b="1" dirty="0">
                <a:solidFill>
                  <a:schemeClr val="bg1"/>
                </a:solidFill>
                <a:latin typeface="Segoe UI" panose="020B0502040204020203" pitchFamily="34" charset="0"/>
                <a:cs typeface="Segoe UI" panose="020B0502040204020203" pitchFamily="34" charset="0"/>
                <a:sym typeface="Segoe UI" panose="020B0502040204020203" pitchFamily="34" charset="0"/>
              </a:rPr>
              <a:t>！ </a:t>
            </a:r>
            <a:endParaRPr lang="zh-CN" altLang="en-US" sz="1800" b="1"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文本框 3">
            <a:extLst>
              <a:ext uri="{FF2B5EF4-FFF2-40B4-BE49-F238E27FC236}">
                <a16:creationId xmlns:a16="http://schemas.microsoft.com/office/drawing/2014/main" id="{1E9932D5-CD52-430D-85F1-A35D338290BD}"/>
              </a:ext>
            </a:extLst>
          </p:cNvPr>
          <p:cNvSpPr>
            <a:spLocks noChangeArrowheads="1"/>
          </p:cNvSpPr>
          <p:nvPr/>
        </p:nvSpPr>
        <p:spPr bwMode="auto">
          <a:xfrm>
            <a:off x="1204913" y="522496"/>
            <a:ext cx="10366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latin typeface="Segoe UI" panose="020B0502040204020203" pitchFamily="34" charset="0"/>
                <a:cs typeface="Segoe UI" panose="020B0502040204020203" pitchFamily="34" charset="0"/>
                <a:sym typeface="Segoe UI" panose="020B0502040204020203" pitchFamily="34" charset="0"/>
              </a:rPr>
              <a:t>Fake reviews at Amazon affect its recommendations</a:t>
            </a:r>
            <a:endParaRPr lang="zh-CN" altLang="en-US" sz="3200">
              <a:solidFill>
                <a:srgbClr val="000000"/>
              </a:solidFill>
              <a:latin typeface="Segoe UI" panose="020B0502040204020203" pitchFamily="34" charset="0"/>
              <a:cs typeface="Segoe UI" panose="020B0502040204020203" pitchFamily="34" charset="0"/>
              <a:sym typeface="Segoe UI" panose="020B0502040204020203" pitchFamily="34" charset="0"/>
            </a:endParaRPr>
          </a:p>
        </p:txBody>
      </p:sp>
      <p:sp>
        <p:nvSpPr>
          <p:cNvPr id="58372" name="矩形 4">
            <a:extLst>
              <a:ext uri="{FF2B5EF4-FFF2-40B4-BE49-F238E27FC236}">
                <a16:creationId xmlns:a16="http://schemas.microsoft.com/office/drawing/2014/main" id="{2584DC7A-5995-451B-B03E-6DF8AD1913EB}"/>
              </a:ext>
            </a:extLst>
          </p:cNvPr>
          <p:cNvSpPr>
            <a:spLocks noChangeArrowheads="1"/>
          </p:cNvSpPr>
          <p:nvPr/>
        </p:nvSpPr>
        <p:spPr bwMode="auto">
          <a:xfrm>
            <a:off x="1204913" y="1453645"/>
            <a:ext cx="5441949" cy="2949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285750" indent="-285750" eaLnBrk="1" hangingPunct="1">
              <a:lnSpc>
                <a:spcPts val="25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33% of online shoppers refuse to buy products that do not have positive reviews </a:t>
            </a:r>
          </a:p>
          <a:p>
            <a:pPr marL="285750" indent="-285750" eaLnBrk="1" hangingPunct="1">
              <a:lnSpc>
                <a:spcPts val="25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Rise in the number of fake reviews reduce the platform’s ability to accurately show the views and opinions of the customers</a:t>
            </a:r>
          </a:p>
          <a:p>
            <a:pPr marL="285750" indent="-285750" eaLnBrk="1" hangingPunct="1">
              <a:lnSpc>
                <a:spcPts val="2500"/>
              </a:lnSpc>
              <a:spcBef>
                <a:spcPct val="0"/>
              </a:spcBef>
            </a:pPr>
            <a:r>
              <a:rPr lang="en-US" altLang="zh-CN" sz="1800">
                <a:solidFill>
                  <a:srgbClr val="262626"/>
                </a:solidFill>
                <a:latin typeface="Segoe UI" panose="020B0502040204020203" pitchFamily="34" charset="0"/>
                <a:cs typeface="Segoe UI" panose="020B0502040204020203" pitchFamily="34" charset="0"/>
                <a:sym typeface="Open Sans" pitchFamily="34" charset="0"/>
              </a:rPr>
              <a:t>Relying on fake reviews for recommendations diminish the platform’s ability to make relevant recommendations</a:t>
            </a:r>
          </a:p>
          <a:p>
            <a:pPr marL="285750" indent="-285750" eaLnBrk="1" hangingPunct="1">
              <a:lnSpc>
                <a:spcPts val="2500"/>
              </a:lnSpc>
              <a:spcBef>
                <a:spcPct val="0"/>
              </a:spcBef>
            </a:pPr>
            <a:endParaRPr lang="zh-CN" altLang="en-US" sz="180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58373" name="矩形 6">
            <a:extLst>
              <a:ext uri="{FF2B5EF4-FFF2-40B4-BE49-F238E27FC236}">
                <a16:creationId xmlns:a16="http://schemas.microsoft.com/office/drawing/2014/main" id="{380F35F2-3A19-4864-9E93-07B5615FFE82}"/>
              </a:ext>
            </a:extLst>
          </p:cNvPr>
          <p:cNvSpPr>
            <a:spLocks noChangeArrowheads="1"/>
          </p:cNvSpPr>
          <p:nvPr/>
        </p:nvSpPr>
        <p:spPr bwMode="auto">
          <a:xfrm>
            <a:off x="0" y="5006231"/>
            <a:ext cx="12192000" cy="1835150"/>
          </a:xfrm>
          <a:prstGeom prst="rect">
            <a:avLst/>
          </a:prstGeom>
          <a:solidFill>
            <a:srgbClr val="262626"/>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8374" name="文本框 7">
            <a:extLst>
              <a:ext uri="{FF2B5EF4-FFF2-40B4-BE49-F238E27FC236}">
                <a16:creationId xmlns:a16="http://schemas.microsoft.com/office/drawing/2014/main" id="{3D7306F1-7224-48C4-A3FA-CC79E0EA73EE}"/>
              </a:ext>
            </a:extLst>
          </p:cNvPr>
          <p:cNvSpPr>
            <a:spLocks noChangeArrowheads="1"/>
          </p:cNvSpPr>
          <p:nvPr/>
        </p:nvSpPr>
        <p:spPr bwMode="auto">
          <a:xfrm>
            <a:off x="1292225" y="4469259"/>
            <a:ext cx="5354638" cy="461665"/>
          </a:xfrm>
          <a:prstGeom prst="rect">
            <a:avLst/>
          </a:prstGeom>
          <a:noFill/>
          <a:ln w="3175">
            <a:solidFill>
              <a:srgbClr val="7F7F7F"/>
            </a:solidFill>
            <a:bevel/>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000000"/>
                </a:solidFill>
                <a:latin typeface="Segoe UI" panose="020B0502040204020203" pitchFamily="34" charset="0"/>
                <a:cs typeface="Segoe UI" panose="020B0502040204020203" pitchFamily="34" charset="0"/>
                <a:sym typeface="Arial" panose="020B0604020202020204" pitchFamily="34" charset="0"/>
              </a:rPr>
              <a:t>Advantages of detecting fake reviews:</a:t>
            </a:r>
          </a:p>
        </p:txBody>
      </p:sp>
      <p:sp>
        <p:nvSpPr>
          <p:cNvPr id="58375" name="椭圆 1">
            <a:extLst>
              <a:ext uri="{FF2B5EF4-FFF2-40B4-BE49-F238E27FC236}">
                <a16:creationId xmlns:a16="http://schemas.microsoft.com/office/drawing/2014/main" id="{CCF9B245-27EB-4ABB-AA16-6544B02964E1}"/>
              </a:ext>
            </a:extLst>
          </p:cNvPr>
          <p:cNvSpPr>
            <a:spLocks noChangeArrowheads="1"/>
          </p:cNvSpPr>
          <p:nvPr/>
        </p:nvSpPr>
        <p:spPr bwMode="auto">
          <a:xfrm>
            <a:off x="1349375" y="5586413"/>
            <a:ext cx="803275" cy="801687"/>
          </a:xfrm>
          <a:prstGeom prst="ellipse">
            <a:avLst/>
          </a:prstGeom>
          <a:solidFill>
            <a:srgbClr val="FFFFFF">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8376" name="椭圆 56">
            <a:extLst>
              <a:ext uri="{FF2B5EF4-FFF2-40B4-BE49-F238E27FC236}">
                <a16:creationId xmlns:a16="http://schemas.microsoft.com/office/drawing/2014/main" id="{D970F616-500B-4040-9B7A-B1E35EAD4A48}"/>
              </a:ext>
            </a:extLst>
          </p:cNvPr>
          <p:cNvSpPr>
            <a:spLocks noChangeArrowheads="1"/>
          </p:cNvSpPr>
          <p:nvPr/>
        </p:nvSpPr>
        <p:spPr bwMode="auto">
          <a:xfrm>
            <a:off x="6480175" y="5586413"/>
            <a:ext cx="801688" cy="801687"/>
          </a:xfrm>
          <a:prstGeom prst="ellipse">
            <a:avLst/>
          </a:prstGeom>
          <a:solidFill>
            <a:srgbClr val="FFFFFF">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8377" name="矩形 57">
            <a:extLst>
              <a:ext uri="{FF2B5EF4-FFF2-40B4-BE49-F238E27FC236}">
                <a16:creationId xmlns:a16="http://schemas.microsoft.com/office/drawing/2014/main" id="{3DFCD8A3-3A67-4710-B8CA-83C55AB1C8E9}"/>
              </a:ext>
            </a:extLst>
          </p:cNvPr>
          <p:cNvSpPr>
            <a:spLocks noChangeArrowheads="1"/>
          </p:cNvSpPr>
          <p:nvPr/>
        </p:nvSpPr>
        <p:spPr bwMode="auto">
          <a:xfrm>
            <a:off x="2341563" y="5872163"/>
            <a:ext cx="3826160" cy="66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Font typeface="Arial" panose="020B0604020202020204" pitchFamily="34" charset="0"/>
              <a:buNone/>
            </a:pPr>
            <a:r>
              <a:rPr lang="en-US" altLang="zh-CN" sz="1600">
                <a:solidFill>
                  <a:schemeClr val="bg1"/>
                </a:solidFill>
                <a:latin typeface="Segoe UI" panose="020B0502040204020203" pitchFamily="34" charset="0"/>
                <a:cs typeface="Segoe UI" panose="020B0502040204020203" pitchFamily="34" charset="0"/>
                <a:sym typeface="Open Sans" pitchFamily="34" charset="0"/>
              </a:rPr>
              <a:t>Identifying and removing fake reviews increase customers’ trust on reviews </a:t>
            </a:r>
            <a:endParaRPr lang="zh-CN" altLang="en-US" sz="1600">
              <a:solidFill>
                <a:schemeClr val="bg1"/>
              </a:solidFill>
              <a:latin typeface="Segoe UI" panose="020B0502040204020203" pitchFamily="34" charset="0"/>
              <a:cs typeface="Segoe UI" panose="020B0502040204020203" pitchFamily="34" charset="0"/>
              <a:sym typeface="Open Sans" pitchFamily="34" charset="0"/>
            </a:endParaRPr>
          </a:p>
        </p:txBody>
      </p:sp>
      <p:sp>
        <p:nvSpPr>
          <p:cNvPr id="58378" name="矩形 58">
            <a:extLst>
              <a:ext uri="{FF2B5EF4-FFF2-40B4-BE49-F238E27FC236}">
                <a16:creationId xmlns:a16="http://schemas.microsoft.com/office/drawing/2014/main" id="{6C2AAB49-3914-4091-A69C-77D2B3B356D3}"/>
              </a:ext>
            </a:extLst>
          </p:cNvPr>
          <p:cNvSpPr>
            <a:spLocks noChangeArrowheads="1"/>
          </p:cNvSpPr>
          <p:nvPr/>
        </p:nvSpPr>
        <p:spPr bwMode="auto">
          <a:xfrm>
            <a:off x="7531100" y="5872163"/>
            <a:ext cx="4660900" cy="66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Font typeface="Arial" panose="020B0604020202020204" pitchFamily="34" charset="0"/>
              <a:buNone/>
            </a:pPr>
            <a:r>
              <a:rPr lang="en-US" altLang="zh-CN" sz="1600">
                <a:solidFill>
                  <a:schemeClr val="bg1"/>
                </a:solidFill>
                <a:latin typeface="Segoe UI" panose="020B0502040204020203" pitchFamily="34" charset="0"/>
                <a:cs typeface="Segoe UI" panose="020B0502040204020203" pitchFamily="34" charset="0"/>
                <a:sym typeface="Open Sans" pitchFamily="34" charset="0"/>
              </a:rPr>
              <a:t>Relying on real reviews will improve the performance of Amazon’s recommendations</a:t>
            </a:r>
            <a:endParaRPr lang="zh-CN" altLang="en-US" sz="1600">
              <a:solidFill>
                <a:schemeClr val="bg1"/>
              </a:solidFill>
              <a:latin typeface="Segoe UI" panose="020B0502040204020203" pitchFamily="34" charset="0"/>
              <a:cs typeface="Segoe UI" panose="020B0502040204020203" pitchFamily="34" charset="0"/>
              <a:sym typeface="Open Sans" pitchFamily="34" charset="0"/>
            </a:endParaRPr>
          </a:p>
        </p:txBody>
      </p:sp>
      <p:sp>
        <p:nvSpPr>
          <p:cNvPr id="58379" name="文本框 2">
            <a:extLst>
              <a:ext uri="{FF2B5EF4-FFF2-40B4-BE49-F238E27FC236}">
                <a16:creationId xmlns:a16="http://schemas.microsoft.com/office/drawing/2014/main" id="{69D9B1AE-19D3-408F-8667-77BE2AD2F7AB}"/>
              </a:ext>
            </a:extLst>
          </p:cNvPr>
          <p:cNvSpPr>
            <a:spLocks noChangeArrowheads="1"/>
          </p:cNvSpPr>
          <p:nvPr/>
        </p:nvSpPr>
        <p:spPr bwMode="auto">
          <a:xfrm>
            <a:off x="2370138" y="5448300"/>
            <a:ext cx="3400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FFCF01"/>
                </a:solidFill>
                <a:latin typeface="Segoe UI" panose="020B0502040204020203" pitchFamily="34" charset="0"/>
                <a:cs typeface="Segoe UI" panose="020B0502040204020203" pitchFamily="34" charset="0"/>
                <a:sym typeface="Arial" panose="020B0604020202020204" pitchFamily="34" charset="0"/>
              </a:rPr>
              <a:t>Integrity of Reviews</a:t>
            </a:r>
          </a:p>
        </p:txBody>
      </p:sp>
      <p:sp>
        <p:nvSpPr>
          <p:cNvPr id="58380" name="文本框 59">
            <a:extLst>
              <a:ext uri="{FF2B5EF4-FFF2-40B4-BE49-F238E27FC236}">
                <a16:creationId xmlns:a16="http://schemas.microsoft.com/office/drawing/2014/main" id="{2D21236E-D593-4383-98EE-B18FECC0A63F}"/>
              </a:ext>
            </a:extLst>
          </p:cNvPr>
          <p:cNvSpPr>
            <a:spLocks noChangeArrowheads="1"/>
          </p:cNvSpPr>
          <p:nvPr/>
        </p:nvSpPr>
        <p:spPr bwMode="auto">
          <a:xfrm>
            <a:off x="7529513" y="5448300"/>
            <a:ext cx="4041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FFCF01"/>
                </a:solidFill>
                <a:latin typeface="Segoe UI" panose="020B0502040204020203" pitchFamily="34" charset="0"/>
                <a:cs typeface="Segoe UI" panose="020B0502040204020203" pitchFamily="34" charset="0"/>
                <a:sym typeface="Arial" panose="020B0604020202020204" pitchFamily="34" charset="0"/>
              </a:rPr>
              <a:t>Better Recommendations</a:t>
            </a:r>
          </a:p>
        </p:txBody>
      </p:sp>
      <p:grpSp>
        <p:nvGrpSpPr>
          <p:cNvPr id="58381" name="组合 60">
            <a:extLst>
              <a:ext uri="{FF2B5EF4-FFF2-40B4-BE49-F238E27FC236}">
                <a16:creationId xmlns:a16="http://schemas.microsoft.com/office/drawing/2014/main" id="{0E9AE680-57AC-4559-85E0-E78400A0BE5B}"/>
              </a:ext>
            </a:extLst>
          </p:cNvPr>
          <p:cNvGrpSpPr>
            <a:grpSpLocks/>
          </p:cNvGrpSpPr>
          <p:nvPr/>
        </p:nvGrpSpPr>
        <p:grpSpPr bwMode="auto">
          <a:xfrm>
            <a:off x="6646863" y="5732463"/>
            <a:ext cx="407987" cy="488950"/>
            <a:chOff x="0" y="0"/>
            <a:chExt cx="847725" cy="1017587"/>
          </a:xfrm>
        </p:grpSpPr>
        <p:sp>
          <p:nvSpPr>
            <p:cNvPr id="58383" name="Freeform 5">
              <a:extLst>
                <a:ext uri="{FF2B5EF4-FFF2-40B4-BE49-F238E27FC236}">
                  <a16:creationId xmlns:a16="http://schemas.microsoft.com/office/drawing/2014/main" id="{F98F9778-3125-46B0-A646-5F66AF5DBE23}"/>
                </a:ext>
              </a:extLst>
            </p:cNvPr>
            <p:cNvSpPr>
              <a:spLocks noEditPoints="1" noChangeArrowheads="1"/>
            </p:cNvSpPr>
            <p:nvPr/>
          </p:nvSpPr>
          <p:spPr bwMode="auto">
            <a:xfrm>
              <a:off x="0" y="0"/>
              <a:ext cx="847725" cy="968375"/>
            </a:xfrm>
            <a:custGeom>
              <a:avLst/>
              <a:gdLst>
                <a:gd name="T0" fmla="*/ 2147483646 w 325"/>
                <a:gd name="T1" fmla="*/ 2147483646 h 372"/>
                <a:gd name="T2" fmla="*/ 2147483646 w 325"/>
                <a:gd name="T3" fmla="*/ 2147483646 h 372"/>
                <a:gd name="T4" fmla="*/ 2147483646 w 325"/>
                <a:gd name="T5" fmla="*/ 2147483646 h 372"/>
                <a:gd name="T6" fmla="*/ 2147483646 w 325"/>
                <a:gd name="T7" fmla="*/ 2147483646 h 372"/>
                <a:gd name="T8" fmla="*/ 2147483646 w 325"/>
                <a:gd name="T9" fmla="*/ 2147483646 h 372"/>
                <a:gd name="T10" fmla="*/ 2147483646 w 325"/>
                <a:gd name="T11" fmla="*/ 2147483646 h 372"/>
                <a:gd name="T12" fmla="*/ 2147483646 w 325"/>
                <a:gd name="T13" fmla="*/ 2147483646 h 372"/>
                <a:gd name="T14" fmla="*/ 2147483646 w 325"/>
                <a:gd name="T15" fmla="*/ 2147483646 h 372"/>
                <a:gd name="T16" fmla="*/ 2147483646 w 325"/>
                <a:gd name="T17" fmla="*/ 2147483646 h 372"/>
                <a:gd name="T18" fmla="*/ 2147483646 w 325"/>
                <a:gd name="T19" fmla="*/ 2147483646 h 372"/>
                <a:gd name="T20" fmla="*/ 2147483646 w 325"/>
                <a:gd name="T21" fmla="*/ 0 h 372"/>
                <a:gd name="T22" fmla="*/ 2147483646 w 325"/>
                <a:gd name="T23" fmla="*/ 2147483646 h 372"/>
                <a:gd name="T24" fmla="*/ 2147483646 w 325"/>
                <a:gd name="T25" fmla="*/ 2147483646 h 372"/>
                <a:gd name="T26" fmla="*/ 2147483646 w 325"/>
                <a:gd name="T27" fmla="*/ 2147483646 h 372"/>
                <a:gd name="T28" fmla="*/ 2147483646 w 325"/>
                <a:gd name="T29" fmla="*/ 2147483646 h 372"/>
                <a:gd name="T30" fmla="*/ 2147483646 w 325"/>
                <a:gd name="T31" fmla="*/ 2147483646 h 372"/>
                <a:gd name="T32" fmla="*/ 2147483646 w 325"/>
                <a:gd name="T33" fmla="*/ 2147483646 h 372"/>
                <a:gd name="T34" fmla="*/ 2147483646 w 325"/>
                <a:gd name="T35" fmla="*/ 2147483646 h 372"/>
                <a:gd name="T36" fmla="*/ 0 w 325"/>
                <a:gd name="T37" fmla="*/ 2147483646 h 372"/>
                <a:gd name="T38" fmla="*/ 2147483646 w 325"/>
                <a:gd name="T39" fmla="*/ 2147483646 h 372"/>
                <a:gd name="T40" fmla="*/ 2147483646 w 325"/>
                <a:gd name="T41" fmla="*/ 2147483646 h 372"/>
                <a:gd name="T42" fmla="*/ 2147483646 w 325"/>
                <a:gd name="T43" fmla="*/ 2147483646 h 372"/>
                <a:gd name="T44" fmla="*/ 2147483646 w 325"/>
                <a:gd name="T45" fmla="*/ 2147483646 h 372"/>
                <a:gd name="T46" fmla="*/ 2147483646 w 325"/>
                <a:gd name="T47" fmla="*/ 2147483646 h 372"/>
                <a:gd name="T48" fmla="*/ 2147483646 w 325"/>
                <a:gd name="T49" fmla="*/ 2147483646 h 372"/>
                <a:gd name="T50" fmla="*/ 2147483646 w 325"/>
                <a:gd name="T51" fmla="*/ 2147483646 h 372"/>
                <a:gd name="T52" fmla="*/ 2147483646 w 325"/>
                <a:gd name="T53" fmla="*/ 2147483646 h 372"/>
                <a:gd name="T54" fmla="*/ 2147483646 w 325"/>
                <a:gd name="T55" fmla="*/ 2147483646 h 37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5"/>
                <a:gd name="T85" fmla="*/ 0 h 372"/>
                <a:gd name="T86" fmla="*/ 325 w 325"/>
                <a:gd name="T87" fmla="*/ 372 h 37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5" h="372">
                  <a:moveTo>
                    <a:pt x="246" y="219"/>
                  </a:moveTo>
                  <a:cubicBezTo>
                    <a:pt x="280" y="181"/>
                    <a:pt x="299" y="144"/>
                    <a:pt x="310" y="113"/>
                  </a:cubicBezTo>
                  <a:cubicBezTo>
                    <a:pt x="310" y="113"/>
                    <a:pt x="310" y="113"/>
                    <a:pt x="310" y="113"/>
                  </a:cubicBezTo>
                  <a:cubicBezTo>
                    <a:pt x="310" y="113"/>
                    <a:pt x="314" y="102"/>
                    <a:pt x="318" y="84"/>
                  </a:cubicBezTo>
                  <a:cubicBezTo>
                    <a:pt x="318" y="83"/>
                    <a:pt x="318" y="82"/>
                    <a:pt x="318" y="81"/>
                  </a:cubicBezTo>
                  <a:cubicBezTo>
                    <a:pt x="319" y="79"/>
                    <a:pt x="319" y="78"/>
                    <a:pt x="319" y="76"/>
                  </a:cubicBezTo>
                  <a:cubicBezTo>
                    <a:pt x="323" y="51"/>
                    <a:pt x="322" y="30"/>
                    <a:pt x="320" y="19"/>
                  </a:cubicBezTo>
                  <a:cubicBezTo>
                    <a:pt x="321" y="18"/>
                    <a:pt x="321" y="17"/>
                    <a:pt x="322" y="17"/>
                  </a:cubicBezTo>
                  <a:cubicBezTo>
                    <a:pt x="324" y="14"/>
                    <a:pt x="325" y="11"/>
                    <a:pt x="324" y="10"/>
                  </a:cubicBezTo>
                  <a:cubicBezTo>
                    <a:pt x="323" y="10"/>
                    <a:pt x="323" y="10"/>
                    <a:pt x="323" y="10"/>
                  </a:cubicBezTo>
                  <a:cubicBezTo>
                    <a:pt x="325" y="0"/>
                    <a:pt x="325" y="0"/>
                    <a:pt x="325" y="0"/>
                  </a:cubicBezTo>
                  <a:cubicBezTo>
                    <a:pt x="315" y="3"/>
                    <a:pt x="315" y="3"/>
                    <a:pt x="315" y="3"/>
                  </a:cubicBezTo>
                  <a:cubicBezTo>
                    <a:pt x="313" y="2"/>
                    <a:pt x="313" y="2"/>
                    <a:pt x="313" y="2"/>
                  </a:cubicBezTo>
                  <a:cubicBezTo>
                    <a:pt x="312" y="2"/>
                    <a:pt x="310" y="3"/>
                    <a:pt x="308" y="6"/>
                  </a:cubicBezTo>
                  <a:cubicBezTo>
                    <a:pt x="307" y="6"/>
                    <a:pt x="307" y="7"/>
                    <a:pt x="307" y="7"/>
                  </a:cubicBezTo>
                  <a:cubicBezTo>
                    <a:pt x="307" y="7"/>
                    <a:pt x="269" y="9"/>
                    <a:pt x="225" y="36"/>
                  </a:cubicBezTo>
                  <a:cubicBezTo>
                    <a:pt x="225" y="36"/>
                    <a:pt x="225" y="36"/>
                    <a:pt x="225" y="36"/>
                  </a:cubicBezTo>
                  <a:cubicBezTo>
                    <a:pt x="164" y="74"/>
                    <a:pt x="135" y="134"/>
                    <a:pt x="135" y="134"/>
                  </a:cubicBezTo>
                  <a:cubicBezTo>
                    <a:pt x="24" y="119"/>
                    <a:pt x="0" y="222"/>
                    <a:pt x="0" y="222"/>
                  </a:cubicBezTo>
                  <a:cubicBezTo>
                    <a:pt x="215" y="209"/>
                    <a:pt x="186" y="372"/>
                    <a:pt x="186" y="372"/>
                  </a:cubicBezTo>
                  <a:cubicBezTo>
                    <a:pt x="281" y="331"/>
                    <a:pt x="246" y="219"/>
                    <a:pt x="246" y="219"/>
                  </a:cubicBezTo>
                  <a:close/>
                  <a:moveTo>
                    <a:pt x="238" y="162"/>
                  </a:moveTo>
                  <a:cubicBezTo>
                    <a:pt x="229" y="173"/>
                    <a:pt x="212" y="176"/>
                    <a:pt x="199" y="168"/>
                  </a:cubicBezTo>
                  <a:cubicBezTo>
                    <a:pt x="184" y="159"/>
                    <a:pt x="178" y="140"/>
                    <a:pt x="187" y="125"/>
                  </a:cubicBezTo>
                  <a:cubicBezTo>
                    <a:pt x="188" y="123"/>
                    <a:pt x="189" y="122"/>
                    <a:pt x="191" y="120"/>
                  </a:cubicBezTo>
                  <a:cubicBezTo>
                    <a:pt x="200" y="109"/>
                    <a:pt x="217" y="107"/>
                    <a:pt x="230" y="114"/>
                  </a:cubicBezTo>
                  <a:cubicBezTo>
                    <a:pt x="245" y="123"/>
                    <a:pt x="251" y="142"/>
                    <a:pt x="242" y="157"/>
                  </a:cubicBezTo>
                  <a:cubicBezTo>
                    <a:pt x="241" y="159"/>
                    <a:pt x="240" y="161"/>
                    <a:pt x="238" y="162"/>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8384" name="Freeform 6">
              <a:extLst>
                <a:ext uri="{FF2B5EF4-FFF2-40B4-BE49-F238E27FC236}">
                  <a16:creationId xmlns:a16="http://schemas.microsoft.com/office/drawing/2014/main" id="{036FF9E3-1311-4A93-9D62-7DC38F73C6DE}"/>
                </a:ext>
              </a:extLst>
            </p:cNvPr>
            <p:cNvSpPr>
              <a:spLocks noChangeArrowheads="1"/>
            </p:cNvSpPr>
            <p:nvPr/>
          </p:nvSpPr>
          <p:spPr bwMode="auto">
            <a:xfrm>
              <a:off x="222250" y="769937"/>
              <a:ext cx="187325" cy="231775"/>
            </a:xfrm>
            <a:custGeom>
              <a:avLst/>
              <a:gdLst>
                <a:gd name="T0" fmla="*/ 0 w 72"/>
                <a:gd name="T1" fmla="*/ 2147483646 h 89"/>
                <a:gd name="T2" fmla="*/ 2147483646 w 72"/>
                <a:gd name="T3" fmla="*/ 0 h 89"/>
                <a:gd name="T4" fmla="*/ 0 w 72"/>
                <a:gd name="T5" fmla="*/ 2147483646 h 89"/>
                <a:gd name="T6" fmla="*/ 0 60000 65536"/>
                <a:gd name="T7" fmla="*/ 0 60000 65536"/>
                <a:gd name="T8" fmla="*/ 0 60000 65536"/>
                <a:gd name="T9" fmla="*/ 0 w 72"/>
                <a:gd name="T10" fmla="*/ 0 h 89"/>
                <a:gd name="T11" fmla="*/ 72 w 72"/>
                <a:gd name="T12" fmla="*/ 89 h 89"/>
              </a:gdLst>
              <a:ahLst/>
              <a:cxnLst>
                <a:cxn ang="T6">
                  <a:pos x="T0" y="T1"/>
                </a:cxn>
                <a:cxn ang="T7">
                  <a:pos x="T2" y="T3"/>
                </a:cxn>
                <a:cxn ang="T8">
                  <a:pos x="T4" y="T5"/>
                </a:cxn>
              </a:cxnLst>
              <a:rect l="T9" t="T10" r="T11" b="T12"/>
              <a:pathLst>
                <a:path w="72" h="89">
                  <a:moveTo>
                    <a:pt x="0" y="89"/>
                  </a:moveTo>
                  <a:cubicBezTo>
                    <a:pt x="53" y="70"/>
                    <a:pt x="72" y="0"/>
                    <a:pt x="72" y="0"/>
                  </a:cubicBezTo>
                  <a:cubicBezTo>
                    <a:pt x="16" y="25"/>
                    <a:pt x="0" y="89"/>
                    <a:pt x="0" y="89"/>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8385" name="Freeform 7">
              <a:extLst>
                <a:ext uri="{FF2B5EF4-FFF2-40B4-BE49-F238E27FC236}">
                  <a16:creationId xmlns:a16="http://schemas.microsoft.com/office/drawing/2014/main" id="{154C13AF-2E72-4032-9FF6-5550B50DB772}"/>
                </a:ext>
              </a:extLst>
            </p:cNvPr>
            <p:cNvSpPr>
              <a:spLocks noChangeArrowheads="1"/>
            </p:cNvSpPr>
            <p:nvPr/>
          </p:nvSpPr>
          <p:spPr bwMode="auto">
            <a:xfrm>
              <a:off x="73025" y="703262"/>
              <a:ext cx="250825" cy="314325"/>
            </a:xfrm>
            <a:custGeom>
              <a:avLst/>
              <a:gdLst>
                <a:gd name="T0" fmla="*/ 0 w 96"/>
                <a:gd name="T1" fmla="*/ 2147483646 h 121"/>
                <a:gd name="T2" fmla="*/ 2147483646 w 96"/>
                <a:gd name="T3" fmla="*/ 0 h 121"/>
                <a:gd name="T4" fmla="*/ 0 w 96"/>
                <a:gd name="T5" fmla="*/ 2147483646 h 121"/>
                <a:gd name="T6" fmla="*/ 0 60000 65536"/>
                <a:gd name="T7" fmla="*/ 0 60000 65536"/>
                <a:gd name="T8" fmla="*/ 0 60000 65536"/>
                <a:gd name="T9" fmla="*/ 0 w 96"/>
                <a:gd name="T10" fmla="*/ 0 h 121"/>
                <a:gd name="T11" fmla="*/ 96 w 96"/>
                <a:gd name="T12" fmla="*/ 121 h 121"/>
              </a:gdLst>
              <a:ahLst/>
              <a:cxnLst>
                <a:cxn ang="T6">
                  <a:pos x="T0" y="T1"/>
                </a:cxn>
                <a:cxn ang="T7">
                  <a:pos x="T2" y="T3"/>
                </a:cxn>
                <a:cxn ang="T8">
                  <a:pos x="T4" y="T5"/>
                </a:cxn>
              </a:cxnLst>
              <a:rect l="T9" t="T10" r="T11" b="T12"/>
              <a:pathLst>
                <a:path w="96" h="121">
                  <a:moveTo>
                    <a:pt x="0" y="121"/>
                  </a:moveTo>
                  <a:cubicBezTo>
                    <a:pt x="71" y="95"/>
                    <a:pt x="96" y="0"/>
                    <a:pt x="96" y="0"/>
                  </a:cubicBezTo>
                  <a:cubicBezTo>
                    <a:pt x="21" y="34"/>
                    <a:pt x="0" y="121"/>
                    <a:pt x="0" y="121"/>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8386" name="Freeform 8">
              <a:extLst>
                <a:ext uri="{FF2B5EF4-FFF2-40B4-BE49-F238E27FC236}">
                  <a16:creationId xmlns:a16="http://schemas.microsoft.com/office/drawing/2014/main" id="{E1B11C3F-8760-4F92-9BCE-258CAB41D9D3}"/>
                </a:ext>
              </a:extLst>
            </p:cNvPr>
            <p:cNvSpPr>
              <a:spLocks noChangeArrowheads="1"/>
            </p:cNvSpPr>
            <p:nvPr/>
          </p:nvSpPr>
          <p:spPr bwMode="auto">
            <a:xfrm>
              <a:off x="47625" y="635000"/>
              <a:ext cx="190500" cy="231775"/>
            </a:xfrm>
            <a:custGeom>
              <a:avLst/>
              <a:gdLst>
                <a:gd name="T0" fmla="*/ 0 w 73"/>
                <a:gd name="T1" fmla="*/ 2147483646 h 89"/>
                <a:gd name="T2" fmla="*/ 2147483646 w 73"/>
                <a:gd name="T3" fmla="*/ 0 h 89"/>
                <a:gd name="T4" fmla="*/ 0 w 73"/>
                <a:gd name="T5" fmla="*/ 2147483646 h 89"/>
                <a:gd name="T6" fmla="*/ 0 60000 65536"/>
                <a:gd name="T7" fmla="*/ 0 60000 65536"/>
                <a:gd name="T8" fmla="*/ 0 60000 65536"/>
                <a:gd name="T9" fmla="*/ 0 w 73"/>
                <a:gd name="T10" fmla="*/ 0 h 89"/>
                <a:gd name="T11" fmla="*/ 73 w 73"/>
                <a:gd name="T12" fmla="*/ 89 h 89"/>
              </a:gdLst>
              <a:ahLst/>
              <a:cxnLst>
                <a:cxn ang="T6">
                  <a:pos x="T0" y="T1"/>
                </a:cxn>
                <a:cxn ang="T7">
                  <a:pos x="T2" y="T3"/>
                </a:cxn>
                <a:cxn ang="T8">
                  <a:pos x="T4" y="T5"/>
                </a:cxn>
              </a:cxnLst>
              <a:rect l="T9" t="T10" r="T11" b="T12"/>
              <a:pathLst>
                <a:path w="73" h="89">
                  <a:moveTo>
                    <a:pt x="0" y="89"/>
                  </a:moveTo>
                  <a:cubicBezTo>
                    <a:pt x="53" y="70"/>
                    <a:pt x="73" y="0"/>
                    <a:pt x="73" y="0"/>
                  </a:cubicBezTo>
                  <a:cubicBezTo>
                    <a:pt x="16" y="25"/>
                    <a:pt x="0" y="89"/>
                    <a:pt x="0" y="89"/>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58382" name="Freeform 17">
            <a:extLst>
              <a:ext uri="{FF2B5EF4-FFF2-40B4-BE49-F238E27FC236}">
                <a16:creationId xmlns:a16="http://schemas.microsoft.com/office/drawing/2014/main" id="{0C56DAEF-9689-46CF-B5BA-9C343118720A}"/>
              </a:ext>
            </a:extLst>
          </p:cNvPr>
          <p:cNvSpPr>
            <a:spLocks noChangeArrowheads="1"/>
          </p:cNvSpPr>
          <p:nvPr/>
        </p:nvSpPr>
        <p:spPr bwMode="auto">
          <a:xfrm>
            <a:off x="1506538" y="5727700"/>
            <a:ext cx="482600" cy="463550"/>
          </a:xfrm>
          <a:custGeom>
            <a:avLst/>
            <a:gdLst>
              <a:gd name="T0" fmla="*/ 2147483646 w 688"/>
              <a:gd name="T1" fmla="*/ 2147483646 h 659"/>
              <a:gd name="T2" fmla="*/ 2147483646 w 688"/>
              <a:gd name="T3" fmla="*/ 2147483646 h 659"/>
              <a:gd name="T4" fmla="*/ 2147483646 w 688"/>
              <a:gd name="T5" fmla="*/ 2147483646 h 659"/>
              <a:gd name="T6" fmla="*/ 2147483646 w 688"/>
              <a:gd name="T7" fmla="*/ 0 h 659"/>
              <a:gd name="T8" fmla="*/ 2147483646 w 688"/>
              <a:gd name="T9" fmla="*/ 2147483646 h 659"/>
              <a:gd name="T10" fmla="*/ 0 w 688"/>
              <a:gd name="T11" fmla="*/ 2147483646 h 659"/>
              <a:gd name="T12" fmla="*/ 2147483646 w 688"/>
              <a:gd name="T13" fmla="*/ 2147483646 h 659"/>
              <a:gd name="T14" fmla="*/ 2147483646 w 688"/>
              <a:gd name="T15" fmla="*/ 2147483646 h 659"/>
              <a:gd name="T16" fmla="*/ 2147483646 w 688"/>
              <a:gd name="T17" fmla="*/ 2147483646 h 659"/>
              <a:gd name="T18" fmla="*/ 2147483646 w 688"/>
              <a:gd name="T19" fmla="*/ 2147483646 h 659"/>
              <a:gd name="T20" fmla="*/ 2147483646 w 688"/>
              <a:gd name="T21" fmla="*/ 2147483646 h 659"/>
              <a:gd name="T22" fmla="*/ 2147483646 w 688"/>
              <a:gd name="T23" fmla="*/ 2147483646 h 659"/>
              <a:gd name="T24" fmla="*/ 2147483646 w 688"/>
              <a:gd name="T25" fmla="*/ 2147483646 h 659"/>
              <a:gd name="T26" fmla="*/ 2147483646 w 688"/>
              <a:gd name="T27" fmla="*/ 2147483646 h 659"/>
              <a:gd name="T28" fmla="*/ 2147483646 w 688"/>
              <a:gd name="T29" fmla="*/ 2147483646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8"/>
              <a:gd name="T46" fmla="*/ 0 h 659"/>
              <a:gd name="T47" fmla="*/ 688 w 688"/>
              <a:gd name="T48" fmla="*/ 659 h 6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8" h="659">
                <a:moveTo>
                  <a:pt x="533" y="425"/>
                </a:moveTo>
                <a:lnTo>
                  <a:pt x="688" y="248"/>
                </a:lnTo>
                <a:lnTo>
                  <a:pt x="461" y="203"/>
                </a:lnTo>
                <a:lnTo>
                  <a:pt x="346" y="0"/>
                </a:lnTo>
                <a:lnTo>
                  <a:pt x="227" y="203"/>
                </a:lnTo>
                <a:lnTo>
                  <a:pt x="0" y="248"/>
                </a:lnTo>
                <a:lnTo>
                  <a:pt x="155" y="425"/>
                </a:lnTo>
                <a:lnTo>
                  <a:pt x="155" y="422"/>
                </a:lnTo>
                <a:lnTo>
                  <a:pt x="158" y="425"/>
                </a:lnTo>
                <a:lnTo>
                  <a:pt x="155" y="425"/>
                </a:lnTo>
                <a:lnTo>
                  <a:pt x="134" y="659"/>
                </a:lnTo>
                <a:lnTo>
                  <a:pt x="344" y="561"/>
                </a:lnTo>
                <a:lnTo>
                  <a:pt x="554" y="659"/>
                </a:lnTo>
                <a:lnTo>
                  <a:pt x="533" y="425"/>
                </a:ln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pic>
        <p:nvPicPr>
          <p:cNvPr id="1026" name="Picture 2" descr="How to spot fake Amazon reviews">
            <a:extLst>
              <a:ext uri="{FF2B5EF4-FFF2-40B4-BE49-F238E27FC236}">
                <a16:creationId xmlns:a16="http://schemas.microsoft.com/office/drawing/2014/main" id="{0345BD5B-C242-4369-A770-D146037AC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497" y="1400150"/>
            <a:ext cx="4011833" cy="332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88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8">
            <a:extLst>
              <a:ext uri="{FF2B5EF4-FFF2-40B4-BE49-F238E27FC236}">
                <a16:creationId xmlns:a16="http://schemas.microsoft.com/office/drawing/2014/main" id="{30656EEF-1C34-405B-A508-F3209D4FEDE1}"/>
              </a:ext>
            </a:extLst>
          </p:cNvPr>
          <p:cNvSpPr>
            <a:spLocks noChangeArrowheads="1"/>
          </p:cNvSpPr>
          <p:nvPr/>
        </p:nvSpPr>
        <p:spPr bwMode="auto">
          <a:xfrm>
            <a:off x="6886849" y="1413198"/>
            <a:ext cx="4000541" cy="1331617"/>
          </a:xfrm>
          <a:prstGeom prst="rect">
            <a:avLst/>
          </a:prstGeom>
          <a:solidFill>
            <a:srgbClr val="FFD72D">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6" name="矩形 70">
            <a:extLst>
              <a:ext uri="{FF2B5EF4-FFF2-40B4-BE49-F238E27FC236}">
                <a16:creationId xmlns:a16="http://schemas.microsoft.com/office/drawing/2014/main" id="{751C430D-912E-4CD6-BFD8-051603202BAC}"/>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7" name="文本框 5">
            <a:extLst>
              <a:ext uri="{FF2B5EF4-FFF2-40B4-BE49-F238E27FC236}">
                <a16:creationId xmlns:a16="http://schemas.microsoft.com/office/drawing/2014/main" id="{142A194C-EEC3-413E-8296-E6131725D247}"/>
              </a:ext>
            </a:extLst>
          </p:cNvPr>
          <p:cNvSpPr>
            <a:spLocks noChangeArrowheads="1"/>
          </p:cNvSpPr>
          <p:nvPr/>
        </p:nvSpPr>
        <p:spPr bwMode="auto">
          <a:xfrm>
            <a:off x="3411538" y="266700"/>
            <a:ext cx="539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rgbClr val="262626"/>
                </a:solidFill>
                <a:latin typeface="Segoe UI" panose="020B0502040204020203" pitchFamily="34" charset="0"/>
                <a:cs typeface="Segoe UI" panose="020B0502040204020203" pitchFamily="34" charset="0"/>
                <a:sym typeface="Fira Sans" pitchFamily="2" charset="0"/>
              </a:rPr>
              <a:t>Used data from two sources</a:t>
            </a:r>
            <a:endParaRPr lang="zh-CN" altLang="en-US" sz="1800">
              <a:latin typeface="Segoe UI" panose="020B0502040204020203" pitchFamily="34" charset="0"/>
              <a:cs typeface="Segoe UI" panose="020B0502040204020203" pitchFamily="34" charset="0"/>
            </a:endParaRPr>
          </a:p>
        </p:txBody>
      </p:sp>
      <p:sp>
        <p:nvSpPr>
          <p:cNvPr id="52234" name="直接连接符 19">
            <a:extLst>
              <a:ext uri="{FF2B5EF4-FFF2-40B4-BE49-F238E27FC236}">
                <a16:creationId xmlns:a16="http://schemas.microsoft.com/office/drawing/2014/main" id="{CD84E599-10B8-4113-BF71-519B0EE6B1FE}"/>
              </a:ext>
            </a:extLst>
          </p:cNvPr>
          <p:cNvSpPr>
            <a:spLocks noChangeShapeType="1"/>
          </p:cNvSpPr>
          <p:nvPr/>
        </p:nvSpPr>
        <p:spPr bwMode="auto">
          <a:xfrm>
            <a:off x="0" y="595313"/>
            <a:ext cx="3411538"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2235" name="直接连接符 21">
            <a:extLst>
              <a:ext uri="{FF2B5EF4-FFF2-40B4-BE49-F238E27FC236}">
                <a16:creationId xmlns:a16="http://schemas.microsoft.com/office/drawing/2014/main" id="{54C3CED7-6871-4498-85AA-FC4A768B70B9}"/>
              </a:ext>
            </a:extLst>
          </p:cNvPr>
          <p:cNvSpPr>
            <a:spLocks noChangeShapeType="1"/>
          </p:cNvSpPr>
          <p:nvPr/>
        </p:nvSpPr>
        <p:spPr bwMode="auto">
          <a:xfrm flipH="1">
            <a:off x="8809038" y="603250"/>
            <a:ext cx="3382962"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grpSp>
        <p:nvGrpSpPr>
          <p:cNvPr id="35" name="组合 17">
            <a:extLst>
              <a:ext uri="{FF2B5EF4-FFF2-40B4-BE49-F238E27FC236}">
                <a16:creationId xmlns:a16="http://schemas.microsoft.com/office/drawing/2014/main" id="{C9BF445C-ABCA-42FF-9F9C-1AF81BA36C7B}"/>
              </a:ext>
            </a:extLst>
          </p:cNvPr>
          <p:cNvGrpSpPr>
            <a:grpSpLocks/>
          </p:cNvGrpSpPr>
          <p:nvPr/>
        </p:nvGrpSpPr>
        <p:grpSpPr bwMode="auto">
          <a:xfrm>
            <a:off x="1338314" y="1413198"/>
            <a:ext cx="4016582" cy="4241943"/>
            <a:chOff x="-24050" y="-871259"/>
            <a:chExt cx="4016582" cy="4242156"/>
          </a:xfrm>
        </p:grpSpPr>
        <p:sp>
          <p:nvSpPr>
            <p:cNvPr id="36" name="矩形 8">
              <a:extLst>
                <a:ext uri="{FF2B5EF4-FFF2-40B4-BE49-F238E27FC236}">
                  <a16:creationId xmlns:a16="http://schemas.microsoft.com/office/drawing/2014/main" id="{EEE5FB20-C985-4E4A-B42A-D88085E99294}"/>
                </a:ext>
              </a:extLst>
            </p:cNvPr>
            <p:cNvSpPr>
              <a:spLocks noChangeArrowheads="1"/>
            </p:cNvSpPr>
            <p:nvPr/>
          </p:nvSpPr>
          <p:spPr bwMode="auto">
            <a:xfrm>
              <a:off x="-8010" y="-871259"/>
              <a:ext cx="4000542" cy="1362614"/>
            </a:xfrm>
            <a:prstGeom prst="rect">
              <a:avLst/>
            </a:prstGeom>
            <a:solidFill>
              <a:srgbClr val="FFD72D">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37" name="文本框 11">
              <a:extLst>
                <a:ext uri="{FF2B5EF4-FFF2-40B4-BE49-F238E27FC236}">
                  <a16:creationId xmlns:a16="http://schemas.microsoft.com/office/drawing/2014/main" id="{F7AB27AC-1AD9-45CE-8794-62A203839159}"/>
                </a:ext>
              </a:extLst>
            </p:cNvPr>
            <p:cNvSpPr>
              <a:spLocks noChangeArrowheads="1"/>
            </p:cNvSpPr>
            <p:nvPr/>
          </p:nvSpPr>
          <p:spPr bwMode="auto">
            <a:xfrm>
              <a:off x="54281" y="-100971"/>
              <a:ext cx="3791527" cy="49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Deception Dataset</a:t>
              </a:r>
            </a:p>
          </p:txBody>
        </p:sp>
        <p:sp>
          <p:nvSpPr>
            <p:cNvPr id="38" name="矩形 14">
              <a:extLst>
                <a:ext uri="{FF2B5EF4-FFF2-40B4-BE49-F238E27FC236}">
                  <a16:creationId xmlns:a16="http://schemas.microsoft.com/office/drawing/2014/main" id="{9CBD3F54-2067-401E-A01E-EDAA99D04CAD}"/>
                </a:ext>
              </a:extLst>
            </p:cNvPr>
            <p:cNvSpPr>
              <a:spLocks noChangeArrowheads="1"/>
            </p:cNvSpPr>
            <p:nvPr/>
          </p:nvSpPr>
          <p:spPr bwMode="auto">
            <a:xfrm>
              <a:off x="-24050" y="785444"/>
              <a:ext cx="4000541" cy="258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21,000 Amazon Reviews</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Balanced dataset with 50% fake review rate. Data is equally divided among 30 categories. Includes 7 features and one target variable.</a:t>
              </a:r>
            </a:p>
            <a:p>
              <a:pPr algn="ct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GitHub Repository</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p:txBody>
        </p:sp>
      </p:grpSp>
      <p:sp>
        <p:nvSpPr>
          <p:cNvPr id="43" name="Freeform 39">
            <a:extLst>
              <a:ext uri="{FF2B5EF4-FFF2-40B4-BE49-F238E27FC236}">
                <a16:creationId xmlns:a16="http://schemas.microsoft.com/office/drawing/2014/main" id="{7FD66390-287E-4DB4-8995-CDE72FC0746E}"/>
              </a:ext>
            </a:extLst>
          </p:cNvPr>
          <p:cNvSpPr>
            <a:spLocks noEditPoints="1" noChangeArrowheads="1"/>
          </p:cNvSpPr>
          <p:nvPr/>
        </p:nvSpPr>
        <p:spPr bwMode="auto">
          <a:xfrm>
            <a:off x="2997291" y="1531556"/>
            <a:ext cx="630237" cy="539750"/>
          </a:xfrm>
          <a:custGeom>
            <a:avLst/>
            <a:gdLst>
              <a:gd name="T0" fmla="*/ 2147483646 w 200"/>
              <a:gd name="T1" fmla="*/ 2147483646 h 170"/>
              <a:gd name="T2" fmla="*/ 2147483646 w 200"/>
              <a:gd name="T3" fmla="*/ 2147483646 h 170"/>
              <a:gd name="T4" fmla="*/ 2147483646 w 200"/>
              <a:gd name="T5" fmla="*/ 2147483646 h 170"/>
              <a:gd name="T6" fmla="*/ 2147483646 w 200"/>
              <a:gd name="T7" fmla="*/ 2147483646 h 170"/>
              <a:gd name="T8" fmla="*/ 2147483646 w 200"/>
              <a:gd name="T9" fmla="*/ 2147483646 h 170"/>
              <a:gd name="T10" fmla="*/ 2147483646 w 200"/>
              <a:gd name="T11" fmla="*/ 2147483646 h 170"/>
              <a:gd name="T12" fmla="*/ 2147483646 w 200"/>
              <a:gd name="T13" fmla="*/ 2147483646 h 170"/>
              <a:gd name="T14" fmla="*/ 2147483646 w 200"/>
              <a:gd name="T15" fmla="*/ 2147483646 h 170"/>
              <a:gd name="T16" fmla="*/ 2147483646 w 200"/>
              <a:gd name="T17" fmla="*/ 2147483646 h 170"/>
              <a:gd name="T18" fmla="*/ 2147483646 w 200"/>
              <a:gd name="T19" fmla="*/ 0 h 170"/>
              <a:gd name="T20" fmla="*/ 2147483646 w 200"/>
              <a:gd name="T21" fmla="*/ 2147483646 h 170"/>
              <a:gd name="T22" fmla="*/ 2147483646 w 200"/>
              <a:gd name="T23" fmla="*/ 2147483646 h 170"/>
              <a:gd name="T24" fmla="*/ 2147483646 w 200"/>
              <a:gd name="T25" fmla="*/ 2147483646 h 170"/>
              <a:gd name="T26" fmla="*/ 2147483646 w 200"/>
              <a:gd name="T27" fmla="*/ 2147483646 h 170"/>
              <a:gd name="T28" fmla="*/ 2147483646 w 200"/>
              <a:gd name="T29" fmla="*/ 2147483646 h 170"/>
              <a:gd name="T30" fmla="*/ 2147483646 w 200"/>
              <a:gd name="T31" fmla="*/ 2147483646 h 170"/>
              <a:gd name="T32" fmla="*/ 2147483646 w 200"/>
              <a:gd name="T33" fmla="*/ 2147483646 h 170"/>
              <a:gd name="T34" fmla="*/ 2147483646 w 200"/>
              <a:gd name="T35" fmla="*/ 2147483646 h 170"/>
              <a:gd name="T36" fmla="*/ 2147483646 w 200"/>
              <a:gd name="T37" fmla="*/ 2147483646 h 170"/>
              <a:gd name="T38" fmla="*/ 2147483646 w 200"/>
              <a:gd name="T39" fmla="*/ 2147483646 h 170"/>
              <a:gd name="T40" fmla="*/ 2147483646 w 200"/>
              <a:gd name="T41" fmla="*/ 2147483646 h 170"/>
              <a:gd name="T42" fmla="*/ 2147483646 w 200"/>
              <a:gd name="T43" fmla="*/ 2147483646 h 170"/>
              <a:gd name="T44" fmla="*/ 0 w 200"/>
              <a:gd name="T45" fmla="*/ 2147483646 h 170"/>
              <a:gd name="T46" fmla="*/ 2147483646 w 200"/>
              <a:gd name="T47" fmla="*/ 2147483646 h 170"/>
              <a:gd name="T48" fmla="*/ 2147483646 w 200"/>
              <a:gd name="T49" fmla="*/ 2147483646 h 170"/>
              <a:gd name="T50" fmla="*/ 2147483646 w 200"/>
              <a:gd name="T51" fmla="*/ 2147483646 h 170"/>
              <a:gd name="T52" fmla="*/ 2147483646 w 200"/>
              <a:gd name="T53" fmla="*/ 2147483646 h 170"/>
              <a:gd name="T54" fmla="*/ 2147483646 w 200"/>
              <a:gd name="T55" fmla="*/ 2147483646 h 170"/>
              <a:gd name="T56" fmla="*/ 2147483646 w 200"/>
              <a:gd name="T57" fmla="*/ 2147483646 h 170"/>
              <a:gd name="T58" fmla="*/ 2147483646 w 200"/>
              <a:gd name="T59" fmla="*/ 2147483646 h 170"/>
              <a:gd name="T60" fmla="*/ 2147483646 w 200"/>
              <a:gd name="T61" fmla="*/ 2147483646 h 170"/>
              <a:gd name="T62" fmla="*/ 2147483646 w 200"/>
              <a:gd name="T63" fmla="*/ 2147483646 h 170"/>
              <a:gd name="T64" fmla="*/ 2147483646 w 200"/>
              <a:gd name="T65" fmla="*/ 2147483646 h 170"/>
              <a:gd name="T66" fmla="*/ 2147483646 w 200"/>
              <a:gd name="T67" fmla="*/ 2147483646 h 170"/>
              <a:gd name="T68" fmla="*/ 2147483646 w 200"/>
              <a:gd name="T69" fmla="*/ 2147483646 h 170"/>
              <a:gd name="T70" fmla="*/ 2147483646 w 200"/>
              <a:gd name="T71" fmla="*/ 2147483646 h 170"/>
              <a:gd name="T72" fmla="*/ 2147483646 w 200"/>
              <a:gd name="T73" fmla="*/ 2147483646 h 170"/>
              <a:gd name="T74" fmla="*/ 2147483646 w 200"/>
              <a:gd name="T75" fmla="*/ 2147483646 h 170"/>
              <a:gd name="T76" fmla="*/ 2147483646 w 200"/>
              <a:gd name="T77" fmla="*/ 2147483646 h 170"/>
              <a:gd name="T78" fmla="*/ 2147483646 w 200"/>
              <a:gd name="T79" fmla="*/ 2147483646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0"/>
              <a:gd name="T121" fmla="*/ 0 h 170"/>
              <a:gd name="T122" fmla="*/ 200 w 200"/>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0" h="170">
                <a:moveTo>
                  <a:pt x="196" y="160"/>
                </a:moveTo>
                <a:cubicBezTo>
                  <a:pt x="196" y="159"/>
                  <a:pt x="195" y="157"/>
                  <a:pt x="194" y="155"/>
                </a:cubicBezTo>
                <a:cubicBezTo>
                  <a:pt x="186" y="140"/>
                  <a:pt x="186" y="140"/>
                  <a:pt x="186" y="140"/>
                </a:cubicBezTo>
                <a:cubicBezTo>
                  <a:pt x="186" y="99"/>
                  <a:pt x="186" y="99"/>
                  <a:pt x="186" y="99"/>
                </a:cubicBezTo>
                <a:cubicBezTo>
                  <a:pt x="186" y="98"/>
                  <a:pt x="186" y="97"/>
                  <a:pt x="185" y="96"/>
                </a:cubicBezTo>
                <a:cubicBezTo>
                  <a:pt x="184" y="96"/>
                  <a:pt x="184" y="95"/>
                  <a:pt x="183" y="95"/>
                </a:cubicBezTo>
                <a:cubicBezTo>
                  <a:pt x="123" y="95"/>
                  <a:pt x="123" y="95"/>
                  <a:pt x="123" y="95"/>
                </a:cubicBezTo>
                <a:cubicBezTo>
                  <a:pt x="122" y="95"/>
                  <a:pt x="121" y="96"/>
                  <a:pt x="120" y="96"/>
                </a:cubicBezTo>
                <a:cubicBezTo>
                  <a:pt x="119" y="97"/>
                  <a:pt x="119" y="98"/>
                  <a:pt x="119" y="99"/>
                </a:cubicBezTo>
                <a:cubicBezTo>
                  <a:pt x="119" y="119"/>
                  <a:pt x="119" y="119"/>
                  <a:pt x="119" y="119"/>
                </a:cubicBezTo>
                <a:cubicBezTo>
                  <a:pt x="105" y="119"/>
                  <a:pt x="105" y="119"/>
                  <a:pt x="105" y="119"/>
                </a:cubicBezTo>
                <a:cubicBezTo>
                  <a:pt x="105" y="74"/>
                  <a:pt x="105" y="74"/>
                  <a:pt x="105" y="74"/>
                </a:cubicBezTo>
                <a:cubicBezTo>
                  <a:pt x="140" y="74"/>
                  <a:pt x="140" y="74"/>
                  <a:pt x="140" y="74"/>
                </a:cubicBezTo>
                <a:cubicBezTo>
                  <a:pt x="145" y="74"/>
                  <a:pt x="145" y="71"/>
                  <a:pt x="142" y="65"/>
                </a:cubicBezTo>
                <a:cubicBezTo>
                  <a:pt x="142" y="64"/>
                  <a:pt x="141" y="62"/>
                  <a:pt x="140" y="60"/>
                </a:cubicBezTo>
                <a:cubicBezTo>
                  <a:pt x="132" y="45"/>
                  <a:pt x="132" y="45"/>
                  <a:pt x="132" y="45"/>
                </a:cubicBezTo>
                <a:cubicBezTo>
                  <a:pt x="132" y="4"/>
                  <a:pt x="132" y="4"/>
                  <a:pt x="132" y="4"/>
                </a:cubicBezTo>
                <a:cubicBezTo>
                  <a:pt x="132" y="3"/>
                  <a:pt x="132" y="2"/>
                  <a:pt x="131" y="1"/>
                </a:cubicBezTo>
                <a:cubicBezTo>
                  <a:pt x="130" y="0"/>
                  <a:pt x="129" y="0"/>
                  <a:pt x="128" y="0"/>
                </a:cubicBezTo>
                <a:cubicBezTo>
                  <a:pt x="69" y="0"/>
                  <a:pt x="69" y="0"/>
                  <a:pt x="69" y="0"/>
                </a:cubicBezTo>
                <a:cubicBezTo>
                  <a:pt x="68" y="0"/>
                  <a:pt x="67" y="0"/>
                  <a:pt x="66" y="1"/>
                </a:cubicBezTo>
                <a:cubicBezTo>
                  <a:pt x="66" y="2"/>
                  <a:pt x="65" y="3"/>
                  <a:pt x="65" y="4"/>
                </a:cubicBezTo>
                <a:cubicBezTo>
                  <a:pt x="65" y="45"/>
                  <a:pt x="65" y="45"/>
                  <a:pt x="65" y="45"/>
                </a:cubicBezTo>
                <a:cubicBezTo>
                  <a:pt x="58" y="60"/>
                  <a:pt x="58" y="60"/>
                  <a:pt x="58" y="60"/>
                </a:cubicBezTo>
                <a:cubicBezTo>
                  <a:pt x="57" y="61"/>
                  <a:pt x="57" y="61"/>
                  <a:pt x="57" y="61"/>
                </a:cubicBezTo>
                <a:cubicBezTo>
                  <a:pt x="56" y="63"/>
                  <a:pt x="56" y="64"/>
                  <a:pt x="55" y="65"/>
                </a:cubicBezTo>
                <a:cubicBezTo>
                  <a:pt x="55" y="65"/>
                  <a:pt x="54" y="66"/>
                  <a:pt x="54" y="68"/>
                </a:cubicBezTo>
                <a:cubicBezTo>
                  <a:pt x="53" y="69"/>
                  <a:pt x="53" y="70"/>
                  <a:pt x="53" y="71"/>
                </a:cubicBezTo>
                <a:cubicBezTo>
                  <a:pt x="53" y="71"/>
                  <a:pt x="53" y="72"/>
                  <a:pt x="53" y="73"/>
                </a:cubicBezTo>
                <a:cubicBezTo>
                  <a:pt x="54" y="73"/>
                  <a:pt x="54" y="74"/>
                  <a:pt x="55" y="74"/>
                </a:cubicBezTo>
                <a:cubicBezTo>
                  <a:pt x="56" y="74"/>
                  <a:pt x="57" y="75"/>
                  <a:pt x="58" y="74"/>
                </a:cubicBezTo>
                <a:cubicBezTo>
                  <a:pt x="92" y="74"/>
                  <a:pt x="92" y="74"/>
                  <a:pt x="92" y="74"/>
                </a:cubicBezTo>
                <a:cubicBezTo>
                  <a:pt x="92" y="119"/>
                  <a:pt x="92" y="119"/>
                  <a:pt x="92" y="119"/>
                </a:cubicBezTo>
                <a:cubicBezTo>
                  <a:pt x="79" y="119"/>
                  <a:pt x="79" y="119"/>
                  <a:pt x="79" y="119"/>
                </a:cubicBezTo>
                <a:cubicBezTo>
                  <a:pt x="79" y="99"/>
                  <a:pt x="79" y="99"/>
                  <a:pt x="79" y="99"/>
                </a:cubicBezTo>
                <a:cubicBezTo>
                  <a:pt x="79" y="98"/>
                  <a:pt x="78" y="97"/>
                  <a:pt x="78" y="96"/>
                </a:cubicBezTo>
                <a:cubicBezTo>
                  <a:pt x="77" y="96"/>
                  <a:pt x="76" y="95"/>
                  <a:pt x="75" y="95"/>
                </a:cubicBezTo>
                <a:cubicBezTo>
                  <a:pt x="16" y="95"/>
                  <a:pt x="16" y="95"/>
                  <a:pt x="16" y="95"/>
                </a:cubicBezTo>
                <a:cubicBezTo>
                  <a:pt x="14" y="95"/>
                  <a:pt x="14" y="96"/>
                  <a:pt x="13" y="96"/>
                </a:cubicBezTo>
                <a:cubicBezTo>
                  <a:pt x="12" y="97"/>
                  <a:pt x="12" y="98"/>
                  <a:pt x="12" y="99"/>
                </a:cubicBezTo>
                <a:cubicBezTo>
                  <a:pt x="12" y="140"/>
                  <a:pt x="12" y="140"/>
                  <a:pt x="12" y="140"/>
                </a:cubicBezTo>
                <a:cubicBezTo>
                  <a:pt x="4" y="155"/>
                  <a:pt x="4" y="155"/>
                  <a:pt x="4" y="155"/>
                </a:cubicBezTo>
                <a:cubicBezTo>
                  <a:pt x="4" y="155"/>
                  <a:pt x="4" y="156"/>
                  <a:pt x="3" y="157"/>
                </a:cubicBezTo>
                <a:cubicBezTo>
                  <a:pt x="3" y="158"/>
                  <a:pt x="2" y="159"/>
                  <a:pt x="2" y="160"/>
                </a:cubicBezTo>
                <a:cubicBezTo>
                  <a:pt x="1" y="161"/>
                  <a:pt x="1" y="162"/>
                  <a:pt x="0" y="163"/>
                </a:cubicBezTo>
                <a:cubicBezTo>
                  <a:pt x="0" y="165"/>
                  <a:pt x="0" y="165"/>
                  <a:pt x="0" y="166"/>
                </a:cubicBezTo>
                <a:cubicBezTo>
                  <a:pt x="0" y="167"/>
                  <a:pt x="0" y="168"/>
                  <a:pt x="0" y="168"/>
                </a:cubicBezTo>
                <a:cubicBezTo>
                  <a:pt x="0" y="169"/>
                  <a:pt x="1" y="169"/>
                  <a:pt x="2" y="170"/>
                </a:cubicBezTo>
                <a:cubicBezTo>
                  <a:pt x="2" y="170"/>
                  <a:pt x="3" y="170"/>
                  <a:pt x="5" y="170"/>
                </a:cubicBezTo>
                <a:cubicBezTo>
                  <a:pt x="86" y="170"/>
                  <a:pt x="86" y="170"/>
                  <a:pt x="86" y="170"/>
                </a:cubicBezTo>
                <a:cubicBezTo>
                  <a:pt x="91" y="170"/>
                  <a:pt x="92" y="167"/>
                  <a:pt x="89" y="160"/>
                </a:cubicBezTo>
                <a:cubicBezTo>
                  <a:pt x="89" y="159"/>
                  <a:pt x="88" y="157"/>
                  <a:pt x="86" y="155"/>
                </a:cubicBezTo>
                <a:cubicBezTo>
                  <a:pt x="79" y="140"/>
                  <a:pt x="79" y="140"/>
                  <a:pt x="79" y="140"/>
                </a:cubicBezTo>
                <a:cubicBezTo>
                  <a:pt x="79" y="133"/>
                  <a:pt x="79" y="133"/>
                  <a:pt x="79" y="133"/>
                </a:cubicBezTo>
                <a:cubicBezTo>
                  <a:pt x="119" y="133"/>
                  <a:pt x="119" y="133"/>
                  <a:pt x="119" y="133"/>
                </a:cubicBezTo>
                <a:cubicBezTo>
                  <a:pt x="119" y="140"/>
                  <a:pt x="119" y="140"/>
                  <a:pt x="119" y="140"/>
                </a:cubicBezTo>
                <a:cubicBezTo>
                  <a:pt x="112" y="155"/>
                  <a:pt x="112" y="155"/>
                  <a:pt x="112" y="155"/>
                </a:cubicBezTo>
                <a:cubicBezTo>
                  <a:pt x="112" y="155"/>
                  <a:pt x="111" y="156"/>
                  <a:pt x="111" y="157"/>
                </a:cubicBezTo>
                <a:cubicBezTo>
                  <a:pt x="110" y="158"/>
                  <a:pt x="109" y="159"/>
                  <a:pt x="109" y="160"/>
                </a:cubicBezTo>
                <a:cubicBezTo>
                  <a:pt x="109" y="161"/>
                  <a:pt x="108" y="162"/>
                  <a:pt x="108" y="163"/>
                </a:cubicBezTo>
                <a:cubicBezTo>
                  <a:pt x="107" y="165"/>
                  <a:pt x="107" y="165"/>
                  <a:pt x="107" y="166"/>
                </a:cubicBezTo>
                <a:cubicBezTo>
                  <a:pt x="107" y="167"/>
                  <a:pt x="107" y="168"/>
                  <a:pt x="107" y="168"/>
                </a:cubicBezTo>
                <a:cubicBezTo>
                  <a:pt x="108" y="169"/>
                  <a:pt x="108" y="169"/>
                  <a:pt x="109" y="170"/>
                </a:cubicBezTo>
                <a:cubicBezTo>
                  <a:pt x="110" y="170"/>
                  <a:pt x="111" y="170"/>
                  <a:pt x="112" y="170"/>
                </a:cubicBezTo>
                <a:cubicBezTo>
                  <a:pt x="194" y="170"/>
                  <a:pt x="194" y="170"/>
                  <a:pt x="194" y="170"/>
                </a:cubicBezTo>
                <a:cubicBezTo>
                  <a:pt x="199" y="170"/>
                  <a:pt x="200" y="167"/>
                  <a:pt x="196" y="160"/>
                </a:cubicBezTo>
                <a:close/>
                <a:moveTo>
                  <a:pt x="68" y="133"/>
                </a:moveTo>
                <a:cubicBezTo>
                  <a:pt x="23" y="133"/>
                  <a:pt x="23" y="133"/>
                  <a:pt x="23" y="133"/>
                </a:cubicBezTo>
                <a:cubicBezTo>
                  <a:pt x="23" y="106"/>
                  <a:pt x="23" y="106"/>
                  <a:pt x="23" y="106"/>
                </a:cubicBezTo>
                <a:cubicBezTo>
                  <a:pt x="68" y="106"/>
                  <a:pt x="68" y="106"/>
                  <a:pt x="68" y="106"/>
                </a:cubicBezTo>
                <a:lnTo>
                  <a:pt x="68" y="133"/>
                </a:lnTo>
                <a:close/>
                <a:moveTo>
                  <a:pt x="76" y="37"/>
                </a:moveTo>
                <a:cubicBezTo>
                  <a:pt x="76" y="10"/>
                  <a:pt x="76" y="10"/>
                  <a:pt x="76" y="10"/>
                </a:cubicBezTo>
                <a:cubicBezTo>
                  <a:pt x="121" y="10"/>
                  <a:pt x="121" y="10"/>
                  <a:pt x="121" y="10"/>
                </a:cubicBezTo>
                <a:cubicBezTo>
                  <a:pt x="121" y="37"/>
                  <a:pt x="121" y="37"/>
                  <a:pt x="121" y="37"/>
                </a:cubicBezTo>
                <a:lnTo>
                  <a:pt x="76" y="37"/>
                </a:lnTo>
                <a:close/>
                <a:moveTo>
                  <a:pt x="175" y="133"/>
                </a:moveTo>
                <a:cubicBezTo>
                  <a:pt x="130" y="133"/>
                  <a:pt x="130" y="133"/>
                  <a:pt x="130" y="133"/>
                </a:cubicBezTo>
                <a:cubicBezTo>
                  <a:pt x="130" y="106"/>
                  <a:pt x="130" y="106"/>
                  <a:pt x="130" y="106"/>
                </a:cubicBezTo>
                <a:cubicBezTo>
                  <a:pt x="175" y="106"/>
                  <a:pt x="175" y="106"/>
                  <a:pt x="175" y="106"/>
                </a:cubicBezTo>
                <a:lnTo>
                  <a:pt x="175" y="133"/>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nvGrpSpPr>
          <p:cNvPr id="44" name="组合 22">
            <a:extLst>
              <a:ext uri="{FF2B5EF4-FFF2-40B4-BE49-F238E27FC236}">
                <a16:creationId xmlns:a16="http://schemas.microsoft.com/office/drawing/2014/main" id="{166118A3-418F-4414-86D4-E522284F516E}"/>
              </a:ext>
            </a:extLst>
          </p:cNvPr>
          <p:cNvGrpSpPr>
            <a:grpSpLocks/>
          </p:cNvGrpSpPr>
          <p:nvPr/>
        </p:nvGrpSpPr>
        <p:grpSpPr bwMode="auto">
          <a:xfrm>
            <a:off x="8581934" y="1608820"/>
            <a:ext cx="612775" cy="612775"/>
            <a:chOff x="0" y="0"/>
            <a:chExt cx="809625" cy="809625"/>
          </a:xfrm>
        </p:grpSpPr>
        <p:sp>
          <p:nvSpPr>
            <p:cNvPr id="45" name="Freeform 28">
              <a:extLst>
                <a:ext uri="{FF2B5EF4-FFF2-40B4-BE49-F238E27FC236}">
                  <a16:creationId xmlns:a16="http://schemas.microsoft.com/office/drawing/2014/main" id="{1D0593EF-0A7A-4363-AA09-1143BEDD0454}"/>
                </a:ext>
              </a:extLst>
            </p:cNvPr>
            <p:cNvSpPr>
              <a:spLocks noChangeArrowheads="1"/>
            </p:cNvSpPr>
            <p:nvPr/>
          </p:nvSpPr>
          <p:spPr bwMode="auto">
            <a:xfrm>
              <a:off x="0" y="0"/>
              <a:ext cx="403225" cy="406400"/>
            </a:xfrm>
            <a:custGeom>
              <a:avLst/>
              <a:gdLst>
                <a:gd name="T0" fmla="*/ 0 w 254"/>
                <a:gd name="T1" fmla="*/ 2147483646 h 256"/>
                <a:gd name="T2" fmla="*/ 2147483646 w 254"/>
                <a:gd name="T3" fmla="*/ 0 h 256"/>
                <a:gd name="T4" fmla="*/ 2147483646 w 254"/>
                <a:gd name="T5" fmla="*/ 2147483646 h 256"/>
                <a:gd name="T6" fmla="*/ 2147483646 w 254"/>
                <a:gd name="T7" fmla="*/ 2147483646 h 256"/>
                <a:gd name="T8" fmla="*/ 0 w 254"/>
                <a:gd name="T9" fmla="*/ 2147483646 h 256"/>
                <a:gd name="T10" fmla="*/ 0 60000 65536"/>
                <a:gd name="T11" fmla="*/ 0 60000 65536"/>
                <a:gd name="T12" fmla="*/ 0 60000 65536"/>
                <a:gd name="T13" fmla="*/ 0 60000 65536"/>
                <a:gd name="T14" fmla="*/ 0 60000 65536"/>
                <a:gd name="T15" fmla="*/ 0 w 254"/>
                <a:gd name="T16" fmla="*/ 0 h 256"/>
                <a:gd name="T17" fmla="*/ 254 w 254"/>
                <a:gd name="T18" fmla="*/ 256 h 256"/>
              </a:gdLst>
              <a:ahLst/>
              <a:cxnLst>
                <a:cxn ang="T10">
                  <a:pos x="T0" y="T1"/>
                </a:cxn>
                <a:cxn ang="T11">
                  <a:pos x="T2" y="T3"/>
                </a:cxn>
                <a:cxn ang="T12">
                  <a:pos x="T4" y="T5"/>
                </a:cxn>
                <a:cxn ang="T13">
                  <a:pos x="T6" y="T7"/>
                </a:cxn>
                <a:cxn ang="T14">
                  <a:pos x="T8" y="T9"/>
                </a:cxn>
              </a:cxnLst>
              <a:rect l="T15" t="T16" r="T17" b="T18"/>
              <a:pathLst>
                <a:path w="254" h="256">
                  <a:moveTo>
                    <a:pt x="0" y="127"/>
                  </a:moveTo>
                  <a:lnTo>
                    <a:pt x="127" y="0"/>
                  </a:lnTo>
                  <a:lnTo>
                    <a:pt x="254" y="127"/>
                  </a:lnTo>
                  <a:lnTo>
                    <a:pt x="127" y="256"/>
                  </a:lnTo>
                  <a:lnTo>
                    <a:pt x="0" y="127"/>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6" name="Freeform 29">
              <a:extLst>
                <a:ext uri="{FF2B5EF4-FFF2-40B4-BE49-F238E27FC236}">
                  <a16:creationId xmlns:a16="http://schemas.microsoft.com/office/drawing/2014/main" id="{04AD385B-3C20-4CAD-8033-9575AF4967E5}"/>
                </a:ext>
              </a:extLst>
            </p:cNvPr>
            <p:cNvSpPr>
              <a:spLocks noChangeArrowheads="1"/>
            </p:cNvSpPr>
            <p:nvPr/>
          </p:nvSpPr>
          <p:spPr bwMode="auto">
            <a:xfrm>
              <a:off x="403225" y="0"/>
              <a:ext cx="406400" cy="406400"/>
            </a:xfrm>
            <a:custGeom>
              <a:avLst/>
              <a:gdLst>
                <a:gd name="T0" fmla="*/ 2147483646 w 256"/>
                <a:gd name="T1" fmla="*/ 0 h 256"/>
                <a:gd name="T2" fmla="*/ 2147483646 w 256"/>
                <a:gd name="T3" fmla="*/ 2147483646 h 256"/>
                <a:gd name="T4" fmla="*/ 2147483646 w 256"/>
                <a:gd name="T5" fmla="*/ 2147483646 h 256"/>
                <a:gd name="T6" fmla="*/ 0 w 256"/>
                <a:gd name="T7" fmla="*/ 2147483646 h 256"/>
                <a:gd name="T8" fmla="*/ 2147483646 w 256"/>
                <a:gd name="T9" fmla="*/ 0 h 256"/>
                <a:gd name="T10" fmla="*/ 0 60000 65536"/>
                <a:gd name="T11" fmla="*/ 0 60000 65536"/>
                <a:gd name="T12" fmla="*/ 0 60000 65536"/>
                <a:gd name="T13" fmla="*/ 0 60000 65536"/>
                <a:gd name="T14" fmla="*/ 0 60000 65536"/>
                <a:gd name="T15" fmla="*/ 0 w 256"/>
                <a:gd name="T16" fmla="*/ 0 h 256"/>
                <a:gd name="T17" fmla="*/ 256 w 256"/>
                <a:gd name="T18" fmla="*/ 256 h 256"/>
              </a:gdLst>
              <a:ahLst/>
              <a:cxnLst>
                <a:cxn ang="T10">
                  <a:pos x="T0" y="T1"/>
                </a:cxn>
                <a:cxn ang="T11">
                  <a:pos x="T2" y="T3"/>
                </a:cxn>
                <a:cxn ang="T12">
                  <a:pos x="T4" y="T5"/>
                </a:cxn>
                <a:cxn ang="T13">
                  <a:pos x="T6" y="T7"/>
                </a:cxn>
                <a:cxn ang="T14">
                  <a:pos x="T8" y="T9"/>
                </a:cxn>
              </a:cxnLst>
              <a:rect l="T15" t="T16" r="T17" b="T18"/>
              <a:pathLst>
                <a:path w="256" h="256">
                  <a:moveTo>
                    <a:pt x="129" y="0"/>
                  </a:moveTo>
                  <a:lnTo>
                    <a:pt x="256" y="127"/>
                  </a:lnTo>
                  <a:lnTo>
                    <a:pt x="129" y="256"/>
                  </a:lnTo>
                  <a:lnTo>
                    <a:pt x="0" y="127"/>
                  </a:lnTo>
                  <a:lnTo>
                    <a:pt x="129" y="0"/>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7" name="Freeform 30">
              <a:extLst>
                <a:ext uri="{FF2B5EF4-FFF2-40B4-BE49-F238E27FC236}">
                  <a16:creationId xmlns:a16="http://schemas.microsoft.com/office/drawing/2014/main" id="{C951DCE6-595D-4AA4-B2B7-BD59B91D0D46}"/>
                </a:ext>
              </a:extLst>
            </p:cNvPr>
            <p:cNvSpPr>
              <a:spLocks noChangeArrowheads="1"/>
            </p:cNvSpPr>
            <p:nvPr/>
          </p:nvSpPr>
          <p:spPr bwMode="auto">
            <a:xfrm>
              <a:off x="0" y="406400"/>
              <a:ext cx="403225" cy="403225"/>
            </a:xfrm>
            <a:custGeom>
              <a:avLst/>
              <a:gdLst>
                <a:gd name="T0" fmla="*/ 2147483646 w 254"/>
                <a:gd name="T1" fmla="*/ 2147483646 h 254"/>
                <a:gd name="T2" fmla="*/ 0 w 254"/>
                <a:gd name="T3" fmla="*/ 2147483646 h 254"/>
                <a:gd name="T4" fmla="*/ 2147483646 w 254"/>
                <a:gd name="T5" fmla="*/ 0 h 254"/>
                <a:gd name="T6" fmla="*/ 2147483646 w 254"/>
                <a:gd name="T7" fmla="*/ 2147483646 h 254"/>
                <a:gd name="T8" fmla="*/ 2147483646 w 254"/>
                <a:gd name="T9" fmla="*/ 2147483646 h 254"/>
                <a:gd name="T10" fmla="*/ 0 60000 65536"/>
                <a:gd name="T11" fmla="*/ 0 60000 65536"/>
                <a:gd name="T12" fmla="*/ 0 60000 65536"/>
                <a:gd name="T13" fmla="*/ 0 60000 65536"/>
                <a:gd name="T14" fmla="*/ 0 60000 65536"/>
                <a:gd name="T15" fmla="*/ 0 w 254"/>
                <a:gd name="T16" fmla="*/ 0 h 254"/>
                <a:gd name="T17" fmla="*/ 254 w 254"/>
                <a:gd name="T18" fmla="*/ 254 h 254"/>
              </a:gdLst>
              <a:ahLst/>
              <a:cxnLst>
                <a:cxn ang="T10">
                  <a:pos x="T0" y="T1"/>
                </a:cxn>
                <a:cxn ang="T11">
                  <a:pos x="T2" y="T3"/>
                </a:cxn>
                <a:cxn ang="T12">
                  <a:pos x="T4" y="T5"/>
                </a:cxn>
                <a:cxn ang="T13">
                  <a:pos x="T6" y="T7"/>
                </a:cxn>
                <a:cxn ang="T14">
                  <a:pos x="T8" y="T9"/>
                </a:cxn>
              </a:cxnLst>
              <a:rect l="T15" t="T16" r="T17" b="T18"/>
              <a:pathLst>
                <a:path w="254" h="254">
                  <a:moveTo>
                    <a:pt x="127" y="254"/>
                  </a:moveTo>
                  <a:lnTo>
                    <a:pt x="0" y="127"/>
                  </a:lnTo>
                  <a:lnTo>
                    <a:pt x="127" y="0"/>
                  </a:lnTo>
                  <a:lnTo>
                    <a:pt x="254" y="127"/>
                  </a:lnTo>
                  <a:lnTo>
                    <a:pt x="127"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8" name="Freeform 31">
              <a:extLst>
                <a:ext uri="{FF2B5EF4-FFF2-40B4-BE49-F238E27FC236}">
                  <a16:creationId xmlns:a16="http://schemas.microsoft.com/office/drawing/2014/main" id="{2BE733DD-A5EA-46B5-B004-237C65F7796F}"/>
                </a:ext>
              </a:extLst>
            </p:cNvPr>
            <p:cNvSpPr>
              <a:spLocks noChangeArrowheads="1"/>
            </p:cNvSpPr>
            <p:nvPr/>
          </p:nvSpPr>
          <p:spPr bwMode="auto">
            <a:xfrm>
              <a:off x="403225" y="406400"/>
              <a:ext cx="406400" cy="403225"/>
            </a:xfrm>
            <a:custGeom>
              <a:avLst/>
              <a:gdLst>
                <a:gd name="T0" fmla="*/ 2147483646 w 256"/>
                <a:gd name="T1" fmla="*/ 2147483646 h 254"/>
                <a:gd name="T2" fmla="*/ 0 w 256"/>
                <a:gd name="T3" fmla="*/ 2147483646 h 254"/>
                <a:gd name="T4" fmla="*/ 2147483646 w 256"/>
                <a:gd name="T5" fmla="*/ 0 h 254"/>
                <a:gd name="T6" fmla="*/ 2147483646 w 256"/>
                <a:gd name="T7" fmla="*/ 2147483646 h 254"/>
                <a:gd name="T8" fmla="*/ 2147483646 w 256"/>
                <a:gd name="T9" fmla="*/ 2147483646 h 254"/>
                <a:gd name="T10" fmla="*/ 0 60000 65536"/>
                <a:gd name="T11" fmla="*/ 0 60000 65536"/>
                <a:gd name="T12" fmla="*/ 0 60000 65536"/>
                <a:gd name="T13" fmla="*/ 0 60000 65536"/>
                <a:gd name="T14" fmla="*/ 0 60000 65536"/>
                <a:gd name="T15" fmla="*/ 0 w 256"/>
                <a:gd name="T16" fmla="*/ 0 h 254"/>
                <a:gd name="T17" fmla="*/ 256 w 256"/>
                <a:gd name="T18" fmla="*/ 254 h 254"/>
              </a:gdLst>
              <a:ahLst/>
              <a:cxnLst>
                <a:cxn ang="T10">
                  <a:pos x="T0" y="T1"/>
                </a:cxn>
                <a:cxn ang="T11">
                  <a:pos x="T2" y="T3"/>
                </a:cxn>
                <a:cxn ang="T12">
                  <a:pos x="T4" y="T5"/>
                </a:cxn>
                <a:cxn ang="T13">
                  <a:pos x="T6" y="T7"/>
                </a:cxn>
                <a:cxn ang="T14">
                  <a:pos x="T8" y="T9"/>
                </a:cxn>
              </a:cxnLst>
              <a:rect l="T15" t="T16" r="T17" b="T18"/>
              <a:pathLst>
                <a:path w="256" h="254">
                  <a:moveTo>
                    <a:pt x="129" y="254"/>
                  </a:moveTo>
                  <a:lnTo>
                    <a:pt x="0" y="127"/>
                  </a:lnTo>
                  <a:lnTo>
                    <a:pt x="129" y="0"/>
                  </a:lnTo>
                  <a:lnTo>
                    <a:pt x="256" y="127"/>
                  </a:lnTo>
                  <a:lnTo>
                    <a:pt x="129"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50" name="文本框 11">
            <a:extLst>
              <a:ext uri="{FF2B5EF4-FFF2-40B4-BE49-F238E27FC236}">
                <a16:creationId xmlns:a16="http://schemas.microsoft.com/office/drawing/2014/main" id="{BD63134D-1AA0-4CC6-AA1B-18C606AC0D7E}"/>
              </a:ext>
            </a:extLst>
          </p:cNvPr>
          <p:cNvSpPr>
            <a:spLocks noChangeArrowheads="1"/>
          </p:cNvSpPr>
          <p:nvPr/>
        </p:nvSpPr>
        <p:spPr bwMode="auto">
          <a:xfrm>
            <a:off x="7018493" y="2221595"/>
            <a:ext cx="35786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Luxury Beauty Reviews</a:t>
            </a:r>
          </a:p>
        </p:txBody>
      </p:sp>
      <p:sp>
        <p:nvSpPr>
          <p:cNvPr id="51" name="矩形 14">
            <a:extLst>
              <a:ext uri="{FF2B5EF4-FFF2-40B4-BE49-F238E27FC236}">
                <a16:creationId xmlns:a16="http://schemas.microsoft.com/office/drawing/2014/main" id="{8DFDD53C-22C6-496F-A269-A9C10B05C10C}"/>
              </a:ext>
            </a:extLst>
          </p:cNvPr>
          <p:cNvSpPr>
            <a:spLocks noChangeArrowheads="1"/>
          </p:cNvSpPr>
          <p:nvPr/>
        </p:nvSpPr>
        <p:spPr bwMode="auto">
          <a:xfrm>
            <a:off x="6935019" y="3069818"/>
            <a:ext cx="39336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574,288 Amazon Reviews</a:t>
            </a:r>
          </a:p>
          <a:p>
            <a:pP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Reviews on products within the luxury beauty category. Contains information on product, reviewer, purchase and usefulness vote.</a:t>
            </a:r>
          </a:p>
          <a:p>
            <a:pPr algn="ct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University of California, SD</a:t>
            </a:r>
          </a:p>
        </p:txBody>
      </p:sp>
    </p:spTree>
    <p:extLst>
      <p:ext uri="{BB962C8B-B14F-4D97-AF65-F5344CB8AC3E}">
        <p14:creationId xmlns:p14="http://schemas.microsoft.com/office/powerpoint/2010/main" val="103047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组合 1">
            <a:extLst>
              <a:ext uri="{FF2B5EF4-FFF2-40B4-BE49-F238E27FC236}">
                <a16:creationId xmlns:a16="http://schemas.microsoft.com/office/drawing/2014/main" id="{A883CA96-EB52-4323-B56B-F67B1C22E4E1}"/>
              </a:ext>
            </a:extLst>
          </p:cNvPr>
          <p:cNvGrpSpPr>
            <a:grpSpLocks/>
          </p:cNvGrpSpPr>
          <p:nvPr/>
        </p:nvGrpSpPr>
        <p:grpSpPr bwMode="auto">
          <a:xfrm>
            <a:off x="0" y="483826"/>
            <a:ext cx="12192000" cy="584775"/>
            <a:chOff x="0" y="34575"/>
            <a:chExt cx="12192000" cy="584973"/>
          </a:xfrm>
        </p:grpSpPr>
        <p:sp>
          <p:nvSpPr>
            <p:cNvPr id="33825" name="直接连接符 2">
              <a:extLst>
                <a:ext uri="{FF2B5EF4-FFF2-40B4-BE49-F238E27FC236}">
                  <a16:creationId xmlns:a16="http://schemas.microsoft.com/office/drawing/2014/main" id="{6094BE5D-6657-4BA7-A137-37FF56027DA2}"/>
                </a:ext>
              </a:extLst>
            </p:cNvPr>
            <p:cNvSpPr>
              <a:spLocks noChangeShapeType="1"/>
            </p:cNvSpPr>
            <p:nvPr/>
          </p:nvSpPr>
          <p:spPr bwMode="auto">
            <a:xfrm>
              <a:off x="0" y="323165"/>
              <a:ext cx="12192000" cy="1"/>
            </a:xfrm>
            <a:prstGeom prst="line">
              <a:avLst/>
            </a:prstGeom>
            <a:noFill/>
            <a:ln w="28575">
              <a:solidFill>
                <a:srgbClr val="262626"/>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33826" name="文本框 3">
              <a:extLst>
                <a:ext uri="{FF2B5EF4-FFF2-40B4-BE49-F238E27FC236}">
                  <a16:creationId xmlns:a16="http://schemas.microsoft.com/office/drawing/2014/main" id="{BE5F9C34-5057-4D5C-8FB9-9744738FB9BD}"/>
                </a:ext>
              </a:extLst>
            </p:cNvPr>
            <p:cNvSpPr>
              <a:spLocks noChangeArrowheads="1"/>
            </p:cNvSpPr>
            <p:nvPr/>
          </p:nvSpPr>
          <p:spPr bwMode="auto">
            <a:xfrm>
              <a:off x="2806700" y="34575"/>
              <a:ext cx="6648450" cy="584973"/>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rgbClr val="0C0C0C"/>
                  </a:solidFill>
                  <a:latin typeface="Segoe UI" panose="020B0502040204020203" pitchFamily="34" charset="0"/>
                  <a:cs typeface="Segoe UI" panose="020B0502040204020203" pitchFamily="34" charset="0"/>
                  <a:sym typeface="Fira Sans" pitchFamily="2" charset="0"/>
                </a:rPr>
                <a:t>Our two-step modeling process</a:t>
              </a:r>
              <a:endParaRPr lang="zh-CN" altLang="en-US" sz="3200">
                <a:solidFill>
                  <a:srgbClr val="0C0C0C"/>
                </a:solidFill>
                <a:latin typeface="Segoe UI" panose="020B0502040204020203" pitchFamily="34" charset="0"/>
                <a:cs typeface="Segoe UI" panose="020B0502040204020203" pitchFamily="34" charset="0"/>
                <a:sym typeface="Fira Sans" pitchFamily="2" charset="0"/>
              </a:endParaRPr>
            </a:p>
          </p:txBody>
        </p:sp>
      </p:grpSp>
      <p:sp>
        <p:nvSpPr>
          <p:cNvPr id="42" name="Rectangle 41">
            <a:extLst>
              <a:ext uri="{FF2B5EF4-FFF2-40B4-BE49-F238E27FC236}">
                <a16:creationId xmlns:a16="http://schemas.microsoft.com/office/drawing/2014/main" id="{0A898E8B-1ED8-4FE6-9FE0-B254550DFC8E}"/>
              </a:ext>
            </a:extLst>
          </p:cNvPr>
          <p:cNvSpPr>
            <a:spLocks noChangeArrowheads="1"/>
          </p:cNvSpPr>
          <p:nvPr/>
        </p:nvSpPr>
        <p:spPr bwMode="auto">
          <a:xfrm>
            <a:off x="1073646" y="1539244"/>
            <a:ext cx="2286000" cy="274320"/>
          </a:xfrm>
          <a:prstGeom prst="rect">
            <a:avLst/>
          </a:prstGeom>
          <a:solidFill>
            <a:srgbClr val="FFCF01"/>
          </a:solidFill>
          <a:ln w="12700" algn="ctr">
            <a:solidFill>
              <a:srgbClr val="231F20"/>
            </a:solidFill>
            <a:miter lim="800000"/>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Training Data</a:t>
            </a:r>
          </a:p>
        </p:txBody>
      </p:sp>
      <p:sp>
        <p:nvSpPr>
          <p:cNvPr id="43" name="Rectangle 42">
            <a:extLst>
              <a:ext uri="{FF2B5EF4-FFF2-40B4-BE49-F238E27FC236}">
                <a16:creationId xmlns:a16="http://schemas.microsoft.com/office/drawing/2014/main" id="{83448933-333D-44C9-BB37-B966C605699C}"/>
              </a:ext>
            </a:extLst>
          </p:cNvPr>
          <p:cNvSpPr>
            <a:spLocks noChangeArrowheads="1"/>
          </p:cNvSpPr>
          <p:nvPr/>
        </p:nvSpPr>
        <p:spPr bwMode="auto">
          <a:xfrm>
            <a:off x="1073645" y="1808483"/>
            <a:ext cx="2286001" cy="1066311"/>
          </a:xfrm>
          <a:prstGeom prst="rect">
            <a:avLst/>
          </a:prstGeom>
          <a:noFill/>
          <a:ln w="9525" algn="ctr">
            <a:solidFill>
              <a:srgbClr val="231F20"/>
            </a:solidFill>
            <a:miter lim="800000"/>
            <a:headEnd/>
            <a:tailEnd/>
          </a:ln>
          <a:effectLst/>
        </p:spPr>
        <p:txBody>
          <a:bodyPr wrap="square" lIns="88900" tIns="88900" rIns="88900" bIns="88900" anchor="ctr"/>
          <a:lstStyle/>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Deception Dataset</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Target variable (Fake or Not)</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Features common to test data</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Features extracted from text analytics </a:t>
            </a:r>
          </a:p>
        </p:txBody>
      </p:sp>
      <p:sp>
        <p:nvSpPr>
          <p:cNvPr id="45" name="Oval 44">
            <a:extLst>
              <a:ext uri="{FF2B5EF4-FFF2-40B4-BE49-F238E27FC236}">
                <a16:creationId xmlns:a16="http://schemas.microsoft.com/office/drawing/2014/main" id="{579F5D6B-071D-40E5-95EC-7F9B38E94ECC}"/>
              </a:ext>
            </a:extLst>
          </p:cNvPr>
          <p:cNvSpPr>
            <a:spLocks noChangeAspect="1" noChangeArrowheads="1"/>
          </p:cNvSpPr>
          <p:nvPr/>
        </p:nvSpPr>
        <p:spPr bwMode="auto">
          <a:xfrm>
            <a:off x="987916" y="3410911"/>
            <a:ext cx="2457457" cy="920745"/>
          </a:xfrm>
          <a:prstGeom prst="ellipse">
            <a:avLst/>
          </a:prstGeom>
          <a:solidFill>
            <a:srgbClr val="FFCF01"/>
          </a:solidFill>
          <a:ln w="12700" algn="ctr">
            <a:noFill/>
            <a:round/>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Fake Review Prediction Model</a:t>
            </a:r>
          </a:p>
        </p:txBody>
      </p:sp>
      <p:sp>
        <p:nvSpPr>
          <p:cNvPr id="46" name="AutoShape 16">
            <a:extLst>
              <a:ext uri="{FF2B5EF4-FFF2-40B4-BE49-F238E27FC236}">
                <a16:creationId xmlns:a16="http://schemas.microsoft.com/office/drawing/2014/main" id="{A65C6D11-895B-45DF-BA60-DBDD70031506}"/>
              </a:ext>
            </a:extLst>
          </p:cNvPr>
          <p:cNvSpPr>
            <a:spLocks noChangeAspect="1" noChangeArrowheads="1"/>
          </p:cNvSpPr>
          <p:nvPr/>
        </p:nvSpPr>
        <p:spPr bwMode="auto">
          <a:xfrm>
            <a:off x="3718591" y="5009212"/>
            <a:ext cx="225425"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
        <p:nvSpPr>
          <p:cNvPr id="53" name="AutoShape 21">
            <a:extLst>
              <a:ext uri="{FF2B5EF4-FFF2-40B4-BE49-F238E27FC236}">
                <a16:creationId xmlns:a16="http://schemas.microsoft.com/office/drawing/2014/main" id="{F0FA570A-6865-4F62-9B24-2A631B118637}"/>
              </a:ext>
            </a:extLst>
          </p:cNvPr>
          <p:cNvSpPr>
            <a:spLocks noChangeAspect="1" noChangeArrowheads="1"/>
          </p:cNvSpPr>
          <p:nvPr/>
        </p:nvSpPr>
        <p:spPr bwMode="auto">
          <a:xfrm rot="16200000" flipH="1">
            <a:off x="2103138" y="2944090"/>
            <a:ext cx="227012"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
        <p:nvSpPr>
          <p:cNvPr id="61" name="Rectangle 60">
            <a:extLst>
              <a:ext uri="{FF2B5EF4-FFF2-40B4-BE49-F238E27FC236}">
                <a16:creationId xmlns:a16="http://schemas.microsoft.com/office/drawing/2014/main" id="{43D1EBE5-2AFE-4D9E-AA83-B056B6574EF6}"/>
              </a:ext>
            </a:extLst>
          </p:cNvPr>
          <p:cNvSpPr>
            <a:spLocks noChangeArrowheads="1"/>
          </p:cNvSpPr>
          <p:nvPr/>
        </p:nvSpPr>
        <p:spPr bwMode="auto">
          <a:xfrm>
            <a:off x="1091587" y="4749964"/>
            <a:ext cx="2286000" cy="274320"/>
          </a:xfrm>
          <a:prstGeom prst="rect">
            <a:avLst/>
          </a:prstGeom>
          <a:solidFill>
            <a:srgbClr val="FFCF01"/>
          </a:solidFill>
          <a:ln w="12700" algn="ctr">
            <a:solidFill>
              <a:srgbClr val="231F20"/>
            </a:solidFill>
            <a:miter lim="800000"/>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Model Deployment</a:t>
            </a:r>
          </a:p>
        </p:txBody>
      </p:sp>
      <p:sp>
        <p:nvSpPr>
          <p:cNvPr id="62" name="Rectangle 61">
            <a:extLst>
              <a:ext uri="{FF2B5EF4-FFF2-40B4-BE49-F238E27FC236}">
                <a16:creationId xmlns:a16="http://schemas.microsoft.com/office/drawing/2014/main" id="{F55CEE19-82D8-49B9-A94D-28D93C52C3F7}"/>
              </a:ext>
            </a:extLst>
          </p:cNvPr>
          <p:cNvSpPr>
            <a:spLocks noChangeArrowheads="1"/>
          </p:cNvSpPr>
          <p:nvPr/>
        </p:nvSpPr>
        <p:spPr bwMode="auto">
          <a:xfrm>
            <a:off x="1091586" y="5017818"/>
            <a:ext cx="2286001" cy="1066311"/>
          </a:xfrm>
          <a:prstGeom prst="rect">
            <a:avLst/>
          </a:prstGeom>
          <a:noFill/>
          <a:ln w="9525" algn="ctr">
            <a:solidFill>
              <a:schemeClr val="tx1"/>
            </a:solidFill>
            <a:miter lim="800000"/>
            <a:headEnd/>
            <a:tailEnd/>
          </a:ln>
          <a:effectLst/>
        </p:spPr>
        <p:txBody>
          <a:bodyPr wrap="square" lIns="88900" tIns="88900" rIns="88900" bIns="88900" anchor="ctr"/>
          <a:lstStyle/>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Luxury Beauty Reviews</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Features common to train data</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Features extracted based on training data</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No label for target variables</a:t>
            </a:r>
          </a:p>
        </p:txBody>
      </p:sp>
      <p:sp>
        <p:nvSpPr>
          <p:cNvPr id="65" name="Oval 64">
            <a:extLst>
              <a:ext uri="{FF2B5EF4-FFF2-40B4-BE49-F238E27FC236}">
                <a16:creationId xmlns:a16="http://schemas.microsoft.com/office/drawing/2014/main" id="{9338FE0C-BB6B-4082-AA80-73D7B9494D3D}"/>
              </a:ext>
            </a:extLst>
          </p:cNvPr>
          <p:cNvSpPr>
            <a:spLocks noChangeAspect="1" noChangeArrowheads="1"/>
          </p:cNvSpPr>
          <p:nvPr/>
        </p:nvSpPr>
        <p:spPr bwMode="auto">
          <a:xfrm>
            <a:off x="6943199" y="3310803"/>
            <a:ext cx="2457457" cy="920745"/>
          </a:xfrm>
          <a:prstGeom prst="ellipse">
            <a:avLst/>
          </a:prstGeom>
          <a:solidFill>
            <a:srgbClr val="FFCF01"/>
          </a:solidFill>
          <a:ln w="12700" algn="ctr">
            <a:noFill/>
            <a:round/>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Recommenders System</a:t>
            </a:r>
          </a:p>
        </p:txBody>
      </p:sp>
      <p:sp>
        <p:nvSpPr>
          <p:cNvPr id="67" name="AutoShape 16">
            <a:extLst>
              <a:ext uri="{FF2B5EF4-FFF2-40B4-BE49-F238E27FC236}">
                <a16:creationId xmlns:a16="http://schemas.microsoft.com/office/drawing/2014/main" id="{E411B7B1-6D2E-47A3-89C8-F78363D6F937}"/>
              </a:ext>
            </a:extLst>
          </p:cNvPr>
          <p:cNvSpPr>
            <a:spLocks noChangeAspect="1" noChangeArrowheads="1"/>
          </p:cNvSpPr>
          <p:nvPr/>
        </p:nvSpPr>
        <p:spPr bwMode="auto">
          <a:xfrm>
            <a:off x="9546590" y="3514090"/>
            <a:ext cx="225425"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A4DDEE04-548B-436E-8286-CD615532FC84}"/>
              </a:ext>
            </a:extLst>
          </p:cNvPr>
          <p:cNvSpPr>
            <a:spLocks noChangeArrowheads="1"/>
          </p:cNvSpPr>
          <p:nvPr/>
        </p:nvSpPr>
        <p:spPr bwMode="auto">
          <a:xfrm>
            <a:off x="10036584" y="3449732"/>
            <a:ext cx="2033495" cy="723873"/>
          </a:xfrm>
          <a:prstGeom prst="rect">
            <a:avLst/>
          </a:prstGeom>
          <a:solidFill>
            <a:srgbClr val="FFCF01"/>
          </a:solidFill>
          <a:ln w="9525" algn="ctr">
            <a:noFill/>
            <a:miter lim="800000"/>
            <a:headEnd/>
            <a:tailEnd/>
          </a:ln>
          <a:effectLst/>
        </p:spPr>
        <p:txBody>
          <a:bodyPr wrap="square" lIns="88900" tIns="88900" rIns="88900" bIns="88900" anchor="ctr"/>
          <a:lstStyle/>
          <a:p>
            <a:pPr algn="ctr">
              <a:spcBef>
                <a:spcPct val="0"/>
              </a:spcBef>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Luxury Beauty </a:t>
            </a:r>
          </a:p>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Product Recommendations </a:t>
            </a: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for Amazon Customers</a:t>
            </a:r>
          </a:p>
        </p:txBody>
      </p:sp>
      <p:sp>
        <p:nvSpPr>
          <p:cNvPr id="69" name="Rectangle 68">
            <a:extLst>
              <a:ext uri="{FF2B5EF4-FFF2-40B4-BE49-F238E27FC236}">
                <a16:creationId xmlns:a16="http://schemas.microsoft.com/office/drawing/2014/main" id="{4EAA9F41-DC59-47FF-BD2F-3A8AE936C142}"/>
              </a:ext>
            </a:extLst>
          </p:cNvPr>
          <p:cNvSpPr>
            <a:spLocks noChangeArrowheads="1"/>
          </p:cNvSpPr>
          <p:nvPr/>
        </p:nvSpPr>
        <p:spPr bwMode="auto">
          <a:xfrm>
            <a:off x="7028927" y="1539244"/>
            <a:ext cx="2286000" cy="274320"/>
          </a:xfrm>
          <a:prstGeom prst="rect">
            <a:avLst/>
          </a:prstGeom>
          <a:solidFill>
            <a:srgbClr val="FFCF01"/>
          </a:solidFill>
          <a:ln w="12700" algn="ctr">
            <a:solidFill>
              <a:srgbClr val="231F20"/>
            </a:solidFill>
            <a:miter lim="800000"/>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Training Data</a:t>
            </a:r>
          </a:p>
        </p:txBody>
      </p:sp>
      <p:sp>
        <p:nvSpPr>
          <p:cNvPr id="70" name="Rectangle 69">
            <a:extLst>
              <a:ext uri="{FF2B5EF4-FFF2-40B4-BE49-F238E27FC236}">
                <a16:creationId xmlns:a16="http://schemas.microsoft.com/office/drawing/2014/main" id="{2A6214D2-5E08-4E2D-8204-3E519CFE70C6}"/>
              </a:ext>
            </a:extLst>
          </p:cNvPr>
          <p:cNvSpPr>
            <a:spLocks noChangeArrowheads="1"/>
          </p:cNvSpPr>
          <p:nvPr/>
        </p:nvSpPr>
        <p:spPr bwMode="auto">
          <a:xfrm>
            <a:off x="7028926" y="1823723"/>
            <a:ext cx="2286001" cy="1066311"/>
          </a:xfrm>
          <a:prstGeom prst="rect">
            <a:avLst/>
          </a:prstGeom>
          <a:noFill/>
          <a:ln w="9525" algn="ctr">
            <a:solidFill>
              <a:schemeClr val="tx1"/>
            </a:solidFill>
            <a:miter lim="800000"/>
            <a:headEnd/>
            <a:tailEnd/>
          </a:ln>
          <a:effectLst/>
        </p:spPr>
        <p:txBody>
          <a:bodyPr wrap="square" lIns="88900" tIns="88900" rIns="88900" bIns="88900" anchor="ctr"/>
          <a:lstStyle/>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Filtered Luxury Beauty Dataset</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Filtered for non-fake labels </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Information on products, ratings and reviewers</a:t>
            </a:r>
          </a:p>
          <a:p>
            <a:pPr marL="171450" indent="-171450">
              <a:spcBef>
                <a:spcPct val="0"/>
              </a:spcBef>
              <a:buFont typeface="Arial" panose="020B0604020202020204" pitchFamily="34" charset="0"/>
              <a:buChar char="•"/>
            </a:pPr>
            <a:endPar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endParaRPr>
          </a:p>
        </p:txBody>
      </p:sp>
      <p:sp>
        <p:nvSpPr>
          <p:cNvPr id="78" name="Rectangle 77">
            <a:extLst>
              <a:ext uri="{FF2B5EF4-FFF2-40B4-BE49-F238E27FC236}">
                <a16:creationId xmlns:a16="http://schemas.microsoft.com/office/drawing/2014/main" id="{BFE18EC3-12A2-45FD-986D-479884413E75}"/>
              </a:ext>
            </a:extLst>
          </p:cNvPr>
          <p:cNvSpPr>
            <a:spLocks noChangeArrowheads="1"/>
          </p:cNvSpPr>
          <p:nvPr/>
        </p:nvSpPr>
        <p:spPr bwMode="auto">
          <a:xfrm>
            <a:off x="4297200" y="4749964"/>
            <a:ext cx="2286000" cy="274320"/>
          </a:xfrm>
          <a:prstGeom prst="rect">
            <a:avLst/>
          </a:prstGeom>
          <a:solidFill>
            <a:srgbClr val="FFCF01"/>
          </a:solidFill>
          <a:ln w="12700" algn="ctr">
            <a:solidFill>
              <a:srgbClr val="231F20"/>
            </a:solidFill>
            <a:miter lim="800000"/>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Predictions</a:t>
            </a:r>
          </a:p>
        </p:txBody>
      </p:sp>
      <p:sp>
        <p:nvSpPr>
          <p:cNvPr id="79" name="Rectangle 78">
            <a:extLst>
              <a:ext uri="{FF2B5EF4-FFF2-40B4-BE49-F238E27FC236}">
                <a16:creationId xmlns:a16="http://schemas.microsoft.com/office/drawing/2014/main" id="{184F9724-B0D4-465F-B0B9-C92A2FF03E4E}"/>
              </a:ext>
            </a:extLst>
          </p:cNvPr>
          <p:cNvSpPr>
            <a:spLocks noChangeArrowheads="1"/>
          </p:cNvSpPr>
          <p:nvPr/>
        </p:nvSpPr>
        <p:spPr bwMode="auto">
          <a:xfrm>
            <a:off x="4297199" y="5034444"/>
            <a:ext cx="2286001" cy="720412"/>
          </a:xfrm>
          <a:prstGeom prst="rect">
            <a:avLst/>
          </a:prstGeom>
          <a:noFill/>
          <a:ln w="9525" algn="ctr">
            <a:solidFill>
              <a:schemeClr val="tx1"/>
            </a:solidFill>
            <a:miter lim="800000"/>
            <a:headEnd/>
            <a:tailEnd/>
          </a:ln>
          <a:effectLst/>
        </p:spPr>
        <p:txBody>
          <a:bodyPr wrap="square" lIns="88900" tIns="88900" rIns="88900" bIns="88900" anchor="ctr"/>
          <a:lstStyle/>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Luxury Beauty Reviews</a:t>
            </a:r>
          </a:p>
          <a:p>
            <a:pPr marL="171450" indent="-171450" algn="ctr">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Labels (Fake or Not Fake) for test review data</a:t>
            </a:r>
          </a:p>
        </p:txBody>
      </p:sp>
      <p:sp>
        <p:nvSpPr>
          <p:cNvPr id="80" name="AutoShape 21">
            <a:extLst>
              <a:ext uri="{FF2B5EF4-FFF2-40B4-BE49-F238E27FC236}">
                <a16:creationId xmlns:a16="http://schemas.microsoft.com/office/drawing/2014/main" id="{4FD90BAD-4875-4EFA-842F-2F8876B1D887}"/>
              </a:ext>
            </a:extLst>
          </p:cNvPr>
          <p:cNvSpPr>
            <a:spLocks noChangeAspect="1" noChangeArrowheads="1"/>
          </p:cNvSpPr>
          <p:nvPr/>
        </p:nvSpPr>
        <p:spPr bwMode="auto">
          <a:xfrm rot="16200000" flipH="1">
            <a:off x="8058420" y="2883483"/>
            <a:ext cx="227012"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
        <p:nvSpPr>
          <p:cNvPr id="81" name="Rectangle 80">
            <a:extLst>
              <a:ext uri="{FF2B5EF4-FFF2-40B4-BE49-F238E27FC236}">
                <a16:creationId xmlns:a16="http://schemas.microsoft.com/office/drawing/2014/main" id="{F54D96F9-4110-4AD2-B18D-3091FF1D7837}"/>
              </a:ext>
            </a:extLst>
          </p:cNvPr>
          <p:cNvSpPr>
            <a:spLocks noChangeArrowheads="1"/>
          </p:cNvSpPr>
          <p:nvPr/>
        </p:nvSpPr>
        <p:spPr bwMode="auto">
          <a:xfrm>
            <a:off x="7114656" y="4734892"/>
            <a:ext cx="2286000" cy="274320"/>
          </a:xfrm>
          <a:prstGeom prst="rect">
            <a:avLst/>
          </a:prstGeom>
          <a:solidFill>
            <a:srgbClr val="FFCF01"/>
          </a:solidFill>
          <a:ln w="12700" algn="ctr">
            <a:solidFill>
              <a:srgbClr val="231F20"/>
            </a:solidFill>
            <a:miter lim="800000"/>
            <a:headEnd/>
            <a:tailEnd/>
          </a:ln>
          <a:effectLst/>
        </p:spPr>
        <p:txBody>
          <a:bodyPr wrap="square" lIns="88900" tIns="88900" rIns="88900" bIns="88900" anchor="ctr"/>
          <a:lstStyle/>
          <a:p>
            <a:pPr algn="ctr">
              <a:spcBef>
                <a:spcPct val="0"/>
              </a:spcBef>
              <a:defRPr/>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Method</a:t>
            </a:r>
          </a:p>
        </p:txBody>
      </p:sp>
      <p:sp>
        <p:nvSpPr>
          <p:cNvPr id="82" name="Rectangle 81">
            <a:extLst>
              <a:ext uri="{FF2B5EF4-FFF2-40B4-BE49-F238E27FC236}">
                <a16:creationId xmlns:a16="http://schemas.microsoft.com/office/drawing/2014/main" id="{20909B8B-93F1-474E-B21D-670C4C6524CA}"/>
              </a:ext>
            </a:extLst>
          </p:cNvPr>
          <p:cNvSpPr>
            <a:spLocks noChangeArrowheads="1"/>
          </p:cNvSpPr>
          <p:nvPr/>
        </p:nvSpPr>
        <p:spPr bwMode="auto">
          <a:xfrm>
            <a:off x="7114655" y="5019372"/>
            <a:ext cx="2286001" cy="1454378"/>
          </a:xfrm>
          <a:prstGeom prst="rect">
            <a:avLst/>
          </a:prstGeom>
          <a:noFill/>
          <a:ln w="9525" algn="ctr">
            <a:solidFill>
              <a:schemeClr val="tx1"/>
            </a:solidFill>
            <a:miter lim="800000"/>
            <a:headEnd/>
            <a:tailEnd/>
          </a:ln>
          <a:effectLst/>
        </p:spPr>
        <p:txBody>
          <a:bodyPr wrap="square" lIns="88900" tIns="88900" rIns="88900" bIns="88900" anchor="ctr"/>
          <a:lstStyle/>
          <a:p>
            <a:pPr algn="ctr">
              <a:spcBef>
                <a:spcPct val="0"/>
              </a:spcBef>
            </a:pPr>
            <a:r>
              <a:rPr lang="en-US" altLang="ja-JP" sz="1100" b="1">
                <a:solidFill>
                  <a:srgbClr val="231F20"/>
                </a:solidFill>
                <a:latin typeface="Segoe UI" panose="020B0502040204020203" pitchFamily="34" charset="0"/>
                <a:ea typeface="ＭＳ Ｐゴシック" pitchFamily="50" charset="-128"/>
                <a:cs typeface="Segoe UI" panose="020B0502040204020203" pitchFamily="34" charset="0"/>
              </a:rPr>
              <a:t>Types of Recommender System</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Popularity</a:t>
            </a:r>
          </a:p>
          <a:p>
            <a:pPr marL="171450" indent="-171450">
              <a:spcBef>
                <a:spcPct val="0"/>
              </a:spcBef>
              <a:buFont typeface="Arial" panose="020B0604020202020204" pitchFamily="34" charset="0"/>
              <a:buChar char="•"/>
            </a:pPr>
            <a:r>
              <a:rPr lang="en-US" altLang="ja-JP" sz="1100" err="1">
                <a:solidFill>
                  <a:srgbClr val="231F20"/>
                </a:solidFill>
                <a:latin typeface="Segoe UI" panose="020B0502040204020203" pitchFamily="34" charset="0"/>
                <a:ea typeface="ＭＳ Ｐゴシック" pitchFamily="50" charset="-128"/>
                <a:cs typeface="Segoe UI" panose="020B0502040204020203" pitchFamily="34" charset="0"/>
              </a:rPr>
              <a:t>NormalPredictor</a:t>
            </a:r>
            <a:endPar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endParaRP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KNN</a:t>
            </a:r>
          </a:p>
          <a:p>
            <a:pPr marL="171450" indent="-171450">
              <a:spcBef>
                <a:spcPct val="0"/>
              </a:spcBef>
              <a:buFont typeface="Arial" panose="020B0604020202020204" pitchFamily="34" charset="0"/>
              <a:buChar char="•"/>
            </a:pPr>
            <a:r>
              <a:rPr lang="en-US" altLang="zh-CN" sz="1100">
                <a:solidFill>
                  <a:srgbClr val="231F20"/>
                </a:solidFill>
                <a:latin typeface="Segoe UI" panose="020B0502040204020203" pitchFamily="34" charset="0"/>
                <a:ea typeface="ＭＳ Ｐゴシック" pitchFamily="50" charset="-128"/>
                <a:cs typeface="Segoe UI" panose="020B0502040204020203" pitchFamily="34" charset="0"/>
              </a:rPr>
              <a:t>SVD</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NMF</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Slope One</a:t>
            </a:r>
          </a:p>
          <a:p>
            <a:pPr marL="171450" indent="-171450">
              <a:spcBef>
                <a:spcPct val="0"/>
              </a:spcBef>
              <a:buFont typeface="Arial" panose="020B0604020202020204" pitchFamily="34" charset="0"/>
              <a:buChar char="•"/>
            </a:pPr>
            <a:r>
              <a:rPr lang="en-US" altLang="ja-JP" sz="1100">
                <a:solidFill>
                  <a:srgbClr val="231F20"/>
                </a:solidFill>
                <a:latin typeface="Segoe UI" panose="020B0502040204020203" pitchFamily="34" charset="0"/>
                <a:ea typeface="ＭＳ Ｐゴシック" pitchFamily="50" charset="-128"/>
                <a:cs typeface="Segoe UI" panose="020B0502040204020203" pitchFamily="34" charset="0"/>
              </a:rPr>
              <a:t>Co-Clustering</a:t>
            </a:r>
          </a:p>
        </p:txBody>
      </p:sp>
      <p:cxnSp>
        <p:nvCxnSpPr>
          <p:cNvPr id="3" name="Connector: Elbow 2">
            <a:extLst>
              <a:ext uri="{FF2B5EF4-FFF2-40B4-BE49-F238E27FC236}">
                <a16:creationId xmlns:a16="http://schemas.microsoft.com/office/drawing/2014/main" id="{F3B0D46D-08E2-4635-9E71-FEB565B078FD}"/>
              </a:ext>
            </a:extLst>
          </p:cNvPr>
          <p:cNvCxnSpPr/>
          <p:nvPr/>
        </p:nvCxnSpPr>
        <p:spPr bwMode="auto">
          <a:xfrm rot="5400000" flipH="1" flipV="1">
            <a:off x="4905951" y="2578259"/>
            <a:ext cx="2426023" cy="1485579"/>
          </a:xfrm>
          <a:prstGeom prst="bentConnector3">
            <a:avLst>
              <a:gd name="adj1" fmla="val 99627"/>
            </a:avLst>
          </a:prstGeom>
          <a:solidFill>
            <a:schemeClr val="accent1"/>
          </a:solidFill>
          <a:ln w="12700" cap="flat" cmpd="sng" algn="ctr">
            <a:solidFill>
              <a:srgbClr val="231F2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Rectangle 87">
            <a:extLst>
              <a:ext uri="{FF2B5EF4-FFF2-40B4-BE49-F238E27FC236}">
                <a16:creationId xmlns:a16="http://schemas.microsoft.com/office/drawing/2014/main" id="{C92DF147-5277-498A-A292-E1E57896C534}"/>
              </a:ext>
            </a:extLst>
          </p:cNvPr>
          <p:cNvSpPr>
            <a:spLocks noChangeArrowheads="1"/>
          </p:cNvSpPr>
          <p:nvPr/>
        </p:nvSpPr>
        <p:spPr bwMode="auto">
          <a:xfrm>
            <a:off x="4516551" y="3487447"/>
            <a:ext cx="1619192" cy="559698"/>
          </a:xfrm>
          <a:prstGeom prst="rect">
            <a:avLst/>
          </a:prstGeom>
          <a:solidFill>
            <a:schemeClr val="bg1"/>
          </a:solidFill>
          <a:ln w="9525" algn="ctr">
            <a:solidFill>
              <a:schemeClr val="tx1"/>
            </a:solidFill>
            <a:miter lim="800000"/>
            <a:headEnd/>
            <a:tailEnd/>
          </a:ln>
          <a:effectLst/>
        </p:spPr>
        <p:txBody>
          <a:bodyPr wrap="square" lIns="88900" tIns="88900" rIns="88900" bIns="88900" anchor="ctr"/>
          <a:lstStyle/>
          <a:p>
            <a:pPr algn="ctr">
              <a:spcBef>
                <a:spcPct val="0"/>
              </a:spcBef>
            </a:pPr>
            <a:r>
              <a:rPr lang="en-US" altLang="ja-JP" sz="1400" b="1">
                <a:solidFill>
                  <a:srgbClr val="231F20"/>
                </a:solidFill>
                <a:latin typeface="Segoe UI" panose="020B0502040204020203" pitchFamily="34" charset="0"/>
                <a:ea typeface="ＭＳ Ｐゴシック" pitchFamily="50" charset="-128"/>
                <a:cs typeface="Segoe UI" panose="020B0502040204020203" pitchFamily="34" charset="0"/>
              </a:rPr>
              <a:t>Filtering</a:t>
            </a:r>
            <a:endParaRPr lang="en-US" altLang="ja-JP" sz="1400">
              <a:solidFill>
                <a:srgbClr val="231F20"/>
              </a:solidFill>
              <a:latin typeface="Segoe UI" panose="020B0502040204020203" pitchFamily="34" charset="0"/>
              <a:ea typeface="ＭＳ Ｐゴシック" pitchFamily="50" charset="-128"/>
              <a:cs typeface="Segoe UI" panose="020B0502040204020203" pitchFamily="34" charset="0"/>
            </a:endParaRPr>
          </a:p>
        </p:txBody>
      </p:sp>
      <p:sp>
        <p:nvSpPr>
          <p:cNvPr id="94" name="AutoShape 21">
            <a:extLst>
              <a:ext uri="{FF2B5EF4-FFF2-40B4-BE49-F238E27FC236}">
                <a16:creationId xmlns:a16="http://schemas.microsoft.com/office/drawing/2014/main" id="{02BEFC06-6A67-4096-9AF6-0A552D26AB47}"/>
              </a:ext>
            </a:extLst>
          </p:cNvPr>
          <p:cNvSpPr>
            <a:spLocks noChangeAspect="1" noChangeArrowheads="1"/>
          </p:cNvSpPr>
          <p:nvPr/>
        </p:nvSpPr>
        <p:spPr bwMode="auto">
          <a:xfrm rot="5400000" flipH="1">
            <a:off x="8058420" y="4211378"/>
            <a:ext cx="227012"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
        <p:nvSpPr>
          <p:cNvPr id="95" name="AutoShape 21">
            <a:extLst>
              <a:ext uri="{FF2B5EF4-FFF2-40B4-BE49-F238E27FC236}">
                <a16:creationId xmlns:a16="http://schemas.microsoft.com/office/drawing/2014/main" id="{E9461327-B8DB-4E48-8A73-C36DFE5705CE}"/>
              </a:ext>
            </a:extLst>
          </p:cNvPr>
          <p:cNvSpPr>
            <a:spLocks noChangeAspect="1" noChangeArrowheads="1"/>
          </p:cNvSpPr>
          <p:nvPr/>
        </p:nvSpPr>
        <p:spPr bwMode="auto">
          <a:xfrm rot="16200000" flipH="1">
            <a:off x="2097444" y="4300938"/>
            <a:ext cx="227012" cy="506413"/>
          </a:xfrm>
          <a:prstGeom prst="rightArrow">
            <a:avLst>
              <a:gd name="adj1" fmla="val 50000"/>
              <a:gd name="adj2" fmla="val 50032"/>
            </a:avLst>
          </a:prstGeom>
          <a:solidFill>
            <a:srgbClr val="231F20"/>
          </a:solidFill>
          <a:ln w="12700" algn="ctr">
            <a:noFill/>
            <a:miter lim="800000"/>
            <a:headEnd/>
            <a:tailEnd/>
          </a:ln>
          <a:effectLst/>
        </p:spPr>
        <p:txBody>
          <a:bodyPr wrap="square" lIns="36000" tIns="36000" rIns="36000" bIns="36000" anchor="ctr"/>
          <a:lstStyle/>
          <a:p>
            <a:pPr algn="ctr">
              <a:spcBef>
                <a:spcPct val="0"/>
              </a:spcBef>
              <a:defRPr/>
            </a:pPr>
            <a:endParaRPr lang="en-US" sz="1100">
              <a:solidFill>
                <a:srgbClr val="231F2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5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8">
            <a:extLst>
              <a:ext uri="{FF2B5EF4-FFF2-40B4-BE49-F238E27FC236}">
                <a16:creationId xmlns:a16="http://schemas.microsoft.com/office/drawing/2014/main" id="{30656EEF-1C34-405B-A508-F3209D4FEDE1}"/>
              </a:ext>
            </a:extLst>
          </p:cNvPr>
          <p:cNvSpPr>
            <a:spLocks noChangeArrowheads="1"/>
          </p:cNvSpPr>
          <p:nvPr/>
        </p:nvSpPr>
        <p:spPr bwMode="auto">
          <a:xfrm>
            <a:off x="6886849" y="1413198"/>
            <a:ext cx="4000541" cy="1331617"/>
          </a:xfrm>
          <a:prstGeom prst="rect">
            <a:avLst/>
          </a:prstGeom>
          <a:solidFill>
            <a:schemeClr val="bg1">
              <a:lumMod val="75000"/>
              <a:alpha val="79999"/>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6" name="矩形 70">
            <a:extLst>
              <a:ext uri="{FF2B5EF4-FFF2-40B4-BE49-F238E27FC236}">
                <a16:creationId xmlns:a16="http://schemas.microsoft.com/office/drawing/2014/main" id="{751C430D-912E-4CD6-BFD8-051603202BAC}"/>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2227" name="文本框 5">
            <a:extLst>
              <a:ext uri="{FF2B5EF4-FFF2-40B4-BE49-F238E27FC236}">
                <a16:creationId xmlns:a16="http://schemas.microsoft.com/office/drawing/2014/main" id="{142A194C-EEC3-413E-8296-E6131725D247}"/>
              </a:ext>
            </a:extLst>
          </p:cNvPr>
          <p:cNvSpPr>
            <a:spLocks noChangeArrowheads="1"/>
          </p:cNvSpPr>
          <p:nvPr/>
        </p:nvSpPr>
        <p:spPr bwMode="auto">
          <a:xfrm>
            <a:off x="3411538" y="266700"/>
            <a:ext cx="539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dirty="0">
                <a:solidFill>
                  <a:srgbClr val="262626"/>
                </a:solidFill>
                <a:latin typeface="Segoe UI" panose="020B0502040204020203" pitchFamily="34" charset="0"/>
                <a:cs typeface="Segoe UI" panose="020B0502040204020203" pitchFamily="34" charset="0"/>
                <a:sym typeface="Fira Sans" pitchFamily="2" charset="0"/>
              </a:rPr>
              <a:t>Focus: Text Analytics</a:t>
            </a:r>
            <a:endParaRPr lang="zh-CN" altLang="en-US" sz="1800" dirty="0">
              <a:latin typeface="Segoe UI" panose="020B0502040204020203" pitchFamily="34" charset="0"/>
              <a:cs typeface="Segoe UI" panose="020B0502040204020203" pitchFamily="34" charset="0"/>
            </a:endParaRPr>
          </a:p>
        </p:txBody>
      </p:sp>
      <p:sp>
        <p:nvSpPr>
          <p:cNvPr id="52234" name="直接连接符 19">
            <a:extLst>
              <a:ext uri="{FF2B5EF4-FFF2-40B4-BE49-F238E27FC236}">
                <a16:creationId xmlns:a16="http://schemas.microsoft.com/office/drawing/2014/main" id="{CD84E599-10B8-4113-BF71-519B0EE6B1FE}"/>
              </a:ext>
            </a:extLst>
          </p:cNvPr>
          <p:cNvSpPr>
            <a:spLocks noChangeShapeType="1"/>
          </p:cNvSpPr>
          <p:nvPr/>
        </p:nvSpPr>
        <p:spPr bwMode="auto">
          <a:xfrm>
            <a:off x="0" y="595313"/>
            <a:ext cx="3411538"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2235" name="直接连接符 21">
            <a:extLst>
              <a:ext uri="{FF2B5EF4-FFF2-40B4-BE49-F238E27FC236}">
                <a16:creationId xmlns:a16="http://schemas.microsoft.com/office/drawing/2014/main" id="{54C3CED7-6871-4498-85AA-FC4A768B70B9}"/>
              </a:ext>
            </a:extLst>
          </p:cNvPr>
          <p:cNvSpPr>
            <a:spLocks noChangeShapeType="1"/>
          </p:cNvSpPr>
          <p:nvPr/>
        </p:nvSpPr>
        <p:spPr bwMode="auto">
          <a:xfrm flipH="1">
            <a:off x="8809038" y="603250"/>
            <a:ext cx="3382962" cy="0"/>
          </a:xfrm>
          <a:prstGeom prst="line">
            <a:avLst/>
          </a:prstGeom>
          <a:noFill/>
          <a:ln w="28575">
            <a:solidFill>
              <a:srgbClr val="3F3F3F"/>
            </a:solidFill>
            <a:bevel/>
            <a:headEnd/>
            <a:tailEnd type="oval" w="med" len="me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grpSp>
        <p:nvGrpSpPr>
          <p:cNvPr id="35" name="组合 17">
            <a:extLst>
              <a:ext uri="{FF2B5EF4-FFF2-40B4-BE49-F238E27FC236}">
                <a16:creationId xmlns:a16="http://schemas.microsoft.com/office/drawing/2014/main" id="{C9BF445C-ABCA-42FF-9F9C-1AF81BA36C7B}"/>
              </a:ext>
            </a:extLst>
          </p:cNvPr>
          <p:cNvGrpSpPr>
            <a:grpSpLocks/>
          </p:cNvGrpSpPr>
          <p:nvPr/>
        </p:nvGrpSpPr>
        <p:grpSpPr bwMode="auto">
          <a:xfrm>
            <a:off x="1338314" y="1413198"/>
            <a:ext cx="4016582" cy="4241943"/>
            <a:chOff x="-24050" y="-871259"/>
            <a:chExt cx="4016582" cy="4242156"/>
          </a:xfrm>
        </p:grpSpPr>
        <p:sp>
          <p:nvSpPr>
            <p:cNvPr id="36" name="矩形 8">
              <a:extLst>
                <a:ext uri="{FF2B5EF4-FFF2-40B4-BE49-F238E27FC236}">
                  <a16:creationId xmlns:a16="http://schemas.microsoft.com/office/drawing/2014/main" id="{EEE5FB20-C985-4E4A-B42A-D88085E99294}"/>
                </a:ext>
              </a:extLst>
            </p:cNvPr>
            <p:cNvSpPr>
              <a:spLocks noChangeArrowheads="1"/>
            </p:cNvSpPr>
            <p:nvPr/>
          </p:nvSpPr>
          <p:spPr bwMode="auto">
            <a:xfrm>
              <a:off x="-8010" y="-871259"/>
              <a:ext cx="4000542" cy="1362614"/>
            </a:xfrm>
            <a:prstGeom prst="rect">
              <a:avLst/>
            </a:prstGeom>
            <a:solidFill>
              <a:srgbClr val="FFD72D">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37" name="文本框 11">
              <a:extLst>
                <a:ext uri="{FF2B5EF4-FFF2-40B4-BE49-F238E27FC236}">
                  <a16:creationId xmlns:a16="http://schemas.microsoft.com/office/drawing/2014/main" id="{F7AB27AC-1AD9-45CE-8794-62A203839159}"/>
                </a:ext>
              </a:extLst>
            </p:cNvPr>
            <p:cNvSpPr>
              <a:spLocks noChangeArrowheads="1"/>
            </p:cNvSpPr>
            <p:nvPr/>
          </p:nvSpPr>
          <p:spPr bwMode="auto">
            <a:xfrm>
              <a:off x="54281" y="-100971"/>
              <a:ext cx="3791527" cy="49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Deception Dataset</a:t>
              </a:r>
            </a:p>
          </p:txBody>
        </p:sp>
        <p:sp>
          <p:nvSpPr>
            <p:cNvPr id="38" name="矩形 14">
              <a:extLst>
                <a:ext uri="{FF2B5EF4-FFF2-40B4-BE49-F238E27FC236}">
                  <a16:creationId xmlns:a16="http://schemas.microsoft.com/office/drawing/2014/main" id="{9CBD3F54-2067-401E-A01E-EDAA99D04CAD}"/>
                </a:ext>
              </a:extLst>
            </p:cNvPr>
            <p:cNvSpPr>
              <a:spLocks noChangeArrowheads="1"/>
            </p:cNvSpPr>
            <p:nvPr/>
          </p:nvSpPr>
          <p:spPr bwMode="auto">
            <a:xfrm>
              <a:off x="-24050" y="785444"/>
              <a:ext cx="4000541" cy="258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21,000 Amazon Reviews</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Balanced dataset with 50% fake review rate. Data is equally divided among 30 categories. Includes 7 features and one target variable.</a:t>
              </a:r>
            </a:p>
            <a:p>
              <a:pPr algn="ct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GitHub Repository</a:t>
              </a:r>
            </a:p>
            <a:p>
              <a:pPr eaLnBrk="1" hangingPunct="1">
                <a:lnSpc>
                  <a:spcPct val="100000"/>
                </a:lnSpc>
                <a:spcBef>
                  <a:spcPct val="0"/>
                </a:spcBef>
                <a:buFont typeface="Arial" panose="020B0604020202020204" pitchFamily="34" charset="0"/>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p:txBody>
        </p:sp>
      </p:grpSp>
      <p:sp>
        <p:nvSpPr>
          <p:cNvPr id="43" name="Freeform 39">
            <a:extLst>
              <a:ext uri="{FF2B5EF4-FFF2-40B4-BE49-F238E27FC236}">
                <a16:creationId xmlns:a16="http://schemas.microsoft.com/office/drawing/2014/main" id="{7FD66390-287E-4DB4-8995-CDE72FC0746E}"/>
              </a:ext>
            </a:extLst>
          </p:cNvPr>
          <p:cNvSpPr>
            <a:spLocks noEditPoints="1" noChangeArrowheads="1"/>
          </p:cNvSpPr>
          <p:nvPr/>
        </p:nvSpPr>
        <p:spPr bwMode="auto">
          <a:xfrm>
            <a:off x="2997291" y="1531556"/>
            <a:ext cx="630237" cy="539750"/>
          </a:xfrm>
          <a:custGeom>
            <a:avLst/>
            <a:gdLst>
              <a:gd name="T0" fmla="*/ 2147483646 w 200"/>
              <a:gd name="T1" fmla="*/ 2147483646 h 170"/>
              <a:gd name="T2" fmla="*/ 2147483646 w 200"/>
              <a:gd name="T3" fmla="*/ 2147483646 h 170"/>
              <a:gd name="T4" fmla="*/ 2147483646 w 200"/>
              <a:gd name="T5" fmla="*/ 2147483646 h 170"/>
              <a:gd name="T6" fmla="*/ 2147483646 w 200"/>
              <a:gd name="T7" fmla="*/ 2147483646 h 170"/>
              <a:gd name="T8" fmla="*/ 2147483646 w 200"/>
              <a:gd name="T9" fmla="*/ 2147483646 h 170"/>
              <a:gd name="T10" fmla="*/ 2147483646 w 200"/>
              <a:gd name="T11" fmla="*/ 2147483646 h 170"/>
              <a:gd name="T12" fmla="*/ 2147483646 w 200"/>
              <a:gd name="T13" fmla="*/ 2147483646 h 170"/>
              <a:gd name="T14" fmla="*/ 2147483646 w 200"/>
              <a:gd name="T15" fmla="*/ 2147483646 h 170"/>
              <a:gd name="T16" fmla="*/ 2147483646 w 200"/>
              <a:gd name="T17" fmla="*/ 2147483646 h 170"/>
              <a:gd name="T18" fmla="*/ 2147483646 w 200"/>
              <a:gd name="T19" fmla="*/ 0 h 170"/>
              <a:gd name="T20" fmla="*/ 2147483646 w 200"/>
              <a:gd name="T21" fmla="*/ 2147483646 h 170"/>
              <a:gd name="T22" fmla="*/ 2147483646 w 200"/>
              <a:gd name="T23" fmla="*/ 2147483646 h 170"/>
              <a:gd name="T24" fmla="*/ 2147483646 w 200"/>
              <a:gd name="T25" fmla="*/ 2147483646 h 170"/>
              <a:gd name="T26" fmla="*/ 2147483646 w 200"/>
              <a:gd name="T27" fmla="*/ 2147483646 h 170"/>
              <a:gd name="T28" fmla="*/ 2147483646 w 200"/>
              <a:gd name="T29" fmla="*/ 2147483646 h 170"/>
              <a:gd name="T30" fmla="*/ 2147483646 w 200"/>
              <a:gd name="T31" fmla="*/ 2147483646 h 170"/>
              <a:gd name="T32" fmla="*/ 2147483646 w 200"/>
              <a:gd name="T33" fmla="*/ 2147483646 h 170"/>
              <a:gd name="T34" fmla="*/ 2147483646 w 200"/>
              <a:gd name="T35" fmla="*/ 2147483646 h 170"/>
              <a:gd name="T36" fmla="*/ 2147483646 w 200"/>
              <a:gd name="T37" fmla="*/ 2147483646 h 170"/>
              <a:gd name="T38" fmla="*/ 2147483646 w 200"/>
              <a:gd name="T39" fmla="*/ 2147483646 h 170"/>
              <a:gd name="T40" fmla="*/ 2147483646 w 200"/>
              <a:gd name="T41" fmla="*/ 2147483646 h 170"/>
              <a:gd name="T42" fmla="*/ 2147483646 w 200"/>
              <a:gd name="T43" fmla="*/ 2147483646 h 170"/>
              <a:gd name="T44" fmla="*/ 0 w 200"/>
              <a:gd name="T45" fmla="*/ 2147483646 h 170"/>
              <a:gd name="T46" fmla="*/ 2147483646 w 200"/>
              <a:gd name="T47" fmla="*/ 2147483646 h 170"/>
              <a:gd name="T48" fmla="*/ 2147483646 w 200"/>
              <a:gd name="T49" fmla="*/ 2147483646 h 170"/>
              <a:gd name="T50" fmla="*/ 2147483646 w 200"/>
              <a:gd name="T51" fmla="*/ 2147483646 h 170"/>
              <a:gd name="T52" fmla="*/ 2147483646 w 200"/>
              <a:gd name="T53" fmla="*/ 2147483646 h 170"/>
              <a:gd name="T54" fmla="*/ 2147483646 w 200"/>
              <a:gd name="T55" fmla="*/ 2147483646 h 170"/>
              <a:gd name="T56" fmla="*/ 2147483646 w 200"/>
              <a:gd name="T57" fmla="*/ 2147483646 h 170"/>
              <a:gd name="T58" fmla="*/ 2147483646 w 200"/>
              <a:gd name="T59" fmla="*/ 2147483646 h 170"/>
              <a:gd name="T60" fmla="*/ 2147483646 w 200"/>
              <a:gd name="T61" fmla="*/ 2147483646 h 170"/>
              <a:gd name="T62" fmla="*/ 2147483646 w 200"/>
              <a:gd name="T63" fmla="*/ 2147483646 h 170"/>
              <a:gd name="T64" fmla="*/ 2147483646 w 200"/>
              <a:gd name="T65" fmla="*/ 2147483646 h 170"/>
              <a:gd name="T66" fmla="*/ 2147483646 w 200"/>
              <a:gd name="T67" fmla="*/ 2147483646 h 170"/>
              <a:gd name="T68" fmla="*/ 2147483646 w 200"/>
              <a:gd name="T69" fmla="*/ 2147483646 h 170"/>
              <a:gd name="T70" fmla="*/ 2147483646 w 200"/>
              <a:gd name="T71" fmla="*/ 2147483646 h 170"/>
              <a:gd name="T72" fmla="*/ 2147483646 w 200"/>
              <a:gd name="T73" fmla="*/ 2147483646 h 170"/>
              <a:gd name="T74" fmla="*/ 2147483646 w 200"/>
              <a:gd name="T75" fmla="*/ 2147483646 h 170"/>
              <a:gd name="T76" fmla="*/ 2147483646 w 200"/>
              <a:gd name="T77" fmla="*/ 2147483646 h 170"/>
              <a:gd name="T78" fmla="*/ 2147483646 w 200"/>
              <a:gd name="T79" fmla="*/ 2147483646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0"/>
              <a:gd name="T121" fmla="*/ 0 h 170"/>
              <a:gd name="T122" fmla="*/ 200 w 200"/>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0" h="170">
                <a:moveTo>
                  <a:pt x="196" y="160"/>
                </a:moveTo>
                <a:cubicBezTo>
                  <a:pt x="196" y="159"/>
                  <a:pt x="195" y="157"/>
                  <a:pt x="194" y="155"/>
                </a:cubicBezTo>
                <a:cubicBezTo>
                  <a:pt x="186" y="140"/>
                  <a:pt x="186" y="140"/>
                  <a:pt x="186" y="140"/>
                </a:cubicBezTo>
                <a:cubicBezTo>
                  <a:pt x="186" y="99"/>
                  <a:pt x="186" y="99"/>
                  <a:pt x="186" y="99"/>
                </a:cubicBezTo>
                <a:cubicBezTo>
                  <a:pt x="186" y="98"/>
                  <a:pt x="186" y="97"/>
                  <a:pt x="185" y="96"/>
                </a:cubicBezTo>
                <a:cubicBezTo>
                  <a:pt x="184" y="96"/>
                  <a:pt x="184" y="95"/>
                  <a:pt x="183" y="95"/>
                </a:cubicBezTo>
                <a:cubicBezTo>
                  <a:pt x="123" y="95"/>
                  <a:pt x="123" y="95"/>
                  <a:pt x="123" y="95"/>
                </a:cubicBezTo>
                <a:cubicBezTo>
                  <a:pt x="122" y="95"/>
                  <a:pt x="121" y="96"/>
                  <a:pt x="120" y="96"/>
                </a:cubicBezTo>
                <a:cubicBezTo>
                  <a:pt x="119" y="97"/>
                  <a:pt x="119" y="98"/>
                  <a:pt x="119" y="99"/>
                </a:cubicBezTo>
                <a:cubicBezTo>
                  <a:pt x="119" y="119"/>
                  <a:pt x="119" y="119"/>
                  <a:pt x="119" y="119"/>
                </a:cubicBezTo>
                <a:cubicBezTo>
                  <a:pt x="105" y="119"/>
                  <a:pt x="105" y="119"/>
                  <a:pt x="105" y="119"/>
                </a:cubicBezTo>
                <a:cubicBezTo>
                  <a:pt x="105" y="74"/>
                  <a:pt x="105" y="74"/>
                  <a:pt x="105" y="74"/>
                </a:cubicBezTo>
                <a:cubicBezTo>
                  <a:pt x="140" y="74"/>
                  <a:pt x="140" y="74"/>
                  <a:pt x="140" y="74"/>
                </a:cubicBezTo>
                <a:cubicBezTo>
                  <a:pt x="145" y="74"/>
                  <a:pt x="145" y="71"/>
                  <a:pt x="142" y="65"/>
                </a:cubicBezTo>
                <a:cubicBezTo>
                  <a:pt x="142" y="64"/>
                  <a:pt x="141" y="62"/>
                  <a:pt x="140" y="60"/>
                </a:cubicBezTo>
                <a:cubicBezTo>
                  <a:pt x="132" y="45"/>
                  <a:pt x="132" y="45"/>
                  <a:pt x="132" y="45"/>
                </a:cubicBezTo>
                <a:cubicBezTo>
                  <a:pt x="132" y="4"/>
                  <a:pt x="132" y="4"/>
                  <a:pt x="132" y="4"/>
                </a:cubicBezTo>
                <a:cubicBezTo>
                  <a:pt x="132" y="3"/>
                  <a:pt x="132" y="2"/>
                  <a:pt x="131" y="1"/>
                </a:cubicBezTo>
                <a:cubicBezTo>
                  <a:pt x="130" y="0"/>
                  <a:pt x="129" y="0"/>
                  <a:pt x="128" y="0"/>
                </a:cubicBezTo>
                <a:cubicBezTo>
                  <a:pt x="69" y="0"/>
                  <a:pt x="69" y="0"/>
                  <a:pt x="69" y="0"/>
                </a:cubicBezTo>
                <a:cubicBezTo>
                  <a:pt x="68" y="0"/>
                  <a:pt x="67" y="0"/>
                  <a:pt x="66" y="1"/>
                </a:cubicBezTo>
                <a:cubicBezTo>
                  <a:pt x="66" y="2"/>
                  <a:pt x="65" y="3"/>
                  <a:pt x="65" y="4"/>
                </a:cubicBezTo>
                <a:cubicBezTo>
                  <a:pt x="65" y="45"/>
                  <a:pt x="65" y="45"/>
                  <a:pt x="65" y="45"/>
                </a:cubicBezTo>
                <a:cubicBezTo>
                  <a:pt x="58" y="60"/>
                  <a:pt x="58" y="60"/>
                  <a:pt x="58" y="60"/>
                </a:cubicBezTo>
                <a:cubicBezTo>
                  <a:pt x="57" y="61"/>
                  <a:pt x="57" y="61"/>
                  <a:pt x="57" y="61"/>
                </a:cubicBezTo>
                <a:cubicBezTo>
                  <a:pt x="56" y="63"/>
                  <a:pt x="56" y="64"/>
                  <a:pt x="55" y="65"/>
                </a:cubicBezTo>
                <a:cubicBezTo>
                  <a:pt x="55" y="65"/>
                  <a:pt x="54" y="66"/>
                  <a:pt x="54" y="68"/>
                </a:cubicBezTo>
                <a:cubicBezTo>
                  <a:pt x="53" y="69"/>
                  <a:pt x="53" y="70"/>
                  <a:pt x="53" y="71"/>
                </a:cubicBezTo>
                <a:cubicBezTo>
                  <a:pt x="53" y="71"/>
                  <a:pt x="53" y="72"/>
                  <a:pt x="53" y="73"/>
                </a:cubicBezTo>
                <a:cubicBezTo>
                  <a:pt x="54" y="73"/>
                  <a:pt x="54" y="74"/>
                  <a:pt x="55" y="74"/>
                </a:cubicBezTo>
                <a:cubicBezTo>
                  <a:pt x="56" y="74"/>
                  <a:pt x="57" y="75"/>
                  <a:pt x="58" y="74"/>
                </a:cubicBezTo>
                <a:cubicBezTo>
                  <a:pt x="92" y="74"/>
                  <a:pt x="92" y="74"/>
                  <a:pt x="92" y="74"/>
                </a:cubicBezTo>
                <a:cubicBezTo>
                  <a:pt x="92" y="119"/>
                  <a:pt x="92" y="119"/>
                  <a:pt x="92" y="119"/>
                </a:cubicBezTo>
                <a:cubicBezTo>
                  <a:pt x="79" y="119"/>
                  <a:pt x="79" y="119"/>
                  <a:pt x="79" y="119"/>
                </a:cubicBezTo>
                <a:cubicBezTo>
                  <a:pt x="79" y="99"/>
                  <a:pt x="79" y="99"/>
                  <a:pt x="79" y="99"/>
                </a:cubicBezTo>
                <a:cubicBezTo>
                  <a:pt x="79" y="98"/>
                  <a:pt x="78" y="97"/>
                  <a:pt x="78" y="96"/>
                </a:cubicBezTo>
                <a:cubicBezTo>
                  <a:pt x="77" y="96"/>
                  <a:pt x="76" y="95"/>
                  <a:pt x="75" y="95"/>
                </a:cubicBezTo>
                <a:cubicBezTo>
                  <a:pt x="16" y="95"/>
                  <a:pt x="16" y="95"/>
                  <a:pt x="16" y="95"/>
                </a:cubicBezTo>
                <a:cubicBezTo>
                  <a:pt x="14" y="95"/>
                  <a:pt x="14" y="96"/>
                  <a:pt x="13" y="96"/>
                </a:cubicBezTo>
                <a:cubicBezTo>
                  <a:pt x="12" y="97"/>
                  <a:pt x="12" y="98"/>
                  <a:pt x="12" y="99"/>
                </a:cubicBezTo>
                <a:cubicBezTo>
                  <a:pt x="12" y="140"/>
                  <a:pt x="12" y="140"/>
                  <a:pt x="12" y="140"/>
                </a:cubicBezTo>
                <a:cubicBezTo>
                  <a:pt x="4" y="155"/>
                  <a:pt x="4" y="155"/>
                  <a:pt x="4" y="155"/>
                </a:cubicBezTo>
                <a:cubicBezTo>
                  <a:pt x="4" y="155"/>
                  <a:pt x="4" y="156"/>
                  <a:pt x="3" y="157"/>
                </a:cubicBezTo>
                <a:cubicBezTo>
                  <a:pt x="3" y="158"/>
                  <a:pt x="2" y="159"/>
                  <a:pt x="2" y="160"/>
                </a:cubicBezTo>
                <a:cubicBezTo>
                  <a:pt x="1" y="161"/>
                  <a:pt x="1" y="162"/>
                  <a:pt x="0" y="163"/>
                </a:cubicBezTo>
                <a:cubicBezTo>
                  <a:pt x="0" y="165"/>
                  <a:pt x="0" y="165"/>
                  <a:pt x="0" y="166"/>
                </a:cubicBezTo>
                <a:cubicBezTo>
                  <a:pt x="0" y="167"/>
                  <a:pt x="0" y="168"/>
                  <a:pt x="0" y="168"/>
                </a:cubicBezTo>
                <a:cubicBezTo>
                  <a:pt x="0" y="169"/>
                  <a:pt x="1" y="169"/>
                  <a:pt x="2" y="170"/>
                </a:cubicBezTo>
                <a:cubicBezTo>
                  <a:pt x="2" y="170"/>
                  <a:pt x="3" y="170"/>
                  <a:pt x="5" y="170"/>
                </a:cubicBezTo>
                <a:cubicBezTo>
                  <a:pt x="86" y="170"/>
                  <a:pt x="86" y="170"/>
                  <a:pt x="86" y="170"/>
                </a:cubicBezTo>
                <a:cubicBezTo>
                  <a:pt x="91" y="170"/>
                  <a:pt x="92" y="167"/>
                  <a:pt x="89" y="160"/>
                </a:cubicBezTo>
                <a:cubicBezTo>
                  <a:pt x="89" y="159"/>
                  <a:pt x="88" y="157"/>
                  <a:pt x="86" y="155"/>
                </a:cubicBezTo>
                <a:cubicBezTo>
                  <a:pt x="79" y="140"/>
                  <a:pt x="79" y="140"/>
                  <a:pt x="79" y="140"/>
                </a:cubicBezTo>
                <a:cubicBezTo>
                  <a:pt x="79" y="133"/>
                  <a:pt x="79" y="133"/>
                  <a:pt x="79" y="133"/>
                </a:cubicBezTo>
                <a:cubicBezTo>
                  <a:pt x="119" y="133"/>
                  <a:pt x="119" y="133"/>
                  <a:pt x="119" y="133"/>
                </a:cubicBezTo>
                <a:cubicBezTo>
                  <a:pt x="119" y="140"/>
                  <a:pt x="119" y="140"/>
                  <a:pt x="119" y="140"/>
                </a:cubicBezTo>
                <a:cubicBezTo>
                  <a:pt x="112" y="155"/>
                  <a:pt x="112" y="155"/>
                  <a:pt x="112" y="155"/>
                </a:cubicBezTo>
                <a:cubicBezTo>
                  <a:pt x="112" y="155"/>
                  <a:pt x="111" y="156"/>
                  <a:pt x="111" y="157"/>
                </a:cubicBezTo>
                <a:cubicBezTo>
                  <a:pt x="110" y="158"/>
                  <a:pt x="109" y="159"/>
                  <a:pt x="109" y="160"/>
                </a:cubicBezTo>
                <a:cubicBezTo>
                  <a:pt x="109" y="161"/>
                  <a:pt x="108" y="162"/>
                  <a:pt x="108" y="163"/>
                </a:cubicBezTo>
                <a:cubicBezTo>
                  <a:pt x="107" y="165"/>
                  <a:pt x="107" y="165"/>
                  <a:pt x="107" y="166"/>
                </a:cubicBezTo>
                <a:cubicBezTo>
                  <a:pt x="107" y="167"/>
                  <a:pt x="107" y="168"/>
                  <a:pt x="107" y="168"/>
                </a:cubicBezTo>
                <a:cubicBezTo>
                  <a:pt x="108" y="169"/>
                  <a:pt x="108" y="169"/>
                  <a:pt x="109" y="170"/>
                </a:cubicBezTo>
                <a:cubicBezTo>
                  <a:pt x="110" y="170"/>
                  <a:pt x="111" y="170"/>
                  <a:pt x="112" y="170"/>
                </a:cubicBezTo>
                <a:cubicBezTo>
                  <a:pt x="194" y="170"/>
                  <a:pt x="194" y="170"/>
                  <a:pt x="194" y="170"/>
                </a:cubicBezTo>
                <a:cubicBezTo>
                  <a:pt x="199" y="170"/>
                  <a:pt x="200" y="167"/>
                  <a:pt x="196" y="160"/>
                </a:cubicBezTo>
                <a:close/>
                <a:moveTo>
                  <a:pt x="68" y="133"/>
                </a:moveTo>
                <a:cubicBezTo>
                  <a:pt x="23" y="133"/>
                  <a:pt x="23" y="133"/>
                  <a:pt x="23" y="133"/>
                </a:cubicBezTo>
                <a:cubicBezTo>
                  <a:pt x="23" y="106"/>
                  <a:pt x="23" y="106"/>
                  <a:pt x="23" y="106"/>
                </a:cubicBezTo>
                <a:cubicBezTo>
                  <a:pt x="68" y="106"/>
                  <a:pt x="68" y="106"/>
                  <a:pt x="68" y="106"/>
                </a:cubicBezTo>
                <a:lnTo>
                  <a:pt x="68" y="133"/>
                </a:lnTo>
                <a:close/>
                <a:moveTo>
                  <a:pt x="76" y="37"/>
                </a:moveTo>
                <a:cubicBezTo>
                  <a:pt x="76" y="10"/>
                  <a:pt x="76" y="10"/>
                  <a:pt x="76" y="10"/>
                </a:cubicBezTo>
                <a:cubicBezTo>
                  <a:pt x="121" y="10"/>
                  <a:pt x="121" y="10"/>
                  <a:pt x="121" y="10"/>
                </a:cubicBezTo>
                <a:cubicBezTo>
                  <a:pt x="121" y="37"/>
                  <a:pt x="121" y="37"/>
                  <a:pt x="121" y="37"/>
                </a:cubicBezTo>
                <a:lnTo>
                  <a:pt x="76" y="37"/>
                </a:lnTo>
                <a:close/>
                <a:moveTo>
                  <a:pt x="175" y="133"/>
                </a:moveTo>
                <a:cubicBezTo>
                  <a:pt x="130" y="133"/>
                  <a:pt x="130" y="133"/>
                  <a:pt x="130" y="133"/>
                </a:cubicBezTo>
                <a:cubicBezTo>
                  <a:pt x="130" y="106"/>
                  <a:pt x="130" y="106"/>
                  <a:pt x="130" y="106"/>
                </a:cubicBezTo>
                <a:cubicBezTo>
                  <a:pt x="175" y="106"/>
                  <a:pt x="175" y="106"/>
                  <a:pt x="175" y="106"/>
                </a:cubicBezTo>
                <a:lnTo>
                  <a:pt x="175" y="133"/>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nvGrpSpPr>
          <p:cNvPr id="44" name="组合 22">
            <a:extLst>
              <a:ext uri="{FF2B5EF4-FFF2-40B4-BE49-F238E27FC236}">
                <a16:creationId xmlns:a16="http://schemas.microsoft.com/office/drawing/2014/main" id="{166118A3-418F-4414-86D4-E522284F516E}"/>
              </a:ext>
            </a:extLst>
          </p:cNvPr>
          <p:cNvGrpSpPr>
            <a:grpSpLocks/>
          </p:cNvGrpSpPr>
          <p:nvPr/>
        </p:nvGrpSpPr>
        <p:grpSpPr bwMode="auto">
          <a:xfrm>
            <a:off x="8581934" y="1608820"/>
            <a:ext cx="612775" cy="612775"/>
            <a:chOff x="0" y="0"/>
            <a:chExt cx="809625" cy="809625"/>
          </a:xfrm>
        </p:grpSpPr>
        <p:sp>
          <p:nvSpPr>
            <p:cNvPr id="45" name="Freeform 28">
              <a:extLst>
                <a:ext uri="{FF2B5EF4-FFF2-40B4-BE49-F238E27FC236}">
                  <a16:creationId xmlns:a16="http://schemas.microsoft.com/office/drawing/2014/main" id="{1D0593EF-0A7A-4363-AA09-1143BEDD0454}"/>
                </a:ext>
              </a:extLst>
            </p:cNvPr>
            <p:cNvSpPr>
              <a:spLocks noChangeArrowheads="1"/>
            </p:cNvSpPr>
            <p:nvPr/>
          </p:nvSpPr>
          <p:spPr bwMode="auto">
            <a:xfrm>
              <a:off x="0" y="0"/>
              <a:ext cx="403225" cy="406400"/>
            </a:xfrm>
            <a:custGeom>
              <a:avLst/>
              <a:gdLst>
                <a:gd name="T0" fmla="*/ 0 w 254"/>
                <a:gd name="T1" fmla="*/ 2147483646 h 256"/>
                <a:gd name="T2" fmla="*/ 2147483646 w 254"/>
                <a:gd name="T3" fmla="*/ 0 h 256"/>
                <a:gd name="T4" fmla="*/ 2147483646 w 254"/>
                <a:gd name="T5" fmla="*/ 2147483646 h 256"/>
                <a:gd name="T6" fmla="*/ 2147483646 w 254"/>
                <a:gd name="T7" fmla="*/ 2147483646 h 256"/>
                <a:gd name="T8" fmla="*/ 0 w 254"/>
                <a:gd name="T9" fmla="*/ 2147483646 h 256"/>
                <a:gd name="T10" fmla="*/ 0 60000 65536"/>
                <a:gd name="T11" fmla="*/ 0 60000 65536"/>
                <a:gd name="T12" fmla="*/ 0 60000 65536"/>
                <a:gd name="T13" fmla="*/ 0 60000 65536"/>
                <a:gd name="T14" fmla="*/ 0 60000 65536"/>
                <a:gd name="T15" fmla="*/ 0 w 254"/>
                <a:gd name="T16" fmla="*/ 0 h 256"/>
                <a:gd name="T17" fmla="*/ 254 w 254"/>
                <a:gd name="T18" fmla="*/ 256 h 256"/>
              </a:gdLst>
              <a:ahLst/>
              <a:cxnLst>
                <a:cxn ang="T10">
                  <a:pos x="T0" y="T1"/>
                </a:cxn>
                <a:cxn ang="T11">
                  <a:pos x="T2" y="T3"/>
                </a:cxn>
                <a:cxn ang="T12">
                  <a:pos x="T4" y="T5"/>
                </a:cxn>
                <a:cxn ang="T13">
                  <a:pos x="T6" y="T7"/>
                </a:cxn>
                <a:cxn ang="T14">
                  <a:pos x="T8" y="T9"/>
                </a:cxn>
              </a:cxnLst>
              <a:rect l="T15" t="T16" r="T17" b="T18"/>
              <a:pathLst>
                <a:path w="254" h="256">
                  <a:moveTo>
                    <a:pt x="0" y="127"/>
                  </a:moveTo>
                  <a:lnTo>
                    <a:pt x="127" y="0"/>
                  </a:lnTo>
                  <a:lnTo>
                    <a:pt x="254" y="127"/>
                  </a:lnTo>
                  <a:lnTo>
                    <a:pt x="127" y="256"/>
                  </a:lnTo>
                  <a:lnTo>
                    <a:pt x="0" y="127"/>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6" name="Freeform 29">
              <a:extLst>
                <a:ext uri="{FF2B5EF4-FFF2-40B4-BE49-F238E27FC236}">
                  <a16:creationId xmlns:a16="http://schemas.microsoft.com/office/drawing/2014/main" id="{04AD385B-3C20-4CAD-8033-9575AF4967E5}"/>
                </a:ext>
              </a:extLst>
            </p:cNvPr>
            <p:cNvSpPr>
              <a:spLocks noChangeArrowheads="1"/>
            </p:cNvSpPr>
            <p:nvPr/>
          </p:nvSpPr>
          <p:spPr bwMode="auto">
            <a:xfrm>
              <a:off x="403225" y="0"/>
              <a:ext cx="406400" cy="406400"/>
            </a:xfrm>
            <a:custGeom>
              <a:avLst/>
              <a:gdLst>
                <a:gd name="T0" fmla="*/ 2147483646 w 256"/>
                <a:gd name="T1" fmla="*/ 0 h 256"/>
                <a:gd name="T2" fmla="*/ 2147483646 w 256"/>
                <a:gd name="T3" fmla="*/ 2147483646 h 256"/>
                <a:gd name="T4" fmla="*/ 2147483646 w 256"/>
                <a:gd name="T5" fmla="*/ 2147483646 h 256"/>
                <a:gd name="T6" fmla="*/ 0 w 256"/>
                <a:gd name="T7" fmla="*/ 2147483646 h 256"/>
                <a:gd name="T8" fmla="*/ 2147483646 w 256"/>
                <a:gd name="T9" fmla="*/ 0 h 256"/>
                <a:gd name="T10" fmla="*/ 0 60000 65536"/>
                <a:gd name="T11" fmla="*/ 0 60000 65536"/>
                <a:gd name="T12" fmla="*/ 0 60000 65536"/>
                <a:gd name="T13" fmla="*/ 0 60000 65536"/>
                <a:gd name="T14" fmla="*/ 0 60000 65536"/>
                <a:gd name="T15" fmla="*/ 0 w 256"/>
                <a:gd name="T16" fmla="*/ 0 h 256"/>
                <a:gd name="T17" fmla="*/ 256 w 256"/>
                <a:gd name="T18" fmla="*/ 256 h 256"/>
              </a:gdLst>
              <a:ahLst/>
              <a:cxnLst>
                <a:cxn ang="T10">
                  <a:pos x="T0" y="T1"/>
                </a:cxn>
                <a:cxn ang="T11">
                  <a:pos x="T2" y="T3"/>
                </a:cxn>
                <a:cxn ang="T12">
                  <a:pos x="T4" y="T5"/>
                </a:cxn>
                <a:cxn ang="T13">
                  <a:pos x="T6" y="T7"/>
                </a:cxn>
                <a:cxn ang="T14">
                  <a:pos x="T8" y="T9"/>
                </a:cxn>
              </a:cxnLst>
              <a:rect l="T15" t="T16" r="T17" b="T18"/>
              <a:pathLst>
                <a:path w="256" h="256">
                  <a:moveTo>
                    <a:pt x="129" y="0"/>
                  </a:moveTo>
                  <a:lnTo>
                    <a:pt x="256" y="127"/>
                  </a:lnTo>
                  <a:lnTo>
                    <a:pt x="129" y="256"/>
                  </a:lnTo>
                  <a:lnTo>
                    <a:pt x="0" y="127"/>
                  </a:lnTo>
                  <a:lnTo>
                    <a:pt x="129" y="0"/>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7" name="Freeform 30">
              <a:extLst>
                <a:ext uri="{FF2B5EF4-FFF2-40B4-BE49-F238E27FC236}">
                  <a16:creationId xmlns:a16="http://schemas.microsoft.com/office/drawing/2014/main" id="{C951DCE6-595D-4AA4-B2B7-BD59B91D0D46}"/>
                </a:ext>
              </a:extLst>
            </p:cNvPr>
            <p:cNvSpPr>
              <a:spLocks noChangeArrowheads="1"/>
            </p:cNvSpPr>
            <p:nvPr/>
          </p:nvSpPr>
          <p:spPr bwMode="auto">
            <a:xfrm>
              <a:off x="0" y="406400"/>
              <a:ext cx="403225" cy="403225"/>
            </a:xfrm>
            <a:custGeom>
              <a:avLst/>
              <a:gdLst>
                <a:gd name="T0" fmla="*/ 2147483646 w 254"/>
                <a:gd name="T1" fmla="*/ 2147483646 h 254"/>
                <a:gd name="T2" fmla="*/ 0 w 254"/>
                <a:gd name="T3" fmla="*/ 2147483646 h 254"/>
                <a:gd name="T4" fmla="*/ 2147483646 w 254"/>
                <a:gd name="T5" fmla="*/ 0 h 254"/>
                <a:gd name="T6" fmla="*/ 2147483646 w 254"/>
                <a:gd name="T7" fmla="*/ 2147483646 h 254"/>
                <a:gd name="T8" fmla="*/ 2147483646 w 254"/>
                <a:gd name="T9" fmla="*/ 2147483646 h 254"/>
                <a:gd name="T10" fmla="*/ 0 60000 65536"/>
                <a:gd name="T11" fmla="*/ 0 60000 65536"/>
                <a:gd name="T12" fmla="*/ 0 60000 65536"/>
                <a:gd name="T13" fmla="*/ 0 60000 65536"/>
                <a:gd name="T14" fmla="*/ 0 60000 65536"/>
                <a:gd name="T15" fmla="*/ 0 w 254"/>
                <a:gd name="T16" fmla="*/ 0 h 254"/>
                <a:gd name="T17" fmla="*/ 254 w 254"/>
                <a:gd name="T18" fmla="*/ 254 h 254"/>
              </a:gdLst>
              <a:ahLst/>
              <a:cxnLst>
                <a:cxn ang="T10">
                  <a:pos x="T0" y="T1"/>
                </a:cxn>
                <a:cxn ang="T11">
                  <a:pos x="T2" y="T3"/>
                </a:cxn>
                <a:cxn ang="T12">
                  <a:pos x="T4" y="T5"/>
                </a:cxn>
                <a:cxn ang="T13">
                  <a:pos x="T6" y="T7"/>
                </a:cxn>
                <a:cxn ang="T14">
                  <a:pos x="T8" y="T9"/>
                </a:cxn>
              </a:cxnLst>
              <a:rect l="T15" t="T16" r="T17" b="T18"/>
              <a:pathLst>
                <a:path w="254" h="254">
                  <a:moveTo>
                    <a:pt x="127" y="254"/>
                  </a:moveTo>
                  <a:lnTo>
                    <a:pt x="0" y="127"/>
                  </a:lnTo>
                  <a:lnTo>
                    <a:pt x="127" y="0"/>
                  </a:lnTo>
                  <a:lnTo>
                    <a:pt x="254" y="127"/>
                  </a:lnTo>
                  <a:lnTo>
                    <a:pt x="127"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8" name="Freeform 31">
              <a:extLst>
                <a:ext uri="{FF2B5EF4-FFF2-40B4-BE49-F238E27FC236}">
                  <a16:creationId xmlns:a16="http://schemas.microsoft.com/office/drawing/2014/main" id="{2BE733DD-A5EA-46B5-B004-237C65F7796F}"/>
                </a:ext>
              </a:extLst>
            </p:cNvPr>
            <p:cNvSpPr>
              <a:spLocks noChangeArrowheads="1"/>
            </p:cNvSpPr>
            <p:nvPr/>
          </p:nvSpPr>
          <p:spPr bwMode="auto">
            <a:xfrm>
              <a:off x="403225" y="406400"/>
              <a:ext cx="406400" cy="403225"/>
            </a:xfrm>
            <a:custGeom>
              <a:avLst/>
              <a:gdLst>
                <a:gd name="T0" fmla="*/ 2147483646 w 256"/>
                <a:gd name="T1" fmla="*/ 2147483646 h 254"/>
                <a:gd name="T2" fmla="*/ 0 w 256"/>
                <a:gd name="T3" fmla="*/ 2147483646 h 254"/>
                <a:gd name="T4" fmla="*/ 2147483646 w 256"/>
                <a:gd name="T5" fmla="*/ 0 h 254"/>
                <a:gd name="T6" fmla="*/ 2147483646 w 256"/>
                <a:gd name="T7" fmla="*/ 2147483646 h 254"/>
                <a:gd name="T8" fmla="*/ 2147483646 w 256"/>
                <a:gd name="T9" fmla="*/ 2147483646 h 254"/>
                <a:gd name="T10" fmla="*/ 0 60000 65536"/>
                <a:gd name="T11" fmla="*/ 0 60000 65536"/>
                <a:gd name="T12" fmla="*/ 0 60000 65536"/>
                <a:gd name="T13" fmla="*/ 0 60000 65536"/>
                <a:gd name="T14" fmla="*/ 0 60000 65536"/>
                <a:gd name="T15" fmla="*/ 0 w 256"/>
                <a:gd name="T16" fmla="*/ 0 h 254"/>
                <a:gd name="T17" fmla="*/ 256 w 256"/>
                <a:gd name="T18" fmla="*/ 254 h 254"/>
              </a:gdLst>
              <a:ahLst/>
              <a:cxnLst>
                <a:cxn ang="T10">
                  <a:pos x="T0" y="T1"/>
                </a:cxn>
                <a:cxn ang="T11">
                  <a:pos x="T2" y="T3"/>
                </a:cxn>
                <a:cxn ang="T12">
                  <a:pos x="T4" y="T5"/>
                </a:cxn>
                <a:cxn ang="T13">
                  <a:pos x="T6" y="T7"/>
                </a:cxn>
                <a:cxn ang="T14">
                  <a:pos x="T8" y="T9"/>
                </a:cxn>
              </a:cxnLst>
              <a:rect l="T15" t="T16" r="T17" b="T18"/>
              <a:pathLst>
                <a:path w="256" h="254">
                  <a:moveTo>
                    <a:pt x="129" y="254"/>
                  </a:moveTo>
                  <a:lnTo>
                    <a:pt x="0" y="127"/>
                  </a:lnTo>
                  <a:lnTo>
                    <a:pt x="129" y="0"/>
                  </a:lnTo>
                  <a:lnTo>
                    <a:pt x="256" y="127"/>
                  </a:lnTo>
                  <a:lnTo>
                    <a:pt x="129" y="254"/>
                  </a:lnTo>
                  <a:close/>
                </a:path>
              </a:pathLst>
            </a:custGeom>
            <a:solidFill>
              <a:srgbClr val="231F2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50" name="文本框 11">
            <a:extLst>
              <a:ext uri="{FF2B5EF4-FFF2-40B4-BE49-F238E27FC236}">
                <a16:creationId xmlns:a16="http://schemas.microsoft.com/office/drawing/2014/main" id="{BD63134D-1AA0-4CC6-AA1B-18C606AC0D7E}"/>
              </a:ext>
            </a:extLst>
          </p:cNvPr>
          <p:cNvSpPr>
            <a:spLocks noChangeArrowheads="1"/>
          </p:cNvSpPr>
          <p:nvPr/>
        </p:nvSpPr>
        <p:spPr bwMode="auto">
          <a:xfrm>
            <a:off x="7018493" y="2221595"/>
            <a:ext cx="357868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600">
                <a:solidFill>
                  <a:srgbClr val="000000"/>
                </a:solidFill>
                <a:latin typeface="Segoe UI" panose="020B0502040204020203" pitchFamily="34" charset="0"/>
                <a:cs typeface="Segoe UI" panose="020B0502040204020203" pitchFamily="34" charset="0"/>
                <a:sym typeface="Arial" panose="020B0604020202020204" pitchFamily="34" charset="0"/>
              </a:rPr>
              <a:t>Luxury Beauty Reviews</a:t>
            </a:r>
          </a:p>
        </p:txBody>
      </p:sp>
      <p:sp>
        <p:nvSpPr>
          <p:cNvPr id="51" name="矩形 14">
            <a:extLst>
              <a:ext uri="{FF2B5EF4-FFF2-40B4-BE49-F238E27FC236}">
                <a16:creationId xmlns:a16="http://schemas.microsoft.com/office/drawing/2014/main" id="{8DFDD53C-22C6-496F-A269-A9C10B05C10C}"/>
              </a:ext>
            </a:extLst>
          </p:cNvPr>
          <p:cNvSpPr>
            <a:spLocks noChangeArrowheads="1"/>
          </p:cNvSpPr>
          <p:nvPr/>
        </p:nvSpPr>
        <p:spPr bwMode="auto">
          <a:xfrm>
            <a:off x="6935019" y="3069818"/>
            <a:ext cx="393361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None/>
            </a:pPr>
            <a:r>
              <a:rPr lang="en-US" altLang="zh-CN" sz="1800" b="1">
                <a:solidFill>
                  <a:srgbClr val="262626"/>
                </a:solidFill>
                <a:latin typeface="Segoe UI" panose="020B0502040204020203" pitchFamily="34" charset="0"/>
                <a:cs typeface="Segoe UI" panose="020B0502040204020203" pitchFamily="34" charset="0"/>
                <a:sym typeface="Arial" panose="020B0604020202020204" pitchFamily="34" charset="0"/>
              </a:rPr>
              <a:t>574,288 Amazon Reviews</a:t>
            </a:r>
          </a:p>
          <a:p>
            <a:pP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Reviews on products within the luxury beauty category. Contains information on product, reviewer, purchase and usefulness vote.</a:t>
            </a:r>
          </a:p>
          <a:p>
            <a:pPr algn="ctr" eaLnBrk="1" hangingPunct="1">
              <a:lnSpc>
                <a:spcPct val="100000"/>
              </a:lnSpc>
              <a:spcBef>
                <a:spcPct val="0"/>
              </a:spcBef>
              <a:buNone/>
            </a:pPr>
            <a:endPar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endParaRPr>
          </a:p>
          <a:p>
            <a:pPr algn="ctr" eaLnBrk="1" hangingPunct="1">
              <a:lnSpc>
                <a:spcPct val="100000"/>
              </a:lnSpc>
              <a:spcBef>
                <a:spcPct val="0"/>
              </a:spcBef>
              <a:buNone/>
            </a:pPr>
            <a:r>
              <a:rPr lang="en-US" altLang="zh-CN" sz="1800">
                <a:solidFill>
                  <a:srgbClr val="262626"/>
                </a:solidFill>
                <a:latin typeface="Segoe UI" panose="020B0502040204020203" pitchFamily="34" charset="0"/>
                <a:cs typeface="Segoe UI" panose="020B0502040204020203" pitchFamily="34" charset="0"/>
                <a:sym typeface="Arial" panose="020B0604020202020204" pitchFamily="34" charset="0"/>
              </a:rPr>
              <a:t>Source: University of California, SD</a:t>
            </a:r>
          </a:p>
        </p:txBody>
      </p:sp>
    </p:spTree>
    <p:extLst>
      <p:ext uri="{BB962C8B-B14F-4D97-AF65-F5344CB8AC3E}">
        <p14:creationId xmlns:p14="http://schemas.microsoft.com/office/powerpoint/2010/main" val="262703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1">
            <a:extLst>
              <a:ext uri="{FF2B5EF4-FFF2-40B4-BE49-F238E27FC236}">
                <a16:creationId xmlns:a16="http://schemas.microsoft.com/office/drawing/2014/main" id="{6FC865C8-7B98-471D-90F9-F15AE7DF4AC1}"/>
              </a:ext>
            </a:extLst>
          </p:cNvPr>
          <p:cNvSpPr>
            <a:spLocks noChangeArrowheads="1"/>
          </p:cNvSpPr>
          <p:nvPr/>
        </p:nvSpPr>
        <p:spPr bwMode="auto">
          <a:xfrm>
            <a:off x="5580585" y="377825"/>
            <a:ext cx="6611415" cy="646113"/>
          </a:xfrm>
          <a:prstGeom prst="rect">
            <a:avLst/>
          </a:prstGeom>
          <a:solidFill>
            <a:srgbClr val="231F2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4" name="文本框 3">
            <a:extLst>
              <a:ext uri="{FF2B5EF4-FFF2-40B4-BE49-F238E27FC236}">
                <a16:creationId xmlns:a16="http://schemas.microsoft.com/office/drawing/2014/main" id="{844F2301-3CC7-44BC-A0B5-86DF91502B24}"/>
              </a:ext>
            </a:extLst>
          </p:cNvPr>
          <p:cNvSpPr>
            <a:spLocks noChangeArrowheads="1"/>
          </p:cNvSpPr>
          <p:nvPr/>
        </p:nvSpPr>
        <p:spPr bwMode="auto">
          <a:xfrm>
            <a:off x="5741988" y="406400"/>
            <a:ext cx="6605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dirty="0">
                <a:solidFill>
                  <a:schemeClr val="bg1"/>
                </a:solidFill>
                <a:latin typeface="Segoe UI" panose="020B0502040204020203" pitchFamily="34" charset="0"/>
                <a:cs typeface="Segoe UI" panose="020B0502040204020203" pitchFamily="34" charset="0"/>
                <a:sym typeface="Fira Sans" pitchFamily="2" charset="0"/>
              </a:rPr>
              <a:t>Feature Engineering from Reviews</a:t>
            </a:r>
            <a:endParaRPr lang="zh-CN" altLang="en-US" sz="3200" dirty="0">
              <a:solidFill>
                <a:schemeClr val="bg1"/>
              </a:solidFill>
              <a:latin typeface="Segoe UI" panose="020B0502040204020203" pitchFamily="34" charset="0"/>
              <a:cs typeface="Segoe UI" panose="020B0502040204020203" pitchFamily="34" charset="0"/>
              <a:sym typeface="Fira Sans" pitchFamily="2" charset="0"/>
            </a:endParaRPr>
          </a:p>
        </p:txBody>
      </p:sp>
      <p:sp>
        <p:nvSpPr>
          <p:cNvPr id="56325" name="椭圆 4">
            <a:extLst>
              <a:ext uri="{FF2B5EF4-FFF2-40B4-BE49-F238E27FC236}">
                <a16:creationId xmlns:a16="http://schemas.microsoft.com/office/drawing/2014/main" id="{C7BEB2AA-F9E3-4422-A6C1-8C4E40E9CD06}"/>
              </a:ext>
            </a:extLst>
          </p:cNvPr>
          <p:cNvSpPr>
            <a:spLocks noChangeArrowheads="1"/>
          </p:cNvSpPr>
          <p:nvPr/>
        </p:nvSpPr>
        <p:spPr bwMode="auto">
          <a:xfrm>
            <a:off x="1668463" y="2989263"/>
            <a:ext cx="1868487" cy="1868487"/>
          </a:xfrm>
          <a:prstGeom prst="ellipse">
            <a:avLst/>
          </a:prstGeom>
          <a:solidFill>
            <a:srgbClr val="595959">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6" name="椭圆 5">
            <a:extLst>
              <a:ext uri="{FF2B5EF4-FFF2-40B4-BE49-F238E27FC236}">
                <a16:creationId xmlns:a16="http://schemas.microsoft.com/office/drawing/2014/main" id="{3F1E3DC0-A53D-4B40-AAB7-52DCE11D43DA}"/>
              </a:ext>
            </a:extLst>
          </p:cNvPr>
          <p:cNvSpPr>
            <a:spLocks noChangeArrowheads="1"/>
          </p:cNvSpPr>
          <p:nvPr/>
        </p:nvSpPr>
        <p:spPr bwMode="auto">
          <a:xfrm>
            <a:off x="536575" y="2000250"/>
            <a:ext cx="1868488" cy="1868488"/>
          </a:xfrm>
          <a:prstGeom prst="ellipse">
            <a:avLst/>
          </a:prstGeom>
          <a:solidFill>
            <a:srgbClr val="7F7F7F">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7" name="椭圆 6">
            <a:extLst>
              <a:ext uri="{FF2B5EF4-FFF2-40B4-BE49-F238E27FC236}">
                <a16:creationId xmlns:a16="http://schemas.microsoft.com/office/drawing/2014/main" id="{D5BC45D4-42B9-4D8F-89D9-88CEEDBC6B47}"/>
              </a:ext>
            </a:extLst>
          </p:cNvPr>
          <p:cNvSpPr>
            <a:spLocks noChangeArrowheads="1"/>
          </p:cNvSpPr>
          <p:nvPr/>
        </p:nvSpPr>
        <p:spPr bwMode="auto">
          <a:xfrm>
            <a:off x="2868613" y="2000250"/>
            <a:ext cx="1868487" cy="1868488"/>
          </a:xfrm>
          <a:prstGeom prst="ellipse">
            <a:avLst/>
          </a:prstGeom>
          <a:solidFill>
            <a:srgbClr val="262626">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8" name="椭圆 7">
            <a:extLst>
              <a:ext uri="{FF2B5EF4-FFF2-40B4-BE49-F238E27FC236}">
                <a16:creationId xmlns:a16="http://schemas.microsoft.com/office/drawing/2014/main" id="{BFFE753D-A0E3-437F-A154-796E663B44E7}"/>
              </a:ext>
            </a:extLst>
          </p:cNvPr>
          <p:cNvSpPr>
            <a:spLocks noChangeArrowheads="1"/>
          </p:cNvSpPr>
          <p:nvPr/>
        </p:nvSpPr>
        <p:spPr bwMode="auto">
          <a:xfrm>
            <a:off x="4067175" y="2989263"/>
            <a:ext cx="1868488" cy="1868487"/>
          </a:xfrm>
          <a:prstGeom prst="ellipse">
            <a:avLst/>
          </a:prstGeom>
          <a:solidFill>
            <a:srgbClr val="FFCF01">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6329" name="文本框 10">
            <a:extLst>
              <a:ext uri="{FF2B5EF4-FFF2-40B4-BE49-F238E27FC236}">
                <a16:creationId xmlns:a16="http://schemas.microsoft.com/office/drawing/2014/main" id="{D6A564E1-925A-4320-83CE-6BE4E0F77C5B}"/>
              </a:ext>
            </a:extLst>
          </p:cNvPr>
          <p:cNvSpPr>
            <a:spLocks noChangeArrowheads="1"/>
          </p:cNvSpPr>
          <p:nvPr/>
        </p:nvSpPr>
        <p:spPr bwMode="auto">
          <a:xfrm>
            <a:off x="339724" y="2494896"/>
            <a:ext cx="2205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000">
                <a:solidFill>
                  <a:srgbClr val="FFC000"/>
                </a:solidFill>
                <a:latin typeface="Segoe UI" panose="020B0502040204020203" pitchFamily="34" charset="0"/>
                <a:cs typeface="Segoe UI" panose="020B0502040204020203" pitchFamily="34" charset="0"/>
                <a:sym typeface="Arial" panose="020B0604020202020204" pitchFamily="34" charset="0"/>
              </a:rPr>
              <a:t>Length</a:t>
            </a:r>
          </a:p>
        </p:txBody>
      </p:sp>
      <p:sp>
        <p:nvSpPr>
          <p:cNvPr id="56332" name="文本框 13">
            <a:extLst>
              <a:ext uri="{FF2B5EF4-FFF2-40B4-BE49-F238E27FC236}">
                <a16:creationId xmlns:a16="http://schemas.microsoft.com/office/drawing/2014/main" id="{2C71F823-E625-41B8-8D70-3CF917663ADD}"/>
              </a:ext>
            </a:extLst>
          </p:cNvPr>
          <p:cNvSpPr>
            <a:spLocks noChangeArrowheads="1"/>
          </p:cNvSpPr>
          <p:nvPr/>
        </p:nvSpPr>
        <p:spPr bwMode="auto">
          <a:xfrm>
            <a:off x="4260850" y="3355975"/>
            <a:ext cx="148113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000">
                <a:solidFill>
                  <a:srgbClr val="262626"/>
                </a:solidFill>
                <a:latin typeface="Segoe UI" panose="020B0502040204020203" pitchFamily="34" charset="0"/>
                <a:cs typeface="Segoe UI" panose="020B0502040204020203" pitchFamily="34" charset="0"/>
                <a:sym typeface="Wingdings" panose="05000000000000000000" pitchFamily="2" charset="2"/>
              </a:rPr>
              <a:t>  </a:t>
            </a:r>
            <a:endParaRPr lang="en-US" altLang="zh-CN" sz="4000">
              <a:solidFill>
                <a:srgbClr val="262626"/>
              </a:solidFill>
              <a:latin typeface="Segoe UI" panose="020B0502040204020203" pitchFamily="34" charset="0"/>
              <a:cs typeface="Segoe UI" panose="020B0502040204020203" pitchFamily="34" charset="0"/>
              <a:sym typeface="Arial" panose="020B0604020202020204" pitchFamily="34" charset="0"/>
            </a:endParaRPr>
          </a:p>
        </p:txBody>
      </p:sp>
      <p:sp>
        <p:nvSpPr>
          <p:cNvPr id="56345" name="矩形 33">
            <a:extLst>
              <a:ext uri="{FF2B5EF4-FFF2-40B4-BE49-F238E27FC236}">
                <a16:creationId xmlns:a16="http://schemas.microsoft.com/office/drawing/2014/main" id="{8994F9CC-6BA8-44B4-9A3A-56010E6246AC}"/>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27" name="文本框 10">
            <a:extLst>
              <a:ext uri="{FF2B5EF4-FFF2-40B4-BE49-F238E27FC236}">
                <a16:creationId xmlns:a16="http://schemas.microsoft.com/office/drawing/2014/main" id="{5288B66C-9FC9-45F6-8078-114C15069AE1}"/>
              </a:ext>
            </a:extLst>
          </p:cNvPr>
          <p:cNvSpPr>
            <a:spLocks noChangeArrowheads="1"/>
          </p:cNvSpPr>
          <p:nvPr/>
        </p:nvSpPr>
        <p:spPr bwMode="auto">
          <a:xfrm>
            <a:off x="1442243" y="3597624"/>
            <a:ext cx="2205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000">
                <a:solidFill>
                  <a:srgbClr val="FFC000"/>
                </a:solidFill>
                <a:latin typeface="Segoe UI" panose="020B0502040204020203" pitchFamily="34" charset="0"/>
                <a:cs typeface="Segoe UI" panose="020B0502040204020203" pitchFamily="34" charset="0"/>
                <a:sym typeface="Arial" panose="020B0604020202020204" pitchFamily="34" charset="0"/>
              </a:rPr>
              <a:t>. , ! ?:;’</a:t>
            </a:r>
          </a:p>
        </p:txBody>
      </p:sp>
      <p:sp>
        <p:nvSpPr>
          <p:cNvPr id="28" name="文本框 10">
            <a:extLst>
              <a:ext uri="{FF2B5EF4-FFF2-40B4-BE49-F238E27FC236}">
                <a16:creationId xmlns:a16="http://schemas.microsoft.com/office/drawing/2014/main" id="{E2F9D091-2478-4B89-9D88-0C1235D4305C}"/>
              </a:ext>
            </a:extLst>
          </p:cNvPr>
          <p:cNvSpPr>
            <a:spLocks noChangeArrowheads="1"/>
          </p:cNvSpPr>
          <p:nvPr/>
        </p:nvSpPr>
        <p:spPr bwMode="auto">
          <a:xfrm>
            <a:off x="2711450" y="2446477"/>
            <a:ext cx="2205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4000">
                <a:solidFill>
                  <a:srgbClr val="FFC000"/>
                </a:solidFill>
                <a:latin typeface="Segoe UI" panose="020B0502040204020203" pitchFamily="34" charset="0"/>
                <a:cs typeface="Segoe UI" panose="020B0502040204020203" pitchFamily="34" charset="0"/>
                <a:sym typeface="Arial" panose="020B0604020202020204" pitchFamily="34" charset="0"/>
              </a:rPr>
              <a:t>CAPS</a:t>
            </a:r>
          </a:p>
        </p:txBody>
      </p:sp>
      <p:sp>
        <p:nvSpPr>
          <p:cNvPr id="14" name="矩形 15">
            <a:extLst>
              <a:ext uri="{FF2B5EF4-FFF2-40B4-BE49-F238E27FC236}">
                <a16:creationId xmlns:a16="http://schemas.microsoft.com/office/drawing/2014/main" id="{75C75AC7-E3D3-493F-8051-0BA40B6AEA19}"/>
              </a:ext>
            </a:extLst>
          </p:cNvPr>
          <p:cNvSpPr>
            <a:spLocks noChangeArrowheads="1"/>
          </p:cNvSpPr>
          <p:nvPr/>
        </p:nvSpPr>
        <p:spPr bwMode="auto">
          <a:xfrm>
            <a:off x="8349919" y="1458973"/>
            <a:ext cx="3761056"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Number of sentences</a:t>
            </a:r>
          </a:p>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Flesch–Kincaid grade level score</a:t>
            </a:r>
            <a:endParaRPr lang="zh-CN" altLang="en-US" sz="1800" dirty="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15" name="文本框 16">
            <a:extLst>
              <a:ext uri="{FF2B5EF4-FFF2-40B4-BE49-F238E27FC236}">
                <a16:creationId xmlns:a16="http://schemas.microsoft.com/office/drawing/2014/main" id="{5BF6DA33-1372-4FF5-8D2E-EFCD3A74995D}"/>
              </a:ext>
            </a:extLst>
          </p:cNvPr>
          <p:cNvSpPr>
            <a:spLocks noChangeArrowheads="1"/>
          </p:cNvSpPr>
          <p:nvPr/>
        </p:nvSpPr>
        <p:spPr bwMode="auto">
          <a:xfrm>
            <a:off x="6134626" y="1520704"/>
            <a:ext cx="1904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400" dirty="0">
                <a:solidFill>
                  <a:srgbClr val="3F3F3F"/>
                </a:solidFill>
                <a:latin typeface="Segoe UI" panose="020B0502040204020203" pitchFamily="34" charset="0"/>
                <a:cs typeface="Segoe UI" panose="020B0502040204020203" pitchFamily="34" charset="0"/>
                <a:sym typeface="Arial" panose="020B0604020202020204" pitchFamily="34" charset="0"/>
              </a:rPr>
              <a:t>Readability</a:t>
            </a:r>
          </a:p>
        </p:txBody>
      </p:sp>
      <p:sp>
        <p:nvSpPr>
          <p:cNvPr id="16" name="直接连接符 18">
            <a:extLst>
              <a:ext uri="{FF2B5EF4-FFF2-40B4-BE49-F238E27FC236}">
                <a16:creationId xmlns:a16="http://schemas.microsoft.com/office/drawing/2014/main" id="{2F6267BE-587E-40B3-880C-78F192716934}"/>
              </a:ext>
            </a:extLst>
          </p:cNvPr>
          <p:cNvSpPr>
            <a:spLocks noChangeShapeType="1"/>
          </p:cNvSpPr>
          <p:nvPr/>
        </p:nvSpPr>
        <p:spPr bwMode="auto">
          <a:xfrm>
            <a:off x="8311956" y="1536579"/>
            <a:ext cx="1588" cy="534988"/>
          </a:xfrm>
          <a:prstGeom prst="line">
            <a:avLst/>
          </a:prstGeom>
          <a:noFill/>
          <a:ln w="28575">
            <a:solidFill>
              <a:srgbClr val="595959">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17" name="矩形 21">
            <a:extLst>
              <a:ext uri="{FF2B5EF4-FFF2-40B4-BE49-F238E27FC236}">
                <a16:creationId xmlns:a16="http://schemas.microsoft.com/office/drawing/2014/main" id="{6E567953-9643-4630-BC67-45A797338032}"/>
              </a:ext>
            </a:extLst>
          </p:cNvPr>
          <p:cNvSpPr>
            <a:spLocks noChangeArrowheads="1"/>
          </p:cNvSpPr>
          <p:nvPr/>
        </p:nvSpPr>
        <p:spPr bwMode="auto">
          <a:xfrm>
            <a:off x="8349919" y="2507985"/>
            <a:ext cx="3359150"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Number of Emojis</a:t>
            </a:r>
          </a:p>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Count of punctuation marks</a:t>
            </a:r>
          </a:p>
        </p:txBody>
      </p:sp>
      <p:sp>
        <p:nvSpPr>
          <p:cNvPr id="18" name="文本框 22">
            <a:extLst>
              <a:ext uri="{FF2B5EF4-FFF2-40B4-BE49-F238E27FC236}">
                <a16:creationId xmlns:a16="http://schemas.microsoft.com/office/drawing/2014/main" id="{90A26850-813C-49DA-9292-689EF7BCE59B}"/>
              </a:ext>
            </a:extLst>
          </p:cNvPr>
          <p:cNvSpPr>
            <a:spLocks noChangeArrowheads="1"/>
          </p:cNvSpPr>
          <p:nvPr/>
        </p:nvSpPr>
        <p:spPr bwMode="auto">
          <a:xfrm>
            <a:off x="6193040" y="3734245"/>
            <a:ext cx="1840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400" dirty="0">
                <a:solidFill>
                  <a:srgbClr val="3F3F3F"/>
                </a:solidFill>
                <a:latin typeface="Segoe UI" panose="020B0502040204020203" pitchFamily="34" charset="0"/>
                <a:cs typeface="Segoe UI" panose="020B0502040204020203" pitchFamily="34" charset="0"/>
                <a:sym typeface="Arial" panose="020B0604020202020204" pitchFamily="34" charset="0"/>
              </a:rPr>
              <a:t>Complexity</a:t>
            </a:r>
          </a:p>
        </p:txBody>
      </p:sp>
      <p:sp>
        <p:nvSpPr>
          <p:cNvPr id="19" name="直接连接符 23">
            <a:extLst>
              <a:ext uri="{FF2B5EF4-FFF2-40B4-BE49-F238E27FC236}">
                <a16:creationId xmlns:a16="http://schemas.microsoft.com/office/drawing/2014/main" id="{603FE49A-B631-40C9-906A-7A962AD336DF}"/>
              </a:ext>
            </a:extLst>
          </p:cNvPr>
          <p:cNvSpPr>
            <a:spLocks noChangeShapeType="1"/>
          </p:cNvSpPr>
          <p:nvPr/>
        </p:nvSpPr>
        <p:spPr bwMode="auto">
          <a:xfrm>
            <a:off x="8311956" y="2579567"/>
            <a:ext cx="1588" cy="536575"/>
          </a:xfrm>
          <a:prstGeom prst="line">
            <a:avLst/>
          </a:prstGeom>
          <a:noFill/>
          <a:ln w="28575">
            <a:solidFill>
              <a:srgbClr val="595959">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20" name="矩形 25">
            <a:extLst>
              <a:ext uri="{FF2B5EF4-FFF2-40B4-BE49-F238E27FC236}">
                <a16:creationId xmlns:a16="http://schemas.microsoft.com/office/drawing/2014/main" id="{4C34B7FE-EFD8-4A92-92E4-4C225F4BDF87}"/>
              </a:ext>
            </a:extLst>
          </p:cNvPr>
          <p:cNvSpPr>
            <a:spLocks noChangeArrowheads="1"/>
          </p:cNvSpPr>
          <p:nvPr/>
        </p:nvSpPr>
        <p:spPr bwMode="auto">
          <a:xfrm>
            <a:off x="8349919" y="3681133"/>
            <a:ext cx="3906578"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Count (stop words, capital letters)</a:t>
            </a:r>
          </a:p>
          <a:p>
            <a:pPr eaLnBrk="1" hangingPunct="1">
              <a:lnSpc>
                <a:spcPts val="2300"/>
              </a:lnSpc>
              <a:spcBef>
                <a:spcPct val="0"/>
              </a:spcBef>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Character length of reviews</a:t>
            </a:r>
          </a:p>
        </p:txBody>
      </p:sp>
      <p:sp>
        <p:nvSpPr>
          <p:cNvPr id="21" name="文本框 26">
            <a:extLst>
              <a:ext uri="{FF2B5EF4-FFF2-40B4-BE49-F238E27FC236}">
                <a16:creationId xmlns:a16="http://schemas.microsoft.com/office/drawing/2014/main" id="{45AC6226-24E7-425D-ACA7-7AB4704A4D62}"/>
              </a:ext>
            </a:extLst>
          </p:cNvPr>
          <p:cNvSpPr>
            <a:spLocks noChangeArrowheads="1"/>
          </p:cNvSpPr>
          <p:nvPr/>
        </p:nvSpPr>
        <p:spPr bwMode="auto">
          <a:xfrm>
            <a:off x="6134626" y="2575044"/>
            <a:ext cx="1904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400" dirty="0">
                <a:solidFill>
                  <a:srgbClr val="3F3F3F"/>
                </a:solidFill>
                <a:latin typeface="Segoe UI" panose="020B0502040204020203" pitchFamily="34" charset="0"/>
                <a:cs typeface="Segoe UI" panose="020B0502040204020203" pitchFamily="34" charset="0"/>
                <a:sym typeface="Arial" panose="020B0604020202020204" pitchFamily="34" charset="0"/>
              </a:rPr>
              <a:t>Punctuation  </a:t>
            </a:r>
          </a:p>
        </p:txBody>
      </p:sp>
      <p:sp>
        <p:nvSpPr>
          <p:cNvPr id="22" name="直接连接符 27">
            <a:extLst>
              <a:ext uri="{FF2B5EF4-FFF2-40B4-BE49-F238E27FC236}">
                <a16:creationId xmlns:a16="http://schemas.microsoft.com/office/drawing/2014/main" id="{C3B7C202-CD83-4286-A2E5-5B6320050C00}"/>
              </a:ext>
            </a:extLst>
          </p:cNvPr>
          <p:cNvSpPr>
            <a:spLocks noChangeShapeType="1"/>
          </p:cNvSpPr>
          <p:nvPr/>
        </p:nvSpPr>
        <p:spPr bwMode="auto">
          <a:xfrm>
            <a:off x="8311956" y="3740029"/>
            <a:ext cx="1588" cy="534988"/>
          </a:xfrm>
          <a:prstGeom prst="line">
            <a:avLst/>
          </a:prstGeom>
          <a:noFill/>
          <a:ln w="28575">
            <a:solidFill>
              <a:srgbClr val="595959">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23" name="矩形 29">
            <a:extLst>
              <a:ext uri="{FF2B5EF4-FFF2-40B4-BE49-F238E27FC236}">
                <a16:creationId xmlns:a16="http://schemas.microsoft.com/office/drawing/2014/main" id="{2B7E56B9-C4E5-4A98-B8E3-7CA6DD2AF000}"/>
              </a:ext>
            </a:extLst>
          </p:cNvPr>
          <p:cNvSpPr>
            <a:spLocks noChangeArrowheads="1"/>
          </p:cNvSpPr>
          <p:nvPr/>
        </p:nvSpPr>
        <p:spPr bwMode="auto">
          <a:xfrm>
            <a:off x="8349919" y="4767142"/>
            <a:ext cx="3757880" cy="66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ts val="2300"/>
              </a:lnSpc>
              <a:spcBef>
                <a:spcPct val="0"/>
              </a:spcBef>
              <a:buFont typeface="Arial" panose="020B0604020202020204" pitchFamily="34" charset="0"/>
              <a:buNone/>
            </a:pP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Count of 100 most common </a:t>
            </a:r>
            <a:b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br>
            <a:r>
              <a:rPr lang="en-US" altLang="zh-CN" sz="1800" dirty="0">
                <a:solidFill>
                  <a:srgbClr val="262626"/>
                </a:solidFill>
                <a:latin typeface="Segoe UI" panose="020B0502040204020203" pitchFamily="34" charset="0"/>
                <a:cs typeface="Segoe UI" panose="020B0502040204020203" pitchFamily="34" charset="0"/>
                <a:sym typeface="Open Sans" pitchFamily="34" charset="0"/>
              </a:rPr>
              <a:t>   words in beauty reviews</a:t>
            </a:r>
            <a:endParaRPr lang="zh-CN" altLang="en-US" sz="1800" dirty="0">
              <a:solidFill>
                <a:srgbClr val="262626"/>
              </a:solidFill>
              <a:latin typeface="Segoe UI" panose="020B0502040204020203" pitchFamily="34" charset="0"/>
              <a:cs typeface="Segoe UI" panose="020B0502040204020203" pitchFamily="34" charset="0"/>
              <a:sym typeface="Open Sans" pitchFamily="34" charset="0"/>
            </a:endParaRPr>
          </a:p>
        </p:txBody>
      </p:sp>
      <p:sp>
        <p:nvSpPr>
          <p:cNvPr id="24" name="文本框 30">
            <a:extLst>
              <a:ext uri="{FF2B5EF4-FFF2-40B4-BE49-F238E27FC236}">
                <a16:creationId xmlns:a16="http://schemas.microsoft.com/office/drawing/2014/main" id="{CDE0D216-EDCE-4202-9246-8B79ECEDC9A4}"/>
              </a:ext>
            </a:extLst>
          </p:cNvPr>
          <p:cNvSpPr>
            <a:spLocks noChangeArrowheads="1"/>
          </p:cNvSpPr>
          <p:nvPr/>
        </p:nvSpPr>
        <p:spPr bwMode="auto">
          <a:xfrm>
            <a:off x="5810775" y="4757766"/>
            <a:ext cx="2228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400" b="1" dirty="0">
                <a:solidFill>
                  <a:srgbClr val="FFC000"/>
                </a:solidFill>
                <a:latin typeface="Segoe UI" panose="020B0502040204020203" pitchFamily="34" charset="0"/>
                <a:cs typeface="Segoe UI" panose="020B0502040204020203" pitchFamily="34" charset="0"/>
                <a:sym typeface="Arial" panose="020B0604020202020204" pitchFamily="34" charset="0"/>
              </a:rPr>
              <a:t>Bag of Words</a:t>
            </a:r>
            <a:endParaRPr lang="zh-CN" altLang="en-US" sz="2400" b="1" dirty="0">
              <a:solidFill>
                <a:srgbClr val="3F3F3F"/>
              </a:solidFill>
              <a:latin typeface="Segoe UI" panose="020B0502040204020203" pitchFamily="34" charset="0"/>
              <a:cs typeface="Segoe UI" panose="020B0502040204020203" pitchFamily="34" charset="0"/>
              <a:sym typeface="Arial" panose="020B0604020202020204" pitchFamily="34" charset="0"/>
            </a:endParaRPr>
          </a:p>
        </p:txBody>
      </p:sp>
      <p:sp>
        <p:nvSpPr>
          <p:cNvPr id="25" name="直接连接符 31">
            <a:extLst>
              <a:ext uri="{FF2B5EF4-FFF2-40B4-BE49-F238E27FC236}">
                <a16:creationId xmlns:a16="http://schemas.microsoft.com/office/drawing/2014/main" id="{78FDC065-DFEE-491D-A640-52A70099EB5F}"/>
              </a:ext>
            </a:extLst>
          </p:cNvPr>
          <p:cNvSpPr>
            <a:spLocks noChangeShapeType="1"/>
          </p:cNvSpPr>
          <p:nvPr/>
        </p:nvSpPr>
        <p:spPr bwMode="auto">
          <a:xfrm>
            <a:off x="8311956" y="4768729"/>
            <a:ext cx="1588" cy="534988"/>
          </a:xfrm>
          <a:prstGeom prst="line">
            <a:avLst/>
          </a:prstGeom>
          <a:noFill/>
          <a:ln w="28575">
            <a:solidFill>
              <a:srgbClr val="595959">
                <a:alpha val="7999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599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a:extLst>
              <a:ext uri="{FF2B5EF4-FFF2-40B4-BE49-F238E27FC236}">
                <a16:creationId xmlns:a16="http://schemas.microsoft.com/office/drawing/2014/main" id="{04F59610-F65D-4D10-BC28-581BD79A1499}"/>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77" name="文本框 4">
            <a:extLst>
              <a:ext uri="{FF2B5EF4-FFF2-40B4-BE49-F238E27FC236}">
                <a16:creationId xmlns:a16="http://schemas.microsoft.com/office/drawing/2014/main" id="{06F8E254-6B71-4739-92A3-42C3305D6E42}"/>
              </a:ext>
            </a:extLst>
          </p:cNvPr>
          <p:cNvSpPr>
            <a:spLocks noChangeArrowheads="1"/>
          </p:cNvSpPr>
          <p:nvPr/>
        </p:nvSpPr>
        <p:spPr bwMode="auto">
          <a:xfrm>
            <a:off x="3397250" y="304800"/>
            <a:ext cx="5397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a:solidFill>
                  <a:srgbClr val="262626"/>
                </a:solidFill>
                <a:latin typeface="Segoe UI" panose="020B0502040204020203" pitchFamily="34" charset="0"/>
                <a:cs typeface="Segoe UI" panose="020B0502040204020203" pitchFamily="34" charset="0"/>
                <a:sym typeface="Fira Sans" pitchFamily="2" charset="0"/>
              </a:rPr>
              <a:t>Modeling Exploration</a:t>
            </a:r>
            <a:endParaRPr lang="zh-CN" altLang="en-US" sz="1800">
              <a:latin typeface="Segoe UI" panose="020B0502040204020203" pitchFamily="34" charset="0"/>
              <a:cs typeface="Segoe UI" panose="020B0502040204020203" pitchFamily="34" charset="0"/>
            </a:endParaRPr>
          </a:p>
        </p:txBody>
      </p:sp>
      <p:sp>
        <p:nvSpPr>
          <p:cNvPr id="54279" name="直接连接符 7">
            <a:extLst>
              <a:ext uri="{FF2B5EF4-FFF2-40B4-BE49-F238E27FC236}">
                <a16:creationId xmlns:a16="http://schemas.microsoft.com/office/drawing/2014/main" id="{6E658A25-C5F6-4CD0-B1DD-F2077CF33862}"/>
              </a:ext>
            </a:extLst>
          </p:cNvPr>
          <p:cNvSpPr>
            <a:spLocks noChangeShapeType="1"/>
          </p:cNvSpPr>
          <p:nvPr/>
        </p:nvSpPr>
        <p:spPr bwMode="auto">
          <a:xfrm>
            <a:off x="3933825" y="1162050"/>
            <a:ext cx="4527550" cy="0"/>
          </a:xfrm>
          <a:prstGeom prst="line">
            <a:avLst/>
          </a:prstGeom>
          <a:noFill/>
          <a:ln w="28575">
            <a:solidFill>
              <a:srgbClr val="595959">
                <a:alpha val="6901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54280" name="圆角矩形 8">
            <a:extLst>
              <a:ext uri="{FF2B5EF4-FFF2-40B4-BE49-F238E27FC236}">
                <a16:creationId xmlns:a16="http://schemas.microsoft.com/office/drawing/2014/main" id="{CBED5FD6-5393-4205-A79B-CCB08BD78989}"/>
              </a:ext>
            </a:extLst>
          </p:cNvPr>
          <p:cNvSpPr>
            <a:spLocks noChangeArrowheads="1"/>
          </p:cNvSpPr>
          <p:nvPr/>
        </p:nvSpPr>
        <p:spPr bwMode="auto">
          <a:xfrm>
            <a:off x="573088" y="1727200"/>
            <a:ext cx="2308225" cy="1766888"/>
          </a:xfrm>
          <a:prstGeom prst="roundRect">
            <a:avLst>
              <a:gd name="adj" fmla="val 13380"/>
            </a:avLst>
          </a:prstGeom>
          <a:solidFill>
            <a:srgbClr val="3F3F3F">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81" name="圆角矩形 9">
            <a:extLst>
              <a:ext uri="{FF2B5EF4-FFF2-40B4-BE49-F238E27FC236}">
                <a16:creationId xmlns:a16="http://schemas.microsoft.com/office/drawing/2014/main" id="{84CA4161-EA10-497A-8426-281092DD8A2E}"/>
              </a:ext>
            </a:extLst>
          </p:cNvPr>
          <p:cNvSpPr>
            <a:spLocks noChangeArrowheads="1"/>
          </p:cNvSpPr>
          <p:nvPr/>
        </p:nvSpPr>
        <p:spPr bwMode="auto">
          <a:xfrm>
            <a:off x="3271838" y="1727200"/>
            <a:ext cx="2308225" cy="1766888"/>
          </a:xfrm>
          <a:prstGeom prst="roundRect">
            <a:avLst>
              <a:gd name="adj" fmla="val 13380"/>
            </a:avLst>
          </a:prstGeom>
          <a:solidFill>
            <a:srgbClr val="FFCD3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82" name="圆角矩形 10">
            <a:extLst>
              <a:ext uri="{FF2B5EF4-FFF2-40B4-BE49-F238E27FC236}">
                <a16:creationId xmlns:a16="http://schemas.microsoft.com/office/drawing/2014/main" id="{96E16E08-B55A-45D3-AC0D-32A4164907BF}"/>
              </a:ext>
            </a:extLst>
          </p:cNvPr>
          <p:cNvSpPr>
            <a:spLocks noChangeArrowheads="1"/>
          </p:cNvSpPr>
          <p:nvPr/>
        </p:nvSpPr>
        <p:spPr bwMode="auto">
          <a:xfrm>
            <a:off x="3271838" y="3792538"/>
            <a:ext cx="2308225" cy="1766887"/>
          </a:xfrm>
          <a:prstGeom prst="roundRect">
            <a:avLst>
              <a:gd name="adj" fmla="val 13380"/>
            </a:avLst>
          </a:prstGeom>
          <a:solidFill>
            <a:srgbClr val="3F3F3F">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40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83" name="圆角矩形 11">
            <a:extLst>
              <a:ext uri="{FF2B5EF4-FFF2-40B4-BE49-F238E27FC236}">
                <a16:creationId xmlns:a16="http://schemas.microsoft.com/office/drawing/2014/main" id="{C0403893-ECF1-44BE-BA8D-9AE74BA8F0D4}"/>
              </a:ext>
            </a:extLst>
          </p:cNvPr>
          <p:cNvSpPr>
            <a:spLocks noChangeArrowheads="1"/>
          </p:cNvSpPr>
          <p:nvPr/>
        </p:nvSpPr>
        <p:spPr bwMode="auto">
          <a:xfrm>
            <a:off x="573088" y="3792538"/>
            <a:ext cx="2308225" cy="1766887"/>
          </a:xfrm>
          <a:prstGeom prst="roundRect">
            <a:avLst>
              <a:gd name="adj" fmla="val 13380"/>
            </a:avLst>
          </a:prstGeom>
          <a:solidFill>
            <a:srgbClr val="FFC000">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84" name="椭圆 13">
            <a:extLst>
              <a:ext uri="{FF2B5EF4-FFF2-40B4-BE49-F238E27FC236}">
                <a16:creationId xmlns:a16="http://schemas.microsoft.com/office/drawing/2014/main" id="{ED98882E-6DD8-4432-84B1-AC908D6C4389}"/>
              </a:ext>
            </a:extLst>
          </p:cNvPr>
          <p:cNvSpPr>
            <a:spLocks noChangeArrowheads="1"/>
          </p:cNvSpPr>
          <p:nvPr/>
        </p:nvSpPr>
        <p:spPr bwMode="auto">
          <a:xfrm>
            <a:off x="2235200" y="2833688"/>
            <a:ext cx="1682750" cy="1682750"/>
          </a:xfrm>
          <a:prstGeom prst="ellipse">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grpSp>
        <p:nvGrpSpPr>
          <p:cNvPr id="54285" name="组合 14">
            <a:extLst>
              <a:ext uri="{FF2B5EF4-FFF2-40B4-BE49-F238E27FC236}">
                <a16:creationId xmlns:a16="http://schemas.microsoft.com/office/drawing/2014/main" id="{C3E24B43-1DA9-467D-AAFE-6B2C084A7E4E}"/>
              </a:ext>
            </a:extLst>
          </p:cNvPr>
          <p:cNvGrpSpPr>
            <a:grpSpLocks/>
          </p:cNvGrpSpPr>
          <p:nvPr/>
        </p:nvGrpSpPr>
        <p:grpSpPr bwMode="auto">
          <a:xfrm>
            <a:off x="2752725" y="3121025"/>
            <a:ext cx="647700" cy="606425"/>
            <a:chOff x="0" y="0"/>
            <a:chExt cx="663575" cy="620712"/>
          </a:xfrm>
        </p:grpSpPr>
        <p:sp>
          <p:nvSpPr>
            <p:cNvPr id="54303" name="Freeform 5">
              <a:extLst>
                <a:ext uri="{FF2B5EF4-FFF2-40B4-BE49-F238E27FC236}">
                  <a16:creationId xmlns:a16="http://schemas.microsoft.com/office/drawing/2014/main" id="{14A21B8B-F762-4243-8683-A5422476B540}"/>
                </a:ext>
              </a:extLst>
            </p:cNvPr>
            <p:cNvSpPr>
              <a:spLocks noChangeArrowheads="1"/>
            </p:cNvSpPr>
            <p:nvPr/>
          </p:nvSpPr>
          <p:spPr bwMode="auto">
            <a:xfrm>
              <a:off x="412750" y="28575"/>
              <a:ext cx="163513" cy="222250"/>
            </a:xfrm>
            <a:custGeom>
              <a:avLst/>
              <a:gdLst>
                <a:gd name="T0" fmla="*/ 2147483646 w 123"/>
                <a:gd name="T1" fmla="*/ 2147483646 h 166"/>
                <a:gd name="T2" fmla="*/ 2147483646 w 123"/>
                <a:gd name="T3" fmla="*/ 2147483646 h 166"/>
                <a:gd name="T4" fmla="*/ 2147483646 w 123"/>
                <a:gd name="T5" fmla="*/ 2147483646 h 166"/>
                <a:gd name="T6" fmla="*/ 2147483646 w 123"/>
                <a:gd name="T7" fmla="*/ 2147483646 h 166"/>
                <a:gd name="T8" fmla="*/ 2147483646 w 123"/>
                <a:gd name="T9" fmla="*/ 2147483646 h 166"/>
                <a:gd name="T10" fmla="*/ 2147483646 w 123"/>
                <a:gd name="T11" fmla="*/ 2147483646 h 166"/>
                <a:gd name="T12" fmla="*/ 2147483646 w 123"/>
                <a:gd name="T13" fmla="*/ 2147483646 h 166"/>
                <a:gd name="T14" fmla="*/ 2147483646 w 123"/>
                <a:gd name="T15" fmla="*/ 2147483646 h 166"/>
                <a:gd name="T16" fmla="*/ 2147483646 w 123"/>
                <a:gd name="T17" fmla="*/ 2147483646 h 166"/>
                <a:gd name="T18" fmla="*/ 2147483646 w 123"/>
                <a:gd name="T19" fmla="*/ 2147483646 h 1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3"/>
                <a:gd name="T31" fmla="*/ 0 h 166"/>
                <a:gd name="T32" fmla="*/ 123 w 123"/>
                <a:gd name="T33" fmla="*/ 166 h 1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4304" name="Freeform 6">
              <a:extLst>
                <a:ext uri="{FF2B5EF4-FFF2-40B4-BE49-F238E27FC236}">
                  <a16:creationId xmlns:a16="http://schemas.microsoft.com/office/drawing/2014/main" id="{EB2E87B6-A0D9-48CA-9C36-27D8E35E287A}"/>
                </a:ext>
              </a:extLst>
            </p:cNvPr>
            <p:cNvSpPr>
              <a:spLocks noChangeArrowheads="1"/>
            </p:cNvSpPr>
            <p:nvPr/>
          </p:nvSpPr>
          <p:spPr bwMode="auto">
            <a:xfrm>
              <a:off x="557212" y="0"/>
              <a:ext cx="106363" cy="228600"/>
            </a:xfrm>
            <a:custGeom>
              <a:avLst/>
              <a:gdLst>
                <a:gd name="T0" fmla="*/ 2147483646 w 79"/>
                <a:gd name="T1" fmla="*/ 2147483646 h 171"/>
                <a:gd name="T2" fmla="*/ 2147483646 w 79"/>
                <a:gd name="T3" fmla="*/ 2147483646 h 171"/>
                <a:gd name="T4" fmla="*/ 2147483646 w 79"/>
                <a:gd name="T5" fmla="*/ 2147483646 h 171"/>
                <a:gd name="T6" fmla="*/ 2147483646 w 79"/>
                <a:gd name="T7" fmla="*/ 2147483646 h 171"/>
                <a:gd name="T8" fmla="*/ 2147483646 w 79"/>
                <a:gd name="T9" fmla="*/ 2147483646 h 171"/>
                <a:gd name="T10" fmla="*/ 2147483646 w 79"/>
                <a:gd name="T11" fmla="*/ 2147483646 h 171"/>
                <a:gd name="T12" fmla="*/ 2147483646 w 79"/>
                <a:gd name="T13" fmla="*/ 2147483646 h 171"/>
                <a:gd name="T14" fmla="*/ 0 60000 65536"/>
                <a:gd name="T15" fmla="*/ 0 60000 65536"/>
                <a:gd name="T16" fmla="*/ 0 60000 65536"/>
                <a:gd name="T17" fmla="*/ 0 60000 65536"/>
                <a:gd name="T18" fmla="*/ 0 60000 65536"/>
                <a:gd name="T19" fmla="*/ 0 60000 65536"/>
                <a:gd name="T20" fmla="*/ 0 60000 65536"/>
                <a:gd name="T21" fmla="*/ 0 w 79"/>
                <a:gd name="T22" fmla="*/ 0 h 171"/>
                <a:gd name="T23" fmla="*/ 79 w 79"/>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4305" name="Freeform 7">
              <a:extLst>
                <a:ext uri="{FF2B5EF4-FFF2-40B4-BE49-F238E27FC236}">
                  <a16:creationId xmlns:a16="http://schemas.microsoft.com/office/drawing/2014/main" id="{CD01B483-7906-4F8C-AE1D-AAA771F72A0E}"/>
                </a:ext>
              </a:extLst>
            </p:cNvPr>
            <p:cNvSpPr>
              <a:spLocks noChangeArrowheads="1"/>
            </p:cNvSpPr>
            <p:nvPr/>
          </p:nvSpPr>
          <p:spPr bwMode="auto">
            <a:xfrm>
              <a:off x="0" y="165100"/>
              <a:ext cx="198438" cy="171450"/>
            </a:xfrm>
            <a:custGeom>
              <a:avLst/>
              <a:gdLst>
                <a:gd name="T0" fmla="*/ 2147483646 w 149"/>
                <a:gd name="T1" fmla="*/ 2147483646 h 128"/>
                <a:gd name="T2" fmla="*/ 2147483646 w 149"/>
                <a:gd name="T3" fmla="*/ 2147483646 h 128"/>
                <a:gd name="T4" fmla="*/ 2147483646 w 149"/>
                <a:gd name="T5" fmla="*/ 2147483646 h 128"/>
                <a:gd name="T6" fmla="*/ 2147483646 w 149"/>
                <a:gd name="T7" fmla="*/ 2147483646 h 128"/>
                <a:gd name="T8" fmla="*/ 2147483646 w 149"/>
                <a:gd name="T9" fmla="*/ 2147483646 h 128"/>
                <a:gd name="T10" fmla="*/ 2147483646 w 149"/>
                <a:gd name="T11" fmla="*/ 2147483646 h 128"/>
                <a:gd name="T12" fmla="*/ 2147483646 w 149"/>
                <a:gd name="T13" fmla="*/ 2147483646 h 128"/>
                <a:gd name="T14" fmla="*/ 2147483646 w 149"/>
                <a:gd name="T15" fmla="*/ 2147483646 h 128"/>
                <a:gd name="T16" fmla="*/ 0 60000 65536"/>
                <a:gd name="T17" fmla="*/ 0 60000 65536"/>
                <a:gd name="T18" fmla="*/ 0 60000 65536"/>
                <a:gd name="T19" fmla="*/ 0 60000 65536"/>
                <a:gd name="T20" fmla="*/ 0 60000 65536"/>
                <a:gd name="T21" fmla="*/ 0 60000 65536"/>
                <a:gd name="T22" fmla="*/ 0 60000 65536"/>
                <a:gd name="T23" fmla="*/ 0 60000 65536"/>
                <a:gd name="T24" fmla="*/ 0 w 149"/>
                <a:gd name="T25" fmla="*/ 0 h 128"/>
                <a:gd name="T26" fmla="*/ 149 w 149"/>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54306" name="Freeform 8">
              <a:extLst>
                <a:ext uri="{FF2B5EF4-FFF2-40B4-BE49-F238E27FC236}">
                  <a16:creationId xmlns:a16="http://schemas.microsoft.com/office/drawing/2014/main" id="{73BC8F82-F176-4D25-A65D-48B60A8B7F40}"/>
                </a:ext>
              </a:extLst>
            </p:cNvPr>
            <p:cNvSpPr>
              <a:spLocks noChangeArrowheads="1"/>
            </p:cNvSpPr>
            <p:nvPr/>
          </p:nvSpPr>
          <p:spPr bwMode="auto">
            <a:xfrm>
              <a:off x="109537" y="68262"/>
              <a:ext cx="427038" cy="552450"/>
            </a:xfrm>
            <a:custGeom>
              <a:avLst/>
              <a:gdLst>
                <a:gd name="T0" fmla="*/ 2147483646 w 319"/>
                <a:gd name="T1" fmla="*/ 2147483646 h 413"/>
                <a:gd name="T2" fmla="*/ 2147483646 w 319"/>
                <a:gd name="T3" fmla="*/ 2147483646 h 413"/>
                <a:gd name="T4" fmla="*/ 2147483646 w 319"/>
                <a:gd name="T5" fmla="*/ 2147483646 h 413"/>
                <a:gd name="T6" fmla="*/ 2147483646 w 319"/>
                <a:gd name="T7" fmla="*/ 2147483646 h 413"/>
                <a:gd name="T8" fmla="*/ 2147483646 w 319"/>
                <a:gd name="T9" fmla="*/ 2147483646 h 413"/>
                <a:gd name="T10" fmla="*/ 2147483646 w 319"/>
                <a:gd name="T11" fmla="*/ 2147483646 h 413"/>
                <a:gd name="T12" fmla="*/ 2147483646 w 319"/>
                <a:gd name="T13" fmla="*/ 2147483646 h 413"/>
                <a:gd name="T14" fmla="*/ 2147483646 w 319"/>
                <a:gd name="T15" fmla="*/ 2147483646 h 413"/>
                <a:gd name="T16" fmla="*/ 2147483646 w 319"/>
                <a:gd name="T17" fmla="*/ 2147483646 h 413"/>
                <a:gd name="T18" fmla="*/ 2147483646 w 319"/>
                <a:gd name="T19" fmla="*/ 2147483646 h 413"/>
                <a:gd name="T20" fmla="*/ 2147483646 w 319"/>
                <a:gd name="T21" fmla="*/ 2147483646 h 413"/>
                <a:gd name="T22" fmla="*/ 2147483646 w 319"/>
                <a:gd name="T23" fmla="*/ 2147483646 h 413"/>
                <a:gd name="T24" fmla="*/ 2147483646 w 319"/>
                <a:gd name="T25" fmla="*/ 2147483646 h 413"/>
                <a:gd name="T26" fmla="*/ 2147483646 w 319"/>
                <a:gd name="T27" fmla="*/ 2147483646 h 413"/>
                <a:gd name="T28" fmla="*/ 2147483646 w 319"/>
                <a:gd name="T29" fmla="*/ 2147483646 h 413"/>
                <a:gd name="T30" fmla="*/ 2147483646 w 319"/>
                <a:gd name="T31" fmla="*/ 2147483646 h 413"/>
                <a:gd name="T32" fmla="*/ 2147483646 w 319"/>
                <a:gd name="T33" fmla="*/ 2147483646 h 413"/>
                <a:gd name="T34" fmla="*/ 2147483646 w 319"/>
                <a:gd name="T35" fmla="*/ 2147483646 h 413"/>
                <a:gd name="T36" fmla="*/ 2147483646 w 319"/>
                <a:gd name="T37" fmla="*/ 2147483646 h 413"/>
                <a:gd name="T38" fmla="*/ 2147483646 w 319"/>
                <a:gd name="T39" fmla="*/ 2147483646 h 413"/>
                <a:gd name="T40" fmla="*/ 2147483646 w 319"/>
                <a:gd name="T41" fmla="*/ 2147483646 h 413"/>
                <a:gd name="T42" fmla="*/ 2147483646 w 319"/>
                <a:gd name="T43" fmla="*/ 2147483646 h 413"/>
                <a:gd name="T44" fmla="*/ 2147483646 w 319"/>
                <a:gd name="T45" fmla="*/ 2147483646 h 413"/>
                <a:gd name="T46" fmla="*/ 2147483646 w 319"/>
                <a:gd name="T47" fmla="*/ 2147483646 h 413"/>
                <a:gd name="T48" fmla="*/ 2147483646 w 319"/>
                <a:gd name="T49" fmla="*/ 2147483646 h 413"/>
                <a:gd name="T50" fmla="*/ 2147483646 w 319"/>
                <a:gd name="T51" fmla="*/ 2147483646 h 413"/>
                <a:gd name="T52" fmla="*/ 2147483646 w 319"/>
                <a:gd name="T53" fmla="*/ 2147483646 h 413"/>
                <a:gd name="T54" fmla="*/ 2147483646 w 319"/>
                <a:gd name="T55" fmla="*/ 2147483646 h 413"/>
                <a:gd name="T56" fmla="*/ 2147483646 w 319"/>
                <a:gd name="T57" fmla="*/ 2147483646 h 413"/>
                <a:gd name="T58" fmla="*/ 2147483646 w 319"/>
                <a:gd name="T59" fmla="*/ 2147483646 h 413"/>
                <a:gd name="T60" fmla="*/ 2147483646 w 319"/>
                <a:gd name="T61" fmla="*/ 2147483646 h 413"/>
                <a:gd name="T62" fmla="*/ 2147483646 w 319"/>
                <a:gd name="T63" fmla="*/ 2147483646 h 4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9"/>
                <a:gd name="T97" fmla="*/ 0 h 413"/>
                <a:gd name="T98" fmla="*/ 319 w 319"/>
                <a:gd name="T99" fmla="*/ 413 h 4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54286" name="矩形 19">
            <a:extLst>
              <a:ext uri="{FF2B5EF4-FFF2-40B4-BE49-F238E27FC236}">
                <a16:creationId xmlns:a16="http://schemas.microsoft.com/office/drawing/2014/main" id="{ABC55FCD-3E7D-4288-8C44-E2F1400F3516}"/>
              </a:ext>
            </a:extLst>
          </p:cNvPr>
          <p:cNvSpPr>
            <a:spLocks noChangeArrowheads="1"/>
          </p:cNvSpPr>
          <p:nvPr/>
        </p:nvSpPr>
        <p:spPr bwMode="auto">
          <a:xfrm>
            <a:off x="2250682" y="3702626"/>
            <a:ext cx="1689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000000"/>
                </a:solidFill>
                <a:latin typeface="Segoe UI" panose="020B0502040204020203" pitchFamily="34" charset="0"/>
                <a:cs typeface="Segoe UI" panose="020B0502040204020203" pitchFamily="34" charset="0"/>
              </a:rPr>
              <a:t>Model Choices</a:t>
            </a:r>
            <a:endParaRPr lang="zh-CN" altLang="en-US" sz="1800">
              <a:solidFill>
                <a:srgbClr val="000000"/>
              </a:solidFill>
              <a:latin typeface="Segoe UI" panose="020B0502040204020203" pitchFamily="34" charset="0"/>
              <a:cs typeface="Segoe UI" panose="020B0502040204020203" pitchFamily="34" charset="0"/>
              <a:sym typeface="宋体" panose="02010600030101010101" pitchFamily="2" charset="-122"/>
            </a:endParaRPr>
          </a:p>
        </p:txBody>
      </p:sp>
      <p:sp>
        <p:nvSpPr>
          <p:cNvPr id="54287" name="文本框 20">
            <a:extLst>
              <a:ext uri="{FF2B5EF4-FFF2-40B4-BE49-F238E27FC236}">
                <a16:creationId xmlns:a16="http://schemas.microsoft.com/office/drawing/2014/main" id="{EC5C056C-8979-4FFD-B515-CB5DF5CA0A39}"/>
              </a:ext>
            </a:extLst>
          </p:cNvPr>
          <p:cNvSpPr>
            <a:spLocks noChangeArrowheads="1"/>
          </p:cNvSpPr>
          <p:nvPr/>
        </p:nvSpPr>
        <p:spPr bwMode="auto">
          <a:xfrm>
            <a:off x="549275" y="1999764"/>
            <a:ext cx="239173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chemeClr val="bg1"/>
                </a:solidFill>
                <a:latin typeface="Segoe UI" panose="020B0502040204020203" pitchFamily="34" charset="0"/>
                <a:cs typeface="Segoe UI" panose="020B0502040204020203" pitchFamily="34" charset="0"/>
                <a:sym typeface="Arial" panose="020B0604020202020204" pitchFamily="34" charset="0"/>
              </a:rPr>
              <a:t>Decision Tree</a:t>
            </a:r>
          </a:p>
        </p:txBody>
      </p:sp>
      <p:sp>
        <p:nvSpPr>
          <p:cNvPr id="54288" name="文本框 21">
            <a:extLst>
              <a:ext uri="{FF2B5EF4-FFF2-40B4-BE49-F238E27FC236}">
                <a16:creationId xmlns:a16="http://schemas.microsoft.com/office/drawing/2014/main" id="{A8F34F02-3C6F-47EC-BC7A-192A2D0AAA57}"/>
              </a:ext>
            </a:extLst>
          </p:cNvPr>
          <p:cNvSpPr>
            <a:spLocks noChangeArrowheads="1"/>
          </p:cNvSpPr>
          <p:nvPr/>
        </p:nvSpPr>
        <p:spPr bwMode="auto">
          <a:xfrm>
            <a:off x="3329196" y="2006074"/>
            <a:ext cx="21445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rgbClr val="000000"/>
                </a:solidFill>
                <a:latin typeface="Segoe UI" panose="020B0502040204020203" pitchFamily="34" charset="0"/>
                <a:cs typeface="Segoe UI" panose="020B0502040204020203" pitchFamily="34" charset="0"/>
                <a:sym typeface="Arial" panose="020B0604020202020204" pitchFamily="34" charset="0"/>
              </a:rPr>
              <a:t>Gradient Boost</a:t>
            </a:r>
          </a:p>
        </p:txBody>
      </p:sp>
      <p:sp>
        <p:nvSpPr>
          <p:cNvPr id="54289" name="文本框 22">
            <a:extLst>
              <a:ext uri="{FF2B5EF4-FFF2-40B4-BE49-F238E27FC236}">
                <a16:creationId xmlns:a16="http://schemas.microsoft.com/office/drawing/2014/main" id="{1C3122F1-F9F1-4A81-8A90-0529280F43DC}"/>
              </a:ext>
            </a:extLst>
          </p:cNvPr>
          <p:cNvSpPr>
            <a:spLocks noChangeArrowheads="1"/>
          </p:cNvSpPr>
          <p:nvPr/>
        </p:nvSpPr>
        <p:spPr bwMode="auto">
          <a:xfrm>
            <a:off x="768706" y="4183332"/>
            <a:ext cx="186019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rgbClr val="000000"/>
                </a:solidFill>
                <a:latin typeface="Segoe UI" panose="020B0502040204020203" pitchFamily="34" charset="0"/>
                <a:cs typeface="Segoe UI" panose="020B0502040204020203" pitchFamily="34" charset="0"/>
                <a:sym typeface="Arial" panose="020B0604020202020204" pitchFamily="34" charset="0"/>
              </a:rPr>
              <a:t>Random Forest</a:t>
            </a:r>
          </a:p>
        </p:txBody>
      </p:sp>
      <p:sp>
        <p:nvSpPr>
          <p:cNvPr id="54290" name="文本框 23">
            <a:extLst>
              <a:ext uri="{FF2B5EF4-FFF2-40B4-BE49-F238E27FC236}">
                <a16:creationId xmlns:a16="http://schemas.microsoft.com/office/drawing/2014/main" id="{85F42549-F61F-4E52-B18B-D9843EFCC5F9}"/>
              </a:ext>
            </a:extLst>
          </p:cNvPr>
          <p:cNvSpPr>
            <a:spLocks noChangeArrowheads="1"/>
          </p:cNvSpPr>
          <p:nvPr/>
        </p:nvSpPr>
        <p:spPr bwMode="auto">
          <a:xfrm>
            <a:off x="3529253" y="4415840"/>
            <a:ext cx="17031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a:solidFill>
                  <a:schemeClr val="bg1"/>
                </a:solidFill>
                <a:latin typeface="Segoe UI" panose="020B0502040204020203" pitchFamily="34" charset="0"/>
                <a:cs typeface="Segoe UI" panose="020B0502040204020203" pitchFamily="34" charset="0"/>
                <a:sym typeface="Arial" panose="020B0604020202020204" pitchFamily="34" charset="0"/>
              </a:rPr>
              <a:t>Logistic</a:t>
            </a:r>
          </a:p>
        </p:txBody>
      </p:sp>
      <p:sp>
        <p:nvSpPr>
          <p:cNvPr id="35" name="文本框 37">
            <a:extLst>
              <a:ext uri="{FF2B5EF4-FFF2-40B4-BE49-F238E27FC236}">
                <a16:creationId xmlns:a16="http://schemas.microsoft.com/office/drawing/2014/main" id="{394C574D-B08D-4F3D-AAC8-984FB5348894}"/>
              </a:ext>
            </a:extLst>
          </p:cNvPr>
          <p:cNvSpPr>
            <a:spLocks noChangeArrowheads="1"/>
          </p:cNvSpPr>
          <p:nvPr/>
        </p:nvSpPr>
        <p:spPr bwMode="auto">
          <a:xfrm>
            <a:off x="6751636" y="1446212"/>
            <a:ext cx="4925177" cy="738664"/>
          </a:xfrm>
          <a:prstGeom prst="rect">
            <a:avLst/>
          </a:prstGeom>
          <a:noFill/>
          <a:ln w="28575">
            <a:solidFill>
              <a:srgbClr val="FFCD33"/>
            </a:solid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a:solidFill>
                  <a:srgbClr val="3F3F3F"/>
                </a:solidFill>
                <a:latin typeface="Segoe UI" panose="020B0502040204020203" pitchFamily="34" charset="0"/>
                <a:cs typeface="Segoe UI" panose="020B0502040204020203" pitchFamily="34" charset="0"/>
                <a:sym typeface="Arial" panose="020B0604020202020204" pitchFamily="34" charset="0"/>
              </a:rPr>
              <a:t>ROC shape similar for all classifiers</a:t>
            </a:r>
          </a:p>
          <a:p>
            <a:pPr algn="ctr" eaLnBrk="1" hangingPunct="1">
              <a:lnSpc>
                <a:spcPct val="100000"/>
              </a:lnSpc>
              <a:spcBef>
                <a:spcPct val="0"/>
              </a:spcBef>
              <a:buNone/>
            </a:pPr>
            <a:r>
              <a:rPr lang="en-US" altLang="zh-CN" sz="1800" dirty="0">
                <a:solidFill>
                  <a:srgbClr val="3F3F3F"/>
                </a:solidFill>
                <a:latin typeface="Segoe UI" panose="020B0502040204020203" pitchFamily="34" charset="0"/>
                <a:cs typeface="Segoe UI" panose="020B0502040204020203" pitchFamily="34" charset="0"/>
                <a:sym typeface="Arial" panose="020B0604020202020204" pitchFamily="34" charset="0"/>
              </a:rPr>
              <a:t>  Chose the model with highest AUC</a:t>
            </a:r>
          </a:p>
        </p:txBody>
      </p:sp>
      <p:pic>
        <p:nvPicPr>
          <p:cNvPr id="36" name="Picture 35">
            <a:extLst>
              <a:ext uri="{FF2B5EF4-FFF2-40B4-BE49-F238E27FC236}">
                <a16:creationId xmlns:a16="http://schemas.microsoft.com/office/drawing/2014/main" id="{A124FE30-F895-4672-986D-8A27D0B4CDFF}"/>
              </a:ext>
            </a:extLst>
          </p:cNvPr>
          <p:cNvPicPr/>
          <p:nvPr/>
        </p:nvPicPr>
        <p:blipFill>
          <a:blip r:embed="rId3"/>
          <a:stretch>
            <a:fillRect/>
          </a:stretch>
        </p:blipFill>
        <p:spPr>
          <a:xfrm>
            <a:off x="6751636" y="2281181"/>
            <a:ext cx="4925177" cy="3344911"/>
          </a:xfrm>
          <a:prstGeom prst="rect">
            <a:avLst/>
          </a:prstGeom>
          <a:ln>
            <a:solidFill>
              <a:schemeClr val="tx1"/>
            </a:solidFill>
          </a:ln>
        </p:spPr>
      </p:pic>
      <p:sp>
        <p:nvSpPr>
          <p:cNvPr id="24" name="文本框 39">
            <a:extLst>
              <a:ext uri="{FF2B5EF4-FFF2-40B4-BE49-F238E27FC236}">
                <a16:creationId xmlns:a16="http://schemas.microsoft.com/office/drawing/2014/main" id="{5DFB3E6B-02BB-4ECF-B315-50845CFDF051}"/>
              </a:ext>
            </a:extLst>
          </p:cNvPr>
          <p:cNvSpPr>
            <a:spLocks noChangeArrowheads="1"/>
          </p:cNvSpPr>
          <p:nvPr/>
        </p:nvSpPr>
        <p:spPr bwMode="auto">
          <a:xfrm>
            <a:off x="1881029" y="6340360"/>
            <a:ext cx="88376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dirty="0">
                <a:solidFill>
                  <a:srgbClr val="FFCF01"/>
                </a:solidFill>
                <a:latin typeface="Segoe UI" panose="020B0502040204020203" pitchFamily="34" charset="0"/>
                <a:cs typeface="Segoe UI" panose="020B0502040204020203" pitchFamily="34" charset="0"/>
                <a:sym typeface="Arial" panose="020B0604020202020204" pitchFamily="34" charset="0"/>
              </a:rPr>
              <a:t>Metrics Considered: F-measure, Accuracy, Precision, Recall</a:t>
            </a:r>
          </a:p>
        </p:txBody>
      </p:sp>
    </p:spTree>
    <p:extLst>
      <p:ext uri="{BB962C8B-B14F-4D97-AF65-F5344CB8AC3E}">
        <p14:creationId xmlns:p14="http://schemas.microsoft.com/office/powerpoint/2010/main" val="52860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a:extLst>
              <a:ext uri="{FF2B5EF4-FFF2-40B4-BE49-F238E27FC236}">
                <a16:creationId xmlns:a16="http://schemas.microsoft.com/office/drawing/2014/main" id="{04F59610-F65D-4D10-BC28-581BD79A1499}"/>
              </a:ext>
            </a:extLst>
          </p:cNvPr>
          <p:cNvSpPr>
            <a:spLocks noChangeArrowheads="1"/>
          </p:cNvSpPr>
          <p:nvPr/>
        </p:nvSpPr>
        <p:spPr bwMode="auto">
          <a:xfrm>
            <a:off x="0" y="6324600"/>
            <a:ext cx="12192000" cy="536575"/>
          </a:xfrm>
          <a:prstGeom prst="rect">
            <a:avLst/>
          </a:prstGeom>
          <a:solidFill>
            <a:srgbClr val="0C0C0C">
              <a:alpha val="79999"/>
            </a:srgbClr>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Segoe UI" panose="020B0502040204020203" pitchFamily="34" charset="0"/>
              <a:cs typeface="Segoe UI" panose="020B0502040204020203" pitchFamily="34" charset="0"/>
              <a:sym typeface="宋体" panose="02010600030101010101" pitchFamily="2" charset="-122"/>
            </a:endParaRPr>
          </a:p>
        </p:txBody>
      </p:sp>
      <p:sp>
        <p:nvSpPr>
          <p:cNvPr id="54277" name="文本框 4">
            <a:extLst>
              <a:ext uri="{FF2B5EF4-FFF2-40B4-BE49-F238E27FC236}">
                <a16:creationId xmlns:a16="http://schemas.microsoft.com/office/drawing/2014/main" id="{06F8E254-6B71-4739-92A3-42C3305D6E42}"/>
              </a:ext>
            </a:extLst>
          </p:cNvPr>
          <p:cNvSpPr>
            <a:spLocks noChangeArrowheads="1"/>
          </p:cNvSpPr>
          <p:nvPr/>
        </p:nvSpPr>
        <p:spPr bwMode="auto">
          <a:xfrm>
            <a:off x="2218322" y="286433"/>
            <a:ext cx="77553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a:solidFill>
                  <a:srgbClr val="262626"/>
                </a:solidFill>
                <a:latin typeface="Segoe UI" panose="020B0502040204020203" pitchFamily="34" charset="0"/>
                <a:cs typeface="Segoe UI" panose="020B0502040204020203" pitchFamily="34" charset="0"/>
                <a:sym typeface="Fira Sans" pitchFamily="2" charset="0"/>
              </a:rPr>
              <a:t>Gradient Boosted Trees Performance</a:t>
            </a:r>
            <a:endParaRPr lang="zh-CN" altLang="en-US" sz="1800">
              <a:latin typeface="Segoe UI" panose="020B0502040204020203" pitchFamily="34" charset="0"/>
              <a:cs typeface="Segoe UI" panose="020B0502040204020203" pitchFamily="34" charset="0"/>
            </a:endParaRPr>
          </a:p>
        </p:txBody>
      </p:sp>
      <p:sp>
        <p:nvSpPr>
          <p:cNvPr id="54279" name="直接连接符 7">
            <a:extLst>
              <a:ext uri="{FF2B5EF4-FFF2-40B4-BE49-F238E27FC236}">
                <a16:creationId xmlns:a16="http://schemas.microsoft.com/office/drawing/2014/main" id="{6E658A25-C5F6-4CD0-B1DD-F2077CF33862}"/>
              </a:ext>
            </a:extLst>
          </p:cNvPr>
          <p:cNvSpPr>
            <a:spLocks noChangeShapeType="1"/>
          </p:cNvSpPr>
          <p:nvPr/>
        </p:nvSpPr>
        <p:spPr bwMode="auto">
          <a:xfrm>
            <a:off x="3933825" y="1162050"/>
            <a:ext cx="4527550" cy="0"/>
          </a:xfrm>
          <a:prstGeom prst="line">
            <a:avLst/>
          </a:prstGeom>
          <a:noFill/>
          <a:ln w="28575">
            <a:solidFill>
              <a:srgbClr val="595959">
                <a:alpha val="69019"/>
              </a:srgbClr>
            </a:solidFill>
            <a:bevel/>
            <a:headEnd/>
            <a:tailEnd/>
          </a:ln>
          <a:extLst>
            <a:ext uri="{909E8E84-426E-40DD-AFC4-6F175D3DCCD1}">
              <a14:hiddenFill xmlns:a14="http://schemas.microsoft.com/office/drawing/2010/main">
                <a:noFill/>
              </a14:hiddenFill>
            </a:ext>
          </a:extLst>
        </p:spPr>
        <p:txBody>
          <a:bodyPr/>
          <a:lstStyle/>
          <a:p>
            <a:endParaRPr lang="en-US">
              <a:latin typeface="Segoe UI" panose="020B0502040204020203" pitchFamily="34" charset="0"/>
              <a:cs typeface="Segoe UI" panose="020B0502040204020203" pitchFamily="34" charset="0"/>
            </a:endParaRPr>
          </a:p>
        </p:txBody>
      </p:sp>
      <p:sp>
        <p:nvSpPr>
          <p:cNvPr id="24" name="文本框 22">
            <a:extLst>
              <a:ext uri="{FF2B5EF4-FFF2-40B4-BE49-F238E27FC236}">
                <a16:creationId xmlns:a16="http://schemas.microsoft.com/office/drawing/2014/main" id="{4C612887-7394-492F-AD18-EEA260E28953}"/>
              </a:ext>
            </a:extLst>
          </p:cNvPr>
          <p:cNvSpPr>
            <a:spLocks noChangeArrowheads="1"/>
          </p:cNvSpPr>
          <p:nvPr/>
        </p:nvSpPr>
        <p:spPr bwMode="auto">
          <a:xfrm>
            <a:off x="4593244" y="2580002"/>
            <a:ext cx="330517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F1: 0.82</a:t>
            </a: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Accuracy: 0.82</a:t>
            </a:r>
          </a:p>
          <a:p>
            <a:pPr marL="342900" indent="-342900" eaLnBrk="1" hangingPunct="1">
              <a:lnSpc>
                <a:spcPct val="100000"/>
              </a:lnSpc>
              <a:spcBef>
                <a:spcPct val="0"/>
              </a:spcBef>
            </a:pPr>
            <a:endPar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endParaRP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Positive Recall: 0.75</a:t>
            </a: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Negative Recall: 0.88</a:t>
            </a:r>
          </a:p>
          <a:p>
            <a:pPr marL="342900" indent="-342900" eaLnBrk="1" hangingPunct="1">
              <a:lnSpc>
                <a:spcPct val="100000"/>
              </a:lnSpc>
              <a:spcBef>
                <a:spcPct val="0"/>
              </a:spcBef>
            </a:pPr>
            <a:endPar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endParaRP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Positive Precision: 0.86</a:t>
            </a: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Negative Precision: 0.78</a:t>
            </a:r>
          </a:p>
        </p:txBody>
      </p:sp>
      <p:sp>
        <p:nvSpPr>
          <p:cNvPr id="25" name="圆角矩形 8">
            <a:extLst>
              <a:ext uri="{FF2B5EF4-FFF2-40B4-BE49-F238E27FC236}">
                <a16:creationId xmlns:a16="http://schemas.microsoft.com/office/drawing/2014/main" id="{98CDD806-BBD5-4553-BD66-83971450AB50}"/>
              </a:ext>
            </a:extLst>
          </p:cNvPr>
          <p:cNvSpPr>
            <a:spLocks noChangeArrowheads="1"/>
          </p:cNvSpPr>
          <p:nvPr/>
        </p:nvSpPr>
        <p:spPr bwMode="auto">
          <a:xfrm>
            <a:off x="8919573" y="1914076"/>
            <a:ext cx="2786654" cy="553813"/>
          </a:xfrm>
          <a:prstGeom prst="roundRect">
            <a:avLst>
              <a:gd name="adj" fmla="val 13380"/>
            </a:avLst>
          </a:prstGeom>
          <a:solidFill>
            <a:srgbClr val="FFCD3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latin typeface="Segoe UI" panose="020B0502040204020203" pitchFamily="34" charset="0"/>
              <a:cs typeface="Segoe UI" panose="020B0502040204020203" pitchFamily="34" charset="0"/>
              <a:sym typeface="宋体" panose="02010600030101010101" pitchFamily="2" charset="-122"/>
            </a:endParaRPr>
          </a:p>
        </p:txBody>
      </p:sp>
      <p:sp>
        <p:nvSpPr>
          <p:cNvPr id="27" name="文本框 20">
            <a:extLst>
              <a:ext uri="{FF2B5EF4-FFF2-40B4-BE49-F238E27FC236}">
                <a16:creationId xmlns:a16="http://schemas.microsoft.com/office/drawing/2014/main" id="{0B8E5449-5E65-4B6D-A502-632BC3790218}"/>
              </a:ext>
            </a:extLst>
          </p:cNvPr>
          <p:cNvSpPr>
            <a:spLocks noChangeArrowheads="1"/>
          </p:cNvSpPr>
          <p:nvPr/>
        </p:nvSpPr>
        <p:spPr bwMode="auto">
          <a:xfrm>
            <a:off x="8778608" y="1930743"/>
            <a:ext cx="2991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latin typeface="Segoe UI" panose="020B0502040204020203" pitchFamily="34" charset="0"/>
                <a:cs typeface="Segoe UI" panose="020B0502040204020203" pitchFamily="34" charset="0"/>
                <a:sym typeface="Arial" panose="020B0604020202020204" pitchFamily="34" charset="0"/>
              </a:rPr>
              <a:t>Insights</a:t>
            </a:r>
          </a:p>
        </p:txBody>
      </p:sp>
      <p:sp>
        <p:nvSpPr>
          <p:cNvPr id="28" name="文本框 22">
            <a:extLst>
              <a:ext uri="{FF2B5EF4-FFF2-40B4-BE49-F238E27FC236}">
                <a16:creationId xmlns:a16="http://schemas.microsoft.com/office/drawing/2014/main" id="{F249579A-5235-4900-826A-6CA561ACE474}"/>
              </a:ext>
            </a:extLst>
          </p:cNvPr>
          <p:cNvSpPr>
            <a:spLocks noChangeArrowheads="1"/>
          </p:cNvSpPr>
          <p:nvPr/>
        </p:nvSpPr>
        <p:spPr bwMode="auto">
          <a:xfrm>
            <a:off x="8496723" y="2745930"/>
            <a:ext cx="3695277"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Genuine review biased</a:t>
            </a:r>
          </a:p>
          <a:p>
            <a:pPr marL="342900" indent="-342900" eaLnBrk="1" hangingPunct="1">
              <a:lnSpc>
                <a:spcPct val="100000"/>
              </a:lnSpc>
              <a:spcBef>
                <a:spcPct val="0"/>
              </a:spcBef>
            </a:pPr>
            <a:endParaRPr lang="en-US" altLang="zh-CN" sz="1600" dirty="0">
              <a:solidFill>
                <a:srgbClr val="000000"/>
              </a:solidFill>
              <a:latin typeface="Segoe UI" panose="020B0502040204020203" pitchFamily="34" charset="0"/>
              <a:cs typeface="Segoe UI" panose="020B0502040204020203" pitchFamily="34" charset="0"/>
              <a:sym typeface="Arial" panose="020B0604020202020204" pitchFamily="34" charset="0"/>
            </a:endParaRP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Verified purchase has most predictive power</a:t>
            </a:r>
          </a:p>
          <a:p>
            <a:pPr marL="342900" indent="-342900" eaLnBrk="1" hangingPunct="1">
              <a:lnSpc>
                <a:spcPct val="100000"/>
              </a:lnSpc>
              <a:spcBef>
                <a:spcPct val="0"/>
              </a:spcBef>
            </a:pPr>
            <a:endParaRPr lang="en-US" altLang="zh-CN" sz="1600" dirty="0">
              <a:solidFill>
                <a:srgbClr val="000000"/>
              </a:solidFill>
              <a:latin typeface="Segoe UI" panose="020B0502040204020203" pitchFamily="34" charset="0"/>
              <a:cs typeface="Segoe UI" panose="020B0502040204020203" pitchFamily="34" charset="0"/>
              <a:sym typeface="Arial" panose="020B0604020202020204" pitchFamily="34" charset="0"/>
            </a:endParaRPr>
          </a:p>
          <a:p>
            <a:pPr marL="342900" indent="-342900" eaLnBrk="1" hangingPunct="1">
              <a:lnSpc>
                <a:spcPct val="100000"/>
              </a:lnSpc>
              <a:spcBef>
                <a:spcPct val="0"/>
              </a:spcBef>
            </a:pPr>
            <a:r>
              <a:rPr lang="en-US" altLang="zh-CN" sz="2000" dirty="0">
                <a:solidFill>
                  <a:srgbClr val="000000"/>
                </a:solidFill>
                <a:latin typeface="Segoe UI" panose="020B0502040204020203" pitchFamily="34" charset="0"/>
                <a:cs typeface="Segoe UI" panose="020B0502040204020203" pitchFamily="34" charset="0"/>
                <a:sym typeface="Arial" panose="020B0604020202020204" pitchFamily="34" charset="0"/>
              </a:rPr>
              <a:t>Punctuation, summary length and FK grade score were other important predictors</a:t>
            </a:r>
          </a:p>
        </p:txBody>
      </p:sp>
      <p:pic>
        <p:nvPicPr>
          <p:cNvPr id="33" name="Picture 32">
            <a:extLst>
              <a:ext uri="{FF2B5EF4-FFF2-40B4-BE49-F238E27FC236}">
                <a16:creationId xmlns:a16="http://schemas.microsoft.com/office/drawing/2014/main" id="{1E39B823-936D-4F6F-B8AA-4BA6F371DFCB}"/>
              </a:ext>
            </a:extLst>
          </p:cNvPr>
          <p:cNvPicPr/>
          <p:nvPr/>
        </p:nvPicPr>
        <p:blipFill rotWithShape="1">
          <a:blip r:embed="rId3"/>
          <a:srcRect r="14698" b="28645"/>
          <a:stretch/>
        </p:blipFill>
        <p:spPr>
          <a:xfrm>
            <a:off x="252452" y="1963900"/>
            <a:ext cx="3776853" cy="3028799"/>
          </a:xfrm>
          <a:prstGeom prst="rect">
            <a:avLst/>
          </a:prstGeom>
          <a:ln>
            <a:solidFill>
              <a:schemeClr val="tx1"/>
            </a:solidFill>
          </a:ln>
        </p:spPr>
      </p:pic>
      <p:grpSp>
        <p:nvGrpSpPr>
          <p:cNvPr id="37" name="组合 12">
            <a:extLst>
              <a:ext uri="{FF2B5EF4-FFF2-40B4-BE49-F238E27FC236}">
                <a16:creationId xmlns:a16="http://schemas.microsoft.com/office/drawing/2014/main" id="{AE5ABB83-2319-459E-A7A9-DF231FFBBA6B}"/>
              </a:ext>
            </a:extLst>
          </p:cNvPr>
          <p:cNvGrpSpPr>
            <a:grpSpLocks/>
          </p:cNvGrpSpPr>
          <p:nvPr/>
        </p:nvGrpSpPr>
        <p:grpSpPr bwMode="auto">
          <a:xfrm>
            <a:off x="4285702" y="1935166"/>
            <a:ext cx="620712" cy="554037"/>
            <a:chOff x="0" y="0"/>
            <a:chExt cx="525462" cy="469901"/>
          </a:xfrm>
        </p:grpSpPr>
        <p:sp>
          <p:nvSpPr>
            <p:cNvPr id="38" name="Freeform 5">
              <a:extLst>
                <a:ext uri="{FF2B5EF4-FFF2-40B4-BE49-F238E27FC236}">
                  <a16:creationId xmlns:a16="http://schemas.microsoft.com/office/drawing/2014/main" id="{BBE2B4FF-0647-49C4-AFDC-A2891DFCBF67}"/>
                </a:ext>
              </a:extLst>
            </p:cNvPr>
            <p:cNvSpPr>
              <a:spLocks noEditPoints="1" noChangeArrowheads="1"/>
            </p:cNvSpPr>
            <p:nvPr/>
          </p:nvSpPr>
          <p:spPr bwMode="auto">
            <a:xfrm>
              <a:off x="0" y="0"/>
              <a:ext cx="525462" cy="392113"/>
            </a:xfrm>
            <a:custGeom>
              <a:avLst/>
              <a:gdLst>
                <a:gd name="T0" fmla="*/ 2147483646 w 94"/>
                <a:gd name="T1" fmla="*/ 0 h 70"/>
                <a:gd name="T2" fmla="*/ 2147483646 w 94"/>
                <a:gd name="T3" fmla="*/ 0 h 70"/>
                <a:gd name="T4" fmla="*/ 0 w 94"/>
                <a:gd name="T5" fmla="*/ 2147483646 h 70"/>
                <a:gd name="T6" fmla="*/ 0 w 94"/>
                <a:gd name="T7" fmla="*/ 2147483646 h 70"/>
                <a:gd name="T8" fmla="*/ 2147483646 w 94"/>
                <a:gd name="T9" fmla="*/ 2147483646 h 70"/>
                <a:gd name="T10" fmla="*/ 2147483646 w 94"/>
                <a:gd name="T11" fmla="*/ 2147483646 h 70"/>
                <a:gd name="T12" fmla="*/ 2147483646 w 94"/>
                <a:gd name="T13" fmla="*/ 2147483646 h 70"/>
                <a:gd name="T14" fmla="*/ 2147483646 w 94"/>
                <a:gd name="T15" fmla="*/ 2147483646 h 70"/>
                <a:gd name="T16" fmla="*/ 2147483646 w 94"/>
                <a:gd name="T17" fmla="*/ 0 h 70"/>
                <a:gd name="T18" fmla="*/ 2147483646 w 94"/>
                <a:gd name="T19" fmla="*/ 2147483646 h 70"/>
                <a:gd name="T20" fmla="*/ 2147483646 w 94"/>
                <a:gd name="T21" fmla="*/ 2147483646 h 70"/>
                <a:gd name="T22" fmla="*/ 2147483646 w 94"/>
                <a:gd name="T23" fmla="*/ 2147483646 h 70"/>
                <a:gd name="T24" fmla="*/ 2147483646 w 94"/>
                <a:gd name="T25" fmla="*/ 2147483646 h 70"/>
                <a:gd name="T26" fmla="*/ 2147483646 w 94"/>
                <a:gd name="T27" fmla="*/ 2147483646 h 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4"/>
                <a:gd name="T43" fmla="*/ 0 h 70"/>
                <a:gd name="T44" fmla="*/ 94 w 94"/>
                <a:gd name="T45" fmla="*/ 70 h 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4" h="70">
                  <a:moveTo>
                    <a:pt x="88" y="0"/>
                  </a:moveTo>
                  <a:cubicBezTo>
                    <a:pt x="6" y="0"/>
                    <a:pt x="6" y="0"/>
                    <a:pt x="6" y="0"/>
                  </a:cubicBezTo>
                  <a:cubicBezTo>
                    <a:pt x="3" y="0"/>
                    <a:pt x="0" y="3"/>
                    <a:pt x="0" y="6"/>
                  </a:cubicBezTo>
                  <a:cubicBezTo>
                    <a:pt x="0" y="65"/>
                    <a:pt x="0" y="65"/>
                    <a:pt x="0" y="65"/>
                  </a:cubicBezTo>
                  <a:cubicBezTo>
                    <a:pt x="0" y="68"/>
                    <a:pt x="3" y="70"/>
                    <a:pt x="6" y="70"/>
                  </a:cubicBezTo>
                  <a:cubicBezTo>
                    <a:pt x="88" y="70"/>
                    <a:pt x="88" y="70"/>
                    <a:pt x="88" y="70"/>
                  </a:cubicBezTo>
                  <a:cubicBezTo>
                    <a:pt x="91" y="70"/>
                    <a:pt x="94" y="68"/>
                    <a:pt x="94" y="65"/>
                  </a:cubicBezTo>
                  <a:cubicBezTo>
                    <a:pt x="94" y="6"/>
                    <a:pt x="94" y="6"/>
                    <a:pt x="94" y="6"/>
                  </a:cubicBezTo>
                  <a:cubicBezTo>
                    <a:pt x="94" y="3"/>
                    <a:pt x="91" y="0"/>
                    <a:pt x="88" y="0"/>
                  </a:cubicBezTo>
                  <a:close/>
                  <a:moveTo>
                    <a:pt x="87" y="60"/>
                  </a:moveTo>
                  <a:cubicBezTo>
                    <a:pt x="7" y="60"/>
                    <a:pt x="7" y="60"/>
                    <a:pt x="7" y="60"/>
                  </a:cubicBezTo>
                  <a:cubicBezTo>
                    <a:pt x="7" y="8"/>
                    <a:pt x="7" y="8"/>
                    <a:pt x="7" y="8"/>
                  </a:cubicBezTo>
                  <a:cubicBezTo>
                    <a:pt x="87" y="8"/>
                    <a:pt x="87" y="8"/>
                    <a:pt x="87" y="8"/>
                  </a:cubicBezTo>
                  <a:lnTo>
                    <a:pt x="87" y="60"/>
                  </a:lnTo>
                  <a:close/>
                </a:path>
              </a:pathLst>
            </a:custGeom>
            <a:solidFill>
              <a:srgbClr val="595959"/>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39" name="Freeform 6">
              <a:extLst>
                <a:ext uri="{FF2B5EF4-FFF2-40B4-BE49-F238E27FC236}">
                  <a16:creationId xmlns:a16="http://schemas.microsoft.com/office/drawing/2014/main" id="{4D72D28D-567E-459E-B9A8-87207D671F19}"/>
                </a:ext>
              </a:extLst>
            </p:cNvPr>
            <p:cNvSpPr>
              <a:spLocks noChangeArrowheads="1"/>
            </p:cNvSpPr>
            <p:nvPr/>
          </p:nvSpPr>
          <p:spPr bwMode="auto">
            <a:xfrm>
              <a:off x="146050" y="407988"/>
              <a:ext cx="233362" cy="61913"/>
            </a:xfrm>
            <a:custGeom>
              <a:avLst/>
              <a:gdLst>
                <a:gd name="T0" fmla="*/ 2147483646 w 147"/>
                <a:gd name="T1" fmla="*/ 0 h 39"/>
                <a:gd name="T2" fmla="*/ 0 w 147"/>
                <a:gd name="T3" fmla="*/ 2147483646 h 39"/>
                <a:gd name="T4" fmla="*/ 2147483646 w 147"/>
                <a:gd name="T5" fmla="*/ 2147483646 h 39"/>
                <a:gd name="T6" fmla="*/ 2147483646 w 147"/>
                <a:gd name="T7" fmla="*/ 0 h 39"/>
                <a:gd name="T8" fmla="*/ 2147483646 w 147"/>
                <a:gd name="T9" fmla="*/ 0 h 39"/>
                <a:gd name="T10" fmla="*/ 0 60000 65536"/>
                <a:gd name="T11" fmla="*/ 0 60000 65536"/>
                <a:gd name="T12" fmla="*/ 0 60000 65536"/>
                <a:gd name="T13" fmla="*/ 0 60000 65536"/>
                <a:gd name="T14" fmla="*/ 0 60000 65536"/>
                <a:gd name="T15" fmla="*/ 0 w 147"/>
                <a:gd name="T16" fmla="*/ 0 h 39"/>
                <a:gd name="T17" fmla="*/ 147 w 147"/>
                <a:gd name="T18" fmla="*/ 39 h 39"/>
              </a:gdLst>
              <a:ahLst/>
              <a:cxnLst>
                <a:cxn ang="T10">
                  <a:pos x="T0" y="T1"/>
                </a:cxn>
                <a:cxn ang="T11">
                  <a:pos x="T2" y="T3"/>
                </a:cxn>
                <a:cxn ang="T12">
                  <a:pos x="T4" y="T5"/>
                </a:cxn>
                <a:cxn ang="T13">
                  <a:pos x="T6" y="T7"/>
                </a:cxn>
                <a:cxn ang="T14">
                  <a:pos x="T8" y="T9"/>
                </a:cxn>
              </a:cxnLst>
              <a:rect l="T15" t="T16" r="T17" b="T18"/>
              <a:pathLst>
                <a:path w="147" h="39">
                  <a:moveTo>
                    <a:pt x="35" y="0"/>
                  </a:moveTo>
                  <a:lnTo>
                    <a:pt x="0" y="39"/>
                  </a:lnTo>
                  <a:lnTo>
                    <a:pt x="147" y="39"/>
                  </a:lnTo>
                  <a:lnTo>
                    <a:pt x="112" y="0"/>
                  </a:lnTo>
                  <a:lnTo>
                    <a:pt x="35" y="0"/>
                  </a:lnTo>
                  <a:close/>
                </a:path>
              </a:pathLst>
            </a:custGeom>
            <a:solidFill>
              <a:srgbClr val="595959"/>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0" name="Freeform 7">
              <a:extLst>
                <a:ext uri="{FF2B5EF4-FFF2-40B4-BE49-F238E27FC236}">
                  <a16:creationId xmlns:a16="http://schemas.microsoft.com/office/drawing/2014/main" id="{9A04A73E-3B84-41F2-AFDD-E0BB1478E378}"/>
                </a:ext>
              </a:extLst>
            </p:cNvPr>
            <p:cNvSpPr>
              <a:spLocks noChangeArrowheads="1"/>
            </p:cNvSpPr>
            <p:nvPr/>
          </p:nvSpPr>
          <p:spPr bwMode="auto">
            <a:xfrm>
              <a:off x="90487" y="128588"/>
              <a:ext cx="339725" cy="150813"/>
            </a:xfrm>
            <a:custGeom>
              <a:avLst/>
              <a:gdLst>
                <a:gd name="T0" fmla="*/ 2147483646 w 61"/>
                <a:gd name="T1" fmla="*/ 2147483646 h 27"/>
                <a:gd name="T2" fmla="*/ 2147483646 w 61"/>
                <a:gd name="T3" fmla="*/ 2147483646 h 27"/>
                <a:gd name="T4" fmla="*/ 2147483646 w 61"/>
                <a:gd name="T5" fmla="*/ 2147483646 h 27"/>
                <a:gd name="T6" fmla="*/ 2147483646 w 61"/>
                <a:gd name="T7" fmla="*/ 2147483646 h 27"/>
                <a:gd name="T8" fmla="*/ 2147483646 w 61"/>
                <a:gd name="T9" fmla="*/ 2147483646 h 27"/>
                <a:gd name="T10" fmla="*/ 2147483646 w 61"/>
                <a:gd name="T11" fmla="*/ 2147483646 h 27"/>
                <a:gd name="T12" fmla="*/ 2147483646 w 61"/>
                <a:gd name="T13" fmla="*/ 2147483646 h 27"/>
                <a:gd name="T14" fmla="*/ 2147483646 w 61"/>
                <a:gd name="T15" fmla="*/ 2147483646 h 27"/>
                <a:gd name="T16" fmla="*/ 2147483646 w 61"/>
                <a:gd name="T17" fmla="*/ 2147483646 h 27"/>
                <a:gd name="T18" fmla="*/ 2147483646 w 61"/>
                <a:gd name="T19" fmla="*/ 2147483646 h 27"/>
                <a:gd name="T20" fmla="*/ 2147483646 w 61"/>
                <a:gd name="T21" fmla="*/ 2147483646 h 27"/>
                <a:gd name="T22" fmla="*/ 2147483646 w 61"/>
                <a:gd name="T23" fmla="*/ 2147483646 h 27"/>
                <a:gd name="T24" fmla="*/ 2147483646 w 61"/>
                <a:gd name="T25" fmla="*/ 2147483646 h 27"/>
                <a:gd name="T26" fmla="*/ 2147483646 w 61"/>
                <a:gd name="T27" fmla="*/ 2147483646 h 27"/>
                <a:gd name="T28" fmla="*/ 2147483646 w 61"/>
                <a:gd name="T29" fmla="*/ 0 h 27"/>
                <a:gd name="T30" fmla="*/ 2147483646 w 61"/>
                <a:gd name="T31" fmla="*/ 2147483646 h 27"/>
                <a:gd name="T32" fmla="*/ 2147483646 w 61"/>
                <a:gd name="T33" fmla="*/ 2147483646 h 27"/>
                <a:gd name="T34" fmla="*/ 2147483646 w 61"/>
                <a:gd name="T35" fmla="*/ 2147483646 h 27"/>
                <a:gd name="T36" fmla="*/ 2147483646 w 61"/>
                <a:gd name="T37" fmla="*/ 2147483646 h 27"/>
                <a:gd name="T38" fmla="*/ 2147483646 w 61"/>
                <a:gd name="T39" fmla="*/ 2147483646 h 27"/>
                <a:gd name="T40" fmla="*/ 2147483646 w 61"/>
                <a:gd name="T41" fmla="*/ 2147483646 h 27"/>
                <a:gd name="T42" fmla="*/ 2147483646 w 61"/>
                <a:gd name="T43" fmla="*/ 2147483646 h 27"/>
                <a:gd name="T44" fmla="*/ 2147483646 w 61"/>
                <a:gd name="T45" fmla="*/ 2147483646 h 27"/>
                <a:gd name="T46" fmla="*/ 2147483646 w 61"/>
                <a:gd name="T47" fmla="*/ 2147483646 h 27"/>
                <a:gd name="T48" fmla="*/ 2147483646 w 61"/>
                <a:gd name="T49" fmla="*/ 2147483646 h 27"/>
                <a:gd name="T50" fmla="*/ 2147483646 w 61"/>
                <a:gd name="T51" fmla="*/ 2147483646 h 27"/>
                <a:gd name="T52" fmla="*/ 2147483646 w 61"/>
                <a:gd name="T53" fmla="*/ 2147483646 h 27"/>
                <a:gd name="T54" fmla="*/ 0 w 61"/>
                <a:gd name="T55" fmla="*/ 2147483646 h 27"/>
                <a:gd name="T56" fmla="*/ 2147483646 w 61"/>
                <a:gd name="T57" fmla="*/ 2147483646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27"/>
                <a:gd name="T89" fmla="*/ 61 w 61"/>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27">
                  <a:moveTo>
                    <a:pt x="4" y="27"/>
                  </a:moveTo>
                  <a:cubicBezTo>
                    <a:pt x="6" y="27"/>
                    <a:pt x="7" y="25"/>
                    <a:pt x="7" y="23"/>
                  </a:cubicBezTo>
                  <a:cubicBezTo>
                    <a:pt x="7" y="23"/>
                    <a:pt x="7" y="22"/>
                    <a:pt x="7" y="22"/>
                  </a:cubicBezTo>
                  <a:cubicBezTo>
                    <a:pt x="12" y="18"/>
                    <a:pt x="21" y="11"/>
                    <a:pt x="24" y="8"/>
                  </a:cubicBezTo>
                  <a:cubicBezTo>
                    <a:pt x="25" y="9"/>
                    <a:pt x="26" y="9"/>
                    <a:pt x="27" y="9"/>
                  </a:cubicBezTo>
                  <a:cubicBezTo>
                    <a:pt x="27" y="9"/>
                    <a:pt x="28" y="9"/>
                    <a:pt x="28" y="8"/>
                  </a:cubicBezTo>
                  <a:cubicBezTo>
                    <a:pt x="31" y="11"/>
                    <a:pt x="35" y="14"/>
                    <a:pt x="38" y="17"/>
                  </a:cubicBezTo>
                  <a:cubicBezTo>
                    <a:pt x="38" y="17"/>
                    <a:pt x="38" y="17"/>
                    <a:pt x="38" y="17"/>
                  </a:cubicBezTo>
                  <a:cubicBezTo>
                    <a:pt x="38" y="20"/>
                    <a:pt x="40" y="21"/>
                    <a:pt x="42" y="21"/>
                  </a:cubicBezTo>
                  <a:cubicBezTo>
                    <a:pt x="44" y="21"/>
                    <a:pt x="46" y="20"/>
                    <a:pt x="46" y="17"/>
                  </a:cubicBezTo>
                  <a:cubicBezTo>
                    <a:pt x="46" y="17"/>
                    <a:pt x="46" y="17"/>
                    <a:pt x="46" y="16"/>
                  </a:cubicBezTo>
                  <a:cubicBezTo>
                    <a:pt x="55" y="8"/>
                    <a:pt x="55" y="8"/>
                    <a:pt x="55" y="8"/>
                  </a:cubicBezTo>
                  <a:cubicBezTo>
                    <a:pt x="56" y="8"/>
                    <a:pt x="56" y="8"/>
                    <a:pt x="57" y="8"/>
                  </a:cubicBezTo>
                  <a:cubicBezTo>
                    <a:pt x="59" y="8"/>
                    <a:pt x="61" y="6"/>
                    <a:pt x="61" y="4"/>
                  </a:cubicBezTo>
                  <a:cubicBezTo>
                    <a:pt x="61" y="2"/>
                    <a:pt x="59" y="0"/>
                    <a:pt x="57" y="0"/>
                  </a:cubicBezTo>
                  <a:cubicBezTo>
                    <a:pt x="55" y="0"/>
                    <a:pt x="53" y="2"/>
                    <a:pt x="53" y="4"/>
                  </a:cubicBezTo>
                  <a:cubicBezTo>
                    <a:pt x="53" y="5"/>
                    <a:pt x="53" y="5"/>
                    <a:pt x="54" y="6"/>
                  </a:cubicBezTo>
                  <a:cubicBezTo>
                    <a:pt x="51" y="8"/>
                    <a:pt x="47" y="12"/>
                    <a:pt x="44" y="14"/>
                  </a:cubicBezTo>
                  <a:cubicBezTo>
                    <a:pt x="43" y="14"/>
                    <a:pt x="43" y="14"/>
                    <a:pt x="42" y="14"/>
                  </a:cubicBezTo>
                  <a:cubicBezTo>
                    <a:pt x="41" y="14"/>
                    <a:pt x="40" y="14"/>
                    <a:pt x="40" y="15"/>
                  </a:cubicBezTo>
                  <a:cubicBezTo>
                    <a:pt x="37" y="12"/>
                    <a:pt x="33" y="9"/>
                    <a:pt x="30" y="7"/>
                  </a:cubicBezTo>
                  <a:cubicBezTo>
                    <a:pt x="30" y="6"/>
                    <a:pt x="30" y="6"/>
                    <a:pt x="30" y="5"/>
                  </a:cubicBezTo>
                  <a:cubicBezTo>
                    <a:pt x="30" y="3"/>
                    <a:pt x="29" y="1"/>
                    <a:pt x="27" y="1"/>
                  </a:cubicBezTo>
                  <a:cubicBezTo>
                    <a:pt x="25" y="1"/>
                    <a:pt x="23" y="3"/>
                    <a:pt x="23" y="5"/>
                  </a:cubicBezTo>
                  <a:cubicBezTo>
                    <a:pt x="23" y="6"/>
                    <a:pt x="23" y="6"/>
                    <a:pt x="23" y="7"/>
                  </a:cubicBezTo>
                  <a:cubicBezTo>
                    <a:pt x="6" y="20"/>
                    <a:pt x="6" y="20"/>
                    <a:pt x="6" y="20"/>
                  </a:cubicBezTo>
                  <a:cubicBezTo>
                    <a:pt x="5" y="20"/>
                    <a:pt x="4" y="19"/>
                    <a:pt x="4" y="19"/>
                  </a:cubicBezTo>
                  <a:cubicBezTo>
                    <a:pt x="1" y="19"/>
                    <a:pt x="0" y="21"/>
                    <a:pt x="0" y="23"/>
                  </a:cubicBezTo>
                  <a:cubicBezTo>
                    <a:pt x="0" y="25"/>
                    <a:pt x="1" y="27"/>
                    <a:pt x="4" y="27"/>
                  </a:cubicBezTo>
                  <a:close/>
                </a:path>
              </a:pathLst>
            </a:custGeom>
            <a:solidFill>
              <a:srgbClr val="595959"/>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grpSp>
        <p:nvGrpSpPr>
          <p:cNvPr id="41" name="组合 8">
            <a:extLst>
              <a:ext uri="{FF2B5EF4-FFF2-40B4-BE49-F238E27FC236}">
                <a16:creationId xmlns:a16="http://schemas.microsoft.com/office/drawing/2014/main" id="{3B42E8D2-80B2-4086-A931-64ACE7BEBB11}"/>
              </a:ext>
            </a:extLst>
          </p:cNvPr>
          <p:cNvGrpSpPr>
            <a:grpSpLocks/>
          </p:cNvGrpSpPr>
          <p:nvPr/>
        </p:nvGrpSpPr>
        <p:grpSpPr bwMode="auto">
          <a:xfrm>
            <a:off x="8262067" y="1917443"/>
            <a:ext cx="549275" cy="549275"/>
            <a:chOff x="0" y="0"/>
            <a:chExt cx="717550" cy="717550"/>
          </a:xfrm>
        </p:grpSpPr>
        <p:sp>
          <p:nvSpPr>
            <p:cNvPr id="42" name="Freeform 59">
              <a:extLst>
                <a:ext uri="{FF2B5EF4-FFF2-40B4-BE49-F238E27FC236}">
                  <a16:creationId xmlns:a16="http://schemas.microsoft.com/office/drawing/2014/main" id="{B8FA560C-D7E0-4191-BF16-6B858C4643F9}"/>
                </a:ext>
              </a:extLst>
            </p:cNvPr>
            <p:cNvSpPr>
              <a:spLocks noChangeArrowheads="1"/>
            </p:cNvSpPr>
            <p:nvPr/>
          </p:nvSpPr>
          <p:spPr bwMode="auto">
            <a:xfrm>
              <a:off x="434975" y="434975"/>
              <a:ext cx="282575" cy="282575"/>
            </a:xfrm>
            <a:custGeom>
              <a:avLst/>
              <a:gdLst>
                <a:gd name="T0" fmla="*/ 2147483646 w 74"/>
                <a:gd name="T1" fmla="*/ 2147483646 h 74"/>
                <a:gd name="T2" fmla="*/ 2147483646 w 74"/>
                <a:gd name="T3" fmla="*/ 0 h 74"/>
                <a:gd name="T4" fmla="*/ 0 w 74"/>
                <a:gd name="T5" fmla="*/ 2147483646 h 74"/>
                <a:gd name="T6" fmla="*/ 2147483646 w 74"/>
                <a:gd name="T7" fmla="*/ 2147483646 h 74"/>
                <a:gd name="T8" fmla="*/ 2147483646 w 74"/>
                <a:gd name="T9" fmla="*/ 2147483646 h 74"/>
                <a:gd name="T10" fmla="*/ 2147483646 w 74"/>
                <a:gd name="T11" fmla="*/ 2147483646 h 74"/>
                <a:gd name="T12" fmla="*/ 0 60000 65536"/>
                <a:gd name="T13" fmla="*/ 0 60000 65536"/>
                <a:gd name="T14" fmla="*/ 0 60000 65536"/>
                <a:gd name="T15" fmla="*/ 0 60000 65536"/>
                <a:gd name="T16" fmla="*/ 0 60000 65536"/>
                <a:gd name="T17" fmla="*/ 0 60000 65536"/>
                <a:gd name="T18" fmla="*/ 0 w 74"/>
                <a:gd name="T19" fmla="*/ 0 h 74"/>
                <a:gd name="T20" fmla="*/ 74 w 74"/>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74" h="74">
                  <a:moveTo>
                    <a:pt x="67" y="42"/>
                  </a:moveTo>
                  <a:cubicBezTo>
                    <a:pt x="24" y="0"/>
                    <a:pt x="24" y="0"/>
                    <a:pt x="24" y="0"/>
                  </a:cubicBezTo>
                  <a:cubicBezTo>
                    <a:pt x="18" y="10"/>
                    <a:pt x="9" y="18"/>
                    <a:pt x="0" y="24"/>
                  </a:cubicBezTo>
                  <a:cubicBezTo>
                    <a:pt x="42" y="67"/>
                    <a:pt x="42" y="67"/>
                    <a:pt x="42" y="67"/>
                  </a:cubicBezTo>
                  <a:cubicBezTo>
                    <a:pt x="49" y="74"/>
                    <a:pt x="60" y="74"/>
                    <a:pt x="67" y="67"/>
                  </a:cubicBezTo>
                  <a:cubicBezTo>
                    <a:pt x="74" y="60"/>
                    <a:pt x="74" y="49"/>
                    <a:pt x="67" y="42"/>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3" name="Freeform 60">
              <a:extLst>
                <a:ext uri="{FF2B5EF4-FFF2-40B4-BE49-F238E27FC236}">
                  <a16:creationId xmlns:a16="http://schemas.microsoft.com/office/drawing/2014/main" id="{ABEED15A-351E-40CD-90BB-662FAB4BE4C6}"/>
                </a:ext>
              </a:extLst>
            </p:cNvPr>
            <p:cNvSpPr>
              <a:spLocks noEditPoints="1" noChangeArrowheads="1"/>
            </p:cNvSpPr>
            <p:nvPr/>
          </p:nvSpPr>
          <p:spPr bwMode="auto">
            <a:xfrm>
              <a:off x="0" y="0"/>
              <a:ext cx="533400" cy="533400"/>
            </a:xfrm>
            <a:custGeom>
              <a:avLst/>
              <a:gdLst>
                <a:gd name="T0" fmla="*/ 2147483646 w 140"/>
                <a:gd name="T1" fmla="*/ 2147483646 h 140"/>
                <a:gd name="T2" fmla="*/ 2147483646 w 140"/>
                <a:gd name="T3" fmla="*/ 0 h 140"/>
                <a:gd name="T4" fmla="*/ 0 w 140"/>
                <a:gd name="T5" fmla="*/ 2147483646 h 140"/>
                <a:gd name="T6" fmla="*/ 2147483646 w 140"/>
                <a:gd name="T7" fmla="*/ 2147483646 h 140"/>
                <a:gd name="T8" fmla="*/ 2147483646 w 140"/>
                <a:gd name="T9" fmla="*/ 2147483646 h 140"/>
                <a:gd name="T10" fmla="*/ 2147483646 w 140"/>
                <a:gd name="T11" fmla="*/ 2147483646 h 140"/>
                <a:gd name="T12" fmla="*/ 2147483646 w 140"/>
                <a:gd name="T13" fmla="*/ 2147483646 h 140"/>
                <a:gd name="T14" fmla="*/ 2147483646 w 140"/>
                <a:gd name="T15" fmla="*/ 2147483646 h 140"/>
                <a:gd name="T16" fmla="*/ 2147483646 w 140"/>
                <a:gd name="T17" fmla="*/ 2147483646 h 140"/>
                <a:gd name="T18" fmla="*/ 2147483646 w 140"/>
                <a:gd name="T19" fmla="*/ 2147483646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
                <a:gd name="T31" fmla="*/ 0 h 140"/>
                <a:gd name="T32" fmla="*/ 140 w 14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 h="140">
                  <a:moveTo>
                    <a:pt x="140" y="70"/>
                  </a:moveTo>
                  <a:cubicBezTo>
                    <a:pt x="140" y="31"/>
                    <a:pt x="108" y="0"/>
                    <a:pt x="70" y="0"/>
                  </a:cubicBezTo>
                  <a:cubicBezTo>
                    <a:pt x="31" y="0"/>
                    <a:pt x="0" y="31"/>
                    <a:pt x="0" y="70"/>
                  </a:cubicBezTo>
                  <a:cubicBezTo>
                    <a:pt x="0" y="108"/>
                    <a:pt x="31" y="140"/>
                    <a:pt x="70" y="140"/>
                  </a:cubicBezTo>
                  <a:cubicBezTo>
                    <a:pt x="108" y="140"/>
                    <a:pt x="140" y="108"/>
                    <a:pt x="140" y="70"/>
                  </a:cubicBezTo>
                  <a:close/>
                  <a:moveTo>
                    <a:pt x="70" y="122"/>
                  </a:moveTo>
                  <a:cubicBezTo>
                    <a:pt x="41" y="122"/>
                    <a:pt x="17" y="99"/>
                    <a:pt x="17" y="70"/>
                  </a:cubicBezTo>
                  <a:cubicBezTo>
                    <a:pt x="17" y="41"/>
                    <a:pt x="41" y="17"/>
                    <a:pt x="70" y="17"/>
                  </a:cubicBezTo>
                  <a:cubicBezTo>
                    <a:pt x="99" y="17"/>
                    <a:pt x="122" y="41"/>
                    <a:pt x="122" y="70"/>
                  </a:cubicBezTo>
                  <a:cubicBezTo>
                    <a:pt x="122" y="99"/>
                    <a:pt x="99" y="122"/>
                    <a:pt x="70" y="122"/>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sp>
          <p:nvSpPr>
            <p:cNvPr id="44" name="Freeform 61">
              <a:extLst>
                <a:ext uri="{FF2B5EF4-FFF2-40B4-BE49-F238E27FC236}">
                  <a16:creationId xmlns:a16="http://schemas.microsoft.com/office/drawing/2014/main" id="{9E99DDFC-B636-4A38-BC45-2E96D9161702}"/>
                </a:ext>
              </a:extLst>
            </p:cNvPr>
            <p:cNvSpPr>
              <a:spLocks noChangeArrowheads="1"/>
            </p:cNvSpPr>
            <p:nvPr/>
          </p:nvSpPr>
          <p:spPr bwMode="auto">
            <a:xfrm>
              <a:off x="111125" y="111125"/>
              <a:ext cx="155575" cy="155575"/>
            </a:xfrm>
            <a:custGeom>
              <a:avLst/>
              <a:gdLst>
                <a:gd name="T0" fmla="*/ 0 w 41"/>
                <a:gd name="T1" fmla="*/ 2147483646 h 41"/>
                <a:gd name="T2" fmla="*/ 2147483646 w 41"/>
                <a:gd name="T3" fmla="*/ 2147483646 h 41"/>
                <a:gd name="T4" fmla="*/ 2147483646 w 41"/>
                <a:gd name="T5" fmla="*/ 2147483646 h 41"/>
                <a:gd name="T6" fmla="*/ 2147483646 w 41"/>
                <a:gd name="T7" fmla="*/ 0 h 41"/>
                <a:gd name="T8" fmla="*/ 0 w 41"/>
                <a:gd name="T9" fmla="*/ 214748364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solidFill>
              <a:srgbClr val="262626"/>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en-US">
                <a:latin typeface="Segoe UI" panose="020B0502040204020203" pitchFamily="34" charset="0"/>
                <a:cs typeface="Segoe UI" panose="020B0502040204020203" pitchFamily="34" charset="0"/>
              </a:endParaRPr>
            </a:p>
          </p:txBody>
        </p:sp>
      </p:grpSp>
      <p:sp>
        <p:nvSpPr>
          <p:cNvPr id="22" name="圆角矩形 8">
            <a:extLst>
              <a:ext uri="{FF2B5EF4-FFF2-40B4-BE49-F238E27FC236}">
                <a16:creationId xmlns:a16="http://schemas.microsoft.com/office/drawing/2014/main" id="{D6502142-8058-422C-8C98-C11A00878778}"/>
              </a:ext>
            </a:extLst>
          </p:cNvPr>
          <p:cNvSpPr>
            <a:spLocks noChangeArrowheads="1"/>
          </p:cNvSpPr>
          <p:nvPr/>
        </p:nvSpPr>
        <p:spPr bwMode="auto">
          <a:xfrm>
            <a:off x="5036954" y="1914076"/>
            <a:ext cx="3056523" cy="553813"/>
          </a:xfrm>
          <a:prstGeom prst="roundRect">
            <a:avLst>
              <a:gd name="adj" fmla="val 13380"/>
            </a:avLst>
          </a:prstGeom>
          <a:solidFill>
            <a:srgbClr val="FFCD3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latin typeface="Segoe UI" panose="020B0502040204020203" pitchFamily="34" charset="0"/>
              <a:cs typeface="Segoe UI" panose="020B0502040204020203" pitchFamily="34" charset="0"/>
              <a:sym typeface="宋体" panose="02010600030101010101" pitchFamily="2" charset="-122"/>
            </a:endParaRPr>
          </a:p>
        </p:txBody>
      </p:sp>
      <p:sp>
        <p:nvSpPr>
          <p:cNvPr id="23" name="文本框 20">
            <a:extLst>
              <a:ext uri="{FF2B5EF4-FFF2-40B4-BE49-F238E27FC236}">
                <a16:creationId xmlns:a16="http://schemas.microsoft.com/office/drawing/2014/main" id="{A2A8DDAE-E3EB-4E7F-9EB5-D3EFD6D04BC8}"/>
              </a:ext>
            </a:extLst>
          </p:cNvPr>
          <p:cNvSpPr>
            <a:spLocks noChangeArrowheads="1"/>
          </p:cNvSpPr>
          <p:nvPr/>
        </p:nvSpPr>
        <p:spPr bwMode="auto">
          <a:xfrm>
            <a:off x="5050574" y="1914076"/>
            <a:ext cx="2991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dirty="0">
                <a:latin typeface="Segoe UI" panose="020B0502040204020203" pitchFamily="34" charset="0"/>
                <a:cs typeface="Segoe UI" panose="020B0502040204020203" pitchFamily="34" charset="0"/>
                <a:sym typeface="Arial" panose="020B0604020202020204" pitchFamily="34" charset="0"/>
              </a:rPr>
              <a:t>Test Performance</a:t>
            </a:r>
          </a:p>
        </p:txBody>
      </p:sp>
    </p:spTree>
    <p:extLst>
      <p:ext uri="{BB962C8B-B14F-4D97-AF65-F5344CB8AC3E}">
        <p14:creationId xmlns:p14="http://schemas.microsoft.com/office/powerpoint/2010/main" val="404303937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5E5E5E"/>
      </a:dk2>
      <a:lt2>
        <a:srgbClr val="DDDDDD"/>
      </a:lt2>
      <a:accent1>
        <a:srgbClr val="418AB3"/>
      </a:accent1>
      <a:accent2>
        <a:srgbClr val="A6B727"/>
      </a:accent2>
      <a:accent3>
        <a:srgbClr val="FFFFFF"/>
      </a:accent3>
      <a:accent4>
        <a:srgbClr val="000000"/>
      </a:accent4>
      <a:accent5>
        <a:srgbClr val="B0C4D6"/>
      </a:accent5>
      <a:accent6>
        <a:srgbClr val="96A622"/>
      </a:accent6>
      <a:hlink>
        <a:srgbClr val="F59E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5E5E5E"/>
      </a:dk2>
      <a:lt2>
        <a:srgbClr val="DDDDDD"/>
      </a:lt2>
      <a:accent1>
        <a:srgbClr val="418AB3"/>
      </a:accent1>
      <a:accent2>
        <a:srgbClr val="A6B727"/>
      </a:accent2>
      <a:accent3>
        <a:srgbClr val="FFFFFF"/>
      </a:accent3>
      <a:accent4>
        <a:srgbClr val="000000"/>
      </a:accent4>
      <a:accent5>
        <a:srgbClr val="B0C4D6"/>
      </a:accent5>
      <a:accent6>
        <a:srgbClr val="96A622"/>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2051</Words>
  <Application>Microsoft Macintosh PowerPoint</Application>
  <PresentationFormat>Widescreen</PresentationFormat>
  <Paragraphs>294</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Angsana New</vt:lpstr>
      <vt:lpstr>Calibri</vt:lpstr>
      <vt:lpstr>SimSun</vt:lpstr>
      <vt:lpstr>Segoe UI</vt:lpstr>
      <vt:lpstr>Arial</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四川大学商学院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Bai, Susie</cp:lastModifiedBy>
  <cp:revision>7</cp:revision>
  <dcterms:created xsi:type="dcterms:W3CDTF">2015-03-05T13:13:00Z</dcterms:created>
  <dcterms:modified xsi:type="dcterms:W3CDTF">2020-08-14T09:08:11Z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2052-9.1.0.4953</vt:lpwstr>
  </property>
</Properties>
</file>