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74" r:id="rId3"/>
    <p:sldId id="277" r:id="rId4"/>
    <p:sldId id="276" r:id="rId5"/>
    <p:sldId id="273" r:id="rId6"/>
    <p:sldId id="258" r:id="rId7"/>
    <p:sldId id="266" r:id="rId8"/>
    <p:sldId id="278" r:id="rId9"/>
    <p:sldId id="293" r:id="rId10"/>
    <p:sldId id="279" r:id="rId11"/>
    <p:sldId id="280" r:id="rId12"/>
    <p:sldId id="283" r:id="rId13"/>
    <p:sldId id="282" r:id="rId14"/>
    <p:sldId id="284" r:id="rId15"/>
    <p:sldId id="286" r:id="rId16"/>
    <p:sldId id="289" r:id="rId17"/>
    <p:sldId id="262" r:id="rId18"/>
    <p:sldId id="285" r:id="rId19"/>
    <p:sldId id="288" r:id="rId20"/>
    <p:sldId id="263" r:id="rId21"/>
    <p:sldId id="294" r:id="rId22"/>
    <p:sldId id="292" r:id="rId23"/>
    <p:sldId id="2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2472" autoAdjust="0"/>
  </p:normalViewPr>
  <p:slideViewPr>
    <p:cSldViewPr snapToGrid="0">
      <p:cViewPr varScale="1">
        <p:scale>
          <a:sx n="58" d="100"/>
          <a:sy n="58" d="100"/>
        </p:scale>
        <p:origin x="-1158" y="-78"/>
      </p:cViewPr>
      <p:guideLst>
        <p:guide orient="horz" pos="2160"/>
        <p:guide pos="3840"/>
      </p:guideLst>
    </p:cSldViewPr>
  </p:slideViewPr>
  <p:outlineViewPr>
    <p:cViewPr>
      <p:scale>
        <a:sx n="33" d="100"/>
        <a:sy n="33" d="100"/>
      </p:scale>
      <p:origin x="0" y="22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0AF8D-AE5C-437A-AD51-833F03542976}" type="doc">
      <dgm:prSet loTypeId="urn:microsoft.com/office/officeart/2005/8/layout/vList5" loCatId="list" qsTypeId="urn:microsoft.com/office/officeart/2005/8/quickstyle/simple3" qsCatId="simple" csTypeId="urn:microsoft.com/office/officeart/2005/8/colors/colorful1" csCatId="colorful" phldr="1"/>
      <dgm:spPr/>
      <dgm:t>
        <a:bodyPr/>
        <a:lstStyle/>
        <a:p>
          <a:endParaRPr lang="zh-CN" altLang="en-US"/>
        </a:p>
      </dgm:t>
    </dgm:pt>
    <dgm:pt modelId="{F3BDA35C-5D24-4B81-B413-C25437CD20C7}">
      <dgm:prSet/>
      <dgm:spPr/>
      <dgm:t>
        <a:bodyPr/>
        <a:lstStyle/>
        <a:p>
          <a:r>
            <a:rPr lang="zh-CN" altLang="en-US" dirty="0"/>
            <a:t>鉴定</a:t>
          </a:r>
        </a:p>
      </dgm:t>
    </dgm:pt>
    <dgm:pt modelId="{32AF4F85-00BC-47DB-9EBE-4ABFE6976B54}" type="parTrans" cxnId="{AA1534BD-5E93-4F22-8FEC-CA1360C7272F}">
      <dgm:prSet/>
      <dgm:spPr/>
      <dgm:t>
        <a:bodyPr/>
        <a:lstStyle/>
        <a:p>
          <a:endParaRPr lang="zh-CN" altLang="en-US"/>
        </a:p>
      </dgm:t>
    </dgm:pt>
    <dgm:pt modelId="{6770E9C1-30D1-4520-BA5F-A2AFA187C7B2}" type="sibTrans" cxnId="{AA1534BD-5E93-4F22-8FEC-CA1360C7272F}">
      <dgm:prSet/>
      <dgm:spPr/>
      <dgm:t>
        <a:bodyPr/>
        <a:lstStyle/>
        <a:p>
          <a:endParaRPr lang="zh-CN" altLang="en-US"/>
        </a:p>
      </dgm:t>
    </dgm:pt>
    <dgm:pt modelId="{EA7C596C-EF7A-4EAA-BF52-B2F3E0E4844D}">
      <dgm:prSet custT="1"/>
      <dgm:spPr/>
      <dgm:t>
        <a:bodyPr/>
        <a:lstStyle/>
        <a:p>
          <a:r>
            <a:rPr lang="en-US" altLang="zh-CN" sz="2300" dirty="0" err="1"/>
            <a:t>hmmsearch</a:t>
          </a:r>
          <a:r>
            <a:rPr lang="zh-CN" altLang="en-US" sz="2300" dirty="0"/>
            <a:t>搜索基因家族序列</a:t>
          </a:r>
        </a:p>
      </dgm:t>
    </dgm:pt>
    <dgm:pt modelId="{E56C64BB-4EC4-4063-BB04-FC38945E828B}" type="parTrans" cxnId="{CA070924-3DAB-4461-8180-E2F0383E4AD1}">
      <dgm:prSet/>
      <dgm:spPr/>
      <dgm:t>
        <a:bodyPr/>
        <a:lstStyle/>
        <a:p>
          <a:endParaRPr lang="zh-CN" altLang="en-US"/>
        </a:p>
      </dgm:t>
    </dgm:pt>
    <dgm:pt modelId="{108A8762-5158-4F76-8335-E1E63C11137C}" type="sibTrans" cxnId="{CA070924-3DAB-4461-8180-E2F0383E4AD1}">
      <dgm:prSet/>
      <dgm:spPr/>
      <dgm:t>
        <a:bodyPr/>
        <a:lstStyle/>
        <a:p>
          <a:endParaRPr lang="zh-CN" altLang="en-US"/>
        </a:p>
      </dgm:t>
    </dgm:pt>
    <dgm:pt modelId="{CFAD6BE5-D05C-474B-9AE2-0C6E9759CA0B}">
      <dgm:prSet custT="1"/>
      <dgm:spPr/>
      <dgm:t>
        <a:bodyPr/>
        <a:lstStyle/>
        <a:p>
          <a:r>
            <a:rPr lang="en-US" altLang="zh-CN" sz="2300" dirty="0"/>
            <a:t>blast</a:t>
          </a:r>
          <a:r>
            <a:rPr lang="zh-CN" altLang="en-US" sz="2300" dirty="0"/>
            <a:t>搜索基因家族相似序列</a:t>
          </a:r>
        </a:p>
      </dgm:t>
    </dgm:pt>
    <dgm:pt modelId="{57D6CD72-9E57-4EE5-8DBC-350BF94FB483}" type="parTrans" cxnId="{077C8BD5-E09A-419A-99D9-C0EEA1075501}">
      <dgm:prSet/>
      <dgm:spPr/>
      <dgm:t>
        <a:bodyPr/>
        <a:lstStyle/>
        <a:p>
          <a:endParaRPr lang="zh-CN" altLang="en-US"/>
        </a:p>
      </dgm:t>
    </dgm:pt>
    <dgm:pt modelId="{D26A6137-BFD5-4F69-A11F-104BC9B146C9}" type="sibTrans" cxnId="{077C8BD5-E09A-419A-99D9-C0EEA1075501}">
      <dgm:prSet/>
      <dgm:spPr/>
      <dgm:t>
        <a:bodyPr/>
        <a:lstStyle/>
        <a:p>
          <a:endParaRPr lang="zh-CN" altLang="en-US"/>
        </a:p>
      </dgm:t>
    </dgm:pt>
    <dgm:pt modelId="{2E35E934-870D-4EA0-9F85-E99896BEA448}">
      <dgm:prSet phldrT="[文本]"/>
      <dgm:spPr/>
      <dgm:t>
        <a:bodyPr/>
        <a:lstStyle/>
        <a:p>
          <a:r>
            <a:rPr lang="zh-CN" altLang="en-US" dirty="0"/>
            <a:t>进化分析</a:t>
          </a:r>
        </a:p>
      </dgm:t>
    </dgm:pt>
    <dgm:pt modelId="{B4AD07E0-F85B-4FC6-A7CA-ED2798FD9CBF}" type="parTrans" cxnId="{6683899D-298C-4053-9556-CC3C50BF4264}">
      <dgm:prSet/>
      <dgm:spPr/>
      <dgm:t>
        <a:bodyPr/>
        <a:lstStyle/>
        <a:p>
          <a:endParaRPr lang="zh-CN" altLang="en-US"/>
        </a:p>
      </dgm:t>
    </dgm:pt>
    <dgm:pt modelId="{D3EB8811-2598-426A-B90A-3CEE7279126D}" type="sibTrans" cxnId="{6683899D-298C-4053-9556-CC3C50BF4264}">
      <dgm:prSet/>
      <dgm:spPr/>
      <dgm:t>
        <a:bodyPr/>
        <a:lstStyle/>
        <a:p>
          <a:endParaRPr lang="zh-CN" altLang="en-US"/>
        </a:p>
      </dgm:t>
    </dgm:pt>
    <dgm:pt modelId="{00F2A6DD-341C-48FC-9ADC-881F368B7F7F}">
      <dgm:prSet phldrT="[文本]"/>
      <dgm:spPr/>
      <dgm:t>
        <a:bodyPr/>
        <a:lstStyle/>
        <a:p>
          <a:r>
            <a:rPr lang="zh-CN" altLang="en-US" dirty="0"/>
            <a:t>比较基因组学分析</a:t>
          </a:r>
        </a:p>
      </dgm:t>
    </dgm:pt>
    <dgm:pt modelId="{2CAFE8B0-4C65-40D5-B02F-A71D55750714}" type="parTrans" cxnId="{AC08EAD1-1612-425C-ADC3-DBFE1E71232C}">
      <dgm:prSet/>
      <dgm:spPr/>
      <dgm:t>
        <a:bodyPr/>
        <a:lstStyle/>
        <a:p>
          <a:endParaRPr lang="zh-CN" altLang="en-US"/>
        </a:p>
      </dgm:t>
    </dgm:pt>
    <dgm:pt modelId="{BEEE9BC4-CB9E-4767-B0E7-4646D756A508}" type="sibTrans" cxnId="{AC08EAD1-1612-425C-ADC3-DBFE1E71232C}">
      <dgm:prSet/>
      <dgm:spPr/>
      <dgm:t>
        <a:bodyPr/>
        <a:lstStyle/>
        <a:p>
          <a:endParaRPr lang="zh-CN" altLang="en-US"/>
        </a:p>
      </dgm:t>
    </dgm:pt>
    <dgm:pt modelId="{901FA0F8-72F1-4709-80AD-F14CD8E753D3}">
      <dgm:prSet phldrT="[文本]"/>
      <dgm:spPr/>
      <dgm:t>
        <a:bodyPr/>
        <a:lstStyle/>
        <a:p>
          <a:r>
            <a:rPr lang="zh-CN" altLang="en-US" dirty="0"/>
            <a:t>物种内共线性分析（复制重复事件）</a:t>
          </a:r>
        </a:p>
      </dgm:t>
    </dgm:pt>
    <dgm:pt modelId="{7A2C5B9F-861D-4EFD-996C-C013966F2E73}" type="parTrans" cxnId="{0AE5E91B-11F7-4E7C-953E-8AB7C9DA1A35}">
      <dgm:prSet/>
      <dgm:spPr/>
      <dgm:t>
        <a:bodyPr/>
        <a:lstStyle/>
        <a:p>
          <a:endParaRPr lang="zh-CN" altLang="en-US"/>
        </a:p>
      </dgm:t>
    </dgm:pt>
    <dgm:pt modelId="{77E17D3F-1603-4D99-B246-BD94AC8483E4}" type="sibTrans" cxnId="{0AE5E91B-11F7-4E7C-953E-8AB7C9DA1A35}">
      <dgm:prSet/>
      <dgm:spPr/>
      <dgm:t>
        <a:bodyPr/>
        <a:lstStyle/>
        <a:p>
          <a:endParaRPr lang="zh-CN" altLang="en-US"/>
        </a:p>
      </dgm:t>
    </dgm:pt>
    <dgm:pt modelId="{8821D746-3A93-457B-A406-C776FD6925A2}">
      <dgm:prSet phldrT="[文本]"/>
      <dgm:spPr/>
      <dgm:t>
        <a:bodyPr/>
        <a:lstStyle/>
        <a:p>
          <a:r>
            <a:rPr lang="zh-CN" altLang="en-US" dirty="0"/>
            <a:t>物种间共线性分析（亲缘关系远近）</a:t>
          </a:r>
        </a:p>
      </dgm:t>
    </dgm:pt>
    <dgm:pt modelId="{EABEE39D-AB48-46A7-BEC8-3943A69E7D75}" type="parTrans" cxnId="{B9547B02-E77E-4331-91C4-BB84BF7D764B}">
      <dgm:prSet/>
      <dgm:spPr/>
      <dgm:t>
        <a:bodyPr/>
        <a:lstStyle/>
        <a:p>
          <a:endParaRPr lang="zh-CN" altLang="en-US"/>
        </a:p>
      </dgm:t>
    </dgm:pt>
    <dgm:pt modelId="{7F3987BD-E97F-4A16-A47E-D1FE1E8BDB24}" type="sibTrans" cxnId="{B9547B02-E77E-4331-91C4-BB84BF7D764B}">
      <dgm:prSet/>
      <dgm:spPr/>
      <dgm:t>
        <a:bodyPr/>
        <a:lstStyle/>
        <a:p>
          <a:endParaRPr lang="zh-CN" altLang="en-US"/>
        </a:p>
      </dgm:t>
    </dgm:pt>
    <dgm:pt modelId="{10C3000B-40A3-473F-9C5A-41B7D12C34AB}">
      <dgm:prSet custT="1"/>
      <dgm:spPr/>
      <dgm:t>
        <a:bodyPr/>
        <a:lstStyle/>
        <a:p>
          <a:r>
            <a:rPr lang="zh-CN" altLang="en-US" sz="2000" dirty="0"/>
            <a:t>基因结构的分析（外显子、内含子、基因家族）</a:t>
          </a:r>
          <a:endParaRPr lang="en-US" altLang="zh-CN" sz="2000" dirty="0"/>
        </a:p>
      </dgm:t>
    </dgm:pt>
    <dgm:pt modelId="{7931A62F-A438-455C-8500-A56156AC2448}" type="parTrans" cxnId="{9EDD4034-48A8-46C5-9424-80D5231DFD8E}">
      <dgm:prSet/>
      <dgm:spPr/>
      <dgm:t>
        <a:bodyPr/>
        <a:lstStyle/>
        <a:p>
          <a:endParaRPr lang="zh-CN" altLang="en-US"/>
        </a:p>
      </dgm:t>
    </dgm:pt>
    <dgm:pt modelId="{F85CB5DA-0786-49D8-80FD-7B43F5E367FF}" type="sibTrans" cxnId="{9EDD4034-48A8-46C5-9424-80D5231DFD8E}">
      <dgm:prSet/>
      <dgm:spPr/>
      <dgm:t>
        <a:bodyPr/>
        <a:lstStyle/>
        <a:p>
          <a:endParaRPr lang="zh-CN" altLang="en-US"/>
        </a:p>
      </dgm:t>
    </dgm:pt>
    <dgm:pt modelId="{BA580A7D-9F53-48DA-B39C-455A2CF5B3A0}">
      <dgm:prSet custT="1"/>
      <dgm:spPr/>
      <dgm:t>
        <a:bodyPr/>
        <a:lstStyle/>
        <a:p>
          <a:r>
            <a:rPr lang="zh-CN" altLang="en-US" sz="2000" dirty="0"/>
            <a:t>保守</a:t>
          </a:r>
          <a:r>
            <a:rPr lang="en-US" altLang="zh-CN" sz="2000" dirty="0"/>
            <a:t>motif</a:t>
          </a:r>
          <a:r>
            <a:rPr lang="zh-CN" altLang="en-US" sz="2000" dirty="0"/>
            <a:t>分析</a:t>
          </a:r>
          <a:endParaRPr lang="en-US" altLang="zh-CN" sz="2000" dirty="0"/>
        </a:p>
      </dgm:t>
    </dgm:pt>
    <dgm:pt modelId="{7DDB7C6B-54C0-4319-B14E-9408FE2D294F}" type="parTrans" cxnId="{DB37485E-809D-4981-956E-A7BE98FCE8F8}">
      <dgm:prSet/>
      <dgm:spPr/>
      <dgm:t>
        <a:bodyPr/>
        <a:lstStyle/>
        <a:p>
          <a:endParaRPr lang="zh-CN" altLang="en-US"/>
        </a:p>
      </dgm:t>
    </dgm:pt>
    <dgm:pt modelId="{FD7A549C-C623-4E8D-B939-9817A3C03647}" type="sibTrans" cxnId="{DB37485E-809D-4981-956E-A7BE98FCE8F8}">
      <dgm:prSet/>
      <dgm:spPr/>
      <dgm:t>
        <a:bodyPr/>
        <a:lstStyle/>
        <a:p>
          <a:endParaRPr lang="zh-CN" altLang="en-US"/>
        </a:p>
      </dgm:t>
    </dgm:pt>
    <dgm:pt modelId="{341F676E-A427-4473-BB6D-A26BDD87B0CA}">
      <dgm:prSet phldrT="[文本]"/>
      <dgm:spPr/>
      <dgm:t>
        <a:bodyPr/>
        <a:lstStyle/>
        <a:p>
          <a:r>
            <a:rPr lang="zh-CN" altLang="en-US" dirty="0"/>
            <a:t>生物胁迫表达分析（预测基因的功能）</a:t>
          </a:r>
        </a:p>
      </dgm:t>
    </dgm:pt>
    <dgm:pt modelId="{8AD6ECF9-3998-412B-B745-3BEEC8C8C171}" type="parTrans" cxnId="{970CD8A0-4573-42A5-87E4-C70EBE0018C6}">
      <dgm:prSet/>
      <dgm:spPr/>
      <dgm:t>
        <a:bodyPr/>
        <a:lstStyle/>
        <a:p>
          <a:endParaRPr lang="zh-CN" altLang="en-US"/>
        </a:p>
      </dgm:t>
    </dgm:pt>
    <dgm:pt modelId="{32EB974F-23A5-48B3-8FB2-653092815BFE}" type="sibTrans" cxnId="{970CD8A0-4573-42A5-87E4-C70EBE0018C6}">
      <dgm:prSet/>
      <dgm:spPr/>
      <dgm:t>
        <a:bodyPr/>
        <a:lstStyle/>
        <a:p>
          <a:endParaRPr lang="zh-CN" altLang="en-US"/>
        </a:p>
      </dgm:t>
    </dgm:pt>
    <dgm:pt modelId="{F4F59DE2-D17C-4276-B8EE-E24182C0B870}">
      <dgm:prSet phldrT="[文本]"/>
      <dgm:spPr/>
      <dgm:t>
        <a:bodyPr/>
        <a:lstStyle/>
        <a:p>
          <a:r>
            <a:rPr lang="zh-CN" altLang="en-US" dirty="0"/>
            <a:t>表达分析</a:t>
          </a:r>
        </a:p>
      </dgm:t>
    </dgm:pt>
    <dgm:pt modelId="{6305AA36-7B31-4F49-BBC9-96036E44EC33}" type="parTrans" cxnId="{5B878A8B-3461-47E4-9250-6843E2866ED5}">
      <dgm:prSet/>
      <dgm:spPr/>
      <dgm:t>
        <a:bodyPr/>
        <a:lstStyle/>
        <a:p>
          <a:endParaRPr lang="zh-CN" altLang="en-US"/>
        </a:p>
      </dgm:t>
    </dgm:pt>
    <dgm:pt modelId="{CDC2E5EF-7210-45BE-A7C5-2EDF4CAE644C}" type="sibTrans" cxnId="{5B878A8B-3461-47E4-9250-6843E2866ED5}">
      <dgm:prSet/>
      <dgm:spPr/>
      <dgm:t>
        <a:bodyPr/>
        <a:lstStyle/>
        <a:p>
          <a:endParaRPr lang="zh-CN" altLang="en-US"/>
        </a:p>
      </dgm:t>
    </dgm:pt>
    <dgm:pt modelId="{FF0C4993-632B-4B1D-B8E8-507F239790F6}">
      <dgm:prSet phldrT="[文本]"/>
      <dgm:spPr/>
      <dgm:t>
        <a:bodyPr/>
        <a:lstStyle/>
        <a:p>
          <a:r>
            <a:rPr lang="zh-CN" altLang="en-US" dirty="0"/>
            <a:t>转录组数据表达（不同组织的表达程度）</a:t>
          </a:r>
        </a:p>
      </dgm:t>
    </dgm:pt>
    <dgm:pt modelId="{F2158766-AF0A-4E83-983F-432C31279850}" type="parTrans" cxnId="{C486EF9F-003A-4E41-9B31-FE219FE43876}">
      <dgm:prSet/>
      <dgm:spPr/>
      <dgm:t>
        <a:bodyPr/>
        <a:lstStyle/>
        <a:p>
          <a:endParaRPr lang="zh-CN" altLang="en-US"/>
        </a:p>
      </dgm:t>
    </dgm:pt>
    <dgm:pt modelId="{5D581F51-8096-4660-9AC5-D5090C5D89E0}" type="sibTrans" cxnId="{C486EF9F-003A-4E41-9B31-FE219FE43876}">
      <dgm:prSet/>
      <dgm:spPr/>
      <dgm:t>
        <a:bodyPr/>
        <a:lstStyle/>
        <a:p>
          <a:endParaRPr lang="zh-CN" altLang="en-US"/>
        </a:p>
      </dgm:t>
    </dgm:pt>
    <dgm:pt modelId="{C9E745C8-2547-4221-B6C9-90104C9B34AB}">
      <dgm:prSet phldrT="[文本]" custT="1"/>
      <dgm:spPr/>
      <dgm:t>
        <a:bodyPr/>
        <a:lstStyle/>
        <a:p>
          <a:pPr>
            <a:buFont typeface="Arial" panose="020B0604020202020204" pitchFamily="34" charset="0"/>
            <a:buChar char="•"/>
          </a:pPr>
          <a:r>
            <a:rPr lang="zh-CN" altLang="en-US" sz="2000" dirty="0"/>
            <a:t>进化树构建（全长序列、结构域序列）</a:t>
          </a:r>
        </a:p>
      </dgm:t>
    </dgm:pt>
    <dgm:pt modelId="{472AD658-54F0-483F-9D7D-A8D43D671A26}" type="sibTrans" cxnId="{9C46D058-5525-428A-ADD1-B28D4437683D}">
      <dgm:prSet/>
      <dgm:spPr/>
      <dgm:t>
        <a:bodyPr/>
        <a:lstStyle/>
        <a:p>
          <a:endParaRPr lang="zh-CN" altLang="en-US"/>
        </a:p>
      </dgm:t>
    </dgm:pt>
    <dgm:pt modelId="{44D6B630-E40F-4331-B93D-07860F6E4AB7}" type="parTrans" cxnId="{9C46D058-5525-428A-ADD1-B28D4437683D}">
      <dgm:prSet/>
      <dgm:spPr/>
      <dgm:t>
        <a:bodyPr/>
        <a:lstStyle/>
        <a:p>
          <a:endParaRPr lang="zh-CN" altLang="en-US"/>
        </a:p>
      </dgm:t>
    </dgm:pt>
    <dgm:pt modelId="{D5867782-0A80-4E6B-8D5C-56B51A8F612A}" type="pres">
      <dgm:prSet presAssocID="{4570AF8D-AE5C-437A-AD51-833F03542976}" presName="Name0" presStyleCnt="0">
        <dgm:presLayoutVars>
          <dgm:dir/>
          <dgm:animLvl val="lvl"/>
          <dgm:resizeHandles val="exact"/>
        </dgm:presLayoutVars>
      </dgm:prSet>
      <dgm:spPr/>
      <dgm:t>
        <a:bodyPr/>
        <a:lstStyle/>
        <a:p>
          <a:endParaRPr lang="zh-CN" altLang="en-US"/>
        </a:p>
      </dgm:t>
    </dgm:pt>
    <dgm:pt modelId="{38DAF7F6-2D1F-45A0-8650-F48DD5FFC01D}" type="pres">
      <dgm:prSet presAssocID="{F3BDA35C-5D24-4B81-B413-C25437CD20C7}" presName="linNode" presStyleCnt="0"/>
      <dgm:spPr/>
    </dgm:pt>
    <dgm:pt modelId="{B8A2C4E6-6BF9-4F63-A35B-C1E0CE594E67}" type="pres">
      <dgm:prSet presAssocID="{F3BDA35C-5D24-4B81-B413-C25437CD20C7}" presName="parentText" presStyleLbl="node1" presStyleIdx="0" presStyleCnt="4" custScaleX="41849">
        <dgm:presLayoutVars>
          <dgm:chMax val="1"/>
          <dgm:bulletEnabled val="1"/>
        </dgm:presLayoutVars>
      </dgm:prSet>
      <dgm:spPr/>
      <dgm:t>
        <a:bodyPr/>
        <a:lstStyle/>
        <a:p>
          <a:endParaRPr lang="zh-CN" altLang="en-US"/>
        </a:p>
      </dgm:t>
    </dgm:pt>
    <dgm:pt modelId="{8A478A61-AA34-45A0-8E01-D0A1E215FBBD}" type="pres">
      <dgm:prSet presAssocID="{F3BDA35C-5D24-4B81-B413-C25437CD20C7}" presName="descendantText" presStyleLbl="alignAccFollowNode1" presStyleIdx="0" presStyleCnt="4" custScaleX="98609">
        <dgm:presLayoutVars>
          <dgm:bulletEnabled val="1"/>
        </dgm:presLayoutVars>
      </dgm:prSet>
      <dgm:spPr/>
      <dgm:t>
        <a:bodyPr/>
        <a:lstStyle/>
        <a:p>
          <a:endParaRPr lang="zh-CN" altLang="en-US"/>
        </a:p>
      </dgm:t>
    </dgm:pt>
    <dgm:pt modelId="{CF899B83-EF42-455A-A14C-8DE86120451D}" type="pres">
      <dgm:prSet presAssocID="{6770E9C1-30D1-4520-BA5F-A2AFA187C7B2}" presName="sp" presStyleCnt="0"/>
      <dgm:spPr/>
    </dgm:pt>
    <dgm:pt modelId="{C20889A0-5B68-42DE-9C67-F3D110108578}" type="pres">
      <dgm:prSet presAssocID="{2E35E934-870D-4EA0-9F85-E99896BEA448}" presName="linNode" presStyleCnt="0"/>
      <dgm:spPr/>
    </dgm:pt>
    <dgm:pt modelId="{00F27830-788E-4DBB-82E9-E9BDF451BE74}" type="pres">
      <dgm:prSet presAssocID="{2E35E934-870D-4EA0-9F85-E99896BEA448}" presName="parentText" presStyleLbl="node1" presStyleIdx="1" presStyleCnt="4" custScaleX="41849">
        <dgm:presLayoutVars>
          <dgm:chMax val="1"/>
          <dgm:bulletEnabled val="1"/>
        </dgm:presLayoutVars>
      </dgm:prSet>
      <dgm:spPr/>
      <dgm:t>
        <a:bodyPr/>
        <a:lstStyle/>
        <a:p>
          <a:endParaRPr lang="zh-CN" altLang="en-US"/>
        </a:p>
      </dgm:t>
    </dgm:pt>
    <dgm:pt modelId="{153FB860-A610-4127-9AC6-15C78899AF62}" type="pres">
      <dgm:prSet presAssocID="{2E35E934-870D-4EA0-9F85-E99896BEA448}" presName="descendantText" presStyleLbl="alignAccFollowNode1" presStyleIdx="1" presStyleCnt="4" custScaleX="98609" custScaleY="120856">
        <dgm:presLayoutVars>
          <dgm:bulletEnabled val="1"/>
        </dgm:presLayoutVars>
      </dgm:prSet>
      <dgm:spPr/>
      <dgm:t>
        <a:bodyPr/>
        <a:lstStyle/>
        <a:p>
          <a:endParaRPr lang="zh-CN" altLang="en-US"/>
        </a:p>
      </dgm:t>
    </dgm:pt>
    <dgm:pt modelId="{B619498D-5F5D-4715-8775-229C0A30D115}" type="pres">
      <dgm:prSet presAssocID="{D3EB8811-2598-426A-B90A-3CEE7279126D}" presName="sp" presStyleCnt="0"/>
      <dgm:spPr/>
    </dgm:pt>
    <dgm:pt modelId="{6FF996A1-9E0D-4D11-B9D8-32FF50009A7D}" type="pres">
      <dgm:prSet presAssocID="{00F2A6DD-341C-48FC-9ADC-881F368B7F7F}" presName="linNode" presStyleCnt="0"/>
      <dgm:spPr/>
    </dgm:pt>
    <dgm:pt modelId="{CE42DA0C-0ADC-4734-A248-8DA0C7BB1E93}" type="pres">
      <dgm:prSet presAssocID="{00F2A6DD-341C-48FC-9ADC-881F368B7F7F}" presName="parentText" presStyleLbl="node1" presStyleIdx="2" presStyleCnt="4" custScaleX="41849">
        <dgm:presLayoutVars>
          <dgm:chMax val="1"/>
          <dgm:bulletEnabled val="1"/>
        </dgm:presLayoutVars>
      </dgm:prSet>
      <dgm:spPr/>
      <dgm:t>
        <a:bodyPr/>
        <a:lstStyle/>
        <a:p>
          <a:endParaRPr lang="zh-CN" altLang="en-US"/>
        </a:p>
      </dgm:t>
    </dgm:pt>
    <dgm:pt modelId="{90331E3E-72E0-4A5B-85F1-7903F4F61200}" type="pres">
      <dgm:prSet presAssocID="{00F2A6DD-341C-48FC-9ADC-881F368B7F7F}" presName="descendantText" presStyleLbl="alignAccFollowNode1" presStyleIdx="2" presStyleCnt="4" custScaleX="98609">
        <dgm:presLayoutVars>
          <dgm:bulletEnabled val="1"/>
        </dgm:presLayoutVars>
      </dgm:prSet>
      <dgm:spPr/>
      <dgm:t>
        <a:bodyPr/>
        <a:lstStyle/>
        <a:p>
          <a:endParaRPr lang="zh-CN" altLang="en-US"/>
        </a:p>
      </dgm:t>
    </dgm:pt>
    <dgm:pt modelId="{60B3151B-6448-4F01-A071-61FC9031881E}" type="pres">
      <dgm:prSet presAssocID="{BEEE9BC4-CB9E-4767-B0E7-4646D756A508}" presName="sp" presStyleCnt="0"/>
      <dgm:spPr/>
    </dgm:pt>
    <dgm:pt modelId="{8E8FDC33-E5F1-4926-AB3F-A03272EDE18F}" type="pres">
      <dgm:prSet presAssocID="{F4F59DE2-D17C-4276-B8EE-E24182C0B870}" presName="linNode" presStyleCnt="0"/>
      <dgm:spPr/>
    </dgm:pt>
    <dgm:pt modelId="{6BB9C2CB-9C50-44D0-BDA2-F2A1051B08E0}" type="pres">
      <dgm:prSet presAssocID="{F4F59DE2-D17C-4276-B8EE-E24182C0B870}" presName="parentText" presStyleLbl="node1" presStyleIdx="3" presStyleCnt="4" custScaleX="41849">
        <dgm:presLayoutVars>
          <dgm:chMax val="1"/>
          <dgm:bulletEnabled val="1"/>
        </dgm:presLayoutVars>
      </dgm:prSet>
      <dgm:spPr/>
      <dgm:t>
        <a:bodyPr/>
        <a:lstStyle/>
        <a:p>
          <a:endParaRPr lang="zh-CN" altLang="en-US"/>
        </a:p>
      </dgm:t>
    </dgm:pt>
    <dgm:pt modelId="{66EFDF25-87D7-4E85-8410-0F67E7DE044F}" type="pres">
      <dgm:prSet presAssocID="{F4F59DE2-D17C-4276-B8EE-E24182C0B870}" presName="descendantText" presStyleLbl="alignAccFollowNode1" presStyleIdx="3" presStyleCnt="4" custScaleX="98609">
        <dgm:presLayoutVars>
          <dgm:bulletEnabled val="1"/>
        </dgm:presLayoutVars>
      </dgm:prSet>
      <dgm:spPr/>
      <dgm:t>
        <a:bodyPr/>
        <a:lstStyle/>
        <a:p>
          <a:endParaRPr lang="zh-CN" altLang="en-US"/>
        </a:p>
      </dgm:t>
    </dgm:pt>
  </dgm:ptLst>
  <dgm:cxnLst>
    <dgm:cxn modelId="{AC08EAD1-1612-425C-ADC3-DBFE1E71232C}" srcId="{4570AF8D-AE5C-437A-AD51-833F03542976}" destId="{00F2A6DD-341C-48FC-9ADC-881F368B7F7F}" srcOrd="2" destOrd="0" parTransId="{2CAFE8B0-4C65-40D5-B02F-A71D55750714}" sibTransId="{BEEE9BC4-CB9E-4767-B0E7-4646D756A508}"/>
    <dgm:cxn modelId="{DB37485E-809D-4981-956E-A7BE98FCE8F8}" srcId="{2E35E934-870D-4EA0-9F85-E99896BEA448}" destId="{BA580A7D-9F53-48DA-B39C-455A2CF5B3A0}" srcOrd="2" destOrd="0" parTransId="{7DDB7C6B-54C0-4319-B14E-9408FE2D294F}" sibTransId="{FD7A549C-C623-4E8D-B939-9817A3C03647}"/>
    <dgm:cxn modelId="{0AE5E91B-11F7-4E7C-953E-8AB7C9DA1A35}" srcId="{00F2A6DD-341C-48FC-9ADC-881F368B7F7F}" destId="{901FA0F8-72F1-4709-80AD-F14CD8E753D3}" srcOrd="0" destOrd="0" parTransId="{7A2C5B9F-861D-4EFD-996C-C013966F2E73}" sibTransId="{77E17D3F-1603-4D99-B246-BD94AC8483E4}"/>
    <dgm:cxn modelId="{970CD8A0-4573-42A5-87E4-C70EBE0018C6}" srcId="{F4F59DE2-D17C-4276-B8EE-E24182C0B870}" destId="{341F676E-A427-4473-BB6D-A26BDD87B0CA}" srcOrd="1" destOrd="0" parTransId="{8AD6ECF9-3998-412B-B745-3BEEC8C8C171}" sibTransId="{32EB974F-23A5-48B3-8FB2-653092815BFE}"/>
    <dgm:cxn modelId="{C486EF9F-003A-4E41-9B31-FE219FE43876}" srcId="{F4F59DE2-D17C-4276-B8EE-E24182C0B870}" destId="{FF0C4993-632B-4B1D-B8E8-507F239790F6}" srcOrd="0" destOrd="0" parTransId="{F2158766-AF0A-4E83-983F-432C31279850}" sibTransId="{5D581F51-8096-4660-9AC5-D5090C5D89E0}"/>
    <dgm:cxn modelId="{039EAF85-67C9-4AE0-89ED-3AD05101654F}" type="presOf" srcId="{10C3000B-40A3-473F-9C5A-41B7D12C34AB}" destId="{153FB860-A610-4127-9AC6-15C78899AF62}" srcOrd="0" destOrd="1" presId="urn:microsoft.com/office/officeart/2005/8/layout/vList5"/>
    <dgm:cxn modelId="{50CDD74B-011A-4DD5-ADB2-51B7FD0C3826}" type="presOf" srcId="{EA7C596C-EF7A-4EAA-BF52-B2F3E0E4844D}" destId="{8A478A61-AA34-45A0-8E01-D0A1E215FBBD}" srcOrd="0" destOrd="0" presId="urn:microsoft.com/office/officeart/2005/8/layout/vList5"/>
    <dgm:cxn modelId="{4CCB4BF3-97B2-4D30-880E-6C6EC8A79863}" type="presOf" srcId="{00F2A6DD-341C-48FC-9ADC-881F368B7F7F}" destId="{CE42DA0C-0ADC-4734-A248-8DA0C7BB1E93}" srcOrd="0" destOrd="0" presId="urn:microsoft.com/office/officeart/2005/8/layout/vList5"/>
    <dgm:cxn modelId="{8A8C9A9B-15C3-40C5-B46F-49BD9E7E4B01}" type="presOf" srcId="{8821D746-3A93-457B-A406-C776FD6925A2}" destId="{90331E3E-72E0-4A5B-85F1-7903F4F61200}" srcOrd="0" destOrd="1" presId="urn:microsoft.com/office/officeart/2005/8/layout/vList5"/>
    <dgm:cxn modelId="{A2571433-FCC7-4691-A69F-59BBE50BF8AF}" type="presOf" srcId="{F3BDA35C-5D24-4B81-B413-C25437CD20C7}" destId="{B8A2C4E6-6BF9-4F63-A35B-C1E0CE594E67}" srcOrd="0" destOrd="0" presId="urn:microsoft.com/office/officeart/2005/8/layout/vList5"/>
    <dgm:cxn modelId="{00DFFAFA-8EB1-4C27-9511-7ADC5CCC2AF4}" type="presOf" srcId="{901FA0F8-72F1-4709-80AD-F14CD8E753D3}" destId="{90331E3E-72E0-4A5B-85F1-7903F4F61200}" srcOrd="0" destOrd="0" presId="urn:microsoft.com/office/officeart/2005/8/layout/vList5"/>
    <dgm:cxn modelId="{89A9F60E-7D22-486E-BB65-94EACBBC11BB}" type="presOf" srcId="{341F676E-A427-4473-BB6D-A26BDD87B0CA}" destId="{66EFDF25-87D7-4E85-8410-0F67E7DE044F}" srcOrd="0" destOrd="1" presId="urn:microsoft.com/office/officeart/2005/8/layout/vList5"/>
    <dgm:cxn modelId="{9C46D058-5525-428A-ADD1-B28D4437683D}" srcId="{2E35E934-870D-4EA0-9F85-E99896BEA448}" destId="{C9E745C8-2547-4221-B6C9-90104C9B34AB}" srcOrd="0" destOrd="0" parTransId="{44D6B630-E40F-4331-B93D-07860F6E4AB7}" sibTransId="{472AD658-54F0-483F-9D7D-A8D43D671A26}"/>
    <dgm:cxn modelId="{97DF3973-4EF7-4CF9-AF98-3D18185DC9E7}" type="presOf" srcId="{4570AF8D-AE5C-437A-AD51-833F03542976}" destId="{D5867782-0A80-4E6B-8D5C-56B51A8F612A}" srcOrd="0" destOrd="0" presId="urn:microsoft.com/office/officeart/2005/8/layout/vList5"/>
    <dgm:cxn modelId="{6683899D-298C-4053-9556-CC3C50BF4264}" srcId="{4570AF8D-AE5C-437A-AD51-833F03542976}" destId="{2E35E934-870D-4EA0-9F85-E99896BEA448}" srcOrd="1" destOrd="0" parTransId="{B4AD07E0-F85B-4FC6-A7CA-ED2798FD9CBF}" sibTransId="{D3EB8811-2598-426A-B90A-3CEE7279126D}"/>
    <dgm:cxn modelId="{077C8BD5-E09A-419A-99D9-C0EEA1075501}" srcId="{F3BDA35C-5D24-4B81-B413-C25437CD20C7}" destId="{CFAD6BE5-D05C-474B-9AE2-0C6E9759CA0B}" srcOrd="1" destOrd="0" parTransId="{57D6CD72-9E57-4EE5-8DBC-350BF94FB483}" sibTransId="{D26A6137-BFD5-4F69-A11F-104BC9B146C9}"/>
    <dgm:cxn modelId="{D3F1EA74-D827-45C4-82ED-83DE3593FE93}" type="presOf" srcId="{CFAD6BE5-D05C-474B-9AE2-0C6E9759CA0B}" destId="{8A478A61-AA34-45A0-8E01-D0A1E215FBBD}" srcOrd="0" destOrd="1" presId="urn:microsoft.com/office/officeart/2005/8/layout/vList5"/>
    <dgm:cxn modelId="{0CE76459-C336-41FF-BBFB-BD81AE9FFFF4}" type="presOf" srcId="{BA580A7D-9F53-48DA-B39C-455A2CF5B3A0}" destId="{153FB860-A610-4127-9AC6-15C78899AF62}" srcOrd="0" destOrd="2" presId="urn:microsoft.com/office/officeart/2005/8/layout/vList5"/>
    <dgm:cxn modelId="{757636FA-6EBD-484C-BE68-FA08717C84AF}" type="presOf" srcId="{FF0C4993-632B-4B1D-B8E8-507F239790F6}" destId="{66EFDF25-87D7-4E85-8410-0F67E7DE044F}" srcOrd="0" destOrd="0" presId="urn:microsoft.com/office/officeart/2005/8/layout/vList5"/>
    <dgm:cxn modelId="{B9547B02-E77E-4331-91C4-BB84BF7D764B}" srcId="{00F2A6DD-341C-48FC-9ADC-881F368B7F7F}" destId="{8821D746-3A93-457B-A406-C776FD6925A2}" srcOrd="1" destOrd="0" parTransId="{EABEE39D-AB48-46A7-BEC8-3943A69E7D75}" sibTransId="{7F3987BD-E97F-4A16-A47E-D1FE1E8BDB24}"/>
    <dgm:cxn modelId="{D9BC347D-49D8-4DDA-AEFA-D9ACF0609E57}" type="presOf" srcId="{2E35E934-870D-4EA0-9F85-E99896BEA448}" destId="{00F27830-788E-4DBB-82E9-E9BDF451BE74}" srcOrd="0" destOrd="0" presId="urn:microsoft.com/office/officeart/2005/8/layout/vList5"/>
    <dgm:cxn modelId="{5B878A8B-3461-47E4-9250-6843E2866ED5}" srcId="{4570AF8D-AE5C-437A-AD51-833F03542976}" destId="{F4F59DE2-D17C-4276-B8EE-E24182C0B870}" srcOrd="3" destOrd="0" parTransId="{6305AA36-7B31-4F49-BBC9-96036E44EC33}" sibTransId="{CDC2E5EF-7210-45BE-A7C5-2EDF4CAE644C}"/>
    <dgm:cxn modelId="{1D26AFF7-04A1-409C-AB57-AD99A1795065}" type="presOf" srcId="{F4F59DE2-D17C-4276-B8EE-E24182C0B870}" destId="{6BB9C2CB-9C50-44D0-BDA2-F2A1051B08E0}" srcOrd="0" destOrd="0" presId="urn:microsoft.com/office/officeart/2005/8/layout/vList5"/>
    <dgm:cxn modelId="{AA1534BD-5E93-4F22-8FEC-CA1360C7272F}" srcId="{4570AF8D-AE5C-437A-AD51-833F03542976}" destId="{F3BDA35C-5D24-4B81-B413-C25437CD20C7}" srcOrd="0" destOrd="0" parTransId="{32AF4F85-00BC-47DB-9EBE-4ABFE6976B54}" sibTransId="{6770E9C1-30D1-4520-BA5F-A2AFA187C7B2}"/>
    <dgm:cxn modelId="{F396DCC6-CD46-445E-970A-C727D48CCB8E}" type="presOf" srcId="{C9E745C8-2547-4221-B6C9-90104C9B34AB}" destId="{153FB860-A610-4127-9AC6-15C78899AF62}" srcOrd="0" destOrd="0" presId="urn:microsoft.com/office/officeart/2005/8/layout/vList5"/>
    <dgm:cxn modelId="{CA070924-3DAB-4461-8180-E2F0383E4AD1}" srcId="{F3BDA35C-5D24-4B81-B413-C25437CD20C7}" destId="{EA7C596C-EF7A-4EAA-BF52-B2F3E0E4844D}" srcOrd="0" destOrd="0" parTransId="{E56C64BB-4EC4-4063-BB04-FC38945E828B}" sibTransId="{108A8762-5158-4F76-8335-E1E63C11137C}"/>
    <dgm:cxn modelId="{9EDD4034-48A8-46C5-9424-80D5231DFD8E}" srcId="{2E35E934-870D-4EA0-9F85-E99896BEA448}" destId="{10C3000B-40A3-473F-9C5A-41B7D12C34AB}" srcOrd="1" destOrd="0" parTransId="{7931A62F-A438-455C-8500-A56156AC2448}" sibTransId="{F85CB5DA-0786-49D8-80FD-7B43F5E367FF}"/>
    <dgm:cxn modelId="{05ED5331-BA06-4B31-AB5B-CFF8A5423753}" type="presParOf" srcId="{D5867782-0A80-4E6B-8D5C-56B51A8F612A}" destId="{38DAF7F6-2D1F-45A0-8650-F48DD5FFC01D}" srcOrd="0" destOrd="0" presId="urn:microsoft.com/office/officeart/2005/8/layout/vList5"/>
    <dgm:cxn modelId="{A35FF415-77D2-4316-9A51-ED5200B14FAD}" type="presParOf" srcId="{38DAF7F6-2D1F-45A0-8650-F48DD5FFC01D}" destId="{B8A2C4E6-6BF9-4F63-A35B-C1E0CE594E67}" srcOrd="0" destOrd="0" presId="urn:microsoft.com/office/officeart/2005/8/layout/vList5"/>
    <dgm:cxn modelId="{40B75FAD-779F-4106-9F58-FC81511423E7}" type="presParOf" srcId="{38DAF7F6-2D1F-45A0-8650-F48DD5FFC01D}" destId="{8A478A61-AA34-45A0-8E01-D0A1E215FBBD}" srcOrd="1" destOrd="0" presId="urn:microsoft.com/office/officeart/2005/8/layout/vList5"/>
    <dgm:cxn modelId="{6CE9B76F-8610-4E95-A92D-665CE6CFE71D}" type="presParOf" srcId="{D5867782-0A80-4E6B-8D5C-56B51A8F612A}" destId="{CF899B83-EF42-455A-A14C-8DE86120451D}" srcOrd="1" destOrd="0" presId="urn:microsoft.com/office/officeart/2005/8/layout/vList5"/>
    <dgm:cxn modelId="{FA88C4B6-9471-4907-862E-8FEFE8E333DD}" type="presParOf" srcId="{D5867782-0A80-4E6B-8D5C-56B51A8F612A}" destId="{C20889A0-5B68-42DE-9C67-F3D110108578}" srcOrd="2" destOrd="0" presId="urn:microsoft.com/office/officeart/2005/8/layout/vList5"/>
    <dgm:cxn modelId="{CF08BFB0-ECBB-4FAB-B81E-99CB75BC70FC}" type="presParOf" srcId="{C20889A0-5B68-42DE-9C67-F3D110108578}" destId="{00F27830-788E-4DBB-82E9-E9BDF451BE74}" srcOrd="0" destOrd="0" presId="urn:microsoft.com/office/officeart/2005/8/layout/vList5"/>
    <dgm:cxn modelId="{21730D10-1154-4EE3-845D-666FA06505BC}" type="presParOf" srcId="{C20889A0-5B68-42DE-9C67-F3D110108578}" destId="{153FB860-A610-4127-9AC6-15C78899AF62}" srcOrd="1" destOrd="0" presId="urn:microsoft.com/office/officeart/2005/8/layout/vList5"/>
    <dgm:cxn modelId="{C82603E0-547A-4FFA-A054-CEC3DA7F7E10}" type="presParOf" srcId="{D5867782-0A80-4E6B-8D5C-56B51A8F612A}" destId="{B619498D-5F5D-4715-8775-229C0A30D115}" srcOrd="3" destOrd="0" presId="urn:microsoft.com/office/officeart/2005/8/layout/vList5"/>
    <dgm:cxn modelId="{39E242D1-CA28-48B7-BCFC-7A6D76980E1D}" type="presParOf" srcId="{D5867782-0A80-4E6B-8D5C-56B51A8F612A}" destId="{6FF996A1-9E0D-4D11-B9D8-32FF50009A7D}" srcOrd="4" destOrd="0" presId="urn:microsoft.com/office/officeart/2005/8/layout/vList5"/>
    <dgm:cxn modelId="{BF17C541-02C3-4355-B5A8-0F6F105E1FCC}" type="presParOf" srcId="{6FF996A1-9E0D-4D11-B9D8-32FF50009A7D}" destId="{CE42DA0C-0ADC-4734-A248-8DA0C7BB1E93}" srcOrd="0" destOrd="0" presId="urn:microsoft.com/office/officeart/2005/8/layout/vList5"/>
    <dgm:cxn modelId="{89D71851-C600-4A60-BDA1-CDC46B05EC26}" type="presParOf" srcId="{6FF996A1-9E0D-4D11-B9D8-32FF50009A7D}" destId="{90331E3E-72E0-4A5B-85F1-7903F4F61200}" srcOrd="1" destOrd="0" presId="urn:microsoft.com/office/officeart/2005/8/layout/vList5"/>
    <dgm:cxn modelId="{DFB362F5-0814-4B4B-BB5C-6E74BF06B8E4}" type="presParOf" srcId="{D5867782-0A80-4E6B-8D5C-56B51A8F612A}" destId="{60B3151B-6448-4F01-A071-61FC9031881E}" srcOrd="5" destOrd="0" presId="urn:microsoft.com/office/officeart/2005/8/layout/vList5"/>
    <dgm:cxn modelId="{994BAF8D-4589-44BC-8E02-10D262D8CE43}" type="presParOf" srcId="{D5867782-0A80-4E6B-8D5C-56B51A8F612A}" destId="{8E8FDC33-E5F1-4926-AB3F-A03272EDE18F}" srcOrd="6" destOrd="0" presId="urn:microsoft.com/office/officeart/2005/8/layout/vList5"/>
    <dgm:cxn modelId="{661D6ED6-2804-452F-8A4A-E58C53B819D5}" type="presParOf" srcId="{8E8FDC33-E5F1-4926-AB3F-A03272EDE18F}" destId="{6BB9C2CB-9C50-44D0-BDA2-F2A1051B08E0}" srcOrd="0" destOrd="0" presId="urn:microsoft.com/office/officeart/2005/8/layout/vList5"/>
    <dgm:cxn modelId="{E5A4D3B5-1BD2-4F0A-BCF9-9D2EABCD63CC}" type="presParOf" srcId="{8E8FDC33-E5F1-4926-AB3F-A03272EDE18F}" destId="{66EFDF25-87D7-4E85-8410-0F67E7DE044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AEB91-B1C3-457F-A8C1-B248631550F4}" type="datetimeFigureOut">
              <a:rPr lang="zh-CN" altLang="en-US" smtClean="0"/>
              <a:t>2021/1/8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20295-613F-4F73-BCDF-D0BE2C4AD03E}" type="slidenum">
              <a:rPr lang="zh-CN" altLang="en-US" smtClean="0"/>
              <a:t>‹#›</a:t>
            </a:fld>
            <a:endParaRPr lang="zh-CN" altLang="en-US"/>
          </a:p>
        </p:txBody>
      </p:sp>
    </p:spTree>
    <p:extLst>
      <p:ext uri="{BB962C8B-B14F-4D97-AF65-F5344CB8AC3E}">
        <p14:creationId xmlns:p14="http://schemas.microsoft.com/office/powerpoint/2010/main" val="277640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背景，分析，讨论，流程总结</a:t>
            </a:r>
          </a:p>
        </p:txBody>
      </p:sp>
      <p:sp>
        <p:nvSpPr>
          <p:cNvPr id="4" name="灯片编号占位符 3"/>
          <p:cNvSpPr>
            <a:spLocks noGrp="1"/>
          </p:cNvSpPr>
          <p:nvPr>
            <p:ph type="sldNum" sz="quarter" idx="10"/>
          </p:nvPr>
        </p:nvSpPr>
        <p:spPr/>
        <p:txBody>
          <a:bodyPr/>
          <a:lstStyle/>
          <a:p>
            <a:fld id="{DAD20295-613F-4F73-BCDF-D0BE2C4AD03E}" type="slidenum">
              <a:rPr lang="zh-CN" altLang="en-US" smtClean="0"/>
              <a:t>2</a:t>
            </a:fld>
            <a:endParaRPr lang="zh-CN" altLang="en-US"/>
          </a:p>
        </p:txBody>
      </p:sp>
    </p:spTree>
    <p:extLst>
      <p:ext uri="{BB962C8B-B14F-4D97-AF65-F5344CB8AC3E}">
        <p14:creationId xmlns:p14="http://schemas.microsoft.com/office/powerpoint/2010/main" val="2834257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进化树的结论就是，用不同颜色标起来的是分成不同的分组；</a:t>
            </a:r>
            <a:endParaRPr lang="en-US" altLang="zh-CN" dirty="0"/>
          </a:p>
          <a:p>
            <a:r>
              <a:rPr lang="en-US" altLang="zh-CN" dirty="0"/>
              <a:t>domain</a:t>
            </a:r>
            <a:r>
              <a:rPr lang="zh-CN" altLang="en-US" dirty="0"/>
              <a:t>图是验证基因结构里面的存在</a:t>
            </a:r>
            <a:r>
              <a:rPr lang="en-US" altLang="zh-CN" dirty="0"/>
              <a:t>WRKY</a:t>
            </a:r>
            <a:r>
              <a:rPr lang="zh-CN" altLang="en-US" dirty="0"/>
              <a:t>基因的位置或者长短；</a:t>
            </a:r>
            <a:endParaRPr lang="en-US" altLang="zh-CN" dirty="0"/>
          </a:p>
          <a:p>
            <a:r>
              <a:rPr lang="en-US" altLang="zh-CN" dirty="0"/>
              <a:t>motif</a:t>
            </a:r>
            <a:r>
              <a:rPr lang="zh-CN" altLang="en-US" dirty="0"/>
              <a:t>图是各个保守</a:t>
            </a:r>
            <a:r>
              <a:rPr lang="en-US" altLang="zh-CN" dirty="0"/>
              <a:t>motif</a:t>
            </a:r>
            <a:r>
              <a:rPr lang="zh-CN" altLang="en-US" dirty="0"/>
              <a:t>的分布；</a:t>
            </a:r>
          </a:p>
        </p:txBody>
      </p:sp>
      <p:sp>
        <p:nvSpPr>
          <p:cNvPr id="4" name="灯片编号占位符 3"/>
          <p:cNvSpPr>
            <a:spLocks noGrp="1"/>
          </p:cNvSpPr>
          <p:nvPr>
            <p:ph type="sldNum" sz="quarter" idx="10"/>
          </p:nvPr>
        </p:nvSpPr>
        <p:spPr/>
        <p:txBody>
          <a:bodyPr/>
          <a:lstStyle/>
          <a:p>
            <a:fld id="{DAD20295-613F-4F73-BCDF-D0BE2C4AD03E}" type="slidenum">
              <a:rPr lang="zh-CN" altLang="en-US" smtClean="0"/>
              <a:t>11</a:t>
            </a:fld>
            <a:endParaRPr lang="zh-CN" altLang="en-US"/>
          </a:p>
        </p:txBody>
      </p:sp>
    </p:spTree>
    <p:extLst>
      <p:ext uri="{BB962C8B-B14F-4D97-AF65-F5344CB8AC3E}">
        <p14:creationId xmlns:p14="http://schemas.microsoft.com/office/powerpoint/2010/main" val="3779294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灰色</a:t>
            </a:r>
            <a:r>
              <a:rPr lang="en-US" altLang="zh-CN" dirty="0"/>
              <a:t>:</a:t>
            </a:r>
            <a:r>
              <a:rPr lang="zh-CN" altLang="en-US" dirty="0"/>
              <a:t>基因组内共线性</a:t>
            </a:r>
            <a:endParaRPr lang="en-US" altLang="zh-CN" dirty="0"/>
          </a:p>
          <a:p>
            <a:r>
              <a:rPr lang="zh-CN" altLang="en-US" dirty="0"/>
              <a:t>红色：发生片段重复的</a:t>
            </a:r>
            <a:r>
              <a:rPr lang="en-US" altLang="zh-CN" dirty="0" err="1"/>
              <a:t>wrky</a:t>
            </a:r>
            <a:r>
              <a:rPr lang="zh-CN" altLang="en-US" dirty="0"/>
              <a:t>基因对</a:t>
            </a:r>
          </a:p>
        </p:txBody>
      </p:sp>
      <p:sp>
        <p:nvSpPr>
          <p:cNvPr id="4" name="灯片编号占位符 3"/>
          <p:cNvSpPr>
            <a:spLocks noGrp="1"/>
          </p:cNvSpPr>
          <p:nvPr>
            <p:ph type="sldNum" sz="quarter" idx="10"/>
          </p:nvPr>
        </p:nvSpPr>
        <p:spPr/>
        <p:txBody>
          <a:bodyPr/>
          <a:lstStyle/>
          <a:p>
            <a:fld id="{DAD20295-613F-4F73-BCDF-D0BE2C4AD03E}" type="slidenum">
              <a:rPr lang="zh-CN" altLang="en-US" smtClean="0"/>
              <a:t>14</a:t>
            </a:fld>
            <a:endParaRPr lang="zh-CN" altLang="en-US"/>
          </a:p>
        </p:txBody>
      </p:sp>
    </p:spTree>
    <p:extLst>
      <p:ext uri="{BB962C8B-B14F-4D97-AF65-F5344CB8AC3E}">
        <p14:creationId xmlns:p14="http://schemas.microsoft.com/office/powerpoint/2010/main" val="252913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灰色</a:t>
            </a:r>
            <a:r>
              <a:rPr lang="en-US" altLang="zh-CN" dirty="0"/>
              <a:t>:</a:t>
            </a:r>
            <a:r>
              <a:rPr lang="zh-CN" altLang="en-US" dirty="0"/>
              <a:t>菠萝和其他植物基因组的共线性关系</a:t>
            </a:r>
          </a:p>
        </p:txBody>
      </p:sp>
      <p:sp>
        <p:nvSpPr>
          <p:cNvPr id="4" name="灯片编号占位符 3"/>
          <p:cNvSpPr>
            <a:spLocks noGrp="1"/>
          </p:cNvSpPr>
          <p:nvPr>
            <p:ph type="sldNum" sz="quarter" idx="10"/>
          </p:nvPr>
        </p:nvSpPr>
        <p:spPr/>
        <p:txBody>
          <a:bodyPr/>
          <a:lstStyle/>
          <a:p>
            <a:fld id="{DAD20295-613F-4F73-BCDF-D0BE2C4AD03E}" type="slidenum">
              <a:rPr lang="zh-CN" altLang="en-US" smtClean="0"/>
              <a:t>15</a:t>
            </a:fld>
            <a:endParaRPr lang="zh-CN" altLang="en-US"/>
          </a:p>
        </p:txBody>
      </p:sp>
    </p:spTree>
    <p:extLst>
      <p:ext uri="{BB962C8B-B14F-4D97-AF65-F5344CB8AC3E}">
        <p14:creationId xmlns:p14="http://schemas.microsoft.com/office/powerpoint/2010/main" val="252913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拟南芥，葡萄，香蕉，水稻，玉米</a:t>
            </a:r>
          </a:p>
        </p:txBody>
      </p:sp>
      <p:sp>
        <p:nvSpPr>
          <p:cNvPr id="4" name="灯片编号占位符 3"/>
          <p:cNvSpPr>
            <a:spLocks noGrp="1"/>
          </p:cNvSpPr>
          <p:nvPr>
            <p:ph type="sldNum" sz="quarter" idx="5"/>
          </p:nvPr>
        </p:nvSpPr>
        <p:spPr/>
        <p:txBody>
          <a:bodyPr/>
          <a:lstStyle/>
          <a:p>
            <a:fld id="{DAD20295-613F-4F73-BCDF-D0BE2C4AD03E}" type="slidenum">
              <a:rPr lang="zh-CN" altLang="en-US" smtClean="0"/>
              <a:t>16</a:t>
            </a:fld>
            <a:endParaRPr lang="zh-CN" altLang="en-US"/>
          </a:p>
        </p:txBody>
      </p:sp>
    </p:spTree>
    <p:extLst>
      <p:ext uri="{BB962C8B-B14F-4D97-AF65-F5344CB8AC3E}">
        <p14:creationId xmlns:p14="http://schemas.microsoft.com/office/powerpoint/2010/main" val="254148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18</a:t>
            </a:fld>
            <a:endParaRPr lang="zh-CN" altLang="en-US"/>
          </a:p>
        </p:txBody>
      </p:sp>
    </p:spTree>
    <p:extLst>
      <p:ext uri="{BB962C8B-B14F-4D97-AF65-F5344CB8AC3E}">
        <p14:creationId xmlns:p14="http://schemas.microsoft.com/office/powerpoint/2010/main" val="155049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D20295-613F-4F73-BCDF-D0BE2C4AD03E}" type="slidenum">
              <a:rPr lang="zh-CN" altLang="en-US" smtClean="0"/>
              <a:t>19</a:t>
            </a:fld>
            <a:endParaRPr lang="zh-CN" altLang="en-US"/>
          </a:p>
        </p:txBody>
      </p:sp>
    </p:spTree>
    <p:extLst>
      <p:ext uri="{BB962C8B-B14F-4D97-AF65-F5344CB8AC3E}">
        <p14:creationId xmlns:p14="http://schemas.microsoft.com/office/powerpoint/2010/main" val="159174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21</a:t>
            </a:fld>
            <a:endParaRPr lang="zh-CN" altLang="en-US"/>
          </a:p>
        </p:txBody>
      </p:sp>
    </p:spTree>
    <p:extLst>
      <p:ext uri="{BB962C8B-B14F-4D97-AF65-F5344CB8AC3E}">
        <p14:creationId xmlns:p14="http://schemas.microsoft.com/office/powerpoint/2010/main" val="2933150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xfrm>
            <a:off x="381000" y="685800"/>
            <a:ext cx="6096000" cy="3429000"/>
          </a:xfrm>
        </p:spPr>
      </p:sp>
      <p:sp>
        <p:nvSpPr>
          <p:cNvPr id="21507" name="Rectangle 2"/>
          <p:cNvSpPr>
            <a:spLocks noGrp="1" noChangeArrowheads="1"/>
          </p:cNvSpPr>
          <p:nvPr>
            <p:ph type="body" sz="quarter" idx="1"/>
          </p:nvPr>
        </p:nvSpPr>
        <p:spPr>
          <a:noFill/>
          <a:extLst>
            <a:ext uri="{91240B29-F687-4F45-9708-019B960494DF}">
              <a14:hiddenLine xmlns:a14="http://schemas.microsoft.com/office/drawing/2010/main" w="9525">
                <a:solidFill>
                  <a:srgbClr val="000000"/>
                </a:solidFill>
                <a:round/>
                <a:headEnd/>
                <a:tailEnd/>
              </a14:hiddenLine>
            </a:ext>
          </a:extLst>
        </p:spPr>
        <p:txBody>
          <a:bodyPr/>
          <a:lstStyle/>
          <a:p>
            <a:pPr defTabSz="584200" eaLnBrk="1">
              <a:lnSpc>
                <a:spcPct val="100000"/>
              </a:lnSpc>
            </a:pPr>
            <a:endParaRPr lang="zh-CN" dirty="0">
              <a:latin typeface="Lucida Grande" charset="0"/>
              <a:ea typeface="宋体" pitchFamily="2" charset="-122"/>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基因家族是由几个相似的基因组成的一套基因，由单一的原始基因复制而成，一般具有相似的生化功能</a:t>
            </a:r>
            <a:endParaRPr lang="en-US" altLang="zh-CN" dirty="0"/>
          </a:p>
          <a:p>
            <a:endParaRPr lang="en-US" altLang="zh-CN" dirty="0"/>
          </a:p>
          <a:p>
            <a:r>
              <a:rPr lang="zh-CN" altLang="en-US" dirty="0"/>
              <a:t>重要性：</a:t>
            </a:r>
            <a:r>
              <a:rPr lang="en-US" altLang="zh-CN" dirty="0"/>
              <a:t>1.</a:t>
            </a:r>
            <a:r>
              <a:rPr lang="zh-CN" altLang="en-US" sz="1200" b="0" i="0" kern="1200" dirty="0">
                <a:solidFill>
                  <a:schemeClr val="tx1"/>
                </a:solidFill>
                <a:effectLst/>
                <a:latin typeface="+mn-lt"/>
                <a:ea typeface="+mn-ea"/>
                <a:cs typeface="+mn-cs"/>
              </a:rPr>
              <a:t>阐明基因家族的成员，每个基因的结构和功能；</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相同的基因家族具有相似的功能，确定与目标性状有关基因所属的家族将能快速预测其功能</a:t>
            </a:r>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3</a:t>
            </a:fld>
            <a:endParaRPr lang="zh-CN" altLang="en-US"/>
          </a:p>
        </p:txBody>
      </p:sp>
    </p:spTree>
    <p:extLst>
      <p:ext uri="{BB962C8B-B14F-4D97-AF65-F5344CB8AC3E}">
        <p14:creationId xmlns:p14="http://schemas.microsoft.com/office/powerpoint/2010/main" val="407981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pple-system"/>
              </a:rPr>
              <a:t>通过全基因组复制或多倍化，片段渎职，串联重复以及反转录转座形成基因家族。基因家族的形成造成遗传演化，包括协同进化，无功能化，以及新功能化。（反转录转座是指件已经转录和剪切的</a:t>
            </a:r>
            <a:r>
              <a:rPr lang="en-US" altLang="zh-CN" b="0" i="0" dirty="0">
                <a:solidFill>
                  <a:srgbClr val="333333"/>
                </a:solidFill>
                <a:effectLst/>
                <a:latin typeface="-apple-system"/>
              </a:rPr>
              <a:t>mRNA</a:t>
            </a:r>
            <a:r>
              <a:rPr lang="zh-CN" altLang="en-US" b="0" i="0" dirty="0">
                <a:solidFill>
                  <a:srgbClr val="333333"/>
                </a:solidFill>
                <a:effectLst/>
                <a:latin typeface="-apple-system"/>
              </a:rPr>
              <a:t>，再经过逆转录过程形成</a:t>
            </a:r>
            <a:r>
              <a:rPr lang="en-US" altLang="zh-CN" b="0" i="0" dirty="0" err="1">
                <a:solidFill>
                  <a:srgbClr val="333333"/>
                </a:solidFill>
                <a:effectLst/>
                <a:latin typeface="-apple-system"/>
              </a:rPr>
              <a:t>cDNA</a:t>
            </a:r>
            <a:r>
              <a:rPr lang="zh-CN" altLang="en-US" b="0" i="0" dirty="0">
                <a:solidFill>
                  <a:srgbClr val="333333"/>
                </a:solidFill>
                <a:effectLst/>
                <a:latin typeface="-apple-system"/>
              </a:rPr>
              <a:t>，然后随机插入到染色体的某一位置形成新的重复基因的过程。经反转录转座形成的新基因往往由于缺少必要的调控序列，通常都是不能表达的假基因。）</a:t>
            </a:r>
            <a:endParaRPr lang="zh-CN" altLang="en-US" dirty="0"/>
          </a:p>
        </p:txBody>
      </p:sp>
      <p:sp>
        <p:nvSpPr>
          <p:cNvPr id="4" name="灯片编号占位符 3"/>
          <p:cNvSpPr>
            <a:spLocks noGrp="1"/>
          </p:cNvSpPr>
          <p:nvPr>
            <p:ph type="sldNum" sz="quarter" idx="5"/>
          </p:nvPr>
        </p:nvSpPr>
        <p:spPr/>
        <p:txBody>
          <a:bodyPr/>
          <a:lstStyle/>
          <a:p>
            <a:fld id="{DAD20295-613F-4F73-BCDF-D0BE2C4AD03E}" type="slidenum">
              <a:rPr lang="zh-CN" altLang="en-US" smtClean="0"/>
              <a:t>4</a:t>
            </a:fld>
            <a:endParaRPr lang="zh-CN" altLang="en-US"/>
          </a:p>
        </p:txBody>
      </p:sp>
    </p:spTree>
    <p:extLst>
      <p:ext uri="{BB962C8B-B14F-4D97-AF65-F5344CB8AC3E}">
        <p14:creationId xmlns:p14="http://schemas.microsoft.com/office/powerpoint/2010/main" val="122120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5</a:t>
            </a:fld>
            <a:endParaRPr lang="zh-CN" altLang="en-US"/>
          </a:p>
        </p:txBody>
      </p:sp>
    </p:spTree>
    <p:extLst>
      <p:ext uri="{BB962C8B-B14F-4D97-AF65-F5344CB8AC3E}">
        <p14:creationId xmlns:p14="http://schemas.microsoft.com/office/powerpoint/2010/main" val="26450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6</a:t>
            </a:fld>
            <a:endParaRPr lang="zh-CN" altLang="en-US"/>
          </a:p>
        </p:txBody>
      </p:sp>
    </p:spTree>
    <p:extLst>
      <p:ext uri="{BB962C8B-B14F-4D97-AF65-F5344CB8AC3E}">
        <p14:creationId xmlns:p14="http://schemas.microsoft.com/office/powerpoint/2010/main" val="129428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Pfam</a:t>
            </a:r>
            <a:r>
              <a:rPr lang="zh-CN" altLang="en-US" dirty="0"/>
              <a:t>下载基因家族模型，</a:t>
            </a:r>
            <a:r>
              <a:rPr lang="en-US" altLang="zh-CN" dirty="0"/>
              <a:t>pineapple genomics database</a:t>
            </a:r>
            <a:r>
              <a:rPr lang="zh-CN" altLang="en-US" dirty="0"/>
              <a:t>下载菠萝基因组数据，</a:t>
            </a:r>
            <a:r>
              <a:rPr lang="en-US" altLang="zh-CN" dirty="0" err="1"/>
              <a:t>hmmer</a:t>
            </a:r>
            <a:r>
              <a:rPr lang="zh-CN" altLang="en-US" dirty="0"/>
              <a:t>搜索鉴定该家族。未做的：（</a:t>
            </a:r>
            <a:r>
              <a:rPr lang="en-US" altLang="zh-CN" dirty="0">
                <a:solidFill>
                  <a:schemeClr val="accent3">
                    <a:lumMod val="75000"/>
                  </a:schemeClr>
                </a:solidFill>
              </a:rPr>
              <a:t>PFAM and SMART</a:t>
            </a:r>
            <a:r>
              <a:rPr lang="zh-CN" altLang="en-US" dirty="0">
                <a:solidFill>
                  <a:schemeClr val="accent3">
                    <a:lumMod val="75000"/>
                  </a:schemeClr>
                </a:solidFill>
              </a:rPr>
              <a:t>软件进一步进行确定；转录组数据确定基因注释的准确性；将注释不准确的删除</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7</a:t>
            </a:fld>
            <a:endParaRPr lang="zh-CN" altLang="en-US"/>
          </a:p>
        </p:txBody>
      </p:sp>
    </p:spTree>
    <p:extLst>
      <p:ext uri="{BB962C8B-B14F-4D97-AF65-F5344CB8AC3E}">
        <p14:creationId xmlns:p14="http://schemas.microsoft.com/office/powerpoint/2010/main" val="477715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Pfam</a:t>
            </a:r>
            <a:r>
              <a:rPr lang="zh-CN" altLang="en-US" dirty="0"/>
              <a:t>下载基因家族模型，</a:t>
            </a:r>
            <a:r>
              <a:rPr lang="en-US" altLang="zh-CN" dirty="0"/>
              <a:t>pineapple genomics database</a:t>
            </a:r>
            <a:r>
              <a:rPr lang="zh-CN" altLang="en-US" dirty="0"/>
              <a:t>下载菠萝基因组数据，</a:t>
            </a:r>
            <a:r>
              <a:rPr lang="en-US" altLang="zh-CN" dirty="0" err="1"/>
              <a:t>hmmer</a:t>
            </a:r>
            <a:r>
              <a:rPr lang="zh-CN" altLang="en-US" dirty="0"/>
              <a:t>搜索鉴定该家族。未做的：（</a:t>
            </a:r>
            <a:r>
              <a:rPr lang="en-US" altLang="zh-CN" dirty="0">
                <a:solidFill>
                  <a:schemeClr val="accent3">
                    <a:lumMod val="75000"/>
                  </a:schemeClr>
                </a:solidFill>
              </a:rPr>
              <a:t>PFAM and SMART</a:t>
            </a:r>
            <a:r>
              <a:rPr lang="zh-CN" altLang="en-US" dirty="0">
                <a:solidFill>
                  <a:schemeClr val="accent3">
                    <a:lumMod val="75000"/>
                  </a:schemeClr>
                </a:solidFill>
              </a:rPr>
              <a:t>软件进一步进行确定；转录组数据确定基因注释的准确性；将注释不准确的删除</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8</a:t>
            </a:fld>
            <a:endParaRPr lang="zh-CN" altLang="en-US"/>
          </a:p>
        </p:txBody>
      </p:sp>
    </p:spTree>
    <p:extLst>
      <p:ext uri="{BB962C8B-B14F-4D97-AF65-F5344CB8AC3E}">
        <p14:creationId xmlns:p14="http://schemas.microsoft.com/office/powerpoint/2010/main" val="4246825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图片分别为三个网站</a:t>
            </a:r>
          </a:p>
        </p:txBody>
      </p:sp>
      <p:sp>
        <p:nvSpPr>
          <p:cNvPr id="4" name="灯片编号占位符 3"/>
          <p:cNvSpPr>
            <a:spLocks noGrp="1"/>
          </p:cNvSpPr>
          <p:nvPr>
            <p:ph type="sldNum" sz="quarter" idx="10"/>
          </p:nvPr>
        </p:nvSpPr>
        <p:spPr/>
        <p:txBody>
          <a:bodyPr/>
          <a:lstStyle/>
          <a:p>
            <a:fld id="{DAD20295-613F-4F73-BCDF-D0BE2C4AD03E}" type="slidenum">
              <a:rPr lang="zh-CN" altLang="en-US" smtClean="0"/>
              <a:t>9</a:t>
            </a:fld>
            <a:endParaRPr lang="zh-CN" altLang="en-US"/>
          </a:p>
        </p:txBody>
      </p:sp>
    </p:spTree>
    <p:extLst>
      <p:ext uri="{BB962C8B-B14F-4D97-AF65-F5344CB8AC3E}">
        <p14:creationId xmlns:p14="http://schemas.microsoft.com/office/powerpoint/2010/main" val="356661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D20295-613F-4F73-BCDF-D0BE2C4AD03E}" type="slidenum">
              <a:rPr lang="zh-CN" altLang="en-US" smtClean="0"/>
              <a:t>10</a:t>
            </a:fld>
            <a:endParaRPr lang="zh-CN" altLang="en-US"/>
          </a:p>
        </p:txBody>
      </p:sp>
    </p:spTree>
    <p:extLst>
      <p:ext uri="{BB962C8B-B14F-4D97-AF65-F5344CB8AC3E}">
        <p14:creationId xmlns:p14="http://schemas.microsoft.com/office/powerpoint/2010/main" val="60684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7BC675-7146-46B2-BCB3-0F71C26830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B3EA24A9-6883-497D-8044-85521C3C03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0F301901-D86C-4D0A-80B2-F6C382EF1616}"/>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D13A88BA-2EC1-4EAD-A9CE-B8350FB10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C3D6FDE-C8E0-4249-9117-9869B55E15EF}"/>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164944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300A0B6-8858-4D08-BFAD-07A7AD6103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395ABE40-FF76-4BC0-B591-F60C86F4EF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79B506D-31C8-4481-9A8D-69FF5133A112}"/>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D21A8012-5E96-40B4-898D-7F7C3C8D00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3F9E0C7-23F7-4065-A5CD-16661986450B}"/>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306500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16BECA2E-45BC-4A83-95B4-97D5F8891C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B8F47CD4-4599-4F09-8B45-A2C6363B81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027E369-90D1-494E-B2A9-F05E02A67D9E}"/>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99674C53-FB94-49DE-8A1E-F5665CD6C9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26186F-174A-4263-A0D4-DE682D8B2C4A}"/>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197354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单击此处编辑母版标题样式</a:t>
            </a:r>
          </a:p>
        </p:txBody>
      </p:sp>
      <p:sp>
        <p:nvSpPr>
          <p:cNvPr id="3" name="副标题 2"/>
          <p:cNvSpPr>
            <a:spLocks noGrp="1"/>
          </p:cNvSpPr>
          <p:nvPr>
            <p:ph type="subTitle" idx="1"/>
          </p:nvPr>
        </p:nvSpPr>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zh-CN" altLang="en-US"/>
              <a:t>单击此处编辑母版副标题样式</a:t>
            </a:r>
          </a:p>
        </p:txBody>
      </p:sp>
      <p:sp>
        <p:nvSpPr>
          <p:cNvPr id="4" name="Rectangle 3"/>
          <p:cNvSpPr>
            <a:spLocks noGrp="1"/>
          </p:cNvSpPr>
          <p:nvPr>
            <p:ph type="sldNum" sz="quarter" idx="10"/>
          </p:nvPr>
        </p:nvSpPr>
        <p:spPr>
          <a:ln/>
        </p:spPr>
        <p:txBody>
          <a:bodyPr/>
          <a:lstStyle>
            <a:lvl1pPr>
              <a:defRPr/>
            </a:lvl1pPr>
          </a:lstStyle>
          <a:p>
            <a:fld id="{711FCB96-FACB-489B-AFBC-C2E20CC7A34A}" type="slidenum">
              <a:rPr lang="zh-CN" altLang="zh-CN"/>
              <a:pPr/>
              <a:t>‹#›</a:t>
            </a:fld>
            <a:endParaRPr lang="zh-CN" altLang="zh-CN"/>
          </a:p>
        </p:txBody>
      </p:sp>
    </p:spTree>
    <p:extLst>
      <p:ext uri="{BB962C8B-B14F-4D97-AF65-F5344CB8AC3E}">
        <p14:creationId xmlns:p14="http://schemas.microsoft.com/office/powerpoint/2010/main" val="3866324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a:ln/>
        </p:spPr>
        <p:txBody>
          <a:bodyPr/>
          <a:lstStyle>
            <a:lvl1pPr>
              <a:defRPr/>
            </a:lvl1pPr>
          </a:lstStyle>
          <a:p>
            <a:fld id="{A1089878-FCBE-4071-B530-B6A840882735}" type="slidenum">
              <a:rPr lang="zh-CN" altLang="zh-CN"/>
              <a:pPr/>
              <a:t>‹#›</a:t>
            </a:fld>
            <a:endParaRPr lang="zh-CN" altLang="zh-CN"/>
          </a:p>
        </p:txBody>
      </p:sp>
    </p:spTree>
    <p:extLst>
      <p:ext uri="{BB962C8B-B14F-4D97-AF65-F5344CB8AC3E}">
        <p14:creationId xmlns:p14="http://schemas.microsoft.com/office/powerpoint/2010/main" val="82945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19" y="4406900"/>
            <a:ext cx="10363200" cy="1362075"/>
          </a:xfrm>
        </p:spPr>
        <p:txBody>
          <a:bodyPr anchor="t"/>
          <a:lstStyle>
            <a:lvl1pPr algn="l">
              <a:defRPr sz="2000" b="1" cap="all"/>
            </a:lvl1pPr>
          </a:lstStyle>
          <a:p>
            <a:r>
              <a:rPr lang="zh-CN" altLang="en-US"/>
              <a:t>单击此处编辑母版标题样式</a:t>
            </a:r>
          </a:p>
        </p:txBody>
      </p:sp>
      <p:sp>
        <p:nvSpPr>
          <p:cNvPr id="3" name="文本占位符 2"/>
          <p:cNvSpPr>
            <a:spLocks noGrp="1"/>
          </p:cNvSpPr>
          <p:nvPr>
            <p:ph type="body" idx="1"/>
          </p:nvPr>
        </p:nvSpPr>
        <p:spPr>
          <a:xfrm>
            <a:off x="962819" y="2906712"/>
            <a:ext cx="10363200" cy="1500188"/>
          </a:xfrm>
        </p:spPr>
        <p:txBody>
          <a:bodyPr anchor="b"/>
          <a:lstStyle>
            <a:lvl1pPr marL="0" indent="0">
              <a:buNone/>
              <a:defRPr sz="1000"/>
            </a:lvl1pPr>
            <a:lvl2pPr marL="228600" indent="0">
              <a:buNone/>
              <a:defRPr sz="900"/>
            </a:lvl2pPr>
            <a:lvl3pPr marL="457200" indent="0">
              <a:buNone/>
              <a:defRPr sz="800"/>
            </a:lvl3pPr>
            <a:lvl4pPr marL="685800" indent="0">
              <a:buNone/>
              <a:defRPr sz="700"/>
            </a:lvl4pPr>
            <a:lvl5pPr marL="914400" indent="0">
              <a:buNone/>
              <a:defRPr sz="700"/>
            </a:lvl5pPr>
            <a:lvl6pPr marL="1143000" indent="0">
              <a:buNone/>
              <a:defRPr sz="700"/>
            </a:lvl6pPr>
            <a:lvl7pPr marL="1371600" indent="0">
              <a:buNone/>
              <a:defRPr sz="700"/>
            </a:lvl7pPr>
            <a:lvl8pPr marL="1600200" indent="0">
              <a:buNone/>
              <a:defRPr sz="700"/>
            </a:lvl8pPr>
            <a:lvl9pPr marL="1828800" indent="0">
              <a:buNone/>
              <a:defRPr sz="700"/>
            </a:lvl9pPr>
          </a:lstStyle>
          <a:p>
            <a:pPr lvl="0"/>
            <a:r>
              <a:rPr lang="zh-CN" altLang="en-US"/>
              <a:t>单击此处编辑母版文本样式</a:t>
            </a:r>
          </a:p>
        </p:txBody>
      </p:sp>
      <p:sp>
        <p:nvSpPr>
          <p:cNvPr id="4" name="Rectangle 3"/>
          <p:cNvSpPr>
            <a:spLocks noGrp="1"/>
          </p:cNvSpPr>
          <p:nvPr>
            <p:ph type="sldNum" sz="quarter" idx="10"/>
          </p:nvPr>
        </p:nvSpPr>
        <p:spPr>
          <a:ln/>
        </p:spPr>
        <p:txBody>
          <a:bodyPr/>
          <a:lstStyle>
            <a:lvl1pPr>
              <a:defRPr/>
            </a:lvl1pPr>
          </a:lstStyle>
          <a:p>
            <a:fld id="{DA221732-C6DD-443F-86A9-93FE4926B5E6}" type="slidenum">
              <a:rPr lang="zh-CN" altLang="zh-CN"/>
              <a:pPr/>
              <a:t>‹#›</a:t>
            </a:fld>
            <a:endParaRPr lang="zh-CN" altLang="zh-CN"/>
          </a:p>
        </p:txBody>
      </p:sp>
    </p:spTree>
    <p:extLst>
      <p:ext uri="{BB962C8B-B14F-4D97-AF65-F5344CB8AC3E}">
        <p14:creationId xmlns:p14="http://schemas.microsoft.com/office/powerpoint/2010/main" val="2071385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28800" y="3886200"/>
            <a:ext cx="4229100" cy="17526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34100" y="3886200"/>
            <a:ext cx="4229100" cy="1752600"/>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p:cNvSpPr>
          <p:nvPr>
            <p:ph type="sldNum" sz="quarter" idx="10"/>
          </p:nvPr>
        </p:nvSpPr>
        <p:spPr>
          <a:ln/>
        </p:spPr>
        <p:txBody>
          <a:bodyPr/>
          <a:lstStyle>
            <a:lvl1pPr>
              <a:defRPr/>
            </a:lvl1pPr>
          </a:lstStyle>
          <a:p>
            <a:fld id="{81054718-00FA-4FC3-8DF4-1357DEC80236}" type="slidenum">
              <a:rPr lang="zh-CN" altLang="zh-CN"/>
              <a:pPr/>
              <a:t>‹#›</a:t>
            </a:fld>
            <a:endParaRPr lang="zh-CN" altLang="zh-CN"/>
          </a:p>
        </p:txBody>
      </p:sp>
    </p:spTree>
    <p:extLst>
      <p:ext uri="{BB962C8B-B14F-4D97-AF65-F5344CB8AC3E}">
        <p14:creationId xmlns:p14="http://schemas.microsoft.com/office/powerpoint/2010/main" val="98295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2"/>
            <a:ext cx="5387182"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182"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32" y="1535112"/>
            <a:ext cx="5388769" cy="63976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zh-CN" altLang="en-US"/>
              <a:t>单击此处编辑母版文本样式</a:t>
            </a:r>
          </a:p>
        </p:txBody>
      </p:sp>
      <p:sp>
        <p:nvSpPr>
          <p:cNvPr id="6" name="内容占位符 5"/>
          <p:cNvSpPr>
            <a:spLocks noGrp="1"/>
          </p:cNvSpPr>
          <p:nvPr>
            <p:ph sz="quarter" idx="4"/>
          </p:nvPr>
        </p:nvSpPr>
        <p:spPr>
          <a:xfrm>
            <a:off x="6193632" y="2174875"/>
            <a:ext cx="5388769" cy="3951288"/>
          </a:xfrm>
        </p:spPr>
        <p:txBody>
          <a:bodyPr/>
          <a:lstStyle>
            <a:lvl1pPr>
              <a:defRPr sz="1200"/>
            </a:lvl1pPr>
            <a:lvl2pPr>
              <a:defRPr sz="1000"/>
            </a:lvl2pPr>
            <a:lvl3pPr>
              <a:defRPr sz="900"/>
            </a:lvl3pPr>
            <a:lvl4pPr>
              <a:defRPr sz="800"/>
            </a:lvl4pPr>
            <a:lvl5pPr>
              <a:defRPr sz="800"/>
            </a:lvl5pPr>
            <a:lvl6pPr>
              <a:defRPr sz="800"/>
            </a:lvl6pPr>
            <a:lvl7pPr>
              <a:defRPr sz="800"/>
            </a:lvl7pPr>
            <a:lvl8pPr>
              <a:defRPr sz="800"/>
            </a:lvl8pPr>
            <a:lvl9pPr>
              <a:defRPr sz="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p:cNvSpPr>
          <p:nvPr>
            <p:ph type="sldNum" sz="quarter" idx="10"/>
          </p:nvPr>
        </p:nvSpPr>
        <p:spPr>
          <a:ln/>
        </p:spPr>
        <p:txBody>
          <a:bodyPr/>
          <a:lstStyle>
            <a:lvl1pPr>
              <a:defRPr/>
            </a:lvl1pPr>
          </a:lstStyle>
          <a:p>
            <a:fld id="{F3AA20EE-9EEC-4166-BB3F-A07FB067827D}" type="slidenum">
              <a:rPr lang="zh-CN" altLang="zh-CN"/>
              <a:pPr/>
              <a:t>‹#›</a:t>
            </a:fld>
            <a:endParaRPr lang="zh-CN" altLang="zh-CN"/>
          </a:p>
        </p:txBody>
      </p:sp>
    </p:spTree>
    <p:extLst>
      <p:ext uri="{BB962C8B-B14F-4D97-AF65-F5344CB8AC3E}">
        <p14:creationId xmlns:p14="http://schemas.microsoft.com/office/powerpoint/2010/main" val="1514048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p:cNvSpPr>
          <p:nvPr>
            <p:ph type="sldNum" sz="quarter" idx="10"/>
          </p:nvPr>
        </p:nvSpPr>
        <p:spPr>
          <a:ln/>
        </p:spPr>
        <p:txBody>
          <a:bodyPr/>
          <a:lstStyle>
            <a:lvl1pPr>
              <a:defRPr/>
            </a:lvl1pPr>
          </a:lstStyle>
          <a:p>
            <a:fld id="{FC11D60D-A78C-48AB-A603-933401CB8BDD}" type="slidenum">
              <a:rPr lang="zh-CN" altLang="zh-CN"/>
              <a:pPr/>
              <a:t>‹#›</a:t>
            </a:fld>
            <a:endParaRPr lang="zh-CN" altLang="zh-CN"/>
          </a:p>
        </p:txBody>
      </p:sp>
    </p:spTree>
    <p:extLst>
      <p:ext uri="{BB962C8B-B14F-4D97-AF65-F5344CB8AC3E}">
        <p14:creationId xmlns:p14="http://schemas.microsoft.com/office/powerpoint/2010/main" val="2026332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fld id="{F522F8F0-5396-458A-965F-B4E75DF6B36C}" type="slidenum">
              <a:rPr lang="zh-CN" altLang="zh-CN"/>
              <a:pPr/>
              <a:t>‹#›</a:t>
            </a:fld>
            <a:endParaRPr lang="zh-CN" altLang="zh-CN"/>
          </a:p>
        </p:txBody>
      </p:sp>
    </p:spTree>
    <p:extLst>
      <p:ext uri="{BB962C8B-B14F-4D97-AF65-F5344CB8AC3E}">
        <p14:creationId xmlns:p14="http://schemas.microsoft.com/office/powerpoint/2010/main" val="1209548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819" cy="1162050"/>
          </a:xfrm>
        </p:spPr>
        <p:txBody>
          <a:bodyPr/>
          <a:lstStyle>
            <a:lvl1pPr algn="l">
              <a:defRPr sz="1000" b="1"/>
            </a:lvl1pPr>
          </a:lstStyle>
          <a:p>
            <a:r>
              <a:rPr lang="zh-CN" altLang="en-US"/>
              <a:t>单击此处编辑母版标题样式</a:t>
            </a:r>
          </a:p>
        </p:txBody>
      </p:sp>
      <p:sp>
        <p:nvSpPr>
          <p:cNvPr id="3" name="内容占位符 2"/>
          <p:cNvSpPr>
            <a:spLocks noGrp="1"/>
          </p:cNvSpPr>
          <p:nvPr>
            <p:ph idx="1"/>
          </p:nvPr>
        </p:nvSpPr>
        <p:spPr>
          <a:xfrm>
            <a:off x="4766469" y="273050"/>
            <a:ext cx="6815931" cy="585311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819" cy="46910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zh-CN" altLang="en-US"/>
              <a:t>单击此处编辑母版文本样式</a:t>
            </a:r>
          </a:p>
        </p:txBody>
      </p:sp>
      <p:sp>
        <p:nvSpPr>
          <p:cNvPr id="5" name="Rectangle 3"/>
          <p:cNvSpPr>
            <a:spLocks noGrp="1"/>
          </p:cNvSpPr>
          <p:nvPr>
            <p:ph type="sldNum" sz="quarter" idx="10"/>
          </p:nvPr>
        </p:nvSpPr>
        <p:spPr>
          <a:ln/>
        </p:spPr>
        <p:txBody>
          <a:bodyPr/>
          <a:lstStyle>
            <a:lvl1pPr>
              <a:defRPr/>
            </a:lvl1pPr>
          </a:lstStyle>
          <a:p>
            <a:fld id="{432AA90B-7805-48C3-9930-6AA188796132}" type="slidenum">
              <a:rPr lang="zh-CN" altLang="zh-CN"/>
              <a:pPr/>
              <a:t>‹#›</a:t>
            </a:fld>
            <a:endParaRPr lang="zh-CN" altLang="zh-CN"/>
          </a:p>
        </p:txBody>
      </p:sp>
    </p:spTree>
    <p:extLst>
      <p:ext uri="{BB962C8B-B14F-4D97-AF65-F5344CB8AC3E}">
        <p14:creationId xmlns:p14="http://schemas.microsoft.com/office/powerpoint/2010/main" val="142525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F1F1C6-0640-4038-826B-7ABC70D79B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1EC29E1-34AF-4FCD-8D71-9D6E76DEB2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9D5796F-9F76-4F75-9252-2145DD4AC942}"/>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CDBE0D54-6311-46A3-A33C-D0F86E8C16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9EDEB78-6AD6-4913-878B-911DB673091D}"/>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2102198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82" y="4800600"/>
            <a:ext cx="7315200" cy="566738"/>
          </a:xfrm>
        </p:spPr>
        <p:txBody>
          <a:bodyPr/>
          <a:lstStyle>
            <a:lvl1pPr algn="l">
              <a:defRPr sz="1000" b="1"/>
            </a:lvl1pPr>
          </a:lstStyle>
          <a:p>
            <a:r>
              <a:rPr lang="zh-CN" altLang="en-US"/>
              <a:t>单击此处编辑母版标题样式</a:t>
            </a:r>
          </a:p>
        </p:txBody>
      </p:sp>
      <p:sp>
        <p:nvSpPr>
          <p:cNvPr id="3" name="图片占位符 2"/>
          <p:cNvSpPr>
            <a:spLocks noGrp="1"/>
          </p:cNvSpPr>
          <p:nvPr>
            <p:ph type="pic" idx="1"/>
          </p:nvPr>
        </p:nvSpPr>
        <p:spPr>
          <a:xfrm>
            <a:off x="2389982" y="612775"/>
            <a:ext cx="7315200" cy="4114800"/>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CN" altLang="en-US" noProof="0">
              <a:sym typeface="Arial" pitchFamily="34" charset="0"/>
            </a:endParaRPr>
          </a:p>
        </p:txBody>
      </p:sp>
      <p:sp>
        <p:nvSpPr>
          <p:cNvPr id="4" name="文本占位符 3"/>
          <p:cNvSpPr>
            <a:spLocks noGrp="1"/>
          </p:cNvSpPr>
          <p:nvPr>
            <p:ph type="body" sz="half" idx="2"/>
          </p:nvPr>
        </p:nvSpPr>
        <p:spPr>
          <a:xfrm>
            <a:off x="2389982" y="5367338"/>
            <a:ext cx="7315200" cy="804863"/>
          </a:xfrm>
        </p:spPr>
        <p:txBody>
          <a:bodyPr/>
          <a:lstStyle>
            <a:lvl1pPr marL="0" indent="0">
              <a:buNone/>
              <a:defRPr sz="700"/>
            </a:lvl1pPr>
            <a:lvl2pPr marL="228600" indent="0">
              <a:buNone/>
              <a:defRPr sz="600"/>
            </a:lvl2pPr>
            <a:lvl3pPr marL="457200" indent="0">
              <a:buNone/>
              <a:defRPr sz="5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zh-CN" altLang="en-US"/>
              <a:t>单击此处编辑母版文本样式</a:t>
            </a:r>
          </a:p>
        </p:txBody>
      </p:sp>
      <p:sp>
        <p:nvSpPr>
          <p:cNvPr id="5" name="Rectangle 3"/>
          <p:cNvSpPr>
            <a:spLocks noGrp="1"/>
          </p:cNvSpPr>
          <p:nvPr>
            <p:ph type="sldNum" sz="quarter" idx="10"/>
          </p:nvPr>
        </p:nvSpPr>
        <p:spPr>
          <a:ln/>
        </p:spPr>
        <p:txBody>
          <a:bodyPr/>
          <a:lstStyle>
            <a:lvl1pPr>
              <a:defRPr/>
            </a:lvl1pPr>
          </a:lstStyle>
          <a:p>
            <a:fld id="{6CF05290-0B71-4D6C-A79B-85B0B6151674}" type="slidenum">
              <a:rPr lang="zh-CN" altLang="zh-CN"/>
              <a:pPr/>
              <a:t>‹#›</a:t>
            </a:fld>
            <a:endParaRPr lang="zh-CN" altLang="zh-CN"/>
          </a:p>
        </p:txBody>
      </p:sp>
    </p:spTree>
    <p:extLst>
      <p:ext uri="{BB962C8B-B14F-4D97-AF65-F5344CB8AC3E}">
        <p14:creationId xmlns:p14="http://schemas.microsoft.com/office/powerpoint/2010/main" val="1119822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a:ln/>
        </p:spPr>
        <p:txBody>
          <a:bodyPr/>
          <a:lstStyle>
            <a:lvl1pPr>
              <a:defRPr/>
            </a:lvl1pPr>
          </a:lstStyle>
          <a:p>
            <a:fld id="{C01BE5A8-6568-48EE-B6C7-9700B91C0EDB}" type="slidenum">
              <a:rPr lang="zh-CN" altLang="zh-CN"/>
              <a:pPr/>
              <a:t>‹#›</a:t>
            </a:fld>
            <a:endParaRPr lang="zh-CN" altLang="zh-CN"/>
          </a:p>
        </p:txBody>
      </p:sp>
    </p:spTree>
    <p:extLst>
      <p:ext uri="{BB962C8B-B14F-4D97-AF65-F5344CB8AC3E}">
        <p14:creationId xmlns:p14="http://schemas.microsoft.com/office/powerpoint/2010/main" val="795188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2130425"/>
            <a:ext cx="2590800" cy="3508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130425"/>
            <a:ext cx="7696200" cy="3508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p:cNvSpPr>
          <p:nvPr>
            <p:ph type="sldNum" sz="quarter" idx="10"/>
          </p:nvPr>
        </p:nvSpPr>
        <p:spPr>
          <a:ln/>
        </p:spPr>
        <p:txBody>
          <a:bodyPr/>
          <a:lstStyle>
            <a:lvl1pPr>
              <a:defRPr/>
            </a:lvl1pPr>
          </a:lstStyle>
          <a:p>
            <a:fld id="{F1600CC7-45A0-4C02-A87D-143C7AAFB5F4}" type="slidenum">
              <a:rPr lang="zh-CN" altLang="zh-CN"/>
              <a:pPr/>
              <a:t>‹#›</a:t>
            </a:fld>
            <a:endParaRPr lang="zh-CN" altLang="zh-CN"/>
          </a:p>
        </p:txBody>
      </p:sp>
    </p:spTree>
    <p:extLst>
      <p:ext uri="{BB962C8B-B14F-4D97-AF65-F5344CB8AC3E}">
        <p14:creationId xmlns:p14="http://schemas.microsoft.com/office/powerpoint/2010/main" val="343085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AF956F0-F613-44EF-BBE8-F4D149F67B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742662D-8E90-4E3C-B330-1FCD74280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646ED6FF-0127-4788-81C1-39C9E0BCC104}"/>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7111004B-B6E0-4D8A-918E-B62637CD1F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F382138-091D-478F-8D6F-09FB84767049}"/>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15596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F34435-03D3-4F86-85DA-348598EA62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667EE50-79BD-458B-B826-14708302D5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E363088E-A554-4F0E-8D53-DA4FBE48C8E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F0A596CC-1C21-4807-A632-4283B9B36B39}"/>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C3C64254-3853-44A3-8862-98CAF29E4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DAF2A3D-6823-4B5F-9C17-3A0774C7DC7D}"/>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265634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190285-143E-4FDC-B5B8-68E711A8E6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C8BFE99D-9897-4ABB-A245-98970345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091DB939-0E3A-4D61-A0A2-9073D96E4B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9A6E3B47-B907-4F55-A9BB-93553C9BC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B826F8BD-07A7-4CC9-A2B4-691EAA3F50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DA303EC8-7BC2-4AD1-9269-73FF05723224}"/>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8" name="页脚占位符 7">
            <a:extLst>
              <a:ext uri="{FF2B5EF4-FFF2-40B4-BE49-F238E27FC236}">
                <a16:creationId xmlns:a16="http://schemas.microsoft.com/office/drawing/2014/main" xmlns="" id="{6E4842A2-93C4-4FDF-8CA9-1ECB3E53A6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14425F5C-C971-465A-8EDC-CEDC58629E09}"/>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19739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59B232-F70C-4308-B9FE-19139DEA36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EFC5688-372C-4AFF-904A-B817A727D46A}"/>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4" name="页脚占位符 3">
            <a:extLst>
              <a:ext uri="{FF2B5EF4-FFF2-40B4-BE49-F238E27FC236}">
                <a16:creationId xmlns:a16="http://schemas.microsoft.com/office/drawing/2014/main" xmlns="" id="{9B122F94-93B9-4315-A875-A7E06F06B3A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ADD0802C-72C4-4071-91BE-33C1D1E91260}"/>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79946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E90C542-CE20-479B-9D55-61D3BE7BE824}"/>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3" name="页脚占位符 2">
            <a:extLst>
              <a:ext uri="{FF2B5EF4-FFF2-40B4-BE49-F238E27FC236}">
                <a16:creationId xmlns:a16="http://schemas.microsoft.com/office/drawing/2014/main" xmlns="" id="{73CDABF0-66F3-46E5-8531-0697CE3D39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29E20514-2E57-44AA-82FA-DDB3410C68CE}"/>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312163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86D1D4-09BA-49F5-8E4A-A39D3D63A44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227F32A1-F474-4A07-AFFA-CAF240D8D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6FCAE480-C288-48C9-8B8F-A4916E64C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5C7B897A-BB44-484F-8FA0-7102AC899A8A}"/>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AD2D5169-2846-41EA-86B5-C827432B82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5D1E7FB-C81C-41D9-9134-ED1DEFEB6A36}"/>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8494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6B8387F-A7CD-4D79-981C-F101366A25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962D7D0A-43E0-4024-B2F4-82019A31F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24F055ED-EC89-4560-A399-F53DB645E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90C1209A-2873-4897-89E5-257EA5466EC3}"/>
              </a:ext>
            </a:extLst>
          </p:cNvPr>
          <p:cNvSpPr>
            <a:spLocks noGrp="1"/>
          </p:cNvSpPr>
          <p:nvPr>
            <p:ph type="dt" sz="half" idx="10"/>
          </p:nvPr>
        </p:nvSpPr>
        <p:spPr/>
        <p:txBody>
          <a:bodyPr/>
          <a:lstStyle/>
          <a:p>
            <a:fld id="{84763E9A-83B3-4B7D-99C9-70FD69C7C44F}" type="datetimeFigureOut">
              <a:rPr lang="zh-CN" altLang="en-US" smtClean="0"/>
              <a:t>2021/1/8</a:t>
            </a:fld>
            <a:endParaRPr lang="zh-CN" altLang="en-US"/>
          </a:p>
        </p:txBody>
      </p:sp>
      <p:sp>
        <p:nvSpPr>
          <p:cNvPr id="6" name="页脚占位符 5">
            <a:extLst>
              <a:ext uri="{FF2B5EF4-FFF2-40B4-BE49-F238E27FC236}">
                <a16:creationId xmlns:a16="http://schemas.microsoft.com/office/drawing/2014/main" xmlns="" id="{D06068BA-4D3E-416E-86DE-5956EC0A11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1F35581-B643-4110-966E-79644F1D1C6D}"/>
              </a:ext>
            </a:extLst>
          </p:cNvPr>
          <p:cNvSpPr>
            <a:spLocks noGrp="1"/>
          </p:cNvSpPr>
          <p:nvPr>
            <p:ph type="sldNum" sz="quarter" idx="12"/>
          </p:nvPr>
        </p:nvSpPr>
        <p:spPr/>
        <p:txBody>
          <a:body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334313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E623FBF6-A7CE-4DFF-9B16-24980932F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3F7ED916-27F8-455B-934A-419D547BD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3C297FD-7A6D-4448-8D52-A5E024848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63E9A-83B3-4B7D-99C9-70FD69C7C44F}" type="datetimeFigureOut">
              <a:rPr lang="zh-CN" altLang="en-US" smtClean="0"/>
              <a:t>2021/1/8</a:t>
            </a:fld>
            <a:endParaRPr lang="zh-CN" altLang="en-US"/>
          </a:p>
        </p:txBody>
      </p:sp>
      <p:sp>
        <p:nvSpPr>
          <p:cNvPr id="5" name="页脚占位符 4">
            <a:extLst>
              <a:ext uri="{FF2B5EF4-FFF2-40B4-BE49-F238E27FC236}">
                <a16:creationId xmlns:a16="http://schemas.microsoft.com/office/drawing/2014/main" xmlns="" id="{9D0F7EAF-4FB6-47A1-9AE7-CAE3E96C2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C502F81B-53F8-42A9-9CD3-BA909AA37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300BC-E0C7-437F-9580-D3AADE50621F}" type="slidenum">
              <a:rPr lang="zh-CN" altLang="en-US" smtClean="0"/>
              <a:t>‹#›</a:t>
            </a:fld>
            <a:endParaRPr lang="zh-CN" altLang="en-US"/>
          </a:p>
        </p:txBody>
      </p:sp>
    </p:spTree>
    <p:extLst>
      <p:ext uri="{BB962C8B-B14F-4D97-AF65-F5344CB8AC3E}">
        <p14:creationId xmlns:p14="http://schemas.microsoft.com/office/powerpoint/2010/main" val="170884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504C"/>
            </a:gs>
            <a:gs pos="100000">
              <a:srgbClr val="4D7470"/>
            </a:gs>
          </a:gsLst>
          <a:lin ang="5400000"/>
        </a:gra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bwMode="auto">
          <a:xfrm>
            <a:off x="914400" y="2130425"/>
            <a:ext cx="103632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8" tIns="35718" rIns="35718" bIns="35718" numCol="1" anchor="b" anchorCtr="0" compatLnSpc="1">
            <a:prstTxWarp prst="textNoShape">
              <a:avLst/>
            </a:prstTxWarp>
          </a:bodyPr>
          <a:lstStyle/>
          <a:p>
            <a:pPr lvl="0"/>
            <a:r>
              <a:rPr lang="zh-CN" altLang="zh-CN">
                <a:sym typeface="Arial" pitchFamily="34" charset="0"/>
              </a:rPr>
              <a:t>Click to edit Master title style</a:t>
            </a:r>
          </a:p>
        </p:txBody>
      </p:sp>
      <p:sp>
        <p:nvSpPr>
          <p:cNvPr id="2051" name="Rectangle 2"/>
          <p:cNvSpPr>
            <a:spLocks noGrp="1"/>
          </p:cNvSpPr>
          <p:nvPr>
            <p:ph type="body" sz="quarter" idx="1"/>
          </p:nvPr>
        </p:nvSpPr>
        <p:spPr bwMode="auto">
          <a:xfrm>
            <a:off x="1828800" y="3886200"/>
            <a:ext cx="8534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5718" tIns="35718" rIns="35718" bIns="35718" numCol="1" anchor="t" anchorCtr="0" compatLnSpc="1">
            <a:prstTxWarp prst="textNoShape">
              <a:avLst/>
            </a:prstTxWarp>
          </a:bodyPr>
          <a:lstStyle/>
          <a:p>
            <a:pPr lvl="0"/>
            <a:r>
              <a:rPr lang="zh-CN" altLang="zh-CN">
                <a:sym typeface="Arial" pitchFamily="34" charset="0"/>
              </a:rPr>
              <a:t>Click to edit Master text styles</a:t>
            </a:r>
          </a:p>
          <a:p>
            <a:pPr lvl="1"/>
            <a:r>
              <a:rPr lang="zh-CN" altLang="zh-CN">
                <a:sym typeface="Arial" pitchFamily="34" charset="0"/>
              </a:rPr>
              <a:t>Second level</a:t>
            </a:r>
          </a:p>
          <a:p>
            <a:pPr lvl="2"/>
            <a:r>
              <a:rPr lang="zh-CN" altLang="zh-CN">
                <a:sym typeface="Arial" pitchFamily="34" charset="0"/>
              </a:rPr>
              <a:t>Third level</a:t>
            </a:r>
          </a:p>
          <a:p>
            <a:pPr lvl="3"/>
            <a:r>
              <a:rPr lang="zh-CN" altLang="zh-CN">
                <a:sym typeface="Arial" pitchFamily="34" charset="0"/>
              </a:rPr>
              <a:t>Fourth level</a:t>
            </a:r>
          </a:p>
          <a:p>
            <a:pPr lvl="4"/>
            <a:r>
              <a:rPr lang="zh-CN" altLang="zh-CN">
                <a:sym typeface="Arial" pitchFamily="34" charset="0"/>
              </a:rPr>
              <a:t>Fifth level</a:t>
            </a:r>
          </a:p>
        </p:txBody>
      </p:sp>
      <p:sp>
        <p:nvSpPr>
          <p:cNvPr id="2" name="Rectangle 3"/>
          <p:cNvSpPr>
            <a:spLocks noGrp="1"/>
          </p:cNvSpPr>
          <p:nvPr>
            <p:ph type="sldNum" sz="quarter" idx="2"/>
          </p:nvPr>
        </p:nvSpPr>
        <p:spPr bwMode="auto">
          <a:xfrm>
            <a:off x="5966619" y="6500813"/>
            <a:ext cx="247650" cy="254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35718" tIns="35718" rIns="35718" bIns="35718" numCol="1" anchor="t" anchorCtr="0" compatLnSpc="1">
            <a:prstTxWarp prst="textNoShape">
              <a:avLst/>
            </a:prstTxWarp>
          </a:bodyPr>
          <a:lstStyle>
            <a:lvl1pPr>
              <a:defRPr sz="1200">
                <a:latin typeface="Helvetica Light" charset="0"/>
                <a:ea typeface="宋体" pitchFamily="2" charset="-122"/>
                <a:sym typeface="Helvetica Light" charset="0"/>
              </a:defRPr>
            </a:lvl1pPr>
          </a:lstStyle>
          <a:p>
            <a:pPr algn="ctr" defTabSz="409575" fontAlgn="base" hangingPunct="0">
              <a:spcBef>
                <a:spcPct val="0"/>
              </a:spcBef>
              <a:spcAft>
                <a:spcPct val="0"/>
              </a:spcAft>
            </a:pPr>
            <a:fld id="{B4279B72-EE83-4682-A519-65D2DA39508C}" type="slidenum">
              <a:rPr lang="zh-CN" altLang="zh-CN" smtClean="0">
                <a:solidFill>
                  <a:srgbClr val="FFFFFF"/>
                </a:solidFill>
              </a:rPr>
              <a:pPr algn="ctr" defTabSz="409575" fontAlgn="base" hangingPunct="0">
                <a:spcBef>
                  <a:spcPct val="0"/>
                </a:spcBef>
                <a:spcAft>
                  <a:spcPct val="0"/>
                </a:spcAft>
              </a:pPr>
              <a:t>‹#›</a:t>
            </a:fld>
            <a:endParaRPr lang="zh-CN" altLang="zh-CN">
              <a:solidFill>
                <a:srgbClr val="FFFFFF"/>
              </a:solidFill>
            </a:endParaRPr>
          </a:p>
        </p:txBody>
      </p:sp>
    </p:spTree>
    <p:extLst>
      <p:ext uri="{BB962C8B-B14F-4D97-AF65-F5344CB8AC3E}">
        <p14:creationId xmlns:p14="http://schemas.microsoft.com/office/powerpoint/2010/main" val="2725512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2813" rtl="0" eaLnBrk="0" fontAlgn="base" hangingPunct="0">
        <a:lnSpc>
          <a:spcPct val="90000"/>
        </a:lnSpc>
        <a:spcBef>
          <a:spcPct val="0"/>
        </a:spcBef>
        <a:spcAft>
          <a:spcPct val="0"/>
        </a:spcAft>
        <a:defRPr sz="2800" b="1">
          <a:solidFill>
            <a:srgbClr val="000000"/>
          </a:solidFill>
          <a:latin typeface="+mj-lt"/>
          <a:ea typeface="+mj-ea"/>
          <a:cs typeface="+mj-cs"/>
          <a:sym typeface="Arial" pitchFamily="34" charset="0"/>
        </a:defRPr>
      </a:lvl1pPr>
      <a:lvl2pPr algn="l" defTabSz="912813" rtl="0" eaLnBrk="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2pPr>
      <a:lvl3pPr algn="l" defTabSz="912813" rtl="0" eaLnBrk="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3pPr>
      <a:lvl4pPr algn="l" defTabSz="912813" rtl="0" eaLnBrk="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4pPr>
      <a:lvl5pPr algn="l" defTabSz="912813" rtl="0" eaLnBrk="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5pPr>
      <a:lvl6pPr marL="228600" algn="l" defTabSz="912813" rtl="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6pPr>
      <a:lvl7pPr marL="457200" algn="l" defTabSz="912813" rtl="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7pPr>
      <a:lvl8pPr marL="685800" algn="l" defTabSz="912813" rtl="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8pPr>
      <a:lvl9pPr marL="914400" algn="l" defTabSz="912813" rtl="0" fontAlgn="base" hangingPunct="0">
        <a:lnSpc>
          <a:spcPct val="90000"/>
        </a:lnSpc>
        <a:spcBef>
          <a:spcPct val="0"/>
        </a:spcBef>
        <a:spcAft>
          <a:spcPct val="0"/>
        </a:spcAft>
        <a:defRPr sz="2800" b="1">
          <a:solidFill>
            <a:srgbClr val="000000"/>
          </a:solidFill>
          <a:latin typeface="Arial" pitchFamily="34" charset="0"/>
          <a:cs typeface="Arial" pitchFamily="34" charset="0"/>
          <a:sym typeface="Arial" pitchFamily="34" charset="0"/>
        </a:defRPr>
      </a:lvl9pPr>
    </p:titleStyle>
    <p:bodyStyle>
      <a:lvl1pPr marL="227013" indent="-227013" algn="l" defTabSz="912813" rtl="0" eaLnBrk="0" fontAlgn="base" hangingPunct="0">
        <a:lnSpc>
          <a:spcPct val="90000"/>
        </a:lnSpc>
        <a:spcBef>
          <a:spcPts val="1000"/>
        </a:spcBef>
        <a:spcAft>
          <a:spcPct val="0"/>
        </a:spcAft>
        <a:buSzPct val="100000"/>
        <a:buFont typeface="Arial" pitchFamily="34" charset="0"/>
        <a:buChar char="•"/>
        <a:defRPr sz="1800">
          <a:solidFill>
            <a:srgbClr val="000000"/>
          </a:solidFill>
          <a:latin typeface="+mn-lt"/>
          <a:ea typeface="+mn-ea"/>
          <a:cs typeface="+mn-cs"/>
          <a:sym typeface="Arial" pitchFamily="34" charset="0"/>
        </a:defRPr>
      </a:lvl1pPr>
      <a:lvl2pPr marL="1255713" indent="-1028700" algn="l" defTabSz="912813" rtl="0" eaLnBrk="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2pPr>
      <a:lvl3pPr marL="1633538" indent="-1177925" algn="l" defTabSz="912813" rtl="0" eaLnBrk="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3pPr>
      <a:lvl4pPr marL="2055813" indent="-1371600" algn="l" defTabSz="912813" rtl="0" eaLnBrk="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4pPr>
      <a:lvl5pPr marL="2284413" indent="-1371600" algn="l" defTabSz="912813" rtl="0" eaLnBrk="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5pPr>
      <a:lvl6pPr marL="2513013" indent="-1371600" algn="l" defTabSz="912813" rtl="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6pPr>
      <a:lvl7pPr marL="2741613" indent="-1371600" algn="l" defTabSz="912813" rtl="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7pPr>
      <a:lvl8pPr marL="2970213" indent="-1371600" algn="l" defTabSz="912813" rtl="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8pPr>
      <a:lvl9pPr marL="3198813" indent="-1371600" algn="l" defTabSz="912813" rtl="0" fontAlgn="base" hangingPunct="0">
        <a:lnSpc>
          <a:spcPct val="90000"/>
        </a:lnSpc>
        <a:spcBef>
          <a:spcPts val="1000"/>
        </a:spcBef>
        <a:spcAft>
          <a:spcPct val="0"/>
        </a:spcAft>
        <a:buSzPct val="100000"/>
        <a:buFont typeface="Arial" pitchFamily="34" charset="0"/>
        <a:buChar char="•"/>
        <a:defRPr sz="1800">
          <a:solidFill>
            <a:srgbClr val="000000"/>
          </a:solidFill>
          <a:latin typeface="+mn-lt"/>
          <a:cs typeface="+mn-cs"/>
          <a:sym typeface="Arial" pitchFamily="34" charset="0"/>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gsds.cbi.pku.edu.cn/"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descr="图像"/>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7" name="Picture 2" descr="图像"/>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06520" y="712788"/>
            <a:ext cx="4096544" cy="4096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899671" y="1254983"/>
            <a:ext cx="7760533" cy="1446550"/>
          </a:xfrm>
          <a:prstGeom prst="rect">
            <a:avLst/>
          </a:prstGeom>
          <a:noFill/>
        </p:spPr>
        <p:txBody>
          <a:bodyPr wrap="square" rtlCol="0">
            <a:spAutoFit/>
          </a:bodyPr>
          <a:lstStyle/>
          <a:p>
            <a:pPr algn="ctr"/>
            <a:r>
              <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新宋体" pitchFamily="49" charset="-122"/>
                <a:ea typeface="新宋体" pitchFamily="49" charset="-122"/>
                <a:cs typeface="Adobe Hebrew" pitchFamily="18" charset="-79"/>
              </a:rPr>
              <a:t>FOB</a:t>
            </a:r>
            <a:r>
              <a:rPr lang="zh-CN" alt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新宋体" pitchFamily="49" charset="-122"/>
                <a:ea typeface="新宋体" pitchFamily="49" charset="-122"/>
                <a:cs typeface="Adobe Hebrew" pitchFamily="18" charset="-79"/>
              </a:rPr>
              <a:t>组实用生物信息技术汇报</a:t>
            </a:r>
            <a:endParaRPr lang="en-US" altLang="zh-CN"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新宋体" pitchFamily="49" charset="-122"/>
              <a:ea typeface="新宋体" pitchFamily="49" charset="-122"/>
              <a:cs typeface="Adobe Hebrew" pitchFamily="18" charset="-79"/>
            </a:endParaRPr>
          </a:p>
          <a:p>
            <a:pPr algn="ctr"/>
            <a:r>
              <a:rPr lang="zh-CN" altLang="en-US" sz="4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新宋体" pitchFamily="49" charset="-122"/>
                <a:ea typeface="新宋体" pitchFamily="49" charset="-122"/>
                <a:cs typeface="Adobe Hebrew" pitchFamily="18" charset="-79"/>
              </a:rPr>
              <a:t>之基因家族的鉴定分析</a:t>
            </a:r>
          </a:p>
        </p:txBody>
      </p:sp>
      <p:sp>
        <p:nvSpPr>
          <p:cNvPr id="11" name="TextBox 10"/>
          <p:cNvSpPr txBox="1"/>
          <p:nvPr/>
        </p:nvSpPr>
        <p:spPr>
          <a:xfrm>
            <a:off x="2160592" y="6320730"/>
            <a:ext cx="5238690" cy="400110"/>
          </a:xfrm>
          <a:prstGeom prst="rect">
            <a:avLst/>
          </a:prstGeom>
          <a:noFill/>
        </p:spPr>
        <p:txBody>
          <a:bodyPr wrap="square" rtlCol="0">
            <a:spAutoFit/>
          </a:bodyPr>
          <a:lstStyle/>
          <a:p>
            <a:r>
              <a:rPr lang="zh-CN" altLang="en-US" sz="2000" dirty="0">
                <a:solidFill>
                  <a:srgbClr val="EEECE1"/>
                </a:solidFill>
                <a:cs typeface="Arial" pitchFamily="34" charset="0"/>
              </a:rPr>
              <a:t>小组成员：吴师师，马会珍，姜梦云，王平</a:t>
            </a:r>
          </a:p>
        </p:txBody>
      </p:sp>
      <p:sp>
        <p:nvSpPr>
          <p:cNvPr id="12" name="矩形 30"/>
          <p:cNvSpPr>
            <a:spLocks noChangeArrowheads="1"/>
          </p:cNvSpPr>
          <p:nvPr/>
        </p:nvSpPr>
        <p:spPr bwMode="auto">
          <a:xfrm>
            <a:off x="3722635" y="4440000"/>
            <a:ext cx="324779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eaLnBrk="1" hangingPunct="1">
              <a:lnSpc>
                <a:spcPct val="150000"/>
              </a:lnSpc>
            </a:pPr>
            <a:r>
              <a:rPr lang="zh-CN" altLang="en-US" sz="2800" b="1" i="1" dirty="0">
                <a:solidFill>
                  <a:srgbClr val="EEECE1"/>
                </a:solidFill>
                <a:cs typeface="Arial" pitchFamily="34" charset="0"/>
                <a:sym typeface="微软雅黑" pitchFamily="34" charset="-122"/>
              </a:rPr>
              <a:t>汇报人：吴师师</a:t>
            </a:r>
          </a:p>
        </p:txBody>
      </p:sp>
    </p:spTree>
    <p:extLst>
      <p:ext uri="{BB962C8B-B14F-4D97-AF65-F5344CB8AC3E}">
        <p14:creationId xmlns:p14="http://schemas.microsoft.com/office/powerpoint/2010/main" val="30050644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grpSp>
        <p:nvGrpSpPr>
          <p:cNvPr id="2" name="组合 1"/>
          <p:cNvGrpSpPr/>
          <p:nvPr/>
        </p:nvGrpSpPr>
        <p:grpSpPr>
          <a:xfrm>
            <a:off x="818146" y="1296540"/>
            <a:ext cx="11084294" cy="5208572"/>
            <a:chOff x="818146" y="1158239"/>
            <a:chExt cx="11084294" cy="5208572"/>
          </a:xfrm>
        </p:grpSpPr>
        <p:grpSp>
          <p:nvGrpSpPr>
            <p:cNvPr id="10" name="组合 9"/>
            <p:cNvGrpSpPr/>
            <p:nvPr/>
          </p:nvGrpSpPr>
          <p:grpSpPr>
            <a:xfrm>
              <a:off x="818146" y="1158240"/>
              <a:ext cx="3420000" cy="5208389"/>
              <a:chOff x="818146" y="807720"/>
              <a:chExt cx="3420000" cy="5208389"/>
            </a:xfrm>
          </p:grpSpPr>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32139" t="8144" r="40965" b="8456"/>
              <a:stretch/>
            </p:blipFill>
            <p:spPr>
              <a:xfrm>
                <a:off x="818146" y="807720"/>
                <a:ext cx="3420000" cy="4810363"/>
              </a:xfrm>
              <a:prstGeom prst="rect">
                <a:avLst/>
              </a:prstGeom>
            </p:spPr>
          </p:pic>
          <p:sp>
            <p:nvSpPr>
              <p:cNvPr id="8" name="TextBox 7"/>
              <p:cNvSpPr txBox="1"/>
              <p:nvPr/>
            </p:nvSpPr>
            <p:spPr>
              <a:xfrm>
                <a:off x="1459584" y="5646777"/>
                <a:ext cx="2143536" cy="369332"/>
              </a:xfrm>
              <a:prstGeom prst="rect">
                <a:avLst/>
              </a:prstGeom>
              <a:noFill/>
            </p:spPr>
            <p:txBody>
              <a:bodyPr wrap="none" rtlCol="0">
                <a:spAutoFit/>
              </a:bodyPr>
              <a:lstStyle/>
              <a:p>
                <a:r>
                  <a:rPr lang="en-US" altLang="zh-CN" dirty="0"/>
                  <a:t>a. phylogenetic tree</a:t>
                </a:r>
                <a:endParaRPr lang="zh-CN" altLang="en-US" dirty="0"/>
              </a:p>
            </p:txBody>
          </p:sp>
        </p:grpSp>
        <p:grpSp>
          <p:nvGrpSpPr>
            <p:cNvPr id="14" name="组合 13"/>
            <p:cNvGrpSpPr/>
            <p:nvPr/>
          </p:nvGrpSpPr>
          <p:grpSpPr>
            <a:xfrm>
              <a:off x="4434840" y="1158239"/>
              <a:ext cx="3331437" cy="5208572"/>
              <a:chOff x="4434840" y="807719"/>
              <a:chExt cx="3331437" cy="5208572"/>
            </a:xfrm>
          </p:grpSpPr>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l="8466"/>
              <a:stretch/>
            </p:blipFill>
            <p:spPr>
              <a:xfrm>
                <a:off x="4434840" y="807719"/>
                <a:ext cx="3331437" cy="4770303"/>
              </a:xfrm>
              <a:prstGeom prst="rect">
                <a:avLst/>
              </a:prstGeom>
            </p:spPr>
          </p:pic>
          <p:sp>
            <p:nvSpPr>
              <p:cNvPr id="11" name="TextBox 10"/>
              <p:cNvSpPr txBox="1"/>
              <p:nvPr/>
            </p:nvSpPr>
            <p:spPr>
              <a:xfrm>
                <a:off x="5074919" y="5646959"/>
                <a:ext cx="1866217" cy="369332"/>
              </a:xfrm>
              <a:prstGeom prst="rect">
                <a:avLst/>
              </a:prstGeom>
              <a:noFill/>
            </p:spPr>
            <p:txBody>
              <a:bodyPr wrap="none" rtlCol="0">
                <a:spAutoFit/>
              </a:bodyPr>
              <a:lstStyle/>
              <a:p>
                <a:r>
                  <a:rPr lang="en-US" altLang="zh-CN" dirty="0"/>
                  <a:t>b. gene structure</a:t>
                </a:r>
                <a:endParaRPr lang="zh-CN" altLang="en-US" dirty="0"/>
              </a:p>
            </p:txBody>
          </p:sp>
        </p:grpSp>
        <p:grpSp>
          <p:nvGrpSpPr>
            <p:cNvPr id="15" name="组合 14"/>
            <p:cNvGrpSpPr/>
            <p:nvPr/>
          </p:nvGrpSpPr>
          <p:grpSpPr>
            <a:xfrm>
              <a:off x="8107680" y="1158239"/>
              <a:ext cx="3794760" cy="5208572"/>
              <a:chOff x="8107680" y="807719"/>
              <a:chExt cx="3794760" cy="5208572"/>
            </a:xfrm>
          </p:grpSpPr>
          <p:pic>
            <p:nvPicPr>
              <p:cNvPr id="2050"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23148"/>
              <a:stretch/>
            </p:blipFill>
            <p:spPr bwMode="auto">
              <a:xfrm>
                <a:off x="8107680" y="807719"/>
                <a:ext cx="3794760" cy="47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9149697" y="5646959"/>
                <a:ext cx="1710725" cy="369332"/>
              </a:xfrm>
              <a:prstGeom prst="rect">
                <a:avLst/>
              </a:prstGeom>
              <a:noFill/>
            </p:spPr>
            <p:txBody>
              <a:bodyPr wrap="none" rtlCol="0">
                <a:spAutoFit/>
              </a:bodyPr>
              <a:lstStyle/>
              <a:p>
                <a:r>
                  <a:rPr lang="en-US" altLang="zh-CN" dirty="0"/>
                  <a:t>c. Motif pattern</a:t>
                </a:r>
                <a:endParaRPr lang="zh-CN" altLang="en-US" dirty="0"/>
              </a:p>
            </p:txBody>
          </p:sp>
        </p:grpSp>
      </p:grpSp>
      <p:sp>
        <p:nvSpPr>
          <p:cNvPr id="16" name="TextBox 15"/>
          <p:cNvSpPr txBox="1"/>
          <p:nvPr/>
        </p:nvSpPr>
        <p:spPr>
          <a:xfrm>
            <a:off x="3603120" y="497120"/>
            <a:ext cx="5003293" cy="523220"/>
          </a:xfrm>
          <a:prstGeom prst="rect">
            <a:avLst/>
          </a:prstGeom>
          <a:noFill/>
        </p:spPr>
        <p:txBody>
          <a:bodyPr wrap="none" rtlCol="0">
            <a:spAutoFit/>
          </a:bodyPr>
          <a:lstStyle/>
          <a:p>
            <a:r>
              <a:rPr lang="en-US" altLang="zh-CN" sz="2800" b="1" dirty="0">
                <a:solidFill>
                  <a:schemeClr val="accent6">
                    <a:lumMod val="75000"/>
                  </a:schemeClr>
                </a:solidFill>
                <a:latin typeface="Arial" pitchFamily="34" charset="0"/>
                <a:cs typeface="Arial" pitchFamily="34" charset="0"/>
              </a:rPr>
              <a:t>Result of sequence analysis</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257530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7" name="TextBox 6"/>
          <p:cNvSpPr txBox="1"/>
          <p:nvPr/>
        </p:nvSpPr>
        <p:spPr>
          <a:xfrm>
            <a:off x="3603120" y="409851"/>
            <a:ext cx="5003293" cy="523220"/>
          </a:xfrm>
          <a:prstGeom prst="rect">
            <a:avLst/>
          </a:prstGeom>
          <a:noFill/>
        </p:spPr>
        <p:txBody>
          <a:bodyPr wrap="none" rtlCol="0">
            <a:spAutoFit/>
          </a:bodyPr>
          <a:lstStyle/>
          <a:p>
            <a:r>
              <a:rPr lang="en-US" altLang="zh-CN" sz="2800" b="1" dirty="0">
                <a:solidFill>
                  <a:schemeClr val="accent6">
                    <a:lumMod val="75000"/>
                  </a:schemeClr>
                </a:solidFill>
                <a:latin typeface="Arial" pitchFamily="34" charset="0"/>
                <a:cs typeface="Arial" pitchFamily="34" charset="0"/>
              </a:rPr>
              <a:t>Result of sequence analysis</a:t>
            </a:r>
            <a:endParaRPr lang="zh-CN" altLang="en-US" sz="2800" b="1" dirty="0">
              <a:solidFill>
                <a:schemeClr val="accent6">
                  <a:lumMod val="75000"/>
                </a:schemeClr>
              </a:solidFil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36" y="827615"/>
            <a:ext cx="7315200" cy="5620534"/>
          </a:xfrm>
          <a:prstGeom prst="rect">
            <a:avLst/>
          </a:prstGeom>
        </p:spPr>
      </p:pic>
      <p:sp>
        <p:nvSpPr>
          <p:cNvPr id="3" name="文本框 2">
            <a:extLst>
              <a:ext uri="{FF2B5EF4-FFF2-40B4-BE49-F238E27FC236}">
                <a16:creationId xmlns:a16="http://schemas.microsoft.com/office/drawing/2014/main" xmlns="" id="{9873A251-D9E1-40D2-B8F0-0BB72BC2D844}"/>
              </a:ext>
            </a:extLst>
          </p:cNvPr>
          <p:cNvSpPr txBox="1"/>
          <p:nvPr/>
        </p:nvSpPr>
        <p:spPr>
          <a:xfrm>
            <a:off x="8310623" y="1319514"/>
            <a:ext cx="3426107" cy="4801314"/>
          </a:xfrm>
          <a:prstGeom prst="rect">
            <a:avLst/>
          </a:prstGeom>
          <a:noFill/>
        </p:spPr>
        <p:txBody>
          <a:bodyPr wrap="square" rtlCol="0">
            <a:spAutoFit/>
          </a:bodyPr>
          <a:lstStyle/>
          <a:p>
            <a:pPr>
              <a:lnSpc>
                <a:spcPct val="150000"/>
              </a:lnSpc>
            </a:pPr>
            <a:r>
              <a:rPr lang="zh-CN" altLang="en-US" sz="2400" dirty="0"/>
              <a:t>进化树的结论就是，用不同颜色标起来的是分成不同的分组</a:t>
            </a:r>
            <a:endParaRPr lang="en-US" altLang="zh-CN" sz="2400" dirty="0"/>
          </a:p>
          <a:p>
            <a:pPr>
              <a:lnSpc>
                <a:spcPct val="150000"/>
              </a:lnSpc>
            </a:pPr>
            <a:r>
              <a:rPr lang="en-US" altLang="zh-CN" sz="2400" dirty="0"/>
              <a:t>domain</a:t>
            </a:r>
            <a:r>
              <a:rPr lang="zh-CN" altLang="en-US" sz="2400" dirty="0"/>
              <a:t>图是验证基因结构里面的存在</a:t>
            </a:r>
            <a:r>
              <a:rPr lang="en-US" altLang="zh-CN" sz="2400" dirty="0"/>
              <a:t>WRKY</a:t>
            </a:r>
            <a:r>
              <a:rPr lang="zh-CN" altLang="en-US" sz="2400" dirty="0"/>
              <a:t>基因的位置（红）或者长短；</a:t>
            </a:r>
            <a:endParaRPr lang="en-US" altLang="zh-CN" sz="2400" dirty="0"/>
          </a:p>
          <a:p>
            <a:pPr>
              <a:lnSpc>
                <a:spcPct val="150000"/>
              </a:lnSpc>
            </a:pPr>
            <a:r>
              <a:rPr lang="en-US" altLang="zh-CN" sz="2400" dirty="0"/>
              <a:t>motif</a:t>
            </a:r>
            <a:r>
              <a:rPr lang="zh-CN" altLang="en-US" sz="2400" dirty="0"/>
              <a:t>图是各个保守</a:t>
            </a:r>
            <a:r>
              <a:rPr lang="en-US" altLang="zh-CN" sz="2400" dirty="0"/>
              <a:t>motif</a:t>
            </a:r>
            <a:r>
              <a:rPr lang="zh-CN" altLang="en-US" sz="2400" dirty="0"/>
              <a:t>的分布</a:t>
            </a:r>
            <a:endParaRPr lang="zh-CN" altLang="en-US" dirty="0"/>
          </a:p>
          <a:p>
            <a:endParaRPr lang="zh-CN" altLang="en-US" dirty="0"/>
          </a:p>
        </p:txBody>
      </p:sp>
    </p:spTree>
    <p:extLst>
      <p:ext uri="{BB962C8B-B14F-4D97-AF65-F5344CB8AC3E}">
        <p14:creationId xmlns:p14="http://schemas.microsoft.com/office/powerpoint/2010/main" val="23792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3" name="TextBox 2"/>
          <p:cNvSpPr txBox="1"/>
          <p:nvPr/>
        </p:nvSpPr>
        <p:spPr>
          <a:xfrm>
            <a:off x="2707574" y="301534"/>
            <a:ext cx="6736080" cy="978729"/>
          </a:xfrm>
          <a:prstGeom prst="rect">
            <a:avLst/>
          </a:prstGeom>
        </p:spPr>
        <p:txBody>
          <a:bodyPr vert="horz" lIns="91440" tIns="45720" rIns="91440" bIns="45720" rtlCol="0" anchor="ctr">
            <a:normAutofit/>
          </a:bodyPr>
          <a:lstStyle>
            <a:lvl1pPr>
              <a:lnSpc>
                <a:spcPct val="90000"/>
              </a:lnSpc>
              <a:spcBef>
                <a:spcPct val="0"/>
              </a:spcBef>
              <a:buNone/>
              <a:defRPr sz="3200">
                <a:latin typeface="Arial" pitchFamily="34" charset="0"/>
                <a:ea typeface="+mj-ea"/>
                <a:cs typeface="Arial" pitchFamily="34" charset="0"/>
              </a:defRPr>
            </a:lvl1pPr>
          </a:lstStyle>
          <a:p>
            <a:r>
              <a:rPr lang="en-US" altLang="zh-CN" sz="2800" b="1" dirty="0" err="1">
                <a:solidFill>
                  <a:schemeClr val="accent6">
                    <a:lumMod val="75000"/>
                  </a:schemeClr>
                </a:solidFill>
              </a:rPr>
              <a:t>Synteny</a:t>
            </a:r>
            <a:r>
              <a:rPr lang="en-US" altLang="zh-CN" sz="2800" b="1" dirty="0">
                <a:solidFill>
                  <a:schemeClr val="accent6">
                    <a:lumMod val="75000"/>
                  </a:schemeClr>
                </a:solidFill>
              </a:rPr>
              <a:t> analysis of </a:t>
            </a:r>
            <a:r>
              <a:rPr lang="en-US" altLang="zh-CN" sz="2800" b="1" dirty="0" err="1">
                <a:solidFill>
                  <a:schemeClr val="accent6">
                    <a:lumMod val="75000"/>
                  </a:schemeClr>
                </a:solidFill>
              </a:rPr>
              <a:t>AcWRKY</a:t>
            </a:r>
            <a:r>
              <a:rPr lang="en-US" altLang="zh-CN" sz="2800" b="1" dirty="0">
                <a:solidFill>
                  <a:schemeClr val="accent6">
                    <a:lumMod val="75000"/>
                  </a:schemeClr>
                </a:solidFill>
              </a:rPr>
              <a:t> genes</a:t>
            </a:r>
          </a:p>
        </p:txBody>
      </p:sp>
      <p:grpSp>
        <p:nvGrpSpPr>
          <p:cNvPr id="40" name="组合 39"/>
          <p:cNvGrpSpPr/>
          <p:nvPr/>
        </p:nvGrpSpPr>
        <p:grpSpPr>
          <a:xfrm>
            <a:off x="365535" y="1508565"/>
            <a:ext cx="11497185" cy="2063409"/>
            <a:chOff x="370328" y="2980764"/>
            <a:chExt cx="11561697" cy="2056559"/>
          </a:xfrm>
        </p:grpSpPr>
        <p:sp>
          <p:nvSpPr>
            <p:cNvPr id="41" name="矩形: 圆角 3">
              <a:extLst>
                <a:ext uri="{FF2B5EF4-FFF2-40B4-BE49-F238E27FC236}">
                  <a16:creationId xmlns:a16="http://schemas.microsoft.com/office/drawing/2014/main" xmlns="" id="{D142E506-4D88-4979-90A5-4CC9369FCEAD}"/>
                </a:ext>
              </a:extLst>
            </p:cNvPr>
            <p:cNvSpPr/>
            <p:nvPr/>
          </p:nvSpPr>
          <p:spPr>
            <a:xfrm>
              <a:off x="370329" y="2980764"/>
              <a:ext cx="1546414"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gff</a:t>
              </a:r>
              <a:r>
                <a:rPr lang="zh-CN" altLang="en-US" dirty="0"/>
                <a:t>文件下载</a:t>
              </a:r>
            </a:p>
          </p:txBody>
        </p:sp>
        <p:sp>
          <p:nvSpPr>
            <p:cNvPr id="42" name="矩形: 圆角 7">
              <a:extLst>
                <a:ext uri="{FF2B5EF4-FFF2-40B4-BE49-F238E27FC236}">
                  <a16:creationId xmlns:a16="http://schemas.microsoft.com/office/drawing/2014/main" xmlns="" id="{08732212-12C1-42F3-97AD-7D10418B2BDD}"/>
                </a:ext>
              </a:extLst>
            </p:cNvPr>
            <p:cNvSpPr/>
            <p:nvPr/>
          </p:nvSpPr>
          <p:spPr>
            <a:xfrm>
              <a:off x="370328" y="4140852"/>
              <a:ext cx="1546414"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fa</a:t>
              </a:r>
              <a:r>
                <a:rPr lang="zh-CN" altLang="en-US" dirty="0"/>
                <a:t>文件下载</a:t>
              </a:r>
            </a:p>
          </p:txBody>
        </p:sp>
        <p:sp>
          <p:nvSpPr>
            <p:cNvPr id="43" name="矩形: 圆角 8">
              <a:extLst>
                <a:ext uri="{FF2B5EF4-FFF2-40B4-BE49-F238E27FC236}">
                  <a16:creationId xmlns:a16="http://schemas.microsoft.com/office/drawing/2014/main" xmlns="" id="{93D23949-8B61-431F-B293-9814B1760A1A}"/>
                </a:ext>
              </a:extLst>
            </p:cNvPr>
            <p:cNvSpPr/>
            <p:nvPr/>
          </p:nvSpPr>
          <p:spPr>
            <a:xfrm>
              <a:off x="2615211" y="2980764"/>
              <a:ext cx="1780915"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筛选修改核对</a:t>
              </a:r>
            </a:p>
          </p:txBody>
        </p:sp>
        <p:sp>
          <p:nvSpPr>
            <p:cNvPr id="44" name="矩形: 圆角 9">
              <a:extLst>
                <a:ext uri="{FF2B5EF4-FFF2-40B4-BE49-F238E27FC236}">
                  <a16:creationId xmlns:a16="http://schemas.microsoft.com/office/drawing/2014/main" xmlns="" id="{8291B27B-FA92-4763-A99A-B93D723DD3B7}"/>
                </a:ext>
              </a:extLst>
            </p:cNvPr>
            <p:cNvSpPr/>
            <p:nvPr/>
          </p:nvSpPr>
          <p:spPr>
            <a:xfrm>
              <a:off x="2661452" y="4140852"/>
              <a:ext cx="1705647"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筛选修改核对</a:t>
              </a:r>
            </a:p>
          </p:txBody>
        </p:sp>
        <p:sp>
          <p:nvSpPr>
            <p:cNvPr id="45" name="矩形: 圆角 10">
              <a:extLst>
                <a:ext uri="{FF2B5EF4-FFF2-40B4-BE49-F238E27FC236}">
                  <a16:creationId xmlns:a16="http://schemas.microsoft.com/office/drawing/2014/main" xmlns="" id="{654C7DCA-503F-4D69-97D8-C4F5D118D304}"/>
                </a:ext>
              </a:extLst>
            </p:cNvPr>
            <p:cNvSpPr/>
            <p:nvPr/>
          </p:nvSpPr>
          <p:spPr>
            <a:xfrm>
              <a:off x="5488425" y="4140851"/>
              <a:ext cx="1174378"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blast</a:t>
              </a:r>
              <a:endParaRPr lang="zh-CN" altLang="en-US" dirty="0"/>
            </a:p>
          </p:txBody>
        </p:sp>
        <p:sp>
          <p:nvSpPr>
            <p:cNvPr id="46" name="矩形: 圆角 11">
              <a:extLst>
                <a:ext uri="{FF2B5EF4-FFF2-40B4-BE49-F238E27FC236}">
                  <a16:creationId xmlns:a16="http://schemas.microsoft.com/office/drawing/2014/main" xmlns="" id="{DA47BC8F-BB68-4218-B99F-77C58F8DDC86}"/>
                </a:ext>
              </a:extLst>
            </p:cNvPr>
            <p:cNvSpPr/>
            <p:nvPr/>
          </p:nvSpPr>
          <p:spPr>
            <a:xfrm>
              <a:off x="7878056" y="3428575"/>
              <a:ext cx="1752601"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MCScanX</a:t>
              </a:r>
              <a:r>
                <a:rPr lang="en-US" altLang="zh-CN" dirty="0"/>
                <a:t> </a:t>
              </a:r>
              <a:endParaRPr lang="zh-CN" altLang="en-US" dirty="0"/>
            </a:p>
          </p:txBody>
        </p:sp>
        <p:sp>
          <p:nvSpPr>
            <p:cNvPr id="47" name="矩形: 圆角 12">
              <a:extLst>
                <a:ext uri="{FF2B5EF4-FFF2-40B4-BE49-F238E27FC236}">
                  <a16:creationId xmlns:a16="http://schemas.microsoft.com/office/drawing/2014/main" xmlns="" id="{DF2E4F53-20A0-4FB6-B6E2-5280A9F0276E}"/>
                </a:ext>
              </a:extLst>
            </p:cNvPr>
            <p:cNvSpPr/>
            <p:nvPr/>
          </p:nvSpPr>
          <p:spPr>
            <a:xfrm>
              <a:off x="10650071" y="3428574"/>
              <a:ext cx="1281954"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TBtools</a:t>
              </a:r>
              <a:endParaRPr lang="zh-CN" altLang="en-US" dirty="0"/>
            </a:p>
          </p:txBody>
        </p:sp>
        <p:sp>
          <p:nvSpPr>
            <p:cNvPr id="48" name="文本框 16">
              <a:extLst>
                <a:ext uri="{FF2B5EF4-FFF2-40B4-BE49-F238E27FC236}">
                  <a16:creationId xmlns:a16="http://schemas.microsoft.com/office/drawing/2014/main" xmlns="" id="{24432869-E806-451F-B429-3B58D866CE57}"/>
                </a:ext>
              </a:extLst>
            </p:cNvPr>
            <p:cNvSpPr txBox="1"/>
            <p:nvPr/>
          </p:nvSpPr>
          <p:spPr>
            <a:xfrm>
              <a:off x="9717741" y="3428574"/>
              <a:ext cx="932330" cy="369332"/>
            </a:xfrm>
            <a:prstGeom prst="rect">
              <a:avLst/>
            </a:prstGeom>
            <a:noFill/>
          </p:spPr>
          <p:txBody>
            <a:bodyPr wrap="square" rtlCol="0">
              <a:spAutoFit/>
            </a:bodyPr>
            <a:lstStyle/>
            <a:p>
              <a:r>
                <a:rPr lang="zh-CN" altLang="en-US" dirty="0"/>
                <a:t>可视化</a:t>
              </a:r>
            </a:p>
          </p:txBody>
        </p:sp>
        <p:sp>
          <p:nvSpPr>
            <p:cNvPr id="49" name="文本框 18">
              <a:extLst>
                <a:ext uri="{FF2B5EF4-FFF2-40B4-BE49-F238E27FC236}">
                  <a16:creationId xmlns:a16="http://schemas.microsoft.com/office/drawing/2014/main" xmlns="" id="{741BDFE7-24C6-4B53-99C0-071159842B79}"/>
                </a:ext>
              </a:extLst>
            </p:cNvPr>
            <p:cNvSpPr txBox="1"/>
            <p:nvPr/>
          </p:nvSpPr>
          <p:spPr>
            <a:xfrm rot="584458">
              <a:off x="6372839" y="3330992"/>
              <a:ext cx="1421331" cy="369332"/>
            </a:xfrm>
            <a:prstGeom prst="rect">
              <a:avLst/>
            </a:prstGeom>
            <a:noFill/>
          </p:spPr>
          <p:txBody>
            <a:bodyPr wrap="square" rtlCol="0">
              <a:spAutoFit/>
            </a:bodyPr>
            <a:lstStyle/>
            <a:p>
              <a:r>
                <a:rPr lang="zh-CN" altLang="en-US" dirty="0"/>
                <a:t>共线性分析</a:t>
              </a:r>
            </a:p>
          </p:txBody>
        </p:sp>
        <p:sp>
          <p:nvSpPr>
            <p:cNvPr id="50" name="文本框 20">
              <a:extLst>
                <a:ext uri="{FF2B5EF4-FFF2-40B4-BE49-F238E27FC236}">
                  <a16:creationId xmlns:a16="http://schemas.microsoft.com/office/drawing/2014/main" xmlns="" id="{ABF730F1-D3E0-4011-9A93-AF37D812C4EE}"/>
                </a:ext>
              </a:extLst>
            </p:cNvPr>
            <p:cNvSpPr txBox="1"/>
            <p:nvPr/>
          </p:nvSpPr>
          <p:spPr>
            <a:xfrm>
              <a:off x="4396126" y="4206076"/>
              <a:ext cx="1153138" cy="369332"/>
            </a:xfrm>
            <a:prstGeom prst="rect">
              <a:avLst/>
            </a:prstGeom>
            <a:noFill/>
          </p:spPr>
          <p:txBody>
            <a:bodyPr wrap="square" rtlCol="0">
              <a:spAutoFit/>
            </a:bodyPr>
            <a:lstStyle/>
            <a:p>
              <a:r>
                <a:rPr lang="zh-CN" altLang="en-US" dirty="0"/>
                <a:t>建库比对</a:t>
              </a:r>
            </a:p>
          </p:txBody>
        </p:sp>
        <p:cxnSp>
          <p:nvCxnSpPr>
            <p:cNvPr id="51" name="直接箭头连接符 50"/>
            <p:cNvCxnSpPr>
              <a:stCxn id="42" idx="3"/>
              <a:endCxn id="44" idx="1"/>
            </p:cNvCxnSpPr>
            <p:nvPr/>
          </p:nvCxnSpPr>
          <p:spPr>
            <a:xfrm>
              <a:off x="1916742" y="4589088"/>
              <a:ext cx="74471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2" name="直接箭头连接符 51"/>
            <p:cNvCxnSpPr>
              <a:stCxn id="41" idx="3"/>
              <a:endCxn id="43" idx="1"/>
            </p:cNvCxnSpPr>
            <p:nvPr/>
          </p:nvCxnSpPr>
          <p:spPr>
            <a:xfrm>
              <a:off x="1916743" y="3429000"/>
              <a:ext cx="698468"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3" name="直接箭头连接符 52"/>
            <p:cNvCxnSpPr>
              <a:stCxn id="44" idx="3"/>
              <a:endCxn id="45" idx="1"/>
            </p:cNvCxnSpPr>
            <p:nvPr/>
          </p:nvCxnSpPr>
          <p:spPr>
            <a:xfrm flipV="1">
              <a:off x="4367099" y="4589087"/>
              <a:ext cx="1121326" cy="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4" name="直接箭头连接符 53"/>
            <p:cNvCxnSpPr>
              <a:stCxn id="43" idx="3"/>
              <a:endCxn id="46" idx="1"/>
            </p:cNvCxnSpPr>
            <p:nvPr/>
          </p:nvCxnSpPr>
          <p:spPr>
            <a:xfrm>
              <a:off x="4396126" y="3429000"/>
              <a:ext cx="3481930" cy="44781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5" name="直接箭头连接符 54"/>
            <p:cNvCxnSpPr>
              <a:stCxn id="46" idx="3"/>
              <a:endCxn id="47" idx="1"/>
            </p:cNvCxnSpPr>
            <p:nvPr/>
          </p:nvCxnSpPr>
          <p:spPr>
            <a:xfrm flipV="1">
              <a:off x="9630657" y="3876810"/>
              <a:ext cx="1019414" cy="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6" name="直接箭头连接符 55"/>
            <p:cNvCxnSpPr>
              <a:stCxn id="45" idx="0"/>
            </p:cNvCxnSpPr>
            <p:nvPr/>
          </p:nvCxnSpPr>
          <p:spPr>
            <a:xfrm flipV="1">
              <a:off x="6075614" y="3652905"/>
              <a:ext cx="61477" cy="487946"/>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25" name="组合 24">
            <a:extLst>
              <a:ext uri="{FF2B5EF4-FFF2-40B4-BE49-F238E27FC236}">
                <a16:creationId xmlns:a16="http://schemas.microsoft.com/office/drawing/2014/main" xmlns="" id="{06188ED8-8E26-4BF7-9ED2-BE3A1AC7CA3D}"/>
              </a:ext>
            </a:extLst>
          </p:cNvPr>
          <p:cNvGrpSpPr/>
          <p:nvPr/>
        </p:nvGrpSpPr>
        <p:grpSpPr>
          <a:xfrm>
            <a:off x="704005" y="3983320"/>
            <a:ext cx="8870188" cy="2063409"/>
            <a:chOff x="370328" y="2980764"/>
            <a:chExt cx="8919960" cy="2056559"/>
          </a:xfrm>
        </p:grpSpPr>
        <p:sp>
          <p:nvSpPr>
            <p:cNvPr id="26" name="矩形: 圆角 3">
              <a:extLst>
                <a:ext uri="{FF2B5EF4-FFF2-40B4-BE49-F238E27FC236}">
                  <a16:creationId xmlns:a16="http://schemas.microsoft.com/office/drawing/2014/main" xmlns="" id="{856B1C88-649C-4F2E-9922-43BC2553D0AE}"/>
                </a:ext>
              </a:extLst>
            </p:cNvPr>
            <p:cNvSpPr/>
            <p:nvPr/>
          </p:nvSpPr>
          <p:spPr>
            <a:xfrm>
              <a:off x="370329" y="2980764"/>
              <a:ext cx="1546414"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gff</a:t>
              </a:r>
              <a:r>
                <a:rPr lang="zh-CN" altLang="en-US" dirty="0"/>
                <a:t>文件下载</a:t>
              </a:r>
            </a:p>
          </p:txBody>
        </p:sp>
        <p:sp>
          <p:nvSpPr>
            <p:cNvPr id="27" name="矩形: 圆角 7">
              <a:extLst>
                <a:ext uri="{FF2B5EF4-FFF2-40B4-BE49-F238E27FC236}">
                  <a16:creationId xmlns:a16="http://schemas.microsoft.com/office/drawing/2014/main" xmlns="" id="{BF14D638-9646-4B6A-9C8B-0E316EC73918}"/>
                </a:ext>
              </a:extLst>
            </p:cNvPr>
            <p:cNvSpPr/>
            <p:nvPr/>
          </p:nvSpPr>
          <p:spPr>
            <a:xfrm>
              <a:off x="370328" y="4140852"/>
              <a:ext cx="1546414"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fa</a:t>
              </a:r>
              <a:r>
                <a:rPr lang="zh-CN" altLang="en-US" dirty="0"/>
                <a:t>文件下载</a:t>
              </a:r>
            </a:p>
          </p:txBody>
        </p:sp>
        <p:sp>
          <p:nvSpPr>
            <p:cNvPr id="28" name="矩形: 圆角 8">
              <a:extLst>
                <a:ext uri="{FF2B5EF4-FFF2-40B4-BE49-F238E27FC236}">
                  <a16:creationId xmlns:a16="http://schemas.microsoft.com/office/drawing/2014/main" xmlns="" id="{6EECBC1D-3E85-47A8-BD34-607C92EDB43E}"/>
                </a:ext>
              </a:extLst>
            </p:cNvPr>
            <p:cNvSpPr/>
            <p:nvPr/>
          </p:nvSpPr>
          <p:spPr>
            <a:xfrm>
              <a:off x="2615211" y="2980764"/>
              <a:ext cx="1780915"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筛选修改转化</a:t>
              </a:r>
            </a:p>
          </p:txBody>
        </p:sp>
        <p:sp>
          <p:nvSpPr>
            <p:cNvPr id="29" name="矩形: 圆角 9">
              <a:extLst>
                <a:ext uri="{FF2B5EF4-FFF2-40B4-BE49-F238E27FC236}">
                  <a16:creationId xmlns:a16="http://schemas.microsoft.com/office/drawing/2014/main" xmlns="" id="{1229F1A5-452D-4179-B191-30EB79E77244}"/>
                </a:ext>
              </a:extLst>
            </p:cNvPr>
            <p:cNvSpPr/>
            <p:nvPr/>
          </p:nvSpPr>
          <p:spPr>
            <a:xfrm>
              <a:off x="2661452" y="4140852"/>
              <a:ext cx="1705647"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筛选修改转化</a:t>
              </a:r>
            </a:p>
          </p:txBody>
        </p:sp>
        <p:sp>
          <p:nvSpPr>
            <p:cNvPr id="31" name="矩形: 圆角 11">
              <a:extLst>
                <a:ext uri="{FF2B5EF4-FFF2-40B4-BE49-F238E27FC236}">
                  <a16:creationId xmlns:a16="http://schemas.microsoft.com/office/drawing/2014/main" xmlns="" id="{48A7FE6C-B508-4943-815B-BA3491BC26C1}"/>
                </a:ext>
              </a:extLst>
            </p:cNvPr>
            <p:cNvSpPr/>
            <p:nvPr/>
          </p:nvSpPr>
          <p:spPr>
            <a:xfrm>
              <a:off x="5624110" y="3629837"/>
              <a:ext cx="1752601"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JCVI</a:t>
              </a:r>
              <a:r>
                <a:rPr lang="zh-CN" altLang="en-US" dirty="0"/>
                <a:t>寻找共线性块</a:t>
              </a:r>
              <a:r>
                <a:rPr lang="en-US" altLang="zh-CN" dirty="0"/>
                <a:t> </a:t>
              </a:r>
              <a:endParaRPr lang="zh-CN" altLang="en-US" dirty="0"/>
            </a:p>
          </p:txBody>
        </p:sp>
        <p:sp>
          <p:nvSpPr>
            <p:cNvPr id="32" name="矩形: 圆角 12">
              <a:extLst>
                <a:ext uri="{FF2B5EF4-FFF2-40B4-BE49-F238E27FC236}">
                  <a16:creationId xmlns:a16="http://schemas.microsoft.com/office/drawing/2014/main" xmlns="" id="{BEAEB4A1-3F65-49E8-9AD3-C29D3E452610}"/>
                </a:ext>
              </a:extLst>
            </p:cNvPr>
            <p:cNvSpPr/>
            <p:nvPr/>
          </p:nvSpPr>
          <p:spPr>
            <a:xfrm>
              <a:off x="7878055" y="3620537"/>
              <a:ext cx="1412233" cy="8964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dirty="0" err="1"/>
                <a:t>Seqids</a:t>
              </a:r>
              <a:endParaRPr lang="en-US" altLang="zh-CN" sz="1800" dirty="0"/>
            </a:p>
            <a:p>
              <a:pPr algn="ctr"/>
              <a:r>
                <a:rPr lang="en-US" altLang="zh-CN" sz="1800" dirty="0"/>
                <a:t>Layout</a:t>
              </a:r>
              <a:r>
                <a:rPr lang="zh-CN" altLang="en-US" sz="1800" dirty="0"/>
                <a:t>文件</a:t>
              </a:r>
              <a:endParaRPr lang="zh-CN" altLang="en-US" dirty="0"/>
            </a:p>
          </p:txBody>
        </p:sp>
        <p:cxnSp>
          <p:nvCxnSpPr>
            <p:cNvPr id="36" name="直接箭头连接符 35">
              <a:extLst>
                <a:ext uri="{FF2B5EF4-FFF2-40B4-BE49-F238E27FC236}">
                  <a16:creationId xmlns:a16="http://schemas.microsoft.com/office/drawing/2014/main" xmlns="" id="{A38FF753-E295-407C-BAF7-2AA5876A7A61}"/>
                </a:ext>
              </a:extLst>
            </p:cNvPr>
            <p:cNvCxnSpPr>
              <a:stCxn id="27" idx="3"/>
              <a:endCxn id="29" idx="1"/>
            </p:cNvCxnSpPr>
            <p:nvPr/>
          </p:nvCxnSpPr>
          <p:spPr>
            <a:xfrm>
              <a:off x="1916742" y="4589088"/>
              <a:ext cx="74471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7" name="直接箭头连接符 36">
              <a:extLst>
                <a:ext uri="{FF2B5EF4-FFF2-40B4-BE49-F238E27FC236}">
                  <a16:creationId xmlns:a16="http://schemas.microsoft.com/office/drawing/2014/main" xmlns="" id="{F6030015-D716-4597-9832-77289D001523}"/>
                </a:ext>
              </a:extLst>
            </p:cNvPr>
            <p:cNvCxnSpPr>
              <a:stCxn id="26" idx="3"/>
              <a:endCxn id="28" idx="1"/>
            </p:cNvCxnSpPr>
            <p:nvPr/>
          </p:nvCxnSpPr>
          <p:spPr>
            <a:xfrm>
              <a:off x="1916743" y="3429000"/>
              <a:ext cx="698468"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8" name="直接箭头连接符 37">
              <a:extLst>
                <a:ext uri="{FF2B5EF4-FFF2-40B4-BE49-F238E27FC236}">
                  <a16:creationId xmlns:a16="http://schemas.microsoft.com/office/drawing/2014/main" xmlns="" id="{7AB3C965-2432-4FF5-8AEB-6F581C67C8F8}"/>
                </a:ext>
              </a:extLst>
            </p:cNvPr>
            <p:cNvCxnSpPr>
              <a:cxnSpLocks/>
              <a:stCxn id="29" idx="3"/>
            </p:cNvCxnSpPr>
            <p:nvPr/>
          </p:nvCxnSpPr>
          <p:spPr>
            <a:xfrm flipV="1">
              <a:off x="4367099" y="4091754"/>
              <a:ext cx="1182165" cy="497334"/>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9" name="直接箭头连接符 38">
              <a:extLst>
                <a:ext uri="{FF2B5EF4-FFF2-40B4-BE49-F238E27FC236}">
                  <a16:creationId xmlns:a16="http://schemas.microsoft.com/office/drawing/2014/main" xmlns="" id="{FDBD683A-5AC4-4541-9775-1DF46C7FF971}"/>
                </a:ext>
              </a:extLst>
            </p:cNvPr>
            <p:cNvCxnSpPr>
              <a:cxnSpLocks/>
              <a:stCxn id="28" idx="3"/>
            </p:cNvCxnSpPr>
            <p:nvPr/>
          </p:nvCxnSpPr>
          <p:spPr>
            <a:xfrm>
              <a:off x="4396126" y="3429000"/>
              <a:ext cx="1092299" cy="64907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7" name="直接箭头连接符 56">
              <a:extLst>
                <a:ext uri="{FF2B5EF4-FFF2-40B4-BE49-F238E27FC236}">
                  <a16:creationId xmlns:a16="http://schemas.microsoft.com/office/drawing/2014/main" xmlns="" id="{BF979444-4C74-49A8-AAC3-A9E989B2FA18}"/>
                </a:ext>
              </a:extLst>
            </p:cNvPr>
            <p:cNvCxnSpPr>
              <a:cxnSpLocks/>
              <a:stCxn id="31" idx="3"/>
            </p:cNvCxnSpPr>
            <p:nvPr/>
          </p:nvCxnSpPr>
          <p:spPr>
            <a:xfrm flipV="1">
              <a:off x="7376711" y="4078071"/>
              <a:ext cx="501344" cy="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cxnSp>
        <p:nvCxnSpPr>
          <p:cNvPr id="59" name="直接箭头连接符 58">
            <a:extLst>
              <a:ext uri="{FF2B5EF4-FFF2-40B4-BE49-F238E27FC236}">
                <a16:creationId xmlns:a16="http://schemas.microsoft.com/office/drawing/2014/main" xmlns="" id="{F3F5290F-4EBA-4FCC-871E-F1FDABA7F133}"/>
              </a:ext>
            </a:extLst>
          </p:cNvPr>
          <p:cNvCxnSpPr>
            <a:cxnSpLocks/>
          </p:cNvCxnSpPr>
          <p:nvPr/>
        </p:nvCxnSpPr>
        <p:spPr>
          <a:xfrm>
            <a:off x="9660791" y="5015025"/>
            <a:ext cx="585145"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60" name="矩形: 圆角 12">
            <a:extLst>
              <a:ext uri="{FF2B5EF4-FFF2-40B4-BE49-F238E27FC236}">
                <a16:creationId xmlns:a16="http://schemas.microsoft.com/office/drawing/2014/main" xmlns="" id="{65C15EA1-8873-444F-93EC-09D236271930}"/>
              </a:ext>
            </a:extLst>
          </p:cNvPr>
          <p:cNvSpPr/>
          <p:nvPr/>
        </p:nvSpPr>
        <p:spPr>
          <a:xfrm>
            <a:off x="10245936" y="4625223"/>
            <a:ext cx="1404353" cy="8994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800" dirty="0"/>
              <a:t>JCVI</a:t>
            </a:r>
            <a:r>
              <a:rPr lang="zh-CN" altLang="en-US" sz="1800" dirty="0"/>
              <a:t>可视化</a:t>
            </a:r>
            <a:endParaRPr lang="zh-CN" altLang="en-US" dirty="0"/>
          </a:p>
        </p:txBody>
      </p:sp>
    </p:spTree>
    <p:extLst>
      <p:ext uri="{BB962C8B-B14F-4D97-AF65-F5344CB8AC3E}">
        <p14:creationId xmlns:p14="http://schemas.microsoft.com/office/powerpoint/2010/main" val="101710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1"/>
          <p:cNvGrpSpPr>
            <a:grpSpLocks/>
          </p:cNvGrpSpPr>
          <p:nvPr/>
        </p:nvGrpSpPr>
        <p:grpSpPr bwMode="auto">
          <a:xfrm>
            <a:off x="110482" y="192858"/>
            <a:ext cx="507055" cy="414791"/>
            <a:chOff x="-1" y="3"/>
            <a:chExt cx="1446056" cy="1524554"/>
          </a:xfrm>
        </p:grpSpPr>
        <p:pic>
          <p:nvPicPr>
            <p:cNvPr id="23" name="Picture 2" descr="图像"/>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4" name="TextBox 3"/>
          <p:cNvSpPr txBox="1"/>
          <p:nvPr/>
        </p:nvSpPr>
        <p:spPr>
          <a:xfrm>
            <a:off x="884498" y="192858"/>
            <a:ext cx="11673364" cy="6340197"/>
          </a:xfrm>
          <a:prstGeom prst="rect">
            <a:avLst/>
          </a:prstGeom>
          <a:noFill/>
        </p:spPr>
        <p:txBody>
          <a:bodyPr wrap="square" rtlCol="0">
            <a:spAutoFit/>
          </a:bodyPr>
          <a:lstStyle/>
          <a:p>
            <a:pPr>
              <a:lnSpc>
                <a:spcPct val="150000"/>
              </a:lnSpc>
            </a:pPr>
            <a:r>
              <a:rPr lang="zh-CN" altLang="en-US" dirty="0"/>
              <a:t>物种内共线性分析，使用软件</a:t>
            </a:r>
            <a:r>
              <a:rPr lang="zh-CN" altLang="en-US" sz="1600" dirty="0"/>
              <a:t>：</a:t>
            </a:r>
            <a:r>
              <a:rPr lang="en-US" altLang="zh-CN" sz="1600" b="1" dirty="0" err="1"/>
              <a:t>MCScanX</a:t>
            </a:r>
            <a:r>
              <a:rPr lang="zh-CN" altLang="en-US" sz="1600" b="1" dirty="0"/>
              <a:t>、</a:t>
            </a:r>
            <a:r>
              <a:rPr lang="en-US" altLang="zh-CN" sz="1600" b="1" dirty="0" err="1"/>
              <a:t>TBtools</a:t>
            </a:r>
            <a:endParaRPr lang="zh-CN" altLang="en-US" sz="1600" b="1" dirty="0"/>
          </a:p>
          <a:p>
            <a:pPr>
              <a:lnSpc>
                <a:spcPct val="150000"/>
              </a:lnSpc>
            </a:pPr>
            <a:r>
              <a:rPr lang="en-US" altLang="zh-CN" sz="1600" dirty="0"/>
              <a:t>1</a:t>
            </a:r>
            <a:r>
              <a:rPr lang="zh-CN" altLang="en-US" sz="1600" dirty="0"/>
              <a:t>、</a:t>
            </a:r>
            <a:r>
              <a:rPr lang="en-US" altLang="zh-CN" sz="1600" dirty="0" err="1"/>
              <a:t>gff</a:t>
            </a:r>
            <a:r>
              <a:rPr lang="zh-CN" altLang="en-US" sz="1600" dirty="0"/>
              <a:t>文件和</a:t>
            </a:r>
            <a:r>
              <a:rPr lang="en-US" altLang="zh-CN" sz="1600" dirty="0" err="1"/>
              <a:t>fa</a:t>
            </a:r>
            <a:r>
              <a:rPr lang="zh-CN" altLang="en-US" sz="1600" dirty="0"/>
              <a:t>文件下载（</a:t>
            </a:r>
            <a:r>
              <a:rPr lang="en-US" altLang="zh-CN" sz="1600" dirty="0" err="1"/>
              <a:t>phytozome</a:t>
            </a:r>
            <a:r>
              <a:rPr lang="zh-CN" altLang="en-US" sz="1600" dirty="0"/>
              <a:t>）</a:t>
            </a:r>
          </a:p>
          <a:p>
            <a:pPr>
              <a:lnSpc>
                <a:spcPct val="150000"/>
              </a:lnSpc>
            </a:pPr>
            <a:r>
              <a:rPr lang="en-US" altLang="zh-CN" sz="1600" dirty="0"/>
              <a:t>2</a:t>
            </a:r>
            <a:r>
              <a:rPr lang="zh-CN" altLang="en-US" sz="1600" dirty="0"/>
              <a:t>、</a:t>
            </a:r>
            <a:r>
              <a:rPr lang="en-US" altLang="zh-CN" sz="1600" dirty="0" err="1"/>
              <a:t>gff</a:t>
            </a:r>
            <a:r>
              <a:rPr lang="zh-CN" altLang="en-US" sz="1600" dirty="0"/>
              <a:t>文件修改：</a:t>
            </a:r>
            <a:r>
              <a:rPr lang="en-US" altLang="zh-CN" sz="1600" dirty="0" err="1"/>
              <a:t>grep</a:t>
            </a:r>
            <a:r>
              <a:rPr lang="en-US" altLang="zh-CN" sz="1600" dirty="0"/>
              <a:t> '\</a:t>
            </a:r>
            <a:r>
              <a:rPr lang="en-US" altLang="zh-CN" sz="1600" dirty="0" err="1"/>
              <a:t>bgene</a:t>
            </a:r>
            <a:r>
              <a:rPr lang="en-US" altLang="zh-CN" sz="1600" dirty="0"/>
              <a:t>\b' .Acomosus_321_v3.gene.gff3 | </a:t>
            </a:r>
            <a:r>
              <a:rPr lang="en-US" altLang="zh-CN" sz="1600" dirty="0" err="1"/>
              <a:t>awk</a:t>
            </a:r>
            <a:r>
              <a:rPr lang="en-US" altLang="zh-CN" sz="1600" dirty="0"/>
              <a:t> '{print $1"\t"$9"\t"$4"\t"$5}' | </a:t>
            </a:r>
            <a:r>
              <a:rPr lang="en-US" altLang="zh-CN" sz="1600" dirty="0" err="1"/>
              <a:t>sed</a:t>
            </a:r>
            <a:r>
              <a:rPr lang="en-US" altLang="zh-CN" sz="1600" dirty="0"/>
              <a:t> 's/ID=.*;Name=//g' &gt; </a:t>
            </a:r>
            <a:r>
              <a:rPr lang="en-US" altLang="zh-CN" sz="1600" dirty="0" err="1"/>
              <a:t>pap.gff</a:t>
            </a:r>
            <a:endParaRPr lang="en-US" altLang="zh-CN" sz="1600" dirty="0"/>
          </a:p>
          <a:p>
            <a:pPr>
              <a:lnSpc>
                <a:spcPct val="150000"/>
              </a:lnSpc>
            </a:pPr>
            <a:r>
              <a:rPr lang="en-US" altLang="zh-CN" sz="1600" dirty="0"/>
              <a:t>3</a:t>
            </a:r>
            <a:r>
              <a:rPr lang="zh-CN" altLang="en-US" sz="1600" dirty="0"/>
              <a:t>、</a:t>
            </a:r>
            <a:r>
              <a:rPr lang="en-US" altLang="zh-CN" sz="1600" dirty="0" err="1"/>
              <a:t>fa</a:t>
            </a:r>
            <a:r>
              <a:rPr lang="zh-CN" altLang="en-US" sz="1600" dirty="0"/>
              <a:t>文件修改：</a:t>
            </a:r>
            <a:r>
              <a:rPr lang="en-US" altLang="zh-CN" sz="1600" dirty="0"/>
              <a:t>cut -d '.' -f 1 Acomosus_321_v3.protein.fa &gt; </a:t>
            </a:r>
            <a:r>
              <a:rPr lang="en-US" altLang="zh-CN" sz="1600" dirty="0" err="1"/>
              <a:t>pap.fa</a:t>
            </a:r>
            <a:endParaRPr lang="en-US" altLang="zh-CN" sz="1600" dirty="0"/>
          </a:p>
          <a:p>
            <a:pPr>
              <a:lnSpc>
                <a:spcPct val="150000"/>
              </a:lnSpc>
            </a:pPr>
            <a:r>
              <a:rPr lang="en-US" altLang="zh-CN" sz="1600" dirty="0"/>
              <a:t>4</a:t>
            </a:r>
            <a:r>
              <a:rPr lang="zh-CN" altLang="en-US" sz="1600" dirty="0"/>
              <a:t>、</a:t>
            </a:r>
            <a:r>
              <a:rPr lang="en-US" altLang="zh-CN" sz="1600" dirty="0" err="1"/>
              <a:t>gff</a:t>
            </a:r>
            <a:r>
              <a:rPr lang="zh-CN" altLang="en-US" sz="1600" dirty="0"/>
              <a:t>文件和</a:t>
            </a:r>
            <a:r>
              <a:rPr lang="en-US" altLang="zh-CN" sz="1600" dirty="0" err="1"/>
              <a:t>fa</a:t>
            </a:r>
            <a:r>
              <a:rPr lang="zh-CN" altLang="en-US" sz="1600" dirty="0"/>
              <a:t>文件核对：</a:t>
            </a:r>
            <a:r>
              <a:rPr lang="en-US" altLang="zh-CN" sz="1600" dirty="0"/>
              <a:t>cut -f 2 </a:t>
            </a:r>
            <a:r>
              <a:rPr lang="en-US" altLang="zh-CN" sz="1600" dirty="0" err="1"/>
              <a:t>pap.gff</a:t>
            </a:r>
            <a:r>
              <a:rPr lang="en-US" altLang="zh-CN" sz="1600" dirty="0"/>
              <a:t> &gt; lst1; </a:t>
            </a:r>
            <a:r>
              <a:rPr lang="en-US" altLang="zh-CN" sz="1600" dirty="0" err="1"/>
              <a:t>grep</a:t>
            </a:r>
            <a:r>
              <a:rPr lang="en-US" altLang="zh-CN" sz="1600" dirty="0"/>
              <a:t> '&gt;' </a:t>
            </a:r>
            <a:r>
              <a:rPr lang="en-US" altLang="zh-CN" sz="1600" dirty="0" err="1"/>
              <a:t>pap.fa</a:t>
            </a:r>
            <a:r>
              <a:rPr lang="en-US" altLang="zh-CN" sz="1600" dirty="0"/>
              <a:t> | </a:t>
            </a:r>
            <a:r>
              <a:rPr lang="en-US" altLang="zh-CN" sz="1600" dirty="0" err="1"/>
              <a:t>sed</a:t>
            </a:r>
            <a:r>
              <a:rPr lang="en-US" altLang="zh-CN" sz="1600" dirty="0"/>
              <a:t> 's/&gt;//g' &gt; lst2; cat lst1 lst2 | sort | </a:t>
            </a:r>
            <a:r>
              <a:rPr lang="en-US" altLang="zh-CN" sz="1600" dirty="0" err="1"/>
              <a:t>uniq</a:t>
            </a:r>
            <a:r>
              <a:rPr lang="en-US" altLang="zh-CN" sz="1600" dirty="0"/>
              <a:t> -c | </a:t>
            </a:r>
            <a:r>
              <a:rPr lang="en-US" altLang="zh-CN" sz="1600" dirty="0" err="1"/>
              <a:t>sed</a:t>
            </a:r>
            <a:r>
              <a:rPr lang="en-US" altLang="zh-CN" sz="1600" dirty="0"/>
              <a:t> 's/^ *//g' | </a:t>
            </a:r>
            <a:r>
              <a:rPr lang="en-US" altLang="zh-CN" sz="1600" dirty="0" err="1"/>
              <a:t>grep</a:t>
            </a:r>
            <a:r>
              <a:rPr lang="en-US" altLang="zh-CN" sz="1600" dirty="0"/>
              <a:t> -v '^2'</a:t>
            </a:r>
          </a:p>
          <a:p>
            <a:pPr>
              <a:lnSpc>
                <a:spcPct val="150000"/>
              </a:lnSpc>
            </a:pPr>
            <a:r>
              <a:rPr lang="en-US" altLang="zh-CN" sz="1600" dirty="0"/>
              <a:t>5</a:t>
            </a:r>
            <a:r>
              <a:rPr lang="zh-CN" altLang="en-US" sz="1600" dirty="0"/>
              <a:t>、建库：</a:t>
            </a:r>
            <a:r>
              <a:rPr lang="en-US" altLang="zh-CN" sz="1600" dirty="0" err="1"/>
              <a:t>makeblastdb</a:t>
            </a:r>
            <a:r>
              <a:rPr lang="en-US" altLang="zh-CN" sz="1600" dirty="0"/>
              <a:t> -in </a:t>
            </a:r>
            <a:r>
              <a:rPr lang="en-US" altLang="zh-CN" sz="1600" dirty="0" err="1"/>
              <a:t>pap.fa</a:t>
            </a:r>
            <a:r>
              <a:rPr lang="en-US" altLang="zh-CN" sz="1600" dirty="0"/>
              <a:t> -</a:t>
            </a:r>
            <a:r>
              <a:rPr lang="en-US" altLang="zh-CN" sz="1600" dirty="0" err="1"/>
              <a:t>dbtype</a:t>
            </a:r>
            <a:r>
              <a:rPr lang="en-US" altLang="zh-CN" sz="1600" dirty="0"/>
              <a:t> </a:t>
            </a:r>
            <a:r>
              <a:rPr lang="en-US" altLang="zh-CN" sz="1600" dirty="0" err="1"/>
              <a:t>prot</a:t>
            </a:r>
            <a:r>
              <a:rPr lang="en-US" altLang="zh-CN" sz="1600" dirty="0"/>
              <a:t> -</a:t>
            </a:r>
            <a:r>
              <a:rPr lang="en-US" altLang="zh-CN" sz="1600" dirty="0" err="1"/>
              <a:t>parse_seqids</a:t>
            </a:r>
            <a:r>
              <a:rPr lang="en-US" altLang="zh-CN" sz="1600" dirty="0"/>
              <a:t> -out all</a:t>
            </a:r>
          </a:p>
          <a:p>
            <a:pPr>
              <a:lnSpc>
                <a:spcPct val="150000"/>
              </a:lnSpc>
            </a:pPr>
            <a:r>
              <a:rPr lang="en-US" altLang="zh-CN" sz="1600" dirty="0"/>
              <a:t>6</a:t>
            </a:r>
            <a:r>
              <a:rPr lang="zh-CN" altLang="en-US" sz="1600" dirty="0"/>
              <a:t>、</a:t>
            </a:r>
            <a:r>
              <a:rPr lang="en-US" altLang="zh-CN" sz="1600" dirty="0"/>
              <a:t>blast</a:t>
            </a:r>
            <a:r>
              <a:rPr lang="zh-CN" altLang="en-US" sz="1600" dirty="0"/>
              <a:t>：</a:t>
            </a:r>
            <a:r>
              <a:rPr lang="en-US" altLang="zh-CN" sz="1600" dirty="0" err="1"/>
              <a:t>blastp</a:t>
            </a:r>
            <a:r>
              <a:rPr lang="en-US" altLang="zh-CN" sz="1600" dirty="0"/>
              <a:t> -query </a:t>
            </a:r>
            <a:r>
              <a:rPr lang="en-US" altLang="zh-CN" sz="1600" dirty="0" err="1"/>
              <a:t>pap.fa</a:t>
            </a:r>
            <a:r>
              <a:rPr lang="en-US" altLang="zh-CN" sz="1600" dirty="0"/>
              <a:t> -</a:t>
            </a:r>
            <a:r>
              <a:rPr lang="en-US" altLang="zh-CN" sz="1600" dirty="0" err="1"/>
              <a:t>db</a:t>
            </a:r>
            <a:r>
              <a:rPr lang="en-US" altLang="zh-CN" sz="1600" dirty="0"/>
              <a:t> all -out </a:t>
            </a:r>
            <a:r>
              <a:rPr lang="en-US" altLang="zh-CN" sz="1600" dirty="0" err="1"/>
              <a:t>pap.blast</a:t>
            </a:r>
            <a:r>
              <a:rPr lang="en-US" altLang="zh-CN" sz="1600" dirty="0"/>
              <a:t> -</a:t>
            </a:r>
            <a:r>
              <a:rPr lang="en-US" altLang="zh-CN" sz="1600" dirty="0" err="1"/>
              <a:t>evalue</a:t>
            </a:r>
            <a:r>
              <a:rPr lang="en-US" altLang="zh-CN" sz="1600" dirty="0"/>
              <a:t> 1e-10  -</a:t>
            </a:r>
            <a:r>
              <a:rPr lang="en-US" altLang="zh-CN" sz="1600" dirty="0" err="1"/>
              <a:t>num_threads</a:t>
            </a:r>
            <a:r>
              <a:rPr lang="en-US" altLang="zh-CN" sz="1600" dirty="0"/>
              <a:t> 6 -</a:t>
            </a:r>
            <a:r>
              <a:rPr lang="en-US" altLang="zh-CN" sz="1600" dirty="0" err="1"/>
              <a:t>outfmt</a:t>
            </a:r>
            <a:r>
              <a:rPr lang="en-US" altLang="zh-CN" sz="1600" dirty="0"/>
              <a:t> 6 -</a:t>
            </a:r>
            <a:r>
              <a:rPr lang="en-US" altLang="zh-CN" sz="1600" dirty="0" err="1"/>
              <a:t>num_alignments</a:t>
            </a:r>
            <a:r>
              <a:rPr lang="en-US" altLang="zh-CN" sz="1600" dirty="0"/>
              <a:t> 5</a:t>
            </a:r>
          </a:p>
          <a:p>
            <a:pPr>
              <a:lnSpc>
                <a:spcPct val="150000"/>
              </a:lnSpc>
            </a:pPr>
            <a:r>
              <a:rPr lang="en-US" altLang="zh-CN" sz="1600" dirty="0"/>
              <a:t>7</a:t>
            </a:r>
            <a:r>
              <a:rPr lang="zh-CN" altLang="en-US" sz="1600" dirty="0"/>
              <a:t>、共线性分析：</a:t>
            </a:r>
            <a:r>
              <a:rPr lang="en-US" altLang="zh-CN" sz="1600" dirty="0" err="1"/>
              <a:t>MCScanX</a:t>
            </a:r>
            <a:r>
              <a:rPr lang="en-US" altLang="zh-CN" sz="1600" dirty="0"/>
              <a:t> pap</a:t>
            </a:r>
          </a:p>
          <a:p>
            <a:pPr>
              <a:lnSpc>
                <a:spcPct val="150000"/>
              </a:lnSpc>
            </a:pPr>
            <a:r>
              <a:rPr lang="en-US" altLang="zh-CN" sz="1600" dirty="0"/>
              <a:t>8</a:t>
            </a:r>
            <a:r>
              <a:rPr lang="zh-CN" altLang="en-US" sz="1600" dirty="0"/>
              <a:t>、使用</a:t>
            </a:r>
            <a:r>
              <a:rPr lang="en-US" altLang="zh-CN" sz="1600" dirty="0"/>
              <a:t>.</a:t>
            </a:r>
            <a:r>
              <a:rPr lang="en-US" altLang="zh-CN" sz="1600" dirty="0" err="1"/>
              <a:t>fna</a:t>
            </a:r>
            <a:r>
              <a:rPr lang="zh-CN" altLang="en-US" sz="1600" dirty="0"/>
              <a:t>文件和共线性分析所得的</a:t>
            </a:r>
            <a:r>
              <a:rPr lang="en-US" altLang="zh-CN" sz="1600" dirty="0"/>
              <a:t>.</a:t>
            </a:r>
            <a:r>
              <a:rPr lang="en-US" altLang="zh-CN" sz="1600" dirty="0" err="1"/>
              <a:t>collinearity</a:t>
            </a:r>
            <a:r>
              <a:rPr lang="zh-CN" altLang="en-US" sz="1600" dirty="0"/>
              <a:t>文件用</a:t>
            </a:r>
            <a:r>
              <a:rPr lang="en-US" altLang="zh-CN" sz="1600" dirty="0" err="1"/>
              <a:t>TBtools</a:t>
            </a:r>
            <a:r>
              <a:rPr lang="zh-CN" altLang="en-US" sz="1600" dirty="0"/>
              <a:t>进行可视化</a:t>
            </a:r>
          </a:p>
          <a:p>
            <a:pPr>
              <a:lnSpc>
                <a:spcPct val="150000"/>
              </a:lnSpc>
            </a:pPr>
            <a:r>
              <a:rPr lang="zh-CN" altLang="en-US" dirty="0"/>
              <a:t>物种间共线性分析，使用软件：</a:t>
            </a:r>
            <a:r>
              <a:rPr lang="en-US" altLang="zh-CN" sz="1600" b="1" dirty="0"/>
              <a:t>JCVI</a:t>
            </a:r>
            <a:endParaRPr lang="zh-CN" altLang="en-US" sz="1600" b="1" dirty="0"/>
          </a:p>
          <a:p>
            <a:pPr>
              <a:lnSpc>
                <a:spcPct val="150000"/>
              </a:lnSpc>
            </a:pPr>
            <a:r>
              <a:rPr lang="en-US" altLang="zh-CN" sz="1600" dirty="0"/>
              <a:t>1</a:t>
            </a:r>
            <a:r>
              <a:rPr lang="zh-CN" altLang="en-US" sz="1600" dirty="0"/>
              <a:t>、</a:t>
            </a:r>
            <a:r>
              <a:rPr lang="en-US" altLang="zh-CN" sz="1600" dirty="0" err="1"/>
              <a:t>gff</a:t>
            </a:r>
            <a:r>
              <a:rPr lang="zh-CN" altLang="en-US" sz="1600" dirty="0"/>
              <a:t>和</a:t>
            </a:r>
            <a:r>
              <a:rPr lang="en-US" altLang="zh-CN" sz="1600" dirty="0"/>
              <a:t>fa</a:t>
            </a:r>
            <a:r>
              <a:rPr lang="zh-CN" altLang="en-US" sz="1600" dirty="0"/>
              <a:t>文件修改和格式转换（</a:t>
            </a:r>
            <a:r>
              <a:rPr lang="en-US" altLang="zh-CN" sz="1600" dirty="0"/>
              <a:t>bed</a:t>
            </a:r>
            <a:r>
              <a:rPr lang="zh-CN" altLang="en-US" sz="1600" dirty="0"/>
              <a:t>和</a:t>
            </a:r>
            <a:r>
              <a:rPr lang="en-US" altLang="zh-CN" sz="1600" dirty="0"/>
              <a:t>pep</a:t>
            </a:r>
            <a:r>
              <a:rPr lang="zh-CN" altLang="en-US" sz="1600" dirty="0"/>
              <a:t>），转换后的文件可换个新文件夹保存（</a:t>
            </a:r>
            <a:r>
              <a:rPr lang="en-US" altLang="zh-CN" sz="1600" dirty="0" err="1"/>
              <a:t>mkdir</a:t>
            </a:r>
            <a:r>
              <a:rPr lang="zh-CN" altLang="en-US" sz="1600" dirty="0"/>
              <a:t>、</a:t>
            </a:r>
            <a:r>
              <a:rPr lang="en-US" altLang="zh-CN" sz="1600" dirty="0"/>
              <a:t>cp</a:t>
            </a:r>
            <a:r>
              <a:rPr lang="zh-CN" altLang="en-US" sz="1600" dirty="0"/>
              <a:t>）</a:t>
            </a:r>
          </a:p>
          <a:p>
            <a:pPr>
              <a:lnSpc>
                <a:spcPct val="150000"/>
              </a:lnSpc>
            </a:pPr>
            <a:r>
              <a:rPr lang="en-US" altLang="zh-CN" sz="1600" dirty="0"/>
              <a:t>2</a:t>
            </a:r>
            <a:r>
              <a:rPr lang="zh-CN" altLang="en-US" sz="1600" dirty="0"/>
              <a:t>、寻找共线性块：</a:t>
            </a:r>
            <a:r>
              <a:rPr lang="en-US" altLang="zh-CN" sz="1600" dirty="0"/>
              <a:t>python -m </a:t>
            </a:r>
            <a:r>
              <a:rPr lang="en-US" altLang="zh-CN" sz="1600" dirty="0" err="1"/>
              <a:t>jcvi.compara.catalog</a:t>
            </a:r>
            <a:r>
              <a:rPr lang="en-US" altLang="zh-CN" sz="1600" dirty="0"/>
              <a:t> ortholog --</a:t>
            </a:r>
            <a:r>
              <a:rPr lang="en-US" altLang="zh-CN" sz="1600" dirty="0" err="1"/>
              <a:t>dbtype</a:t>
            </a:r>
            <a:r>
              <a:rPr lang="en-US" altLang="zh-CN" sz="1600" dirty="0"/>
              <a:t> </a:t>
            </a:r>
            <a:r>
              <a:rPr lang="en-US" altLang="zh-CN" sz="1600" dirty="0" err="1"/>
              <a:t>prot</a:t>
            </a:r>
            <a:r>
              <a:rPr lang="en-US" altLang="zh-CN" sz="1600" dirty="0"/>
              <a:t> --</a:t>
            </a:r>
            <a:r>
              <a:rPr lang="en-US" altLang="zh-CN" sz="1600" dirty="0" err="1"/>
              <a:t>no_strip_names</a:t>
            </a:r>
            <a:r>
              <a:rPr lang="en-US" altLang="zh-CN" sz="1600" dirty="0"/>
              <a:t> </a:t>
            </a:r>
            <a:r>
              <a:rPr lang="en-US" altLang="zh-CN" sz="1600" dirty="0" err="1"/>
              <a:t>Acomosusv</a:t>
            </a:r>
            <a:r>
              <a:rPr lang="en-US" altLang="zh-CN" sz="1600" dirty="0"/>
              <a:t> </a:t>
            </a:r>
            <a:r>
              <a:rPr lang="en-US" altLang="zh-CN" sz="1600" dirty="0" err="1"/>
              <a:t>Athaliana</a:t>
            </a:r>
            <a:r>
              <a:rPr lang="en-US" altLang="zh-CN" sz="1600" dirty="0"/>
              <a:t> </a:t>
            </a:r>
          </a:p>
          <a:p>
            <a:pPr>
              <a:lnSpc>
                <a:spcPct val="150000"/>
              </a:lnSpc>
            </a:pPr>
            <a:r>
              <a:rPr lang="en-US" altLang="zh-CN" sz="1600" dirty="0"/>
              <a:t>3</a:t>
            </a:r>
            <a:r>
              <a:rPr lang="zh-CN" altLang="en-US" sz="1600" dirty="0"/>
              <a:t>、建立</a:t>
            </a:r>
            <a:r>
              <a:rPr lang="en-US" altLang="zh-CN" sz="1600" dirty="0" err="1"/>
              <a:t>seqids</a:t>
            </a:r>
            <a:r>
              <a:rPr lang="zh-CN" altLang="en-US" sz="1600" dirty="0"/>
              <a:t>文件（包含的染色体号）和</a:t>
            </a:r>
            <a:r>
              <a:rPr lang="en-US" altLang="zh-CN" sz="1600" dirty="0"/>
              <a:t>layout</a:t>
            </a:r>
            <a:r>
              <a:rPr lang="zh-CN" altLang="en-US" sz="1600" dirty="0"/>
              <a:t>文件（轴长、名称和颜色等参数设置）</a:t>
            </a:r>
          </a:p>
          <a:p>
            <a:pPr>
              <a:lnSpc>
                <a:spcPct val="150000"/>
              </a:lnSpc>
            </a:pPr>
            <a:r>
              <a:rPr lang="en-US" altLang="zh-CN" sz="1600" dirty="0"/>
              <a:t>4</a:t>
            </a:r>
            <a:r>
              <a:rPr lang="zh-CN" altLang="en-US" sz="1600"/>
              <a:t>、</a:t>
            </a:r>
            <a:r>
              <a:rPr lang="zh-CN" altLang="en-US" sz="1600" dirty="0"/>
              <a:t>可视化：</a:t>
            </a:r>
            <a:r>
              <a:rPr lang="en-US" altLang="zh-CN" sz="1600" dirty="0"/>
              <a:t>python -m </a:t>
            </a:r>
            <a:r>
              <a:rPr lang="en-US" altLang="zh-CN" sz="1600" dirty="0" err="1"/>
              <a:t>jcvi.graphics.karyotype</a:t>
            </a:r>
            <a:r>
              <a:rPr lang="en-US" altLang="zh-CN" sz="1600" dirty="0"/>
              <a:t> </a:t>
            </a:r>
            <a:r>
              <a:rPr lang="en-US" altLang="zh-CN" sz="1600" dirty="0" err="1"/>
              <a:t>seqids</a:t>
            </a:r>
            <a:r>
              <a:rPr lang="en-US" altLang="zh-CN" sz="1600" dirty="0"/>
              <a:t> layout </a:t>
            </a:r>
          </a:p>
          <a:p>
            <a:endParaRPr lang="zh-CN" altLang="en-US" sz="1600" dirty="0"/>
          </a:p>
        </p:txBody>
      </p:sp>
    </p:spTree>
    <p:extLst>
      <p:ext uri="{BB962C8B-B14F-4D97-AF65-F5344CB8AC3E}">
        <p14:creationId xmlns:p14="http://schemas.microsoft.com/office/powerpoint/2010/main" val="186530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4" name="TextBox 3"/>
          <p:cNvSpPr txBox="1"/>
          <p:nvPr/>
        </p:nvSpPr>
        <p:spPr>
          <a:xfrm>
            <a:off x="3022151" y="201932"/>
            <a:ext cx="7419565" cy="523220"/>
          </a:xfrm>
          <a:prstGeom prst="rect">
            <a:avLst/>
          </a:prstGeom>
          <a:noFill/>
        </p:spPr>
        <p:txBody>
          <a:bodyPr wrap="square" rtlCol="0">
            <a:spAutoFit/>
          </a:bodyPr>
          <a:lstStyle/>
          <a:p>
            <a:r>
              <a:rPr lang="en-US" altLang="zh-CN" sz="2800" b="1" dirty="0">
                <a:solidFill>
                  <a:schemeClr val="accent6">
                    <a:lumMod val="75000"/>
                  </a:schemeClr>
                </a:solidFill>
                <a:latin typeface="Arial" pitchFamily="34" charset="0"/>
                <a:cs typeface="Arial" pitchFamily="34" charset="0"/>
              </a:rPr>
              <a:t>Result</a:t>
            </a:r>
            <a:r>
              <a:rPr lang="en-US" altLang="zh-CN" sz="2800" b="1" dirty="0">
                <a:solidFill>
                  <a:schemeClr val="accent6">
                    <a:lumMod val="75000"/>
                  </a:schemeClr>
                </a:solidFill>
              </a:rPr>
              <a:t> </a:t>
            </a:r>
            <a:r>
              <a:rPr lang="en-US" altLang="zh-CN" sz="2800" b="1" dirty="0">
                <a:solidFill>
                  <a:schemeClr val="accent6">
                    <a:lumMod val="75000"/>
                  </a:schemeClr>
                </a:solidFill>
                <a:latin typeface="Arial" pitchFamily="34" charset="0"/>
                <a:cs typeface="Arial" pitchFamily="34" charset="0"/>
              </a:rPr>
              <a:t>of intra-species </a:t>
            </a:r>
            <a:r>
              <a:rPr lang="en-US" altLang="zh-CN" sz="2800" b="1" dirty="0" err="1">
                <a:solidFill>
                  <a:schemeClr val="accent6">
                    <a:lumMod val="75000"/>
                  </a:schemeClr>
                </a:solidFill>
                <a:latin typeface="Arial" pitchFamily="34" charset="0"/>
                <a:cs typeface="Arial" pitchFamily="34" charset="0"/>
              </a:rPr>
              <a:t>Synteny</a:t>
            </a:r>
            <a:r>
              <a:rPr lang="en-US" altLang="zh-CN" sz="2800" b="1" dirty="0">
                <a:solidFill>
                  <a:schemeClr val="accent6">
                    <a:lumMod val="75000"/>
                  </a:schemeClr>
                </a:solidFill>
                <a:latin typeface="Arial" pitchFamily="34" charset="0"/>
                <a:cs typeface="Arial" pitchFamily="34" charset="0"/>
              </a:rPr>
              <a:t> analysis</a:t>
            </a:r>
            <a:endParaRPr lang="zh-CN" altLang="en-US" sz="2800" b="1" dirty="0">
              <a:solidFill>
                <a:schemeClr val="accent6">
                  <a:lumMod val="75000"/>
                </a:schemeClr>
              </a:solidFill>
              <a:latin typeface="Arial" pitchFamily="34" charset="0"/>
              <a:cs typeface="Arial" pitchFamily="34" charset="0"/>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218" y="1012577"/>
            <a:ext cx="5021839" cy="4541771"/>
          </a:xfrm>
          <a:prstGeom prst="rect">
            <a:avLst/>
          </a:prstGeom>
        </p:spPr>
      </p:pic>
      <p:pic>
        <p:nvPicPr>
          <p:cNvPr id="18" name="内容占位符 4">
            <a:extLst>
              <a:ext uri="{FF2B5EF4-FFF2-40B4-BE49-F238E27FC236}">
                <a16:creationId xmlns:a16="http://schemas.microsoft.com/office/drawing/2014/main" xmlns="" id="{B1867449-46C8-4F90-B940-8B166D493080}"/>
              </a:ext>
            </a:extLst>
          </p:cNvPr>
          <p:cNvPicPr>
            <a:picLocks noGrp="1" noChangeAspect="1"/>
          </p:cNvPicPr>
          <p:nvPr>
            <p:ph idx="1"/>
          </p:nvPr>
        </p:nvPicPr>
        <p:blipFill rotWithShape="1">
          <a:blip r:embed="rId5"/>
          <a:srcRect l="19039" t="8479" r="20615" b="6171"/>
          <a:stretch/>
        </p:blipFill>
        <p:spPr>
          <a:xfrm>
            <a:off x="5780321" y="965312"/>
            <a:ext cx="6258587" cy="4810804"/>
          </a:xfrm>
        </p:spPr>
      </p:pic>
      <p:sp>
        <p:nvSpPr>
          <p:cNvPr id="7" name="TextBox 6"/>
          <p:cNvSpPr txBox="1"/>
          <p:nvPr/>
        </p:nvSpPr>
        <p:spPr>
          <a:xfrm>
            <a:off x="617536" y="6071819"/>
            <a:ext cx="5127807" cy="646331"/>
          </a:xfrm>
          <a:prstGeom prst="rect">
            <a:avLst/>
          </a:prstGeom>
          <a:noFill/>
        </p:spPr>
        <p:txBody>
          <a:bodyPr wrap="square" rtlCol="0">
            <a:spAutoFit/>
          </a:bodyPr>
          <a:lstStyle/>
          <a:p>
            <a:r>
              <a:rPr lang="en-US" altLang="zh-CN" dirty="0"/>
              <a:t>Gray: all </a:t>
            </a:r>
            <a:r>
              <a:rPr lang="en-US" altLang="zh-CN" dirty="0" err="1"/>
              <a:t>synteny</a:t>
            </a:r>
            <a:r>
              <a:rPr lang="en-US" altLang="zh-CN" dirty="0"/>
              <a:t> blocks in the pineapple genome</a:t>
            </a:r>
          </a:p>
          <a:p>
            <a:r>
              <a:rPr lang="en-US" altLang="zh-CN" dirty="0"/>
              <a:t>Red: duplicated WRKY gene pairs </a:t>
            </a:r>
            <a:endParaRPr lang="zh-CN" altLang="en-US" dirty="0"/>
          </a:p>
        </p:txBody>
      </p:sp>
    </p:spTree>
    <p:extLst>
      <p:ext uri="{BB962C8B-B14F-4D97-AF65-F5344CB8AC3E}">
        <p14:creationId xmlns:p14="http://schemas.microsoft.com/office/powerpoint/2010/main" val="207079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pic>
        <p:nvPicPr>
          <p:cNvPr id="1027" name="Picture 3"/>
          <p:cNvPicPr>
            <a:picLocks noChangeArrowheads="1"/>
          </p:cNvPicPr>
          <p:nvPr/>
        </p:nvPicPr>
        <p:blipFill rotWithShape="1">
          <a:blip r:embed="rId4">
            <a:extLst>
              <a:ext uri="{28A0092B-C50C-407E-A947-70E740481C1C}">
                <a14:useLocalDpi xmlns:a14="http://schemas.microsoft.com/office/drawing/2010/main" val="0"/>
              </a:ext>
            </a:extLst>
          </a:blip>
          <a:srcRect l="1841" t="8968" r="3620" b="6852"/>
          <a:stretch/>
        </p:blipFill>
        <p:spPr bwMode="auto">
          <a:xfrm>
            <a:off x="2865476" y="2866945"/>
            <a:ext cx="9288000"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rrowheads="1"/>
          </p:cNvPicPr>
          <p:nvPr/>
        </p:nvPicPr>
        <p:blipFill rotWithShape="1">
          <a:blip r:embed="rId5">
            <a:extLst>
              <a:ext uri="{28A0092B-C50C-407E-A947-70E740481C1C}">
                <a14:useLocalDpi xmlns:a14="http://schemas.microsoft.com/office/drawing/2010/main" val="0"/>
              </a:ext>
            </a:extLst>
          </a:blip>
          <a:srcRect r="1851"/>
          <a:stretch/>
        </p:blipFill>
        <p:spPr bwMode="auto">
          <a:xfrm>
            <a:off x="2855497" y="4185700"/>
            <a:ext cx="9320658"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3142" y="1538775"/>
            <a:ext cx="9344025"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1819" y="5494687"/>
            <a:ext cx="9267825"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2185" y="198836"/>
            <a:ext cx="9302324" cy="1286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3849" y="842250"/>
            <a:ext cx="1619080" cy="2193870"/>
          </a:xfrm>
          <a:prstGeom prst="rect">
            <a:avLst/>
          </a:prstGeom>
          <a:noFill/>
        </p:spPr>
        <p:txBody>
          <a:bodyPr wrap="square" rtlCol="0">
            <a:spAutoFit/>
          </a:bodyPr>
          <a:lstStyle/>
          <a:p>
            <a:pPr>
              <a:lnSpc>
                <a:spcPct val="125000"/>
              </a:lnSpc>
            </a:pPr>
            <a:r>
              <a:rPr lang="en-US" altLang="zh-CN" sz="2800" b="1" dirty="0" err="1">
                <a:solidFill>
                  <a:schemeClr val="accent6">
                    <a:lumMod val="75000"/>
                  </a:schemeClr>
                </a:solidFill>
                <a:latin typeface="Arial" pitchFamily="34" charset="0"/>
                <a:cs typeface="Arial" pitchFamily="34" charset="0"/>
              </a:rPr>
              <a:t>Synteny</a:t>
            </a:r>
            <a:r>
              <a:rPr lang="en-US" altLang="zh-CN" sz="2800" b="1" dirty="0">
                <a:solidFill>
                  <a:schemeClr val="accent6">
                    <a:lumMod val="75000"/>
                  </a:schemeClr>
                </a:solidFill>
                <a:latin typeface="Arial" pitchFamily="34" charset="0"/>
                <a:cs typeface="Arial" pitchFamily="34" charset="0"/>
              </a:rPr>
              <a:t> analysis</a:t>
            </a:r>
            <a:r>
              <a:rPr lang="en-US" altLang="zh-CN" sz="2800" b="1" dirty="0">
                <a:solidFill>
                  <a:schemeClr val="accent6">
                    <a:lumMod val="75000"/>
                  </a:schemeClr>
                </a:solidFill>
              </a:rPr>
              <a:t> </a:t>
            </a:r>
            <a:r>
              <a:rPr lang="en-US" altLang="zh-CN" sz="2800" b="1" dirty="0">
                <a:solidFill>
                  <a:schemeClr val="accent6">
                    <a:lumMod val="75000"/>
                  </a:schemeClr>
                </a:solidFill>
                <a:latin typeface="Arial" pitchFamily="34" charset="0"/>
                <a:cs typeface="Arial" pitchFamily="34" charset="0"/>
              </a:rPr>
              <a:t>among species </a:t>
            </a:r>
            <a:endParaRPr lang="zh-CN" altLang="en-US" sz="2800" b="1" dirty="0">
              <a:solidFill>
                <a:schemeClr val="accent6">
                  <a:lumMod val="75000"/>
                </a:schemeClr>
              </a:solidFill>
              <a:latin typeface="Arial" pitchFamily="34" charset="0"/>
              <a:cs typeface="Arial" pitchFamily="34" charset="0"/>
            </a:endParaRPr>
          </a:p>
        </p:txBody>
      </p:sp>
      <p:sp>
        <p:nvSpPr>
          <p:cNvPr id="5" name="TextBox 4"/>
          <p:cNvSpPr txBox="1"/>
          <p:nvPr/>
        </p:nvSpPr>
        <p:spPr>
          <a:xfrm>
            <a:off x="47032" y="5554358"/>
            <a:ext cx="2758284" cy="1200329"/>
          </a:xfrm>
          <a:prstGeom prst="rect">
            <a:avLst/>
          </a:prstGeom>
          <a:noFill/>
        </p:spPr>
        <p:txBody>
          <a:bodyPr wrap="square" rtlCol="0">
            <a:spAutoFit/>
          </a:bodyPr>
          <a:lstStyle/>
          <a:p>
            <a:r>
              <a:rPr lang="en-US" altLang="zh-CN" dirty="0"/>
              <a:t>Gray</a:t>
            </a:r>
            <a:r>
              <a:rPr lang="zh-CN" altLang="en-US" dirty="0"/>
              <a:t>：</a:t>
            </a:r>
            <a:r>
              <a:rPr lang="en-US" altLang="zh-CN" dirty="0"/>
              <a:t> </a:t>
            </a:r>
            <a:r>
              <a:rPr lang="en-US" altLang="zh-CN" dirty="0" err="1">
                <a:latin typeface="Arial" pitchFamily="34" charset="0"/>
                <a:cs typeface="Arial" pitchFamily="34" charset="0"/>
              </a:rPr>
              <a:t>Synteny</a:t>
            </a:r>
            <a:r>
              <a:rPr lang="en-US" altLang="zh-CN" dirty="0">
                <a:latin typeface="Arial" pitchFamily="34" charset="0"/>
                <a:cs typeface="Arial" pitchFamily="34" charset="0"/>
              </a:rPr>
              <a:t> </a:t>
            </a:r>
            <a:r>
              <a:rPr lang="en-US" altLang="zh-CN" dirty="0"/>
              <a:t>relationship pineapple and other plant genomes</a:t>
            </a:r>
          </a:p>
          <a:p>
            <a:endParaRPr lang="zh-CN" altLang="en-US" dirty="0"/>
          </a:p>
        </p:txBody>
      </p:sp>
    </p:spTree>
    <p:extLst>
      <p:ext uri="{BB962C8B-B14F-4D97-AF65-F5344CB8AC3E}">
        <p14:creationId xmlns:p14="http://schemas.microsoft.com/office/powerpoint/2010/main" val="130159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3E1DB2FE-0F5A-41BD-8DE2-9BC1FBE00563}"/>
              </a:ext>
            </a:extLst>
          </p:cNvPr>
          <p:cNvPicPr>
            <a:picLocks noGrp="1" noChangeAspect="1"/>
          </p:cNvPicPr>
          <p:nvPr>
            <p:ph idx="1"/>
          </p:nvPr>
        </p:nvPicPr>
        <p:blipFill rotWithShape="1">
          <a:blip r:embed="rId3"/>
          <a:srcRect l="28128" t="6539" r="29885" b="5201"/>
          <a:stretch/>
        </p:blipFill>
        <p:spPr>
          <a:xfrm>
            <a:off x="6629399" y="116114"/>
            <a:ext cx="5402943" cy="6633029"/>
          </a:xfrm>
        </p:spPr>
      </p:pic>
      <p:sp>
        <p:nvSpPr>
          <p:cNvPr id="6" name="文本框 5">
            <a:extLst>
              <a:ext uri="{FF2B5EF4-FFF2-40B4-BE49-F238E27FC236}">
                <a16:creationId xmlns:a16="http://schemas.microsoft.com/office/drawing/2014/main" xmlns="" id="{7266E748-C206-45CD-96C8-CDB27586E035}"/>
              </a:ext>
            </a:extLst>
          </p:cNvPr>
          <p:cNvSpPr txBox="1"/>
          <p:nvPr/>
        </p:nvSpPr>
        <p:spPr>
          <a:xfrm>
            <a:off x="676277" y="4305361"/>
            <a:ext cx="3678381" cy="1200329"/>
          </a:xfrm>
          <a:prstGeom prst="rect">
            <a:avLst/>
          </a:prstGeom>
          <a:noFill/>
        </p:spPr>
        <p:txBody>
          <a:bodyPr wrap="square" rtlCol="0">
            <a:spAutoFit/>
          </a:bodyPr>
          <a:lstStyle/>
          <a:p>
            <a:r>
              <a:rPr lang="zh-CN" altLang="en-US" sz="2400" dirty="0"/>
              <a:t>物种之间的亲缘关系：</a:t>
            </a:r>
            <a:endParaRPr lang="en-US" altLang="zh-CN" sz="2400" dirty="0"/>
          </a:p>
          <a:p>
            <a:r>
              <a:rPr lang="zh-CN" altLang="en-US" sz="2400" dirty="0"/>
              <a:t>菠萝与香蕉更近一些</a:t>
            </a:r>
            <a:endParaRPr lang="en-US" altLang="zh-CN" sz="2400" dirty="0"/>
          </a:p>
          <a:p>
            <a:endParaRPr lang="zh-CN" altLang="en-US" sz="2400" dirty="0"/>
          </a:p>
        </p:txBody>
      </p:sp>
      <p:sp>
        <p:nvSpPr>
          <p:cNvPr id="3" name="文本框 2">
            <a:extLst>
              <a:ext uri="{FF2B5EF4-FFF2-40B4-BE49-F238E27FC236}">
                <a16:creationId xmlns:a16="http://schemas.microsoft.com/office/drawing/2014/main" xmlns="" id="{CD2FC08E-6DD6-42A9-A4F3-A9A9CCB59328}"/>
              </a:ext>
            </a:extLst>
          </p:cNvPr>
          <p:cNvSpPr txBox="1"/>
          <p:nvPr/>
        </p:nvSpPr>
        <p:spPr>
          <a:xfrm>
            <a:off x="704832" y="1904289"/>
            <a:ext cx="4886325" cy="1631216"/>
          </a:xfrm>
          <a:prstGeom prst="rect">
            <a:avLst/>
          </a:prstGeom>
          <a:noFill/>
        </p:spPr>
        <p:txBody>
          <a:bodyPr wrap="square" rtlCol="0">
            <a:spAutoFit/>
          </a:bodyPr>
          <a:lstStyle/>
          <a:p>
            <a:r>
              <a:rPr lang="en-US" altLang="zh-CN" sz="2000" dirty="0"/>
              <a:t>Arabidopsis</a:t>
            </a:r>
            <a:r>
              <a:rPr lang="zh-CN" altLang="en-US" sz="2000" dirty="0"/>
              <a:t>（拟南芥）</a:t>
            </a:r>
            <a:r>
              <a:rPr lang="en-US" altLang="zh-CN" sz="2000" dirty="0"/>
              <a:t> (18) </a:t>
            </a:r>
          </a:p>
          <a:p>
            <a:r>
              <a:rPr lang="en-US" altLang="zh-CN" sz="2000" dirty="0"/>
              <a:t>Grape</a:t>
            </a:r>
            <a:r>
              <a:rPr lang="zh-CN" altLang="en-US" sz="2000" dirty="0"/>
              <a:t>（葡萄）</a:t>
            </a:r>
            <a:r>
              <a:rPr lang="en-US" altLang="zh-CN" sz="2000" dirty="0"/>
              <a:t> (33) </a:t>
            </a:r>
          </a:p>
          <a:p>
            <a:r>
              <a:rPr lang="en-US" altLang="zh-CN" sz="2000" dirty="0"/>
              <a:t>Banana</a:t>
            </a:r>
            <a:r>
              <a:rPr lang="zh-CN" altLang="en-US" sz="2000" dirty="0"/>
              <a:t>（香蕉）</a:t>
            </a:r>
            <a:r>
              <a:rPr lang="en-US" altLang="zh-CN" sz="2000" dirty="0"/>
              <a:t>(44)</a:t>
            </a:r>
          </a:p>
          <a:p>
            <a:r>
              <a:rPr lang="en-US" altLang="zh-CN" sz="2000" dirty="0"/>
              <a:t>rice </a:t>
            </a:r>
            <a:r>
              <a:rPr lang="zh-CN" altLang="en-US" sz="2000" dirty="0"/>
              <a:t>（水稻）</a:t>
            </a:r>
            <a:r>
              <a:rPr lang="en-US" altLang="zh-CN" sz="2000" dirty="0"/>
              <a:t>(37)</a:t>
            </a:r>
          </a:p>
          <a:p>
            <a:r>
              <a:rPr lang="en-US" altLang="zh-CN" sz="2000" dirty="0"/>
              <a:t>maize </a:t>
            </a:r>
            <a:r>
              <a:rPr lang="zh-CN" altLang="en-US" sz="2000" dirty="0"/>
              <a:t>（玉米）</a:t>
            </a:r>
            <a:r>
              <a:rPr lang="en-US" altLang="zh-CN" sz="2000" dirty="0"/>
              <a:t>(39)</a:t>
            </a:r>
          </a:p>
        </p:txBody>
      </p:sp>
      <p:sp>
        <p:nvSpPr>
          <p:cNvPr id="4" name="文本框 3">
            <a:extLst>
              <a:ext uri="{FF2B5EF4-FFF2-40B4-BE49-F238E27FC236}">
                <a16:creationId xmlns:a16="http://schemas.microsoft.com/office/drawing/2014/main" xmlns="" id="{76B5EE0E-816B-448B-ADF6-335197115BE2}"/>
              </a:ext>
            </a:extLst>
          </p:cNvPr>
          <p:cNvSpPr txBox="1"/>
          <p:nvPr/>
        </p:nvSpPr>
        <p:spPr>
          <a:xfrm>
            <a:off x="7303443" y="6152823"/>
            <a:ext cx="4557713" cy="646331"/>
          </a:xfrm>
          <a:prstGeom prst="rect">
            <a:avLst/>
          </a:prstGeom>
          <a:noFill/>
        </p:spPr>
        <p:txBody>
          <a:bodyPr wrap="square" rtlCol="0">
            <a:spAutoFit/>
          </a:bodyPr>
          <a:lstStyle/>
          <a:p>
            <a:r>
              <a:rPr lang="en-US" altLang="zh-CN" dirty="0"/>
              <a:t>Gray</a:t>
            </a:r>
            <a:r>
              <a:rPr lang="zh-CN" altLang="en-US" dirty="0"/>
              <a:t>：</a:t>
            </a:r>
            <a:r>
              <a:rPr lang="en-US" altLang="zh-CN" dirty="0"/>
              <a:t>pineapple and other plant genomes,</a:t>
            </a:r>
          </a:p>
          <a:p>
            <a:r>
              <a:rPr lang="en-US" altLang="zh-CN" dirty="0"/>
              <a:t> red</a:t>
            </a:r>
            <a:r>
              <a:rPr lang="zh-CN" altLang="en-US" dirty="0"/>
              <a:t>：</a:t>
            </a:r>
            <a:r>
              <a:rPr lang="en-US" altLang="zh-CN" dirty="0"/>
              <a:t>the syntenic WRKY gene pairs</a:t>
            </a:r>
            <a:endParaRPr lang="zh-CN" altLang="en-US" dirty="0"/>
          </a:p>
        </p:txBody>
      </p:sp>
      <p:sp>
        <p:nvSpPr>
          <p:cNvPr id="8" name="TextBox 7"/>
          <p:cNvSpPr txBox="1"/>
          <p:nvPr/>
        </p:nvSpPr>
        <p:spPr>
          <a:xfrm>
            <a:off x="676277" y="805413"/>
            <a:ext cx="5482476" cy="523220"/>
          </a:xfrm>
          <a:prstGeom prst="rect">
            <a:avLst/>
          </a:prstGeom>
          <a:noFill/>
        </p:spPr>
        <p:txBody>
          <a:bodyPr wrap="square" rtlCol="0">
            <a:spAutoFit/>
          </a:bodyPr>
          <a:lstStyle/>
          <a:p>
            <a:r>
              <a:rPr lang="en-US" altLang="zh-CN" sz="2800" b="1" dirty="0">
                <a:solidFill>
                  <a:schemeClr val="accent6">
                    <a:lumMod val="75000"/>
                  </a:schemeClr>
                </a:solidFill>
                <a:latin typeface="Arial" pitchFamily="34" charset="0"/>
                <a:cs typeface="Arial" pitchFamily="34" charset="0"/>
              </a:rPr>
              <a:t>Result</a:t>
            </a:r>
            <a:r>
              <a:rPr lang="en-US" altLang="zh-CN" sz="2800" b="1" dirty="0">
                <a:solidFill>
                  <a:schemeClr val="accent6">
                    <a:lumMod val="75000"/>
                  </a:schemeClr>
                </a:solidFill>
              </a:rPr>
              <a:t> </a:t>
            </a:r>
            <a:r>
              <a:rPr lang="en-US" altLang="zh-CN" sz="2800" b="1" dirty="0">
                <a:solidFill>
                  <a:schemeClr val="accent6">
                    <a:lumMod val="75000"/>
                  </a:schemeClr>
                </a:solidFill>
                <a:latin typeface="Arial" pitchFamily="34" charset="0"/>
                <a:cs typeface="Arial" pitchFamily="34" charset="0"/>
              </a:rPr>
              <a:t>of </a:t>
            </a:r>
            <a:r>
              <a:rPr lang="en-US" altLang="zh-CN" sz="2800" b="1" dirty="0" err="1">
                <a:solidFill>
                  <a:schemeClr val="accent6">
                    <a:lumMod val="75000"/>
                  </a:schemeClr>
                </a:solidFill>
                <a:latin typeface="Arial" pitchFamily="34" charset="0"/>
                <a:cs typeface="Arial" pitchFamily="34" charset="0"/>
              </a:rPr>
              <a:t>Synteny</a:t>
            </a:r>
            <a:r>
              <a:rPr lang="en-US" altLang="zh-CN" sz="2800" b="1" dirty="0">
                <a:solidFill>
                  <a:schemeClr val="accent6">
                    <a:lumMod val="75000"/>
                  </a:schemeClr>
                </a:solidFill>
                <a:latin typeface="Arial" pitchFamily="34" charset="0"/>
                <a:cs typeface="Arial" pitchFamily="34" charset="0"/>
              </a:rPr>
              <a:t> analysis </a:t>
            </a:r>
            <a:endParaRPr lang="zh-CN" altLang="en-US" sz="2800" b="1" dirty="0">
              <a:solidFill>
                <a:schemeClr val="accent6">
                  <a:lumMod val="75000"/>
                </a:schemeClr>
              </a:solidFill>
              <a:latin typeface="Arial" pitchFamily="34" charset="0"/>
              <a:cs typeface="Arial" pitchFamily="34" charset="0"/>
            </a:endParaRPr>
          </a:p>
        </p:txBody>
      </p:sp>
      <p:grpSp>
        <p:nvGrpSpPr>
          <p:cNvPr id="9" name="组合 8"/>
          <p:cNvGrpSpPr/>
          <p:nvPr/>
        </p:nvGrpSpPr>
        <p:grpSpPr>
          <a:xfrm>
            <a:off x="110481" y="173081"/>
            <a:ext cx="2373408" cy="434567"/>
            <a:chOff x="3043074" y="1343181"/>
            <a:chExt cx="3384058" cy="798957"/>
          </a:xfrm>
        </p:grpSpPr>
        <p:grpSp>
          <p:nvGrpSpPr>
            <p:cNvPr id="10" name="Group 1"/>
            <p:cNvGrpSpPr>
              <a:grpSpLocks/>
            </p:cNvGrpSpPr>
            <p:nvPr/>
          </p:nvGrpSpPr>
          <p:grpSpPr bwMode="auto">
            <a:xfrm>
              <a:off x="3043074" y="1379540"/>
              <a:ext cx="722970" cy="762598"/>
              <a:chOff x="-1" y="3"/>
              <a:chExt cx="1446056" cy="1524554"/>
            </a:xfrm>
          </p:grpSpPr>
          <p:pic>
            <p:nvPicPr>
              <p:cNvPr id="12" name="Picture 2" descr="图像"/>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11"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Tree>
    <p:extLst>
      <p:ext uri="{BB962C8B-B14F-4D97-AF65-F5344CB8AC3E}">
        <p14:creationId xmlns:p14="http://schemas.microsoft.com/office/powerpoint/2010/main" val="404914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2" name="TextBox 1"/>
          <p:cNvSpPr txBox="1"/>
          <p:nvPr/>
        </p:nvSpPr>
        <p:spPr>
          <a:xfrm>
            <a:off x="2286000" y="78560"/>
            <a:ext cx="9889672" cy="7955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latin typeface="Arial" pitchFamily="34" charset="0"/>
                <a:ea typeface="+mj-ea"/>
                <a:cs typeface="Arial" pitchFamily="34" charset="0"/>
              </a:defRPr>
            </a:lvl1pPr>
          </a:lstStyle>
          <a:p>
            <a:r>
              <a:rPr lang="en-US" altLang="zh-CN" sz="2800" dirty="0">
                <a:solidFill>
                  <a:schemeClr val="accent6">
                    <a:lumMod val="75000"/>
                  </a:schemeClr>
                </a:solidFill>
              </a:rPr>
              <a:t>Expression profiling of pineapple WRKY genes with RNA-</a:t>
            </a:r>
            <a:r>
              <a:rPr lang="en-US" altLang="zh-CN" sz="2800" dirty="0" err="1">
                <a:solidFill>
                  <a:schemeClr val="accent6">
                    <a:lumMod val="75000"/>
                  </a:schemeClr>
                </a:solidFill>
              </a:rPr>
              <a:t>seq</a:t>
            </a:r>
            <a:endParaRPr lang="en-US" altLang="zh-CN" sz="2800" dirty="0">
              <a:solidFill>
                <a:schemeClr val="accent6">
                  <a:lumMod val="75000"/>
                </a:schemeClr>
              </a:solidFill>
            </a:endParaRPr>
          </a:p>
        </p:txBody>
      </p:sp>
      <p:sp>
        <p:nvSpPr>
          <p:cNvPr id="9" name="内容占位符 2">
            <a:extLst>
              <a:ext uri="{FF2B5EF4-FFF2-40B4-BE49-F238E27FC236}">
                <a16:creationId xmlns:a16="http://schemas.microsoft.com/office/drawing/2014/main" xmlns="" id="{B94C9F4D-2E61-4408-BE05-170F31CE2278}"/>
              </a:ext>
            </a:extLst>
          </p:cNvPr>
          <p:cNvSpPr>
            <a:spLocks noGrp="1"/>
          </p:cNvSpPr>
          <p:nvPr>
            <p:ph idx="1"/>
          </p:nvPr>
        </p:nvSpPr>
        <p:spPr>
          <a:xfrm>
            <a:off x="164890" y="1008302"/>
            <a:ext cx="7207293" cy="5773020"/>
          </a:xfrm>
        </p:spPr>
        <p:txBody>
          <a:bodyPr>
            <a:normAutofit/>
          </a:bodyPr>
          <a:lstStyle/>
          <a:p>
            <a:pPr>
              <a:spcAft>
                <a:spcPts val="1200"/>
              </a:spcAft>
            </a:pPr>
            <a:r>
              <a:rPr lang="en-US" altLang="zh-CN" sz="2000" b="1" dirty="0">
                <a:latin typeface="Arial" pitchFamily="34" charset="0"/>
                <a:cs typeface="Arial" pitchFamily="34" charset="0"/>
              </a:rPr>
              <a:t>library</a:t>
            </a:r>
            <a:r>
              <a:rPr lang="en-US" altLang="zh-CN" sz="2000" dirty="0">
                <a:latin typeface="Arial" pitchFamily="34" charset="0"/>
                <a:cs typeface="Arial" pitchFamily="34" charset="0"/>
              </a:rPr>
              <a:t>(</a:t>
            </a:r>
            <a:r>
              <a:rPr lang="en-US" altLang="zh-CN" sz="2000" dirty="0" err="1">
                <a:latin typeface="Arial" pitchFamily="34" charset="0"/>
                <a:cs typeface="Arial" pitchFamily="34" charset="0"/>
              </a:rPr>
              <a:t>pheatmap</a:t>
            </a:r>
            <a:r>
              <a:rPr lang="en-US" altLang="zh-CN" sz="2200" dirty="0">
                <a:latin typeface="Arial" pitchFamily="34" charset="0"/>
                <a:cs typeface="Arial" pitchFamily="34" charset="0"/>
              </a:rPr>
              <a:t>)</a:t>
            </a:r>
          </a:p>
          <a:p>
            <a:r>
              <a:rPr lang="en-US" altLang="zh-CN" sz="2000" dirty="0">
                <a:latin typeface="Arial" pitchFamily="34" charset="0"/>
                <a:cs typeface="Arial" pitchFamily="34" charset="0"/>
              </a:rPr>
              <a:t>data &lt;- </a:t>
            </a:r>
            <a:r>
              <a:rPr lang="en-US" altLang="zh-CN" sz="2000" b="1" dirty="0" err="1">
                <a:latin typeface="Arial" pitchFamily="34" charset="0"/>
                <a:cs typeface="Arial" pitchFamily="34" charset="0"/>
              </a:rPr>
              <a:t>read.delim</a:t>
            </a:r>
            <a:r>
              <a:rPr lang="en-US" altLang="zh-CN" sz="2000" dirty="0">
                <a:latin typeface="Arial" pitchFamily="34" charset="0"/>
                <a:cs typeface="Arial" pitchFamily="34" charset="0"/>
              </a:rPr>
              <a:t>("WRKY-expression.txt",</a:t>
            </a:r>
          </a:p>
          <a:p>
            <a:pPr marL="0" indent="0">
              <a:buNone/>
            </a:pPr>
            <a:r>
              <a:rPr lang="en-US" altLang="zh-CN" sz="2000" dirty="0">
                <a:latin typeface="Arial" pitchFamily="34" charset="0"/>
                <a:cs typeface="Arial" pitchFamily="34" charset="0"/>
              </a:rPr>
              <a:t>                header = T,  </a:t>
            </a:r>
            <a:r>
              <a:rPr lang="en-US" altLang="zh-CN" sz="2000" dirty="0" err="1">
                <a:latin typeface="Arial" pitchFamily="34" charset="0"/>
                <a:cs typeface="Arial" pitchFamily="34" charset="0"/>
              </a:rPr>
              <a:t>row.names</a:t>
            </a:r>
            <a:r>
              <a:rPr lang="en-US" altLang="zh-CN" sz="2000" dirty="0">
                <a:latin typeface="Arial" pitchFamily="34" charset="0"/>
                <a:cs typeface="Arial" pitchFamily="34" charset="0"/>
              </a:rPr>
              <a:t> = 1)</a:t>
            </a:r>
          </a:p>
          <a:p>
            <a:pPr marL="0" indent="0">
              <a:buNone/>
            </a:pPr>
            <a:r>
              <a:rPr lang="en-US" altLang="zh-CN" sz="1800" dirty="0">
                <a:latin typeface="Arial" pitchFamily="34" charset="0"/>
                <a:cs typeface="Arial" pitchFamily="34" charset="0"/>
              </a:rPr>
              <a:t>                    #</a:t>
            </a:r>
            <a:r>
              <a:rPr lang="zh-CN" altLang="en-US" sz="1800" dirty="0">
                <a:latin typeface="Arial" pitchFamily="34" charset="0"/>
                <a:cs typeface="Arial" pitchFamily="34" charset="0"/>
              </a:rPr>
              <a:t>数据有空格分隔的，导入时用这种方法</a:t>
            </a:r>
            <a:endParaRPr lang="en-US" altLang="zh-CN" sz="2400" dirty="0">
              <a:latin typeface="Arial" pitchFamily="34" charset="0"/>
              <a:cs typeface="Arial" pitchFamily="34" charset="0"/>
            </a:endParaRPr>
          </a:p>
          <a:p>
            <a:pPr>
              <a:spcBef>
                <a:spcPts val="1200"/>
              </a:spcBef>
            </a:pPr>
            <a:r>
              <a:rPr lang="en-US" altLang="zh-CN" sz="2000" dirty="0">
                <a:latin typeface="Arial" pitchFamily="34" charset="0"/>
                <a:cs typeface="Arial" pitchFamily="34" charset="0"/>
              </a:rPr>
              <a:t>data &lt;- </a:t>
            </a:r>
            <a:r>
              <a:rPr lang="en-US" altLang="zh-CN" sz="2000" dirty="0" err="1">
                <a:latin typeface="Arial" pitchFamily="34" charset="0"/>
                <a:cs typeface="Arial" pitchFamily="34" charset="0"/>
              </a:rPr>
              <a:t>as.matrix</a:t>
            </a:r>
            <a:r>
              <a:rPr lang="en-US" altLang="zh-CN" sz="2000" dirty="0">
                <a:latin typeface="Arial" pitchFamily="34" charset="0"/>
                <a:cs typeface="Arial" pitchFamily="34" charset="0"/>
              </a:rPr>
              <a:t>(data)   </a:t>
            </a:r>
            <a:r>
              <a:rPr lang="en-US" altLang="zh-CN" sz="1800" dirty="0">
                <a:latin typeface="Arial" pitchFamily="34" charset="0"/>
                <a:cs typeface="Arial" pitchFamily="34" charset="0"/>
              </a:rPr>
              <a:t>#</a:t>
            </a:r>
            <a:r>
              <a:rPr lang="zh-CN" altLang="en-US" sz="1800" dirty="0">
                <a:latin typeface="Arial" pitchFamily="34" charset="0"/>
                <a:cs typeface="Arial" pitchFamily="34" charset="0"/>
              </a:rPr>
              <a:t>把数据转换为矩阵类型</a:t>
            </a:r>
            <a:endParaRPr lang="en-US" altLang="zh-CN" sz="1800" dirty="0">
              <a:latin typeface="Arial" pitchFamily="34" charset="0"/>
              <a:cs typeface="Arial" pitchFamily="34" charset="0"/>
            </a:endParaRPr>
          </a:p>
          <a:p>
            <a:pPr marL="0" indent="0">
              <a:buNone/>
            </a:pPr>
            <a:r>
              <a:rPr lang="en-US" altLang="zh-CN" sz="2200" dirty="0">
                <a:latin typeface="Arial" pitchFamily="34" charset="0"/>
                <a:cs typeface="Arial" pitchFamily="34" charset="0"/>
              </a:rPr>
              <a:t>   </a:t>
            </a:r>
            <a:r>
              <a:rPr lang="en-US" altLang="zh-CN" sz="2000" dirty="0">
                <a:latin typeface="Arial" pitchFamily="34" charset="0"/>
                <a:cs typeface="Arial" pitchFamily="34" charset="0"/>
              </a:rPr>
              <a:t>data &lt;- log2(data+1)      </a:t>
            </a:r>
            <a:r>
              <a:rPr lang="en-US" altLang="zh-CN" sz="1800" dirty="0">
                <a:latin typeface="Arial" pitchFamily="34" charset="0"/>
                <a:cs typeface="Arial" pitchFamily="34" charset="0"/>
              </a:rPr>
              <a:t>#</a:t>
            </a:r>
            <a:r>
              <a:rPr lang="zh-CN" altLang="en-US" sz="1800" dirty="0">
                <a:latin typeface="Arial" pitchFamily="34" charset="0"/>
                <a:cs typeface="Arial" pitchFamily="34" charset="0"/>
              </a:rPr>
              <a:t>对数据进行标准化处理</a:t>
            </a:r>
            <a:endParaRPr lang="en-US" altLang="zh-CN" sz="1800" b="1" dirty="0">
              <a:latin typeface="Arial" pitchFamily="34" charset="0"/>
              <a:cs typeface="Arial" pitchFamily="34" charset="0"/>
            </a:endParaRPr>
          </a:p>
          <a:p>
            <a:r>
              <a:rPr lang="en-US" altLang="zh-CN" sz="2000" b="1" dirty="0" err="1">
                <a:latin typeface="Arial" pitchFamily="34" charset="0"/>
                <a:cs typeface="Arial" pitchFamily="34" charset="0"/>
              </a:rPr>
              <a:t>Pheatmap</a:t>
            </a:r>
            <a:r>
              <a:rPr lang="en-US" altLang="zh-CN" sz="2000" b="1" dirty="0">
                <a:latin typeface="Arial" pitchFamily="34" charset="0"/>
                <a:cs typeface="Arial" pitchFamily="34" charset="0"/>
              </a:rPr>
              <a:t>(                                   </a:t>
            </a:r>
            <a:endParaRPr lang="zh-CN" altLang="en-US" sz="2000" dirty="0">
              <a:latin typeface="Arial" pitchFamily="34" charset="0"/>
              <a:cs typeface="Arial" pitchFamily="34" charset="0"/>
            </a:endParaRPr>
          </a:p>
        </p:txBody>
      </p:sp>
      <p:sp>
        <p:nvSpPr>
          <p:cNvPr id="10" name="文本框 13">
            <a:extLst>
              <a:ext uri="{FF2B5EF4-FFF2-40B4-BE49-F238E27FC236}">
                <a16:creationId xmlns:a16="http://schemas.microsoft.com/office/drawing/2014/main" xmlns="" id="{A2880CB1-532C-4246-B349-DF3F680EEDDB}"/>
              </a:ext>
            </a:extLst>
          </p:cNvPr>
          <p:cNvSpPr txBox="1"/>
          <p:nvPr/>
        </p:nvSpPr>
        <p:spPr>
          <a:xfrm>
            <a:off x="1853416" y="3646800"/>
            <a:ext cx="4960404" cy="2862322"/>
          </a:xfrm>
          <a:prstGeom prst="rect">
            <a:avLst/>
          </a:prstGeom>
          <a:noFill/>
        </p:spPr>
        <p:txBody>
          <a:bodyPr wrap="square" rtlCol="0">
            <a:spAutoFit/>
          </a:bodyPr>
          <a:lstStyle/>
          <a:p>
            <a:r>
              <a:rPr lang="en-US" altLang="zh-CN" sz="1800" dirty="0" err="1"/>
              <a:t>data,cluster_cols</a:t>
            </a:r>
            <a:r>
              <a:rPr lang="en-US" altLang="zh-CN" sz="1800" dirty="0"/>
              <a:t> = FALSE,</a:t>
            </a:r>
          </a:p>
          <a:p>
            <a:r>
              <a:rPr lang="en-US" altLang="zh-CN" sz="1800" dirty="0" err="1"/>
              <a:t>cluster_rows</a:t>
            </a:r>
            <a:r>
              <a:rPr lang="en-US" altLang="zh-CN" sz="1800" dirty="0"/>
              <a:t> = FALSE,</a:t>
            </a:r>
          </a:p>
          <a:p>
            <a:r>
              <a:rPr lang="en-US" altLang="zh-CN" sz="1800" dirty="0"/>
              <a:t>border=FALSE,</a:t>
            </a:r>
          </a:p>
          <a:p>
            <a:r>
              <a:rPr lang="en-US" altLang="zh-CN" sz="1800" dirty="0" err="1"/>
              <a:t>legend_breaks</a:t>
            </a:r>
            <a:r>
              <a:rPr lang="en-US" altLang="zh-CN" sz="1800" dirty="0"/>
              <a:t> =  c(1:15),        </a:t>
            </a:r>
          </a:p>
          <a:p>
            <a:r>
              <a:rPr lang="en-US" altLang="zh-CN" sz="1800" dirty="0"/>
              <a:t> </a:t>
            </a:r>
            <a:r>
              <a:rPr lang="en-US" altLang="zh-CN" sz="1800" dirty="0" err="1"/>
              <a:t>border_color</a:t>
            </a:r>
            <a:r>
              <a:rPr lang="en-US" altLang="zh-CN" sz="1800" dirty="0"/>
              <a:t>=NA,</a:t>
            </a:r>
          </a:p>
          <a:p>
            <a:r>
              <a:rPr lang="en-US" altLang="zh-CN" sz="1800" dirty="0" err="1"/>
              <a:t>treeheight_row</a:t>
            </a:r>
            <a:r>
              <a:rPr lang="en-US" altLang="zh-CN" sz="1800" dirty="0"/>
              <a:t> = 80,</a:t>
            </a:r>
          </a:p>
          <a:p>
            <a:r>
              <a:rPr lang="en-US" altLang="zh-CN" sz="1800" dirty="0"/>
              <a:t>margins = 5,</a:t>
            </a:r>
          </a:p>
          <a:p>
            <a:r>
              <a:rPr lang="en-US" altLang="zh-CN" sz="1800" dirty="0" err="1"/>
              <a:t>clustering_method</a:t>
            </a:r>
            <a:r>
              <a:rPr lang="en-US" altLang="zh-CN" sz="1800" dirty="0"/>
              <a:t> = "average",        </a:t>
            </a:r>
          </a:p>
          <a:p>
            <a:r>
              <a:rPr lang="en-US" altLang="zh-CN" sz="1800" dirty="0" err="1"/>
              <a:t>fontsize</a:t>
            </a:r>
            <a:r>
              <a:rPr lang="en-US" altLang="zh-CN" sz="1800" dirty="0"/>
              <a:t> = 12,</a:t>
            </a:r>
          </a:p>
          <a:p>
            <a:r>
              <a:rPr lang="en-US" altLang="zh-CN" sz="1800" dirty="0"/>
              <a:t>color = </a:t>
            </a:r>
            <a:r>
              <a:rPr lang="en-US" altLang="zh-CN" sz="1800" dirty="0" err="1"/>
              <a:t>colorRampPalette</a:t>
            </a:r>
            <a:r>
              <a:rPr lang="en-US" altLang="zh-CN" sz="1800" dirty="0"/>
              <a:t>(c(“</a:t>
            </a:r>
            <a:r>
              <a:rPr lang="en-US" altLang="zh-CN" sz="1800" dirty="0" err="1"/>
              <a:t>white”,“red</a:t>
            </a:r>
            <a:r>
              <a:rPr lang="en-US" altLang="zh-CN" sz="1800" dirty="0"/>
              <a:t>”))(15)</a:t>
            </a:r>
            <a:r>
              <a:rPr lang="zh-CN" altLang="en-US" sz="1800" b="1" dirty="0"/>
              <a:t>）</a:t>
            </a:r>
            <a:endParaRPr lang="zh-CN" altLang="en-US" sz="1800" dirty="0"/>
          </a:p>
        </p:txBody>
      </p:sp>
      <p:sp>
        <p:nvSpPr>
          <p:cNvPr id="11" name="矩形: 圆角 3">
            <a:extLst>
              <a:ext uri="{FF2B5EF4-FFF2-40B4-BE49-F238E27FC236}">
                <a16:creationId xmlns:a16="http://schemas.microsoft.com/office/drawing/2014/main" xmlns="" id="{C13373F0-C39D-4E82-ACE3-0457777CFD1F}"/>
              </a:ext>
            </a:extLst>
          </p:cNvPr>
          <p:cNvSpPr/>
          <p:nvPr/>
        </p:nvSpPr>
        <p:spPr>
          <a:xfrm>
            <a:off x="9021693" y="975643"/>
            <a:ext cx="1147482" cy="699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加载包</a:t>
            </a:r>
          </a:p>
        </p:txBody>
      </p:sp>
      <p:sp>
        <p:nvSpPr>
          <p:cNvPr id="13" name="矩形: 圆角 6">
            <a:extLst>
              <a:ext uri="{FF2B5EF4-FFF2-40B4-BE49-F238E27FC236}">
                <a16:creationId xmlns:a16="http://schemas.microsoft.com/office/drawing/2014/main" xmlns="" id="{E45A1571-D292-4E20-9125-40CADAEA4CD4}"/>
              </a:ext>
            </a:extLst>
          </p:cNvPr>
          <p:cNvSpPr/>
          <p:nvPr/>
        </p:nvSpPr>
        <p:spPr>
          <a:xfrm>
            <a:off x="8958943" y="2152653"/>
            <a:ext cx="1272981" cy="699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导入数据</a:t>
            </a:r>
          </a:p>
        </p:txBody>
      </p:sp>
      <p:sp>
        <p:nvSpPr>
          <p:cNvPr id="14" name="矩形: 圆角 7">
            <a:extLst>
              <a:ext uri="{FF2B5EF4-FFF2-40B4-BE49-F238E27FC236}">
                <a16:creationId xmlns:a16="http://schemas.microsoft.com/office/drawing/2014/main" xmlns="" id="{4E27DA9D-021A-4076-9DA9-04E49753AF47}"/>
              </a:ext>
            </a:extLst>
          </p:cNvPr>
          <p:cNvSpPr/>
          <p:nvPr/>
        </p:nvSpPr>
        <p:spPr>
          <a:xfrm>
            <a:off x="8958942" y="3466760"/>
            <a:ext cx="1272981" cy="699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处理数据</a:t>
            </a:r>
          </a:p>
        </p:txBody>
      </p:sp>
      <p:sp>
        <p:nvSpPr>
          <p:cNvPr id="15" name="矩形: 圆角 8">
            <a:extLst>
              <a:ext uri="{FF2B5EF4-FFF2-40B4-BE49-F238E27FC236}">
                <a16:creationId xmlns:a16="http://schemas.microsoft.com/office/drawing/2014/main" xmlns="" id="{06F94EE3-9262-42E4-95B0-21923E51C284}"/>
              </a:ext>
            </a:extLst>
          </p:cNvPr>
          <p:cNvSpPr/>
          <p:nvPr/>
        </p:nvSpPr>
        <p:spPr>
          <a:xfrm>
            <a:off x="8730339" y="6006807"/>
            <a:ext cx="1730185" cy="699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Pheatmap</a:t>
            </a:r>
            <a:r>
              <a:rPr lang="zh-CN" altLang="en-US" dirty="0"/>
              <a:t>作图</a:t>
            </a:r>
          </a:p>
        </p:txBody>
      </p:sp>
      <p:sp>
        <p:nvSpPr>
          <p:cNvPr id="16" name="矩形: 圆角 9">
            <a:extLst>
              <a:ext uri="{FF2B5EF4-FFF2-40B4-BE49-F238E27FC236}">
                <a16:creationId xmlns:a16="http://schemas.microsoft.com/office/drawing/2014/main" xmlns="" id="{25886F3A-67B7-4D19-A1A6-E1D47B920719}"/>
              </a:ext>
            </a:extLst>
          </p:cNvPr>
          <p:cNvSpPr/>
          <p:nvPr/>
        </p:nvSpPr>
        <p:spPr>
          <a:xfrm>
            <a:off x="8501740" y="4728338"/>
            <a:ext cx="2187387" cy="6992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设置、调节参数</a:t>
            </a:r>
          </a:p>
        </p:txBody>
      </p:sp>
      <p:cxnSp>
        <p:nvCxnSpPr>
          <p:cNvPr id="4" name="直接箭头连接符 3"/>
          <p:cNvCxnSpPr>
            <a:stCxn id="11" idx="2"/>
            <a:endCxn id="13" idx="0"/>
          </p:cNvCxnSpPr>
          <p:nvPr/>
        </p:nvCxnSpPr>
        <p:spPr>
          <a:xfrm>
            <a:off x="9595434" y="1674890"/>
            <a:ext cx="0" cy="47776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6" name="直接箭头连接符 5"/>
          <p:cNvCxnSpPr>
            <a:stCxn id="13" idx="2"/>
            <a:endCxn id="14" idx="0"/>
          </p:cNvCxnSpPr>
          <p:nvPr/>
        </p:nvCxnSpPr>
        <p:spPr>
          <a:xfrm flipH="1">
            <a:off x="9595433" y="2851900"/>
            <a:ext cx="1" cy="61486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5" name="直接箭头连接符 24"/>
          <p:cNvCxnSpPr>
            <a:stCxn id="14" idx="2"/>
            <a:endCxn id="16" idx="0"/>
          </p:cNvCxnSpPr>
          <p:nvPr/>
        </p:nvCxnSpPr>
        <p:spPr>
          <a:xfrm>
            <a:off x="9595433" y="4166007"/>
            <a:ext cx="1" cy="562331"/>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7" name="直接箭头连接符 26"/>
          <p:cNvCxnSpPr>
            <a:stCxn id="16" idx="2"/>
            <a:endCxn id="15" idx="0"/>
          </p:cNvCxnSpPr>
          <p:nvPr/>
        </p:nvCxnSpPr>
        <p:spPr>
          <a:xfrm flipH="1">
            <a:off x="9595432" y="5427585"/>
            <a:ext cx="2" cy="579222"/>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1010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9" name="TextBox 8"/>
          <p:cNvSpPr txBox="1"/>
          <p:nvPr/>
        </p:nvSpPr>
        <p:spPr>
          <a:xfrm>
            <a:off x="9699170" y="2008415"/>
            <a:ext cx="1959430" cy="2601097"/>
          </a:xfrm>
          <a:prstGeom prst="rect">
            <a:avLst/>
          </a:prstGeom>
          <a:noFill/>
        </p:spPr>
        <p:txBody>
          <a:bodyPr wrap="square" rtlCol="0">
            <a:spAutoFit/>
          </a:bodyPr>
          <a:lstStyle/>
          <a:p>
            <a:pPr>
              <a:lnSpc>
                <a:spcPct val="125000"/>
              </a:lnSpc>
            </a:pPr>
            <a:r>
              <a:rPr lang="zh-CN" altLang="en-US" sz="2200" dirty="0"/>
              <a:t>热图显示了在低温处理与对照间</a:t>
            </a:r>
            <a:r>
              <a:rPr lang="en-US" altLang="zh-CN" sz="2200" dirty="0"/>
              <a:t>WRKY</a:t>
            </a:r>
            <a:r>
              <a:rPr lang="zh-CN" altLang="en-US" sz="2200" dirty="0"/>
              <a:t>表达水平的比例，颜色越深，表达量越高</a:t>
            </a:r>
          </a:p>
        </p:txBody>
      </p:sp>
      <p:sp>
        <p:nvSpPr>
          <p:cNvPr id="10" name="TextBox 9"/>
          <p:cNvSpPr txBox="1"/>
          <p:nvPr/>
        </p:nvSpPr>
        <p:spPr>
          <a:xfrm>
            <a:off x="320178" y="2102040"/>
            <a:ext cx="1717707" cy="2601097"/>
          </a:xfrm>
          <a:prstGeom prst="rect">
            <a:avLst/>
          </a:prstGeom>
          <a:noFill/>
        </p:spPr>
        <p:txBody>
          <a:bodyPr wrap="square" rtlCol="0">
            <a:spAutoFit/>
          </a:bodyPr>
          <a:lstStyle/>
          <a:p>
            <a:pPr>
              <a:lnSpc>
                <a:spcPct val="125000"/>
              </a:lnSpc>
            </a:pPr>
            <a:r>
              <a:rPr lang="zh-CN" altLang="en-US" sz="2200" dirty="0"/>
              <a:t>菠萝</a:t>
            </a:r>
            <a:r>
              <a:rPr lang="en-US" altLang="zh-CN" sz="2200" dirty="0"/>
              <a:t>WRKY</a:t>
            </a:r>
            <a:r>
              <a:rPr lang="zh-CN" altLang="en-US" sz="2200" dirty="0"/>
              <a:t>基因在</a:t>
            </a:r>
            <a:r>
              <a:rPr lang="en-US" altLang="zh-CN" sz="2200" dirty="0"/>
              <a:t>30</a:t>
            </a:r>
            <a:r>
              <a:rPr lang="zh-CN" altLang="en-US" sz="2200" dirty="0"/>
              <a:t>个不同组织和发育阶段的表达谱的层次聚类分析</a:t>
            </a:r>
          </a:p>
        </p:txBody>
      </p:sp>
      <p:sp>
        <p:nvSpPr>
          <p:cNvPr id="18" name="TextBox 17"/>
          <p:cNvSpPr txBox="1"/>
          <p:nvPr/>
        </p:nvSpPr>
        <p:spPr>
          <a:xfrm>
            <a:off x="3434455" y="346038"/>
            <a:ext cx="5494391" cy="523220"/>
          </a:xfrm>
          <a:prstGeom prst="rect">
            <a:avLst/>
          </a:prstGeom>
          <a:noFill/>
        </p:spPr>
        <p:txBody>
          <a:bodyPr wrap="square" rtlCol="0">
            <a:spAutoFit/>
          </a:bodyPr>
          <a:lstStyle/>
          <a:p>
            <a:r>
              <a:rPr lang="en-US" altLang="zh-CN" sz="2800" dirty="0">
                <a:solidFill>
                  <a:schemeClr val="accent6">
                    <a:lumMod val="75000"/>
                  </a:schemeClr>
                </a:solidFill>
                <a:latin typeface="Arial" pitchFamily="34" charset="0"/>
                <a:cs typeface="Arial" pitchFamily="34" charset="0"/>
              </a:rPr>
              <a:t>Result of Expression profiling </a:t>
            </a:r>
            <a:endParaRPr lang="zh-CN" altLang="en-US" sz="2800" dirty="0">
              <a:solidFill>
                <a:schemeClr val="accent6">
                  <a:lumMod val="75000"/>
                </a:schemeClr>
              </a:solidFill>
              <a:latin typeface="Arial" pitchFamily="34" charset="0"/>
              <a:cs typeface="Arial" pitchFamily="34" charset="0"/>
            </a:endParaRPr>
          </a:p>
        </p:txBody>
      </p:sp>
      <p:grpSp>
        <p:nvGrpSpPr>
          <p:cNvPr id="11" name="组合 10"/>
          <p:cNvGrpSpPr/>
          <p:nvPr/>
        </p:nvGrpSpPr>
        <p:grpSpPr>
          <a:xfrm>
            <a:off x="2496500" y="986557"/>
            <a:ext cx="6271945" cy="5495876"/>
            <a:chOff x="2447513" y="986557"/>
            <a:chExt cx="6271945" cy="5495876"/>
          </a:xfrm>
        </p:grpSpPr>
        <p:sp>
          <p:nvSpPr>
            <p:cNvPr id="4" name="TextBox 3"/>
            <p:cNvSpPr txBox="1"/>
            <p:nvPr/>
          </p:nvSpPr>
          <p:spPr>
            <a:xfrm>
              <a:off x="2924915" y="6113101"/>
              <a:ext cx="3121367" cy="369332"/>
            </a:xfrm>
            <a:prstGeom prst="rect">
              <a:avLst/>
            </a:prstGeom>
            <a:noFill/>
          </p:spPr>
          <p:txBody>
            <a:bodyPr wrap="none" rtlCol="0">
              <a:spAutoFit/>
            </a:bodyPr>
            <a:lstStyle/>
            <a:p>
              <a:r>
                <a:rPr lang="en-US" altLang="zh-CN" dirty="0"/>
                <a:t>a.</a:t>
              </a:r>
              <a:r>
                <a:rPr lang="zh-CN" altLang="en-US" dirty="0"/>
                <a:t>基因表达谱的层次聚类分析</a:t>
              </a:r>
            </a:p>
          </p:txBody>
        </p:sp>
        <p:sp>
          <p:nvSpPr>
            <p:cNvPr id="6" name="TextBox 5"/>
            <p:cNvSpPr txBox="1"/>
            <p:nvPr/>
          </p:nvSpPr>
          <p:spPr>
            <a:xfrm>
              <a:off x="7439941" y="6096772"/>
              <a:ext cx="1279517" cy="369332"/>
            </a:xfrm>
            <a:prstGeom prst="rect">
              <a:avLst/>
            </a:prstGeom>
            <a:noFill/>
          </p:spPr>
          <p:txBody>
            <a:bodyPr wrap="none" rtlCol="0">
              <a:spAutoFit/>
            </a:bodyPr>
            <a:lstStyle/>
            <a:p>
              <a:r>
                <a:rPr lang="en-US" altLang="zh-CN" dirty="0" err="1"/>
                <a:t>b.Heatmap</a:t>
              </a:r>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513" y="1309285"/>
              <a:ext cx="4010847" cy="4474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6464"/>
            <a:stretch/>
          </p:blipFill>
          <p:spPr bwMode="auto">
            <a:xfrm>
              <a:off x="6986655" y="986557"/>
              <a:ext cx="1732803" cy="497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6828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5700FDFB-C10E-40CB-9E49-129F32D60F60}"/>
              </a:ext>
            </a:extLst>
          </p:cNvPr>
          <p:cNvPicPr>
            <a:picLocks noGrp="1" noChangeAspect="1"/>
          </p:cNvPicPr>
          <p:nvPr>
            <p:ph idx="1"/>
          </p:nvPr>
        </p:nvPicPr>
        <p:blipFill rotWithShape="1">
          <a:blip r:embed="rId3"/>
          <a:srcRect l="19056" t="12082" r="20744" b="10199"/>
          <a:stretch/>
        </p:blipFill>
        <p:spPr>
          <a:xfrm>
            <a:off x="1077687" y="607648"/>
            <a:ext cx="6878652" cy="6074229"/>
          </a:xfrm>
        </p:spPr>
      </p:pic>
      <p:sp>
        <p:nvSpPr>
          <p:cNvPr id="9" name="TextBox 8"/>
          <p:cNvSpPr txBox="1"/>
          <p:nvPr/>
        </p:nvSpPr>
        <p:spPr>
          <a:xfrm>
            <a:off x="7053943" y="168333"/>
            <a:ext cx="4942114" cy="523220"/>
          </a:xfrm>
          <a:prstGeom prst="rect">
            <a:avLst/>
          </a:prstGeom>
          <a:noFill/>
        </p:spPr>
        <p:txBody>
          <a:bodyPr wrap="square" rtlCol="0">
            <a:spAutoFit/>
          </a:bodyPr>
          <a:lstStyle/>
          <a:p>
            <a:r>
              <a:rPr lang="en-US" altLang="zh-CN" sz="2800" dirty="0">
                <a:solidFill>
                  <a:schemeClr val="accent6">
                    <a:lumMod val="75000"/>
                  </a:schemeClr>
                </a:solidFill>
                <a:latin typeface="Arial" pitchFamily="34" charset="0"/>
                <a:cs typeface="Arial" pitchFamily="34" charset="0"/>
              </a:rPr>
              <a:t>Result</a:t>
            </a:r>
            <a:r>
              <a:rPr lang="en-US" altLang="zh-CN" sz="2800" dirty="0">
                <a:solidFill>
                  <a:schemeClr val="accent6">
                    <a:lumMod val="75000"/>
                  </a:schemeClr>
                </a:solidFill>
              </a:rPr>
              <a:t> </a:t>
            </a:r>
            <a:r>
              <a:rPr lang="en-US" altLang="zh-CN" sz="2800" dirty="0">
                <a:solidFill>
                  <a:schemeClr val="accent6">
                    <a:lumMod val="75000"/>
                  </a:schemeClr>
                </a:solidFill>
                <a:latin typeface="Arial" pitchFamily="34" charset="0"/>
                <a:cs typeface="Arial" pitchFamily="34" charset="0"/>
              </a:rPr>
              <a:t>of Expression profiling </a:t>
            </a:r>
            <a:endParaRPr lang="zh-CN" altLang="en-US" sz="2800" dirty="0">
              <a:solidFill>
                <a:schemeClr val="accent6">
                  <a:lumMod val="75000"/>
                </a:schemeClr>
              </a:solidFill>
              <a:latin typeface="Arial" pitchFamily="34" charset="0"/>
              <a:cs typeface="Arial" pitchFamily="34" charset="0"/>
            </a:endParaRPr>
          </a:p>
        </p:txBody>
      </p:sp>
      <p:sp>
        <p:nvSpPr>
          <p:cNvPr id="6" name="矩形 5"/>
          <p:cNvSpPr/>
          <p:nvPr/>
        </p:nvSpPr>
        <p:spPr>
          <a:xfrm>
            <a:off x="5682344" y="920625"/>
            <a:ext cx="261257" cy="375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5784397" y="933076"/>
            <a:ext cx="269421" cy="369332"/>
          </a:xfrm>
          <a:prstGeom prst="rect">
            <a:avLst/>
          </a:prstGeom>
          <a:noFill/>
        </p:spPr>
        <p:txBody>
          <a:bodyPr wrap="square" rtlCol="0">
            <a:spAutoFit/>
          </a:bodyPr>
          <a:lstStyle/>
          <a:p>
            <a:r>
              <a:rPr lang="en-US" altLang="zh-CN" b="1" dirty="0"/>
              <a:t>b</a:t>
            </a:r>
            <a:endParaRPr lang="zh-CN" altLang="en-US" b="1" dirty="0"/>
          </a:p>
        </p:txBody>
      </p:sp>
    </p:spTree>
    <p:extLst>
      <p:ext uri="{BB962C8B-B14F-4D97-AF65-F5344CB8AC3E}">
        <p14:creationId xmlns:p14="http://schemas.microsoft.com/office/powerpoint/2010/main" val="423055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43074" y="1715713"/>
            <a:ext cx="774700" cy="770732"/>
            <a:chOff x="3043074" y="1379538"/>
            <a:chExt cx="774700" cy="770732"/>
          </a:xfrm>
        </p:grpSpPr>
        <p:pic>
          <p:nvPicPr>
            <p:cNvPr id="12305" name="Picture 2" descr="图像"/>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7429" y="1379538"/>
              <a:ext cx="770345" cy="7707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6" name="Text Box 3" descr="一. 建设进展"/>
            <p:cNvSpPr txBox="1">
              <a:spLocks/>
            </p:cNvSpPr>
            <p:nvPr/>
          </p:nvSpPr>
          <p:spPr bwMode="auto">
            <a:xfrm>
              <a:off x="3043074" y="1475081"/>
              <a:ext cx="769800" cy="579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3100" b="1" dirty="0">
                  <a:latin typeface="Gotham Pro" charset="0"/>
                  <a:ea typeface="宋体" pitchFamily="2" charset="-122"/>
                  <a:sym typeface="Gotham Pro" charset="0"/>
                </a:rPr>
                <a:t>01</a:t>
              </a:r>
            </a:p>
          </p:txBody>
        </p:sp>
      </p:grpSp>
      <p:pic>
        <p:nvPicPr>
          <p:cNvPr id="12294" name="Picture 13" descr="图像"/>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250" y="317500"/>
            <a:ext cx="11492707" cy="2786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5" name="Rectangle 14" descr="添加标题页"/>
          <p:cNvSpPr>
            <a:spLocks noGrp="1" noChangeArrowheads="1"/>
          </p:cNvSpPr>
          <p:nvPr>
            <p:ph type="title"/>
          </p:nvPr>
        </p:nvSpPr>
        <p:spPr>
          <a:xfrm>
            <a:off x="4225761" y="1829219"/>
            <a:ext cx="4085726" cy="746919"/>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p>
            <a:pPr defTabSz="428625"/>
            <a:r>
              <a:rPr lang="en-US" altLang="zh-CN" sz="2400" dirty="0">
                <a:solidFill>
                  <a:srgbClr val="535353"/>
                </a:solidFill>
                <a:latin typeface="微软雅黑" pitchFamily="34" charset="-122"/>
                <a:ea typeface="微软雅黑" pitchFamily="34" charset="-122"/>
                <a:cs typeface="Helvetica Neue" charset="0"/>
                <a:sym typeface="微软雅黑" pitchFamily="34" charset="-122"/>
              </a:rPr>
              <a:t>Background of Gene Family </a:t>
            </a:r>
            <a:endParaRPr lang="zh-CN" altLang="en-US" sz="2400" dirty="0">
              <a:solidFill>
                <a:srgbClr val="535353"/>
              </a:solidFill>
              <a:latin typeface="微软雅黑" pitchFamily="34" charset="-122"/>
              <a:ea typeface="微软雅黑" pitchFamily="34" charset="-122"/>
              <a:cs typeface="Helvetica Neue" charset="0"/>
              <a:sym typeface="微软雅黑" pitchFamily="34" charset="-122"/>
            </a:endParaRPr>
          </a:p>
        </p:txBody>
      </p:sp>
      <p:grpSp>
        <p:nvGrpSpPr>
          <p:cNvPr id="3" name="组合 2"/>
          <p:cNvGrpSpPr/>
          <p:nvPr/>
        </p:nvGrpSpPr>
        <p:grpSpPr>
          <a:xfrm>
            <a:off x="3043074" y="2969044"/>
            <a:ext cx="6728723" cy="873125"/>
            <a:chOff x="3043074" y="2632869"/>
            <a:chExt cx="6728723" cy="873125"/>
          </a:xfrm>
        </p:grpSpPr>
        <p:grpSp>
          <p:nvGrpSpPr>
            <p:cNvPr id="12291" name="Group 4"/>
            <p:cNvGrpSpPr>
              <a:grpSpLocks/>
            </p:cNvGrpSpPr>
            <p:nvPr/>
          </p:nvGrpSpPr>
          <p:grpSpPr bwMode="auto">
            <a:xfrm>
              <a:off x="3043074" y="2632869"/>
              <a:ext cx="774700" cy="769938"/>
              <a:chOff x="-1" y="-1"/>
              <a:chExt cx="1549525" cy="1540814"/>
            </a:xfrm>
          </p:grpSpPr>
          <p:pic>
            <p:nvPicPr>
              <p:cNvPr id="12303" name="Picture 5" descr="图像"/>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0" y="-1"/>
                <a:ext cx="1540814" cy="15408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4" name="Text Box 6" descr="一. 建设进展"/>
              <p:cNvSpPr txBox="1">
                <a:spLocks/>
              </p:cNvSpPr>
              <p:nvPr/>
            </p:nvSpPr>
            <p:spPr bwMode="auto">
              <a:xfrm>
                <a:off x="-1" y="190407"/>
                <a:ext cx="1539724" cy="1159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3100" b="1" dirty="0">
                    <a:latin typeface="Gotham Pro" charset="0"/>
                    <a:ea typeface="宋体" pitchFamily="2" charset="-122"/>
                    <a:sym typeface="Gotham Pro" charset="0"/>
                  </a:rPr>
                  <a:t>0</a:t>
                </a:r>
                <a:r>
                  <a:rPr lang="en-US" altLang="zh-CN" sz="3100" b="1" dirty="0">
                    <a:latin typeface="Gotham Pro" charset="0"/>
                    <a:ea typeface="宋体" pitchFamily="2" charset="-122"/>
                    <a:sym typeface="Gotham Pro" charset="0"/>
                  </a:rPr>
                  <a:t>2</a:t>
                </a:r>
                <a:endParaRPr lang="zh-CN" altLang="zh-CN" sz="3100" b="1" dirty="0">
                  <a:latin typeface="Gotham Pro" charset="0"/>
                  <a:ea typeface="宋体" pitchFamily="2" charset="-122"/>
                  <a:sym typeface="Gotham Pro" charset="0"/>
                </a:endParaRPr>
              </a:p>
            </p:txBody>
          </p:sp>
        </p:grpSp>
        <p:sp>
          <p:nvSpPr>
            <p:cNvPr id="12296" name="Text Box 15" descr="添加标题页"/>
            <p:cNvSpPr txBox="1">
              <a:spLocks/>
            </p:cNvSpPr>
            <p:nvPr/>
          </p:nvSpPr>
          <p:spPr bwMode="auto">
            <a:xfrm>
              <a:off x="4289261" y="2759075"/>
              <a:ext cx="5482536" cy="746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lvl1pPr defTabSz="428625" eaLnBrk="0">
                <a:defRPr sz="5200">
                  <a:solidFill>
                    <a:srgbClr val="FFFFFF"/>
                  </a:solidFill>
                  <a:latin typeface="Helvetica Neue" charset="0"/>
                  <a:ea typeface="Helvetica Neue" charset="0"/>
                  <a:cs typeface="Helvetica Neue" charset="0"/>
                  <a:sym typeface="Helvetica Neue" charset="0"/>
                </a:defRPr>
              </a:lvl1pPr>
              <a:lvl2pPr marL="742950" indent="-285750" defTabSz="428625" eaLnBrk="0">
                <a:defRPr sz="5200">
                  <a:solidFill>
                    <a:srgbClr val="FFFFFF"/>
                  </a:solidFill>
                  <a:latin typeface="Helvetica Neue" charset="0"/>
                  <a:ea typeface="Helvetica Neue" charset="0"/>
                  <a:cs typeface="Helvetica Neue" charset="0"/>
                  <a:sym typeface="Helvetica Neue" charset="0"/>
                </a:defRPr>
              </a:lvl2pPr>
              <a:lvl3pPr marL="1143000" indent="-228600" defTabSz="428625" eaLnBrk="0">
                <a:defRPr sz="5200">
                  <a:solidFill>
                    <a:srgbClr val="FFFFFF"/>
                  </a:solidFill>
                  <a:latin typeface="Helvetica Neue" charset="0"/>
                  <a:ea typeface="Helvetica Neue" charset="0"/>
                  <a:cs typeface="Helvetica Neue" charset="0"/>
                  <a:sym typeface="Helvetica Neue" charset="0"/>
                </a:defRPr>
              </a:lvl3pPr>
              <a:lvl4pPr marL="1600200" indent="-228600" defTabSz="428625" eaLnBrk="0">
                <a:defRPr sz="5200">
                  <a:solidFill>
                    <a:srgbClr val="FFFFFF"/>
                  </a:solidFill>
                  <a:latin typeface="Helvetica Neue" charset="0"/>
                  <a:ea typeface="Helvetica Neue" charset="0"/>
                  <a:cs typeface="Helvetica Neue" charset="0"/>
                  <a:sym typeface="Helvetica Neue" charset="0"/>
                </a:defRPr>
              </a:lvl4pPr>
              <a:lvl5pPr marL="2057400" indent="-228600" defTabSz="428625"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en-US" altLang="zh-CN" sz="2400" dirty="0">
                  <a:solidFill>
                    <a:srgbClr val="535353"/>
                  </a:solidFill>
                  <a:latin typeface="微软雅黑" pitchFamily="34" charset="-122"/>
                  <a:ea typeface="微软雅黑" pitchFamily="34" charset="-122"/>
                  <a:sym typeface="微软雅黑" pitchFamily="34" charset="-122"/>
                </a:rPr>
                <a:t>Correlation Analysis of Gene Family</a:t>
              </a:r>
              <a:endParaRPr lang="zh-CN" altLang="en-US" sz="2400" dirty="0">
                <a:solidFill>
                  <a:srgbClr val="535353"/>
                </a:solidFill>
                <a:latin typeface="微软雅黑" pitchFamily="34" charset="-122"/>
                <a:ea typeface="微软雅黑" pitchFamily="34" charset="-122"/>
                <a:sym typeface="微软雅黑" pitchFamily="34" charset="-122"/>
              </a:endParaRPr>
            </a:p>
          </p:txBody>
        </p:sp>
      </p:grpSp>
      <p:grpSp>
        <p:nvGrpSpPr>
          <p:cNvPr id="4" name="组合 3"/>
          <p:cNvGrpSpPr/>
          <p:nvPr/>
        </p:nvGrpSpPr>
        <p:grpSpPr>
          <a:xfrm>
            <a:off x="3043074" y="4222375"/>
            <a:ext cx="5705140" cy="885032"/>
            <a:chOff x="3043074" y="3886200"/>
            <a:chExt cx="5705140" cy="885032"/>
          </a:xfrm>
        </p:grpSpPr>
        <p:grpSp>
          <p:nvGrpSpPr>
            <p:cNvPr id="12292" name="Group 7"/>
            <p:cNvGrpSpPr>
              <a:grpSpLocks/>
            </p:cNvGrpSpPr>
            <p:nvPr/>
          </p:nvGrpSpPr>
          <p:grpSpPr bwMode="auto">
            <a:xfrm>
              <a:off x="3043074" y="3886200"/>
              <a:ext cx="774700" cy="769938"/>
              <a:chOff x="-1" y="-1"/>
              <a:chExt cx="1549525" cy="1540814"/>
            </a:xfrm>
          </p:grpSpPr>
          <p:pic>
            <p:nvPicPr>
              <p:cNvPr id="12301" name="Picture 8" descr="图像"/>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10" y="-1"/>
                <a:ext cx="1540814" cy="15408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302" name="Text Box 9" descr="一. 建设进展"/>
              <p:cNvSpPr txBox="1">
                <a:spLocks/>
              </p:cNvSpPr>
              <p:nvPr/>
            </p:nvSpPr>
            <p:spPr bwMode="auto">
              <a:xfrm>
                <a:off x="-1" y="190407"/>
                <a:ext cx="1539724" cy="1159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3100" b="1" dirty="0">
                    <a:latin typeface="Gotham Pro" charset="0"/>
                    <a:ea typeface="宋体" pitchFamily="2" charset="-122"/>
                    <a:sym typeface="Gotham Pro" charset="0"/>
                  </a:rPr>
                  <a:t>0</a:t>
                </a:r>
                <a:r>
                  <a:rPr lang="en-US" altLang="zh-CN" sz="3100" b="1" dirty="0">
                    <a:latin typeface="Gotham Pro" charset="0"/>
                    <a:ea typeface="宋体" pitchFamily="2" charset="-122"/>
                    <a:sym typeface="Gotham Pro" charset="0"/>
                  </a:rPr>
                  <a:t>3</a:t>
                </a:r>
                <a:endParaRPr lang="zh-CN" altLang="zh-CN" sz="3100" b="1" dirty="0">
                  <a:latin typeface="Gotham Pro" charset="0"/>
                  <a:ea typeface="宋体" pitchFamily="2" charset="-122"/>
                  <a:sym typeface="Gotham Pro" charset="0"/>
                </a:endParaRPr>
              </a:p>
            </p:txBody>
          </p:sp>
        </p:grpSp>
        <p:sp>
          <p:nvSpPr>
            <p:cNvPr id="12297" name="Text Box 16" descr="添加标题页"/>
            <p:cNvSpPr txBox="1">
              <a:spLocks/>
            </p:cNvSpPr>
            <p:nvPr/>
          </p:nvSpPr>
          <p:spPr bwMode="auto">
            <a:xfrm>
              <a:off x="4289261" y="4024313"/>
              <a:ext cx="4458953" cy="746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lstStyle>
              <a:lvl1pPr defTabSz="428625" eaLnBrk="0">
                <a:defRPr sz="5200">
                  <a:solidFill>
                    <a:srgbClr val="FFFFFF"/>
                  </a:solidFill>
                  <a:latin typeface="Helvetica Neue" charset="0"/>
                  <a:ea typeface="Helvetica Neue" charset="0"/>
                  <a:cs typeface="Helvetica Neue" charset="0"/>
                  <a:sym typeface="Helvetica Neue" charset="0"/>
                </a:defRPr>
              </a:lvl1pPr>
              <a:lvl2pPr marL="742950" indent="-285750" defTabSz="428625" eaLnBrk="0">
                <a:defRPr sz="5200">
                  <a:solidFill>
                    <a:srgbClr val="FFFFFF"/>
                  </a:solidFill>
                  <a:latin typeface="Helvetica Neue" charset="0"/>
                  <a:ea typeface="Helvetica Neue" charset="0"/>
                  <a:cs typeface="Helvetica Neue" charset="0"/>
                  <a:sym typeface="Helvetica Neue" charset="0"/>
                </a:defRPr>
              </a:lvl2pPr>
              <a:lvl3pPr marL="1143000" indent="-228600" defTabSz="428625" eaLnBrk="0">
                <a:defRPr sz="5200">
                  <a:solidFill>
                    <a:srgbClr val="FFFFFF"/>
                  </a:solidFill>
                  <a:latin typeface="Helvetica Neue" charset="0"/>
                  <a:ea typeface="Helvetica Neue" charset="0"/>
                  <a:cs typeface="Helvetica Neue" charset="0"/>
                  <a:sym typeface="Helvetica Neue" charset="0"/>
                </a:defRPr>
              </a:lvl3pPr>
              <a:lvl4pPr marL="1600200" indent="-228600" defTabSz="428625" eaLnBrk="0">
                <a:defRPr sz="5200">
                  <a:solidFill>
                    <a:srgbClr val="FFFFFF"/>
                  </a:solidFill>
                  <a:latin typeface="Helvetica Neue" charset="0"/>
                  <a:ea typeface="Helvetica Neue" charset="0"/>
                  <a:cs typeface="Helvetica Neue" charset="0"/>
                  <a:sym typeface="Helvetica Neue" charset="0"/>
                </a:defRPr>
              </a:lvl4pPr>
              <a:lvl5pPr marL="2057400" indent="-228600" defTabSz="428625"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428625"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en-US" altLang="zh-CN" sz="2400" dirty="0">
                  <a:solidFill>
                    <a:srgbClr val="535353"/>
                  </a:solidFill>
                  <a:latin typeface="微软雅黑" pitchFamily="34" charset="-122"/>
                  <a:ea typeface="微软雅黑" pitchFamily="34" charset="-122"/>
                  <a:sym typeface="微软雅黑" pitchFamily="34" charset="-122"/>
                </a:rPr>
                <a:t>Analysis process summary</a:t>
              </a:r>
              <a:endParaRPr lang="zh-CN" altLang="en-US" sz="2400" dirty="0">
                <a:solidFill>
                  <a:srgbClr val="535353"/>
                </a:solidFill>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261181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fade">
                                      <p:cBhvr>
                                        <p:cTn id="12" dur="1000"/>
                                        <p:tgtEl>
                                          <p:spTgt spid="12295"/>
                                        </p:tgtEl>
                                      </p:cBhvr>
                                    </p:animEffect>
                                    <p:anim calcmode="lin" valueType="num">
                                      <p:cBhvr>
                                        <p:cTn id="13" dur="1000" fill="hold"/>
                                        <p:tgtEl>
                                          <p:spTgt spid="12295"/>
                                        </p:tgtEl>
                                        <p:attrNameLst>
                                          <p:attrName>ppt_x</p:attrName>
                                        </p:attrNameLst>
                                      </p:cBhvr>
                                      <p:tavLst>
                                        <p:tav tm="0">
                                          <p:val>
                                            <p:strVal val="#ppt_x"/>
                                          </p:val>
                                        </p:tav>
                                        <p:tav tm="100000">
                                          <p:val>
                                            <p:strVal val="#ppt_x"/>
                                          </p:val>
                                        </p:tav>
                                      </p:tavLst>
                                    </p:anim>
                                    <p:anim calcmode="lin" valueType="num">
                                      <p:cBhvr>
                                        <p:cTn id="14" dur="1000" fill="hold"/>
                                        <p:tgtEl>
                                          <p:spTgt spid="1229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4DA16C6-BACF-49B1-8955-C11222A8E43F}"/>
              </a:ext>
            </a:extLst>
          </p:cNvPr>
          <p:cNvSpPr>
            <a:spLocks noGrp="1"/>
          </p:cNvSpPr>
          <p:nvPr>
            <p:ph idx="1"/>
          </p:nvPr>
        </p:nvSpPr>
        <p:spPr>
          <a:xfrm>
            <a:off x="419100" y="3206545"/>
            <a:ext cx="11353800" cy="4351338"/>
          </a:xfrm>
        </p:spPr>
        <p:txBody>
          <a:bodyPr>
            <a:normAutofit/>
          </a:bodyPr>
          <a:lstStyle/>
          <a:p>
            <a:pPr>
              <a:lnSpc>
                <a:spcPct val="150000"/>
              </a:lnSpc>
            </a:pPr>
            <a:r>
              <a:rPr lang="zh-CN" altLang="en-US" sz="2400" dirty="0"/>
              <a:t>本研究对菠萝中</a:t>
            </a:r>
            <a:r>
              <a:rPr lang="en-US" altLang="zh-CN" sz="2400" dirty="0"/>
              <a:t>WRKY</a:t>
            </a:r>
            <a:r>
              <a:rPr lang="zh-CN" altLang="en-US" sz="2400" dirty="0"/>
              <a:t>基因家族进行了综合分析。鉴定了</a:t>
            </a:r>
            <a:r>
              <a:rPr lang="en-US" altLang="zh-CN" sz="2400" dirty="0"/>
              <a:t>54</a:t>
            </a:r>
            <a:r>
              <a:rPr lang="zh-CN" altLang="en-US" sz="2400" dirty="0"/>
              <a:t>个全长</a:t>
            </a:r>
            <a:r>
              <a:rPr lang="en-US" altLang="zh-CN" sz="2400" dirty="0"/>
              <a:t>WRKY</a:t>
            </a:r>
            <a:r>
              <a:rPr lang="zh-CN" altLang="en-US" sz="2400" dirty="0"/>
              <a:t>基因。对几种不同植物物种的</a:t>
            </a:r>
            <a:r>
              <a:rPr lang="en-US" altLang="zh-CN" sz="2400" dirty="0"/>
              <a:t>WRKY</a:t>
            </a:r>
            <a:r>
              <a:rPr lang="zh-CN" altLang="en-US" sz="2400" dirty="0"/>
              <a:t>基因进行同义分析和系统发育比较，为菠萝</a:t>
            </a:r>
            <a:r>
              <a:rPr lang="en-US" altLang="zh-CN" sz="2400" dirty="0"/>
              <a:t>WRKY</a:t>
            </a:r>
            <a:r>
              <a:rPr lang="zh-CN" altLang="en-US" sz="2400" dirty="0"/>
              <a:t>基因的进化特征提供了有价值的线索。</a:t>
            </a:r>
            <a:r>
              <a:rPr lang="en-US" altLang="zh-CN" sz="2400" dirty="0"/>
              <a:t>WRKY</a:t>
            </a:r>
            <a:r>
              <a:rPr lang="zh-CN" altLang="en-US" sz="2400" dirty="0"/>
              <a:t>基因在菠萝的生长和发育中起着重要作用，正如它们在不同组织中的表达方式以及对各种处理的反应所表明的那样。系统发育和基因表达分析将为</a:t>
            </a:r>
            <a:r>
              <a:rPr lang="en-US" altLang="zh-CN" sz="2400" dirty="0"/>
              <a:t>WRKY</a:t>
            </a:r>
            <a:r>
              <a:rPr lang="zh-CN" altLang="en-US" sz="2400" dirty="0"/>
              <a:t>的功能分析提供启发基因。这些结果为更好地了解菠萝中单个</a:t>
            </a:r>
            <a:r>
              <a:rPr lang="en-US" altLang="zh-CN" sz="2400" dirty="0"/>
              <a:t>WRKY</a:t>
            </a:r>
            <a:r>
              <a:rPr lang="zh-CN" altLang="en-US" sz="2400" dirty="0"/>
              <a:t>基因的生物学作用提供了宝贵的资源。</a:t>
            </a:r>
          </a:p>
        </p:txBody>
      </p:sp>
      <p:pic>
        <p:nvPicPr>
          <p:cNvPr id="4" name="内容占位符 4">
            <a:extLst>
              <a:ext uri="{FF2B5EF4-FFF2-40B4-BE49-F238E27FC236}">
                <a16:creationId xmlns:a16="http://schemas.microsoft.com/office/drawing/2014/main" xmlns="" id="{E036777C-94D7-42F5-8B55-D86DC387C738}"/>
              </a:ext>
            </a:extLst>
          </p:cNvPr>
          <p:cNvPicPr>
            <a:picLocks noChangeAspect="1"/>
          </p:cNvPicPr>
          <p:nvPr/>
        </p:nvPicPr>
        <p:blipFill rotWithShape="1">
          <a:blip r:embed="rId2"/>
          <a:srcRect l="5589" t="25613" r="8618" b="19427"/>
          <a:stretch/>
        </p:blipFill>
        <p:spPr>
          <a:xfrm>
            <a:off x="2892517" y="389802"/>
            <a:ext cx="8693833" cy="2700997"/>
          </a:xfrm>
          <a:prstGeom prst="rect">
            <a:avLst/>
          </a:prstGeom>
        </p:spPr>
      </p:pic>
      <p:pic>
        <p:nvPicPr>
          <p:cNvPr id="5" name="图片 4">
            <a:extLst>
              <a:ext uri="{FF2B5EF4-FFF2-40B4-BE49-F238E27FC236}">
                <a16:creationId xmlns:a16="http://schemas.microsoft.com/office/drawing/2014/main" xmlns="" id="{5E3C923E-1178-4D8C-81D6-5BC4690BFE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650" y="658260"/>
            <a:ext cx="2164080" cy="2164080"/>
          </a:xfrm>
          <a:prstGeom prst="rect">
            <a:avLst/>
          </a:prstGeom>
        </p:spPr>
      </p:pic>
      <p:grpSp>
        <p:nvGrpSpPr>
          <p:cNvPr id="6" name="组合 5">
            <a:extLst>
              <a:ext uri="{FF2B5EF4-FFF2-40B4-BE49-F238E27FC236}">
                <a16:creationId xmlns:a16="http://schemas.microsoft.com/office/drawing/2014/main" xmlns="" id="{CB130834-F295-4682-A29E-DCB9E004D8AD}"/>
              </a:ext>
            </a:extLst>
          </p:cNvPr>
          <p:cNvGrpSpPr/>
          <p:nvPr/>
        </p:nvGrpSpPr>
        <p:grpSpPr>
          <a:xfrm>
            <a:off x="110481" y="173081"/>
            <a:ext cx="2373408" cy="434567"/>
            <a:chOff x="3043074" y="1343181"/>
            <a:chExt cx="3384058" cy="798957"/>
          </a:xfrm>
        </p:grpSpPr>
        <p:grpSp>
          <p:nvGrpSpPr>
            <p:cNvPr id="7" name="Group 1">
              <a:extLst>
                <a:ext uri="{FF2B5EF4-FFF2-40B4-BE49-F238E27FC236}">
                  <a16:creationId xmlns:a16="http://schemas.microsoft.com/office/drawing/2014/main" xmlns="" id="{74324ACD-0BC3-4818-BE1E-D2D4C8BDBAA4}"/>
                </a:ext>
              </a:extLst>
            </p:cNvPr>
            <p:cNvGrpSpPr>
              <a:grpSpLocks/>
            </p:cNvGrpSpPr>
            <p:nvPr/>
          </p:nvGrpSpPr>
          <p:grpSpPr bwMode="auto">
            <a:xfrm>
              <a:off x="3043074" y="1379540"/>
              <a:ext cx="722970" cy="762598"/>
              <a:chOff x="-1" y="3"/>
              <a:chExt cx="1446056" cy="1524554"/>
            </a:xfrm>
          </p:grpSpPr>
          <p:pic>
            <p:nvPicPr>
              <p:cNvPr id="9" name="Picture 2" descr="图像">
                <a:extLst>
                  <a:ext uri="{FF2B5EF4-FFF2-40B4-BE49-F238E27FC236}">
                    <a16:creationId xmlns:a16="http://schemas.microsoft.com/office/drawing/2014/main" xmlns="" id="{21A6F782-7FE2-4D9F-93FA-2FF6FBE2EB6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3" descr="一. 建设进展">
                <a:extLst>
                  <a:ext uri="{FF2B5EF4-FFF2-40B4-BE49-F238E27FC236}">
                    <a16:creationId xmlns:a16="http://schemas.microsoft.com/office/drawing/2014/main" xmlns="" id="{9C9DE9AF-830C-4E94-8825-6F532AAACA0B}"/>
                  </a:ext>
                </a:extLst>
              </p:cNvPr>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8" name="Rectangle 14" descr="添加标题页">
              <a:extLst>
                <a:ext uri="{FF2B5EF4-FFF2-40B4-BE49-F238E27FC236}">
                  <a16:creationId xmlns:a16="http://schemas.microsoft.com/office/drawing/2014/main" xmlns="" id="{BB7A5C96-7D37-4D2A-A15F-5811F6CFC5D6}"/>
                </a:ext>
              </a:extLst>
            </p:cNvPr>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Tree>
    <p:extLst>
      <p:ext uri="{BB962C8B-B14F-4D97-AF65-F5344CB8AC3E}">
        <p14:creationId xmlns:p14="http://schemas.microsoft.com/office/powerpoint/2010/main" val="3027853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C3F4E5-A8C2-4615-9A12-B6E05E29A36A}"/>
              </a:ext>
            </a:extLst>
          </p:cNvPr>
          <p:cNvSpPr>
            <a:spLocks noGrp="1"/>
          </p:cNvSpPr>
          <p:nvPr>
            <p:ph type="title"/>
          </p:nvPr>
        </p:nvSpPr>
        <p:spPr>
          <a:xfrm>
            <a:off x="3437228" y="222596"/>
            <a:ext cx="5854689" cy="1325563"/>
          </a:xfrm>
        </p:spPr>
        <p:txBody>
          <a:bodyPr>
            <a:normAutofit/>
          </a:bodyPr>
          <a:lstStyle/>
          <a:p>
            <a:r>
              <a:rPr lang="en-US" altLang="zh-CN" sz="3200" b="1" dirty="0">
                <a:solidFill>
                  <a:schemeClr val="accent6">
                    <a:lumMod val="75000"/>
                  </a:schemeClr>
                </a:solidFill>
                <a:latin typeface="Arial" pitchFamily="34" charset="0"/>
                <a:cs typeface="Arial" pitchFamily="34" charset="0"/>
              </a:rPr>
              <a:t>Summary——gene family</a:t>
            </a:r>
            <a:endParaRPr lang="zh-CN" altLang="en-US" sz="3200" b="1" dirty="0">
              <a:solidFill>
                <a:schemeClr val="accent6">
                  <a:lumMod val="75000"/>
                </a:schemeClr>
              </a:solidFill>
              <a:latin typeface="Arial" pitchFamily="34" charset="0"/>
              <a:cs typeface="Arial" pitchFamily="34" charset="0"/>
            </a:endParaRPr>
          </a:p>
        </p:txBody>
      </p:sp>
      <p:grpSp>
        <p:nvGrpSpPr>
          <p:cNvPr id="10" name="组合 9"/>
          <p:cNvGrpSpPr/>
          <p:nvPr/>
        </p:nvGrpSpPr>
        <p:grpSpPr>
          <a:xfrm>
            <a:off x="110481" y="173081"/>
            <a:ext cx="2373408" cy="434567"/>
            <a:chOff x="3043074" y="1343181"/>
            <a:chExt cx="3384058" cy="798957"/>
          </a:xfrm>
        </p:grpSpPr>
        <p:grpSp>
          <p:nvGrpSpPr>
            <p:cNvPr id="11" name="Group 1"/>
            <p:cNvGrpSpPr>
              <a:grpSpLocks/>
            </p:cNvGrpSpPr>
            <p:nvPr/>
          </p:nvGrpSpPr>
          <p:grpSpPr bwMode="auto">
            <a:xfrm>
              <a:off x="3043074" y="1379540"/>
              <a:ext cx="722970" cy="762598"/>
              <a:chOff x="-1" y="3"/>
              <a:chExt cx="1446056" cy="1524554"/>
            </a:xfrm>
          </p:grpSpPr>
          <p:pic>
            <p:nvPicPr>
              <p:cNvPr id="1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3</a:t>
                </a:r>
                <a:endParaRPr lang="zh-CN" altLang="zh-CN" sz="2000" b="1" dirty="0">
                  <a:latin typeface="Gotham Pro" charset="0"/>
                  <a:ea typeface="宋体" pitchFamily="2" charset="-122"/>
                  <a:sym typeface="Gotham Pro" charset="0"/>
                </a:endParaRPr>
              </a:p>
            </p:txBody>
          </p:sp>
        </p:grpSp>
        <p:sp>
          <p:nvSpPr>
            <p:cNvPr id="1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summary</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graphicFrame>
        <p:nvGraphicFramePr>
          <p:cNvPr id="16" name="内容占位符 3">
            <a:extLst>
              <a:ext uri="{FF2B5EF4-FFF2-40B4-BE49-F238E27FC236}">
                <a16:creationId xmlns:a16="http://schemas.microsoft.com/office/drawing/2014/main" xmlns="" id="{F5FE41AE-CB7D-49B0-92EE-690C5B15088D}"/>
              </a:ext>
            </a:extLst>
          </p:cNvPr>
          <p:cNvGraphicFramePr>
            <a:graphicFrameLocks noGrp="1"/>
          </p:cNvGraphicFramePr>
          <p:nvPr>
            <p:ph idx="1"/>
            <p:extLst>
              <p:ext uri="{D42A27DB-BD31-4B8C-83A1-F6EECF244321}">
                <p14:modId xmlns:p14="http://schemas.microsoft.com/office/powerpoint/2010/main" val="1761897334"/>
              </p:ext>
            </p:extLst>
          </p:nvPr>
        </p:nvGraphicFramePr>
        <p:xfrm>
          <a:off x="1241611" y="1271470"/>
          <a:ext cx="10515600" cy="5093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6091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图像"/>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906463"/>
            <a:ext cx="1106488" cy="1107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5" descr="图像"/>
          <p:cNvPicPr>
            <a:picLocks noChangeAspect="1"/>
          </p:cNvPicPr>
          <p:nvPr/>
        </p:nvPicPr>
        <p:blipFill rotWithShape="1">
          <a:blip r:embed="rId4">
            <a:extLst>
              <a:ext uri="{28A0092B-C50C-407E-A947-70E740481C1C}">
                <a14:useLocalDpi xmlns:a14="http://schemas.microsoft.com/office/drawing/2010/main" val="0"/>
              </a:ext>
            </a:extLst>
          </a:blip>
          <a:srcRect l="-1324" r="-1324"/>
          <a:stretch/>
        </p:blipFill>
        <p:spPr bwMode="auto">
          <a:xfrm>
            <a:off x="5867173" y="208757"/>
            <a:ext cx="6166983" cy="6007894"/>
          </a:xfrm>
          <a:prstGeom prst="rect">
            <a:avLst/>
          </a:prstGeom>
          <a:noFill/>
          <a:ln>
            <a:noFill/>
          </a:ln>
          <a:effectLst/>
          <a:extLst>
            <a:ext uri="{909E8E84-426E-40DD-AFC4-6F175D3DCCD1}">
              <a14:hiddenFill xmlns:a14="http://schemas.microsoft.com/office/drawing/2010/main">
                <a:solidFill>
                  <a:srgbClr val="FFFFFF">
                    <a:alpha val="8235"/>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标题 1"/>
          <p:cNvSpPr>
            <a:spLocks noGrp="1"/>
          </p:cNvSpPr>
          <p:nvPr>
            <p:ph type="title"/>
          </p:nvPr>
        </p:nvSpPr>
        <p:spPr>
          <a:xfrm>
            <a:off x="3646487" y="2013745"/>
            <a:ext cx="2220686" cy="1036864"/>
          </a:xfrm>
        </p:spPr>
        <p:txBody>
          <a:bodyPr/>
          <a:lstStyle/>
          <a:p>
            <a:r>
              <a:rPr lang="zh-CN" altLang="en-US" sz="540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谢谢！</a:t>
            </a:r>
          </a:p>
        </p:txBody>
      </p:sp>
    </p:spTree>
    <p:extLst>
      <p:ext uri="{BB962C8B-B14F-4D97-AF65-F5344CB8AC3E}">
        <p14:creationId xmlns:p14="http://schemas.microsoft.com/office/powerpoint/2010/main" val="8074337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strips(upRight)">
                                      <p:cBhvr>
                                        <p:cTn id="7"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2" name="Picture 5" descr="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207" y="6252369"/>
            <a:ext cx="11430794" cy="2706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2" name="组合 31"/>
          <p:cNvGrpSpPr/>
          <p:nvPr/>
        </p:nvGrpSpPr>
        <p:grpSpPr>
          <a:xfrm>
            <a:off x="110481" y="173081"/>
            <a:ext cx="2373408" cy="434567"/>
            <a:chOff x="3043074" y="1343181"/>
            <a:chExt cx="3384058" cy="798957"/>
          </a:xfrm>
        </p:grpSpPr>
        <p:grpSp>
          <p:nvGrpSpPr>
            <p:cNvPr id="33" name="Group 1"/>
            <p:cNvGrpSpPr>
              <a:grpSpLocks/>
            </p:cNvGrpSpPr>
            <p:nvPr/>
          </p:nvGrpSpPr>
          <p:grpSpPr bwMode="auto">
            <a:xfrm>
              <a:off x="3043074" y="1379540"/>
              <a:ext cx="722970" cy="762598"/>
              <a:chOff x="-1" y="3"/>
              <a:chExt cx="1446056" cy="1524554"/>
            </a:xfrm>
          </p:grpSpPr>
          <p:pic>
            <p:nvPicPr>
              <p:cNvPr id="35" name="Picture 2" descr="图像"/>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01</a:t>
                </a:r>
              </a:p>
            </p:txBody>
          </p:sp>
        </p:grpSp>
        <p:sp>
          <p:nvSpPr>
            <p:cNvPr id="34"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Background</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2" name="TextBox 1"/>
          <p:cNvSpPr txBox="1"/>
          <p:nvPr/>
        </p:nvSpPr>
        <p:spPr>
          <a:xfrm>
            <a:off x="1282890" y="1189401"/>
            <a:ext cx="9360000" cy="1144031"/>
          </a:xfrm>
          <a:prstGeom prst="rect">
            <a:avLst/>
          </a:prstGeom>
          <a:noFill/>
        </p:spPr>
        <p:txBody>
          <a:bodyPr wrap="square" rtlCol="0">
            <a:spAutoFit/>
          </a:bodyPr>
          <a:lstStyle/>
          <a:p>
            <a:pPr>
              <a:lnSpc>
                <a:spcPct val="150000"/>
              </a:lnSpc>
            </a:pPr>
            <a:r>
              <a:rPr lang="zh-CN" altLang="en-US" sz="2400" b="1" dirty="0"/>
              <a:t>基因家族：</a:t>
            </a:r>
            <a:r>
              <a:rPr lang="zh-CN" altLang="en-US" sz="2400" dirty="0"/>
              <a:t>是由几个相似的基因组成的一套基因，由单一的原始基因复制而成，一般具有相似的生化功能</a:t>
            </a:r>
            <a:endParaRPr lang="en-US" altLang="zh-CN" sz="2400" dirty="0"/>
          </a:p>
        </p:txBody>
      </p:sp>
      <p:sp>
        <p:nvSpPr>
          <p:cNvPr id="5" name="TextBox 4"/>
          <p:cNvSpPr txBox="1"/>
          <p:nvPr/>
        </p:nvSpPr>
        <p:spPr>
          <a:xfrm>
            <a:off x="1282890" y="3026779"/>
            <a:ext cx="9360000" cy="2252027"/>
          </a:xfrm>
          <a:prstGeom prst="rect">
            <a:avLst/>
          </a:prstGeom>
          <a:noFill/>
        </p:spPr>
        <p:txBody>
          <a:bodyPr wrap="square" rtlCol="0">
            <a:spAutoFit/>
          </a:bodyPr>
          <a:lstStyle/>
          <a:p>
            <a:pPr>
              <a:lnSpc>
                <a:spcPct val="150000"/>
              </a:lnSpc>
            </a:pPr>
            <a:r>
              <a:rPr lang="zh-CN" altLang="en-US" sz="2400" b="1" dirty="0"/>
              <a:t>基因家族鉴定分析的意义</a:t>
            </a:r>
            <a:r>
              <a:rPr lang="zh-CN" altLang="en-US" sz="2400" dirty="0"/>
              <a:t>：</a:t>
            </a:r>
            <a:endParaRPr lang="en-US" altLang="zh-CN" sz="2400" dirty="0"/>
          </a:p>
          <a:p>
            <a:pPr>
              <a:lnSpc>
                <a:spcPct val="150000"/>
              </a:lnSpc>
            </a:pPr>
            <a:r>
              <a:rPr lang="en-US" altLang="zh-CN" sz="2400" dirty="0"/>
              <a:t>1.</a:t>
            </a:r>
            <a:r>
              <a:rPr lang="zh-CN" altLang="en-US" sz="2400" dirty="0"/>
              <a:t>阐明基因家族的成员及其结构和功能；</a:t>
            </a:r>
            <a:endParaRPr lang="en-US" altLang="zh-CN" sz="2400" dirty="0"/>
          </a:p>
          <a:p>
            <a:pPr>
              <a:lnSpc>
                <a:spcPct val="150000"/>
              </a:lnSpc>
            </a:pPr>
            <a:r>
              <a:rPr lang="en-US" altLang="zh-CN" sz="2400" dirty="0"/>
              <a:t>2.</a:t>
            </a:r>
            <a:r>
              <a:rPr lang="zh-CN" altLang="en-US" sz="2400" dirty="0"/>
              <a:t>相同的基因家族具有相似的功能，确定与目标性状有关基因所属的家族将能快速预测其功能</a:t>
            </a:r>
          </a:p>
        </p:txBody>
      </p:sp>
    </p:spTree>
    <p:extLst>
      <p:ext uri="{BB962C8B-B14F-4D97-AF65-F5344CB8AC3E}">
        <p14:creationId xmlns:p14="http://schemas.microsoft.com/office/powerpoint/2010/main" val="10352458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92E9E878-FC26-46F5-BDEC-878D42DBE5F5}"/>
              </a:ext>
            </a:extLst>
          </p:cNvPr>
          <p:cNvPicPr>
            <a:picLocks noGrp="1" noChangeAspect="1"/>
          </p:cNvPicPr>
          <p:nvPr>
            <p:ph idx="1"/>
          </p:nvPr>
        </p:nvPicPr>
        <p:blipFill rotWithShape="1">
          <a:blip r:embed="rId3"/>
          <a:srcRect l="7971" t="18746" r="19908" b="37798"/>
          <a:stretch/>
        </p:blipFill>
        <p:spPr>
          <a:xfrm>
            <a:off x="391886" y="1866635"/>
            <a:ext cx="5581651" cy="2014537"/>
          </a:xfrm>
        </p:spPr>
      </p:pic>
      <p:pic>
        <p:nvPicPr>
          <p:cNvPr id="6" name="内容占位符 4">
            <a:extLst>
              <a:ext uri="{FF2B5EF4-FFF2-40B4-BE49-F238E27FC236}">
                <a16:creationId xmlns:a16="http://schemas.microsoft.com/office/drawing/2014/main" xmlns="" id="{03A81871-DA49-4A3E-9B8E-6993784026A0}"/>
              </a:ext>
            </a:extLst>
          </p:cNvPr>
          <p:cNvPicPr>
            <a:picLocks noChangeAspect="1"/>
          </p:cNvPicPr>
          <p:nvPr/>
        </p:nvPicPr>
        <p:blipFill rotWithShape="1">
          <a:blip r:embed="rId3"/>
          <a:srcRect l="50492" t="57374" r="833" b="11601"/>
          <a:stretch/>
        </p:blipFill>
        <p:spPr>
          <a:xfrm>
            <a:off x="497219" y="4730270"/>
            <a:ext cx="3635176" cy="1520059"/>
          </a:xfrm>
          <a:prstGeom prst="rect">
            <a:avLst/>
          </a:prstGeom>
        </p:spPr>
      </p:pic>
      <p:pic>
        <p:nvPicPr>
          <p:cNvPr id="7" name="内容占位符 4">
            <a:extLst>
              <a:ext uri="{FF2B5EF4-FFF2-40B4-BE49-F238E27FC236}">
                <a16:creationId xmlns:a16="http://schemas.microsoft.com/office/drawing/2014/main" xmlns="" id="{8D3373A8-0076-4200-92ED-1F90944839A7}"/>
              </a:ext>
            </a:extLst>
          </p:cNvPr>
          <p:cNvPicPr>
            <a:picLocks noChangeAspect="1"/>
          </p:cNvPicPr>
          <p:nvPr/>
        </p:nvPicPr>
        <p:blipFill rotWithShape="1">
          <a:blip r:embed="rId3"/>
          <a:srcRect l="5570" t="59805" r="49170" b="11601"/>
          <a:stretch/>
        </p:blipFill>
        <p:spPr>
          <a:xfrm>
            <a:off x="99901" y="3723487"/>
            <a:ext cx="4005262" cy="1325563"/>
          </a:xfrm>
          <a:prstGeom prst="rect">
            <a:avLst/>
          </a:prstGeom>
        </p:spPr>
      </p:pic>
      <p:sp>
        <p:nvSpPr>
          <p:cNvPr id="8" name="文本框 7">
            <a:extLst>
              <a:ext uri="{FF2B5EF4-FFF2-40B4-BE49-F238E27FC236}">
                <a16:creationId xmlns:a16="http://schemas.microsoft.com/office/drawing/2014/main" xmlns="" id="{5DD37C71-2815-47DB-828C-5CCD8F3FB987}"/>
              </a:ext>
            </a:extLst>
          </p:cNvPr>
          <p:cNvSpPr txBox="1"/>
          <p:nvPr/>
        </p:nvSpPr>
        <p:spPr>
          <a:xfrm>
            <a:off x="7781192" y="1309331"/>
            <a:ext cx="3928587" cy="4262705"/>
          </a:xfrm>
          <a:prstGeom prst="rect">
            <a:avLst/>
          </a:prstGeom>
          <a:noFill/>
        </p:spPr>
        <p:txBody>
          <a:bodyPr wrap="square" rtlCol="0">
            <a:spAutoFit/>
          </a:bodyPr>
          <a:lstStyle/>
          <a:p>
            <a:pPr>
              <a:spcAft>
                <a:spcPts val="600"/>
              </a:spcAft>
            </a:pPr>
            <a:r>
              <a:rPr lang="zh-CN" altLang="en-US" sz="3200" b="1" dirty="0"/>
              <a:t>遗传演化</a:t>
            </a:r>
            <a:endParaRPr lang="en-US" altLang="zh-CN" sz="3200" b="1" dirty="0"/>
          </a:p>
          <a:p>
            <a:pPr>
              <a:lnSpc>
                <a:spcPct val="150000"/>
              </a:lnSpc>
            </a:pPr>
            <a:r>
              <a:rPr lang="en-US" altLang="zh-CN" sz="2800" dirty="0"/>
              <a:t>Concerted evolution</a:t>
            </a:r>
          </a:p>
          <a:p>
            <a:pPr>
              <a:lnSpc>
                <a:spcPct val="150000"/>
              </a:lnSpc>
            </a:pPr>
            <a:r>
              <a:rPr lang="zh-CN" altLang="en-US" sz="2000" dirty="0"/>
              <a:t>协同进化</a:t>
            </a:r>
            <a:endParaRPr lang="en-US" altLang="zh-CN" sz="2000" dirty="0"/>
          </a:p>
          <a:p>
            <a:pPr>
              <a:lnSpc>
                <a:spcPct val="150000"/>
              </a:lnSpc>
            </a:pPr>
            <a:r>
              <a:rPr lang="en-US" altLang="zh-CN" sz="2800" dirty="0"/>
              <a:t>Degeneration</a:t>
            </a:r>
          </a:p>
          <a:p>
            <a:pPr>
              <a:lnSpc>
                <a:spcPct val="150000"/>
              </a:lnSpc>
            </a:pPr>
            <a:r>
              <a:rPr lang="zh-CN" altLang="en-US" sz="2000" dirty="0"/>
              <a:t>无功能化</a:t>
            </a:r>
            <a:endParaRPr lang="en-US" altLang="zh-CN" sz="2000" dirty="0"/>
          </a:p>
          <a:p>
            <a:pPr>
              <a:lnSpc>
                <a:spcPct val="150000"/>
              </a:lnSpc>
            </a:pPr>
            <a:r>
              <a:rPr lang="en-US" altLang="zh-CN" sz="2800" dirty="0" err="1"/>
              <a:t>Subfunctionalization</a:t>
            </a:r>
            <a:endParaRPr lang="en-US" altLang="zh-CN" sz="2800" dirty="0"/>
          </a:p>
          <a:p>
            <a:pPr>
              <a:lnSpc>
                <a:spcPct val="150000"/>
              </a:lnSpc>
            </a:pPr>
            <a:r>
              <a:rPr lang="zh-CN" altLang="en-US" sz="2000" dirty="0"/>
              <a:t>新功能化</a:t>
            </a:r>
            <a:endParaRPr lang="en-US" altLang="zh-CN" sz="2000" dirty="0"/>
          </a:p>
          <a:p>
            <a:endParaRPr lang="zh-CN" altLang="en-US" dirty="0"/>
          </a:p>
        </p:txBody>
      </p:sp>
      <p:sp>
        <p:nvSpPr>
          <p:cNvPr id="9" name="箭头: 右 8">
            <a:extLst>
              <a:ext uri="{FF2B5EF4-FFF2-40B4-BE49-F238E27FC236}">
                <a16:creationId xmlns:a16="http://schemas.microsoft.com/office/drawing/2014/main" xmlns="" id="{3E58B1C2-3477-478C-83E3-1E31EC9C0ED6}"/>
              </a:ext>
            </a:extLst>
          </p:cNvPr>
          <p:cNvSpPr/>
          <p:nvPr/>
        </p:nvSpPr>
        <p:spPr>
          <a:xfrm>
            <a:off x="5801364" y="2977851"/>
            <a:ext cx="1057275" cy="745588"/>
          </a:xfrm>
          <a:prstGeom prst="rightArrow">
            <a:avLst/>
          </a:prstGeom>
          <a:solidFill>
            <a:schemeClr val="bg1">
              <a:lumMod val="50000"/>
            </a:schemeClr>
          </a:solidFill>
          <a:ln>
            <a:solidFill>
              <a:schemeClr val="tx1">
                <a:lumMod val="95000"/>
                <a:lumOff val="5000"/>
              </a:schemeClr>
            </a:solidFill>
          </a:ln>
          <a:effectLst>
            <a:softEdge rad="3175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10" name="组合 9"/>
          <p:cNvGrpSpPr/>
          <p:nvPr/>
        </p:nvGrpSpPr>
        <p:grpSpPr>
          <a:xfrm>
            <a:off x="110481" y="173081"/>
            <a:ext cx="2373408" cy="434567"/>
            <a:chOff x="3043074" y="1343181"/>
            <a:chExt cx="3384058" cy="798957"/>
          </a:xfrm>
        </p:grpSpPr>
        <p:grpSp>
          <p:nvGrpSpPr>
            <p:cNvPr id="11" name="Group 1"/>
            <p:cNvGrpSpPr>
              <a:grpSpLocks/>
            </p:cNvGrpSpPr>
            <p:nvPr/>
          </p:nvGrpSpPr>
          <p:grpSpPr bwMode="auto">
            <a:xfrm>
              <a:off x="3043074" y="1379540"/>
              <a:ext cx="722970" cy="762598"/>
              <a:chOff x="-1" y="3"/>
              <a:chExt cx="1446056" cy="1524554"/>
            </a:xfrm>
          </p:grpSpPr>
          <p:pic>
            <p:nvPicPr>
              <p:cNvPr id="13" name="Picture 2" descr="图像"/>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01</a:t>
                </a:r>
              </a:p>
            </p:txBody>
          </p:sp>
        </p:grpSp>
        <p:sp>
          <p:nvSpPr>
            <p:cNvPr id="1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Background</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pic>
        <p:nvPicPr>
          <p:cNvPr id="15" name="Picture 5" descr="pasted-ima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0207" y="6587331"/>
            <a:ext cx="11430794" cy="2706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1445234" y="1309330"/>
            <a:ext cx="3057247" cy="584775"/>
          </a:xfrm>
          <a:prstGeom prst="rect">
            <a:avLst/>
          </a:prstGeom>
          <a:noFill/>
        </p:spPr>
        <p:txBody>
          <a:bodyPr wrap="none" rtlCol="0">
            <a:spAutoFit/>
          </a:bodyPr>
          <a:lstStyle/>
          <a:p>
            <a:r>
              <a:rPr lang="zh-CN" altLang="en-US" sz="3200" b="1" dirty="0"/>
              <a:t>基因家族的形成</a:t>
            </a:r>
          </a:p>
        </p:txBody>
      </p:sp>
    </p:spTree>
    <p:extLst>
      <p:ext uri="{BB962C8B-B14F-4D97-AF65-F5344CB8AC3E}">
        <p14:creationId xmlns:p14="http://schemas.microsoft.com/office/powerpoint/2010/main" val="537933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xmlns="" id="{34ED88F9-CF6D-4046-8535-EB6DA434112E}"/>
              </a:ext>
            </a:extLst>
          </p:cNvPr>
          <p:cNvPicPr>
            <a:picLocks noGrp="1" noChangeAspect="1"/>
          </p:cNvPicPr>
          <p:nvPr>
            <p:ph idx="1"/>
          </p:nvPr>
        </p:nvPicPr>
        <p:blipFill rotWithShape="1">
          <a:blip r:embed="rId3"/>
          <a:srcRect l="5589" t="25613" r="8618" b="19427"/>
          <a:stretch/>
        </p:blipFill>
        <p:spPr>
          <a:xfrm>
            <a:off x="2985115" y="818065"/>
            <a:ext cx="8693833" cy="2700997"/>
          </a:xfrm>
        </p:spPr>
      </p:pic>
      <p:sp>
        <p:nvSpPr>
          <p:cNvPr id="6" name="文本框 5">
            <a:extLst>
              <a:ext uri="{FF2B5EF4-FFF2-40B4-BE49-F238E27FC236}">
                <a16:creationId xmlns:a16="http://schemas.microsoft.com/office/drawing/2014/main" xmlns="" id="{BB877DDC-0A5D-4D22-82B7-A27C9C6A79A2}"/>
              </a:ext>
            </a:extLst>
          </p:cNvPr>
          <p:cNvSpPr txBox="1"/>
          <p:nvPr/>
        </p:nvSpPr>
        <p:spPr>
          <a:xfrm>
            <a:off x="872196" y="3840516"/>
            <a:ext cx="10782775" cy="263149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200" b="1" dirty="0"/>
              <a:t>Identification</a:t>
            </a:r>
            <a:r>
              <a:rPr lang="en-US" altLang="zh-CN" sz="2200" dirty="0"/>
              <a:t> of the WRKY proteins in pineapple</a:t>
            </a:r>
          </a:p>
          <a:p>
            <a:pPr marL="342900" indent="-342900">
              <a:lnSpc>
                <a:spcPct val="150000"/>
              </a:lnSpc>
              <a:buFont typeface="Arial" panose="020B0604020202020204" pitchFamily="34" charset="0"/>
              <a:buChar char="•"/>
            </a:pPr>
            <a:r>
              <a:rPr lang="en-US" altLang="zh-CN" sz="2200" b="1" dirty="0"/>
              <a:t>Multiple sequence alignment</a:t>
            </a:r>
            <a:r>
              <a:rPr lang="en-US" altLang="zh-CN" sz="2200" dirty="0"/>
              <a:t>, </a:t>
            </a:r>
            <a:r>
              <a:rPr lang="en-US" altLang="zh-CN" sz="2200" b="1" dirty="0"/>
              <a:t>phylogenetic analysis </a:t>
            </a:r>
          </a:p>
          <a:p>
            <a:pPr marL="342900" indent="-342900">
              <a:lnSpc>
                <a:spcPct val="150000"/>
              </a:lnSpc>
              <a:buFont typeface="Arial" panose="020B0604020202020204" pitchFamily="34" charset="0"/>
              <a:buChar char="•"/>
            </a:pPr>
            <a:r>
              <a:rPr lang="en-US" altLang="zh-CN" sz="2200" b="1" dirty="0"/>
              <a:t>Gene structur</a:t>
            </a:r>
            <a:r>
              <a:rPr lang="en-US" altLang="zh-CN" sz="2200" dirty="0"/>
              <a:t>e and </a:t>
            </a:r>
            <a:r>
              <a:rPr lang="en-US" altLang="zh-CN" sz="2200" b="1" dirty="0"/>
              <a:t>motif composition</a:t>
            </a:r>
            <a:r>
              <a:rPr lang="en-US" altLang="zh-CN" sz="2200" dirty="0"/>
              <a:t> of pineapple WRKY gene family</a:t>
            </a:r>
          </a:p>
          <a:p>
            <a:pPr marL="342900" indent="-342900">
              <a:lnSpc>
                <a:spcPct val="150000"/>
              </a:lnSpc>
              <a:buFont typeface="Arial" panose="020B0604020202020204" pitchFamily="34" charset="0"/>
              <a:buChar char="•"/>
            </a:pPr>
            <a:r>
              <a:rPr lang="en-US" altLang="zh-CN" sz="2200" b="1" dirty="0" err="1"/>
              <a:t>Synteny</a:t>
            </a:r>
            <a:r>
              <a:rPr lang="en-US" altLang="zh-CN" sz="2200" b="1" dirty="0"/>
              <a:t> analysis </a:t>
            </a:r>
            <a:r>
              <a:rPr lang="en-US" altLang="zh-CN" sz="2200" dirty="0"/>
              <a:t>of </a:t>
            </a:r>
            <a:r>
              <a:rPr lang="en-US" altLang="zh-CN" sz="2200" dirty="0" err="1"/>
              <a:t>AcWRKY</a:t>
            </a:r>
            <a:r>
              <a:rPr lang="en-US" altLang="zh-CN" sz="2200" dirty="0"/>
              <a:t> genes</a:t>
            </a:r>
          </a:p>
          <a:p>
            <a:pPr marL="342900" indent="-342900">
              <a:lnSpc>
                <a:spcPct val="150000"/>
              </a:lnSpc>
              <a:buFont typeface="Arial" panose="020B0604020202020204" pitchFamily="34" charset="0"/>
              <a:buChar char="•"/>
            </a:pPr>
            <a:r>
              <a:rPr lang="en-US" altLang="zh-CN" sz="2200" b="1" dirty="0"/>
              <a:t>Expression profiling </a:t>
            </a:r>
            <a:r>
              <a:rPr lang="en-US" altLang="zh-CN" sz="2200" dirty="0"/>
              <a:t>of pineapple WRKY genes with </a:t>
            </a:r>
            <a:r>
              <a:rPr lang="en-US" altLang="zh-CN" sz="2200" b="1" dirty="0"/>
              <a:t>RNA-seq data</a:t>
            </a:r>
          </a:p>
        </p:txBody>
      </p:sp>
      <p:grpSp>
        <p:nvGrpSpPr>
          <p:cNvPr id="4" name="组合 3"/>
          <p:cNvGrpSpPr/>
          <p:nvPr/>
        </p:nvGrpSpPr>
        <p:grpSpPr>
          <a:xfrm>
            <a:off x="110481" y="173081"/>
            <a:ext cx="2373408" cy="434567"/>
            <a:chOff x="3043074" y="1343181"/>
            <a:chExt cx="3384058" cy="798957"/>
          </a:xfrm>
        </p:grpSpPr>
        <p:grpSp>
          <p:nvGrpSpPr>
            <p:cNvPr id="7" name="Group 1"/>
            <p:cNvGrpSpPr>
              <a:grpSpLocks/>
            </p:cNvGrpSpPr>
            <p:nvPr/>
          </p:nvGrpSpPr>
          <p:grpSpPr bwMode="auto">
            <a:xfrm>
              <a:off x="3043074" y="1379540"/>
              <a:ext cx="722970" cy="762598"/>
              <a:chOff x="-1" y="3"/>
              <a:chExt cx="1446056" cy="1524554"/>
            </a:xfrm>
          </p:grpSpPr>
          <p:pic>
            <p:nvPicPr>
              <p:cNvPr id="9" name="Picture 2" descr="图像"/>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8"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3849" y="1051560"/>
            <a:ext cx="2164080" cy="2164080"/>
          </a:xfrm>
          <a:prstGeom prst="rect">
            <a:avLst/>
          </a:prstGeom>
        </p:spPr>
      </p:pic>
    </p:spTree>
    <p:extLst>
      <p:ext uri="{BB962C8B-B14F-4D97-AF65-F5344CB8AC3E}">
        <p14:creationId xmlns:p14="http://schemas.microsoft.com/office/powerpoint/2010/main" val="374579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557FBA-E511-4DFF-8C77-47087CC856C6}"/>
              </a:ext>
            </a:extLst>
          </p:cNvPr>
          <p:cNvSpPr>
            <a:spLocks noGrp="1"/>
          </p:cNvSpPr>
          <p:nvPr>
            <p:ph type="title"/>
          </p:nvPr>
        </p:nvSpPr>
        <p:spPr>
          <a:xfrm>
            <a:off x="2922259" y="1191986"/>
            <a:ext cx="4819895" cy="914400"/>
          </a:xfrm>
        </p:spPr>
        <p:txBody>
          <a:bodyPr>
            <a:normAutofit/>
          </a:bodyPr>
          <a:lstStyle/>
          <a:p>
            <a:r>
              <a:rPr lang="en-US" altLang="zh-CN" sz="2800" b="1" dirty="0">
                <a:solidFill>
                  <a:schemeClr val="accent6">
                    <a:lumMod val="75000"/>
                  </a:schemeClr>
                </a:solidFill>
                <a:latin typeface="Arial" pitchFamily="34" charset="0"/>
                <a:cs typeface="Arial" pitchFamily="34" charset="0"/>
              </a:rPr>
              <a:t>Introduction of WRKY</a:t>
            </a:r>
            <a:endParaRPr lang="zh-CN" altLang="en-US" sz="2800" b="1" dirty="0">
              <a:solidFill>
                <a:schemeClr val="accent6">
                  <a:lumMod val="75000"/>
                </a:schemeClr>
              </a:solidFill>
              <a:latin typeface="Arial" pitchFamily="34" charset="0"/>
              <a:cs typeface="Arial" pitchFamily="34" charset="0"/>
            </a:endParaRPr>
          </a:p>
        </p:txBody>
      </p:sp>
      <p:sp>
        <p:nvSpPr>
          <p:cNvPr id="3" name="内容占位符 2">
            <a:extLst>
              <a:ext uri="{FF2B5EF4-FFF2-40B4-BE49-F238E27FC236}">
                <a16:creationId xmlns:a16="http://schemas.microsoft.com/office/drawing/2014/main" xmlns="" id="{EE002624-343F-4330-B02C-2A274778ED42}"/>
              </a:ext>
            </a:extLst>
          </p:cNvPr>
          <p:cNvSpPr>
            <a:spLocks noGrp="1"/>
          </p:cNvSpPr>
          <p:nvPr>
            <p:ph idx="1"/>
          </p:nvPr>
        </p:nvSpPr>
        <p:spPr>
          <a:xfrm>
            <a:off x="1371170" y="2480945"/>
            <a:ext cx="8616040" cy="3266712"/>
          </a:xfrm>
        </p:spPr>
        <p:txBody>
          <a:bodyPr>
            <a:noAutofit/>
          </a:bodyPr>
          <a:lstStyle/>
          <a:p>
            <a:pPr>
              <a:lnSpc>
                <a:spcPct val="145000"/>
              </a:lnSpc>
            </a:pPr>
            <a:r>
              <a:rPr lang="en-US" altLang="zh-CN" sz="2400" dirty="0"/>
              <a:t>WRKY</a:t>
            </a:r>
            <a:r>
              <a:rPr lang="zh-CN" altLang="en-US" sz="2400" dirty="0"/>
              <a:t>转录因子是高等植物中最大的家族之一；</a:t>
            </a:r>
            <a:endParaRPr lang="en-US" altLang="zh-CN" sz="2400" dirty="0"/>
          </a:p>
          <a:p>
            <a:pPr>
              <a:lnSpc>
                <a:spcPct val="145000"/>
              </a:lnSpc>
            </a:pPr>
            <a:r>
              <a:rPr lang="en-US" altLang="zh-CN" sz="2400" dirty="0"/>
              <a:t>WRKY</a:t>
            </a:r>
            <a:r>
              <a:rPr lang="zh-CN" altLang="en-US" sz="2400" dirty="0"/>
              <a:t>结构域长度为</a:t>
            </a:r>
            <a:r>
              <a:rPr lang="en-US" altLang="zh-CN" sz="2400" dirty="0"/>
              <a:t>60</a:t>
            </a:r>
            <a:r>
              <a:rPr lang="zh-CN" altLang="en-US" sz="2400" dirty="0"/>
              <a:t>个氨基酸，具有高度保守等显著特征；</a:t>
            </a:r>
            <a:endParaRPr lang="en-US" altLang="zh-CN" sz="2400" dirty="0"/>
          </a:p>
          <a:p>
            <a:pPr>
              <a:lnSpc>
                <a:spcPct val="145000"/>
              </a:lnSpc>
            </a:pPr>
            <a:r>
              <a:rPr lang="zh-CN" altLang="en-US" sz="2400" dirty="0"/>
              <a:t>特异性结合启动子区域的</a:t>
            </a:r>
            <a:r>
              <a:rPr lang="en-US" altLang="zh-CN" sz="2400" dirty="0"/>
              <a:t>W-box</a:t>
            </a:r>
            <a:r>
              <a:rPr lang="zh-CN" altLang="en-US" sz="2400" dirty="0"/>
              <a:t>来调控表达；</a:t>
            </a:r>
            <a:endParaRPr lang="en-US" altLang="zh-CN" sz="2400" dirty="0"/>
          </a:p>
          <a:p>
            <a:pPr>
              <a:lnSpc>
                <a:spcPct val="145000"/>
              </a:lnSpc>
            </a:pPr>
            <a:r>
              <a:rPr lang="zh-CN" altLang="en-US" sz="2400" dirty="0"/>
              <a:t>参与生长发育、对生物和非生物胁迫以及激素信号都有响应</a:t>
            </a:r>
            <a:endParaRPr lang="en-US" altLang="zh-CN" sz="2400" dirty="0"/>
          </a:p>
          <a:p>
            <a:pPr>
              <a:lnSpc>
                <a:spcPct val="145000"/>
              </a:lnSpc>
            </a:pPr>
            <a:endParaRPr lang="en-US" altLang="zh-CN" sz="2400" dirty="0"/>
          </a:p>
          <a:p>
            <a:pPr>
              <a:lnSpc>
                <a:spcPct val="145000"/>
              </a:lnSpc>
            </a:pPr>
            <a:endParaRPr lang="zh-CN" altLang="en-US" sz="2400" dirty="0"/>
          </a:p>
        </p:txBody>
      </p:sp>
      <p:grpSp>
        <p:nvGrpSpPr>
          <p:cNvPr id="17" name="组合 16"/>
          <p:cNvGrpSpPr/>
          <p:nvPr/>
        </p:nvGrpSpPr>
        <p:grpSpPr>
          <a:xfrm>
            <a:off x="110481" y="173081"/>
            <a:ext cx="2373408" cy="434567"/>
            <a:chOff x="3043074" y="1343181"/>
            <a:chExt cx="3384058" cy="798957"/>
          </a:xfrm>
        </p:grpSpPr>
        <p:grpSp>
          <p:nvGrpSpPr>
            <p:cNvPr id="21" name="Group 1"/>
            <p:cNvGrpSpPr>
              <a:grpSpLocks/>
            </p:cNvGrpSpPr>
            <p:nvPr/>
          </p:nvGrpSpPr>
          <p:grpSpPr bwMode="auto">
            <a:xfrm>
              <a:off x="3043074" y="1379540"/>
              <a:ext cx="722970" cy="762598"/>
              <a:chOff x="-1" y="3"/>
              <a:chExt cx="1446056" cy="1524554"/>
            </a:xfrm>
          </p:grpSpPr>
          <p:pic>
            <p:nvPicPr>
              <p:cNvPr id="23"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9629" y="583920"/>
            <a:ext cx="2744556" cy="274455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872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8721" y="502456"/>
            <a:ext cx="9022080" cy="1325563"/>
          </a:xfrm>
        </p:spPr>
        <p:txBody>
          <a:bodyPr>
            <a:normAutofit/>
          </a:bodyPr>
          <a:lstStyle/>
          <a:p>
            <a:r>
              <a:rPr lang="en-US" altLang="zh-CN" sz="2800" b="1" dirty="0">
                <a:solidFill>
                  <a:schemeClr val="accent6">
                    <a:lumMod val="75000"/>
                  </a:schemeClr>
                </a:solidFill>
                <a:latin typeface="Arial" pitchFamily="34" charset="0"/>
                <a:cs typeface="Arial" pitchFamily="34" charset="0"/>
              </a:rPr>
              <a:t>Data download and gene identification</a:t>
            </a:r>
            <a:endParaRPr lang="zh-CN" altLang="en-US" sz="2800" b="1" dirty="0">
              <a:solidFill>
                <a:schemeClr val="accent6">
                  <a:lumMod val="75000"/>
                </a:schemeClr>
              </a:solidFill>
              <a:latin typeface="Arial" pitchFamily="34" charset="0"/>
              <a:cs typeface="Arial" pitchFamily="34" charset="0"/>
            </a:endParaRPr>
          </a:p>
        </p:txBody>
      </p:sp>
      <p:sp>
        <p:nvSpPr>
          <p:cNvPr id="3" name="内容占位符 2"/>
          <p:cNvSpPr>
            <a:spLocks noGrp="1"/>
          </p:cNvSpPr>
          <p:nvPr>
            <p:ph idx="1"/>
          </p:nvPr>
        </p:nvSpPr>
        <p:spPr>
          <a:xfrm>
            <a:off x="1097280" y="1795145"/>
            <a:ext cx="10515600" cy="1801495"/>
          </a:xfrm>
        </p:spPr>
        <p:txBody>
          <a:bodyPr>
            <a:noAutofit/>
          </a:bodyPr>
          <a:lstStyle/>
          <a:p>
            <a:pPr>
              <a:lnSpc>
                <a:spcPct val="125000"/>
              </a:lnSpc>
            </a:pPr>
            <a:r>
              <a:rPr lang="zh-CN" altLang="en-US" sz="2400" dirty="0">
                <a:latin typeface="新宋体" pitchFamily="49" charset="-122"/>
                <a:ea typeface="新宋体" pitchFamily="49" charset="-122"/>
              </a:rPr>
              <a:t>利用</a:t>
            </a:r>
            <a:r>
              <a:rPr lang="en-US" altLang="zh-CN" sz="2400" dirty="0" err="1">
                <a:latin typeface="新宋体" pitchFamily="49" charset="-122"/>
                <a:ea typeface="新宋体" pitchFamily="49" charset="-122"/>
              </a:rPr>
              <a:t>Pfam</a:t>
            </a:r>
            <a:r>
              <a:rPr lang="zh-CN" altLang="en-US" sz="2400" dirty="0">
                <a:latin typeface="新宋体" pitchFamily="49" charset="-122"/>
                <a:ea typeface="新宋体" pitchFamily="49" charset="-122"/>
              </a:rPr>
              <a:t>数据库</a:t>
            </a:r>
            <a:r>
              <a:rPr lang="en-US" altLang="zh-CN" sz="2400" dirty="0">
                <a:latin typeface="新宋体" pitchFamily="49" charset="-122"/>
                <a:ea typeface="新宋体" pitchFamily="49" charset="-122"/>
              </a:rPr>
              <a:t>(http://pfam.sanger.ac.uk/) </a:t>
            </a:r>
            <a:r>
              <a:rPr lang="zh-CN" altLang="en-US" sz="2400" dirty="0">
                <a:latin typeface="新宋体" pitchFamily="49" charset="-122"/>
                <a:ea typeface="新宋体" pitchFamily="49" charset="-122"/>
              </a:rPr>
              <a:t>下载模型</a:t>
            </a:r>
            <a:r>
              <a:rPr lang="en-US" altLang="zh-CN" sz="2400" dirty="0">
                <a:latin typeface="新宋体" pitchFamily="49" charset="-122"/>
                <a:ea typeface="新宋体" pitchFamily="49" charset="-122"/>
              </a:rPr>
              <a:t>(PF03106)</a:t>
            </a:r>
          </a:p>
          <a:p>
            <a:pPr>
              <a:lnSpc>
                <a:spcPct val="125000"/>
              </a:lnSpc>
            </a:pPr>
            <a:r>
              <a:rPr lang="en-US" altLang="zh-CN" sz="2400" dirty="0">
                <a:latin typeface="新宋体" pitchFamily="49" charset="-122"/>
                <a:ea typeface="新宋体" pitchFamily="49" charset="-122"/>
              </a:rPr>
              <a:t>Pineapple genomics database</a:t>
            </a:r>
            <a:r>
              <a:rPr lang="zh-CN" altLang="en-US" sz="2400" dirty="0">
                <a:latin typeface="新宋体" pitchFamily="49" charset="-122"/>
                <a:ea typeface="新宋体" pitchFamily="49" charset="-122"/>
              </a:rPr>
              <a:t>下载菠萝基因组数据</a:t>
            </a:r>
            <a:endParaRPr lang="en-US" altLang="zh-CN" sz="2400" dirty="0">
              <a:latin typeface="新宋体" pitchFamily="49" charset="-122"/>
              <a:ea typeface="新宋体" pitchFamily="49" charset="-122"/>
            </a:endParaRPr>
          </a:p>
          <a:p>
            <a:pPr>
              <a:lnSpc>
                <a:spcPct val="125000"/>
              </a:lnSpc>
            </a:pPr>
            <a:r>
              <a:rPr lang="en-US" altLang="zh-CN" sz="2400" dirty="0">
                <a:latin typeface="新宋体" pitchFamily="49" charset="-122"/>
                <a:ea typeface="新宋体" pitchFamily="49" charset="-122"/>
              </a:rPr>
              <a:t>HMMER3.1</a:t>
            </a:r>
            <a:r>
              <a:rPr lang="zh-CN" altLang="en-US" sz="2400" dirty="0">
                <a:latin typeface="新宋体" pitchFamily="49" charset="-122"/>
                <a:ea typeface="新宋体" pitchFamily="49" charset="-122"/>
              </a:rPr>
              <a:t>（文献为</a:t>
            </a:r>
            <a:r>
              <a:rPr lang="en-US" altLang="zh-CN" sz="2400" dirty="0">
                <a:latin typeface="新宋体" pitchFamily="49" charset="-122"/>
                <a:ea typeface="新宋体" pitchFamily="49" charset="-122"/>
              </a:rPr>
              <a:t>3.0</a:t>
            </a:r>
            <a:r>
              <a:rPr lang="zh-CN" altLang="en-US" sz="2400" dirty="0">
                <a:latin typeface="新宋体" pitchFamily="49" charset="-122"/>
                <a:ea typeface="新宋体" pitchFamily="49" charset="-122"/>
              </a:rPr>
              <a:t>）在菠萝的蛋白序列中进行搜索鉴定</a:t>
            </a:r>
            <a:endParaRPr lang="en-US" altLang="zh-CN" sz="2400" dirty="0">
              <a:latin typeface="新宋体" pitchFamily="49" charset="-122"/>
              <a:ea typeface="新宋体" pitchFamily="49" charset="-122"/>
            </a:endParaRPr>
          </a:p>
        </p:txBody>
      </p:sp>
      <p:grpSp>
        <p:nvGrpSpPr>
          <p:cNvPr id="34" name="组合 33"/>
          <p:cNvGrpSpPr/>
          <p:nvPr/>
        </p:nvGrpSpPr>
        <p:grpSpPr>
          <a:xfrm>
            <a:off x="1188721" y="3805795"/>
            <a:ext cx="9143998" cy="1503549"/>
            <a:chOff x="1051561" y="3159091"/>
            <a:chExt cx="9143998" cy="1503549"/>
          </a:xfrm>
        </p:grpSpPr>
        <p:sp>
          <p:nvSpPr>
            <p:cNvPr id="9" name="矩形: 圆角 6">
              <a:extLst>
                <a:ext uri="{FF2B5EF4-FFF2-40B4-BE49-F238E27FC236}">
                  <a16:creationId xmlns:a16="http://schemas.microsoft.com/office/drawing/2014/main" xmlns="" id="{16414A11-E03A-4F71-A16B-E721D8A3F7A3}"/>
                </a:ext>
              </a:extLst>
            </p:cNvPr>
            <p:cNvSpPr/>
            <p:nvPr/>
          </p:nvSpPr>
          <p:spPr>
            <a:xfrm>
              <a:off x="8119450" y="4023054"/>
              <a:ext cx="2076109" cy="639586"/>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设计引物</a:t>
              </a:r>
              <a:r>
                <a:rPr lang="en-US" altLang="zh-CN" dirty="0"/>
                <a:t>PCR</a:t>
              </a:r>
              <a:r>
                <a:rPr lang="zh-CN" altLang="en-US" dirty="0"/>
                <a:t>验证</a:t>
              </a:r>
            </a:p>
          </p:txBody>
        </p:sp>
        <p:sp>
          <p:nvSpPr>
            <p:cNvPr id="11" name="矩形: 圆角 3">
              <a:extLst>
                <a:ext uri="{FF2B5EF4-FFF2-40B4-BE49-F238E27FC236}">
                  <a16:creationId xmlns:a16="http://schemas.microsoft.com/office/drawing/2014/main" xmlns="" id="{132D7D7A-900E-4186-9DFE-F70D0E4A7B90}"/>
                </a:ext>
              </a:extLst>
            </p:cNvPr>
            <p:cNvSpPr/>
            <p:nvPr/>
          </p:nvSpPr>
          <p:spPr>
            <a:xfrm>
              <a:off x="4931092" y="3506010"/>
              <a:ext cx="1745933" cy="639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Hmmer</a:t>
              </a:r>
              <a:r>
                <a:rPr lang="zh-CN" altLang="en-US" dirty="0"/>
                <a:t>鉴定</a:t>
              </a:r>
            </a:p>
          </p:txBody>
        </p:sp>
        <p:sp>
          <p:nvSpPr>
            <p:cNvPr id="12" name="矩形: 圆角 5">
              <a:extLst>
                <a:ext uri="{FF2B5EF4-FFF2-40B4-BE49-F238E27FC236}">
                  <a16:creationId xmlns:a16="http://schemas.microsoft.com/office/drawing/2014/main" xmlns="" id="{63795C44-6C28-4164-BDA6-0FA5307C18E9}"/>
                </a:ext>
              </a:extLst>
            </p:cNvPr>
            <p:cNvSpPr/>
            <p:nvPr/>
          </p:nvSpPr>
          <p:spPr>
            <a:xfrm>
              <a:off x="8119450" y="3159091"/>
              <a:ext cx="2076109" cy="639586"/>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转录组数据验证</a:t>
              </a:r>
            </a:p>
          </p:txBody>
        </p:sp>
        <p:sp>
          <p:nvSpPr>
            <p:cNvPr id="14" name="矩形: 圆角 16">
              <a:extLst>
                <a:ext uri="{FF2B5EF4-FFF2-40B4-BE49-F238E27FC236}">
                  <a16:creationId xmlns:a16="http://schemas.microsoft.com/office/drawing/2014/main" xmlns="" id="{0B8A956D-F15B-4A41-8A16-6CF662694903}"/>
                </a:ext>
              </a:extLst>
            </p:cNvPr>
            <p:cNvSpPr/>
            <p:nvPr/>
          </p:nvSpPr>
          <p:spPr>
            <a:xfrm>
              <a:off x="1051561" y="3159091"/>
              <a:ext cx="2453640" cy="639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Pfam</a:t>
              </a:r>
              <a:r>
                <a:rPr lang="en-US" altLang="zh-CN" dirty="0"/>
                <a:t>(PF03106)</a:t>
              </a:r>
              <a:endParaRPr lang="zh-CN" altLang="en-US" dirty="0"/>
            </a:p>
          </p:txBody>
        </p:sp>
        <p:sp>
          <p:nvSpPr>
            <p:cNvPr id="15" name="矩形: 圆角 16">
              <a:extLst>
                <a:ext uri="{FF2B5EF4-FFF2-40B4-BE49-F238E27FC236}">
                  <a16:creationId xmlns:a16="http://schemas.microsoft.com/office/drawing/2014/main" xmlns="" id="{0B8A956D-F15B-4A41-8A16-6CF662694903}"/>
                </a:ext>
              </a:extLst>
            </p:cNvPr>
            <p:cNvSpPr/>
            <p:nvPr/>
          </p:nvSpPr>
          <p:spPr>
            <a:xfrm>
              <a:off x="1051561" y="4023054"/>
              <a:ext cx="2453640" cy="6395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Pineapple </a:t>
              </a:r>
              <a:r>
                <a:rPr lang="zh-CN" altLang="en-US" dirty="0"/>
                <a:t> </a:t>
              </a:r>
              <a:r>
                <a:rPr lang="en-US" altLang="zh-CN" dirty="0"/>
                <a:t>genomics database</a:t>
              </a:r>
              <a:endParaRPr lang="zh-CN" altLang="en-US" dirty="0"/>
            </a:p>
          </p:txBody>
        </p:sp>
        <p:cxnSp>
          <p:nvCxnSpPr>
            <p:cNvPr id="27" name="肘形连接符 26"/>
            <p:cNvCxnSpPr>
              <a:stCxn id="14" idx="3"/>
              <a:endCxn id="11" idx="1"/>
            </p:cNvCxnSpPr>
            <p:nvPr/>
          </p:nvCxnSpPr>
          <p:spPr>
            <a:xfrm>
              <a:off x="3505201" y="3478884"/>
              <a:ext cx="1425891" cy="346919"/>
            </a:xfrm>
            <a:prstGeom prst="bentConnector3">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9" name="肘形连接符 28"/>
            <p:cNvCxnSpPr>
              <a:stCxn id="15" idx="3"/>
              <a:endCxn id="11" idx="1"/>
            </p:cNvCxnSpPr>
            <p:nvPr/>
          </p:nvCxnSpPr>
          <p:spPr>
            <a:xfrm flipV="1">
              <a:off x="3505201" y="3825803"/>
              <a:ext cx="1425891" cy="517044"/>
            </a:xfrm>
            <a:prstGeom prst="bentConnector3">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1" name="肘形连接符 30"/>
            <p:cNvCxnSpPr>
              <a:stCxn id="11" idx="3"/>
              <a:endCxn id="12" idx="1"/>
            </p:cNvCxnSpPr>
            <p:nvPr/>
          </p:nvCxnSpPr>
          <p:spPr>
            <a:xfrm flipV="1">
              <a:off x="6677025" y="3478884"/>
              <a:ext cx="1442425" cy="346919"/>
            </a:xfrm>
            <a:prstGeom prst="bentConnector3">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3" name="肘形连接符 32"/>
            <p:cNvCxnSpPr>
              <a:stCxn id="11" idx="3"/>
              <a:endCxn id="9" idx="1"/>
            </p:cNvCxnSpPr>
            <p:nvPr/>
          </p:nvCxnSpPr>
          <p:spPr>
            <a:xfrm>
              <a:off x="6677025" y="3825803"/>
              <a:ext cx="1442425" cy="517044"/>
            </a:xfrm>
            <a:prstGeom prst="bentConnector3">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38" name="组合 37"/>
          <p:cNvGrpSpPr/>
          <p:nvPr/>
        </p:nvGrpSpPr>
        <p:grpSpPr>
          <a:xfrm>
            <a:off x="110481" y="173081"/>
            <a:ext cx="2373408" cy="434567"/>
            <a:chOff x="3043074" y="1343181"/>
            <a:chExt cx="3384058" cy="798957"/>
          </a:xfrm>
        </p:grpSpPr>
        <p:grpSp>
          <p:nvGrpSpPr>
            <p:cNvPr id="39" name="Group 1"/>
            <p:cNvGrpSpPr>
              <a:grpSpLocks/>
            </p:cNvGrpSpPr>
            <p:nvPr/>
          </p:nvGrpSpPr>
          <p:grpSpPr bwMode="auto">
            <a:xfrm>
              <a:off x="3043074" y="1379540"/>
              <a:ext cx="722970" cy="762598"/>
              <a:chOff x="-1" y="3"/>
              <a:chExt cx="1446056" cy="1524554"/>
            </a:xfrm>
          </p:grpSpPr>
          <p:pic>
            <p:nvPicPr>
              <p:cNvPr id="41"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40"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4" name="TextBox 3"/>
          <p:cNvSpPr txBox="1"/>
          <p:nvPr/>
        </p:nvSpPr>
        <p:spPr>
          <a:xfrm>
            <a:off x="1368335" y="5833879"/>
            <a:ext cx="8624750" cy="461665"/>
          </a:xfrm>
          <a:prstGeom prst="rect">
            <a:avLst/>
          </a:prstGeom>
          <a:noFill/>
        </p:spPr>
        <p:txBody>
          <a:bodyPr wrap="square" rtlCol="0">
            <a:spAutoFit/>
          </a:bodyPr>
          <a:lstStyle/>
          <a:p>
            <a:r>
              <a:rPr lang="zh-CN" altLang="en-US" sz="2400" dirty="0"/>
              <a:t>综合处理，</a:t>
            </a:r>
            <a:r>
              <a:rPr lang="en-US" altLang="zh-CN" sz="2400" dirty="0"/>
              <a:t>54</a:t>
            </a:r>
            <a:r>
              <a:rPr lang="zh-CN" altLang="en-US" sz="2400" dirty="0"/>
              <a:t>个</a:t>
            </a:r>
            <a:r>
              <a:rPr lang="en-US" altLang="zh-CN" sz="2400" dirty="0"/>
              <a:t>WRKY</a:t>
            </a:r>
            <a:r>
              <a:rPr lang="zh-CN" altLang="en-US" sz="2400" dirty="0"/>
              <a:t>基因模型最终在菠萝基因组中被鉴定出来</a:t>
            </a:r>
          </a:p>
        </p:txBody>
      </p:sp>
    </p:spTree>
    <p:extLst>
      <p:ext uri="{BB962C8B-B14F-4D97-AF65-F5344CB8AC3E}">
        <p14:creationId xmlns:p14="http://schemas.microsoft.com/office/powerpoint/2010/main" val="146105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8721" y="502456"/>
            <a:ext cx="9022080" cy="1325563"/>
          </a:xfrm>
        </p:spPr>
        <p:txBody>
          <a:bodyPr>
            <a:normAutofit/>
          </a:bodyPr>
          <a:lstStyle/>
          <a:p>
            <a:r>
              <a:rPr lang="en-US" altLang="zh-CN" sz="2800" b="1" dirty="0">
                <a:solidFill>
                  <a:schemeClr val="accent6">
                    <a:lumMod val="75000"/>
                  </a:schemeClr>
                </a:solidFill>
                <a:latin typeface="Arial" pitchFamily="34" charset="0"/>
                <a:cs typeface="Arial" pitchFamily="34" charset="0"/>
              </a:rPr>
              <a:t>Data download and gene identification</a:t>
            </a:r>
            <a:endParaRPr lang="zh-CN" altLang="en-US" sz="2800" b="1" dirty="0">
              <a:solidFill>
                <a:schemeClr val="accent6">
                  <a:lumMod val="75000"/>
                </a:schemeClr>
              </a:solidFill>
              <a:latin typeface="Arial" pitchFamily="34" charset="0"/>
              <a:cs typeface="Arial" pitchFamily="34" charset="0"/>
            </a:endParaRPr>
          </a:p>
        </p:txBody>
      </p:sp>
      <p:grpSp>
        <p:nvGrpSpPr>
          <p:cNvPr id="38" name="组合 37"/>
          <p:cNvGrpSpPr/>
          <p:nvPr/>
        </p:nvGrpSpPr>
        <p:grpSpPr>
          <a:xfrm>
            <a:off x="110481" y="173081"/>
            <a:ext cx="2373408" cy="434567"/>
            <a:chOff x="3043074" y="1343181"/>
            <a:chExt cx="3384058" cy="798957"/>
          </a:xfrm>
        </p:grpSpPr>
        <p:grpSp>
          <p:nvGrpSpPr>
            <p:cNvPr id="39" name="Group 1"/>
            <p:cNvGrpSpPr>
              <a:grpSpLocks/>
            </p:cNvGrpSpPr>
            <p:nvPr/>
          </p:nvGrpSpPr>
          <p:grpSpPr bwMode="auto">
            <a:xfrm>
              <a:off x="3043074" y="1379540"/>
              <a:ext cx="722970" cy="762598"/>
              <a:chOff x="-1" y="3"/>
              <a:chExt cx="1446056" cy="1524554"/>
            </a:xfrm>
          </p:grpSpPr>
          <p:pic>
            <p:nvPicPr>
              <p:cNvPr id="41" name="Picture 2" descr="图像"/>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2" name="Text Box 3" descr="一. 建设进展"/>
              <p:cNvSpPr txBox="1">
                <a:spLocks/>
              </p:cNvSpPr>
              <p:nvPr/>
            </p:nvSpPr>
            <p:spPr bwMode="auto">
              <a:xfrm>
                <a:off x="-1" y="16256"/>
                <a:ext cx="1102925" cy="1508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000" b="1" dirty="0">
                    <a:latin typeface="Gotham Pro" charset="0"/>
                    <a:ea typeface="宋体" pitchFamily="2" charset="-122"/>
                    <a:sym typeface="Gotham Pro" charset="0"/>
                  </a:rPr>
                  <a:t>0</a:t>
                </a:r>
                <a:r>
                  <a:rPr lang="en-US" altLang="zh-CN" sz="2000" b="1" dirty="0">
                    <a:latin typeface="Gotham Pro" charset="0"/>
                    <a:ea typeface="宋体" pitchFamily="2" charset="-122"/>
                    <a:sym typeface="Gotham Pro" charset="0"/>
                  </a:rPr>
                  <a:t>2</a:t>
                </a:r>
                <a:endParaRPr lang="zh-CN" altLang="zh-CN" sz="2000" b="1" dirty="0">
                  <a:latin typeface="Gotham Pro" charset="0"/>
                  <a:ea typeface="宋体" pitchFamily="2" charset="-122"/>
                  <a:sym typeface="Gotham Pro" charset="0"/>
                </a:endParaRPr>
              </a:p>
            </p:txBody>
          </p:sp>
        </p:grpSp>
        <p:sp>
          <p:nvSpPr>
            <p:cNvPr id="40" name="Rectangle 14" descr="添加标题页"/>
            <p:cNvSpPr>
              <a:spLocks noGrp="1" noChangeArrowheads="1"/>
            </p:cNvSpPr>
            <p:nvPr>
              <p:ph type="title"/>
            </p:nvPr>
          </p:nvSpPr>
          <p:spPr>
            <a:xfrm>
              <a:off x="3933868" y="1343181"/>
              <a:ext cx="2493264"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0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000" dirty="0">
                <a:solidFill>
                  <a:srgbClr val="535353"/>
                </a:solidFill>
                <a:latin typeface="微软雅黑" pitchFamily="34" charset="-122"/>
                <a:ea typeface="微软雅黑" pitchFamily="34" charset="-122"/>
                <a:cs typeface="Helvetica Neue" charset="0"/>
                <a:sym typeface="微软雅黑" pitchFamily="34" charset="-122"/>
              </a:endParaRPr>
            </a:p>
          </p:txBody>
        </p:sp>
      </p:grpSp>
      <p:sp>
        <p:nvSpPr>
          <p:cNvPr id="23" name="文本框 22">
            <a:extLst>
              <a:ext uri="{FF2B5EF4-FFF2-40B4-BE49-F238E27FC236}">
                <a16:creationId xmlns:a16="http://schemas.microsoft.com/office/drawing/2014/main" xmlns="" id="{F3526107-93B7-437B-9972-040B78530FD5}"/>
              </a:ext>
            </a:extLst>
          </p:cNvPr>
          <p:cNvSpPr txBox="1"/>
          <p:nvPr/>
        </p:nvSpPr>
        <p:spPr>
          <a:xfrm>
            <a:off x="1025036" y="1669035"/>
            <a:ext cx="9349450" cy="4524315"/>
          </a:xfrm>
          <a:prstGeom prst="rect">
            <a:avLst/>
          </a:prstGeom>
          <a:noFill/>
        </p:spPr>
        <p:txBody>
          <a:bodyPr wrap="square">
            <a:spAutoFit/>
          </a:bodyPr>
          <a:lstStyle/>
          <a:p>
            <a:r>
              <a:rPr lang="zh-CN" altLang="en-US" dirty="0"/>
              <a:t>/home/mahuizhen/biosoft/hmmer-3.1/binaries/</a:t>
            </a:r>
            <a:r>
              <a:rPr lang="zh-CN" altLang="en-US" b="1" dirty="0"/>
              <a:t>hmmbuild</a:t>
            </a:r>
            <a:r>
              <a:rPr lang="zh-CN" altLang="en-US" dirty="0"/>
              <a:t> WRKY1.hmm PF03106_seed.txt</a:t>
            </a:r>
          </a:p>
          <a:p>
            <a:r>
              <a:rPr lang="zh-CN" altLang="en-US" dirty="0"/>
              <a:t>利用下载的数据建立模型，输出WRKY1.hmm</a:t>
            </a:r>
          </a:p>
          <a:p>
            <a:endParaRPr lang="zh-CN" altLang="en-US" dirty="0"/>
          </a:p>
          <a:p>
            <a:endParaRPr lang="zh-CN" altLang="en-US" dirty="0"/>
          </a:p>
          <a:p>
            <a:r>
              <a:rPr lang="zh-CN" altLang="en-US" dirty="0"/>
              <a:t>/home/mahuizhen/biosoft/hmmer-3.1/binaries/</a:t>
            </a:r>
            <a:r>
              <a:rPr lang="zh-CN" altLang="en-US" b="1" dirty="0"/>
              <a:t>hmmsearch</a:t>
            </a:r>
            <a:r>
              <a:rPr lang="zh-CN" altLang="en-US" dirty="0"/>
              <a:t> --cut_tc --domtblout WRKY1.out WRKY1.hmm Acomosus_321_v3.protein.fa</a:t>
            </a:r>
          </a:p>
          <a:p>
            <a:r>
              <a:rPr lang="zh-CN" altLang="en-US" dirty="0"/>
              <a:t>利用模型在蛋白序列中搜索</a:t>
            </a:r>
            <a:r>
              <a:rPr lang="en-US" altLang="zh-CN" dirty="0"/>
              <a:t>WRKY</a:t>
            </a:r>
            <a:r>
              <a:rPr lang="zh-CN" altLang="en-US" dirty="0"/>
              <a:t>基因家族的蛋白，输出WRKY.out</a:t>
            </a:r>
          </a:p>
          <a:p>
            <a:endParaRPr lang="zh-CN" altLang="en-US" dirty="0"/>
          </a:p>
          <a:p>
            <a:endParaRPr lang="zh-CN" altLang="en-US" dirty="0"/>
          </a:p>
          <a:p>
            <a:r>
              <a:rPr lang="zh-CN" altLang="en-US" dirty="0"/>
              <a:t>grep -v "#" WRKY1.out|awk '($7 + 0) &lt; 1E-20'|cut -f1 -d  " "|sort -u &gt; WRKY_id1.txt</a:t>
            </a:r>
          </a:p>
          <a:p>
            <a:r>
              <a:rPr lang="zh-CN" altLang="en-US" dirty="0"/>
              <a:t>筛选出需要的ID</a:t>
            </a:r>
          </a:p>
          <a:p>
            <a:endParaRPr lang="zh-CN" altLang="en-US" dirty="0"/>
          </a:p>
          <a:p>
            <a:endParaRPr lang="zh-CN" altLang="en-US" dirty="0"/>
          </a:p>
          <a:p>
            <a:r>
              <a:rPr lang="zh-CN" altLang="en-US" dirty="0"/>
              <a:t>~/biosoft/seqtk/</a:t>
            </a:r>
            <a:r>
              <a:rPr lang="zh-CN" altLang="en-US" b="1" dirty="0"/>
              <a:t>seqtk</a:t>
            </a:r>
            <a:r>
              <a:rPr lang="zh-CN" altLang="en-US" dirty="0"/>
              <a:t> subseq Athaliana_447_Araport11.protein.fa WRKY_At1_id1.txt &gt; WRKY_At1.qua.fa</a:t>
            </a:r>
          </a:p>
          <a:p>
            <a:r>
              <a:rPr lang="zh-CN" altLang="en-US" dirty="0"/>
              <a:t>根据提取的</a:t>
            </a:r>
            <a:r>
              <a:rPr lang="en-US" altLang="zh-CN" dirty="0"/>
              <a:t>ID</a:t>
            </a:r>
            <a:r>
              <a:rPr lang="zh-CN" altLang="en-US" dirty="0"/>
              <a:t>在</a:t>
            </a:r>
            <a:r>
              <a:rPr lang="en-US" altLang="zh-CN" dirty="0"/>
              <a:t>fa</a:t>
            </a:r>
            <a:r>
              <a:rPr lang="zh-CN" altLang="en-US" dirty="0"/>
              <a:t>文件中筛选出需要的序列</a:t>
            </a:r>
          </a:p>
        </p:txBody>
      </p:sp>
    </p:spTree>
    <p:extLst>
      <p:ext uri="{BB962C8B-B14F-4D97-AF65-F5344CB8AC3E}">
        <p14:creationId xmlns:p14="http://schemas.microsoft.com/office/powerpoint/2010/main" val="29510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E002624-343F-4330-B02C-2A274778ED42}"/>
              </a:ext>
            </a:extLst>
          </p:cNvPr>
          <p:cNvSpPr>
            <a:spLocks noGrp="1"/>
          </p:cNvSpPr>
          <p:nvPr>
            <p:ph idx="1"/>
          </p:nvPr>
        </p:nvSpPr>
        <p:spPr>
          <a:xfrm>
            <a:off x="588202" y="1093271"/>
            <a:ext cx="10515600" cy="1435735"/>
          </a:xfrm>
        </p:spPr>
        <p:txBody>
          <a:bodyPr>
            <a:normAutofit fontScale="92500"/>
          </a:bodyPr>
          <a:lstStyle/>
          <a:p>
            <a:pPr marL="514350" indent="-514350">
              <a:buAutoNum type="arabicPeriod"/>
            </a:pPr>
            <a:r>
              <a:rPr lang="zh-CN" altLang="en-US" dirty="0"/>
              <a:t>使用</a:t>
            </a:r>
            <a:r>
              <a:rPr lang="en-US" altLang="zh-CN" b="1" dirty="0" err="1"/>
              <a:t>ClustalW</a:t>
            </a:r>
            <a:r>
              <a:rPr lang="zh-CN" altLang="en-US" dirty="0"/>
              <a:t>进行多序列比对（</a:t>
            </a:r>
            <a:r>
              <a:rPr lang="en-US" altLang="zh-CN" dirty="0" err="1"/>
              <a:t>Pr</a:t>
            </a:r>
            <a:r>
              <a:rPr lang="zh-CN" altLang="en-US" dirty="0"/>
              <a:t>）</a:t>
            </a:r>
            <a:endParaRPr lang="en-US" altLang="zh-CN" dirty="0"/>
          </a:p>
          <a:p>
            <a:pPr marL="514350" indent="-514350">
              <a:buAutoNum type="arabicPeriod"/>
            </a:pPr>
            <a:r>
              <a:rPr lang="en-US" altLang="zh-CN" b="1" dirty="0"/>
              <a:t>Gene Structure Display Server </a:t>
            </a:r>
            <a:r>
              <a:rPr lang="en-US" altLang="zh-CN" dirty="0"/>
              <a:t>(GSDS: </a:t>
            </a:r>
            <a:r>
              <a:rPr lang="en-US" altLang="zh-CN" dirty="0">
                <a:hlinkClick r:id="rId3"/>
              </a:rPr>
              <a:t>http://gsds.cbi.pku.edu.cn</a:t>
            </a:r>
            <a:r>
              <a:rPr lang="en-US" altLang="zh-CN" dirty="0"/>
              <a:t>)</a:t>
            </a:r>
          </a:p>
          <a:p>
            <a:pPr marL="514350" indent="-514350">
              <a:buAutoNum type="arabicPeriod"/>
            </a:pPr>
            <a:r>
              <a:rPr lang="en-US" altLang="zh-CN" b="1" dirty="0"/>
              <a:t>MEME</a:t>
            </a:r>
            <a:r>
              <a:rPr lang="en-US" altLang="zh-CN" dirty="0"/>
              <a:t> </a:t>
            </a:r>
            <a:r>
              <a:rPr lang="zh-CN" altLang="en-US" dirty="0"/>
              <a:t>鉴定</a:t>
            </a:r>
            <a:r>
              <a:rPr lang="en-US" altLang="zh-CN" dirty="0"/>
              <a:t> conserved motifs</a:t>
            </a:r>
            <a:r>
              <a:rPr lang="zh-CN" altLang="en-US" dirty="0"/>
              <a:t>（</a:t>
            </a:r>
            <a:r>
              <a:rPr lang="en-US" altLang="zh-CN" dirty="0"/>
              <a:t>http://meme-suite.org/tools/meme</a:t>
            </a:r>
            <a:r>
              <a:rPr lang="zh-CN" altLang="en-US" dirty="0"/>
              <a:t>）</a:t>
            </a:r>
            <a:endParaRPr lang="en-US" altLang="zh-CN" dirty="0"/>
          </a:p>
          <a:p>
            <a:pPr marL="514350" indent="-514350">
              <a:buAutoNum type="arabicPeriod"/>
            </a:pPr>
            <a:endParaRPr lang="en-US" altLang="zh-CN" dirty="0"/>
          </a:p>
          <a:p>
            <a:endParaRPr lang="zh-CN" altLang="en-US" dirty="0"/>
          </a:p>
        </p:txBody>
      </p:sp>
      <p:grpSp>
        <p:nvGrpSpPr>
          <p:cNvPr id="17" name="组合 16"/>
          <p:cNvGrpSpPr/>
          <p:nvPr/>
        </p:nvGrpSpPr>
        <p:grpSpPr>
          <a:xfrm>
            <a:off x="110480" y="-18164"/>
            <a:ext cx="2336885" cy="841255"/>
            <a:chOff x="3043074" y="991576"/>
            <a:chExt cx="2697385" cy="1546659"/>
          </a:xfrm>
        </p:grpSpPr>
        <p:grpSp>
          <p:nvGrpSpPr>
            <p:cNvPr id="21" name="Group 1"/>
            <p:cNvGrpSpPr>
              <a:grpSpLocks/>
            </p:cNvGrpSpPr>
            <p:nvPr/>
          </p:nvGrpSpPr>
          <p:grpSpPr bwMode="auto">
            <a:xfrm>
              <a:off x="3043074" y="991576"/>
              <a:ext cx="722970" cy="1546659"/>
              <a:chOff x="-1" y="-775599"/>
              <a:chExt cx="1446056" cy="3092015"/>
            </a:xfrm>
          </p:grpSpPr>
          <p:pic>
            <p:nvPicPr>
              <p:cNvPr id="23" name="Picture 2" descr="图像"/>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9" y="3"/>
                <a:ext cx="1437346" cy="1437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 name="Text Box 3" descr="一. 建设进展"/>
              <p:cNvSpPr txBox="1">
                <a:spLocks/>
              </p:cNvSpPr>
              <p:nvPr/>
            </p:nvSpPr>
            <p:spPr bwMode="auto">
              <a:xfrm>
                <a:off x="-1" y="-775599"/>
                <a:ext cx="1102924" cy="3092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50800" tIns="50800" rIns="50800" bIns="50800" anchor="ctr">
                <a:spAutoFit/>
              </a:bodyPr>
              <a:lstStyle>
                <a:lvl1pPr defTabSz="584200" eaLnBrk="0">
                  <a:defRPr sz="5200">
                    <a:solidFill>
                      <a:srgbClr val="FFFFFF"/>
                    </a:solidFill>
                    <a:latin typeface="Helvetica Neue" charset="0"/>
                    <a:ea typeface="Helvetica Neue" charset="0"/>
                    <a:cs typeface="Helvetica Neue" charset="0"/>
                    <a:sym typeface="Helvetica Neue" charset="0"/>
                  </a:defRPr>
                </a:lvl1pPr>
                <a:lvl2pPr marL="742950" indent="-285750" defTabSz="584200" eaLnBrk="0">
                  <a:defRPr sz="5200">
                    <a:solidFill>
                      <a:srgbClr val="FFFFFF"/>
                    </a:solidFill>
                    <a:latin typeface="Helvetica Neue" charset="0"/>
                    <a:ea typeface="Helvetica Neue" charset="0"/>
                    <a:cs typeface="Helvetica Neue" charset="0"/>
                    <a:sym typeface="Helvetica Neue" charset="0"/>
                  </a:defRPr>
                </a:lvl2pPr>
                <a:lvl3pPr marL="1143000" indent="-228600" defTabSz="584200" eaLnBrk="0">
                  <a:defRPr sz="5200">
                    <a:solidFill>
                      <a:srgbClr val="FFFFFF"/>
                    </a:solidFill>
                    <a:latin typeface="Helvetica Neue" charset="0"/>
                    <a:ea typeface="Helvetica Neue" charset="0"/>
                    <a:cs typeface="Helvetica Neue" charset="0"/>
                    <a:sym typeface="Helvetica Neue" charset="0"/>
                  </a:defRPr>
                </a:lvl3pPr>
                <a:lvl4pPr marL="1600200" indent="-228600" defTabSz="584200" eaLnBrk="0">
                  <a:defRPr sz="5200">
                    <a:solidFill>
                      <a:srgbClr val="FFFFFF"/>
                    </a:solidFill>
                    <a:latin typeface="Helvetica Neue" charset="0"/>
                    <a:ea typeface="Helvetica Neue" charset="0"/>
                    <a:cs typeface="Helvetica Neue" charset="0"/>
                    <a:sym typeface="Helvetica Neue" charset="0"/>
                  </a:defRPr>
                </a:lvl4pPr>
                <a:lvl5pPr marL="2057400" indent="-228600" defTabSz="584200" eaLnBrk="0">
                  <a:defRPr sz="5200">
                    <a:solidFill>
                      <a:srgbClr val="FFFFFF"/>
                    </a:solidFill>
                    <a:latin typeface="Helvetica Neue" charset="0"/>
                    <a:ea typeface="Helvetica Neue" charset="0"/>
                    <a:cs typeface="Helvetica Neue" charset="0"/>
                    <a:sym typeface="Helvetica Neue" charset="0"/>
                  </a:defRPr>
                </a:lvl5pPr>
                <a:lvl6pPr marL="25146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6pPr>
                <a:lvl7pPr marL="29718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7pPr>
                <a:lvl8pPr marL="34290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8pPr>
                <a:lvl9pPr marL="3886200" indent="-228600" algn="ctr" defTabSz="584200" eaLnBrk="0" fontAlgn="base" hangingPunct="0">
                  <a:spcBef>
                    <a:spcPct val="0"/>
                  </a:spcBef>
                  <a:spcAft>
                    <a:spcPct val="0"/>
                  </a:spcAft>
                  <a:defRPr sz="5200">
                    <a:solidFill>
                      <a:srgbClr val="FFFFFF"/>
                    </a:solidFill>
                    <a:latin typeface="Helvetica Neue" charset="0"/>
                    <a:ea typeface="Helvetica Neue" charset="0"/>
                    <a:cs typeface="Helvetica Neue" charset="0"/>
                    <a:sym typeface="Helvetica Neue" charset="0"/>
                  </a:defRPr>
                </a:lvl9pPr>
              </a:lstStyle>
              <a:p>
                <a:pPr eaLnBrk="1"/>
                <a:r>
                  <a:rPr lang="zh-CN" altLang="zh-CN" sz="2400" b="1" dirty="0">
                    <a:latin typeface="Gotham Pro" charset="0"/>
                    <a:ea typeface="宋体" pitchFamily="2" charset="-122"/>
                    <a:sym typeface="Gotham Pro" charset="0"/>
                  </a:rPr>
                  <a:t>0</a:t>
                </a:r>
                <a:r>
                  <a:rPr lang="en-US" altLang="zh-CN" sz="2400" b="1" dirty="0">
                    <a:latin typeface="Gotham Pro" charset="0"/>
                    <a:ea typeface="宋体" pitchFamily="2" charset="-122"/>
                    <a:sym typeface="Gotham Pro" charset="0"/>
                  </a:rPr>
                  <a:t>2</a:t>
                </a:r>
                <a:endParaRPr lang="zh-CN" altLang="zh-CN" sz="2400" b="1" dirty="0">
                  <a:latin typeface="Gotham Pro" charset="0"/>
                  <a:ea typeface="宋体" pitchFamily="2" charset="-122"/>
                  <a:sym typeface="Gotham Pro" charset="0"/>
                </a:endParaRPr>
              </a:p>
            </p:txBody>
          </p:sp>
        </p:grpSp>
        <p:sp>
          <p:nvSpPr>
            <p:cNvPr id="22" name="Rectangle 14" descr="添加标题页"/>
            <p:cNvSpPr>
              <a:spLocks noGrp="1" noChangeArrowheads="1"/>
            </p:cNvSpPr>
            <p:nvPr>
              <p:ph type="title"/>
            </p:nvPr>
          </p:nvSpPr>
          <p:spPr>
            <a:xfrm>
              <a:off x="3933868" y="1343181"/>
              <a:ext cx="1806591" cy="746918"/>
            </a:xfr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8" tIns="35718" rIns="35718" bIns="35718">
              <a:noAutofit/>
            </a:bodyPr>
            <a:lstStyle/>
            <a:p>
              <a:pPr defTabSz="428625"/>
              <a:r>
                <a:rPr lang="en-US" altLang="zh-CN" sz="2400" dirty="0">
                  <a:solidFill>
                    <a:srgbClr val="535353"/>
                  </a:solidFill>
                  <a:latin typeface="微软雅黑" pitchFamily="34" charset="-122"/>
                  <a:ea typeface="微软雅黑" pitchFamily="34" charset="-122"/>
                  <a:cs typeface="Helvetica Neue" charset="0"/>
                  <a:sym typeface="微软雅黑" pitchFamily="34" charset="-122"/>
                </a:rPr>
                <a:t>Analysis</a:t>
              </a:r>
              <a:endParaRPr lang="zh-CN" altLang="en-US" sz="2400" dirty="0">
                <a:solidFill>
                  <a:srgbClr val="535353"/>
                </a:solidFill>
                <a:latin typeface="微软雅黑" pitchFamily="34" charset="-122"/>
                <a:ea typeface="微软雅黑" pitchFamily="34" charset="-122"/>
                <a:cs typeface="Helvetica Neue" charset="0"/>
                <a:sym typeface="微软雅黑" pitchFamily="34" charset="-122"/>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0771" y="3429000"/>
            <a:ext cx="4237446" cy="322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92" y="2583776"/>
            <a:ext cx="3701672" cy="410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8217" y="2906486"/>
            <a:ext cx="4123783" cy="375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8964" y="420030"/>
            <a:ext cx="4249253" cy="523220"/>
          </a:xfrm>
          <a:prstGeom prst="rect">
            <a:avLst/>
          </a:prstGeom>
          <a:noFill/>
        </p:spPr>
        <p:txBody>
          <a:bodyPr wrap="square" rtlCol="0">
            <a:spAutoFit/>
          </a:bodyPr>
          <a:lstStyle/>
          <a:p>
            <a:r>
              <a:rPr lang="en-US" altLang="zh-CN" sz="2800" b="1" dirty="0">
                <a:solidFill>
                  <a:schemeClr val="accent6">
                    <a:lumMod val="75000"/>
                  </a:schemeClr>
                </a:solidFill>
                <a:latin typeface="Arial" pitchFamily="34" charset="0"/>
                <a:cs typeface="Arial" pitchFamily="34" charset="0"/>
              </a:rPr>
              <a:t>sequence analysis</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28095181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radient - Default">
  <a:themeElements>
    <a:clrScheme name="">
      <a:dk1>
        <a:srgbClr val="FFFFFF"/>
      </a:dk1>
      <a:lt1>
        <a:srgbClr val="FFFFFF"/>
      </a:lt1>
      <a:dk2>
        <a:srgbClr val="535353"/>
      </a:dk2>
      <a:lt2>
        <a:srgbClr val="A7A7A7"/>
      </a:lt2>
      <a:accent1>
        <a:srgbClr val="0065C1"/>
      </a:accent1>
      <a:accent2>
        <a:srgbClr val="189B1A"/>
      </a:accent2>
      <a:accent3>
        <a:srgbClr val="FFFFFF"/>
      </a:accent3>
      <a:accent4>
        <a:srgbClr val="DADADA"/>
      </a:accent4>
      <a:accent5>
        <a:srgbClr val="AAB8DD"/>
      </a:accent5>
      <a:accent6>
        <a:srgbClr val="158C16"/>
      </a:accent6>
      <a:hlink>
        <a:srgbClr val="0000FF"/>
      </a:hlink>
      <a:folHlink>
        <a:srgbClr val="FF00FF"/>
      </a:folHlink>
    </a:clrScheme>
    <a:fontScheme name="Gradient - Defaul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25400" cap="flat" cmpd="sng" algn="ctr">
          <a:solidFill>
            <a:schemeClr val="accent1"/>
          </a:solidFill>
          <a:prstDash val="solid"/>
          <a:round/>
          <a:headEnd type="none" w="med" len="med"/>
          <a:tailEnd type="none" w="med" len="med"/>
        </a:ln>
        <a:effectLst>
          <a:outerShdw blurRad="101600" algn="ctr" rotWithShape="0">
            <a:srgbClr val="000000">
              <a:alpha val="79997"/>
            </a:srgbClr>
          </a:outerShdw>
        </a:effectLst>
      </a:spPr>
      <a:bodyPr vert="horz" wrap="square" lIns="71436" tIns="71436" rIns="71436" bIns="71436" numCol="1" anchor="ctr" anchorCtr="0" compatLnSpc="1">
        <a:prstTxWarp prst="textNoShape">
          <a:avLst/>
        </a:prstTxWarp>
        <a:spAutoFit/>
      </a:bodyPr>
      <a:lstStyle>
        <a:defPPr marL="0" marR="0" indent="0" algn="ctr" defTabSz="819150" rtl="0" eaLnBrk="1" fontAlgn="base" latinLnBrk="0" hangingPunct="0">
          <a:lnSpc>
            <a:spcPct val="100000"/>
          </a:lnSpc>
          <a:spcBef>
            <a:spcPct val="0"/>
          </a:spcBef>
          <a:spcAft>
            <a:spcPct val="0"/>
          </a:spcAft>
          <a:buClrTx/>
          <a:buSzTx/>
          <a:buFontTx/>
          <a:buNone/>
          <a:tabLst/>
          <a:defRPr kumimoji="0" lang="zh-CN" altLang="zh-CN" sz="5200" b="0" i="0" u="none" strike="noStrike" cap="none" normalizeH="0" baseline="0" smtClean="0">
            <a:ln>
              <a:noFill/>
            </a:ln>
            <a:solidFill>
              <a:srgbClr val="FFFFFF"/>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rgbClr val="FF0000"/>
        </a:solidFill>
        <a:ln w="25400" cap="flat" cmpd="sng" algn="ctr">
          <a:solidFill>
            <a:schemeClr val="accent1"/>
          </a:solidFill>
          <a:prstDash val="solid"/>
          <a:round/>
          <a:headEnd type="none" w="med" len="med"/>
          <a:tailEnd type="none" w="med" len="med"/>
        </a:ln>
        <a:effectLst>
          <a:outerShdw blurRad="101600" algn="ctr" rotWithShape="0">
            <a:srgbClr val="000000">
              <a:alpha val="79997"/>
            </a:srgbClr>
          </a:outerShdw>
        </a:effectLst>
      </a:spPr>
      <a:bodyPr vert="horz" wrap="square" lIns="71436" tIns="71436" rIns="71436" bIns="71436" numCol="1" anchor="ctr" anchorCtr="0" compatLnSpc="1">
        <a:prstTxWarp prst="textNoShape">
          <a:avLst/>
        </a:prstTxWarp>
        <a:spAutoFit/>
      </a:bodyPr>
      <a:lstStyle>
        <a:defPPr marL="0" marR="0" indent="0" algn="ctr" defTabSz="819150" rtl="0" eaLnBrk="1" fontAlgn="base" latinLnBrk="0" hangingPunct="0">
          <a:lnSpc>
            <a:spcPct val="100000"/>
          </a:lnSpc>
          <a:spcBef>
            <a:spcPct val="0"/>
          </a:spcBef>
          <a:spcAft>
            <a:spcPct val="0"/>
          </a:spcAft>
          <a:buClrTx/>
          <a:buSzTx/>
          <a:buFontTx/>
          <a:buNone/>
          <a:tabLst/>
          <a:defRPr kumimoji="0" lang="zh-CN" altLang="zh-CN" sz="5200" b="0" i="0" u="none" strike="noStrike" cap="none" normalizeH="0" baseline="0" smtClean="0">
            <a:ln>
              <a:noFill/>
            </a:ln>
            <a:solidFill>
              <a:srgbClr val="FFFFFF"/>
            </a:solidFill>
            <a:effectLst/>
            <a:latin typeface="Helvetica Neue" charset="0"/>
            <a:ea typeface="Helvetica Neue" charset="0"/>
            <a:cs typeface="Helvetica Neue" charset="0"/>
            <a:sym typeface="Helvetica Neue" charset="0"/>
          </a:defRPr>
        </a:defPPr>
      </a:lst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2745</TotalTime>
  <Words>1804</Words>
  <Application>Microsoft Office PowerPoint</Application>
  <PresentationFormat>自定义</PresentationFormat>
  <Paragraphs>229</Paragraphs>
  <Slides>22</Slides>
  <Notes>17</Notes>
  <HiddenSlides>0</HiddenSlides>
  <MMClips>0</MMClips>
  <ScaleCrop>false</ScaleCrop>
  <HeadingPairs>
    <vt:vector size="4" baseType="variant">
      <vt:variant>
        <vt:lpstr>主题</vt:lpstr>
      </vt:variant>
      <vt:variant>
        <vt:i4>2</vt:i4>
      </vt:variant>
      <vt:variant>
        <vt:lpstr>幻灯片标题</vt:lpstr>
      </vt:variant>
      <vt:variant>
        <vt:i4>22</vt:i4>
      </vt:variant>
    </vt:vector>
  </HeadingPairs>
  <TitlesOfParts>
    <vt:vector size="24" baseType="lpstr">
      <vt:lpstr>Office 主题​​</vt:lpstr>
      <vt:lpstr>Gradient - Default</vt:lpstr>
      <vt:lpstr>PowerPoint 演示文稿</vt:lpstr>
      <vt:lpstr>Background of Gene Family </vt:lpstr>
      <vt:lpstr>Background</vt:lpstr>
      <vt:lpstr>Background</vt:lpstr>
      <vt:lpstr>Analysis</vt:lpstr>
      <vt:lpstr>Introduction of WRKY</vt:lpstr>
      <vt:lpstr>Data download and gene identification</vt:lpstr>
      <vt:lpstr>Data download and gene identification</vt:lpstr>
      <vt:lpstr>Analysis</vt:lpstr>
      <vt:lpstr>Analysis</vt:lpstr>
      <vt:lpstr>Analysis</vt:lpstr>
      <vt:lpstr>Analysis</vt:lpstr>
      <vt:lpstr>PowerPoint 演示文稿</vt:lpstr>
      <vt:lpstr>Analysis</vt:lpstr>
      <vt:lpstr>Analysis</vt:lpstr>
      <vt:lpstr>Analysis</vt:lpstr>
      <vt:lpstr>Analysis</vt:lpstr>
      <vt:lpstr>Analysis</vt:lpstr>
      <vt:lpstr>PowerPoint 演示文稿</vt:lpstr>
      <vt:lpstr>Analysis</vt:lpstr>
      <vt:lpstr>Summary——gene family</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gene family</dc:title>
  <dc:creator>1972834269@qq.com</dc:creator>
  <cp:lastModifiedBy>Administrator</cp:lastModifiedBy>
  <cp:revision>180</cp:revision>
  <dcterms:created xsi:type="dcterms:W3CDTF">2020-12-26T07:15:48Z</dcterms:created>
  <dcterms:modified xsi:type="dcterms:W3CDTF">2021-01-08T01:59:21Z</dcterms:modified>
</cp:coreProperties>
</file>