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8" r:id="rId3"/>
    <p:sldId id="377" r:id="rId4"/>
    <p:sldId id="339" r:id="rId5"/>
    <p:sldId id="355" r:id="rId6"/>
    <p:sldId id="356" r:id="rId7"/>
    <p:sldId id="374" r:id="rId8"/>
    <p:sldId id="311" r:id="rId9"/>
    <p:sldId id="340" r:id="rId10"/>
    <p:sldId id="357" r:id="rId11"/>
    <p:sldId id="358" r:id="rId12"/>
    <p:sldId id="346" r:id="rId13"/>
    <p:sldId id="359" r:id="rId14"/>
    <p:sldId id="312" r:id="rId15"/>
    <p:sldId id="341" r:id="rId16"/>
    <p:sldId id="350" r:id="rId17"/>
    <p:sldId id="360" r:id="rId18"/>
    <p:sldId id="375" r:id="rId19"/>
    <p:sldId id="361" r:id="rId20"/>
    <p:sldId id="353" r:id="rId21"/>
    <p:sldId id="365" r:id="rId22"/>
    <p:sldId id="363" r:id="rId23"/>
    <p:sldId id="362" r:id="rId24"/>
    <p:sldId id="364" r:id="rId25"/>
    <p:sldId id="366" r:id="rId26"/>
    <p:sldId id="371" r:id="rId27"/>
    <p:sldId id="372" r:id="rId28"/>
    <p:sldId id="344" r:id="rId29"/>
    <p:sldId id="367" r:id="rId30"/>
    <p:sldId id="368" r:id="rId31"/>
    <p:sldId id="373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066AA2"/>
    <a:srgbClr val="FFFFFF"/>
    <a:srgbClr val="055581"/>
    <a:srgbClr val="01796E"/>
    <a:srgbClr val="02A091"/>
    <a:srgbClr val="C12D6C"/>
    <a:srgbClr val="297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731" autoAdjust="0"/>
  </p:normalViewPr>
  <p:slideViewPr>
    <p:cSldViewPr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0C6AFE-A273-4583-AF8F-E0921367E1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6A20B87-1189-4872-BD56-A2E228ED58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BE0C543-7ACB-410E-9389-569C9A9295BB}" type="datetimeFigureOut">
              <a:rPr lang="zh-CN" altLang="en-US"/>
              <a:pPr>
                <a:defRPr/>
              </a:pPr>
              <a:t>2019/8/17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136EB9C-ECF0-4102-A1F9-C1DFE8F31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2C63C84-2C21-492B-A2C8-B1C96EBE11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C87AE5-3E58-4505-93CD-98232B22DE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04646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45DD1DC6-161A-4481-8BEB-BEA255BFA6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FAD182D-7772-4177-B643-590F6782D8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0A234A-9EE6-4677-9908-D54A8157CFDC}" type="datetimeFigureOut">
              <a:rPr lang="zh-CN" altLang="en-US"/>
              <a:pPr>
                <a:defRPr/>
              </a:pPr>
              <a:t>2019/8/17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FB766154-01BB-4A77-B6A3-5F3EDEF3A4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3B284884-1BCC-4AC2-AECA-CE5913E96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4288CD6-EEF4-4177-AEBE-44B4A90F36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70DF904-BD2A-4FA9-B6BA-46D55571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BC8D31-A0A3-4FAB-9610-572797FCD3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9821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页脚占位符 4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10245" name="页眉占位符 5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2" name="页眉占位符 3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17413" name="页脚占位符 4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7">
            <a:extLst>
              <a:ext uri="{FF2B5EF4-FFF2-40B4-BE49-F238E27FC236}">
                <a16:creationId xmlns:a16="http://schemas.microsoft.com/office/drawing/2014/main" xmlns="" id="{148DE431-920B-4C48-A14F-5766F419770F}"/>
              </a:ext>
            </a:extLst>
          </p:cNvPr>
          <p:cNvSpPr/>
          <p:nvPr userDrawn="1"/>
        </p:nvSpPr>
        <p:spPr>
          <a:xfrm>
            <a:off x="323528" y="339502"/>
            <a:ext cx="8568952" cy="45365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22"/>
          <a:stretch>
            <a:fillRect/>
          </a:stretch>
        </p:blipFill>
        <p:spPr bwMode="auto">
          <a:xfrm>
            <a:off x="-180975" y="-452438"/>
            <a:ext cx="86518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2"/>
          <a:stretch>
            <a:fillRect/>
          </a:stretch>
        </p:blipFill>
        <p:spPr bwMode="auto">
          <a:xfrm>
            <a:off x="684213" y="-452438"/>
            <a:ext cx="8636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85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6461" r="4024" b="500"/>
          <a:stretch>
            <a:fillRect/>
          </a:stretch>
        </p:blipFill>
        <p:spPr bwMode="auto">
          <a:xfrm>
            <a:off x="-36513" y="-20638"/>
            <a:ext cx="9244013" cy="51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59" r="62263"/>
          <a:stretch>
            <a:fillRect/>
          </a:stretch>
        </p:blipFill>
        <p:spPr bwMode="auto">
          <a:xfrm>
            <a:off x="-36513" y="4376738"/>
            <a:ext cx="1439863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7"/>
          <p:cNvGrpSpPr>
            <a:grpSpLocks/>
          </p:cNvGrpSpPr>
          <p:nvPr userDrawn="1"/>
        </p:nvGrpSpPr>
        <p:grpSpPr bwMode="auto">
          <a:xfrm>
            <a:off x="893763" y="4721225"/>
            <a:ext cx="6977062" cy="966788"/>
            <a:chOff x="758041" y="4663993"/>
            <a:chExt cx="6976267" cy="966329"/>
          </a:xfrm>
        </p:grpSpPr>
        <p:pic>
          <p:nvPicPr>
            <p:cNvPr id="5" name="图片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37580">
              <a:off x="758041" y="4991312"/>
              <a:ext cx="639010" cy="63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4660">
              <a:off x="1296629" y="4811026"/>
              <a:ext cx="422718" cy="42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37580">
              <a:off x="2977686" y="4663993"/>
              <a:ext cx="639010" cy="63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1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01008">
              <a:off x="4639946" y="4676107"/>
              <a:ext cx="295055" cy="295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2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0557">
              <a:off x="5360839" y="4902503"/>
              <a:ext cx="639010" cy="63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3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37580">
              <a:off x="7492468" y="4894364"/>
              <a:ext cx="241840" cy="24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图片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37872">
            <a:off x="7112000" y="4767263"/>
            <a:ext cx="441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A620DFA4-A1FB-4F6F-8242-1B3EC5B70915}"/>
              </a:ext>
            </a:extLst>
          </p:cNvPr>
          <p:cNvSpPr/>
          <p:nvPr userDrawn="1"/>
        </p:nvSpPr>
        <p:spPr>
          <a:xfrm>
            <a:off x="7748588" y="-358775"/>
            <a:ext cx="1752600" cy="1752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9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0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4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11125"/>
            <a:ext cx="892968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-395288"/>
            <a:ext cx="1973263" cy="158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0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69975"/>
            <a:ext cx="2592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295525" y="2284413"/>
            <a:ext cx="2276475" cy="1228725"/>
            <a:chOff x="2296198" y="2283718"/>
            <a:chExt cx="2275802" cy="1230163"/>
          </a:xfrm>
        </p:grpSpPr>
        <p:sp>
          <p:nvSpPr>
            <p:cNvPr id="3" name="椭圆形标注 2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A5493008-34AC-4465-86DF-E09CC15B89DD}"/>
                </a:ext>
              </a:extLst>
            </p:cNvPr>
            <p:cNvSpPr/>
            <p:nvPr/>
          </p:nvSpPr>
          <p:spPr>
            <a:xfrm>
              <a:off x="2296198" y="2283718"/>
              <a:ext cx="2275802" cy="1230163"/>
            </a:xfrm>
            <a:prstGeom prst="wedgeEllipseCallout">
              <a:avLst>
                <a:gd name="adj1" fmla="val -49059"/>
                <a:gd name="adj2" fmla="val 38171"/>
              </a:avLst>
            </a:prstGeom>
            <a:solidFill>
              <a:schemeClr val="bg1"/>
            </a:solidFill>
            <a:ln>
              <a:solidFill>
                <a:srgbClr val="84CAF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01" name="TextBox 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68522" y="2532880"/>
              <a:ext cx="1908175" cy="64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第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课时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72000" y="2943225"/>
            <a:ext cx="2276475" cy="1230313"/>
            <a:chOff x="4572000" y="2943323"/>
            <a:chExt cx="2275802" cy="1230163"/>
          </a:xfrm>
        </p:grpSpPr>
        <p:sp>
          <p:nvSpPr>
            <p:cNvPr id="11" name="椭圆形标注 10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CE0ABF0-7BC2-4880-8DB9-BFE9B49891CC}"/>
                </a:ext>
              </a:extLst>
            </p:cNvPr>
            <p:cNvSpPr/>
            <p:nvPr/>
          </p:nvSpPr>
          <p:spPr>
            <a:xfrm flipH="1">
              <a:off x="4572000" y="2943323"/>
              <a:ext cx="2275802" cy="1230163"/>
            </a:xfrm>
            <a:prstGeom prst="wedgeEllipseCallout">
              <a:avLst>
                <a:gd name="adj1" fmla="val -49059"/>
                <a:gd name="adj2" fmla="val 38171"/>
              </a:avLst>
            </a:prstGeom>
            <a:solidFill>
              <a:schemeClr val="bg1"/>
            </a:solidFill>
            <a:ln>
              <a:solidFill>
                <a:srgbClr val="84CAF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99" name="TextBox 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809379" y="3193206"/>
              <a:ext cx="1909762" cy="64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第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课时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AFF2E89-17BF-4E7A-84FE-72FDBAF2D6E8}"/>
              </a:ext>
            </a:extLst>
          </p:cNvPr>
          <p:cNvSpPr/>
          <p:nvPr/>
        </p:nvSpPr>
        <p:spPr>
          <a:xfrm>
            <a:off x="2915816" y="1315864"/>
            <a:ext cx="3663182" cy="92333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pct90">
                  <a:fgClr>
                    <a:srgbClr val="84CAFE"/>
                  </a:fgClr>
                  <a:bgClr>
                    <a:schemeClr val="bg1"/>
                  </a:bgClr>
                </a:pattFill>
                <a:latin typeface="楷体" panose="02010609060101010101" pitchFamily="49" charset="-122"/>
                <a:ea typeface="楷体" panose="02010609060101010101" pitchFamily="49" charset="-122"/>
              </a:rPr>
              <a:t>语文园地一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8" b="8000"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28341F1A-903A-4ACC-8F0F-21D431E659D5}"/>
              </a:ext>
            </a:extLst>
          </p:cNvPr>
          <p:cNvSpPr/>
          <p:nvPr/>
        </p:nvSpPr>
        <p:spPr>
          <a:xfrm>
            <a:off x="3276600" y="123825"/>
            <a:ext cx="5472113" cy="2016125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3492500" y="195263"/>
            <a:ext cx="52133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 运用了排比、比喻的修辞手法，生动形象地描写了漓江水静、清、绿的特点。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5"/>
          <a:stretch>
            <a:fillRect/>
          </a:stretch>
        </p:blipFill>
        <p:spPr bwMode="auto">
          <a:xfrm rot="256039">
            <a:off x="84138" y="71438"/>
            <a:ext cx="19875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466725" y="576263"/>
            <a:ext cx="13684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600" b="1">
                <a:latin typeface="宋体" pitchFamily="2" charset="-122"/>
              </a:rPr>
              <a:t>仿 写</a:t>
            </a:r>
          </a:p>
        </p:txBody>
      </p:sp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1476375" y="1565275"/>
            <a:ext cx="662463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校园的花真多啊，</a:t>
            </a: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______________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校园的花真艳啊，</a:t>
            </a: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______________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校园的花真美啊，</a:t>
            </a: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______________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900113" y="1563688"/>
            <a:ext cx="76327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花开了，就像睡醒了似的。鸟飞了，就像在天上逛似的。虫子叫了，就像在说话似的。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116013" y="1087438"/>
            <a:ext cx="74199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itchFamily="2" charset="-122"/>
              </a:rPr>
              <a:t>1.</a:t>
            </a:r>
            <a:r>
              <a:rPr lang="zh-CN" altLang="en-US" sz="3200" b="1">
                <a:latin typeface="宋体" pitchFamily="2" charset="-122"/>
              </a:rPr>
              <a:t>读一读：自由读句子，把句子读通顺。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itchFamily="2" charset="-122"/>
              </a:rPr>
              <a:t>2.</a:t>
            </a:r>
            <a:r>
              <a:rPr lang="zh-CN" altLang="en-US" sz="3200" b="1">
                <a:latin typeface="宋体" pitchFamily="2" charset="-122"/>
              </a:rPr>
              <a:t>想一想：这两个句子分别写了什么？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itchFamily="2" charset="-122"/>
              </a:rPr>
              <a:t>3.</a:t>
            </a:r>
            <a:r>
              <a:rPr lang="zh-CN" altLang="en-US" sz="3200" b="1">
                <a:latin typeface="宋体" pitchFamily="2" charset="-122"/>
              </a:rPr>
              <a:t>议一议：句中的分号有什么作用？小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宋体" pitchFamily="2" charset="-122"/>
              </a:rPr>
              <a:t>  组合作学习，先在小组内交流，再全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itchFamily="2" charset="-122"/>
              </a:rPr>
              <a:t>  </a:t>
            </a:r>
            <a:r>
              <a:rPr lang="zh-CN" altLang="en-US" sz="3200" b="1">
                <a:latin typeface="宋体" pitchFamily="2" charset="-122"/>
              </a:rPr>
              <a:t>班交流。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6"/>
          <p:cNvSpPr>
            <a:spLocks noChangeArrowheads="1"/>
          </p:cNvSpPr>
          <p:nvPr/>
        </p:nvSpPr>
        <p:spPr bwMode="auto">
          <a:xfrm>
            <a:off x="250825" y="330200"/>
            <a:ext cx="56896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我在原野上摇曳，使原野风光更加旖旎</a:t>
            </a:r>
            <a:r>
              <a:rPr lang="zh-CN" altLang="en-US" sz="32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我在清风中呼吸，使清风芬芳馥郁。我微睡时，黑夜星空的千万颗亮晶晶的眼睛对我察看</a:t>
            </a:r>
            <a:r>
              <a:rPr lang="zh-CN" altLang="en-US" sz="32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我醒来时，白昼的那只硕大无朋的独眼向我凝视。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011863" y="1131888"/>
            <a:ext cx="2665412" cy="3343275"/>
            <a:chOff x="6112743" y="1173090"/>
            <a:chExt cx="2664572" cy="33428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C436759D-09F5-4656-A052-3EDF1CD8AE3B}"/>
                </a:ext>
              </a:extLst>
            </p:cNvPr>
            <p:cNvSpPr/>
            <p:nvPr/>
          </p:nvSpPr>
          <p:spPr>
            <a:xfrm>
              <a:off x="6112743" y="1173090"/>
              <a:ext cx="2664572" cy="3342875"/>
            </a:xfrm>
            <a:prstGeom prst="rect">
              <a:avLst/>
            </a:prstGeom>
            <a:solidFill>
              <a:srgbClr val="568F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57" name="文本框 2"/>
            <p:cNvSpPr txBox="1">
              <a:spLocks noChangeArrowheads="1"/>
            </p:cNvSpPr>
            <p:nvPr/>
          </p:nvSpPr>
          <p:spPr bwMode="auto">
            <a:xfrm>
              <a:off x="6300468" y="1321214"/>
              <a:ext cx="2476847" cy="304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chemeClr val="bg1"/>
                  </a:solidFill>
                  <a:latin typeface="宋体" pitchFamily="2" charset="-122"/>
                </a:rPr>
                <a:t>    排比句，分号表示一个停顿，分隔两个或三个表示并列关系的分句</a:t>
              </a:r>
              <a:r>
                <a:rPr lang="zh-CN" altLang="en-US" sz="3200">
                  <a:solidFill>
                    <a:schemeClr val="bg1"/>
                  </a:solidFill>
                  <a:latin typeface="宋体" pitchFamily="2" charset="-122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6"/>
          <p:cNvSpPr>
            <a:spLocks noChangeArrowheads="1"/>
          </p:cNvSpPr>
          <p:nvPr/>
        </p:nvSpPr>
        <p:spPr bwMode="auto">
          <a:xfrm>
            <a:off x="323850" y="411163"/>
            <a:ext cx="72009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太阳晒着地面，有些地区吸收的热量多，那里的空气就比较热</a:t>
            </a:r>
            <a:r>
              <a:rPr lang="zh-CN" altLang="en-US" sz="32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有些地区吸收的热量少，那里的空气就比较冷。空气有冷有热，才能流动，成为风。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xmlns="" id="{5FAC5242-C630-4EBF-993A-8CE718250D2F}"/>
              </a:ext>
            </a:extLst>
          </p:cNvPr>
          <p:cNvSpPr/>
          <p:nvPr/>
        </p:nvSpPr>
        <p:spPr bwMode="auto">
          <a:xfrm>
            <a:off x="611188" y="3292475"/>
            <a:ext cx="7848600" cy="1300163"/>
          </a:xfrm>
          <a:prstGeom prst="wedgeRoundRectCallout">
            <a:avLst>
              <a:gd name="adj1" fmla="val -1765"/>
              <a:gd name="adj2" fmla="val -75158"/>
              <a:gd name="adj3" fmla="val 16667"/>
            </a:avLst>
          </a:prstGeom>
          <a:solidFill>
            <a:srgbClr val="568F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写了风形成的原因，所以用分号把两种并列的现象“空气热、空气冷”分隔开。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684213" y="627063"/>
            <a:ext cx="73326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宋体" pitchFamily="2" charset="-122"/>
              </a:rPr>
              <a:t>    你注意过路牌吗？我们可以借助拼音认识地名。仔细看看你发现了什么？</a:t>
            </a:r>
          </a:p>
        </p:txBody>
      </p:sp>
      <p:pic>
        <p:nvPicPr>
          <p:cNvPr id="25603" name="图片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84438"/>
            <a:ext cx="1873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066925"/>
            <a:ext cx="2098675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6"/>
          <p:cNvSpPr>
            <a:spLocks noChangeArrowheads="1"/>
          </p:cNvSpPr>
          <p:nvPr/>
        </p:nvSpPr>
        <p:spPr bwMode="auto">
          <a:xfrm>
            <a:off x="1331913" y="1058863"/>
            <a:ext cx="74168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◆路牌的作用是告诉人们地点。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3200" b="1"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路牌由拼音、汉字和路程公里数三部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分组成。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3200" b="1"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路牌的每个拼音字母都是大写。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1116013" y="842963"/>
            <a:ext cx="72739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宋体" pitchFamily="2" charset="-122"/>
              </a:rPr>
              <a:t>    联系自己的生活，说一说，你见过的路牌是什么样的？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8B8DA33-9053-48E1-92CF-F573CD774D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9"/>
          <a:stretch/>
        </p:blipFill>
        <p:spPr>
          <a:xfrm>
            <a:off x="1259632" y="2283717"/>
            <a:ext cx="3385997" cy="2139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183A78F-5A69-4781-9CDF-4153612BB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0" b="26201"/>
          <a:stretch/>
        </p:blipFill>
        <p:spPr>
          <a:xfrm>
            <a:off x="5385629" y="2283718"/>
            <a:ext cx="2736676" cy="2177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055688" y="490538"/>
            <a:ext cx="6829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宋体" pitchFamily="2" charset="-122"/>
              </a:rPr>
              <a:t>想一想：我们的姓名该怎样写呢？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5" t="19600" b="48201"/>
          <a:stretch>
            <a:fillRect/>
          </a:stretch>
        </p:blipFill>
        <p:spPr bwMode="auto">
          <a:xfrm>
            <a:off x="6926263" y="2284413"/>
            <a:ext cx="16922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971550" y="1247775"/>
            <a:ext cx="5761038" cy="3081338"/>
            <a:chOff x="971600" y="1563638"/>
            <a:chExt cx="5760640" cy="3080524"/>
          </a:xfrm>
        </p:grpSpPr>
        <p:sp>
          <p:nvSpPr>
            <p:cNvPr id="2" name="圆角矩形标注 1">
              <a:extLst>
                <a:ext uri="{FF2B5EF4-FFF2-40B4-BE49-F238E27FC236}">
                  <a16:creationId xmlns:a16="http://schemas.microsoft.com/office/drawing/2014/main" xmlns="" id="{7966FFBA-DF67-4433-9B5D-EEAE5D4497DA}"/>
                </a:ext>
              </a:extLst>
            </p:cNvPr>
            <p:cNvSpPr/>
            <p:nvPr/>
          </p:nvSpPr>
          <p:spPr>
            <a:xfrm>
              <a:off x="971600" y="1563638"/>
              <a:ext cx="5760640" cy="3010692"/>
            </a:xfrm>
            <a:prstGeom prst="wedgeRoundRectCallout">
              <a:avLst>
                <a:gd name="adj1" fmla="val 55042"/>
                <a:gd name="adj2" fmla="val 31121"/>
                <a:gd name="adj3" fmla="val 16667"/>
              </a:avLst>
            </a:prstGeom>
            <a:noFill/>
            <a:ln w="57150">
              <a:solidFill>
                <a:srgbClr val="03DE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678" name="文本框 4"/>
            <p:cNvSpPr txBox="1">
              <a:spLocks noChangeArrowheads="1"/>
            </p:cNvSpPr>
            <p:nvPr/>
          </p:nvSpPr>
          <p:spPr bwMode="auto">
            <a:xfrm>
              <a:off x="1062694" y="1597174"/>
              <a:ext cx="559462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3200" b="1">
                  <a:solidFill>
                    <a:srgbClr val="02A091"/>
                  </a:solidFill>
                  <a:latin typeface="宋体" pitchFamily="2" charset="-122"/>
                </a:rPr>
                <a:t>    </a:t>
              </a:r>
              <a:r>
                <a:rPr lang="zh-CN" altLang="en-US" sz="3200" b="1">
                  <a:solidFill>
                    <a:srgbClr val="01796E"/>
                  </a:solidFill>
                  <a:latin typeface="宋体" pitchFamily="2" charset="-122"/>
                </a:rPr>
                <a:t>我知道：</a:t>
              </a: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用拼音写自己的名字的时，姓名之间用空格分开，姓和名的首字母大写，其他的字母小写。</a:t>
              </a:r>
              <a:endParaRPr lang="en-US" altLang="zh-CN" sz="3200" b="1">
                <a:latin typeface="楷体" pitchFamily="49" charset="-122"/>
                <a:ea typeface="楷体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    例如：</a:t>
              </a:r>
              <a:r>
                <a:rPr lang="en-US" altLang="zh-CN" sz="3200" b="1">
                  <a:latin typeface="宋体" pitchFamily="2" charset="-122"/>
                </a:rPr>
                <a:t>Zhɑnɡ Huɑn</a:t>
              </a:r>
              <a:endParaRPr lang="zh-CN" altLang="en-US" sz="320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49EDE91D-8FAF-471B-8E55-C837A89DF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335088"/>
            <a:ext cx="7345362" cy="31226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b="1" dirty="0">
                <a:latin typeface="+mn-ea"/>
                <a:ea typeface="+mn-ea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阅读时，可以联系自己的生活经验：（以</a:t>
            </a:r>
            <a:r>
              <a:rPr lang="en-US" altLang="zh-CN" sz="3200" b="1" dirty="0">
                <a:latin typeface="宋体" panose="02010600030101010101" pitchFamily="2" charset="-122"/>
              </a:rPr>
              <a:t>《</a:t>
            </a:r>
            <a:r>
              <a:rPr lang="zh-CN" altLang="en-US" sz="3200" b="1" dirty="0">
                <a:latin typeface="宋体" panose="02010600030101010101" pitchFamily="2" charset="-122"/>
              </a:rPr>
              <a:t>草原</a:t>
            </a:r>
            <a:r>
              <a:rPr lang="en-US" altLang="zh-CN" sz="3200" b="1" dirty="0">
                <a:latin typeface="宋体" panose="02010600030101010101" pitchFamily="2" charset="-122"/>
              </a:rPr>
              <a:t>》</a:t>
            </a:r>
            <a:r>
              <a:rPr lang="zh-CN" altLang="en-US" sz="3200" b="1" dirty="0">
                <a:latin typeface="宋体" panose="02010600030101010101" pitchFamily="2" charset="-122"/>
              </a:rPr>
              <a:t>为例）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066A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也不知道是谁的手，总是热乎乎地握着，握住不散。大家的语言不同，心可是一样，你说你的，我说我的，总的</a:t>
            </a:r>
            <a:endParaRPr lang="en-US" altLang="zh-CN" sz="3200" b="1" dirty="0">
              <a:solidFill>
                <a:srgbClr val="D2A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68313" y="-165100"/>
            <a:ext cx="2519362" cy="1223963"/>
            <a:chOff x="2547798" y="-56542"/>
            <a:chExt cx="2520280" cy="122413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BCF5C996-8D8C-405D-98D0-0709C58480C1}"/>
                </a:ext>
              </a:extLst>
            </p:cNvPr>
            <p:cNvSpPr/>
            <p:nvPr/>
          </p:nvSpPr>
          <p:spPr>
            <a:xfrm>
              <a:off x="2547798" y="419775"/>
              <a:ext cx="1943808" cy="576344"/>
            </a:xfrm>
            <a:prstGeom prst="roundRect">
              <a:avLst/>
            </a:prstGeom>
            <a:solidFill>
              <a:srgbClr val="FFFCA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22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942" y="-56542"/>
              <a:ext cx="1224136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TextBox 1"/>
            <p:cNvSpPr txBox="1">
              <a:spLocks noChangeArrowheads="1"/>
            </p:cNvSpPr>
            <p:nvPr/>
          </p:nvSpPr>
          <p:spPr bwMode="auto">
            <a:xfrm>
              <a:off x="2583879" y="354445"/>
              <a:ext cx="1908135" cy="642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交流平台</a:t>
              </a:r>
            </a:p>
          </p:txBody>
        </p:sp>
      </p:grpSp>
      <p:sp>
        <p:nvSpPr>
          <p:cNvPr id="9220" name="TextBox 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492500" y="311150"/>
            <a:ext cx="314801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4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课时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3132138" y="1985963"/>
            <a:ext cx="3600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4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课时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8" descr="https://timgsa.baidu.com/timg?image&amp;quality=80&amp;size=b9999_10000&amp;sec=1558779536374&amp;di=5299aaa1b193be732fcbecdbae6a39b8&amp;imgtype=0&amp;src=http%3A%2F%2Fmmbiz.qpic.cn%2Fmmbiz_jpg%2FUlyVnKMFicx9GAurYic8hYfXPpGNE6aVvpadcKMsMv68OETaPnMgK1pO4icrZxwHxWD7NeOjnZeiaybXRx6ooqJx3Q%2F640%3Fwx_fmt%3D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4"/>
          <a:stretch>
            <a:fillRect/>
          </a:stretch>
        </p:blipFill>
        <p:spPr bwMode="auto">
          <a:xfrm>
            <a:off x="-4763" y="0"/>
            <a:ext cx="9148763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矩形 5"/>
          <p:cNvSpPr>
            <a:spLocks noChangeArrowheads="1"/>
          </p:cNvSpPr>
          <p:nvPr/>
        </p:nvSpPr>
        <p:spPr bwMode="auto">
          <a:xfrm>
            <a:off x="3059113" y="958850"/>
            <a:ext cx="360045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latin typeface="楷体" pitchFamily="49" charset="-122"/>
                <a:ea typeface="楷体" pitchFamily="49" charset="-122"/>
              </a:rPr>
              <a:t>过故人庄</a:t>
            </a:r>
            <a:endParaRPr lang="en-US" altLang="zh-CN" sz="4400" b="1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en-US" sz="3600" b="1">
                <a:latin typeface="楷体" pitchFamily="49" charset="-122"/>
                <a:ea typeface="楷体" pitchFamily="49" charset="-122"/>
              </a:rPr>
              <a:t>唐</a:t>
            </a:r>
            <a:r>
              <a:rPr lang="en-US" altLang="zh-CN" sz="3600" b="1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3600" b="1">
                <a:latin typeface="楷体" pitchFamily="49" charset="-122"/>
                <a:ea typeface="楷体" pitchFamily="49" charset="-122"/>
              </a:rPr>
              <a:t>孟浩然</a:t>
            </a:r>
            <a:endParaRPr lang="en-US" altLang="zh-CN" sz="36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FDF23C32-6B12-4535-B375-3D4C315EAFBA}"/>
              </a:ext>
            </a:extLst>
          </p:cNvPr>
          <p:cNvSpPr/>
          <p:nvPr/>
        </p:nvSpPr>
        <p:spPr>
          <a:xfrm>
            <a:off x="3094038" y="1050925"/>
            <a:ext cx="649287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线形标注 1(无边框) 4">
            <a:extLst>
              <a:ext uri="{FF2B5EF4-FFF2-40B4-BE49-F238E27FC236}">
                <a16:creationId xmlns:a16="http://schemas.microsoft.com/office/drawing/2014/main" xmlns="" id="{3FD1F40F-86FC-42D4-8D9B-02ED7AC735B1}"/>
              </a:ext>
            </a:extLst>
          </p:cNvPr>
          <p:cNvSpPr/>
          <p:nvPr/>
        </p:nvSpPr>
        <p:spPr>
          <a:xfrm>
            <a:off x="1331913" y="669925"/>
            <a:ext cx="1152525" cy="673100"/>
          </a:xfrm>
          <a:prstGeom prst="callout1">
            <a:avLst>
              <a:gd name="adj1" fmla="val 41403"/>
              <a:gd name="adj2" fmla="val 102299"/>
              <a:gd name="adj3" fmla="val 82765"/>
              <a:gd name="adj4" fmla="val 1550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30350" y="527050"/>
            <a:ext cx="10144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拜访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294C0BE-A7F0-412D-ABA6-AA50F634FD9E}"/>
              </a:ext>
            </a:extLst>
          </p:cNvPr>
          <p:cNvSpPr/>
          <p:nvPr/>
        </p:nvSpPr>
        <p:spPr>
          <a:xfrm>
            <a:off x="3670300" y="1050925"/>
            <a:ext cx="649288" cy="649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线形标注 1(无边框) 7">
            <a:extLst>
              <a:ext uri="{FF2B5EF4-FFF2-40B4-BE49-F238E27FC236}">
                <a16:creationId xmlns:a16="http://schemas.microsoft.com/office/drawing/2014/main" xmlns="" id="{CE0BC99E-5400-4DA5-A364-EF3210F1C188}"/>
              </a:ext>
            </a:extLst>
          </p:cNvPr>
          <p:cNvSpPr/>
          <p:nvPr/>
        </p:nvSpPr>
        <p:spPr>
          <a:xfrm>
            <a:off x="4641850" y="220663"/>
            <a:ext cx="1150938" cy="671512"/>
          </a:xfrm>
          <a:prstGeom prst="callout1">
            <a:avLst>
              <a:gd name="adj1" fmla="val 94947"/>
              <a:gd name="adj2" fmla="val -8934"/>
              <a:gd name="adj3" fmla="val 133619"/>
              <a:gd name="adj4" fmla="val -375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595813" y="311150"/>
            <a:ext cx="14890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老朋友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xmlns="" id="{CFF831E3-6FE8-4196-A2EA-7C42FA92F89A}"/>
              </a:ext>
            </a:extLst>
          </p:cNvPr>
          <p:cNvSpPr/>
          <p:nvPr/>
        </p:nvSpPr>
        <p:spPr>
          <a:xfrm>
            <a:off x="792163" y="2459038"/>
            <a:ext cx="7380287" cy="194945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20738" y="2449513"/>
            <a:ext cx="7213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 “过故人庄”即到村庄拜访老朋友。这首诗是孟浩然隐居在鹿门山时，被一位朋友邀请到家中做客时写的。</a:t>
            </a:r>
          </a:p>
        </p:txBody>
      </p:sp>
      <p:grpSp>
        <p:nvGrpSpPr>
          <p:cNvPr id="30732" name="组合 11"/>
          <p:cNvGrpSpPr>
            <a:grpSpLocks/>
          </p:cNvGrpSpPr>
          <p:nvPr/>
        </p:nvGrpSpPr>
        <p:grpSpPr bwMode="auto">
          <a:xfrm>
            <a:off x="107950" y="23813"/>
            <a:ext cx="2062163" cy="668337"/>
            <a:chOff x="385446" y="195486"/>
            <a:chExt cx="2063199" cy="669422"/>
          </a:xfrm>
        </p:grpSpPr>
        <p:pic>
          <p:nvPicPr>
            <p:cNvPr id="25613" name="图片 12">
              <a:extLst>
                <a:ext uri="{FF2B5EF4-FFF2-40B4-BE49-F238E27FC236}">
                  <a16:creationId xmlns:a16="http://schemas.microsoft.com/office/drawing/2014/main" xmlns="" id="{B9A2546C-6FD1-47CB-A13D-D4CDB8BF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3" t="25198" r="2568" b="25198"/>
            <a:stretch>
              <a:fillRect/>
            </a:stretch>
          </p:blipFill>
          <p:spPr bwMode="auto">
            <a:xfrm>
              <a:off x="385446" y="254140"/>
              <a:ext cx="2046075" cy="61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Box 1"/>
            <p:cNvSpPr txBox="1">
              <a:spLocks noChangeArrowheads="1"/>
            </p:cNvSpPr>
            <p:nvPr/>
          </p:nvSpPr>
          <p:spPr bwMode="auto">
            <a:xfrm>
              <a:off x="539552" y="195486"/>
              <a:ext cx="1909093" cy="64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揭题解题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1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6">
            <a:extLst>
              <a:ext uri="{FF2B5EF4-FFF2-40B4-BE49-F238E27FC236}">
                <a16:creationId xmlns:a16="http://schemas.microsoft.com/office/drawing/2014/main" xmlns="" id="{FF9277B6-0613-408B-A3F4-697B0D99F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06475"/>
            <a:ext cx="77041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latin typeface="+mn-ea"/>
                <a:ea typeface="+mn-ea"/>
              </a:rPr>
              <a:t>◆</a:t>
            </a:r>
            <a:r>
              <a:rPr lang="zh-CN" altLang="en-US" sz="3200" b="1" dirty="0">
                <a:latin typeface="宋体" panose="02010600030101010101" pitchFamily="2" charset="-122"/>
              </a:rPr>
              <a:t>借助拼音自由地朗读古诗</a:t>
            </a:r>
            <a:r>
              <a:rPr lang="en-US" altLang="zh-CN" sz="3200" b="1" dirty="0">
                <a:latin typeface="宋体" panose="02010600030101010101" pitchFamily="2" charset="-122"/>
              </a:rPr>
              <a:t>《</a:t>
            </a:r>
            <a:r>
              <a:rPr lang="zh-CN" altLang="en-US" sz="3200" b="1" dirty="0">
                <a:latin typeface="宋体" panose="02010600030101010101" pitchFamily="2" charset="-122"/>
              </a:rPr>
              <a:t>过故人庄</a:t>
            </a:r>
            <a:r>
              <a:rPr lang="en-US" altLang="zh-CN" sz="3200" b="1" dirty="0">
                <a:latin typeface="宋体" panose="02010600030101010101" pitchFamily="2" charset="-122"/>
              </a:rPr>
              <a:t>》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altLang="zh-CN" sz="3200" b="1" dirty="0"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</a:rPr>
              <a:t>注意读准字音，读通诗句。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zh-CN" altLang="zh-CN" sz="3200" b="1" dirty="0">
                <a:latin typeface="宋体" panose="02010600030101010101" pitchFamily="2" charset="-122"/>
              </a:rPr>
              <a:t>◆</a:t>
            </a:r>
            <a:r>
              <a:rPr lang="zh-CN" altLang="en-US" sz="3200" b="1" dirty="0">
                <a:latin typeface="宋体" panose="02010600030101010101" pitchFamily="2" charset="-122"/>
              </a:rPr>
              <a:t>把不懂的词语圈出来，借助注释想一想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altLang="zh-CN" sz="3200" b="1" dirty="0"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</a:rPr>
              <a:t>它们是什么意思。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zh-CN" altLang="zh-CN" sz="3200" b="1" dirty="0">
                <a:latin typeface="宋体" panose="02010600030101010101" pitchFamily="2" charset="-122"/>
              </a:rPr>
              <a:t>◆</a:t>
            </a:r>
            <a:r>
              <a:rPr lang="zh-CN" altLang="en-US" sz="3200" b="1" dirty="0">
                <a:latin typeface="宋体" panose="02010600030101010101" pitchFamily="2" charset="-122"/>
              </a:rPr>
              <a:t>想一想：这首诗写了一件什么事？</a:t>
            </a:r>
          </a:p>
        </p:txBody>
      </p:sp>
      <p:grpSp>
        <p:nvGrpSpPr>
          <p:cNvPr id="31747" name="组合 5"/>
          <p:cNvGrpSpPr>
            <a:grpSpLocks/>
          </p:cNvGrpSpPr>
          <p:nvPr/>
        </p:nvGrpSpPr>
        <p:grpSpPr bwMode="auto">
          <a:xfrm>
            <a:off x="468313" y="-165100"/>
            <a:ext cx="2519362" cy="1223963"/>
            <a:chOff x="2547798" y="-56542"/>
            <a:chExt cx="2520280" cy="1224136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30F05F9A-6F64-4810-A76A-046346933981}"/>
                </a:ext>
              </a:extLst>
            </p:cNvPr>
            <p:cNvSpPr/>
            <p:nvPr/>
          </p:nvSpPr>
          <p:spPr>
            <a:xfrm>
              <a:off x="2547798" y="419775"/>
              <a:ext cx="1943808" cy="576344"/>
            </a:xfrm>
            <a:prstGeom prst="roundRect">
              <a:avLst/>
            </a:prstGeom>
            <a:solidFill>
              <a:srgbClr val="FFFCA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49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942" y="-56542"/>
              <a:ext cx="1224136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TextBox 1"/>
            <p:cNvSpPr txBox="1">
              <a:spLocks noChangeArrowheads="1"/>
            </p:cNvSpPr>
            <p:nvPr/>
          </p:nvSpPr>
          <p:spPr bwMode="auto">
            <a:xfrm>
              <a:off x="2583879" y="354445"/>
              <a:ext cx="1908135" cy="642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初读古诗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8" descr="https://timgsa.baidu.com/timg?image&amp;quality=80&amp;size=b9999_10000&amp;sec=1558779536374&amp;di=5299aaa1b193be732fcbecdbae6a39b8&amp;imgtype=0&amp;src=http%3A%2F%2Fmmbiz.qpic.cn%2Fmmbiz_jpg%2FUlyVnKMFicx9GAurYic8hYfXPpGNE6aVvpadcKMsMv68OETaPnMgK1pO4icrZxwHxWD7NeOjnZeiaybXRx6ooqJx3Q%2F640%3Fwx_fmt%3D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4"/>
          <a:stretch>
            <a:fillRect/>
          </a:stretch>
        </p:blipFill>
        <p:spPr bwMode="auto">
          <a:xfrm>
            <a:off x="-107950" y="-74613"/>
            <a:ext cx="9272588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101600"/>
            <a:ext cx="9144001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9399C6C-FB63-485F-8D08-2BC8A76EC785}"/>
              </a:ext>
            </a:extLst>
          </p:cNvPr>
          <p:cNvSpPr/>
          <p:nvPr/>
        </p:nvSpPr>
        <p:spPr bwMode="auto">
          <a:xfrm>
            <a:off x="1576388" y="411163"/>
            <a:ext cx="5903912" cy="3933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过 故人庄</a:t>
            </a:r>
            <a:endParaRPr lang="en-US" altLang="zh-CN" sz="32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［唐］孟浩然</a:t>
            </a:r>
            <a:endParaRPr lang="en-US" altLang="zh-CN" sz="32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故人 具 鸡黍，邀我 至 田家。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绿树 村边合，青山 郭外斜。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开轩 面 场圃，把酒 话 桑麻。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待到 重阳日，还来 就菊花。</a:t>
            </a:r>
            <a:endParaRPr lang="en-US" altLang="zh-CN" sz="32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E2A24804-E6BB-4F23-B1D8-958AF33F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3298825"/>
            <a:ext cx="93503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+mn-ea"/>
                <a:ea typeface="+mn-ea"/>
              </a:rPr>
              <a:t>huán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8361507F-885C-43ED-A5E5-B3035B4F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430213"/>
            <a:ext cx="4318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5737C14C-E390-4EDA-B6BA-766C4BDB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1701800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3F5D0843-88B6-4208-9FD7-18E958AD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1701800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16ED7635-C2C8-4D0A-8497-BB850F6D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1725613"/>
            <a:ext cx="4318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xmlns="" id="{DD134A68-91B2-45BF-8CF1-126F1B89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2378075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xmlns="" id="{E2A34D3D-8925-41B1-85C4-3DDCB621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14663"/>
            <a:ext cx="433388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xmlns="" id="{55DCC01B-8E5B-4434-B196-8FCD81D6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3009900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xmlns="" id="{EDF45EC4-DABB-4155-A985-D0C6F2F3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2997200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xmlns="" id="{FFDC5EFC-CB64-49DE-AEF1-5CC992E8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965450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xmlns="" id="{9419EEC2-9604-4349-840B-A39053E1A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643313"/>
            <a:ext cx="4318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xmlns="" id="{6A2B68D7-3E77-4E62-B544-1F8480EC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3605213"/>
            <a:ext cx="4318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xmlns="" id="{4ED0C956-A0B2-46F6-9112-9BE63315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708150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xmlns="" id="{DD134A68-91B2-45BF-8CF1-126F1B89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2378075"/>
            <a:ext cx="43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576263" y="915988"/>
            <a:ext cx="7991475" cy="36385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故人：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老朋友。 　　　   </a:t>
            </a: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开轩：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开窗户。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具鸡黍：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准备丰盛的饭菜。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把酒：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端着酒具，指饮酒。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邀：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邀请。 　</a:t>
            </a:r>
            <a:r>
              <a:rPr lang="en-US" altLang="zh-CN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返回，回来。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环绕。 　</a:t>
            </a:r>
            <a:r>
              <a:rPr lang="en-US" altLang="zh-CN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就菊花：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饮菊花酒。 　  </a:t>
            </a:r>
            <a:r>
              <a:rPr lang="zh-CN" altLang="en-US" sz="3200" b="1" kern="0" dirty="0">
                <a:solidFill>
                  <a:srgbClr val="0555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就：</a:t>
            </a:r>
            <a:r>
              <a:rPr lang="zh-CN" altLang="en-US" sz="32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靠近。</a:t>
            </a:r>
            <a:endParaRPr lang="en-US" altLang="zh-CN" sz="3200" b="1" kern="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6"/>
          <p:cNvSpPr>
            <a:spLocks noChangeArrowheads="1"/>
          </p:cNvSpPr>
          <p:nvPr/>
        </p:nvSpPr>
        <p:spPr bwMode="auto">
          <a:xfrm>
            <a:off x="900113" y="555625"/>
            <a:ext cx="6192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宋体" pitchFamily="2" charset="-122"/>
              </a:rPr>
              <a:t>想一想：这首诗写了一件什么事？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971550" y="1184275"/>
            <a:ext cx="5400675" cy="11953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66A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孟浩然接受一位老朋友的邀请，来到乡村做客的事。</a:t>
            </a:r>
            <a:endParaRPr lang="en-US" altLang="zh-CN" sz="3200" b="1" kern="0" dirty="0">
              <a:solidFill>
                <a:srgbClr val="066AA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DADB21A-5B3A-4898-A0A5-40933E983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3"/>
          <a:stretch/>
        </p:blipFill>
        <p:spPr>
          <a:xfrm>
            <a:off x="6660232" y="1563638"/>
            <a:ext cx="2138233" cy="2418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874713" y="2457450"/>
            <a:ext cx="5845175" cy="17859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B9445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借助注释、借助课文插图，我们可以大致理解诗句的意思，这是学习古诗的好方法。</a:t>
            </a:r>
            <a:endParaRPr lang="en-US" altLang="zh-CN" sz="3200" b="1" kern="0" dirty="0">
              <a:solidFill>
                <a:srgbClr val="B9445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8" descr="https://timgsa.baidu.com/timg?image&amp;quality=80&amp;size=b9999_10000&amp;sec=1558779536374&amp;di=5299aaa1b193be732fcbecdbae6a39b8&amp;imgtype=0&amp;src=http%3A%2F%2Fmmbiz.qpic.cn%2Fmmbiz_jpg%2FUlyVnKMFicx9GAurYic8hYfXPpGNE6aVvpadcKMsMv68OETaPnMgK1pO4icrZxwHxWD7NeOjnZeiaybXRx6ooqJx3Q%2F640%3Fwx_fmt%3D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4"/>
          <a:stretch>
            <a:fillRect/>
          </a:stretch>
        </p:blipFill>
        <p:spPr bwMode="auto">
          <a:xfrm>
            <a:off x="-4763" y="0"/>
            <a:ext cx="9148763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矩形 26"/>
          <p:cNvSpPr>
            <a:spLocks noChangeArrowheads="1"/>
          </p:cNvSpPr>
          <p:nvPr/>
        </p:nvSpPr>
        <p:spPr bwMode="auto">
          <a:xfrm>
            <a:off x="971550" y="1131888"/>
            <a:ext cx="770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宋体" pitchFamily="2" charset="-122"/>
              </a:rPr>
              <a:t>从这首诗中你体会到了诗人怎样的情感？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xmlns="" id="{81DF102C-AEC8-47C6-A7D3-73EE14750A23}"/>
              </a:ext>
            </a:extLst>
          </p:cNvPr>
          <p:cNvSpPr/>
          <p:nvPr/>
        </p:nvSpPr>
        <p:spPr>
          <a:xfrm>
            <a:off x="1154113" y="2097088"/>
            <a:ext cx="5688012" cy="584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1187450" y="2097088"/>
            <a:ext cx="5654675" cy="6048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B9445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诗人与老朋友之间真挚的友情。</a:t>
            </a:r>
            <a:endParaRPr lang="en-US" altLang="zh-CN" sz="3200" b="1" kern="0" dirty="0">
              <a:solidFill>
                <a:srgbClr val="B9445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5846" name="组合 11"/>
          <p:cNvGrpSpPr>
            <a:grpSpLocks/>
          </p:cNvGrpSpPr>
          <p:nvPr/>
        </p:nvGrpSpPr>
        <p:grpSpPr bwMode="auto">
          <a:xfrm>
            <a:off x="107950" y="23813"/>
            <a:ext cx="2062163" cy="668337"/>
            <a:chOff x="385446" y="195486"/>
            <a:chExt cx="2063199" cy="669422"/>
          </a:xfrm>
        </p:grpSpPr>
        <p:pic>
          <p:nvPicPr>
            <p:cNvPr id="10" name="图片 12">
              <a:extLst>
                <a:ext uri="{FF2B5EF4-FFF2-40B4-BE49-F238E27FC236}">
                  <a16:creationId xmlns:a16="http://schemas.microsoft.com/office/drawing/2014/main" xmlns="" id="{039E4C75-FD50-4DDB-87EE-40BF0ED8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3" t="25198" r="2568" b="25198"/>
            <a:stretch>
              <a:fillRect/>
            </a:stretch>
          </p:blipFill>
          <p:spPr bwMode="auto">
            <a:xfrm>
              <a:off x="385446" y="254140"/>
              <a:ext cx="2046075" cy="61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Box 1"/>
            <p:cNvSpPr txBox="1">
              <a:spLocks noChangeArrowheads="1"/>
            </p:cNvSpPr>
            <p:nvPr/>
          </p:nvSpPr>
          <p:spPr bwMode="auto">
            <a:xfrm>
              <a:off x="539552" y="195486"/>
              <a:ext cx="1909093" cy="642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品读诗句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>
            <a:fillRect/>
          </a:stretch>
        </p:blipFill>
        <p:spPr bwMode="auto">
          <a:xfrm>
            <a:off x="0" y="0"/>
            <a:ext cx="914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矩形 26"/>
          <p:cNvSpPr>
            <a:spLocks noChangeArrowheads="1"/>
          </p:cNvSpPr>
          <p:nvPr/>
        </p:nvSpPr>
        <p:spPr bwMode="auto">
          <a:xfrm>
            <a:off x="2268538" y="477838"/>
            <a:ext cx="501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故人具鸡黍，邀我至田家。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xmlns="" id="{EA541FDF-FD30-461F-9C32-35693B3615C2}"/>
              </a:ext>
            </a:extLst>
          </p:cNvPr>
          <p:cNvSpPr/>
          <p:nvPr/>
        </p:nvSpPr>
        <p:spPr>
          <a:xfrm>
            <a:off x="3276600" y="1563688"/>
            <a:ext cx="2376488" cy="604837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3335338" y="1533525"/>
            <a:ext cx="2376487" cy="604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B9445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开心、高兴</a:t>
            </a:r>
            <a:endParaRPr lang="en-US" altLang="zh-CN" sz="3200" b="1" kern="0" dirty="0">
              <a:solidFill>
                <a:srgbClr val="B9445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https://timgsa.baidu.com/timg?image&amp;quality=80&amp;size=b9999_10000&amp;sec=1559646234677&amp;di=f2e6f32d1993564d470be4a79beed6c5&amp;imgtype=0&amp;src=http%3A%2F%2Fmmbiz.qpic.cn%2Fmmbiz_jpg%2F1uXRzCEX0eduTFd0sxEJia9IuImLvF93LCGbEWUAnQUONXhSiaoePPxPPjIVstuubQVOFpGC6DOo1HtALExUg0fg%2F640%3Fwx_fmt%3D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1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矩形 26"/>
          <p:cNvSpPr>
            <a:spLocks noChangeArrowheads="1"/>
          </p:cNvSpPr>
          <p:nvPr/>
        </p:nvSpPr>
        <p:spPr bwMode="auto">
          <a:xfrm>
            <a:off x="1149350" y="411163"/>
            <a:ext cx="501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绿树村边合，青山郭外斜。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xmlns="" id="{4DCE3CAE-D80D-48BE-A83E-DC3A8AB655CA}"/>
              </a:ext>
            </a:extLst>
          </p:cNvPr>
          <p:cNvSpPr/>
          <p:nvPr/>
        </p:nvSpPr>
        <p:spPr>
          <a:xfrm>
            <a:off x="1154113" y="1635125"/>
            <a:ext cx="5688012" cy="1296988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1187450" y="1635125"/>
            <a:ext cx="5654675" cy="1196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B9445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绿树围绕着村边，青山在村外横卧，风景真美啊！</a:t>
            </a:r>
            <a:endParaRPr lang="en-US" altLang="zh-CN" sz="3200" b="1" kern="0" dirty="0">
              <a:solidFill>
                <a:srgbClr val="B9445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timgsa.baidu.com/timg?image&amp;quality=80&amp;size=b9999_10000&amp;sec=1559646925708&amp;di=f794d32a9f4e5e5acef4dfbf1938a9a2&amp;imgtype=0&amp;src=http%3A%2F%2Fimg.mp.sohu.com%2Fupload%2F20170606%2F03a13cff812a44758de121fe8e9c0188_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13585" r="17455"/>
          <a:stretch>
            <a:fillRect/>
          </a:stretch>
        </p:blipFill>
        <p:spPr bwMode="auto">
          <a:xfrm>
            <a:off x="0" y="3175"/>
            <a:ext cx="91090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矩形 26"/>
          <p:cNvSpPr>
            <a:spLocks noChangeArrowheads="1"/>
          </p:cNvSpPr>
          <p:nvPr/>
        </p:nvSpPr>
        <p:spPr bwMode="auto">
          <a:xfrm>
            <a:off x="971550" y="268288"/>
            <a:ext cx="501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开轩面场圃，把酒话桑麻。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xmlns="" id="{65022A61-5343-4E9B-897E-7AC9063C1734}"/>
              </a:ext>
            </a:extLst>
          </p:cNvPr>
          <p:cNvSpPr/>
          <p:nvPr/>
        </p:nvSpPr>
        <p:spPr>
          <a:xfrm>
            <a:off x="1154113" y="1635125"/>
            <a:ext cx="7234237" cy="180022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66AA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1258888" y="1635125"/>
            <a:ext cx="6805612" cy="17859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452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打开窗子，面对谷场和菜园，举起酒杯，畅饮美酒，闲谈农事。只有老朋友之间才会谈家常琐事。</a:t>
            </a:r>
            <a:endParaRPr lang="en-US" altLang="zh-CN" sz="3200" b="1" kern="0" dirty="0">
              <a:solidFill>
                <a:srgbClr val="0452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1550" y="484188"/>
            <a:ext cx="73453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意思是民族团结互助。</a:t>
            </a:r>
            <a:r>
              <a:rPr lang="zh-CN" altLang="en-US" sz="3200" b="1">
                <a:solidFill>
                  <a:srgbClr val="D2A000"/>
                </a:solidFill>
                <a:latin typeface="楷体" pitchFamily="49" charset="-122"/>
                <a:ea typeface="楷体" pitchFamily="49" charset="-122"/>
              </a:rPr>
              <a:t>（主客相聚）</a:t>
            </a:r>
            <a:endParaRPr lang="en-US" altLang="zh-CN" sz="3200" b="1">
              <a:solidFill>
                <a:srgbClr val="D2A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71550" y="1169988"/>
            <a:ext cx="76327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    ……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太阳已经偏西，谁也不肯走。</a:t>
            </a:r>
            <a:r>
              <a:rPr lang="zh-CN" altLang="en-US" sz="3200" b="1">
                <a:solidFill>
                  <a:srgbClr val="D2A000"/>
                </a:solidFill>
                <a:latin typeface="楷体" pitchFamily="49" charset="-122"/>
                <a:ea typeface="楷体" pitchFamily="49" charset="-122"/>
              </a:rPr>
              <a:t>（主客惜别）</a:t>
            </a:r>
            <a:endParaRPr lang="en-US" altLang="zh-CN" sz="3200" b="1">
              <a:solidFill>
                <a:srgbClr val="D2A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85EF3A22-BE64-4DFF-BB83-F0352C9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003550"/>
            <a:ext cx="77041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latin typeface="+mn-ea"/>
                <a:ea typeface="+mn-ea"/>
              </a:rPr>
              <a:t>    想一想：联想生活中自己与别人相聚和惜别的情景。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timgsa.baidu.com/timg?image&amp;quality=80&amp;size=b9999_10000&amp;sec=1559646510442&amp;di=60f62f77b202c33b062b6abf3cfb884e&amp;imgtype=0&amp;src=http%3A%2F%2Fres.cms.anhuinews.com%2Fa%2F10002%2F201810%2F8c3091920d52f0cd76c3b1ce4f20f53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1" b="7127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26"/>
          <p:cNvSpPr>
            <a:spLocks noChangeArrowheads="1"/>
          </p:cNvSpPr>
          <p:nvPr/>
        </p:nvSpPr>
        <p:spPr bwMode="auto">
          <a:xfrm>
            <a:off x="971550" y="339725"/>
            <a:ext cx="501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待到重阳日，还来就菊花。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xmlns="" id="{D8B07CAD-2840-4432-B858-59F164CE1FAC}"/>
              </a:ext>
            </a:extLst>
          </p:cNvPr>
          <p:cNvSpPr/>
          <p:nvPr/>
        </p:nvSpPr>
        <p:spPr>
          <a:xfrm>
            <a:off x="1154113" y="1635125"/>
            <a:ext cx="1905000" cy="576263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4D95A0-1176-4EA1-A49B-951F1B307267}"/>
              </a:ext>
            </a:extLst>
          </p:cNvPr>
          <p:cNvSpPr/>
          <p:nvPr/>
        </p:nvSpPr>
        <p:spPr bwMode="auto">
          <a:xfrm>
            <a:off x="1187450" y="1635125"/>
            <a:ext cx="1871663" cy="604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0452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依依不舍</a:t>
            </a:r>
            <a:endParaRPr lang="en-US" altLang="zh-CN" sz="3200" b="1" kern="0" dirty="0">
              <a:solidFill>
                <a:srgbClr val="0452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https://timgsa.baidu.com/timg?image&amp;quality=80&amp;size=b9999_10000&amp;sec=1559648224854&amp;di=ae0d19c7d15a809f3d3c4afbbfbc498a&amp;imgtype=0&amp;src=http%3A%2F%2Fpic22.nipic.com%2F20120705%2F6863287_041825451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1" b="8504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xmlns="" id="{45D064B9-9904-4F67-865D-2E38BBC5E102}"/>
              </a:ext>
            </a:extLst>
          </p:cNvPr>
          <p:cNvSpPr/>
          <p:nvPr/>
        </p:nvSpPr>
        <p:spPr>
          <a:xfrm>
            <a:off x="2892425" y="582613"/>
            <a:ext cx="3624263" cy="3933825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2974975" y="582613"/>
            <a:ext cx="34575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雨过山村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唐</a:t>
            </a: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】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王建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雨里鸡鸣一两家，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竹溪村路板桥斜。</a:t>
            </a:r>
            <a:br>
              <a:rPr lang="zh-CN" altLang="en-US" sz="3200" b="1">
                <a:latin typeface="楷体" pitchFamily="49" charset="-122"/>
                <a:ea typeface="楷体" pitchFamily="49" charset="-122"/>
              </a:rPr>
            </a:b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妇姑相唤浴蚕去，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闲看中庭栀子花。</a:t>
            </a:r>
          </a:p>
        </p:txBody>
      </p:sp>
      <p:grpSp>
        <p:nvGrpSpPr>
          <p:cNvPr id="40965" name="组合 11"/>
          <p:cNvGrpSpPr>
            <a:grpSpLocks/>
          </p:cNvGrpSpPr>
          <p:nvPr/>
        </p:nvGrpSpPr>
        <p:grpSpPr bwMode="auto">
          <a:xfrm>
            <a:off x="107950" y="23813"/>
            <a:ext cx="2062163" cy="668337"/>
            <a:chOff x="385446" y="195486"/>
            <a:chExt cx="2063199" cy="669422"/>
          </a:xfrm>
        </p:grpSpPr>
        <p:pic>
          <p:nvPicPr>
            <p:cNvPr id="40966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3" t="25198" r="2568" b="25198"/>
            <a:stretch>
              <a:fillRect/>
            </a:stretch>
          </p:blipFill>
          <p:spPr bwMode="auto">
            <a:xfrm>
              <a:off x="385446" y="254140"/>
              <a:ext cx="2046075" cy="61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7" name="TextBox 1"/>
            <p:cNvSpPr txBox="1">
              <a:spLocks noChangeArrowheads="1"/>
            </p:cNvSpPr>
            <p:nvPr/>
          </p:nvSpPr>
          <p:spPr bwMode="auto">
            <a:xfrm>
              <a:off x="539552" y="195486"/>
              <a:ext cx="1909093" cy="642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拓展阅读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3" y="2117725"/>
            <a:ext cx="77755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C12D6C"/>
                </a:solidFill>
                <a:latin typeface="楷体" pitchFamily="49" charset="-122"/>
                <a:ea typeface="楷体" pitchFamily="49" charset="-122"/>
              </a:rPr>
              <a:t>    丁香结，这三个字给人许多想象。再联想到那些诗句，真觉得它们负担着解不开的愁怨了。每个人一辈子都有许多不顺心的事，一件完了一件又来。所以丁香结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684213" y="771525"/>
            <a:ext cx="78486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3200" b="1">
                <a:latin typeface="宋体" pitchFamily="2" charset="-122"/>
              </a:rPr>
              <a:t>阅读时，要从所读内容联想到更多：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宋体" pitchFamily="2" charset="-122"/>
              </a:rPr>
              <a:t>（以</a:t>
            </a:r>
            <a:r>
              <a:rPr lang="en-US" altLang="zh-CN" sz="3200" b="1">
                <a:latin typeface="宋体" pitchFamily="2" charset="-122"/>
              </a:rPr>
              <a:t>《</a:t>
            </a:r>
            <a:r>
              <a:rPr lang="zh-CN" altLang="en-US" sz="3200" b="1">
                <a:latin typeface="宋体" pitchFamily="2" charset="-122"/>
              </a:rPr>
              <a:t>丁香结</a:t>
            </a:r>
            <a:r>
              <a:rPr lang="en-US" altLang="zh-CN" sz="3200" b="1">
                <a:latin typeface="宋体" pitchFamily="2" charset="-122"/>
              </a:rPr>
              <a:t>》</a:t>
            </a:r>
            <a:r>
              <a:rPr lang="zh-CN" altLang="en-US" sz="3200" b="1">
                <a:latin typeface="宋体" pitchFamily="2" charset="-122"/>
              </a:rPr>
              <a:t>为例）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00113" y="801688"/>
            <a:ext cx="75961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b="1">
                <a:solidFill>
                  <a:srgbClr val="C12D6C"/>
                </a:solidFill>
                <a:latin typeface="楷体" pitchFamily="49" charset="-122"/>
                <a:ea typeface="楷体" pitchFamily="49" charset="-122"/>
              </a:rPr>
              <a:t>年年都有。结，是解不完的；人生中的问题也是解不完的，不然，岂不太平淡无味了么？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DCDD13-E5D5-487F-930D-F0661543D958}"/>
              </a:ext>
            </a:extLst>
          </p:cNvPr>
          <p:cNvSpPr/>
          <p:nvPr/>
        </p:nvSpPr>
        <p:spPr>
          <a:xfrm>
            <a:off x="896938" y="2586038"/>
            <a:ext cx="7596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latin typeface="+mn-ea"/>
                <a:ea typeface="+mn-ea"/>
              </a:rPr>
              <a:t>    丁香结引发了作者对人生的思考，由此你还联想到了哪些有象征意义的植物？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51050" y="3940175"/>
            <a:ext cx="457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梅、兰、竹、菊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383158-7B6F-4BA7-839B-F8E51297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76350"/>
            <a:ext cx="4681537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latin typeface="+mn-ea"/>
                <a:ea typeface="+mn-ea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阅读时，要从所读内容想开去。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    从课内联系到课外。（移情体验，融入感受）。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9FE90-287D-4704-A228-1FED22DEE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771525"/>
            <a:ext cx="60674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总结：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396000" indent="-396000" eaLnBrk="1" hangingPunct="1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把握文章的主要内容，体会文章的思想感情。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396000" indent="-396000" eaLnBrk="1" hangingPunct="1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联系自己的生活经验进行联想。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396000" indent="-396000" eaLnBrk="1" hangingPunct="1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要能从课文内容中联系到更多。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965200" y="1995488"/>
            <a:ext cx="7742238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我是亲友之间交往的礼品，我是婚礼的冠冕，我是生者赠予死者最后的祭献。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xmlns="" id="{301CD79F-96A8-48BC-9BDD-275EF9A5BB28}"/>
              </a:ext>
            </a:extLst>
          </p:cNvPr>
          <p:cNvSpPr/>
          <p:nvPr/>
        </p:nvSpPr>
        <p:spPr>
          <a:xfrm>
            <a:off x="5940425" y="2066925"/>
            <a:ext cx="863600" cy="5762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xmlns="" id="{E3124C1B-5AD8-4339-B796-D673C0FA38A1}"/>
              </a:ext>
            </a:extLst>
          </p:cNvPr>
          <p:cNvSpPr/>
          <p:nvPr/>
        </p:nvSpPr>
        <p:spPr>
          <a:xfrm>
            <a:off x="1865313" y="2673350"/>
            <a:ext cx="863600" cy="57467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A1D05A17-5CDA-4961-8702-692693CEDAD0}"/>
              </a:ext>
            </a:extLst>
          </p:cNvPr>
          <p:cNvSpPr/>
          <p:nvPr/>
        </p:nvSpPr>
        <p:spPr>
          <a:xfrm>
            <a:off x="1036638" y="2066925"/>
            <a:ext cx="863600" cy="5413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1030288" y="915988"/>
            <a:ext cx="7419975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latin typeface="宋体" pitchFamily="2" charset="-122"/>
              </a:rPr>
              <a:t>自由读题，思考：这些句子有什么特点？说一说这样写有什么好处。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11188" y="3219450"/>
            <a:ext cx="7993062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★表面上看是写芳香的花儿，实际是诗人借</a:t>
            </a:r>
            <a:endParaRPr lang="en-US" altLang="zh-CN" sz="3200" b="1">
              <a:solidFill>
                <a:srgbClr val="066AA2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花喻人。</a:t>
            </a:r>
            <a:endParaRPr lang="en-US" altLang="zh-CN" sz="3200" b="1">
              <a:solidFill>
                <a:srgbClr val="066AA2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zh-CN" altLang="en-US" sz="3200" b="1">
                <a:solidFill>
                  <a:srgbClr val="066AA2"/>
                </a:solidFill>
                <a:latin typeface="楷体" pitchFamily="49" charset="-122"/>
                <a:ea typeface="楷体" pitchFamily="49" charset="-122"/>
              </a:rPr>
              <a:t>排比句使语言描写更生动，富有诗意。</a:t>
            </a:r>
          </a:p>
        </p:txBody>
      </p: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323850" y="249238"/>
            <a:ext cx="2592388" cy="731837"/>
            <a:chOff x="385446" y="195486"/>
            <a:chExt cx="2592288" cy="732508"/>
          </a:xfrm>
        </p:grpSpPr>
        <p:pic>
          <p:nvPicPr>
            <p:cNvPr id="11273" name="图片 12">
              <a:extLst>
                <a:ext uri="{FF2B5EF4-FFF2-40B4-BE49-F238E27FC236}">
                  <a16:creationId xmlns:a16="http://schemas.microsoft.com/office/drawing/2014/main" xmlns="" id="{66A9A260-6744-460A-9540-FB84E3A3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3" t="25198" r="2568" b="25198"/>
            <a:stretch>
              <a:fillRect/>
            </a:stretch>
          </p:blipFill>
          <p:spPr bwMode="auto">
            <a:xfrm>
              <a:off x="385446" y="254140"/>
              <a:ext cx="2592288" cy="61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TextBox 1"/>
            <p:cNvSpPr txBox="1">
              <a:spLocks noChangeArrowheads="1"/>
            </p:cNvSpPr>
            <p:nvPr/>
          </p:nvSpPr>
          <p:spPr bwMode="auto">
            <a:xfrm>
              <a:off x="539552" y="195486"/>
              <a:ext cx="225143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词句段运用</a:t>
              </a:r>
            </a:p>
          </p:txBody>
        </p:sp>
      </p:grpSp>
      <p:pic>
        <p:nvPicPr>
          <p:cNvPr id="16393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04863"/>
            <a:ext cx="1033463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14" grpId="0" animBg="1"/>
      <p:bldP spid="15" grpId="0" animBg="1"/>
      <p:bldP spid="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"/>
          <p:cNvSpPr>
            <a:spLocks noChangeArrowheads="1"/>
          </p:cNvSpPr>
          <p:nvPr/>
        </p:nvSpPr>
        <p:spPr bwMode="auto">
          <a:xfrm>
            <a:off x="539750" y="1162050"/>
            <a:ext cx="81359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漓江的水真静啊，静得让你感受不到它在流动；漓江的水真清啊，清得可以看见江底的沙石；漓江的水真绿啊，绿得仿佛那是一块无暇的翡翠。</a:t>
            </a:r>
            <a:endParaRPr lang="en-US" altLang="zh-CN" sz="3200" b="1">
              <a:latin typeface="楷体" pitchFamily="49" charset="-122"/>
              <a:ea typeface="楷体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漓江的水真静，真清，真绿。</a:t>
            </a:r>
          </a:p>
        </p:txBody>
      </p:sp>
      <p:grpSp>
        <p:nvGrpSpPr>
          <p:cNvPr id="18435" name="组合 1"/>
          <p:cNvGrpSpPr>
            <a:grpSpLocks/>
          </p:cNvGrpSpPr>
          <p:nvPr/>
        </p:nvGrpSpPr>
        <p:grpSpPr bwMode="auto">
          <a:xfrm rot="-1003120">
            <a:off x="-155575" y="41275"/>
            <a:ext cx="2349500" cy="1022350"/>
            <a:chOff x="107950" y="31428"/>
            <a:chExt cx="2195736" cy="955997"/>
          </a:xfrm>
        </p:grpSpPr>
        <p:pic>
          <p:nvPicPr>
            <p:cNvPr id="18437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5" t="-208" r="1485" b="70274"/>
            <a:stretch>
              <a:fillRect/>
            </a:stretch>
          </p:blipFill>
          <p:spPr bwMode="auto">
            <a:xfrm>
              <a:off x="107950" y="31428"/>
              <a:ext cx="2195736" cy="95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矩形 7"/>
            <p:cNvSpPr>
              <a:spLocks noChangeArrowheads="1"/>
            </p:cNvSpPr>
            <p:nvPr/>
          </p:nvSpPr>
          <p:spPr bwMode="auto">
            <a:xfrm rot="917303">
              <a:off x="395288" y="301625"/>
              <a:ext cx="576262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对</a:t>
              </a:r>
            </a:p>
          </p:txBody>
        </p:sp>
        <p:sp>
          <p:nvSpPr>
            <p:cNvPr id="18439" name="矩形 8"/>
            <p:cNvSpPr>
              <a:spLocks noChangeArrowheads="1"/>
            </p:cNvSpPr>
            <p:nvPr/>
          </p:nvSpPr>
          <p:spPr bwMode="auto">
            <a:xfrm rot="-554272">
              <a:off x="1044575" y="361950"/>
              <a:ext cx="576263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比</a:t>
              </a:r>
            </a:p>
          </p:txBody>
        </p:sp>
        <p:sp>
          <p:nvSpPr>
            <p:cNvPr id="18440" name="矩形 9"/>
            <p:cNvSpPr>
              <a:spLocks noChangeArrowheads="1"/>
            </p:cNvSpPr>
            <p:nvPr/>
          </p:nvSpPr>
          <p:spPr bwMode="auto">
            <a:xfrm rot="298142">
              <a:off x="1662113" y="341313"/>
              <a:ext cx="576262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zh-CN" altLang="en-US" sz="3200" b="1">
                  <a:latin typeface="楷体" pitchFamily="49" charset="-122"/>
                  <a:ea typeface="楷体" pitchFamily="49" charset="-122"/>
                </a:rPr>
                <a:t>读</a:t>
              </a:r>
            </a:p>
          </p:txBody>
        </p:sp>
      </p:grp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555875" y="552450"/>
            <a:ext cx="46180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latin typeface="宋体" pitchFamily="2" charset="-122"/>
              </a:rPr>
              <a:t>说一说，你发现了什么？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1206</Words>
  <PresentationFormat>全屏显示(16:9)</PresentationFormat>
  <Paragraphs>118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Calibri</vt:lpstr>
      <vt:lpstr>宋体</vt:lpstr>
      <vt:lpstr>Arial</vt:lpstr>
      <vt:lpstr>黑体</vt:lpstr>
      <vt:lpstr>楷体</vt:lpstr>
      <vt:lpstr>Wingdings</vt:lpstr>
      <vt:lpstr>+mn-ea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2016-10-29T08:56:49Z</dcterms:created>
  <dcterms:modified xsi:type="dcterms:W3CDTF">2019-08-17T13:14:18Z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来源">
    <vt:lpwstr>状元成才路系列</vt:lpwstr>
  </property>
</Properties>
</file>