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326" r:id="rId3"/>
    <p:sldId id="477" r:id="rId4"/>
    <p:sldId id="524" r:id="rId5"/>
    <p:sldId id="558" r:id="rId6"/>
    <p:sldId id="559" r:id="rId7"/>
    <p:sldId id="560" r:id="rId8"/>
    <p:sldId id="561" r:id="rId9"/>
    <p:sldId id="562" r:id="rId10"/>
    <p:sldId id="567" r:id="rId11"/>
    <p:sldId id="569" r:id="rId12"/>
    <p:sldId id="577" r:id="rId13"/>
    <p:sldId id="579" r:id="rId14"/>
    <p:sldId id="580" r:id="rId15"/>
    <p:sldId id="581" r:id="rId16"/>
    <p:sldId id="583" r:id="rId17"/>
    <p:sldId id="571" r:id="rId18"/>
    <p:sldId id="570" r:id="rId19"/>
    <p:sldId id="572" r:id="rId20"/>
    <p:sldId id="573" r:id="rId21"/>
    <p:sldId id="574" r:id="rId22"/>
    <p:sldId id="575" r:id="rId23"/>
    <p:sldId id="576" r:id="rId24"/>
    <p:sldId id="578" r:id="rId25"/>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EDF2F9"/>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7" autoAdjust="0"/>
    <p:restoredTop sz="97711" autoAdjust="0"/>
  </p:normalViewPr>
  <p:slideViewPr>
    <p:cSldViewPr>
      <p:cViewPr varScale="1">
        <p:scale>
          <a:sx n="63" d="100"/>
          <a:sy n="63" d="100"/>
        </p:scale>
        <p:origin x="1456" y="64"/>
      </p:cViewPr>
      <p:guideLst>
        <p:guide orient="horz" pos="2177"/>
        <p:guide pos="29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48"/>
        <p:guide pos="228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spcBef>
                <a:spcPts val="0"/>
              </a:spcBef>
              <a:spcAft>
                <a:spcPts val="0"/>
              </a:spcAft>
              <a:defRPr sz="1300">
                <a:latin typeface="+mn-lt"/>
                <a:ea typeface="+mn-ea"/>
              </a:defRPr>
            </a:lvl1pPr>
          </a:lstStyle>
          <a:p>
            <a:pPr>
              <a:defRPr/>
            </a:pPr>
            <a:fld id="{70ABFF79-D769-4C51-AB58-CDC6036374DE}"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79EEA996-020E-4491-A8FE-2999AE290A2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hangingPunct="1">
              <a:spcBef>
                <a:spcPts val="0"/>
              </a:spcBef>
              <a:spcAft>
                <a:spcPts val="0"/>
              </a:spcAft>
              <a:defRPr sz="1300">
                <a:latin typeface="+mn-lt"/>
                <a:ea typeface="+mn-ea"/>
              </a:defRPr>
            </a:lvl1pPr>
          </a:lstStyle>
          <a:p>
            <a:pPr>
              <a:defRPr/>
            </a:pPr>
            <a:fld id="{ED16476E-A71C-4AFA-BCAF-AE9DED0D3362}"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67AC7D58-F7CB-4D95-AD42-1055CEF0C37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fld>
            <a:endParaRPr lang="zh-CN" altLang="en-US"/>
          </a:p>
        </p:txBody>
      </p:sp>
      <p:pic>
        <p:nvPicPr>
          <p:cNvPr id="7" name="图片 3"/>
          <p:cNvPicPr>
            <a:picLocks noChangeAspect="1"/>
          </p:cNvPicPr>
          <p:nvPr userDrawn="1"/>
        </p:nvPicPr>
        <p:blipFill>
          <a:blip r:embed="rId12"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3501008"/>
            <a:ext cx="9144000" cy="1800200"/>
          </a:xfrm>
          <a:prstGeom prst="rect">
            <a:avLst/>
          </a:prstGeom>
          <a:solidFill>
            <a:srgbClr val="FF682F"/>
          </a:solidFill>
          <a:ln>
            <a:noFill/>
          </a:ln>
        </p:spPr>
        <p:txBody>
          <a:bodyPr anchor="ctr"/>
          <a:lstStyle/>
          <a:p>
            <a:pPr lvl="0" algn="r" eaLnBrk="1" hangingPunct="1">
              <a:spcAft>
                <a:spcPts val="0"/>
              </a:spcAft>
              <a:defRPr/>
            </a:pPr>
            <a:r>
              <a:rPr lang="zh-CN" altLang="en-US" sz="5400" dirty="0">
                <a:ln w="18415" cmpd="sng">
                  <a:solidFill>
                    <a:srgbClr val="FFFFFF"/>
                  </a:solidFill>
                  <a:prstDash val="solid"/>
                </a:ln>
                <a:solidFill>
                  <a:schemeClr val="bg1"/>
                </a:solidFill>
                <a:latin typeface="+mn-ea"/>
                <a:ea typeface="+mn-ea"/>
                <a:cs typeface="+mj-cs"/>
              </a:rPr>
              <a:t>高级表单和表格</a:t>
            </a:r>
            <a:endParaRPr lang="zh-CN" altLang="en-US" sz="5400" dirty="0">
              <a:ln w="18415" cmpd="sng">
                <a:solidFill>
                  <a:srgbClr val="FFFFFF"/>
                </a:solidFill>
                <a:prstDash val="solid"/>
              </a:ln>
              <a:solidFill>
                <a:schemeClr val="bg1"/>
              </a:solidFill>
              <a:latin typeface="+mn-ea"/>
              <a:ea typeface="+mn-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表格高级</a:t>
            </a:r>
            <a:endParaRPr lang="zh-CN" altLang="en-US" sz="2800" dirty="0">
              <a:ln w="18415" cmpd="sng">
                <a:solidFill>
                  <a:srgbClr val="FFFFFF"/>
                </a:solidFill>
                <a:prstDash val="solid"/>
              </a:ln>
              <a:solidFill>
                <a:schemeClr val="bg1"/>
              </a:solidFill>
              <a:latin typeface="+mn-ea"/>
              <a:ea typeface="+mn-ea"/>
              <a:cs typeface="+mj-cs"/>
            </a:endParaRPr>
          </a:p>
        </p:txBody>
      </p:sp>
      <p:sp>
        <p:nvSpPr>
          <p:cNvPr id="8" name="Rectangle 3"/>
          <p:cNvSpPr txBox="1">
            <a:spLocks noChangeArrowheads="1"/>
          </p:cNvSpPr>
          <p:nvPr/>
        </p:nvSpPr>
        <p:spPr>
          <a:xfrm>
            <a:off x="539750" y="1917700"/>
            <a:ext cx="7842250" cy="4352925"/>
          </a:xfrm>
          <a:prstGeom prst="rect">
            <a:avLst/>
          </a:prstGeom>
        </p:spPr>
        <p:txBody>
          <a:bodyPr/>
          <a:lstStyle/>
          <a:p>
            <a:pPr marL="0" marR="0" lvl="0" indent="0" algn="l" defTabSz="0" rtl="0" eaLnBrk="0" fontAlgn="base" latinLnBrk="0" hangingPunct="0">
              <a:spcBef>
                <a:spcPct val="20000"/>
              </a:spcBef>
              <a:spcAft>
                <a:spcPct val="0"/>
              </a:spcAft>
              <a:buClrTx/>
              <a:buSzTx/>
              <a:buFont typeface="Wingdings" panose="05000000000000000000" pitchFamily="2" charset="2"/>
              <a:buNone/>
              <a:defRPr/>
            </a:pPr>
            <a:r>
              <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 </a:t>
            </a:r>
            <a:endParaRPr kumimoji="0" lang="en-US" altLang="zh-CN"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0" marR="0" lvl="0" indent="0" algn="l" defTabSz="0" rtl="0" eaLnBrk="0" fontAlgn="base" latinLnBrk="0" hangingPunct="0">
              <a:spcBef>
                <a:spcPct val="20000"/>
              </a:spcBef>
              <a:spcAft>
                <a:spcPct val="0"/>
              </a:spcAft>
              <a:buClrTx/>
              <a:buSzTx/>
              <a:buFont typeface="Wingdings" panose="05000000000000000000" pitchFamily="2" charset="2"/>
              <a:buNone/>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表格标签及属性：</a:t>
            </a: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0" rtl="0" eaLnBrk="0" fontAlgn="base" latinLnBrk="0" hangingPunct="0">
              <a:spcBef>
                <a:spcPct val="20000"/>
              </a:spcBef>
              <a:spcAft>
                <a:spcPct val="0"/>
              </a:spcAft>
              <a:buClrTx/>
              <a:buSzTx/>
              <a:buFont typeface="Wingdings" panose="05000000000000000000" pitchFamily="2" charset="2"/>
              <a:buNone/>
              <a:defRPr/>
            </a:pP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0" rtl="0" eaLnBrk="0" fontAlgn="base" latinLnBrk="0" hangingPunct="0">
              <a:spcBef>
                <a:spcPct val="20000"/>
              </a:spcBef>
              <a:spcAft>
                <a:spcPct val="0"/>
              </a:spcAft>
              <a:buClrTx/>
              <a:buSzTx/>
              <a:buFont typeface="Wingdings" panose="05000000000000000000" pitchFamily="2" charset="2"/>
              <a:buChar char="Ø"/>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关于表格的CSS属性</a:t>
            </a: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741680" marR="0" lvl="1" indent="-284480" algn="l" defTabSz="0" rtl="0" eaLnBrk="0" fontAlgn="base" latinLnBrk="0" hangingPunct="0">
              <a:spcBef>
                <a:spcPct val="20000"/>
              </a:spcBef>
              <a:spcAft>
                <a:spcPct val="0"/>
              </a:spcAft>
              <a:buClrTx/>
              <a:buSzTx/>
              <a:buFont typeface="Wingdings" panose="05000000000000000000" pitchFamily="2" charset="2"/>
              <a:buChar char="Ø"/>
              <a:defRPr/>
            </a:pP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a:p>
            <a:pPr marL="741680" marR="0" lvl="1" indent="-284480" algn="l" defTabSz="0" rtl="0" eaLnBrk="0" fontAlgn="base" latinLnBrk="0" hangingPunct="0">
              <a:spcBef>
                <a:spcPct val="20000"/>
              </a:spcBef>
              <a:spcAft>
                <a:spcPct val="0"/>
              </a:spcAft>
              <a:buClrTx/>
              <a:buSzTx/>
              <a:buFont typeface="Wingdings" panose="05000000000000000000" pitchFamily="2" charset="2"/>
              <a:buChar char="Ø"/>
              <a:defRPr/>
            </a:pPr>
            <a:r>
              <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关于表格的布局标签</a:t>
            </a:r>
            <a:endParaRPr kumimoji="0" lang="zh-CN" altLang="en-US" sz="2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表格的</a:t>
            </a:r>
            <a:r>
              <a:rPr lang="en-US" altLang="zh-CN" sz="2800" dirty="0" err="1">
                <a:ln w="18415" cmpd="sng">
                  <a:solidFill>
                    <a:srgbClr val="FFFFFF"/>
                  </a:solidFill>
                  <a:prstDash val="solid"/>
                </a:ln>
                <a:solidFill>
                  <a:schemeClr val="bg1"/>
                </a:solidFill>
                <a:latin typeface="+mn-ea"/>
                <a:ea typeface="+mn-ea"/>
                <a:cs typeface="+mj-cs"/>
              </a:rPr>
              <a:t>css</a:t>
            </a:r>
            <a:r>
              <a:rPr lang="zh-CN" altLang="en-US" sz="2800" dirty="0">
                <a:ln w="18415" cmpd="sng">
                  <a:solidFill>
                    <a:srgbClr val="FFFFFF"/>
                  </a:solidFill>
                  <a:prstDash val="solid"/>
                </a:ln>
                <a:solidFill>
                  <a:schemeClr val="bg1"/>
                </a:solidFill>
                <a:latin typeface="+mn-ea"/>
                <a:ea typeface="+mn-ea"/>
                <a:cs typeface="+mj-cs"/>
              </a:rPr>
              <a:t>属性</a:t>
            </a:r>
            <a:endParaRPr lang="zh-CN" altLang="en-US" sz="2800" dirty="0">
              <a:ln w="18415" cmpd="sng">
                <a:solidFill>
                  <a:srgbClr val="FFFFFF"/>
                </a:solidFill>
                <a:prstDash val="solid"/>
              </a:ln>
              <a:solidFill>
                <a:schemeClr val="bg1"/>
              </a:solidFill>
              <a:latin typeface="+mn-ea"/>
              <a:ea typeface="+mn-ea"/>
              <a:cs typeface="+mj-cs"/>
            </a:endParaRPr>
          </a:p>
        </p:txBody>
      </p:sp>
      <p:graphicFrame>
        <p:nvGraphicFramePr>
          <p:cNvPr id="97285" name="表格 97284"/>
          <p:cNvGraphicFramePr/>
          <p:nvPr/>
        </p:nvGraphicFramePr>
        <p:xfrm>
          <a:off x="828675" y="3140075"/>
          <a:ext cx="7561263" cy="2900363"/>
        </p:xfrm>
        <a:graphic>
          <a:graphicData uri="http://schemas.openxmlformats.org/drawingml/2006/table">
            <a:tbl>
              <a:tblPr/>
              <a:tblGrid>
                <a:gridCol w="1151255"/>
                <a:gridCol w="6410008"/>
              </a:tblGrid>
              <a:tr h="991788">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48" marB="4054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lang="en-US" altLang="x-none" sz="3200" dirty="0">
                          <a:solidFill>
                            <a:srgbClr val="0E208E"/>
                          </a:solidFill>
                          <a:latin typeface="宋体" panose="02010600030101010101" pitchFamily="2" charset="-122"/>
                          <a:ea typeface="宋体" panose="02010600030101010101" pitchFamily="2" charset="-122"/>
                        </a:rPr>
                        <a:t>border-spacing:value; </a:t>
                      </a:r>
                      <a:endParaRPr lang="en-US" altLang="x-none" sz="3200" dirty="0">
                        <a:solidFill>
                          <a:srgbClr val="0E208E"/>
                        </a:solidFill>
                        <a:latin typeface="宋体" panose="02010600030101010101" pitchFamily="2" charset="-122"/>
                        <a:ea typeface="宋体" panose="02010600030101010101" pitchFamily="2" charset="-122"/>
                      </a:endParaRPr>
                    </a:p>
                  </a:txBody>
                  <a:tcPr marL="81150" marR="81150" marT="40548" marB="4054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08575">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48" marB="4054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20000"/>
                        </a:spcBef>
                        <a:buNone/>
                      </a:pPr>
                      <a:r>
                        <a:rPr sz="2400" dirty="0">
                          <a:solidFill>
                            <a:srgbClr val="0E208E"/>
                          </a:solidFill>
                          <a:latin typeface="宋体" panose="02010600030101010101" pitchFamily="2" charset="-122"/>
                          <a:ea typeface="宋体" panose="02010600030101010101" pitchFamily="2" charset="-122"/>
                        </a:rPr>
                        <a:t>单元格间距(</a:t>
                      </a:r>
                      <a:r>
                        <a:rPr sz="2400" dirty="0">
                          <a:solidFill>
                            <a:srgbClr val="FF0000"/>
                          </a:solidFill>
                          <a:latin typeface="宋体" panose="02010600030101010101" pitchFamily="2" charset="-122"/>
                          <a:ea typeface="宋体" panose="02010600030101010101" pitchFamily="2" charset="-122"/>
                        </a:rPr>
                        <a:t>该属性必须给table添加</a:t>
                      </a:r>
                      <a:r>
                        <a:rPr sz="2400" dirty="0">
                          <a:solidFill>
                            <a:srgbClr val="0E208E"/>
                          </a:solidFill>
                          <a:latin typeface="宋体" panose="02010600030101010101" pitchFamily="2" charset="-122"/>
                          <a:ea typeface="宋体" panose="02010600030101010101" pitchFamily="2" charset="-122"/>
                        </a:rPr>
                        <a:t>)</a:t>
                      </a:r>
                      <a:endParaRPr sz="2400" dirty="0">
                        <a:solidFill>
                          <a:srgbClr val="0E208E"/>
                        </a:solidFill>
                        <a:latin typeface="宋体" panose="02010600030101010101" pitchFamily="2" charset="-122"/>
                        <a:ea typeface="宋体" panose="02010600030101010101" pitchFamily="2" charset="-122"/>
                      </a:endParaRPr>
                    </a:p>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sym typeface="+mn-ea"/>
                        </a:rPr>
                        <a:t>表示</a:t>
                      </a:r>
                      <a:r>
                        <a:rPr sz="2400" dirty="0">
                          <a:solidFill>
                            <a:srgbClr val="0E208E"/>
                          </a:solidFill>
                          <a:latin typeface="宋体" panose="02010600030101010101" pitchFamily="2" charset="-122"/>
                          <a:ea typeface="宋体" panose="02010600030101010101" pitchFamily="2" charset="-122"/>
                          <a:sym typeface="+mn-ea"/>
                        </a:rPr>
                        <a:t>单元格边框之间的距离，</a:t>
                      </a:r>
                      <a:endParaRPr sz="2400" dirty="0">
                        <a:solidFill>
                          <a:srgbClr val="0E208E"/>
                        </a:solidFill>
                        <a:latin typeface="宋体" panose="02010600030101010101" pitchFamily="2" charset="-122"/>
                        <a:ea typeface="宋体" panose="02010600030101010101" pitchFamily="2" charset="-122"/>
                        <a:sym typeface="+mn-ea"/>
                      </a:endParaRPr>
                    </a:p>
                    <a:p>
                      <a:pPr marL="0" lvl="0" indent="0" algn="l">
                        <a:spcBef>
                          <a:spcPct val="20000"/>
                        </a:spcBef>
                        <a:buNone/>
                      </a:pPr>
                      <a:r>
                        <a:rPr sz="2400" dirty="0">
                          <a:solidFill>
                            <a:srgbClr val="0E208E"/>
                          </a:solidFill>
                          <a:latin typeface="宋体" panose="02010600030101010101" pitchFamily="2" charset="-122"/>
                          <a:ea typeface="宋体" panose="02010600030101010101" pitchFamily="2" charset="-122"/>
                          <a:sym typeface="+mn-ea"/>
                        </a:rPr>
                        <a:t>不可取负值</a:t>
                      </a:r>
                      <a:endParaRPr sz="2400" dirty="0">
                        <a:solidFill>
                          <a:srgbClr val="0E208E"/>
                        </a:solidFill>
                        <a:latin typeface="宋体" panose="02010600030101010101" pitchFamily="2" charset="-122"/>
                        <a:ea typeface="宋体" panose="02010600030101010101" pitchFamily="2" charset="-122"/>
                        <a:sym typeface="+mn-ea"/>
                      </a:endParaRPr>
                    </a:p>
                    <a:p>
                      <a:pPr marL="0" lvl="0" indent="0">
                        <a:spcBef>
                          <a:spcPct val="20000"/>
                        </a:spcBef>
                        <a:buNone/>
                      </a:pPr>
                      <a:endParaRPr sz="2400" dirty="0">
                        <a:solidFill>
                          <a:srgbClr val="0E208E"/>
                        </a:solidFill>
                        <a:latin typeface="宋体" panose="02010600030101010101" pitchFamily="2" charset="-122"/>
                        <a:ea typeface="宋体" panose="02010600030101010101" pitchFamily="2" charset="-122"/>
                      </a:endParaRPr>
                    </a:p>
                  </a:txBody>
                  <a:tcPr marL="81150" marR="81150" marT="40548" marB="4054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0976" name="文本框 1"/>
          <p:cNvSpPr txBox="1"/>
          <p:nvPr/>
        </p:nvSpPr>
        <p:spPr>
          <a:xfrm>
            <a:off x="900113" y="2278063"/>
            <a:ext cx="7373937" cy="518160"/>
          </a:xfrm>
          <a:prstGeom prst="rect">
            <a:avLst/>
          </a:prstGeom>
          <a:noFill/>
          <a:ln w="9525">
            <a:noFill/>
            <a:miter/>
          </a:ln>
        </p:spPr>
        <p:txBody>
          <a:bodyPr>
            <a:spAutoFit/>
          </a:bodyPr>
          <a:lstStyle/>
          <a:p>
            <a:pPr lvl="0" eaLnBrk="1" hangingPunct="1"/>
            <a:r>
              <a:rPr lang="en-US" altLang="zh-CN" sz="2800" dirty="0">
                <a:solidFill>
                  <a:srgbClr val="FF0000"/>
                </a:solidFill>
                <a:latin typeface="Arial" panose="020B0604020202020204" pitchFamily="34" charset="0"/>
                <a:ea typeface="宋体" panose="02010600030101010101" pitchFamily="2" charset="-122"/>
              </a:rPr>
              <a:t>1</a:t>
            </a:r>
            <a:r>
              <a:rPr lang="zh-CN" altLang="en-US" sz="2800" dirty="0">
                <a:solidFill>
                  <a:srgbClr val="FF0000"/>
                </a:solidFill>
                <a:latin typeface="Arial" panose="020B0604020202020204" pitchFamily="34" charset="0"/>
                <a:ea typeface="宋体" panose="02010600030101010101" pitchFamily="2" charset="-122"/>
              </a:rPr>
              <a:t>、单元格间距：</a:t>
            </a:r>
            <a:endParaRPr lang="zh-CN" altLang="en-US" sz="2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表格的</a:t>
            </a:r>
            <a:r>
              <a:rPr lang="en-US" altLang="zh-CN" sz="2800" dirty="0" err="1">
                <a:ln w="18415" cmpd="sng">
                  <a:solidFill>
                    <a:srgbClr val="FFFFFF"/>
                  </a:solidFill>
                  <a:prstDash val="solid"/>
                </a:ln>
                <a:solidFill>
                  <a:schemeClr val="bg1"/>
                </a:solidFill>
                <a:latin typeface="+mn-ea"/>
              </a:rPr>
              <a:t>css</a:t>
            </a:r>
            <a:r>
              <a:rPr lang="zh-CN" altLang="en-US" sz="2800" dirty="0">
                <a:ln w="18415" cmpd="sng">
                  <a:solidFill>
                    <a:srgbClr val="FFFFFF"/>
                  </a:solidFill>
                  <a:prstDash val="solid"/>
                </a:ln>
                <a:solidFill>
                  <a:schemeClr val="bg1"/>
                </a:solidFill>
                <a:latin typeface="+mn-ea"/>
              </a:rPr>
              <a:t>属性</a:t>
            </a:r>
            <a:endParaRPr lang="zh-CN" altLang="en-US" sz="2800" dirty="0">
              <a:ln w="18415" cmpd="sng">
                <a:solidFill>
                  <a:srgbClr val="FFFFFF"/>
                </a:solidFill>
                <a:prstDash val="solid"/>
              </a:ln>
              <a:solidFill>
                <a:schemeClr val="bg1"/>
              </a:solidFill>
              <a:latin typeface="+mn-ea"/>
            </a:endParaRPr>
          </a:p>
        </p:txBody>
      </p:sp>
      <p:graphicFrame>
        <p:nvGraphicFramePr>
          <p:cNvPr id="2" name="表格 1"/>
          <p:cNvGraphicFramePr/>
          <p:nvPr/>
        </p:nvGraphicFramePr>
        <p:xfrm>
          <a:off x="827088" y="2636838"/>
          <a:ext cx="7561262" cy="3473450"/>
        </p:xfrm>
        <a:graphic>
          <a:graphicData uri="http://schemas.openxmlformats.org/drawingml/2006/table">
            <a:tbl>
              <a:tblPr/>
              <a:tblGrid>
                <a:gridCol w="1151207"/>
                <a:gridCol w="6410055"/>
              </a:tblGrid>
              <a:tr h="1564474">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6" marB="4055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lang="en-US" altLang="x-none" sz="3200" dirty="0">
                          <a:solidFill>
                            <a:srgbClr val="0E208E"/>
                          </a:solidFill>
                          <a:latin typeface="宋体" panose="02010600030101010101" pitchFamily="2" charset="-122"/>
                          <a:ea typeface="宋体" panose="02010600030101010101" pitchFamily="2" charset="-122"/>
                        </a:rPr>
                        <a:t>border-collapse:</a:t>
                      </a:r>
                      <a:endParaRPr lang="en-US" altLang="x-none" sz="3200" dirty="0">
                        <a:solidFill>
                          <a:srgbClr val="0E208E"/>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3200" dirty="0">
                          <a:solidFill>
                            <a:srgbClr val="0E208E"/>
                          </a:solidFill>
                          <a:latin typeface="宋体" panose="02010600030101010101" pitchFamily="2" charset="-122"/>
                          <a:ea typeface="宋体" panose="02010600030101010101" pitchFamily="2" charset="-122"/>
                        </a:rPr>
                        <a:t>separate/collapse;</a:t>
                      </a:r>
                      <a:endParaRPr lang="en-US" altLang="x-none" sz="3200" dirty="0">
                        <a:solidFill>
                          <a:srgbClr val="0E208E"/>
                        </a:solidFill>
                        <a:latin typeface="宋体" panose="02010600030101010101" pitchFamily="2" charset="-122"/>
                        <a:ea typeface="宋体" panose="02010600030101010101" pitchFamily="2" charset="-122"/>
                      </a:endParaRPr>
                    </a:p>
                  </a:txBody>
                  <a:tcPr marL="81150" marR="81150" marT="40556" marB="4055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08976">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6" marB="4055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spcBef>
                          <a:spcPct val="20000"/>
                        </a:spcBef>
                        <a:buNone/>
                      </a:pPr>
                      <a:r>
                        <a:rPr lang="zh-CN" sz="2400" dirty="0">
                          <a:solidFill>
                            <a:srgbClr val="0E208E"/>
                          </a:solidFill>
                          <a:latin typeface="宋体" panose="02010600030101010101" pitchFamily="2" charset="-122"/>
                          <a:ea typeface="宋体" panose="02010600030101010101" pitchFamily="2" charset="-122"/>
                        </a:rPr>
                        <a:t>作用：</a:t>
                      </a:r>
                      <a:r>
                        <a:rPr sz="2400" dirty="0">
                          <a:solidFill>
                            <a:srgbClr val="0E208E"/>
                          </a:solidFill>
                          <a:latin typeface="宋体" panose="02010600030101010101" pitchFamily="2" charset="-122"/>
                          <a:ea typeface="宋体" panose="02010600030101010101" pitchFamily="2" charset="-122"/>
                        </a:rPr>
                        <a:t>合并相邻单元格边框</a:t>
                      </a:r>
                      <a:endParaRPr sz="2400" dirty="0">
                        <a:solidFill>
                          <a:srgbClr val="0E208E"/>
                        </a:solidFill>
                        <a:latin typeface="宋体" panose="02010600030101010101" pitchFamily="2" charset="-122"/>
                        <a:ea typeface="宋体" panose="02010600030101010101" pitchFamily="2" charset="-122"/>
                      </a:endParaRPr>
                    </a:p>
                    <a:p>
                      <a:pPr marL="0" lvl="0" indent="0">
                        <a:spcBef>
                          <a:spcPct val="20000"/>
                        </a:spcBef>
                        <a:buNone/>
                      </a:pPr>
                      <a:r>
                        <a:rPr sz="2400" dirty="0">
                          <a:solidFill>
                            <a:srgbClr val="0E208E"/>
                          </a:solidFill>
                          <a:latin typeface="宋体" panose="02010600030101010101" pitchFamily="2" charset="-122"/>
                          <a:ea typeface="宋体" panose="02010600030101010101" pitchFamily="2" charset="-122"/>
                        </a:rPr>
                        <a:t> </a:t>
                      </a:r>
                      <a:r>
                        <a:rPr sz="2400" dirty="0">
                          <a:solidFill>
                            <a:srgbClr val="0E208E"/>
                          </a:solidFill>
                          <a:latin typeface="宋体" panose="02010600030101010101" pitchFamily="2" charset="-122"/>
                          <a:ea typeface="宋体" panose="02010600030101010101" pitchFamily="2" charset="-122"/>
                          <a:sym typeface="+mn-ea"/>
                        </a:rPr>
                        <a:t>(</a:t>
                      </a:r>
                      <a:r>
                        <a:rPr sz="2400" dirty="0">
                          <a:solidFill>
                            <a:srgbClr val="FF0000"/>
                          </a:solidFill>
                          <a:latin typeface="宋体" panose="02010600030101010101" pitchFamily="2" charset="-122"/>
                          <a:ea typeface="宋体" panose="02010600030101010101" pitchFamily="2" charset="-122"/>
                          <a:sym typeface="+mn-ea"/>
                        </a:rPr>
                        <a:t>该属性必须给table添加</a:t>
                      </a:r>
                      <a:r>
                        <a:rPr sz="2400" dirty="0">
                          <a:solidFill>
                            <a:srgbClr val="0E208E"/>
                          </a:solidFill>
                          <a:latin typeface="宋体" panose="02010600030101010101" pitchFamily="2" charset="-122"/>
                          <a:ea typeface="宋体" panose="02010600030101010101" pitchFamily="2" charset="-122"/>
                          <a:sym typeface="+mn-ea"/>
                        </a:rPr>
                        <a:t>)</a:t>
                      </a:r>
                      <a:endParaRPr sz="2400" dirty="0">
                        <a:solidFill>
                          <a:srgbClr val="0E208E"/>
                        </a:solidFill>
                        <a:latin typeface="宋体" panose="02010600030101010101" pitchFamily="2" charset="-122"/>
                        <a:ea typeface="宋体" panose="02010600030101010101" pitchFamily="2" charset="-122"/>
                      </a:endParaRPr>
                    </a:p>
                    <a:p>
                      <a:pPr marL="0" lvl="0" indent="0">
                        <a:spcBef>
                          <a:spcPct val="20000"/>
                        </a:spcBef>
                        <a:buNone/>
                      </a:pPr>
                      <a:r>
                        <a:rPr sz="2400" dirty="0">
                          <a:solidFill>
                            <a:srgbClr val="0E208E"/>
                          </a:solidFill>
                          <a:latin typeface="宋体" panose="02010600030101010101" pitchFamily="2" charset="-122"/>
                          <a:ea typeface="宋体" panose="02010600030101010101" pitchFamily="2" charset="-122"/>
                        </a:rPr>
                        <a:t>separate(边框分开)</a:t>
                      </a:r>
                      <a:r>
                        <a:rPr lang="zh-CN" sz="2400" dirty="0">
                          <a:solidFill>
                            <a:srgbClr val="0E208E"/>
                          </a:solidFill>
                          <a:latin typeface="宋体" panose="02010600030101010101" pitchFamily="2" charset="-122"/>
                          <a:ea typeface="宋体" panose="02010600030101010101" pitchFamily="2" charset="-122"/>
                        </a:rPr>
                        <a:t>默认值；</a:t>
                      </a:r>
                      <a:endParaRPr lang="zh-CN" sz="2400" dirty="0">
                        <a:solidFill>
                          <a:srgbClr val="0E208E"/>
                        </a:solidFill>
                        <a:latin typeface="宋体" panose="02010600030101010101" pitchFamily="2" charset="-122"/>
                        <a:ea typeface="宋体" panose="02010600030101010101" pitchFamily="2" charset="-122"/>
                      </a:endParaRPr>
                    </a:p>
                    <a:p>
                      <a:pPr marL="0" lvl="0" indent="0">
                        <a:spcBef>
                          <a:spcPct val="20000"/>
                        </a:spcBef>
                        <a:buNone/>
                      </a:pPr>
                      <a:r>
                        <a:rPr sz="2400" dirty="0">
                          <a:solidFill>
                            <a:srgbClr val="0E208E"/>
                          </a:solidFill>
                          <a:latin typeface="宋体" panose="02010600030101010101" pitchFamily="2" charset="-122"/>
                          <a:ea typeface="宋体" panose="02010600030101010101" pitchFamily="2" charset="-122"/>
                        </a:rPr>
                        <a:t>collapse(边框合并)</a:t>
                      </a:r>
                      <a:endParaRPr sz="2400" dirty="0">
                        <a:solidFill>
                          <a:srgbClr val="0E208E"/>
                        </a:solidFill>
                        <a:latin typeface="宋体" panose="02010600030101010101" pitchFamily="2" charset="-122"/>
                        <a:ea typeface="宋体" panose="02010600030101010101" pitchFamily="2" charset="-122"/>
                      </a:endParaRPr>
                    </a:p>
                  </a:txBody>
                  <a:tcPr marL="81150" marR="81150" marT="40556" marB="4055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000" name="文本框 1"/>
          <p:cNvSpPr txBox="1"/>
          <p:nvPr/>
        </p:nvSpPr>
        <p:spPr>
          <a:xfrm>
            <a:off x="900113" y="1990725"/>
            <a:ext cx="4756150" cy="518160"/>
          </a:xfrm>
          <a:prstGeom prst="rect">
            <a:avLst/>
          </a:prstGeom>
          <a:noFill/>
          <a:ln w="9525">
            <a:noFill/>
            <a:miter/>
          </a:ln>
        </p:spPr>
        <p:txBody>
          <a:bodyPr>
            <a:spAutoFit/>
          </a:bodyPr>
          <a:lstStyle/>
          <a:p>
            <a:pPr lvl="0" eaLnBrk="1" hangingPunct="1"/>
            <a:r>
              <a:rPr lang="en-US" altLang="zh-CN" sz="2800" dirty="0">
                <a:solidFill>
                  <a:srgbClr val="FF0000"/>
                </a:solidFill>
                <a:latin typeface="Arial" panose="020B0604020202020204" pitchFamily="34" charset="0"/>
                <a:ea typeface="宋体" panose="02010600030101010101" pitchFamily="2" charset="-122"/>
              </a:rPr>
              <a:t>2</a:t>
            </a:r>
            <a:r>
              <a:rPr lang="zh-CN" altLang="en-US" sz="2800" dirty="0">
                <a:solidFill>
                  <a:srgbClr val="FF0000"/>
                </a:solidFill>
                <a:latin typeface="Arial" panose="020B0604020202020204" pitchFamily="34" charset="0"/>
                <a:ea typeface="宋体" panose="02010600030101010101" pitchFamily="2" charset="-122"/>
              </a:rPr>
              <a:t>、合并相邻单元格边框：</a:t>
            </a:r>
            <a:endParaRPr lang="zh-CN" altLang="en-US" sz="2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表格的</a:t>
            </a:r>
            <a:r>
              <a:rPr lang="en-US" altLang="zh-CN" sz="2800" dirty="0" err="1">
                <a:ln w="18415" cmpd="sng">
                  <a:solidFill>
                    <a:srgbClr val="FFFFFF"/>
                  </a:solidFill>
                  <a:prstDash val="solid"/>
                </a:ln>
                <a:solidFill>
                  <a:schemeClr val="bg1"/>
                </a:solidFill>
                <a:latin typeface="+mn-ea"/>
              </a:rPr>
              <a:t>css</a:t>
            </a:r>
            <a:r>
              <a:rPr lang="zh-CN" altLang="en-US" sz="2800" dirty="0">
                <a:ln w="18415" cmpd="sng">
                  <a:solidFill>
                    <a:srgbClr val="FFFFFF"/>
                  </a:solidFill>
                  <a:prstDash val="solid"/>
                </a:ln>
                <a:solidFill>
                  <a:schemeClr val="bg1"/>
                </a:solidFill>
                <a:latin typeface="+mn-ea"/>
              </a:rPr>
              <a:t>属性</a:t>
            </a:r>
            <a:endParaRPr lang="zh-CN" altLang="en-US" sz="2800" dirty="0">
              <a:ln w="18415" cmpd="sng">
                <a:solidFill>
                  <a:srgbClr val="FFFFFF"/>
                </a:solidFill>
                <a:prstDash val="solid"/>
              </a:ln>
              <a:solidFill>
                <a:schemeClr val="bg1"/>
              </a:solidFill>
              <a:latin typeface="+mn-ea"/>
            </a:endParaRPr>
          </a:p>
        </p:txBody>
      </p:sp>
      <p:graphicFrame>
        <p:nvGraphicFramePr>
          <p:cNvPr id="97285" name="表格 97284"/>
          <p:cNvGraphicFramePr/>
          <p:nvPr/>
        </p:nvGraphicFramePr>
        <p:xfrm>
          <a:off x="828675" y="3068003"/>
          <a:ext cx="7561263" cy="2352675"/>
        </p:xfrm>
        <a:graphic>
          <a:graphicData uri="http://schemas.openxmlformats.org/drawingml/2006/table">
            <a:tbl>
              <a:tblPr/>
              <a:tblGrid>
                <a:gridCol w="1151207"/>
                <a:gridCol w="6410056"/>
              </a:tblGrid>
              <a:tr h="992023">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7" marB="4055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sz="3200" dirty="0">
                          <a:solidFill>
                            <a:srgbClr val="0E208E"/>
                          </a:solidFill>
                          <a:latin typeface="宋体" panose="02010600030101010101" pitchFamily="2" charset="-122"/>
                          <a:ea typeface="宋体" panose="02010600030101010101" pitchFamily="2" charset="-122"/>
                          <a:sym typeface="+mn-ea"/>
                        </a:rPr>
                        <a:t>empty-cells:show</a:t>
                      </a:r>
                      <a:r>
                        <a:rPr lang="en-US" sz="3200" dirty="0">
                          <a:solidFill>
                            <a:srgbClr val="0E208E"/>
                          </a:solidFill>
                          <a:latin typeface="宋体" panose="02010600030101010101" pitchFamily="2" charset="-122"/>
                          <a:ea typeface="宋体" panose="02010600030101010101" pitchFamily="2" charset="-122"/>
                          <a:sym typeface="+mn-ea"/>
                        </a:rPr>
                        <a:t>/</a:t>
                      </a:r>
                      <a:r>
                        <a:rPr sz="3200" dirty="0">
                          <a:solidFill>
                            <a:srgbClr val="0E208E"/>
                          </a:solidFill>
                          <a:latin typeface="宋体" panose="02010600030101010101" pitchFamily="2" charset="-122"/>
                          <a:ea typeface="宋体" panose="02010600030101010101" pitchFamily="2" charset="-122"/>
                          <a:sym typeface="+mn-ea"/>
                        </a:rPr>
                        <a:t>hide;</a:t>
                      </a:r>
                      <a:endParaRPr lang="en-US" altLang="x-none" sz="3200" dirty="0">
                        <a:solidFill>
                          <a:srgbClr val="0E208E"/>
                        </a:solidFill>
                        <a:latin typeface="宋体" panose="02010600030101010101" pitchFamily="2" charset="-122"/>
                        <a:ea typeface="宋体" panose="02010600030101010101" pitchFamily="2" charset="-122"/>
                      </a:endParaRPr>
                    </a:p>
                  </a:txBody>
                  <a:tcPr marL="81150" marR="81150" marT="40557" marB="405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60652">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7" marB="4055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sz="2400" dirty="0" err="1">
                          <a:solidFill>
                            <a:srgbClr val="0E208E"/>
                          </a:solidFill>
                          <a:latin typeface="宋体" panose="02010600030101010101" pitchFamily="2" charset="-122"/>
                          <a:ea typeface="宋体" panose="02010600030101010101" pitchFamily="2" charset="-122"/>
                        </a:rPr>
                        <a:t>定义当单元格无内容时，是否显示该单元格的边框</a:t>
                      </a:r>
                      <a:r>
                        <a:rPr lang="zh-CN" altLang="en-US" sz="2400" dirty="0">
                          <a:solidFill>
                            <a:srgbClr val="0E208E"/>
                          </a:solidFill>
                          <a:latin typeface="宋体" panose="02010600030101010101" pitchFamily="2" charset="-122"/>
                          <a:ea typeface="宋体" panose="02010600030101010101" pitchFamily="2" charset="-122"/>
                        </a:rPr>
                        <a:t>区域</a:t>
                      </a:r>
                      <a:r>
                        <a:rPr sz="2400" dirty="0">
                          <a:solidFill>
                            <a:srgbClr val="0E208E"/>
                          </a:solidFill>
                          <a:latin typeface="宋体" panose="02010600030101010101" pitchFamily="2" charset="-122"/>
                          <a:ea typeface="宋体" panose="02010600030101010101" pitchFamily="2" charset="-122"/>
                        </a:rPr>
                        <a:t>；</a:t>
                      </a:r>
                      <a:endParaRPr sz="2400" dirty="0">
                        <a:solidFill>
                          <a:srgbClr val="0E208E"/>
                        </a:solidFill>
                        <a:latin typeface="宋体" panose="02010600030101010101" pitchFamily="2" charset="-122"/>
                        <a:ea typeface="宋体" panose="02010600030101010101" pitchFamily="2" charset="-122"/>
                      </a:endParaRPr>
                    </a:p>
                    <a:p>
                      <a:pPr marL="0" lvl="0" indent="0" algn="l">
                        <a:spcBef>
                          <a:spcPct val="20000"/>
                        </a:spcBef>
                        <a:buNone/>
                      </a:pPr>
                      <a:r>
                        <a:rPr sz="2400" dirty="0">
                          <a:solidFill>
                            <a:srgbClr val="0E208E"/>
                          </a:solidFill>
                          <a:latin typeface="宋体" panose="02010600030101010101" pitchFamily="2" charset="-122"/>
                          <a:ea typeface="宋体" panose="02010600030101010101" pitchFamily="2" charset="-122"/>
                        </a:rPr>
                        <a:t>show：显示 ；hide：隐藏；</a:t>
                      </a:r>
                      <a:endParaRPr sz="2400" dirty="0">
                        <a:solidFill>
                          <a:srgbClr val="0E208E"/>
                        </a:solidFill>
                        <a:latin typeface="宋体" panose="02010600030101010101" pitchFamily="2" charset="-122"/>
                        <a:ea typeface="宋体" panose="02010600030101010101" pitchFamily="2" charset="-122"/>
                      </a:endParaRPr>
                    </a:p>
                  </a:txBody>
                  <a:tcPr marL="81150" marR="81150" marT="40557" marB="405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3024" name="文本框 1"/>
          <p:cNvSpPr txBox="1"/>
          <p:nvPr/>
        </p:nvSpPr>
        <p:spPr>
          <a:xfrm>
            <a:off x="900113" y="2132965"/>
            <a:ext cx="7372350" cy="518160"/>
          </a:xfrm>
          <a:prstGeom prst="rect">
            <a:avLst/>
          </a:prstGeom>
          <a:noFill/>
          <a:ln w="9525">
            <a:noFill/>
            <a:miter/>
          </a:ln>
        </p:spPr>
        <p:txBody>
          <a:bodyPr>
            <a:spAutoFit/>
          </a:bodyPr>
          <a:lstStyle/>
          <a:p>
            <a:pPr lvl="0" eaLnBrk="1" hangingPunct="1"/>
            <a:r>
              <a:rPr lang="en-US" altLang="zh-CN" sz="2800" dirty="0">
                <a:solidFill>
                  <a:srgbClr val="FF0000"/>
                </a:solidFill>
                <a:latin typeface="Arial" panose="020B0604020202020204" pitchFamily="34" charset="0"/>
                <a:ea typeface="宋体" panose="02010600030101010101" pitchFamily="2" charset="-122"/>
              </a:rPr>
              <a:t>3</a:t>
            </a:r>
            <a:r>
              <a:rPr lang="zh-CN" altLang="en-US"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sym typeface="Arial" panose="020B0604020202020204" pitchFamily="34" charset="0"/>
              </a:rPr>
              <a:t>无内容时单元格的设置</a:t>
            </a:r>
            <a:r>
              <a:rPr lang="zh-CN" altLang="en-US" sz="2800" dirty="0">
                <a:solidFill>
                  <a:srgbClr val="FF0000"/>
                </a:solidFill>
                <a:latin typeface="Arial" panose="020B0604020202020204" pitchFamily="34" charset="0"/>
                <a:ea typeface="宋体" panose="02010600030101010101" pitchFamily="2" charset="-122"/>
              </a:rPr>
              <a:t>：</a:t>
            </a:r>
            <a:endParaRPr lang="zh-CN" altLang="en-US" sz="2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表格的</a:t>
            </a:r>
            <a:r>
              <a:rPr lang="en-US" altLang="zh-CN" sz="2800" dirty="0" err="1">
                <a:ln w="18415" cmpd="sng">
                  <a:solidFill>
                    <a:srgbClr val="FFFFFF"/>
                  </a:solidFill>
                  <a:prstDash val="solid"/>
                </a:ln>
                <a:solidFill>
                  <a:schemeClr val="bg1"/>
                </a:solidFill>
                <a:latin typeface="+mn-ea"/>
              </a:rPr>
              <a:t>css</a:t>
            </a:r>
            <a:r>
              <a:rPr lang="zh-CN" altLang="en-US" sz="2800" dirty="0">
                <a:ln w="18415" cmpd="sng">
                  <a:solidFill>
                    <a:srgbClr val="FFFFFF"/>
                  </a:solidFill>
                  <a:prstDash val="solid"/>
                </a:ln>
                <a:solidFill>
                  <a:schemeClr val="bg1"/>
                </a:solidFill>
                <a:latin typeface="+mn-ea"/>
              </a:rPr>
              <a:t>属性</a:t>
            </a:r>
            <a:endParaRPr lang="zh-CN" altLang="en-US" sz="2800" dirty="0">
              <a:ln w="18415" cmpd="sng">
                <a:solidFill>
                  <a:srgbClr val="FFFFFF"/>
                </a:solidFill>
                <a:prstDash val="solid"/>
              </a:ln>
              <a:solidFill>
                <a:schemeClr val="bg1"/>
              </a:solidFill>
              <a:latin typeface="+mn-ea"/>
            </a:endParaRPr>
          </a:p>
        </p:txBody>
      </p:sp>
      <p:graphicFrame>
        <p:nvGraphicFramePr>
          <p:cNvPr id="97285" name="表格 97284"/>
          <p:cNvGraphicFramePr/>
          <p:nvPr/>
        </p:nvGraphicFramePr>
        <p:xfrm>
          <a:off x="828675" y="2725738"/>
          <a:ext cx="7561263" cy="2982912"/>
        </p:xfrm>
        <a:graphic>
          <a:graphicData uri="http://schemas.openxmlformats.org/drawingml/2006/table">
            <a:tbl>
              <a:tblPr/>
              <a:tblGrid>
                <a:gridCol w="1163271"/>
                <a:gridCol w="6397992"/>
              </a:tblGrid>
              <a:tr h="617220">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2" marB="4055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sz="3200" dirty="0">
                          <a:solidFill>
                            <a:srgbClr val="0E208E"/>
                          </a:solidFill>
                          <a:latin typeface="宋体" panose="02010600030101010101" pitchFamily="2" charset="-122"/>
                          <a:ea typeface="宋体" panose="02010600030101010101" pitchFamily="2" charset="-122"/>
                          <a:sym typeface="+mn-ea"/>
                        </a:rPr>
                        <a:t>table-layout:auto/fixed</a:t>
                      </a:r>
                      <a:r>
                        <a:rPr lang="en-US" sz="3200" dirty="0">
                          <a:solidFill>
                            <a:srgbClr val="0E208E"/>
                          </a:solidFill>
                          <a:latin typeface="宋体" panose="02010600030101010101" pitchFamily="2" charset="-122"/>
                          <a:ea typeface="宋体" panose="02010600030101010101" pitchFamily="2" charset="-122"/>
                          <a:sym typeface="+mn-ea"/>
                        </a:rPr>
                        <a:t>;</a:t>
                      </a:r>
                      <a:endParaRPr lang="en-US" sz="3200" dirty="0">
                        <a:solidFill>
                          <a:srgbClr val="0E208E"/>
                        </a:solidFill>
                        <a:latin typeface="宋体" panose="02010600030101010101" pitchFamily="2" charset="-122"/>
                        <a:ea typeface="宋体" panose="02010600030101010101" pitchFamily="2" charset="-122"/>
                        <a:sym typeface="+mn-ea"/>
                      </a:endParaRPr>
                    </a:p>
                  </a:txBody>
                  <a:tcPr marL="81150" marR="81150" marT="40552" marB="4055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365692">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2" marB="4055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sz="2000" dirty="0">
                          <a:solidFill>
                            <a:srgbClr val="0E208E"/>
                          </a:solidFill>
                          <a:latin typeface="宋体" panose="02010600030101010101" pitchFamily="2" charset="-122"/>
                          <a:ea typeface="宋体" panose="02010600030101010101" pitchFamily="2" charset="-122"/>
                        </a:rPr>
                        <a:t>定义表格的布局算法，</a:t>
                      </a:r>
                      <a:r>
                        <a:rPr lang="zh-CN" sz="2000" dirty="0">
                          <a:solidFill>
                            <a:srgbClr val="0E208E"/>
                          </a:solidFill>
                          <a:latin typeface="宋体" panose="02010600030101010101" pitchFamily="2" charset="-122"/>
                          <a:ea typeface="宋体" panose="02010600030101010101" pitchFamily="2" charset="-122"/>
                        </a:rPr>
                        <a:t>设置</a:t>
                      </a:r>
                      <a:r>
                        <a:rPr lang="en-US" altLang="zh-CN" sz="2000" dirty="0">
                          <a:solidFill>
                            <a:srgbClr val="0E208E"/>
                          </a:solidFill>
                          <a:latin typeface="宋体" panose="02010600030101010101" pitchFamily="2" charset="-122"/>
                          <a:ea typeface="宋体" panose="02010600030101010101" pitchFamily="2" charset="-122"/>
                        </a:rPr>
                        <a:t>fixed</a:t>
                      </a:r>
                      <a:r>
                        <a:rPr lang="zh-CN" altLang="en-US" sz="2000" dirty="0">
                          <a:solidFill>
                            <a:srgbClr val="0E208E"/>
                          </a:solidFill>
                          <a:latin typeface="宋体" panose="02010600030101010101" pitchFamily="2" charset="-122"/>
                          <a:ea typeface="宋体" panose="02010600030101010101" pitchFamily="2" charset="-122"/>
                        </a:rPr>
                        <a:t>，文本为英文字母且无空格时，内容超出单元格宽度则固定不变；如没设宽则平均分配；设置</a:t>
                      </a:r>
                      <a:r>
                        <a:rPr lang="en-US" altLang="zh-CN" sz="2000" dirty="0">
                          <a:solidFill>
                            <a:srgbClr val="0E208E"/>
                          </a:solidFill>
                          <a:latin typeface="宋体" panose="02010600030101010101" pitchFamily="2" charset="-122"/>
                          <a:ea typeface="宋体" panose="02010600030101010101" pitchFamily="2" charset="-122"/>
                        </a:rPr>
                        <a:t>auto</a:t>
                      </a:r>
                      <a:r>
                        <a:rPr lang="zh-CN" altLang="en-US" sz="2000" dirty="0">
                          <a:solidFill>
                            <a:srgbClr val="0E208E"/>
                          </a:solidFill>
                          <a:latin typeface="宋体" panose="02010600030101010101" pitchFamily="2" charset="-122"/>
                          <a:ea typeface="宋体" panose="02010600030101010101" pitchFamily="2" charset="-122"/>
                        </a:rPr>
                        <a:t>时，则随内容宽度而定；火狐浏览器存在兼容。</a:t>
                      </a:r>
                      <a:endParaRPr lang="zh-CN" altLang="en-US" sz="2000" dirty="0">
                        <a:solidFill>
                          <a:srgbClr val="0E208E"/>
                        </a:solidFill>
                        <a:latin typeface="宋体" panose="02010600030101010101" pitchFamily="2" charset="-122"/>
                        <a:ea typeface="宋体" panose="02010600030101010101" pitchFamily="2" charset="-122"/>
                      </a:endParaRPr>
                    </a:p>
                    <a:p>
                      <a:pPr marL="0" lvl="0" indent="0" algn="l">
                        <a:spcBef>
                          <a:spcPct val="20000"/>
                        </a:spcBef>
                        <a:buNone/>
                      </a:pPr>
                      <a:r>
                        <a:rPr sz="2400" dirty="0">
                          <a:solidFill>
                            <a:srgbClr val="0E208E"/>
                          </a:solidFill>
                          <a:latin typeface="宋体" panose="02010600030101010101" pitchFamily="2" charset="-122"/>
                          <a:ea typeface="宋体" panose="02010600030101010101" pitchFamily="2" charset="-122"/>
                        </a:rPr>
                        <a:t>(</a:t>
                      </a:r>
                      <a:r>
                        <a:rPr lang="en-US" sz="2400" dirty="0">
                          <a:solidFill>
                            <a:srgbClr val="0E208E"/>
                          </a:solidFill>
                          <a:latin typeface="宋体" panose="02010600030101010101" pitchFamily="2" charset="-122"/>
                          <a:ea typeface="宋体" panose="02010600030101010101" pitchFamily="2" charset="-122"/>
                        </a:rPr>
                        <a:t>fixed</a:t>
                      </a:r>
                      <a:r>
                        <a:rPr lang="zh-CN" altLang="en-US" sz="2400" dirty="0">
                          <a:solidFill>
                            <a:srgbClr val="0E208E"/>
                          </a:solidFill>
                          <a:latin typeface="宋体" panose="02010600030101010101" pitchFamily="2" charset="-122"/>
                          <a:ea typeface="宋体" panose="02010600030101010101" pitchFamily="2" charset="-122"/>
                        </a:rPr>
                        <a:t>：</a:t>
                      </a:r>
                      <a:r>
                        <a:rPr sz="2400" dirty="0">
                          <a:solidFill>
                            <a:srgbClr val="0E208E"/>
                          </a:solidFill>
                          <a:latin typeface="宋体" panose="02010600030101010101" pitchFamily="2" charset="-122"/>
                          <a:ea typeface="宋体" panose="02010600030101010101" pitchFamily="2" charset="-122"/>
                        </a:rPr>
                        <a:t>固定宽，不会随内容多少改变单元格宽</a:t>
                      </a:r>
                      <a:r>
                        <a:rPr lang="en-US" sz="2400" dirty="0">
                          <a:solidFill>
                            <a:srgbClr val="0E208E"/>
                          </a:solidFill>
                          <a:latin typeface="宋体" panose="02010600030101010101" pitchFamily="2" charset="-122"/>
                          <a:ea typeface="宋体" panose="02010600030101010101" pitchFamily="2" charset="-122"/>
                        </a:rPr>
                        <a:t>,</a:t>
                      </a:r>
                      <a:r>
                        <a:rPr lang="zh-CN" altLang="en-US" sz="2400" dirty="0">
                          <a:solidFill>
                            <a:srgbClr val="0E208E"/>
                          </a:solidFill>
                          <a:latin typeface="Calibri" panose="020F0502020204030204" pitchFamily="34" charset="0"/>
                          <a:ea typeface="宋体" panose="02010600030101010101" pitchFamily="2" charset="-122"/>
                          <a:sym typeface="+mn-ea"/>
                        </a:rPr>
                        <a:t>宽度可以明确定义，没有定义时则宽度会平均分配，高度则会随内容变化</a:t>
                      </a:r>
                      <a:r>
                        <a:rPr sz="2400" dirty="0">
                          <a:solidFill>
                            <a:srgbClr val="0E208E"/>
                          </a:solidFill>
                          <a:latin typeface="宋体" panose="02010600030101010101" pitchFamily="2" charset="-122"/>
                          <a:ea typeface="宋体" panose="02010600030101010101" pitchFamily="2" charset="-122"/>
                        </a:rPr>
                        <a:t>)</a:t>
                      </a:r>
                      <a:endParaRPr sz="2400" dirty="0">
                        <a:solidFill>
                          <a:srgbClr val="0E208E"/>
                        </a:solidFill>
                        <a:latin typeface="宋体" panose="02010600030101010101" pitchFamily="2" charset="-122"/>
                        <a:ea typeface="宋体" panose="02010600030101010101" pitchFamily="2" charset="-122"/>
                      </a:endParaRPr>
                    </a:p>
                  </a:txBody>
                  <a:tcPr marL="81150" marR="81150" marT="40552" marB="4055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4048" name="文本框 1"/>
          <p:cNvSpPr txBox="1"/>
          <p:nvPr/>
        </p:nvSpPr>
        <p:spPr>
          <a:xfrm>
            <a:off x="490538" y="1917700"/>
            <a:ext cx="7637462" cy="518160"/>
          </a:xfrm>
          <a:prstGeom prst="rect">
            <a:avLst/>
          </a:prstGeom>
          <a:noFill/>
          <a:ln w="9525">
            <a:noFill/>
            <a:miter/>
          </a:ln>
        </p:spPr>
        <p:txBody>
          <a:bodyPr>
            <a:spAutoFit/>
          </a:bodyPr>
          <a:lstStyle/>
          <a:p>
            <a:pPr lvl="0" eaLnBrk="1" hangingPunct="1"/>
            <a:r>
              <a:rPr lang="en-US" altLang="zh-CN" sz="2800" dirty="0">
                <a:solidFill>
                  <a:srgbClr val="FF0000"/>
                </a:solidFill>
                <a:latin typeface="Arial" panose="020B0604020202020204" pitchFamily="34" charset="0"/>
                <a:ea typeface="宋体" panose="02010600030101010101" pitchFamily="2" charset="-122"/>
              </a:rPr>
              <a:t>4</a:t>
            </a:r>
            <a:r>
              <a:rPr lang="zh-CN" altLang="en-US" sz="2800" dirty="0">
                <a:solidFill>
                  <a:srgbClr val="FF0000"/>
                </a:solidFill>
                <a:latin typeface="Arial" panose="020B0604020202020204" pitchFamily="34" charset="0"/>
                <a:ea typeface="宋体" panose="02010600030101010101" pitchFamily="2" charset="-122"/>
              </a:rPr>
              <a:t>、</a:t>
            </a:r>
            <a:r>
              <a:rPr lang="zh-CN" altLang="en-US" sz="2800" dirty="0">
                <a:solidFill>
                  <a:srgbClr val="FF0000"/>
                </a:solidFill>
                <a:latin typeface="Arial" panose="020B0604020202020204" pitchFamily="34" charset="0"/>
                <a:ea typeface="宋体" panose="02010600030101010101" pitchFamily="2" charset="-122"/>
                <a:sym typeface="Arial" panose="020B0604020202020204" pitchFamily="34" charset="0"/>
              </a:rPr>
              <a:t>显示单元格行和列的算法(加快运行的速度)</a:t>
            </a:r>
            <a:r>
              <a:rPr lang="zh-CN" altLang="en-US" sz="2800" dirty="0">
                <a:solidFill>
                  <a:srgbClr val="FF0000"/>
                </a:solidFill>
                <a:latin typeface="Arial" panose="020B0604020202020204" pitchFamily="34" charset="0"/>
                <a:ea typeface="宋体" panose="02010600030101010101" pitchFamily="2" charset="-122"/>
              </a:rPr>
              <a:t>：</a:t>
            </a:r>
            <a:endParaRPr lang="zh-CN" altLang="en-US" sz="2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表格的</a:t>
            </a:r>
            <a:r>
              <a:rPr lang="en-US" altLang="zh-CN" sz="2800" dirty="0" err="1">
                <a:ln w="18415" cmpd="sng">
                  <a:solidFill>
                    <a:srgbClr val="FFFFFF"/>
                  </a:solidFill>
                  <a:prstDash val="solid"/>
                </a:ln>
                <a:solidFill>
                  <a:schemeClr val="bg1"/>
                </a:solidFill>
                <a:latin typeface="+mn-ea"/>
              </a:rPr>
              <a:t>css</a:t>
            </a:r>
            <a:r>
              <a:rPr lang="zh-CN" altLang="en-US" sz="2800" dirty="0">
                <a:ln w="18415" cmpd="sng">
                  <a:solidFill>
                    <a:srgbClr val="FFFFFF"/>
                  </a:solidFill>
                  <a:prstDash val="solid"/>
                </a:ln>
                <a:solidFill>
                  <a:schemeClr val="bg1"/>
                </a:solidFill>
                <a:latin typeface="+mn-ea"/>
              </a:rPr>
              <a:t>属性</a:t>
            </a:r>
            <a:endParaRPr lang="zh-CN" altLang="en-US" sz="2800" dirty="0">
              <a:ln w="18415" cmpd="sng">
                <a:solidFill>
                  <a:srgbClr val="FFFFFF"/>
                </a:solidFill>
                <a:prstDash val="solid"/>
              </a:ln>
              <a:solidFill>
                <a:schemeClr val="bg1"/>
              </a:solidFill>
              <a:latin typeface="+mn-ea"/>
            </a:endParaRPr>
          </a:p>
        </p:txBody>
      </p:sp>
      <p:graphicFrame>
        <p:nvGraphicFramePr>
          <p:cNvPr id="97285" name="表格 97284"/>
          <p:cNvGraphicFramePr/>
          <p:nvPr/>
        </p:nvGraphicFramePr>
        <p:xfrm>
          <a:off x="828675" y="2725738"/>
          <a:ext cx="7561263" cy="2051050"/>
        </p:xfrm>
        <a:graphic>
          <a:graphicData uri="http://schemas.openxmlformats.org/drawingml/2006/table">
            <a:tbl>
              <a:tblPr/>
              <a:tblGrid>
                <a:gridCol w="1151207"/>
                <a:gridCol w="6410056"/>
              </a:tblGrid>
              <a:tr h="1105076">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9" marB="4056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双数行： tr:nth-child(2n </a:t>
                      </a:r>
                      <a:r>
                        <a:rPr lang="en-US" sz="2800" dirty="0">
                          <a:solidFill>
                            <a:srgbClr val="0E208E"/>
                          </a:solidFill>
                          <a:latin typeface="宋体" panose="02010600030101010101" pitchFamily="2" charset="-122"/>
                          <a:ea typeface="宋体" panose="02010600030101010101" pitchFamily="2" charset="-122"/>
                          <a:sym typeface="+mn-ea"/>
                        </a:rPr>
                        <a:t>even</a:t>
                      </a:r>
                      <a:r>
                        <a:rPr sz="2800" dirty="0">
                          <a:solidFill>
                            <a:srgbClr val="0E208E"/>
                          </a:solidFill>
                          <a:latin typeface="宋体" panose="02010600030101010101" pitchFamily="2" charset="-122"/>
                          <a:ea typeface="宋体" panose="02010600030101010101" pitchFamily="2" charset="-122"/>
                          <a:sym typeface="+mn-ea"/>
                        </a:rPr>
                        <a:t>){ }</a:t>
                      </a:r>
                      <a:endParaRPr sz="2800" dirty="0">
                        <a:solidFill>
                          <a:srgbClr val="0E208E"/>
                        </a:solidFill>
                        <a:latin typeface="宋体" panose="02010600030101010101" pitchFamily="2" charset="-122"/>
                        <a:ea typeface="宋体" panose="02010600030101010101" pitchFamily="2" charset="-122"/>
                        <a:sym typeface="+mn-ea"/>
                      </a:endParaRPr>
                    </a:p>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单数行： tr:nth-child(2n+1 </a:t>
                      </a:r>
                      <a:r>
                        <a:rPr lang="en-US" sz="2800" dirty="0">
                          <a:solidFill>
                            <a:srgbClr val="0E208E"/>
                          </a:solidFill>
                          <a:latin typeface="宋体" panose="02010600030101010101" pitchFamily="2" charset="-122"/>
                          <a:ea typeface="宋体" panose="02010600030101010101" pitchFamily="2" charset="-122"/>
                          <a:sym typeface="+mn-ea"/>
                        </a:rPr>
                        <a:t>odd</a:t>
                      </a:r>
                      <a:r>
                        <a:rPr sz="2800" dirty="0">
                          <a:solidFill>
                            <a:srgbClr val="0E208E"/>
                          </a:solidFill>
                          <a:latin typeface="宋体" panose="02010600030101010101" pitchFamily="2" charset="-122"/>
                          <a:ea typeface="宋体" panose="02010600030101010101" pitchFamily="2" charset="-122"/>
                          <a:sym typeface="+mn-ea"/>
                        </a:rPr>
                        <a:t>){ }</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69" marB="4056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5974">
                <a:tc>
                  <a:txBody>
                    <a:body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9" marB="4056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rPr>
                        <a:t>设置</a:t>
                      </a:r>
                      <a:r>
                        <a:rPr lang="zh-CN" sz="2400" dirty="0">
                          <a:solidFill>
                            <a:srgbClr val="C00000"/>
                          </a:solidFill>
                          <a:latin typeface="宋体" panose="02010600030101010101" pitchFamily="2" charset="-122"/>
                          <a:ea typeface="宋体" panose="02010600030101010101" pitchFamily="2" charset="-122"/>
                        </a:rPr>
                        <a:t>单数</a:t>
                      </a:r>
                      <a:r>
                        <a:rPr lang="zh-CN" sz="2400" dirty="0">
                          <a:solidFill>
                            <a:srgbClr val="0E208E"/>
                          </a:solidFill>
                          <a:latin typeface="宋体" panose="02010600030101010101" pitchFamily="2" charset="-122"/>
                          <a:ea typeface="宋体" panose="02010600030101010101" pitchFamily="2" charset="-122"/>
                        </a:rPr>
                        <a:t>单元格的样式和</a:t>
                      </a:r>
                      <a:r>
                        <a:rPr lang="zh-CN" sz="2400" dirty="0">
                          <a:solidFill>
                            <a:srgbClr val="C00000"/>
                          </a:solidFill>
                          <a:latin typeface="宋体" panose="02010600030101010101" pitchFamily="2" charset="-122"/>
                          <a:ea typeface="宋体" panose="02010600030101010101" pitchFamily="2" charset="-122"/>
                        </a:rPr>
                        <a:t>双数</a:t>
                      </a:r>
                      <a:r>
                        <a:rPr lang="zh-CN" sz="2400" dirty="0">
                          <a:solidFill>
                            <a:srgbClr val="0E208E"/>
                          </a:solidFill>
                          <a:latin typeface="宋体" panose="02010600030101010101" pitchFamily="2" charset="-122"/>
                          <a:ea typeface="宋体" panose="02010600030101010101" pitchFamily="2" charset="-122"/>
                        </a:rPr>
                        <a:t>单元格的样式</a:t>
                      </a:r>
                      <a:endParaRPr lang="zh-CN" sz="2400" dirty="0">
                        <a:solidFill>
                          <a:srgbClr val="0E208E"/>
                        </a:solidFill>
                        <a:latin typeface="宋体" panose="02010600030101010101" pitchFamily="2" charset="-122"/>
                        <a:ea typeface="宋体" panose="02010600030101010101" pitchFamily="2" charset="-122"/>
                      </a:endParaRPr>
                    </a:p>
                  </a:txBody>
                  <a:tcPr marL="81150" marR="81150" marT="40569" marB="4056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6096" name="文本框 1"/>
          <p:cNvSpPr txBox="1"/>
          <p:nvPr/>
        </p:nvSpPr>
        <p:spPr>
          <a:xfrm>
            <a:off x="490538" y="1917700"/>
            <a:ext cx="7637462" cy="518160"/>
          </a:xfrm>
          <a:prstGeom prst="rect">
            <a:avLst/>
          </a:prstGeom>
          <a:noFill/>
          <a:ln w="9525">
            <a:noFill/>
            <a:miter/>
          </a:ln>
        </p:spPr>
        <p:txBody>
          <a:bodyPr>
            <a:spAutoFit/>
          </a:bodyPr>
          <a:lstStyle/>
          <a:p>
            <a:pPr lvl="0" eaLnBrk="1" hangingPunct="1"/>
            <a:r>
              <a:rPr lang="en-US" altLang="zh-CN" sz="2800" dirty="0">
                <a:solidFill>
                  <a:srgbClr val="FF0000"/>
                </a:solidFill>
                <a:latin typeface="Arial" panose="020B0604020202020204" pitchFamily="34" charset="0"/>
                <a:ea typeface="宋体" panose="02010600030101010101" pitchFamily="2" charset="-122"/>
              </a:rPr>
              <a:t>5</a:t>
            </a:r>
            <a:r>
              <a:rPr lang="zh-CN" altLang="en-US" sz="2800" dirty="0">
                <a:solidFill>
                  <a:srgbClr val="FF0000"/>
                </a:solidFill>
                <a:latin typeface="Arial" panose="020B0604020202020204" pitchFamily="34" charset="0"/>
                <a:ea typeface="宋体" panose="02010600030101010101" pitchFamily="2" charset="-122"/>
              </a:rPr>
              <a:t>、隔行变色设置：</a:t>
            </a:r>
            <a:endParaRPr lang="en-US" altLang="zh-CN" sz="2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表格的属性</a:t>
            </a:r>
            <a:endParaRPr lang="zh-CN" altLang="en-US" sz="2800" dirty="0">
              <a:ln w="18415" cmpd="sng">
                <a:solidFill>
                  <a:srgbClr val="FFFFFF"/>
                </a:solidFill>
                <a:prstDash val="solid"/>
              </a:ln>
              <a:solidFill>
                <a:schemeClr val="bg1"/>
              </a:solidFill>
              <a:latin typeface="+mn-ea"/>
            </a:endParaRPr>
          </a:p>
        </p:txBody>
      </p:sp>
      <p:sp>
        <p:nvSpPr>
          <p:cNvPr id="4" name="文本框 3"/>
          <p:cNvSpPr txBox="1"/>
          <p:nvPr/>
        </p:nvSpPr>
        <p:spPr>
          <a:xfrm>
            <a:off x="211455" y="1622425"/>
            <a:ext cx="8753475" cy="3931920"/>
          </a:xfrm>
          <a:prstGeom prst="rect">
            <a:avLst/>
          </a:prstGeom>
          <a:noFill/>
        </p:spPr>
        <p:txBody>
          <a:bodyPr wrap="square" rtlCol="0">
            <a:spAutoFit/>
          </a:bodyPr>
          <a:lstStyle/>
          <a:p>
            <a:pPr>
              <a:lnSpc>
                <a:spcPct val="150000"/>
              </a:lnSpc>
            </a:pPr>
            <a:r>
              <a:rPr lang="zh-CN" altLang="en-US" sz="2400" dirty="0">
                <a:solidFill>
                  <a:srgbClr val="FF0000"/>
                </a:solidFill>
                <a:latin typeface="+mn-ea"/>
                <a:ea typeface="+mn-ea"/>
              </a:rPr>
              <a:t>表格标题</a:t>
            </a:r>
            <a:endParaRPr lang="zh-CN" altLang="en-US" sz="2400" dirty="0">
              <a:solidFill>
                <a:srgbClr val="FF0000"/>
              </a:solidFill>
              <a:latin typeface="+mn-ea"/>
              <a:ea typeface="+mn-ea"/>
            </a:endParaRPr>
          </a:p>
          <a:p>
            <a:pPr>
              <a:lnSpc>
                <a:spcPct val="150000"/>
              </a:lnSpc>
            </a:pPr>
            <a:r>
              <a:rPr lang="en-US" altLang="zh-CN" sz="2400" dirty="0">
                <a:solidFill>
                  <a:srgbClr val="FF0000"/>
                </a:solidFill>
                <a:latin typeface="+mn-ea"/>
                <a:ea typeface="+mn-ea"/>
              </a:rPr>
              <a:t>&lt;caption&gt;</a:t>
            </a:r>
            <a:r>
              <a:rPr lang="zh-CN" altLang="en-US" sz="2400" dirty="0">
                <a:solidFill>
                  <a:srgbClr val="FF0000"/>
                </a:solidFill>
                <a:latin typeface="+mn-ea"/>
                <a:ea typeface="+mn-ea"/>
              </a:rPr>
              <a:t>标题内容</a:t>
            </a:r>
            <a:r>
              <a:rPr lang="en-US" altLang="zh-CN" sz="2400" dirty="0">
                <a:solidFill>
                  <a:srgbClr val="FF0000"/>
                </a:solidFill>
                <a:latin typeface="+mn-ea"/>
                <a:ea typeface="+mn-ea"/>
              </a:rPr>
              <a:t>&lt;/caption&gt;</a:t>
            </a:r>
            <a:endParaRPr lang="en-US" altLang="zh-CN" sz="2400" dirty="0">
              <a:solidFill>
                <a:srgbClr val="FF0000"/>
              </a:solidFill>
              <a:latin typeface="+mn-ea"/>
              <a:ea typeface="+mn-ea"/>
            </a:endParaRPr>
          </a:p>
          <a:p>
            <a:pPr>
              <a:lnSpc>
                <a:spcPct val="150000"/>
              </a:lnSpc>
            </a:pPr>
            <a:r>
              <a:rPr lang="en-US" altLang="zh-CN" sz="2400" dirty="0">
                <a:latin typeface="+mn-ea"/>
                <a:ea typeface="+mn-ea"/>
              </a:rPr>
              <a:t> </a:t>
            </a:r>
            <a:endParaRPr lang="en-US" altLang="zh-CN" sz="2400" dirty="0">
              <a:latin typeface="+mn-ea"/>
              <a:ea typeface="+mn-ea"/>
            </a:endParaRPr>
          </a:p>
          <a:p>
            <a:pPr>
              <a:lnSpc>
                <a:spcPct val="150000"/>
              </a:lnSpc>
            </a:pPr>
            <a:r>
              <a:rPr lang="en-US" altLang="zh-CN" sz="2400" dirty="0">
                <a:latin typeface="+mn-ea"/>
                <a:ea typeface="+mn-ea"/>
              </a:rPr>
              <a:t>caption:</a:t>
            </a:r>
            <a:r>
              <a:rPr lang="zh-CN" altLang="en-US" sz="2400" dirty="0">
                <a:latin typeface="+mn-ea"/>
                <a:ea typeface="+mn-ea"/>
              </a:rPr>
              <a:t>表格标题</a:t>
            </a:r>
            <a:endParaRPr lang="zh-CN" altLang="en-US" sz="2400" dirty="0">
              <a:latin typeface="+mn-ea"/>
              <a:ea typeface="+mn-ea"/>
            </a:endParaRPr>
          </a:p>
          <a:p>
            <a:pPr>
              <a:lnSpc>
                <a:spcPct val="150000"/>
              </a:lnSpc>
            </a:pPr>
            <a:r>
              <a:rPr lang="zh-CN" altLang="en-US" sz="2400" dirty="0">
                <a:latin typeface="+mn-ea"/>
                <a:ea typeface="+mn-ea"/>
              </a:rPr>
              <a:t>表格标题位置：</a:t>
            </a:r>
            <a:r>
              <a:rPr lang="en-US" altLang="zh-CN" sz="2400" dirty="0" err="1">
                <a:solidFill>
                  <a:srgbClr val="FF0000"/>
                </a:solidFill>
                <a:latin typeface="+mn-ea"/>
                <a:ea typeface="+mn-ea"/>
              </a:rPr>
              <a:t>caption-side:top</a:t>
            </a:r>
            <a:r>
              <a:rPr lang="en-US" altLang="zh-CN" sz="2400" dirty="0">
                <a:solidFill>
                  <a:srgbClr val="FF0000"/>
                </a:solidFill>
                <a:latin typeface="+mn-ea"/>
                <a:ea typeface="+mn-ea"/>
              </a:rPr>
              <a:t>/right/bottom/left</a:t>
            </a:r>
            <a:endParaRPr lang="en-US" altLang="zh-CN" sz="2400" dirty="0">
              <a:solidFill>
                <a:srgbClr val="FF0000"/>
              </a:solidFill>
              <a:latin typeface="+mn-ea"/>
              <a:ea typeface="+mn-ea"/>
            </a:endParaRPr>
          </a:p>
          <a:p>
            <a:pPr>
              <a:lnSpc>
                <a:spcPct val="150000"/>
              </a:lnSpc>
            </a:pPr>
            <a:r>
              <a:rPr lang="zh-CN" altLang="en-US" sz="2400" dirty="0">
                <a:latin typeface="+mn-ea"/>
                <a:ea typeface="+mn-ea"/>
              </a:rPr>
              <a:t>说明：</a:t>
            </a:r>
            <a:r>
              <a:rPr lang="en-US" altLang="zh-CN" sz="2400" dirty="0" err="1">
                <a:latin typeface="+mn-ea"/>
                <a:ea typeface="+mn-ea"/>
              </a:rPr>
              <a:t>left,right</a:t>
            </a:r>
            <a:r>
              <a:rPr lang="zh-CN" altLang="en-US" sz="2400" dirty="0">
                <a:latin typeface="+mn-ea"/>
                <a:ea typeface="+mn-ea"/>
              </a:rPr>
              <a:t>位置只有火狐识别，</a:t>
            </a:r>
            <a:r>
              <a:rPr lang="en-US" altLang="zh-CN" sz="2400" dirty="0" err="1">
                <a:latin typeface="+mn-ea"/>
                <a:ea typeface="+mn-ea"/>
              </a:rPr>
              <a:t>top,bottom</a:t>
            </a:r>
            <a:r>
              <a:rPr lang="en-US" altLang="zh-CN" sz="2400" dirty="0">
                <a:latin typeface="+mn-ea"/>
                <a:ea typeface="+mn-ea"/>
              </a:rPr>
              <a:t> IE7</a:t>
            </a:r>
            <a:r>
              <a:rPr lang="zh-CN" altLang="en-US" sz="2400" dirty="0">
                <a:latin typeface="+mn-ea"/>
                <a:ea typeface="+mn-ea"/>
              </a:rPr>
              <a:t>上版本支持，</a:t>
            </a:r>
            <a:r>
              <a:rPr lang="en-US" altLang="zh-CN" sz="2400" dirty="0">
                <a:latin typeface="+mn-ea"/>
                <a:ea typeface="+mn-ea"/>
              </a:rPr>
              <a:t>ie7</a:t>
            </a:r>
            <a:r>
              <a:rPr lang="zh-CN" altLang="en-US" sz="2400" dirty="0">
                <a:latin typeface="+mn-ea"/>
                <a:ea typeface="+mn-ea"/>
              </a:rPr>
              <a:t>以下版本不支持其它属性值，只识别</a:t>
            </a:r>
            <a:r>
              <a:rPr lang="en-US" altLang="zh-CN" sz="2400" dirty="0">
                <a:latin typeface="+mn-ea"/>
                <a:ea typeface="+mn-ea"/>
              </a:rPr>
              <a:t>top</a:t>
            </a:r>
            <a:endParaRPr lang="en-US" altLang="zh-CN" sz="2400" dirty="0">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5" name="文本框 4"/>
          <p:cNvSpPr txBox="1"/>
          <p:nvPr/>
        </p:nvSpPr>
        <p:spPr>
          <a:xfrm>
            <a:off x="274955" y="1715135"/>
            <a:ext cx="8617585" cy="4846320"/>
          </a:xfrm>
          <a:prstGeom prst="rect">
            <a:avLst/>
          </a:prstGeom>
          <a:noFill/>
        </p:spPr>
        <p:txBody>
          <a:bodyPr wrap="square" rtlCol="0">
            <a:spAutoFit/>
          </a:bodyPr>
          <a:lstStyle/>
          <a:p>
            <a:pPr lvl="0" eaLnBrk="1" hangingPunct="1"/>
            <a:r>
              <a:rPr lang="en-US" altLang="zh-CN" sz="2400" dirty="0">
                <a:latin typeface="+mn-ea"/>
                <a:ea typeface="+mn-ea"/>
                <a:sym typeface="+mn-ea"/>
              </a:rPr>
              <a:t>1</a:t>
            </a:r>
            <a:r>
              <a:rPr lang="zh-CN" altLang="en-US" sz="2400" dirty="0">
                <a:latin typeface="+mn-ea"/>
                <a:ea typeface="+mn-ea"/>
                <a:sym typeface="+mn-ea"/>
              </a:rPr>
              <a:t>、html重要属性：</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sym typeface="+mn-ea"/>
              </a:rPr>
              <a:t>1）</a:t>
            </a:r>
            <a:r>
              <a:rPr lang="zh-CN" altLang="en-US" sz="2400" dirty="0">
                <a:solidFill>
                  <a:srgbClr val="FF0000"/>
                </a:solidFill>
                <a:latin typeface="+mn-ea"/>
                <a:ea typeface="+mn-ea"/>
                <a:sym typeface="+mn-ea"/>
              </a:rPr>
              <a:t>colspan</a:t>
            </a:r>
            <a:r>
              <a:rPr lang="zh-CN" altLang="en-US" sz="2400" dirty="0">
                <a:latin typeface="+mn-ea"/>
                <a:ea typeface="+mn-ea"/>
                <a:sym typeface="+mn-ea"/>
              </a:rPr>
              <a:t>="value"    合并列</a:t>
            </a:r>
            <a:endParaRPr lang="zh-CN" altLang="en-US" sz="2400" dirty="0">
              <a:latin typeface="+mn-ea"/>
              <a:ea typeface="+mn-ea"/>
            </a:endParaRPr>
          </a:p>
          <a:p>
            <a:pPr lvl="0" eaLnBrk="1" hangingPunct="1"/>
            <a:r>
              <a:rPr lang="zh-CN" altLang="en-US" sz="2400" dirty="0">
                <a:latin typeface="+mn-ea"/>
                <a:ea typeface="+mn-ea"/>
                <a:sym typeface="+mn-ea"/>
              </a:rPr>
              <a:t>2）</a:t>
            </a:r>
            <a:r>
              <a:rPr lang="zh-CN" altLang="en-US" sz="2400" dirty="0">
                <a:solidFill>
                  <a:srgbClr val="FF0000"/>
                </a:solidFill>
                <a:latin typeface="+mn-ea"/>
                <a:ea typeface="+mn-ea"/>
                <a:sym typeface="+mn-ea"/>
              </a:rPr>
              <a:t>rowspan</a:t>
            </a:r>
            <a:r>
              <a:rPr lang="zh-CN" altLang="en-US" sz="2400" dirty="0">
                <a:latin typeface="+mn-ea"/>
                <a:ea typeface="+mn-ea"/>
                <a:sym typeface="+mn-ea"/>
              </a:rPr>
              <a:t>="value"   和并行</a:t>
            </a:r>
            <a:endParaRPr lang="zh-CN" altLang="en-US" sz="2400" dirty="0">
              <a:latin typeface="+mn-ea"/>
              <a:ea typeface="+mn-ea"/>
            </a:endParaRPr>
          </a:p>
          <a:p>
            <a:pPr lvl="0" eaLnBrk="1" hangingPunct="1"/>
            <a:r>
              <a:rPr lang="zh-CN" altLang="en-US" sz="2400" dirty="0">
                <a:latin typeface="+mn-ea"/>
                <a:ea typeface="+mn-ea"/>
                <a:sym typeface="+mn-ea"/>
              </a:rPr>
              <a:t>3）</a:t>
            </a:r>
            <a:r>
              <a:rPr lang="en-US" altLang="zh-CN" sz="2400" dirty="0">
                <a:latin typeface="+mn-ea"/>
                <a:ea typeface="+mn-ea"/>
                <a:sym typeface="+mn-ea"/>
              </a:rPr>
              <a:t>v</a:t>
            </a:r>
            <a:r>
              <a:rPr lang="zh-CN" altLang="en-US" sz="2400" dirty="0">
                <a:solidFill>
                  <a:srgbClr val="FF0000"/>
                </a:solidFill>
                <a:latin typeface="+mn-ea"/>
                <a:ea typeface="+mn-ea"/>
                <a:sym typeface="+mn-ea"/>
              </a:rPr>
              <a:t>align</a:t>
            </a:r>
            <a:r>
              <a:rPr lang="zh-CN" altLang="en-US" sz="2400" dirty="0">
                <a:latin typeface="+mn-ea"/>
                <a:ea typeface="+mn-ea"/>
                <a:sym typeface="+mn-ea"/>
              </a:rPr>
              <a:t>="top/bottom/middle/baseline" 垂直对齐方式 </a:t>
            </a:r>
            <a:endParaRPr lang="zh-CN" altLang="en-US" sz="2400" dirty="0">
              <a:latin typeface="+mn-ea"/>
              <a:ea typeface="+mn-ea"/>
            </a:endParaRPr>
          </a:p>
          <a:p>
            <a:pPr lvl="0" eaLnBrk="1" hangingPunct="1"/>
            <a:r>
              <a:rPr lang="en-US" altLang="zh-CN" sz="2400" dirty="0">
                <a:latin typeface="+mn-ea"/>
                <a:ea typeface="+mn-ea"/>
                <a:sym typeface="+mn-ea"/>
              </a:rPr>
              <a:t>4</a:t>
            </a:r>
            <a:r>
              <a:rPr lang="zh-CN" altLang="en-US" sz="2400" dirty="0">
                <a:latin typeface="+mn-ea"/>
                <a:ea typeface="+mn-ea"/>
                <a:sym typeface="+mn-ea"/>
              </a:rPr>
              <a:t>）</a:t>
            </a:r>
            <a:r>
              <a:rPr lang="zh-CN" altLang="en-US" sz="2400" dirty="0">
                <a:solidFill>
                  <a:srgbClr val="FF0000"/>
                </a:solidFill>
                <a:latin typeface="+mn-ea"/>
                <a:ea typeface="+mn-ea"/>
                <a:sym typeface="+mn-ea"/>
              </a:rPr>
              <a:t>rules</a:t>
            </a:r>
            <a:r>
              <a:rPr lang="zh-CN" altLang="en-US" sz="2400" dirty="0">
                <a:latin typeface="+mn-ea"/>
                <a:ea typeface="+mn-ea"/>
                <a:sym typeface="+mn-ea"/>
              </a:rPr>
              <a:t>="groups/rows/cols/all/none"    添加组分隔线</a:t>
            </a:r>
            <a:endParaRPr lang="zh-CN" altLang="en-US" sz="2400" dirty="0">
              <a:latin typeface="+mn-ea"/>
              <a:ea typeface="+mn-ea"/>
            </a:endParaRPr>
          </a:p>
          <a:p>
            <a:pPr lvl="0" eaLnBrk="1" hangingPunct="1"/>
            <a:r>
              <a:rPr lang="zh-CN" altLang="en-US" sz="2400" dirty="0">
                <a:latin typeface="+mn-ea"/>
                <a:ea typeface="+mn-ea"/>
                <a:sym typeface="+mn-ea"/>
              </a:rPr>
              <a:t>      说明：</a:t>
            </a:r>
            <a:endParaRPr lang="zh-CN" altLang="en-US" sz="2400" dirty="0">
              <a:latin typeface="+mn-ea"/>
              <a:ea typeface="+mn-ea"/>
            </a:endParaRPr>
          </a:p>
          <a:p>
            <a:pPr lvl="3" eaLnBrk="1" hangingPunct="1"/>
            <a:r>
              <a:rPr lang="zh-CN" altLang="en-US" sz="2400" dirty="0">
                <a:latin typeface="+mn-ea"/>
                <a:ea typeface="+mn-ea"/>
                <a:sym typeface="+mn-ea"/>
              </a:rPr>
              <a:t>rows:位于行之间的线条</a:t>
            </a:r>
            <a:endParaRPr lang="zh-CN" altLang="en-US" sz="2400" dirty="0">
              <a:latin typeface="+mn-ea"/>
              <a:ea typeface="+mn-ea"/>
            </a:endParaRPr>
          </a:p>
          <a:p>
            <a:pPr lvl="3" eaLnBrk="1" hangingPunct="1"/>
            <a:r>
              <a:rPr lang="zh-CN" altLang="en-US" sz="2400" dirty="0">
                <a:latin typeface="+mn-ea"/>
                <a:ea typeface="+mn-ea"/>
                <a:sym typeface="+mn-ea"/>
              </a:rPr>
              <a:t>cols:位于列之间的线条</a:t>
            </a:r>
            <a:endParaRPr lang="zh-CN" altLang="en-US" sz="2400" dirty="0">
              <a:latin typeface="+mn-ea"/>
              <a:ea typeface="+mn-ea"/>
            </a:endParaRPr>
          </a:p>
          <a:p>
            <a:pPr lvl="3" eaLnBrk="1" hangingPunct="1"/>
            <a:r>
              <a:rPr lang="zh-CN" altLang="en-US" sz="2400" dirty="0">
                <a:latin typeface="+mn-ea"/>
                <a:ea typeface="+mn-ea"/>
                <a:sym typeface="+mn-ea"/>
              </a:rPr>
              <a:t>all：位于行和列之间的线条</a:t>
            </a:r>
            <a:endParaRPr lang="zh-CN" altLang="en-US" sz="2400" dirty="0">
              <a:latin typeface="+mn-ea"/>
              <a:ea typeface="+mn-ea"/>
            </a:endParaRPr>
          </a:p>
          <a:p>
            <a:pPr lvl="3" eaLnBrk="1" hangingPunct="1"/>
            <a:r>
              <a:rPr lang="zh-CN" altLang="en-US" sz="2400" dirty="0">
                <a:latin typeface="+mn-ea"/>
                <a:ea typeface="+mn-ea"/>
                <a:sym typeface="+mn-ea"/>
              </a:rPr>
              <a:t>none:没有线条</a:t>
            </a:r>
            <a:endParaRPr lang="zh-CN" altLang="en-US" sz="2400" dirty="0">
              <a:latin typeface="+mn-ea"/>
              <a:ea typeface="+mn-ea"/>
            </a:endParaRPr>
          </a:p>
          <a:p>
            <a:pPr lvl="3" eaLnBrk="1" hangingPunct="1"/>
            <a:r>
              <a:rPr lang="zh-CN" altLang="en-US" sz="2400" dirty="0">
                <a:latin typeface="+mn-ea"/>
                <a:ea typeface="+mn-ea"/>
                <a:sym typeface="+mn-ea"/>
              </a:rPr>
              <a:t>groups:位于行组和列组之间的线条</a:t>
            </a:r>
            <a:endParaRPr lang="zh-CN" altLang="en-US" sz="2400" dirty="0">
              <a:latin typeface="+mn-ea"/>
              <a:ea typeface="+mn-ea"/>
            </a:endParaRPr>
          </a:p>
          <a:p>
            <a:endParaRPr lang="zh-CN" altLang="en-US" sz="2400">
              <a:latin typeface="+mn-ea"/>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34821" name="文本框 2"/>
          <p:cNvSpPr txBox="1"/>
          <p:nvPr/>
        </p:nvSpPr>
        <p:spPr>
          <a:xfrm>
            <a:off x="755650" y="1917700"/>
            <a:ext cx="7640638" cy="3017520"/>
          </a:xfrm>
          <a:prstGeom prst="rect">
            <a:avLst/>
          </a:prstGeom>
          <a:noFill/>
          <a:ln w="9525">
            <a:noFill/>
            <a:miter/>
          </a:ln>
        </p:spPr>
        <p:txBody>
          <a:bodyPr>
            <a:spAutoFit/>
          </a:bodyPr>
          <a:lstStyle/>
          <a:p>
            <a:pPr lvl="0" eaLnBrk="1" hangingPunct="1"/>
            <a:endParaRPr lang="zh-CN" altLang="en-US" sz="2400" dirty="0">
              <a:latin typeface="+mn-ea"/>
              <a:ea typeface="+mn-ea"/>
            </a:endParaRPr>
          </a:p>
          <a:p>
            <a:pPr lvl="0" eaLnBrk="1" hangingPunct="1"/>
            <a:r>
              <a:rPr lang="zh-CN" altLang="en-US" sz="2400" dirty="0">
                <a:latin typeface="+mn-ea"/>
                <a:ea typeface="+mn-ea"/>
              </a:rPr>
              <a:t>2、数据列分组</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en-US" altLang="zh-CN" sz="2400" dirty="0">
                <a:latin typeface="+mn-ea"/>
                <a:ea typeface="+mn-ea"/>
              </a:rPr>
              <a:t>(1) </a:t>
            </a:r>
            <a:r>
              <a:rPr lang="zh-CN" altLang="en-US" sz="2400" dirty="0">
                <a:latin typeface="+mn-ea"/>
                <a:ea typeface="+mn-ea"/>
              </a:rPr>
              <a:t>&lt;colgroup span="value"&gt;&lt;/colgroup&gt;</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en-US" altLang="zh-CN" sz="2400" dirty="0">
                <a:latin typeface="+mn-ea"/>
                <a:ea typeface="+mn-ea"/>
              </a:rPr>
              <a:t>(2) </a:t>
            </a:r>
            <a:r>
              <a:rPr lang="zh-CN" altLang="en-US" sz="2400" dirty="0">
                <a:latin typeface="+mn-ea"/>
                <a:ea typeface="+mn-ea"/>
              </a:rPr>
              <a:t>&lt;col     span="value" /&gt;</a:t>
            </a:r>
            <a:endParaRPr lang="zh-CN" altLang="en-US" sz="2400" dirty="0">
              <a:latin typeface="+mn-ea"/>
              <a:ea typeface="+mn-ea"/>
            </a:endParaRPr>
          </a:p>
          <a:p>
            <a:pPr lvl="0" eaLnBrk="1" hangingPunct="1"/>
            <a:endParaRPr lang="zh-CN" altLang="en-US" sz="2400" dirty="0">
              <a:latin typeface="+mn-ea"/>
              <a:ea typeface="+mn-ea"/>
            </a:endParaRPr>
          </a:p>
          <a:p>
            <a:pPr lvl="0" eaLnBrk="1" hangingPunct="1"/>
            <a:endParaRPr lang="zh-CN" altLang="en-US" sz="2400" dirty="0">
              <a:latin typeface="+mn-ea"/>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2" name="文本框 1"/>
          <p:cNvSpPr txBox="1"/>
          <p:nvPr/>
        </p:nvSpPr>
        <p:spPr>
          <a:xfrm>
            <a:off x="338455" y="1811020"/>
            <a:ext cx="8482330" cy="5212080"/>
          </a:xfrm>
          <a:prstGeom prst="rect">
            <a:avLst/>
          </a:prstGeom>
          <a:noFill/>
        </p:spPr>
        <p:txBody>
          <a:bodyPr wrap="square" rtlCol="0">
            <a:spAutoFit/>
          </a:bodyPr>
          <a:lstStyle/>
          <a:p>
            <a:pPr lvl="0" eaLnBrk="1" hangingPunct="1"/>
            <a:r>
              <a:rPr lang="zh-CN" altLang="en-US" sz="2400" dirty="0">
                <a:latin typeface="+mn-ea"/>
                <a:ea typeface="+mn-ea"/>
                <a:sym typeface="+mn-ea"/>
              </a:rPr>
              <a:t>说明：</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sym typeface="+mn-ea"/>
              </a:rPr>
              <a:t>1）col和colgroup元素会根据从左到右的顺序依次对数据表格进行分组。</a:t>
            </a:r>
            <a:endParaRPr lang="zh-CN" altLang="en-US" sz="2400" dirty="0">
              <a:latin typeface="+mn-ea"/>
              <a:ea typeface="+mn-ea"/>
            </a:endParaRPr>
          </a:p>
          <a:p>
            <a:pPr lvl="0" eaLnBrk="1" hangingPunct="1"/>
            <a:r>
              <a:rPr lang="zh-CN" altLang="en-US" sz="2400" dirty="0">
                <a:latin typeface="+mn-ea"/>
                <a:ea typeface="+mn-ea"/>
                <a:sym typeface="+mn-ea"/>
              </a:rPr>
              <a:t>2）span属性显示指定相邻几列组成一组，span属性值默认为1，默认时仅定义一列为一组。</a:t>
            </a:r>
            <a:endParaRPr lang="zh-CN" altLang="en-US" sz="2400" dirty="0">
              <a:latin typeface="+mn-ea"/>
              <a:ea typeface="+mn-ea"/>
            </a:endParaRPr>
          </a:p>
          <a:p>
            <a:pPr lvl="0" eaLnBrk="1" hangingPunct="1"/>
            <a:r>
              <a:rPr lang="zh-CN" altLang="en-US" sz="2400" dirty="0">
                <a:latin typeface="+mn-ea"/>
                <a:ea typeface="+mn-ea"/>
                <a:sym typeface="+mn-ea"/>
              </a:rPr>
              <a:t>3）可以通过给table添加rules="groups"属性来给分组列添加组的分割线。</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sym typeface="+mn-ea"/>
              </a:rPr>
              <a:t>注意：虽然col和colgroup具有相同的功能，但是，我们只能使用colgroup元素来设置表格内容部分分割线（rules）应该处于的位置，而col没有这个功能。</a:t>
            </a:r>
            <a:endParaRPr lang="zh-CN" altLang="en-US" sz="2400" dirty="0">
              <a:latin typeface="+mn-ea"/>
              <a:ea typeface="+mn-ea"/>
            </a:endParaRPr>
          </a:p>
          <a:p>
            <a:pPr lvl="0" eaLnBrk="1" hangingPunct="1"/>
            <a:endParaRPr lang="zh-CN" altLang="en-US" sz="2400" dirty="0">
              <a:latin typeface="+mn-ea"/>
              <a:ea typeface="+mn-ea"/>
            </a:endParaRPr>
          </a:p>
          <a:p>
            <a:endParaRPr lang="zh-CN" altLang="en-US" sz="2400">
              <a:latin typeface="+mn-ea"/>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sz="2800" dirty="0">
                <a:ln w="18415" cmpd="sng">
                  <a:solidFill>
                    <a:srgbClr val="FFFFFF"/>
                  </a:solidFill>
                  <a:prstDash val="solid"/>
                </a:ln>
                <a:solidFill>
                  <a:schemeClr val="bg1"/>
                </a:solidFill>
                <a:latin typeface="+mn-ea"/>
                <a:ea typeface="+mn-ea"/>
                <a:cs typeface="+mj-cs"/>
              </a:rPr>
              <a:t>本节学习目标</a:t>
            </a:r>
            <a:endParaRPr lang="zh-CN" sz="2800" dirty="0">
              <a:ln w="18415" cmpd="sng">
                <a:solidFill>
                  <a:srgbClr val="FFFFFF"/>
                </a:solidFill>
                <a:prstDash val="solid"/>
              </a:ln>
              <a:solidFill>
                <a:schemeClr val="bg1"/>
              </a:solidFill>
              <a:latin typeface="+mn-ea"/>
              <a:ea typeface="+mn-ea"/>
              <a:cs typeface="+mj-cs"/>
            </a:endParaRPr>
          </a:p>
        </p:txBody>
      </p:sp>
      <p:sp>
        <p:nvSpPr>
          <p:cNvPr id="4" name="内容占位符 2"/>
          <p:cNvSpPr txBox="1"/>
          <p:nvPr/>
        </p:nvSpPr>
        <p:spPr>
          <a:xfrm>
            <a:off x="357158" y="1785926"/>
            <a:ext cx="8424936" cy="4714908"/>
          </a:xfrm>
          <a:prstGeom prst="rect">
            <a:avLst/>
          </a:prstGeom>
        </p:spPr>
        <p:txBody>
          <a:bodyPr/>
          <a:lstStyle/>
          <a:p>
            <a:pPr>
              <a:lnSpc>
                <a:spcPct val="200000"/>
              </a:lnSpc>
            </a:pPr>
            <a:endParaRPr lang="zh-CN" altLang="en-US" sz="2400" b="1" dirty="0">
              <a:latin typeface="Arial" panose="020B0604020202020204" pitchFamily="34" charset="0"/>
              <a:cs typeface="Arial" panose="020B0604020202020204" pitchFamily="34" charset="0"/>
            </a:endParaRPr>
          </a:p>
        </p:txBody>
      </p:sp>
      <p:sp>
        <p:nvSpPr>
          <p:cNvPr id="2" name="文本框 1"/>
          <p:cNvSpPr txBox="1"/>
          <p:nvPr/>
        </p:nvSpPr>
        <p:spPr>
          <a:xfrm>
            <a:off x="467544" y="1694413"/>
            <a:ext cx="8136904" cy="2308324"/>
          </a:xfrm>
          <a:prstGeom prst="rect">
            <a:avLst/>
          </a:prstGeom>
          <a:noFill/>
        </p:spPr>
        <p:txBody>
          <a:bodyPr wrap="square" rtlCol="0">
            <a:spAutoFit/>
          </a:bodyPr>
          <a:lstStyle/>
          <a:p>
            <a:pPr marL="342900" indent="-342900" latinLnBrk="0">
              <a:lnSpc>
                <a:spcPct val="200000"/>
              </a:lnSpc>
              <a:buClr>
                <a:srgbClr val="FF682F"/>
              </a:buClr>
              <a:buFont typeface="Wingdings" panose="05000000000000000000" charset="0"/>
              <a:buChar char="u"/>
            </a:pPr>
            <a:r>
              <a:rPr lang="en-US" altLang="zh-CN" sz="2400" dirty="0">
                <a:latin typeface="宋体" panose="02010600030101010101" pitchFamily="2" charset="-122"/>
                <a:ea typeface="宋体" panose="02010600030101010101" pitchFamily="2" charset="-122"/>
                <a:sym typeface="黑体" panose="02010609060101010101" pitchFamily="49" charset="-122"/>
              </a:rPr>
              <a:t>  </a:t>
            </a:r>
            <a:r>
              <a:rPr lang="zh-CN" altLang="en-US" sz="2400" dirty="0">
                <a:latin typeface="宋体" panose="02010600030101010101" pitchFamily="2" charset="-122"/>
                <a:ea typeface="宋体" panose="02010600030101010101" pitchFamily="2" charset="-122"/>
                <a:sym typeface="黑体" panose="02010609060101010101" pitchFamily="49" charset="-122"/>
              </a:rPr>
              <a:t>表单标签及属性高级</a:t>
            </a:r>
            <a:endParaRPr lang="zh-CN" altLang="en-US" sz="2400" dirty="0">
              <a:latin typeface="宋体" panose="02010600030101010101" pitchFamily="2" charset="-122"/>
              <a:ea typeface="宋体" panose="02010600030101010101" pitchFamily="2" charset="-122"/>
              <a:sym typeface="黑体" panose="02010609060101010101" pitchFamily="49" charset="-122"/>
            </a:endParaRPr>
          </a:p>
          <a:p>
            <a:pPr marL="342900" indent="-342900" latinLnBrk="0">
              <a:lnSpc>
                <a:spcPct val="200000"/>
              </a:lnSpc>
              <a:buClr>
                <a:srgbClr val="FF682F"/>
              </a:buClr>
              <a:buFont typeface="Wingdings" panose="05000000000000000000" charset="0"/>
              <a:buChar char="u"/>
            </a:pPr>
            <a:r>
              <a:rPr lang="zh-CN" altLang="en-US" sz="2400" dirty="0">
                <a:latin typeface="宋体" panose="02010600030101010101" pitchFamily="2" charset="-122"/>
                <a:ea typeface="宋体" panose="02010600030101010101" pitchFamily="2" charset="-122"/>
                <a:sym typeface="黑体" panose="02010609060101010101" pitchFamily="49" charset="-122"/>
              </a:rPr>
              <a:t>  表格标签及属性高级</a:t>
            </a:r>
            <a:endParaRPr lang="zh-CN" altLang="en-US" sz="2400" dirty="0">
              <a:latin typeface="宋体" panose="02010600030101010101" pitchFamily="2" charset="-122"/>
              <a:ea typeface="宋体" panose="02010600030101010101" pitchFamily="2" charset="-122"/>
              <a:sym typeface="黑体" panose="02010609060101010101" pitchFamily="49" charset="-122"/>
            </a:endParaRPr>
          </a:p>
          <a:p>
            <a:pPr latinLnBrk="0">
              <a:lnSpc>
                <a:spcPct val="200000"/>
              </a:lnSpc>
              <a:buClr>
                <a:srgbClr val="FF682F"/>
              </a:buClr>
            </a:pP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36869" name="文本框 2"/>
          <p:cNvSpPr txBox="1"/>
          <p:nvPr/>
        </p:nvSpPr>
        <p:spPr>
          <a:xfrm>
            <a:off x="755650" y="1917700"/>
            <a:ext cx="7640638" cy="4114800"/>
          </a:xfrm>
          <a:prstGeom prst="rect">
            <a:avLst/>
          </a:prstGeom>
          <a:noFill/>
          <a:ln w="9525">
            <a:noFill/>
            <a:miter/>
          </a:ln>
        </p:spPr>
        <p:txBody>
          <a:bodyPr>
            <a:spAutoFit/>
          </a:bodyPr>
          <a:lstStyle/>
          <a:p>
            <a:pPr lvl="0" eaLnBrk="1" hangingPunct="1"/>
            <a:endParaRPr lang="zh-CN" altLang="en-US" sz="2400" dirty="0">
              <a:latin typeface="+mn-ea"/>
              <a:ea typeface="+mn-ea"/>
            </a:endParaRPr>
          </a:p>
          <a:p>
            <a:pPr lvl="0" eaLnBrk="1" hangingPunct="1"/>
            <a:r>
              <a:rPr lang="en-US" altLang="zh-CN" sz="2400" dirty="0">
                <a:latin typeface="+mn-ea"/>
                <a:ea typeface="+mn-ea"/>
              </a:rPr>
              <a:t>3</a:t>
            </a:r>
            <a:r>
              <a:rPr lang="zh-CN" altLang="en-US" sz="2400" dirty="0">
                <a:latin typeface="+mn-ea"/>
                <a:ea typeface="+mn-ea"/>
              </a:rPr>
              <a:t>、数据行分组</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&lt;thead&gt;&lt;/thead&gt;      表头</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&lt;tbody&gt;&lt;/tbody&gt;      表体</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&lt;tfoot&gt;&lt;/tfoot&gt;      表尾</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说明：一个Table中，只能包含一个thead,一个tfoot,但可包含多个tbody。</a:t>
            </a:r>
            <a:endParaRPr lang="zh-CN" altLang="en-US" sz="2400" dirty="0">
              <a:latin typeface="+mn-ea"/>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pic>
        <p:nvPicPr>
          <p:cNvPr id="37893" name="图片 2"/>
          <p:cNvPicPr>
            <a:picLocks noChangeAspect="1"/>
          </p:cNvPicPr>
          <p:nvPr/>
        </p:nvPicPr>
        <p:blipFill>
          <a:blip r:embed="rId1"/>
          <a:stretch>
            <a:fillRect/>
          </a:stretch>
        </p:blipFill>
        <p:spPr>
          <a:xfrm>
            <a:off x="611188" y="2852738"/>
            <a:ext cx="6261100" cy="2225675"/>
          </a:xfrm>
          <a:prstGeom prst="rect">
            <a:avLst/>
          </a:prstGeom>
          <a:noFill/>
          <a:ln w="9525">
            <a:noFill/>
            <a:miter/>
          </a:ln>
        </p:spPr>
      </p:pic>
      <p:cxnSp>
        <p:nvCxnSpPr>
          <p:cNvPr id="37894" name="直接箭头连接符 4"/>
          <p:cNvCxnSpPr/>
          <p:nvPr/>
        </p:nvCxnSpPr>
        <p:spPr>
          <a:xfrm flipV="1">
            <a:off x="4962525" y="2565400"/>
            <a:ext cx="473075" cy="409575"/>
          </a:xfrm>
          <a:prstGeom prst="straightConnector1">
            <a:avLst/>
          </a:prstGeom>
          <a:ln w="9525" cap="flat" cmpd="sng">
            <a:solidFill>
              <a:schemeClr val="tx1"/>
            </a:solidFill>
            <a:prstDash val="solid"/>
            <a:headEnd type="none" w="med" len="med"/>
            <a:tailEnd type="arrow" w="med" len="med"/>
          </a:ln>
          <a:effectLst>
            <a:outerShdw dist="17961" dir="13499999" algn="ctr" rotWithShape="0">
              <a:srgbClr val="000000"/>
            </a:outerShdw>
          </a:effectLst>
        </p:spPr>
      </p:cxnSp>
      <p:sp>
        <p:nvSpPr>
          <p:cNvPr id="37895" name="文本框 5"/>
          <p:cNvSpPr txBox="1"/>
          <p:nvPr/>
        </p:nvSpPr>
        <p:spPr>
          <a:xfrm>
            <a:off x="5435600" y="2276475"/>
            <a:ext cx="2012950" cy="457200"/>
          </a:xfrm>
          <a:prstGeom prst="rect">
            <a:avLst/>
          </a:prstGeom>
          <a:noFill/>
          <a:ln w="9525">
            <a:noFill/>
            <a:miter/>
          </a:ln>
        </p:spPr>
        <p:txBody>
          <a:bodyPr>
            <a:spAutoFit/>
          </a:bodyPr>
          <a:lstStyle/>
          <a:p>
            <a:pPr lvl="0" eaLnBrk="1" hangingPunct="1"/>
            <a:r>
              <a:rPr lang="en-US" altLang="zh-CN" sz="2400" b="1" dirty="0">
                <a:solidFill>
                  <a:srgbClr val="C00000"/>
                </a:solidFill>
                <a:latin typeface="Arial" panose="020B0604020202020204" pitchFamily="34" charset="0"/>
                <a:ea typeface="宋体" panose="02010600030101010101" pitchFamily="2" charset="-122"/>
              </a:rPr>
              <a:t>thead</a:t>
            </a:r>
            <a:r>
              <a:rPr lang="zh-CN" altLang="en-US" sz="2400" b="1" dirty="0">
                <a:solidFill>
                  <a:srgbClr val="C00000"/>
                </a:solidFill>
                <a:latin typeface="Arial" panose="020B0604020202020204" pitchFamily="34" charset="0"/>
                <a:ea typeface="宋体" panose="02010600030101010101" pitchFamily="2" charset="-122"/>
              </a:rPr>
              <a:t>部分</a:t>
            </a:r>
            <a:endParaRPr lang="zh-CN" altLang="en-US" sz="2400" b="1" dirty="0">
              <a:solidFill>
                <a:srgbClr val="C00000"/>
              </a:solidFill>
              <a:latin typeface="Arial" panose="020B0604020202020204" pitchFamily="34" charset="0"/>
              <a:ea typeface="宋体" panose="02010600030101010101" pitchFamily="2" charset="-122"/>
            </a:endParaRPr>
          </a:p>
        </p:txBody>
      </p:sp>
      <p:sp>
        <p:nvSpPr>
          <p:cNvPr id="37896" name="文本框 6"/>
          <p:cNvSpPr txBox="1"/>
          <p:nvPr/>
        </p:nvSpPr>
        <p:spPr>
          <a:xfrm>
            <a:off x="7451725" y="3789363"/>
            <a:ext cx="1622425" cy="457200"/>
          </a:xfrm>
          <a:prstGeom prst="rect">
            <a:avLst/>
          </a:prstGeom>
          <a:noFill/>
          <a:ln w="9525">
            <a:noFill/>
            <a:miter/>
          </a:ln>
        </p:spPr>
        <p:txBody>
          <a:bodyPr wrap="none">
            <a:spAutoFit/>
          </a:bodyPr>
          <a:lstStyle/>
          <a:p>
            <a:pPr lvl="0" eaLnBrk="1" hangingPunct="1"/>
            <a:r>
              <a:rPr lang="en-US" altLang="zh-CN" sz="2400" b="1" dirty="0">
                <a:solidFill>
                  <a:srgbClr val="C00000"/>
                </a:solidFill>
                <a:latin typeface="Arial" panose="020B0604020202020204" pitchFamily="34" charset="0"/>
                <a:ea typeface="宋体" panose="02010600030101010101" pitchFamily="2" charset="-122"/>
              </a:rPr>
              <a:t>tbody</a:t>
            </a:r>
            <a:r>
              <a:rPr lang="zh-CN" altLang="en-US" sz="2400" b="1" dirty="0">
                <a:solidFill>
                  <a:srgbClr val="C00000"/>
                </a:solidFill>
                <a:latin typeface="Arial" panose="020B0604020202020204" pitchFamily="34" charset="0"/>
                <a:ea typeface="宋体" panose="02010600030101010101" pitchFamily="2" charset="-122"/>
              </a:rPr>
              <a:t>部分</a:t>
            </a:r>
            <a:endParaRPr lang="zh-CN" altLang="en-US" sz="2400" b="1" dirty="0">
              <a:solidFill>
                <a:srgbClr val="C00000"/>
              </a:solidFill>
              <a:latin typeface="Arial" panose="020B0604020202020204" pitchFamily="34" charset="0"/>
              <a:ea typeface="宋体" panose="02010600030101010101" pitchFamily="2" charset="-122"/>
            </a:endParaRPr>
          </a:p>
        </p:txBody>
      </p:sp>
      <p:sp>
        <p:nvSpPr>
          <p:cNvPr id="37897" name="文本框 7"/>
          <p:cNvSpPr txBox="1"/>
          <p:nvPr/>
        </p:nvSpPr>
        <p:spPr>
          <a:xfrm>
            <a:off x="4787900" y="5373688"/>
            <a:ext cx="1470025" cy="457200"/>
          </a:xfrm>
          <a:prstGeom prst="rect">
            <a:avLst/>
          </a:prstGeom>
          <a:noFill/>
          <a:ln w="9525">
            <a:noFill/>
            <a:miter/>
          </a:ln>
        </p:spPr>
        <p:txBody>
          <a:bodyPr wrap="none">
            <a:spAutoFit/>
          </a:bodyPr>
          <a:lstStyle/>
          <a:p>
            <a:pPr lvl="0" eaLnBrk="1" hangingPunct="1"/>
            <a:r>
              <a:rPr lang="en-US" altLang="zh-CN" sz="2400" b="1" dirty="0">
                <a:solidFill>
                  <a:srgbClr val="C00000"/>
                </a:solidFill>
                <a:latin typeface="Arial" panose="020B0604020202020204" pitchFamily="34" charset="0"/>
                <a:ea typeface="宋体" panose="02010600030101010101" pitchFamily="2" charset="-122"/>
              </a:rPr>
              <a:t>tfoot</a:t>
            </a:r>
            <a:r>
              <a:rPr lang="zh-CN" altLang="en-US" sz="2400" b="1" dirty="0">
                <a:solidFill>
                  <a:srgbClr val="C00000"/>
                </a:solidFill>
                <a:latin typeface="Arial" panose="020B0604020202020204" pitchFamily="34" charset="0"/>
                <a:ea typeface="宋体" panose="02010600030101010101" pitchFamily="2" charset="-122"/>
              </a:rPr>
              <a:t>部分</a:t>
            </a:r>
            <a:endParaRPr lang="zh-CN" altLang="en-US" sz="2400" b="1" dirty="0">
              <a:solidFill>
                <a:srgbClr val="C00000"/>
              </a:solidFill>
              <a:latin typeface="Arial" panose="020B0604020202020204" pitchFamily="34" charset="0"/>
              <a:ea typeface="宋体" panose="02010600030101010101" pitchFamily="2" charset="-122"/>
            </a:endParaRPr>
          </a:p>
        </p:txBody>
      </p:sp>
      <p:cxnSp>
        <p:nvCxnSpPr>
          <p:cNvPr id="9" name="直接箭头连接符 8"/>
          <p:cNvCxnSpPr/>
          <p:nvPr/>
        </p:nvCxnSpPr>
        <p:spPr>
          <a:xfrm>
            <a:off x="4860925" y="4941888"/>
            <a:ext cx="411163" cy="43656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a:off x="6804025" y="3933825"/>
            <a:ext cx="581025" cy="50800"/>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38917" name="文本框 2"/>
          <p:cNvSpPr txBox="1"/>
          <p:nvPr/>
        </p:nvSpPr>
        <p:spPr>
          <a:xfrm>
            <a:off x="755650" y="1917700"/>
            <a:ext cx="7640638" cy="4846320"/>
          </a:xfrm>
          <a:prstGeom prst="rect">
            <a:avLst/>
          </a:prstGeom>
          <a:noFill/>
          <a:ln w="9525">
            <a:noFill/>
            <a:miter/>
          </a:ln>
        </p:spPr>
        <p:txBody>
          <a:bodyPr>
            <a:spAutoFit/>
          </a:bodyPr>
          <a:lstStyle/>
          <a:p>
            <a:pPr lvl="0" eaLnBrk="1" hangingPunct="1"/>
            <a:r>
              <a:rPr lang="zh-CN" altLang="en-US" sz="2400" dirty="0">
                <a:latin typeface="+mn-ea"/>
                <a:ea typeface="+mn-ea"/>
              </a:rPr>
              <a:t>说明：</a:t>
            </a:r>
            <a:endParaRPr lang="zh-CN" altLang="en-US" sz="2400" dirty="0">
              <a:latin typeface="+mn-ea"/>
              <a:ea typeface="+mn-ea"/>
            </a:endParaRPr>
          </a:p>
          <a:p>
            <a:pPr lvl="0" eaLnBrk="1" hangingPunct="1"/>
            <a:r>
              <a:rPr lang="zh-CN" altLang="en-US" sz="2400" dirty="0">
                <a:latin typeface="+mn-ea"/>
                <a:ea typeface="+mn-ea"/>
              </a:rPr>
              <a:t>thead 元素应该与 tbody 和 tfoot 元素结合起来使用。</a:t>
            </a:r>
            <a:endParaRPr lang="zh-CN" altLang="en-US" sz="2400" dirty="0">
              <a:latin typeface="+mn-ea"/>
              <a:ea typeface="+mn-ea"/>
            </a:endParaRPr>
          </a:p>
          <a:p>
            <a:pPr lvl="0" eaLnBrk="1" hangingPunct="1"/>
            <a:r>
              <a:rPr lang="zh-CN" altLang="en-US" sz="2400" dirty="0">
                <a:latin typeface="+mn-ea"/>
                <a:ea typeface="+mn-ea"/>
              </a:rPr>
              <a:t>tbody 元素用于对 HTML 表格中的主体内容进行分组， tfoot 元素用于对 HTML 表格中的表注（页脚）内容进行分组。</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 如果要使用 thead、tfoot 以及 tbody 元素，就必须使用全部的元素。</a:t>
            </a:r>
            <a:endParaRPr lang="zh-CN" altLang="en-US" sz="2400" dirty="0">
              <a:latin typeface="+mn-ea"/>
              <a:ea typeface="+mn-ea"/>
            </a:endParaRPr>
          </a:p>
          <a:p>
            <a:pPr lvl="0" eaLnBrk="1" hangingPunct="1"/>
            <a:r>
              <a:rPr lang="zh-CN" altLang="en-US" sz="2400" dirty="0">
                <a:latin typeface="+mn-ea"/>
                <a:ea typeface="+mn-ea"/>
              </a:rPr>
              <a:t>它们的出现次序是：thead、tbody</a:t>
            </a:r>
            <a:r>
              <a:rPr lang="en-US" altLang="zh-CN" sz="2400" dirty="0">
                <a:latin typeface="+mn-ea"/>
                <a:ea typeface="+mn-ea"/>
              </a:rPr>
              <a:t>/</a:t>
            </a:r>
            <a:r>
              <a:rPr lang="zh-CN" altLang="en-US" sz="2400" dirty="0">
                <a:latin typeface="+mn-ea"/>
                <a:ea typeface="+mn-ea"/>
                <a:sym typeface="+mn-ea"/>
              </a:rPr>
              <a:t>tfoot、</a:t>
            </a:r>
            <a:r>
              <a:rPr lang="zh-CN" altLang="en-US" sz="2400" dirty="0">
                <a:latin typeface="+mn-ea"/>
                <a:ea typeface="+mn-ea"/>
              </a:rPr>
              <a:t>，这样浏览器就可以在收到所有数据前呈现页脚了。必须在 table 元素内部使用这些标签。</a:t>
            </a:r>
            <a:endParaRPr lang="zh-CN" altLang="en-US" sz="2400" dirty="0">
              <a:latin typeface="+mn-ea"/>
              <a:ea typeface="+mn-ea"/>
            </a:endParaRPr>
          </a:p>
          <a:p>
            <a:pPr lvl="0" eaLnBrk="1" hangingPunct="1"/>
            <a:endParaRPr lang="zh-CN" altLang="en-US" sz="2400" dirty="0">
              <a:latin typeface="+mn-ea"/>
              <a:ea typeface="+mn-ea"/>
            </a:endParaRPr>
          </a:p>
          <a:p>
            <a:pPr lvl="0" eaLnBrk="1" hangingPunct="1"/>
            <a:endParaRPr lang="zh-CN" altLang="en-US" sz="2400" dirty="0">
              <a:latin typeface="+mn-ea"/>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rPr>
              <a:t>表格布局元素</a:t>
            </a:r>
            <a:endParaRPr lang="zh-CN" altLang="en-US" sz="2800" dirty="0">
              <a:ln w="18415" cmpd="sng">
                <a:solidFill>
                  <a:srgbClr val="FFFFFF"/>
                </a:solidFill>
                <a:prstDash val="solid"/>
              </a:ln>
              <a:solidFill>
                <a:schemeClr val="bg1"/>
              </a:solidFill>
              <a:latin typeface="+mn-ea"/>
            </a:endParaRPr>
          </a:p>
        </p:txBody>
      </p:sp>
      <p:sp>
        <p:nvSpPr>
          <p:cNvPr id="39941" name="文本框 2"/>
          <p:cNvSpPr txBox="1"/>
          <p:nvPr/>
        </p:nvSpPr>
        <p:spPr>
          <a:xfrm>
            <a:off x="755650" y="1917700"/>
            <a:ext cx="7640638" cy="4114800"/>
          </a:xfrm>
          <a:prstGeom prst="rect">
            <a:avLst/>
          </a:prstGeom>
          <a:noFill/>
          <a:ln w="9525">
            <a:noFill/>
            <a:miter/>
          </a:ln>
        </p:spPr>
        <p:txBody>
          <a:bodyPr>
            <a:spAutoFit/>
          </a:bodyPr>
          <a:lstStyle/>
          <a:p>
            <a:pPr lvl="0" eaLnBrk="1" hangingPunct="1"/>
            <a:endParaRPr lang="zh-CN" altLang="en-US" sz="2400" dirty="0">
              <a:latin typeface="+mn-ea"/>
              <a:ea typeface="+mn-ea"/>
            </a:endParaRPr>
          </a:p>
          <a:p>
            <a:pPr lvl="0" eaLnBrk="1" hangingPunct="1"/>
            <a:r>
              <a:rPr lang="zh-CN" altLang="en-US" sz="2400" dirty="0">
                <a:latin typeface="+mn-ea"/>
                <a:ea typeface="+mn-ea"/>
              </a:rPr>
              <a:t>提示：在默认情况下这些元素不会影响到表格的布局。不过，可以使用 CSS 使这些元素改变表格的外观。</a:t>
            </a:r>
            <a:endParaRPr lang="zh-CN" altLang="en-US" sz="2400" dirty="0">
              <a:latin typeface="+mn-ea"/>
              <a:ea typeface="+mn-ea"/>
            </a:endParaRPr>
          </a:p>
          <a:p>
            <a:pPr lvl="0" eaLnBrk="1" hangingPunct="1"/>
            <a:endParaRPr lang="zh-CN" altLang="en-US" sz="2400" dirty="0">
              <a:latin typeface="+mn-ea"/>
              <a:ea typeface="+mn-ea"/>
            </a:endParaRPr>
          </a:p>
          <a:p>
            <a:pPr lvl="0" eaLnBrk="1" hangingPunct="1"/>
            <a:r>
              <a:rPr lang="zh-CN" altLang="en-US" sz="2400" dirty="0">
                <a:latin typeface="+mn-ea"/>
                <a:ea typeface="+mn-ea"/>
              </a:rPr>
              <a:t>详细描述：</a:t>
            </a:r>
            <a:endParaRPr lang="zh-CN" altLang="en-US" sz="2400" dirty="0">
              <a:latin typeface="+mn-ea"/>
              <a:ea typeface="+mn-ea"/>
            </a:endParaRPr>
          </a:p>
          <a:p>
            <a:pPr lvl="0" eaLnBrk="1" hangingPunct="1"/>
            <a:r>
              <a:rPr lang="zh-CN" altLang="en-US" sz="2400" dirty="0">
                <a:latin typeface="+mn-ea"/>
                <a:ea typeface="+mn-ea"/>
              </a:rPr>
              <a:t>thead、tfoot 以及 tbody 元素使我们有能力对表格中的行进行分组。当创建某个表格时，也许希望拥有一个标题行，一些带有数据的行，以及位于底部的一个总计行。这种划分使浏览器有能力支持独立于表格标题和页脚的表格正文滚动。当长的表格被打印时，表格的表头和页脚可被打印在包含表格数据的每张页面上。</a:t>
            </a:r>
            <a:endParaRPr lang="zh-CN" altLang="en-US" sz="2400"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表单高级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628775"/>
            <a:ext cx="8285480" cy="4480560"/>
          </a:xfrm>
          <a:prstGeom prst="rect">
            <a:avLst/>
          </a:prstGeom>
          <a:noFill/>
        </p:spPr>
        <p:txBody>
          <a:bodyPr wrap="square" rtlCol="0">
            <a:spAutoFit/>
          </a:bodyPr>
          <a:lstStyle/>
          <a:p>
            <a:pPr lvl="0" eaLnBrk="0" hangingPunct="0"/>
            <a:r>
              <a:rPr lang="zh-CN" altLang="en-US" sz="2400" dirty="0">
                <a:latin typeface="+mn-ea"/>
                <a:ea typeface="+mn-ea"/>
                <a:sym typeface="+mn-ea"/>
              </a:rPr>
              <a:t>回顾：  </a:t>
            </a:r>
            <a:endParaRPr lang="en-US" altLang="zh-CN" sz="2400" dirty="0">
              <a:latin typeface="+mn-ea"/>
              <a:ea typeface="+mn-ea"/>
              <a:sym typeface="+mn-ea"/>
            </a:endParaRPr>
          </a:p>
          <a:p>
            <a:pPr lvl="0" eaLnBrk="0" hangingPunct="0"/>
            <a:endParaRPr lang="en-US" altLang="zh-CN" sz="2400" dirty="0">
              <a:latin typeface="+mn-ea"/>
              <a:ea typeface="+mn-ea"/>
              <a:sym typeface="+mn-ea"/>
            </a:endParaRPr>
          </a:p>
          <a:p>
            <a:r>
              <a:rPr lang="zh-CN" altLang="en-US" sz="2400" b="1" dirty="0"/>
              <a:t>表单的作用：用来收集用户的信息的</a:t>
            </a:r>
            <a:r>
              <a:rPr lang="en-US" altLang="zh-CN" sz="2400" b="1" dirty="0"/>
              <a:t>;</a:t>
            </a:r>
            <a:r>
              <a:rPr lang="zh-CN" altLang="en-US" sz="2400" dirty="0">
                <a:latin typeface="+mn-ea"/>
                <a:ea typeface="+mn-ea"/>
                <a:sym typeface="+mn-ea"/>
              </a:rPr>
              <a:t>    </a:t>
            </a:r>
            <a:endParaRPr lang="zh-CN" altLang="en-US" sz="2400" dirty="0">
              <a:latin typeface="+mn-ea"/>
              <a:ea typeface="+mn-ea"/>
            </a:endParaRPr>
          </a:p>
          <a:p>
            <a:pPr lvl="0" eaLnBrk="0" hangingPunct="0"/>
            <a:r>
              <a:rPr lang="zh-CN" altLang="en-US" sz="2400" dirty="0">
                <a:latin typeface="+mn-ea"/>
                <a:ea typeface="+mn-ea"/>
                <a:sym typeface="+mn-ea"/>
              </a:rPr>
              <a:t>           </a:t>
            </a:r>
            <a:endParaRPr lang="zh-CN" altLang="en-US" sz="2400" dirty="0">
              <a:latin typeface="+mn-ea"/>
              <a:ea typeface="+mn-ea"/>
            </a:endParaRPr>
          </a:p>
          <a:p>
            <a:pPr lvl="0" eaLnBrk="0" hangingPunct="0"/>
            <a:r>
              <a:rPr lang="zh-CN" altLang="en-US" sz="2400" dirty="0">
                <a:latin typeface="+mn-ea"/>
                <a:ea typeface="+mn-ea"/>
                <a:sym typeface="Arial" panose="020B0604020202020204" pitchFamily="34" charset="0"/>
              </a:rPr>
              <a:t>表单的组成：</a:t>
            </a:r>
            <a:endParaRPr lang="en-US" altLang="zh-CN" sz="2400" dirty="0">
              <a:latin typeface="+mn-ea"/>
              <a:ea typeface="+mn-ea"/>
              <a:sym typeface="Arial" panose="020B0604020202020204" pitchFamily="34" charset="0"/>
            </a:endParaRPr>
          </a:p>
          <a:p>
            <a:pPr lvl="0" eaLnBrk="0" hangingPunct="0"/>
            <a:endParaRPr lang="zh-CN" altLang="en-US" sz="2400" dirty="0">
              <a:latin typeface="+mn-ea"/>
              <a:ea typeface="+mn-ea"/>
              <a:sym typeface="Arial" panose="020B0604020202020204" pitchFamily="34" charset="0"/>
            </a:endParaRPr>
          </a:p>
          <a:p>
            <a:pPr lvl="0"/>
            <a:r>
              <a:rPr lang="zh-CN" altLang="en-US" sz="2400" dirty="0">
                <a:solidFill>
                  <a:srgbClr val="FF0000"/>
                </a:solidFill>
              </a:rPr>
              <a:t>表单域</a:t>
            </a:r>
            <a:r>
              <a:rPr lang="zh-CN" altLang="en-US" sz="2400" dirty="0"/>
              <a:t>：     </a:t>
            </a:r>
            <a:r>
              <a:rPr lang="zh-CN" altLang="en-US" sz="2400" dirty="0">
                <a:latin typeface="+mn-ea"/>
                <a:sym typeface="+mn-ea"/>
              </a:rPr>
              <a:t>&lt;form name=""  method="</a:t>
            </a:r>
            <a:r>
              <a:rPr lang="en-US" altLang="zh-CN" sz="2400" dirty="0">
                <a:latin typeface="+mn-ea"/>
                <a:sym typeface="+mn-ea"/>
              </a:rPr>
              <a:t>get/post</a:t>
            </a:r>
            <a:r>
              <a:rPr lang="zh-CN" altLang="en-US" sz="2400" dirty="0">
                <a:latin typeface="+mn-ea"/>
                <a:sym typeface="+mn-ea"/>
              </a:rPr>
              <a:t>" action=""&gt;</a:t>
            </a:r>
            <a:endParaRPr lang="zh-CN" altLang="en-US" sz="2400" dirty="0">
              <a:latin typeface="+mn-ea"/>
            </a:endParaRPr>
          </a:p>
          <a:p>
            <a:pPr lvl="0"/>
            <a:r>
              <a:rPr lang="zh-CN" altLang="en-US" sz="2400" dirty="0">
                <a:latin typeface="+mn-ea"/>
                <a:sym typeface="+mn-ea"/>
              </a:rPr>
              <a:t>            &lt;/form&gt;</a:t>
            </a:r>
            <a:endParaRPr lang="zh-CN" altLang="en-US" sz="2400" dirty="0">
              <a:latin typeface="+mn-ea"/>
            </a:endParaRPr>
          </a:p>
          <a:p>
            <a:pPr lvl="0" eaLnBrk="0" hangingPunct="0"/>
            <a:r>
              <a:rPr lang="zh-CN" altLang="en-US" sz="2400" dirty="0">
                <a:latin typeface="+mn-ea"/>
                <a:ea typeface="+mn-ea"/>
                <a:sym typeface="Arial" panose="020B0604020202020204" pitchFamily="34" charset="0"/>
              </a:rPr>
              <a:t>     </a:t>
            </a:r>
            <a:endParaRPr lang="zh-CN" altLang="en-US" sz="2400" dirty="0">
              <a:latin typeface="+mn-ea"/>
              <a:ea typeface="+mn-ea"/>
            </a:endParaRPr>
          </a:p>
          <a:p>
            <a:pPr lvl="0" eaLnBrk="0" hangingPunct="0"/>
            <a:r>
              <a:rPr lang="zh-CN" altLang="en-US" sz="2400" dirty="0">
                <a:solidFill>
                  <a:srgbClr val="FF0000"/>
                </a:solidFill>
                <a:latin typeface="+mn-ea"/>
                <a:ea typeface="+mn-ea"/>
                <a:sym typeface="+mn-ea"/>
              </a:rPr>
              <a:t>表单控件</a:t>
            </a:r>
            <a:r>
              <a:rPr lang="zh-CN" altLang="en-US" sz="2400" dirty="0">
                <a:latin typeface="+mn-ea"/>
                <a:ea typeface="+mn-ea"/>
                <a:sym typeface="+mn-ea"/>
              </a:rPr>
              <a:t> ： &lt;input type="text" value=""/&gt;</a:t>
            </a:r>
            <a:endParaRPr lang="zh-CN" altLang="en-US" sz="2400" dirty="0">
              <a:latin typeface="+mn-ea"/>
              <a:ea typeface="+mn-ea"/>
            </a:endParaRPr>
          </a:p>
          <a:p>
            <a:pPr lvl="0" eaLnBrk="0" hangingPunct="0"/>
            <a:endParaRPr lang="zh-CN" altLang="en-US" sz="2400" dirty="0">
              <a:latin typeface="+mn-ea"/>
              <a:ea typeface="+mn-ea"/>
            </a:endParaRPr>
          </a:p>
          <a:p>
            <a:pPr lvl="0" eaLnBrk="0" hangingPunct="0"/>
            <a:r>
              <a:rPr lang="zh-CN" altLang="en-US" sz="2400" dirty="0">
                <a:solidFill>
                  <a:srgbClr val="FF0000"/>
                </a:solidFill>
                <a:latin typeface="+mn-ea"/>
                <a:ea typeface="+mn-ea"/>
                <a:sym typeface="+mn-ea"/>
              </a:rPr>
              <a:t>提示信息</a:t>
            </a:r>
            <a:endParaRPr lang="zh-CN" altLang="en-US" sz="2400" dirty="0">
              <a:solidFill>
                <a:srgbClr val="FF0000"/>
              </a:solidFill>
              <a:latin typeface="+mn-ea"/>
              <a:ea typeface="+mn-ea"/>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表单新增属性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700530"/>
            <a:ext cx="8285480" cy="457200"/>
          </a:xfrm>
          <a:prstGeom prst="rect">
            <a:avLst/>
          </a:prstGeom>
          <a:noFill/>
        </p:spPr>
        <p:txBody>
          <a:bodyPr wrap="square" rtlCol="0">
            <a:spAutoFit/>
          </a:bodyPr>
          <a:lstStyle/>
          <a:p>
            <a:pPr lvl="0" eaLnBrk="1" hangingPunct="1"/>
            <a:r>
              <a:rPr lang="en-US" altLang="zh-CN" sz="2400" dirty="0">
                <a:solidFill>
                  <a:srgbClr val="FF0000"/>
                </a:solidFill>
                <a:latin typeface="+mn-ea"/>
                <a:ea typeface="+mn-ea"/>
                <a:sym typeface="+mn-ea"/>
              </a:rPr>
              <a:t>1</a:t>
            </a:r>
            <a:r>
              <a:rPr lang="zh-CN" altLang="en-US" sz="2400" dirty="0">
                <a:solidFill>
                  <a:srgbClr val="FF0000"/>
                </a:solidFill>
                <a:latin typeface="+mn-ea"/>
                <a:ea typeface="+mn-ea"/>
                <a:sym typeface="+mn-ea"/>
              </a:rPr>
              <a:t>、表单字段集：</a:t>
            </a:r>
            <a:endParaRPr lang="zh-CN" altLang="en-US" sz="2400" dirty="0">
              <a:solidFill>
                <a:srgbClr val="FF0000"/>
              </a:solidFill>
              <a:latin typeface="+mn-ea"/>
              <a:ea typeface="+mn-ea"/>
              <a:sym typeface="+mn-ea"/>
            </a:endParaRPr>
          </a:p>
        </p:txBody>
      </p:sp>
      <p:graphicFrame>
        <p:nvGraphicFramePr>
          <p:cNvPr id="97285" name="表格 97284"/>
          <p:cNvGraphicFramePr/>
          <p:nvPr/>
        </p:nvGraphicFramePr>
        <p:xfrm>
          <a:off x="828675" y="2868613"/>
          <a:ext cx="7561263" cy="3197992"/>
        </p:xfrm>
        <a:graphic>
          <a:graphicData uri="http://schemas.openxmlformats.org/drawingml/2006/table">
            <a:tbl>
              <a:tblPr/>
              <a:tblGrid>
                <a:gridCol w="1151255"/>
                <a:gridCol w="6410008"/>
              </a:tblGrid>
              <a:tr h="110442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46" marB="4054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&lt;fieldset disabled="disabled"&gt;</a:t>
                      </a:r>
                      <a:endParaRPr sz="2800" dirty="0">
                        <a:solidFill>
                          <a:srgbClr val="0E208E"/>
                        </a:solidFill>
                        <a:latin typeface="宋体" panose="02010600030101010101" pitchFamily="2" charset="-122"/>
                        <a:ea typeface="宋体" panose="02010600030101010101" pitchFamily="2" charset="-122"/>
                        <a:sym typeface="+mn-ea"/>
                      </a:endParaRPr>
                    </a:p>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&lt;/fieldset&gt;</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46" marB="4054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91212">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46" marB="4054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rPr>
                        <a:t>相当于一个方框，在字段集中可以包含文本和其他元素。</a:t>
                      </a:r>
                      <a:r>
                        <a:rPr lang="zh-CN" sz="2400" dirty="0">
                          <a:solidFill>
                            <a:srgbClr val="FF0000"/>
                          </a:solidFill>
                          <a:latin typeface="宋体" panose="02010600030101010101" pitchFamily="2" charset="-122"/>
                          <a:ea typeface="宋体" panose="02010600030101010101" pitchFamily="2" charset="-122"/>
                        </a:rPr>
                        <a:t>该元素用于对表单中的元素进行分组并在文档中区别标出文本</a:t>
                      </a:r>
                      <a:r>
                        <a:rPr lang="zh-CN" sz="2400" dirty="0">
                          <a:solidFill>
                            <a:srgbClr val="0E208E"/>
                          </a:solidFill>
                          <a:latin typeface="宋体" panose="02010600030101010101" pitchFamily="2" charset="-122"/>
                          <a:ea typeface="宋体" panose="02010600030101010101" pitchFamily="2" charset="-122"/>
                        </a:rPr>
                        <a:t>。fieldset元素可以嵌套，在其内部可以在设置多个fieldset对象。</a:t>
                      </a:r>
                      <a:r>
                        <a:rPr sz="2400" dirty="0">
                          <a:solidFill>
                            <a:srgbClr val="0E208E"/>
                          </a:solidFill>
                          <a:latin typeface="宋体" panose="02010600030101010101" pitchFamily="2" charset="-122"/>
                          <a:ea typeface="宋体" panose="02010600030101010101" pitchFamily="2" charset="-122"/>
                          <a:sym typeface="+mn-ea"/>
                        </a:rPr>
                        <a:t>disabled</a:t>
                      </a:r>
                      <a:r>
                        <a:rPr lang="zh-CN" sz="2400" dirty="0">
                          <a:solidFill>
                            <a:srgbClr val="0E208E"/>
                          </a:solidFill>
                          <a:latin typeface="宋体" panose="02010600030101010101" pitchFamily="2" charset="-122"/>
                          <a:ea typeface="宋体" panose="02010600030101010101" pitchFamily="2" charset="-122"/>
                          <a:sym typeface="+mn-ea"/>
                        </a:rPr>
                        <a:t>定义空间禁制可用；</a:t>
                      </a:r>
                      <a:endParaRPr lang="zh-CN" sz="2400" dirty="0">
                        <a:solidFill>
                          <a:srgbClr val="0E208E"/>
                        </a:solidFill>
                        <a:latin typeface="宋体" panose="02010600030101010101" pitchFamily="2" charset="-122"/>
                        <a:ea typeface="宋体" panose="02010600030101010101" pitchFamily="2" charset="-122"/>
                        <a:sym typeface="+mn-ea"/>
                      </a:endParaRPr>
                    </a:p>
                  </a:txBody>
                  <a:tcPr marL="81150" marR="81150" marT="40546" marB="4054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表单新增属性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700530"/>
            <a:ext cx="8285480" cy="457200"/>
          </a:xfrm>
          <a:prstGeom prst="rect">
            <a:avLst/>
          </a:prstGeom>
          <a:noFill/>
        </p:spPr>
        <p:txBody>
          <a:bodyPr wrap="square" rtlCol="0">
            <a:spAutoFit/>
          </a:bodyPr>
          <a:lstStyle/>
          <a:p>
            <a:pPr lvl="0" eaLnBrk="1" hangingPunct="1"/>
            <a:r>
              <a:rPr lang="en-US" altLang="zh-CN" sz="2400" dirty="0">
                <a:solidFill>
                  <a:srgbClr val="FF0000"/>
                </a:solidFill>
                <a:latin typeface="+mn-ea"/>
                <a:ea typeface="+mn-ea"/>
                <a:sym typeface="+mn-ea"/>
              </a:rPr>
              <a:t>2</a:t>
            </a:r>
            <a:r>
              <a:rPr lang="zh-CN" altLang="en-US" sz="2400" dirty="0">
                <a:solidFill>
                  <a:srgbClr val="FF0000"/>
                </a:solidFill>
                <a:latin typeface="+mn-ea"/>
                <a:ea typeface="+mn-ea"/>
                <a:sym typeface="+mn-ea"/>
              </a:rPr>
              <a:t>、字段级标题：</a:t>
            </a:r>
            <a:endParaRPr lang="zh-CN" altLang="en-US" sz="2400" dirty="0">
              <a:solidFill>
                <a:srgbClr val="FF0000"/>
              </a:solidFill>
              <a:latin typeface="+mn-ea"/>
              <a:ea typeface="+mn-ea"/>
              <a:sym typeface="+mn-ea"/>
            </a:endParaRPr>
          </a:p>
        </p:txBody>
      </p:sp>
      <p:graphicFrame>
        <p:nvGraphicFramePr>
          <p:cNvPr id="4" name="表格 3"/>
          <p:cNvGraphicFramePr/>
          <p:nvPr/>
        </p:nvGraphicFramePr>
        <p:xfrm>
          <a:off x="419735" y="2726055"/>
          <a:ext cx="8369300" cy="3416652"/>
        </p:xfrm>
        <a:graphic>
          <a:graphicData uri="http://schemas.openxmlformats.org/drawingml/2006/table">
            <a:tbl>
              <a:tblPr/>
              <a:tblGrid>
                <a:gridCol w="1274445"/>
                <a:gridCol w="7094855"/>
              </a:tblGrid>
              <a:tr h="212852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2" marB="4056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&lt;legend </a:t>
                      </a:r>
                      <a:r>
                        <a:rPr lang="en-US" sz="2800" dirty="0">
                          <a:solidFill>
                            <a:srgbClr val="0E208E"/>
                          </a:solidFill>
                          <a:latin typeface="宋体" panose="02010600030101010101" pitchFamily="2" charset="-122"/>
                          <a:ea typeface="宋体" panose="02010600030101010101" pitchFamily="2" charset="-122"/>
                          <a:sym typeface="+mn-ea"/>
                        </a:rPr>
                        <a:t>align="left/center/right/</a:t>
                      </a:r>
                      <a:r>
                        <a:rPr lang="en-US" sz="2800" dirty="0">
                          <a:solidFill>
                            <a:schemeClr val="bg1">
                              <a:lumMod val="65000"/>
                            </a:schemeClr>
                          </a:solidFill>
                          <a:latin typeface="宋体" panose="02010600030101010101" pitchFamily="2" charset="-122"/>
                          <a:ea typeface="宋体" panose="02010600030101010101" pitchFamily="2" charset="-122"/>
                          <a:sym typeface="+mn-ea"/>
                        </a:rPr>
                        <a:t>justify</a:t>
                      </a:r>
                      <a:r>
                        <a:rPr lang="en-US" sz="2800" dirty="0">
                          <a:solidFill>
                            <a:srgbClr val="0E208E"/>
                          </a:solidFill>
                          <a:latin typeface="宋体" panose="02010600030101010101" pitchFamily="2" charset="-122"/>
                          <a:ea typeface="宋体" panose="02010600030101010101" pitchFamily="2" charset="-122"/>
                          <a:sym typeface="+mn-ea"/>
                        </a:rPr>
                        <a:t>"</a:t>
                      </a:r>
                      <a:r>
                        <a:rPr sz="2800" dirty="0">
                          <a:solidFill>
                            <a:srgbClr val="0E208E"/>
                          </a:solidFill>
                          <a:latin typeface="宋体" panose="02010600030101010101" pitchFamily="2" charset="-122"/>
                          <a:ea typeface="宋体" panose="02010600030101010101" pitchFamily="2" charset="-122"/>
                          <a:sym typeface="+mn-ea"/>
                        </a:rPr>
                        <a:t>&gt;</a:t>
                      </a:r>
                      <a:endParaRPr sz="2800" dirty="0">
                        <a:solidFill>
                          <a:srgbClr val="0E208E"/>
                        </a:solidFill>
                        <a:latin typeface="宋体" panose="02010600030101010101" pitchFamily="2" charset="-122"/>
                        <a:ea typeface="宋体" panose="02010600030101010101" pitchFamily="2" charset="-122"/>
                        <a:sym typeface="+mn-ea"/>
                      </a:endParaRPr>
                    </a:p>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&lt;/legend&gt;</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62" marB="4056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7683">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2" marB="4056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rPr>
                        <a:t>legend元素可以在fieldset对象绘制的方框内插入一个标题。</a:t>
                      </a:r>
                      <a:r>
                        <a:rPr lang="zh-CN" sz="2400" dirty="0">
                          <a:solidFill>
                            <a:srgbClr val="FF0000"/>
                          </a:solidFill>
                          <a:latin typeface="宋体" panose="02010600030101010101" pitchFamily="2" charset="-122"/>
                          <a:ea typeface="宋体" panose="02010600030101010101" pitchFamily="2" charset="-122"/>
                        </a:rPr>
                        <a:t>legend元素必须是fieldset内的唯一个元素。</a:t>
                      </a:r>
                      <a:endParaRPr lang="zh-CN" altLang="en-US" sz="2400" dirty="0">
                        <a:solidFill>
                          <a:srgbClr val="FF0000"/>
                        </a:solidFill>
                        <a:latin typeface="宋体" panose="02010600030101010101" pitchFamily="2" charset="-122"/>
                        <a:ea typeface="宋体" panose="02010600030101010101" pitchFamily="2" charset="-122"/>
                        <a:sym typeface="+mn-ea"/>
                      </a:endParaRPr>
                    </a:p>
                  </a:txBody>
                  <a:tcPr marL="81150" marR="81150" marT="40562" marB="4056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表单新增属性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700530"/>
            <a:ext cx="8285480" cy="457200"/>
          </a:xfrm>
          <a:prstGeom prst="rect">
            <a:avLst/>
          </a:prstGeom>
          <a:noFill/>
        </p:spPr>
        <p:txBody>
          <a:bodyPr wrap="square" rtlCol="0">
            <a:spAutoFit/>
          </a:bodyPr>
          <a:lstStyle/>
          <a:p>
            <a:pPr lvl="0" eaLnBrk="1" hangingPunct="1"/>
            <a:r>
              <a:rPr lang="en-US" altLang="zh-CN" sz="2400" dirty="0">
                <a:solidFill>
                  <a:srgbClr val="FF0000"/>
                </a:solidFill>
                <a:latin typeface="+mn-ea"/>
                <a:ea typeface="+mn-ea"/>
                <a:sym typeface="+mn-ea"/>
              </a:rPr>
              <a:t>3</a:t>
            </a:r>
            <a:r>
              <a:rPr lang="zh-CN" altLang="en-US" sz="2400" dirty="0">
                <a:solidFill>
                  <a:srgbClr val="FF0000"/>
                </a:solidFill>
                <a:latin typeface="+mn-ea"/>
                <a:ea typeface="+mn-ea"/>
                <a:sym typeface="+mn-ea"/>
              </a:rPr>
              <a:t>、提示信息标签：</a:t>
            </a:r>
            <a:endParaRPr lang="zh-CN" altLang="en-US" sz="2400" dirty="0">
              <a:solidFill>
                <a:srgbClr val="FF0000"/>
              </a:solidFill>
              <a:latin typeface="+mn-ea"/>
              <a:ea typeface="+mn-ea"/>
              <a:sym typeface="+mn-ea"/>
            </a:endParaRPr>
          </a:p>
        </p:txBody>
      </p:sp>
      <p:graphicFrame>
        <p:nvGraphicFramePr>
          <p:cNvPr id="6" name="表格 5"/>
          <p:cNvGraphicFramePr/>
          <p:nvPr/>
        </p:nvGraphicFramePr>
        <p:xfrm>
          <a:off x="828675" y="2868613"/>
          <a:ext cx="7561263" cy="2241003"/>
        </p:xfrm>
        <a:graphic>
          <a:graphicData uri="http://schemas.openxmlformats.org/drawingml/2006/table">
            <a:tbl>
              <a:tblPr/>
              <a:tblGrid>
                <a:gridCol w="1151207"/>
                <a:gridCol w="6410056"/>
              </a:tblGrid>
              <a:tr h="55054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7" marB="4055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&lt;label for="绑定控件id名"&gt;&lt;/label&gt;</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57" marB="405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689682">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57" marB="4055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rPr>
                        <a:t>label元素用来定义标签，为页面上的其他元素指定提示信息。要将label元素绑定到其他的控件上，可以将label元素的for属性设置为与该控件的id属性值相同。</a:t>
                      </a:r>
                      <a:endParaRPr lang="zh-CN" sz="2400" dirty="0">
                        <a:solidFill>
                          <a:srgbClr val="0E208E"/>
                        </a:solidFill>
                        <a:latin typeface="宋体" panose="02010600030101010101" pitchFamily="2" charset="-122"/>
                        <a:ea typeface="宋体" panose="02010600030101010101" pitchFamily="2" charset="-122"/>
                      </a:endParaRPr>
                    </a:p>
                  </a:txBody>
                  <a:tcPr marL="81150" marR="81150" marT="40557" marB="4055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表单新增属性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700530"/>
            <a:ext cx="8285480" cy="457200"/>
          </a:xfrm>
          <a:prstGeom prst="rect">
            <a:avLst/>
          </a:prstGeom>
          <a:noFill/>
        </p:spPr>
        <p:txBody>
          <a:bodyPr wrap="square" rtlCol="0">
            <a:spAutoFit/>
          </a:bodyPr>
          <a:lstStyle/>
          <a:p>
            <a:pPr lvl="0" eaLnBrk="1" hangingPunct="1"/>
            <a:r>
              <a:rPr lang="en-US" altLang="zh-CN" sz="2400" dirty="0">
                <a:solidFill>
                  <a:srgbClr val="FF0000"/>
                </a:solidFill>
                <a:latin typeface="+mn-ea"/>
                <a:ea typeface="+mn-ea"/>
                <a:sym typeface="+mn-ea"/>
              </a:rPr>
              <a:t>4</a:t>
            </a:r>
            <a:r>
              <a:rPr lang="zh-CN" altLang="en-US" sz="2400" dirty="0">
                <a:solidFill>
                  <a:srgbClr val="FF0000"/>
                </a:solidFill>
                <a:latin typeface="+mn-ea"/>
                <a:ea typeface="+mn-ea"/>
                <a:sym typeface="+mn-ea"/>
              </a:rPr>
              <a:t>、上传文件框：</a:t>
            </a:r>
            <a:endParaRPr lang="zh-CN" altLang="en-US" sz="2400" dirty="0">
              <a:solidFill>
                <a:srgbClr val="FF0000"/>
              </a:solidFill>
              <a:latin typeface="+mn-ea"/>
              <a:ea typeface="+mn-ea"/>
              <a:sym typeface="+mn-ea"/>
            </a:endParaRPr>
          </a:p>
        </p:txBody>
      </p:sp>
      <p:graphicFrame>
        <p:nvGraphicFramePr>
          <p:cNvPr id="97285" name="表格 97284"/>
          <p:cNvGraphicFramePr/>
          <p:nvPr/>
        </p:nvGraphicFramePr>
        <p:xfrm>
          <a:off x="828675" y="2868613"/>
          <a:ext cx="7561263" cy="1965689"/>
        </p:xfrm>
        <a:graphic>
          <a:graphicData uri="http://schemas.openxmlformats.org/drawingml/2006/table">
            <a:tbl>
              <a:tblPr/>
              <a:tblGrid>
                <a:gridCol w="1151207"/>
                <a:gridCol w="6410056"/>
              </a:tblGrid>
              <a:tr h="1019542">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1" marB="4056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&lt;input type="file" </a:t>
                      </a:r>
                      <a:r>
                        <a:rPr lang="zh-CN" altLang="en-US" sz="2800" dirty="0">
                          <a:solidFill>
                            <a:srgbClr val="0E208E"/>
                          </a:solidFill>
                          <a:latin typeface="+mj-ea"/>
                          <a:ea typeface="+mj-ea"/>
                          <a:sym typeface="+mn-ea"/>
                        </a:rPr>
                        <a:t>multiple="multiple"</a:t>
                      </a:r>
                      <a:r>
                        <a:rPr sz="2800" dirty="0">
                          <a:solidFill>
                            <a:srgbClr val="0E208E"/>
                          </a:solidFill>
                          <a:latin typeface="宋体" panose="02010600030101010101" pitchFamily="2" charset="-122"/>
                          <a:ea typeface="宋体" panose="02010600030101010101" pitchFamily="2" charset="-122"/>
                          <a:sym typeface="+mn-ea"/>
                        </a:rPr>
                        <a:t> /&gt;</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61" marB="4056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5783">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1" marB="4056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2400" dirty="0">
                          <a:solidFill>
                            <a:srgbClr val="0E208E"/>
                          </a:solidFill>
                          <a:latin typeface="Calibri" panose="020F0502020204030204" pitchFamily="34" charset="0"/>
                          <a:sym typeface="+mn-ea"/>
                        </a:rPr>
                        <a:t>type</a:t>
                      </a:r>
                      <a:r>
                        <a:rPr lang="zh-CN" altLang="en-US" sz="2400" dirty="0">
                          <a:solidFill>
                            <a:srgbClr val="0E208E"/>
                          </a:solidFill>
                          <a:latin typeface="Calibri" panose="020F0502020204030204" pitchFamily="34" charset="0"/>
                          <a:sym typeface="+mn-ea"/>
                        </a:rPr>
                        <a:t>属性值新增的类型有：file文件类型，可进行文件的选择，multiple属性可实现多选</a:t>
                      </a:r>
                      <a:endParaRPr lang="zh-CN" altLang="en-US" sz="2400" dirty="0">
                        <a:solidFill>
                          <a:srgbClr val="0E208E"/>
                        </a:solidFill>
                        <a:latin typeface="Calibri" panose="020F0502020204030204" pitchFamily="34" charset="0"/>
                        <a:ea typeface="宋体" panose="02010600030101010101" pitchFamily="2" charset="-122"/>
                        <a:sym typeface="+mn-ea"/>
                      </a:endParaRPr>
                    </a:p>
                  </a:txBody>
                  <a:tcPr marL="81150" marR="81150" marT="40561" marB="4056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表单新增属性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388620" y="1700530"/>
            <a:ext cx="8285480" cy="457200"/>
          </a:xfrm>
          <a:prstGeom prst="rect">
            <a:avLst/>
          </a:prstGeom>
          <a:noFill/>
        </p:spPr>
        <p:txBody>
          <a:bodyPr wrap="square" rtlCol="0">
            <a:spAutoFit/>
          </a:bodyPr>
          <a:lstStyle/>
          <a:p>
            <a:pPr lvl="0" eaLnBrk="1" hangingPunct="1"/>
            <a:r>
              <a:rPr lang="en-US" altLang="zh-CN" sz="2400" dirty="0">
                <a:solidFill>
                  <a:srgbClr val="FF0000"/>
                </a:solidFill>
                <a:latin typeface="+mn-ea"/>
                <a:ea typeface="+mn-ea"/>
                <a:sym typeface="+mn-ea"/>
              </a:rPr>
              <a:t>5</a:t>
            </a:r>
            <a:r>
              <a:rPr lang="zh-CN" altLang="en-US" sz="2400" dirty="0">
                <a:solidFill>
                  <a:srgbClr val="FF0000"/>
                </a:solidFill>
                <a:latin typeface="+mn-ea"/>
                <a:ea typeface="+mn-ea"/>
                <a:sym typeface="+mn-ea"/>
              </a:rPr>
              <a:t>、图像域</a:t>
            </a:r>
            <a:endParaRPr lang="zh-CN" altLang="en-US" sz="2400" dirty="0">
              <a:solidFill>
                <a:srgbClr val="FF0000"/>
              </a:solidFill>
              <a:latin typeface="+mn-ea"/>
              <a:ea typeface="+mn-ea"/>
              <a:sym typeface="+mn-ea"/>
            </a:endParaRPr>
          </a:p>
        </p:txBody>
      </p:sp>
      <p:graphicFrame>
        <p:nvGraphicFramePr>
          <p:cNvPr id="4" name="表格 3"/>
          <p:cNvGraphicFramePr/>
          <p:nvPr/>
        </p:nvGraphicFramePr>
        <p:xfrm>
          <a:off x="828675" y="2868613"/>
          <a:ext cx="7561263" cy="1965689"/>
        </p:xfrm>
        <a:graphic>
          <a:graphicData uri="http://schemas.openxmlformats.org/drawingml/2006/table">
            <a:tbl>
              <a:tblPr/>
              <a:tblGrid>
                <a:gridCol w="1151207"/>
                <a:gridCol w="6410056"/>
              </a:tblGrid>
              <a:tr h="1019542">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语法</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1" marB="4056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sz="2800" dirty="0">
                          <a:solidFill>
                            <a:srgbClr val="0E208E"/>
                          </a:solidFill>
                          <a:latin typeface="宋体" panose="02010600030101010101" pitchFamily="2" charset="-122"/>
                          <a:ea typeface="宋体" panose="02010600030101010101" pitchFamily="2" charset="-122"/>
                          <a:sym typeface="+mn-ea"/>
                        </a:rPr>
                        <a:t>&lt;input type="image" </a:t>
                      </a:r>
                      <a:r>
                        <a:rPr lang="en-US" sz="2800" dirty="0">
                          <a:solidFill>
                            <a:srgbClr val="0E208E"/>
                          </a:solidFill>
                          <a:latin typeface="宋体" panose="02010600030101010101" pitchFamily="2" charset="-122"/>
                          <a:ea typeface="宋体" panose="02010600030101010101" pitchFamily="2" charset="-122"/>
                          <a:sym typeface="+mn-ea"/>
                        </a:rPr>
                        <a:t>src=""</a:t>
                      </a:r>
                      <a:r>
                        <a:rPr sz="2800" dirty="0">
                          <a:solidFill>
                            <a:srgbClr val="0E208E"/>
                          </a:solidFill>
                          <a:latin typeface="宋体" panose="02010600030101010101" pitchFamily="2" charset="-122"/>
                          <a:ea typeface="宋体" panose="02010600030101010101" pitchFamily="2" charset="-122"/>
                          <a:sym typeface="+mn-ea"/>
                        </a:rPr>
                        <a:t> width="" height="" </a:t>
                      </a:r>
                      <a:r>
                        <a:rPr lang="en-US" sz="2800" baseline="0" dirty="0">
                          <a:solidFill>
                            <a:srgbClr val="0E208E"/>
                          </a:solidFill>
                          <a:latin typeface="宋体" panose="02010600030101010101" pitchFamily="2" charset="-122"/>
                          <a:ea typeface="宋体" panose="02010600030101010101" pitchFamily="2" charset="-122"/>
                          <a:sym typeface="+mn-ea"/>
                        </a:rPr>
                        <a:t> </a:t>
                      </a:r>
                      <a:r>
                        <a:rPr sz="2800" dirty="0">
                          <a:solidFill>
                            <a:srgbClr val="0E208E"/>
                          </a:solidFill>
                          <a:latin typeface="宋体" panose="02010600030101010101" pitchFamily="2" charset="-122"/>
                          <a:ea typeface="宋体" panose="02010600030101010101" pitchFamily="2" charset="-122"/>
                          <a:sym typeface="+mn-ea"/>
                        </a:rPr>
                        <a:t>alt="图片" /&gt;</a:t>
                      </a:r>
                      <a:endParaRPr sz="2800" dirty="0">
                        <a:solidFill>
                          <a:srgbClr val="0E208E"/>
                        </a:solidFill>
                        <a:latin typeface="宋体" panose="02010600030101010101" pitchFamily="2" charset="-122"/>
                        <a:ea typeface="宋体" panose="02010600030101010101" pitchFamily="2" charset="-122"/>
                        <a:sym typeface="+mn-ea"/>
                      </a:endParaRPr>
                    </a:p>
                  </a:txBody>
                  <a:tcPr marL="81150" marR="81150" marT="40561" marB="4056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5783">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0E208E"/>
                          </a:solidFill>
                          <a:latin typeface="宋体" panose="02010600030101010101" pitchFamily="2" charset="-122"/>
                          <a:ea typeface="宋体" panose="02010600030101010101" pitchFamily="2" charset="-122"/>
                        </a:rPr>
                        <a:t>说明</a:t>
                      </a:r>
                      <a:r>
                        <a:rPr lang="en-US" altLang="x-none" sz="2400" dirty="0">
                          <a:solidFill>
                            <a:srgbClr val="0E208E"/>
                          </a:solidFill>
                          <a:latin typeface="宋体" panose="02010600030101010101" pitchFamily="2" charset="-122"/>
                          <a:ea typeface="宋体" panose="02010600030101010101" pitchFamily="2" charset="-122"/>
                        </a:rPr>
                        <a:t>:</a:t>
                      </a:r>
                      <a:endParaRPr lang="en-US" altLang="x-none" sz="2400" dirty="0">
                        <a:solidFill>
                          <a:srgbClr val="0E208E"/>
                        </a:solidFill>
                        <a:latin typeface="宋体" panose="02010600030101010101" pitchFamily="2" charset="-122"/>
                        <a:ea typeface="宋体" panose="02010600030101010101" pitchFamily="2" charset="-122"/>
                      </a:endParaRPr>
                    </a:p>
                  </a:txBody>
                  <a:tcPr marL="81150" marR="81150" marT="40561" marB="4056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pitchFamily="3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sz="2400" dirty="0">
                          <a:solidFill>
                            <a:srgbClr val="0E208E"/>
                          </a:solidFill>
                          <a:latin typeface="宋体" panose="02010600030101010101" pitchFamily="2" charset="-122"/>
                          <a:ea typeface="宋体" panose="02010600030101010101" pitchFamily="2" charset="-122"/>
                        </a:rPr>
                        <a:t>火狐不支持此表单元素;</a:t>
                      </a:r>
                      <a:endParaRPr lang="zh-CN" sz="2400" dirty="0">
                        <a:solidFill>
                          <a:srgbClr val="0E208E"/>
                        </a:solidFill>
                        <a:latin typeface="宋体" panose="02010600030101010101" pitchFamily="2" charset="-122"/>
                        <a:ea typeface="宋体" panose="02010600030101010101" pitchFamily="2" charset="-122"/>
                      </a:endParaRPr>
                    </a:p>
                  </a:txBody>
                  <a:tcPr marL="81150" marR="81150" marT="40561" marB="4056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0" y="857232"/>
            <a:ext cx="9144000" cy="648000"/>
          </a:xfrm>
          <a:prstGeom prst="rect">
            <a:avLst/>
          </a:prstGeom>
          <a:solidFill>
            <a:srgbClr val="FF682F"/>
          </a:solidFill>
          <a:ln>
            <a:noFill/>
          </a:ln>
        </p:spPr>
        <p:txBody>
          <a:bodyPr anchor="ctr"/>
          <a:lstStyle/>
          <a:p>
            <a:pPr algn="ctr" eaLnBrk="1" hangingPunct="1">
              <a:spcAft>
                <a:spcPts val="0"/>
              </a:spcAft>
              <a:defRPr/>
            </a:pPr>
            <a:r>
              <a:rPr lang="zh-CN" altLang="en-US" sz="2800" dirty="0">
                <a:ln w="18415" cmpd="sng">
                  <a:solidFill>
                    <a:srgbClr val="FFFFFF"/>
                  </a:solidFill>
                  <a:prstDash val="solid"/>
                </a:ln>
                <a:solidFill>
                  <a:schemeClr val="bg1"/>
                </a:solidFill>
                <a:latin typeface="+mn-ea"/>
                <a:ea typeface="+mn-ea"/>
                <a:cs typeface="+mj-cs"/>
              </a:rPr>
              <a:t>表格高级</a:t>
            </a:r>
            <a:endParaRPr lang="zh-CN" altLang="en-US" sz="2800" dirty="0">
              <a:ln w="18415" cmpd="sng">
                <a:solidFill>
                  <a:srgbClr val="FFFFFF"/>
                </a:solidFill>
                <a:prstDash val="solid"/>
              </a:ln>
              <a:solidFill>
                <a:schemeClr val="bg1"/>
              </a:solidFill>
              <a:latin typeface="+mn-ea"/>
              <a:ea typeface="+mn-ea"/>
              <a:cs typeface="+mj-cs"/>
            </a:endParaRPr>
          </a:p>
        </p:txBody>
      </p:sp>
      <p:sp>
        <p:nvSpPr>
          <p:cNvPr id="2" name="文本框 1"/>
          <p:cNvSpPr txBox="1"/>
          <p:nvPr/>
        </p:nvSpPr>
        <p:spPr>
          <a:xfrm>
            <a:off x="561975" y="2276475"/>
            <a:ext cx="7832090" cy="3749040"/>
          </a:xfrm>
          <a:prstGeom prst="rect">
            <a:avLst/>
          </a:prstGeom>
          <a:noFill/>
        </p:spPr>
        <p:txBody>
          <a:bodyPr wrap="square" rtlCol="0" anchor="t">
            <a:spAutoFit/>
          </a:bodyPr>
          <a:lstStyle/>
          <a:p>
            <a:pPr lvl="0" eaLnBrk="0" hangingPunct="0"/>
            <a:r>
              <a:rPr lang="zh-CN" altLang="en-US" sz="2400" dirty="0">
                <a:latin typeface="+mn-ea"/>
                <a:ea typeface="+mn-ea"/>
                <a:sym typeface="+mn-ea"/>
              </a:rPr>
              <a:t>回顾： 表格的作用：显示数据;</a:t>
            </a:r>
            <a:endParaRPr lang="zh-CN" altLang="en-US" sz="2400" dirty="0">
              <a:latin typeface="+mn-ea"/>
              <a:ea typeface="+mn-ea"/>
            </a:endParaRPr>
          </a:p>
          <a:p>
            <a:pPr lvl="0" eaLnBrk="0" hangingPunct="0"/>
            <a:endParaRPr lang="zh-CN" altLang="en-US" sz="2400" dirty="0">
              <a:latin typeface="+mn-ea"/>
              <a:ea typeface="+mn-ea"/>
            </a:endParaRPr>
          </a:p>
          <a:p>
            <a:pPr lvl="0" eaLnBrk="0" hangingPunct="0"/>
            <a:r>
              <a:rPr lang="zh-CN" altLang="en-US" sz="2400" dirty="0">
                <a:latin typeface="+mn-ea"/>
                <a:ea typeface="+mn-ea"/>
                <a:sym typeface="+mn-ea"/>
              </a:rPr>
              <a:t>                                  表格的基本结构：</a:t>
            </a:r>
            <a:endParaRPr lang="zh-CN" altLang="en-US" sz="2400" dirty="0">
              <a:latin typeface="+mn-ea"/>
              <a:ea typeface="+mn-ea"/>
            </a:endParaRPr>
          </a:p>
          <a:p>
            <a:pPr lvl="0" eaLnBrk="0" hangingPunct="0"/>
            <a:endParaRPr lang="zh-CN" altLang="en-US" sz="2400" dirty="0">
              <a:latin typeface="+mn-ea"/>
              <a:ea typeface="+mn-ea"/>
            </a:endParaRPr>
          </a:p>
          <a:p>
            <a:pPr lvl="4" eaLnBrk="0" hangingPunct="0"/>
            <a:r>
              <a:rPr lang="zh-CN" altLang="en-US" sz="2400" dirty="0">
                <a:latin typeface="+mn-ea"/>
                <a:ea typeface="+mn-ea"/>
                <a:sym typeface="+mn-ea"/>
              </a:rPr>
              <a:t>                        </a:t>
            </a:r>
            <a:r>
              <a:rPr lang="en-US" altLang="zh-CN" sz="2400" dirty="0">
                <a:latin typeface="+mn-ea"/>
                <a:ea typeface="+mn-ea"/>
                <a:sym typeface="+mn-ea"/>
              </a:rPr>
              <a:t>&lt;table&gt;</a:t>
            </a:r>
            <a:endParaRPr lang="en-US" altLang="zh-CN" sz="2400" dirty="0">
              <a:latin typeface="+mn-ea"/>
              <a:ea typeface="+mn-ea"/>
            </a:endParaRPr>
          </a:p>
          <a:p>
            <a:pPr lvl="4" eaLnBrk="0" hangingPunct="0"/>
            <a:r>
              <a:rPr lang="en-US" altLang="zh-CN" sz="2400" dirty="0">
                <a:latin typeface="+mn-ea"/>
                <a:ea typeface="+mn-ea"/>
                <a:sym typeface="+mn-ea"/>
              </a:rPr>
              <a:t>                             	                   &lt;tr&gt;</a:t>
            </a:r>
            <a:endParaRPr lang="en-US" altLang="zh-CN" sz="2400" dirty="0">
              <a:latin typeface="+mn-ea"/>
              <a:ea typeface="+mn-ea"/>
            </a:endParaRPr>
          </a:p>
          <a:p>
            <a:pPr lvl="4" eaLnBrk="0" hangingPunct="0"/>
            <a:r>
              <a:rPr lang="en-US" altLang="zh-CN" sz="2400" dirty="0">
                <a:latin typeface="+mn-ea"/>
                <a:ea typeface="+mn-ea"/>
                <a:sym typeface="+mn-ea"/>
              </a:rPr>
              <a:t>                                                  &lt;td&gt;&lt;/td&gt; </a:t>
            </a:r>
            <a:endParaRPr lang="en-US" altLang="zh-CN" sz="2400" dirty="0">
              <a:latin typeface="+mn-ea"/>
              <a:ea typeface="+mn-ea"/>
            </a:endParaRPr>
          </a:p>
          <a:p>
            <a:pPr lvl="4" eaLnBrk="0" hangingPunct="0"/>
            <a:r>
              <a:rPr lang="en-US" altLang="zh-CN" sz="2400" dirty="0">
                <a:latin typeface="+mn-ea"/>
                <a:ea typeface="+mn-ea"/>
                <a:sym typeface="+mn-ea"/>
              </a:rPr>
              <a:t>                                                 &lt;/tr&gt;</a:t>
            </a:r>
            <a:endParaRPr lang="en-US" altLang="zh-CN" sz="2400" dirty="0">
              <a:latin typeface="+mn-ea"/>
              <a:ea typeface="+mn-ea"/>
            </a:endParaRPr>
          </a:p>
          <a:p>
            <a:pPr lvl="4" eaLnBrk="0" hangingPunct="0"/>
            <a:r>
              <a:rPr lang="en-US" altLang="zh-CN" sz="2400" dirty="0">
                <a:latin typeface="+mn-ea"/>
                <a:ea typeface="+mn-ea"/>
                <a:sym typeface="+mn-ea"/>
              </a:rPr>
              <a:t>                                           &lt;/table&gt;</a:t>
            </a:r>
            <a:endParaRPr lang="en-US" altLang="zh-CN" sz="2400" dirty="0">
              <a:latin typeface="+mn-ea"/>
              <a:ea typeface="+mn-ea"/>
              <a:sym typeface="+mn-ea"/>
            </a:endParaRPr>
          </a:p>
          <a:p>
            <a:pPr lvl="4" eaLnBrk="0" hangingPunct="0"/>
            <a:endParaRPr lang="en-US" altLang="zh-CN" sz="2400">
              <a:latin typeface="+mn-ea"/>
              <a:ea typeface="+mn-ea"/>
            </a:endParaRPr>
          </a:p>
        </p:txBody>
      </p:sp>
      <p:pic>
        <p:nvPicPr>
          <p:cNvPr id="30726" name="图片 1"/>
          <p:cNvPicPr>
            <a:picLocks noChangeAspect="1"/>
          </p:cNvPicPr>
          <p:nvPr/>
        </p:nvPicPr>
        <p:blipFill>
          <a:blip r:embed="rId1"/>
          <a:stretch>
            <a:fillRect/>
          </a:stretch>
        </p:blipFill>
        <p:spPr>
          <a:xfrm>
            <a:off x="394653" y="3284220"/>
            <a:ext cx="4595812" cy="2079625"/>
          </a:xfrm>
          <a:prstGeom prst="rect">
            <a:avLst/>
          </a:prstGeom>
          <a:noFill/>
          <a:ln w="9525">
            <a:noFill/>
            <a:miter/>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3026</Words>
  <Application>WPS 演示</Application>
  <PresentationFormat>全屏显示(4:3)</PresentationFormat>
  <Paragraphs>262</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Calibri</vt:lpstr>
      <vt:lpstr>Wingdings</vt:lpstr>
      <vt:lpstr>黑体</vt:lpstr>
      <vt:lpstr>幼圆</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Administrator</cp:lastModifiedBy>
  <cp:revision>2198</cp:revision>
  <dcterms:created xsi:type="dcterms:W3CDTF">2009-05-11T03:02:00Z</dcterms:created>
  <dcterms:modified xsi:type="dcterms:W3CDTF">2016-11-14T02:36:14Z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