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Lst>
  <p:notesMasterIdLst>
    <p:notesMasterId r:id="rId13"/>
  </p:notesMasterIdLst>
  <p:sldIdLst>
    <p:sldId id="256" r:id="rId11"/>
    <p:sldId id="257" r:id="rId12"/>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Lst>
  <p:sldSz cx="9144000" cy="6858000"/>
  <p:notesSz cx="6857365" cy="9143365"/>
  <p:kinsoku lang="zh-CN" invalStChars="!%),.:;?]}¨·ˇˉ་―‖’”…‰∶、。〃々〉》」』】〕〗！＂＇％），．：；？］｀｜｝～￠" invalEndChars="([{·‘“〈《「『【〔〖（．［｛￡￥"/>
  <p:defaultTextStyle>
    <a:defPPr>
      <a:defRPr lang="zh-CN"/>
    </a:defPPr>
    <a:lvl1pPr algn="l" defTabSz="914400" fontAlgn="base" hangingPunct="1">
      <a:spcBef>
        <a:spcPts val="0"/>
      </a:spcBef>
      <a:spcAft>
        <a:spcPts val="0"/>
      </a:spcAft>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1pPr>
    <a:lvl2pPr marL="457200" indent="0" algn="l" defTabSz="914400" fontAlgn="base" hangingPunct="1">
      <a:spcBef>
        <a:spcPts val="0"/>
      </a:spcBef>
      <a:spcAft>
        <a:spcPts val="0"/>
      </a:spcAft>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2pPr>
    <a:lvl3pPr marL="914400" indent="0" algn="l" defTabSz="914400" fontAlgn="base" hangingPunct="1">
      <a:spcBef>
        <a:spcPts val="0"/>
      </a:spcBef>
      <a:spcAft>
        <a:spcPts val="0"/>
      </a:spcAft>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3pPr>
    <a:lvl4pPr marL="1371600" indent="0" algn="l" defTabSz="914400" fontAlgn="base" hangingPunct="1">
      <a:spcBef>
        <a:spcPts val="0"/>
      </a:spcBef>
      <a:spcAft>
        <a:spcPts val="0"/>
      </a:spcAft>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4pPr>
    <a:lvl5pPr marL="1828800" indent="0" algn="l" defTabSz="914400" fontAlgn="base" hangingPunct="1">
      <a:spcBef>
        <a:spcPts val="0"/>
      </a:spcBef>
      <a:spcAft>
        <a:spcPts val="0"/>
      </a:spcAft>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Arial" panose="020B060402020202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1" d="100"/>
          <a:sy n="71" d="100"/>
        </p:scale>
        <p:origin x="0" y="0"/>
      </p:cViewPr>
      <p:guideLst>
        <p:guide orient="horz" pos="208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notesMaster" Target="notesMasters/notesMaster1.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hdr"/>
          </p:nvPr>
        </p:nvSpPr>
        <p:spPr>
          <a:xfrm>
            <a:off x="0" y="0"/>
            <a:ext cx="3076575" cy="511175"/>
          </a:xfrm>
          <a:prstGeom prst="rect">
            <a:avLst/>
          </a:prstGeom>
          <a:noFill/>
          <a:ln w="9525" cap="flat" cmpd="sng">
            <a:noFill/>
            <a:prstDash val="solid"/>
            <a:miter/>
          </a:ln>
        </p:spPr>
        <p:txBody>
          <a:bodyPr vert="horz" wrap="square" lIns="99048" tIns="49524" rIns="99048" bIns="49524" anchor="t" anchorCtr="0"/>
          <a:lstStyle/>
          <a:p>
            <a:endParaRPr lang="zh-CN" altLang="en-US" sz="1300">
              <a:latin typeface="Calibri" panose="020F0502020204030204" charset="0"/>
              <a:ea typeface="宋体" panose="02010600030101010101" pitchFamily="2" charset="-122"/>
              <a:cs typeface="Calibri" panose="020F0502020204030204" charset="0"/>
            </a:endParaRPr>
          </a:p>
        </p:txBody>
      </p:sp>
      <p:sp>
        <p:nvSpPr>
          <p:cNvPr id="34" name="文本框"/>
          <p:cNvSpPr>
            <a:spLocks noGrp="1"/>
          </p:cNvSpPr>
          <p:nvPr>
            <p:ph type="dt" idx="1"/>
          </p:nvPr>
        </p:nvSpPr>
        <p:spPr>
          <a:xfrm>
            <a:off x="4021138" y="0"/>
            <a:ext cx="3076575" cy="511175"/>
          </a:xfrm>
          <a:prstGeom prst="rect">
            <a:avLst/>
          </a:prstGeom>
          <a:noFill/>
          <a:ln w="9525" cap="flat" cmpd="sng">
            <a:noFill/>
            <a:prstDash val="solid"/>
            <a:miter/>
          </a:ln>
        </p:spPr>
        <p:txBody>
          <a:bodyPr vert="horz" wrap="square" lIns="99048" tIns="49524" rIns="99048" bIns="49524" anchor="t" anchorCtr="0"/>
          <a:lstStyle/>
          <a:p>
            <a:pPr algn="r"/>
            <a:fld id="{CAD2D6BD-DE1B-4B5F-8B41-2702339687B9}" type="datetime1">
              <a:rPr lang="zh-CN" altLang="en-US" sz="1300">
                <a:latin typeface="Calibri" panose="020F0502020204030204" charset="0"/>
                <a:ea typeface="宋体" panose="02010600030101010101" pitchFamily="2" charset="-122"/>
                <a:cs typeface="宋体" panose="02010600030101010101" pitchFamily="2" charset="-122"/>
              </a:rPr>
            </a:fld>
            <a:endParaRPr lang="zh-CN" altLang="en-US" sz="1300">
              <a:latin typeface="Calibri" panose="020F0502020204030204" charset="0"/>
              <a:ea typeface="宋体" panose="02010600030101010101" pitchFamily="2" charset="-122"/>
              <a:cs typeface="宋体" panose="02010600030101010101" pitchFamily="2" charset="-122"/>
            </a:endParaRPr>
          </a:p>
        </p:txBody>
      </p:sp>
      <p:sp>
        <p:nvSpPr>
          <p:cNvPr id="35"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36"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9048" tIns="49524" rIns="99048" bIns="49524" anchor="ctr" anchorCtr="0"/>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37" name="文本框"/>
          <p:cNvSpPr>
            <a:spLocks noGrp="1"/>
          </p:cNvSpPr>
          <p:nvPr>
            <p:ph type="ftr" idx="4"/>
          </p:nvPr>
        </p:nvSpPr>
        <p:spPr>
          <a:xfrm>
            <a:off x="0" y="9721850"/>
            <a:ext cx="3076575" cy="511175"/>
          </a:xfrm>
          <a:prstGeom prst="rect">
            <a:avLst/>
          </a:prstGeom>
          <a:noFill/>
          <a:ln w="9525" cap="flat" cmpd="sng">
            <a:noFill/>
            <a:prstDash val="solid"/>
            <a:miter/>
          </a:ln>
        </p:spPr>
        <p:txBody>
          <a:bodyPr vert="horz" wrap="square" lIns="99048" tIns="49524" rIns="99048" bIns="49524" anchor="b" anchorCtr="0"/>
          <a:lstStyle/>
          <a:p>
            <a:endParaRPr lang="zh-CN" altLang="en-US" sz="1300">
              <a:latin typeface="Calibri" panose="020F0502020204030204" charset="0"/>
              <a:ea typeface="宋体" panose="02010600030101010101" pitchFamily="2" charset="-122"/>
              <a:cs typeface="Calibri" panose="020F0502020204030204" charset="0"/>
            </a:endParaRPr>
          </a:p>
        </p:txBody>
      </p:sp>
      <p:sp>
        <p:nvSpPr>
          <p:cNvPr id="38" name="文本框"/>
          <p:cNvSpPr>
            <a:spLocks noGrp="1"/>
          </p:cNvSpPr>
          <p:nvPr>
            <p:ph type="sldNum" idx="5"/>
          </p:nvPr>
        </p:nvSpPr>
        <p:spPr>
          <a:xfrm>
            <a:off x="4021138" y="9721850"/>
            <a:ext cx="3076575" cy="511175"/>
          </a:xfrm>
          <a:prstGeom prst="rect">
            <a:avLst/>
          </a:prstGeom>
          <a:noFill/>
          <a:ln w="9525" cap="flat" cmpd="sng">
            <a:noFill/>
            <a:prstDash val="solid"/>
            <a:miter/>
          </a:ln>
        </p:spPr>
        <p:txBody>
          <a:bodyPr vert="horz" wrap="square" lIns="99048" tIns="49524" rIns="99048" bIns="49524" anchor="b" anchorCtr="0"/>
          <a:lstStyle/>
          <a:p>
            <a:pPr algn="r"/>
            <a:fld id="{CAD2D6BD-DE1B-4B5F-8B41-2702339687B9}" type="slidenum">
              <a:rPr lang="en-US" altLang="zh-CN" sz="13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300">
              <a:latin typeface="Calibri" panose="020F0502020204030204" charset="0"/>
              <a:ea typeface="宋体" panose="02010600030101010101" pitchFamily="2" charset="-122"/>
              <a:cs typeface="Calibri" panose="020F0502020204030204" charset="0"/>
            </a:endParaRPr>
          </a:p>
        </p:txBody>
      </p:sp>
    </p:spTree>
  </p:cSld>
  <p:clrMap bg1="lt1" tx1="dk1" bg2="lt2" tx2="dk2" accent1="accent1" accent2="accent2" accent3="accent3" accent4="accent4" accent5="accent5" accent6="accent6" hlink="hlink" folHlink="folHlink"/>
  <p:hf sldNum="0" hdr="0" ftr="0" dt="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charset="0"/>
      </a:defRPr>
    </a:lvl5pPr>
    <a:lvl6pPr marL="2286000" indent="0" algn="l" defTabSz="914400" eaLnBrk="0" fontAlgn="base" latinLnBrk="0" hangingPunct="0">
      <a:spcBef>
        <a:spcPct val="30000"/>
      </a:spcBef>
      <a:spcAft>
        <a:spcPts val="0"/>
      </a:spcAft>
      <a:buNone/>
      <a:defRPr sz="1200" b="0" i="0" u="none" kern="1200" baseline="0">
        <a:solidFill>
          <a:schemeClr val="tx1"/>
        </a:solidFill>
        <a:latin typeface="Calibri" panose="020F0502020204030204" charset="0"/>
        <a:ea typeface="宋体" panose="02010600030101010101" pitchFamily="2" charset="-122"/>
        <a:cs typeface="Calibri" panose="020F0502020204030204" charset="0"/>
      </a:defRPr>
    </a:lvl6pPr>
    <a:lvl7pPr marL="2743200" indent="0" algn="l" defTabSz="914400" eaLnBrk="0" fontAlgn="base" latinLnBrk="0" hangingPunct="0">
      <a:spcBef>
        <a:spcPct val="30000"/>
      </a:spcBef>
      <a:spcAft>
        <a:spcPts val="0"/>
      </a:spcAft>
      <a:buNone/>
      <a:defRPr sz="1200" b="0" i="0" u="none" kern="1200" baseline="0">
        <a:solidFill>
          <a:schemeClr val="tx1"/>
        </a:solidFill>
        <a:latin typeface="Calibri" panose="020F0502020204030204" charset="0"/>
        <a:ea typeface="宋体" panose="02010600030101010101" pitchFamily="2" charset="-122"/>
        <a:cs typeface="Calibri" panose="020F0502020204030204" charset="0"/>
      </a:defRPr>
    </a:lvl7pPr>
    <a:lvl8pPr marL="3200400" indent="0" algn="l" defTabSz="914400" eaLnBrk="0" fontAlgn="base" latinLnBrk="0" hangingPunct="0">
      <a:spcBef>
        <a:spcPct val="30000"/>
      </a:spcBef>
      <a:spcAft>
        <a:spcPts val="0"/>
      </a:spcAft>
      <a:buNone/>
      <a:defRPr sz="1200" b="0" i="0" u="none" kern="1200" baseline="0">
        <a:solidFill>
          <a:schemeClr val="tx1"/>
        </a:solidFill>
        <a:latin typeface="Calibri" panose="020F0502020204030204" charset="0"/>
        <a:ea typeface="宋体" panose="02010600030101010101" pitchFamily="2" charset="-122"/>
        <a:cs typeface="Calibri" panose="020F0502020204030204" charset="0"/>
      </a:defRPr>
    </a:lvl8pPr>
    <a:lvl9pPr marL="3200400" indent="0" algn="l" defTabSz="914400" eaLnBrk="0" fontAlgn="base" latinLnBrk="0" hangingPunct="0">
      <a:spcBef>
        <a:spcPct val="30000"/>
      </a:spcBef>
      <a:spcAft>
        <a:spcPts val="0"/>
      </a:spcAft>
      <a:buNone/>
      <a:defRPr sz="1200" b="0" i="0" u="none" kern="1200" baseline="0">
        <a:solidFill>
          <a:schemeClr val="tx1"/>
        </a:solidFill>
        <a:latin typeface="Calibri" panose="020F0502020204030204" charset="0"/>
        <a:ea typeface="宋体" panose="02010600030101010101" pitchFamily="2" charset="-122"/>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51"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1440" tIns="45720" rIns="91440" bIns="45720" anchor="t" anchorCtr="0"/>
          <a:lstStyle/>
          <a:p>
            <a:r>
              <a:rPr lang="en-US" altLang="zh-CN"/>
              <a:t>1、HTML 1 并未曾存在，草案，HTML 得第一个官方版本便是由 IETF （互联网工程任务组） 推出得 HTML2.0。</a:t>
            </a:r>
            <a:endParaRPr lang="en-US" altLang="zh-CN"/>
          </a:p>
          <a:p>
            <a:r>
              <a:rPr lang="en-US" altLang="zh-CN"/>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endParaRPr lang="en-US" altLang="zh-CN"/>
          </a:p>
          <a:p>
            <a:r>
              <a:rPr lang="en-US" altLang="zh-CN"/>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endParaRPr lang="en-US" altLang="zh-CN"/>
          </a:p>
          <a:p>
            <a:r>
              <a:rPr lang="en-US" altLang="zh-CN"/>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endParaRPr lang="en-US" altLang="zh-CN"/>
          </a:p>
          <a:p>
            <a:r>
              <a:rPr lang="en-US" altLang="zh-CN"/>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endParaRPr lang="en-US" altLang="zh-CN"/>
          </a:p>
          <a:p>
            <a:r>
              <a:rPr lang="en-US" altLang="zh-CN"/>
              <a:t>6、一起头，WHATWG 得重要事变包罗两部分，Web Forms 2.0 和 Web Apps 1.0，它们都是 HTML 得扩展，其后，他们归并到一起成为如今得 HTML5 范例。</a:t>
            </a:r>
            <a:endParaRPr lang="en-US" altLang="zh-CN"/>
          </a:p>
          <a:p>
            <a:r>
              <a:rPr lang="en-US" altLang="zh-CN"/>
              <a:t>7、在 WHATWG 致力于 HTML5 得同时，W3C 连续他们得 XHTML 2.0，然而，他们徐徐地陷入窘境。从 HTML 走向 XML得路是行不通得，几个月后，W3C 组建了一个新得 HTML 事变组，他们非常明智地选择了 WHATWG得成果作为根本。</a:t>
            </a:r>
            <a:endParaRPr lang="en-US" altLang="zh-CN"/>
          </a:p>
          <a:p>
            <a:r>
              <a:rPr lang="en-US" altLang="zh-CN"/>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endParaRPr lang="en-US" altLang="zh-CN"/>
          </a:p>
          <a:p>
            <a:r>
              <a:rPr lang="en-US" altLang="zh-CN"/>
              <a:t>9、2012 年，HTML5 会被采取为候选标准，这将是 HTML5 真正开始发力得日子。</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58"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1440" tIns="45720" rIns="91440" bIns="45720" anchor="t" anchorCtr="0"/>
          <a:lstStyle/>
          <a:p>
            <a:r>
              <a:rPr lang="en-US" altLang="zh-CN"/>
              <a:t>1、HTML 1 并未曾存在，草案，HTML 得第一个官方版本便是由 IETF （互联网工程任务组） 推出得 HTML2.0。</a:t>
            </a:r>
            <a:endParaRPr lang="en-US" altLang="zh-CN"/>
          </a:p>
          <a:p>
            <a:r>
              <a:rPr lang="en-US" altLang="zh-CN"/>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endParaRPr lang="en-US" altLang="zh-CN"/>
          </a:p>
          <a:p>
            <a:r>
              <a:rPr lang="en-US" altLang="zh-CN"/>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endParaRPr lang="en-US" altLang="zh-CN"/>
          </a:p>
          <a:p>
            <a:r>
              <a:rPr lang="en-US" altLang="zh-CN"/>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endParaRPr lang="en-US" altLang="zh-CN"/>
          </a:p>
          <a:p>
            <a:r>
              <a:rPr lang="en-US" altLang="zh-CN"/>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endParaRPr lang="en-US" altLang="zh-CN"/>
          </a:p>
          <a:p>
            <a:r>
              <a:rPr lang="en-US" altLang="zh-CN"/>
              <a:t>6、一起头，WHATWG 得重要事变包罗两部分，Web Forms 2.0 和 Web Apps 1.0，它们都是 HTML 得扩展，其后，他们归并到一起成为如今得 HTML5 范例。</a:t>
            </a:r>
            <a:endParaRPr lang="en-US" altLang="zh-CN"/>
          </a:p>
          <a:p>
            <a:r>
              <a:rPr lang="en-US" altLang="zh-CN"/>
              <a:t>7、在 WHATWG 致力于 HTML5 得同时，W3C 连续他们得 XHTML 2.0，然而，他们徐徐地陷入窘境。从 HTML 走向 XML得路是行不通得，几个月后，W3C 组建了一个新得 HTML 事变组，他们非常明智地选择了 WHATWG得成果作为根本。</a:t>
            </a:r>
            <a:endParaRPr lang="en-US" altLang="zh-CN"/>
          </a:p>
          <a:p>
            <a:r>
              <a:rPr lang="en-US" altLang="zh-CN"/>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endParaRPr lang="en-US" altLang="zh-CN"/>
          </a:p>
          <a:p>
            <a:r>
              <a:rPr lang="en-US" altLang="zh-CN"/>
              <a:t>9、2012 年，HTML5 会被采取为候选标准，这将是 HTML5 真正开始发力得日子。</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65"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1440" tIns="45720" rIns="91440" bIns="45720" anchor="t" anchorCtr="0"/>
          <a:lstStyle/>
          <a:p>
            <a:r>
              <a:rPr lang="en-US" altLang="zh-CN"/>
              <a:t>1、HTML 1 并未曾存在，草案，HTML 得第一个官方版本便是由 IETF （互联网工程任务组） 推出得 HTML2.0。</a:t>
            </a:r>
            <a:endParaRPr lang="en-US" altLang="zh-CN"/>
          </a:p>
          <a:p>
            <a:r>
              <a:rPr lang="en-US" altLang="zh-CN"/>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endParaRPr lang="en-US" altLang="zh-CN"/>
          </a:p>
          <a:p>
            <a:r>
              <a:rPr lang="en-US" altLang="zh-CN"/>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endParaRPr lang="en-US" altLang="zh-CN"/>
          </a:p>
          <a:p>
            <a:r>
              <a:rPr lang="en-US" altLang="zh-CN"/>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endParaRPr lang="en-US" altLang="zh-CN"/>
          </a:p>
          <a:p>
            <a:r>
              <a:rPr lang="en-US" altLang="zh-CN"/>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endParaRPr lang="en-US" altLang="zh-CN"/>
          </a:p>
          <a:p>
            <a:r>
              <a:rPr lang="en-US" altLang="zh-CN"/>
              <a:t>6、一起头，WHATWG 得重要事变包罗两部分，Web Forms 2.0 和 Web Apps 1.0，它们都是 HTML 得扩展，其后，他们归并到一起成为如今得 HTML5 范例。</a:t>
            </a:r>
            <a:endParaRPr lang="en-US" altLang="zh-CN"/>
          </a:p>
          <a:p>
            <a:r>
              <a:rPr lang="en-US" altLang="zh-CN"/>
              <a:t>7、在 WHATWG 致力于 HTML5 得同时，W3C 连续他们得 XHTML 2.0，然而，他们徐徐地陷入窘境。从 HTML 走向 XML得路是行不通得，几个月后，W3C 组建了一个新得 HTML 事变组，他们非常明智地选择了 WHATWG得成果作为根本。</a:t>
            </a:r>
            <a:endParaRPr lang="en-US" altLang="zh-CN"/>
          </a:p>
          <a:p>
            <a:r>
              <a:rPr lang="en-US" altLang="zh-CN"/>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endParaRPr lang="en-US" altLang="zh-CN"/>
          </a:p>
          <a:p>
            <a:r>
              <a:rPr lang="en-US" altLang="zh-CN"/>
              <a:t>9、2012 年，HTML5 会被采取为候选标准，这将是 HTML5 真正开始发力得日子。</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81"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1440" tIns="45720" rIns="91440" bIns="45720" anchor="t" anchorCtr="0"/>
          <a:lstStyle/>
          <a:p>
            <a:r>
              <a:rPr lang="en-US" altLang="zh-CN"/>
              <a:t>1、HTML 1 并未曾存在，草案，HTML 得第一个官方版本便是由 IETF （互联网工程任务组） 推出得 HTML2.0。</a:t>
            </a:r>
            <a:endParaRPr lang="en-US" altLang="zh-CN"/>
          </a:p>
          <a:p>
            <a:r>
              <a:rPr lang="en-US" altLang="zh-CN"/>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endParaRPr lang="en-US" altLang="zh-CN"/>
          </a:p>
          <a:p>
            <a:r>
              <a:rPr lang="en-US" altLang="zh-CN"/>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endParaRPr lang="en-US" altLang="zh-CN"/>
          </a:p>
          <a:p>
            <a:r>
              <a:rPr lang="en-US" altLang="zh-CN"/>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endParaRPr lang="en-US" altLang="zh-CN"/>
          </a:p>
          <a:p>
            <a:r>
              <a:rPr lang="en-US" altLang="zh-CN"/>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endParaRPr lang="en-US" altLang="zh-CN"/>
          </a:p>
          <a:p>
            <a:r>
              <a:rPr lang="en-US" altLang="zh-CN"/>
              <a:t>6、一起头，WHATWG 得重要事变包罗两部分，Web Forms 2.0 和 Web Apps 1.0，它们都是 HTML 得扩展，其后，他们归并到一起成为如今得 HTML5 范例。</a:t>
            </a:r>
            <a:endParaRPr lang="en-US" altLang="zh-CN"/>
          </a:p>
          <a:p>
            <a:r>
              <a:rPr lang="en-US" altLang="zh-CN"/>
              <a:t>7、在 WHATWG 致力于 HTML5 得同时，W3C 连续他们得 XHTML 2.0，然而，他们徐徐地陷入窘境。从 HTML 走向 XML得路是行不通得，几个月后，W3C 组建了一个新得 HTML 事变组，他们非常明智地选择了 WHATWG得成果作为根本。</a:t>
            </a:r>
            <a:endParaRPr lang="en-US" altLang="zh-CN"/>
          </a:p>
          <a:p>
            <a:r>
              <a:rPr lang="en-US" altLang="zh-CN"/>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endParaRPr lang="en-US" altLang="zh-CN"/>
          </a:p>
          <a:p>
            <a:r>
              <a:rPr lang="en-US" altLang="zh-CN"/>
              <a:t>9、2012 年，HTML5 会被采取为候选标准，这将是 HTML5 真正开始发力得日子。</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对象"/>
          <p:cNvSpPr>
            <a:spLocks noGrp="1" noChangeAspect="1"/>
          </p:cNvSpPr>
          <p:nvPr>
            <p:ph type="sldImg"/>
          </p:nvPr>
        </p:nvSpPr>
        <p:spPr>
          <a:xfrm>
            <a:off x="992188" y="768350"/>
            <a:ext cx="5114925" cy="3836988"/>
          </a:xfrm>
          <a:prstGeom prst="rect">
            <a:avLst/>
          </a:prstGeom>
          <a:noFill/>
          <a:ln w="9525" cap="flat" cmpd="sng">
            <a:noFill/>
            <a:prstDash val="solid"/>
            <a:miter/>
          </a:ln>
        </p:spPr>
      </p:sp>
      <p:sp>
        <p:nvSpPr>
          <p:cNvPr id="171" name="文本框"/>
          <p:cNvSpPr>
            <a:spLocks noGrp="1"/>
          </p:cNvSpPr>
          <p:nvPr>
            <p:ph type="body"/>
          </p:nvPr>
        </p:nvSpPr>
        <p:spPr>
          <a:xfrm>
            <a:off x="709612" y="4860925"/>
            <a:ext cx="5680075" cy="4605338"/>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3" name="矩形"/>
          <p:cNvSpPr/>
          <p:nvPr/>
        </p:nvSpPr>
        <p:spPr>
          <a:xfrm>
            <a:off x="1617662" y="104775"/>
            <a:ext cx="73023" cy="360363"/>
          </a:xfrm>
          <a:prstGeom prst="rect">
            <a:avLst/>
          </a:prstGeom>
          <a:solidFill>
            <a:srgbClr val="FF682F"/>
          </a:solidFill>
          <a:ln w="9525" cap="flat" cmpd="sng">
            <a:noFill/>
            <a:prstDash val="solid"/>
            <a:miter/>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5" name="矩形"/>
          <p:cNvSpPr/>
          <p:nvPr/>
        </p:nvSpPr>
        <p:spPr>
          <a:xfrm>
            <a:off x="1617662" y="104775"/>
            <a:ext cx="73023" cy="360363"/>
          </a:xfrm>
          <a:prstGeom prst="rect">
            <a:avLst/>
          </a:prstGeom>
          <a:solidFill>
            <a:srgbClr val="FF682F"/>
          </a:solidFill>
          <a:ln w="9525" cap="flat" cmpd="sng">
            <a:noFill/>
            <a:prstDash val="solid"/>
            <a:miter/>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7" name="矩形"/>
          <p:cNvSpPr/>
          <p:nvPr/>
        </p:nvSpPr>
        <p:spPr>
          <a:xfrm>
            <a:off x="1617662" y="104775"/>
            <a:ext cx="73023" cy="360363"/>
          </a:xfrm>
          <a:prstGeom prst="rect">
            <a:avLst/>
          </a:prstGeom>
          <a:solidFill>
            <a:srgbClr val="FF682F"/>
          </a:solidFill>
          <a:ln w="9525" cap="flat" cmpd="sng">
            <a:noFill/>
            <a:prstDash val="solid"/>
            <a:miter/>
          </a:ln>
        </p:spPr>
      </p:sp>
      <p:sp>
        <p:nvSpPr>
          <p:cNvPr id="8"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9"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10"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12" name="矩形"/>
          <p:cNvSpPr/>
          <p:nvPr/>
        </p:nvSpPr>
        <p:spPr>
          <a:xfrm>
            <a:off x="1617662" y="104775"/>
            <a:ext cx="73023" cy="360363"/>
          </a:xfrm>
          <a:prstGeom prst="rect">
            <a:avLst/>
          </a:prstGeom>
          <a:solidFill>
            <a:srgbClr val="FF682F"/>
          </a:solidFill>
          <a:ln w="9525" cap="flat" cmpd="sng">
            <a:noFill/>
            <a:prstDash val="solid"/>
            <a:miter/>
          </a:ln>
        </p:spPr>
      </p:sp>
      <p:sp>
        <p:nvSpPr>
          <p:cNvPr id="13"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14"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15"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17" name="矩形"/>
          <p:cNvSpPr/>
          <p:nvPr/>
        </p:nvSpPr>
        <p:spPr>
          <a:xfrm>
            <a:off x="1617662" y="104775"/>
            <a:ext cx="73023" cy="360363"/>
          </a:xfrm>
          <a:prstGeom prst="rect">
            <a:avLst/>
          </a:prstGeom>
          <a:solidFill>
            <a:srgbClr val="FF682F"/>
          </a:solidFill>
          <a:ln w="9525" cap="flat" cmpd="sng">
            <a:noFill/>
            <a:prstDash val="solid"/>
            <a:miter/>
          </a:ln>
        </p:spPr>
      </p:sp>
      <p:sp>
        <p:nvSpPr>
          <p:cNvPr id="18" name="文本框"/>
          <p:cNvSpPr>
            <a:spLocks noGrp="1"/>
          </p:cNvSpPr>
          <p:nvPr>
            <p:ph type="title"/>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r>
              <a:rPr lang="zh-CN" altLang="en-US"/>
              <a:t>单击此处编辑母版标题样式</a:t>
            </a:r>
            <a:endParaRPr lang="zh-CN" altLang="en-US"/>
          </a:p>
        </p:txBody>
      </p:sp>
      <p:sp>
        <p:nvSpPr>
          <p:cNvPr id="19"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20"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21"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22"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24" name="矩形"/>
          <p:cNvSpPr/>
          <p:nvPr/>
        </p:nvSpPr>
        <p:spPr>
          <a:xfrm>
            <a:off x="1617662" y="104775"/>
            <a:ext cx="73023" cy="360363"/>
          </a:xfrm>
          <a:prstGeom prst="rect">
            <a:avLst/>
          </a:prstGeom>
          <a:solidFill>
            <a:srgbClr val="FF682F"/>
          </a:solidFill>
          <a:ln w="9525" cap="flat" cmpd="sng">
            <a:noFill/>
            <a:prstDash val="solid"/>
            <a:miter/>
          </a:ln>
        </p:spPr>
      </p:sp>
      <p:sp>
        <p:nvSpPr>
          <p:cNvPr id="25"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26"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27"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29" name="矩形"/>
          <p:cNvSpPr/>
          <p:nvPr/>
        </p:nvSpPr>
        <p:spPr>
          <a:xfrm>
            <a:off x="1617662" y="104775"/>
            <a:ext cx="73023" cy="360363"/>
          </a:xfrm>
          <a:prstGeom prst="rect">
            <a:avLst/>
          </a:prstGeom>
          <a:solidFill>
            <a:srgbClr val="FF682F"/>
          </a:solidFill>
          <a:ln w="9525" cap="flat" cmpd="sng">
            <a:noFill/>
            <a:prstDash val="solid"/>
            <a:miter/>
          </a:ln>
        </p:spPr>
      </p:sp>
      <p:sp>
        <p:nvSpPr>
          <p:cNvPr id="30"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31"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32"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42" name="矩形"/>
          <p:cNvSpPr/>
          <p:nvPr/>
        </p:nvSpPr>
        <p:spPr>
          <a:xfrm>
            <a:off x="1617662" y="104775"/>
            <a:ext cx="73023" cy="360363"/>
          </a:xfrm>
          <a:prstGeom prst="rect">
            <a:avLst/>
          </a:prstGeom>
          <a:solidFill>
            <a:srgbClr val="FF682F"/>
          </a:solidFill>
          <a:ln w="9525" cap="flat" cmpd="sng">
            <a:noFill/>
            <a:prstDash val="solid"/>
            <a:miter/>
          </a:ln>
        </p:spPr>
      </p:sp>
      <p:sp>
        <p:nvSpPr>
          <p:cNvPr id="39"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40"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41"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图片"/>
          <p:cNvPicPr>
            <a:picLocks noChangeAspect="1"/>
          </p:cNvPicPr>
          <p:nvPr/>
        </p:nvPicPr>
        <p:blipFill>
          <a:blip r:embed="rId12" cstate="print"/>
          <a:stretch>
            <a:fillRect/>
          </a:stretch>
        </p:blipFill>
        <p:spPr>
          <a:xfrm>
            <a:off x="23813" y="115888"/>
            <a:ext cx="1562100" cy="360362"/>
          </a:xfrm>
          <a:prstGeom prst="rect">
            <a:avLst/>
          </a:prstGeom>
          <a:noFill/>
          <a:ln w="9525" cap="flat" cmpd="sng">
            <a:noFill/>
            <a:prstDash val="solid"/>
            <a:miter/>
          </a:ln>
        </p:spPr>
      </p:pic>
      <p:sp>
        <p:nvSpPr>
          <p:cNvPr id="85" name="矩形"/>
          <p:cNvSpPr/>
          <p:nvPr/>
        </p:nvSpPr>
        <p:spPr>
          <a:xfrm>
            <a:off x="1617662" y="104775"/>
            <a:ext cx="73023" cy="360363"/>
          </a:xfrm>
          <a:prstGeom prst="rect">
            <a:avLst/>
          </a:prstGeom>
          <a:solidFill>
            <a:srgbClr val="FF682F"/>
          </a:solidFill>
          <a:ln w="9525" cap="flat" cmpd="sng">
            <a:noFill/>
            <a:prstDash val="solid"/>
            <a:miter/>
          </a:ln>
        </p:spPr>
      </p:sp>
      <p:sp>
        <p:nvSpPr>
          <p:cNvPr id="82"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83"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Arial" panose="020B0604020202020204" pitchFamily="34" charset="0"/>
              <a:ea typeface="宋体" panose="02010600030101010101" pitchFamily="2" charset="-122"/>
              <a:cs typeface="Times New Roman" panose="02020603050405020304" charset="0"/>
            </a:endParaRPr>
          </a:p>
        </p:txBody>
      </p:sp>
      <p:sp>
        <p:nvSpPr>
          <p:cNvPr id="84"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fld>
            <a:endParaRPr lang="zh-CN" altLang="en-US">
              <a:latin typeface="Arial" panose="020B060402020202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eaLnBrk="0" fontAlgn="base" hangingPunct="0">
        <a:spcBef>
          <a:spcPts val="0"/>
        </a:spcBef>
        <a:spcAft>
          <a:spcPts val="0"/>
        </a:spcAft>
        <a:buNone/>
        <a:defRPr sz="4400" kern="12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0995" indent="-340995" algn="l" defTabSz="914400" eaLnBrk="0" fontAlgn="base" hangingPunct="0">
        <a:spcBef>
          <a:spcPct val="20000"/>
        </a:spcBef>
        <a:spcAft>
          <a:spcPts val="0"/>
        </a:spcAft>
        <a:buFont typeface="Arial" panose="020B0604020202020204" pitchFamily="34" charset="0"/>
        <a:buChar char="•"/>
        <a:defRPr sz="31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1045" indent="-283845" algn="l" defTabSz="914400" eaLnBrk="0" fontAlgn="base" hangingPunct="0">
        <a:spcBef>
          <a:spcPct val="20000"/>
        </a:spcBef>
        <a:spcAft>
          <a:spcPts val="0"/>
        </a:spcAft>
        <a:buNone/>
        <a:defRPr sz="28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1095" indent="-226695" algn="l" defTabSz="914400" eaLnBrk="0" fontAlgn="base" hangingPunct="0">
        <a:spcBef>
          <a:spcPct val="20000"/>
        </a:spcBef>
        <a:spcAft>
          <a:spcPts val="0"/>
        </a:spcAft>
        <a:buNone/>
        <a:defRPr sz="24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5982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5495" indent="-226695" algn="l" defTabSz="914400" eaLnBrk="0" fontAlgn="base" hangingPunct="0">
        <a:spcBef>
          <a:spcPct val="20000"/>
        </a:spcBef>
        <a:spcAft>
          <a:spcPts val="0"/>
        </a:spcAft>
        <a:buNone/>
        <a:defRPr sz="2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5146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9718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429000" indent="-228600" algn="l" defTabSz="914400" eaLnBrk="0" fontAlgn="base" latinLnBrk="0" hangingPunct="0">
        <a:spcBef>
          <a:spcPct val="20000"/>
        </a:spcBef>
        <a:spcAft>
          <a:spcPts val="0"/>
        </a:spcAft>
        <a:buNone/>
        <a:defRPr sz="2000" b="0" i="0" u="none" kern="1200"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4.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4.xml"/><Relationship Id="rId1" Type="http://schemas.openxmlformats.org/officeDocument/2006/relationships/hyperlink" Target="https://www.baidu.com/s?wd=%E7%BD%97%E9%A9%AC%E6%95%B0%E5%AD%97&amp;tn=44039180_cpr&amp;fenlei=mv6quAkxTZn0IZRqIHckPjm4nH00T1YvPW61PvDvnjNhnvnzmHTd0ZwV5Hcvrjm3rH6sPfKWUMw85HfYnjn4nH6sgvPsT6K1TL0qnfK1TL0z5HD0IgF_5y9YIZ0lQzqlpA-bmyt8mh7GuZR8mvqVQL7dugPYpyq8Q1DLPWmdrHnsnWcYPjbvn1nLrj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图片"/>
          <p:cNvPicPr>
            <a:picLocks noChangeAspect="1"/>
          </p:cNvPicPr>
          <p:nvPr/>
        </p:nvPicPr>
        <p:blipFill>
          <a:blip r:embed="rId1" cstate="print"/>
          <a:stretch>
            <a:fillRect/>
          </a:stretch>
        </p:blipFill>
        <p:spPr>
          <a:xfrm>
            <a:off x="0" y="0"/>
            <a:ext cx="9144000" cy="6858000"/>
          </a:xfrm>
          <a:prstGeom prst="rect">
            <a:avLst/>
          </a:prstGeom>
          <a:noFill/>
          <a:ln w="9525" cap="flat" cmpd="sng">
            <a:noFill/>
            <a:prstDash val="solid"/>
            <a:miter/>
          </a:ln>
        </p:spPr>
      </p:pic>
      <p:sp>
        <p:nvSpPr>
          <p:cNvPr id="45" name="矩形"/>
          <p:cNvSpPr/>
          <p:nvPr/>
        </p:nvSpPr>
        <p:spPr>
          <a:xfrm>
            <a:off x="431800" y="4292600"/>
            <a:ext cx="8712200" cy="217741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r>
              <a:rPr lang="zh-CN" altLang="en-US" sz="4800" u="none" strike="noStrike" kern="1200" cap="none" spc="0" baseline="0">
                <a:solidFill>
                  <a:srgbClr val="FF682F"/>
                </a:solidFill>
                <a:latin typeface="微软雅黑" panose="020B0503020204020204" pitchFamily="2" charset="-122"/>
                <a:ea typeface="微软雅黑" panose="020B0503020204020204" pitchFamily="2" charset="-122"/>
                <a:cs typeface="Arial" panose="020B0604020202020204" pitchFamily="34" charset="0"/>
              </a:rPr>
              <a:t>移动前端开发（</a:t>
            </a:r>
            <a:r>
              <a:rPr lang="en-US" altLang="zh-CN" sz="4800" u="none" strike="noStrike" kern="1200" cap="none" spc="0" baseline="0">
                <a:solidFill>
                  <a:srgbClr val="FF682F"/>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4800" u="none" strike="noStrike" kern="1200" cap="none" spc="0" baseline="0">
                <a:solidFill>
                  <a:srgbClr val="FF682F"/>
                </a:solidFill>
                <a:latin typeface="微软雅黑" panose="020B0503020204020204" pitchFamily="2" charset="-122"/>
                <a:ea typeface="微软雅黑" panose="020B0503020204020204" pitchFamily="2" charset="-122"/>
                <a:cs typeface="Arial" panose="020B0604020202020204" pitchFamily="34" charset="0"/>
              </a:rPr>
              <a:t>）</a:t>
            </a:r>
            <a:endParaRPr lang="en-US" altLang="zh-CN" sz="4800" u="none" strike="noStrike" kern="1200" cap="none" spc="0" baseline="0">
              <a:solidFill>
                <a:srgbClr val="FF682F"/>
              </a:solidFill>
              <a:latin typeface="微软雅黑" panose="020B0503020204020204" pitchFamily="2" charset="-122"/>
              <a:ea typeface="微软雅黑" panose="020B0503020204020204" pitchFamily="2" charset="-122"/>
              <a:cs typeface="Arial" panose="020B0604020202020204" pitchFamily="34" charset="0"/>
            </a:endParaRPr>
          </a:p>
          <a:p>
            <a:pPr marL="0" indent="0" algn="l">
              <a:lnSpc>
                <a:spcPct val="150000"/>
              </a:lnSpc>
              <a:spcBef>
                <a:spcPts val="0"/>
              </a:spcBef>
              <a:spcAft>
                <a:spcPts val="0"/>
              </a:spcAft>
              <a:buNone/>
            </a:pPr>
            <a:endParaRPr lang="zh-CN" altLang="en-US" sz="4400" u="none" strike="noStrike" kern="1200" cap="none" spc="0" baseline="0">
              <a:solidFill>
                <a:srgbClr val="FFC000"/>
              </a:solidFill>
              <a:latin typeface="微软雅黑" panose="020B0503020204020204" pitchFamily="2" charset="-122"/>
              <a:ea typeface="微软雅黑" panose="020B0503020204020204"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组合"/>
          <p:cNvGrpSpPr/>
          <p:nvPr/>
        </p:nvGrpSpPr>
        <p:grpSpPr>
          <a:xfrm>
            <a:off x="703263" y="1196975"/>
            <a:ext cx="7648575" cy="647700"/>
            <a:chOff x="703263" y="1196975"/>
            <a:chExt cx="7648575" cy="647700"/>
          </a:xfrm>
        </p:grpSpPr>
        <p:sp>
          <p:nvSpPr>
            <p:cNvPr id="95" name="矩形"/>
            <p:cNvSpPr/>
            <p:nvPr/>
          </p:nvSpPr>
          <p:spPr>
            <a:xfrm>
              <a:off x="703263" y="1196975"/>
              <a:ext cx="7648575" cy="647700"/>
            </a:xfrm>
            <a:prstGeom prst="rect">
              <a:avLst/>
            </a:prstGeom>
            <a:solidFill>
              <a:srgbClr val="FF682F"/>
            </a:solidFill>
            <a:ln w="9525" cap="flat" cmpd="sng">
              <a:noFill/>
              <a:prstDash val="solid"/>
              <a:miter/>
            </a:ln>
          </p:spPr>
        </p:sp>
        <p:sp>
          <p:nvSpPr>
            <p:cNvPr id="96" name="矩形"/>
            <p:cNvSpPr/>
            <p:nvPr/>
          </p:nvSpPr>
          <p:spPr>
            <a:xfrm>
              <a:off x="2843213" y="1265237"/>
              <a:ext cx="4176712" cy="51816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HTML5</a:t>
              </a:r>
              <a:r>
                <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标签语义化</a:t>
              </a:r>
              <a:endPar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grpSp>
      <p:pic>
        <p:nvPicPr>
          <p:cNvPr id="98" name="图片"/>
          <p:cNvPicPr>
            <a:picLocks noChangeAspect="1"/>
          </p:cNvPicPr>
          <p:nvPr/>
        </p:nvPicPr>
        <p:blipFill>
          <a:blip r:embed="rId1" cstate="print"/>
          <a:stretch>
            <a:fillRect/>
          </a:stretch>
        </p:blipFill>
        <p:spPr>
          <a:xfrm>
            <a:off x="1403350" y="1989138"/>
            <a:ext cx="6267450" cy="4865685"/>
          </a:xfrm>
          <a:prstGeom prst="rect">
            <a:avLst/>
          </a:prstGeom>
          <a:noFill/>
          <a:ln w="9525"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 name="组合"/>
          <p:cNvGrpSpPr/>
          <p:nvPr/>
        </p:nvGrpSpPr>
        <p:grpSpPr>
          <a:xfrm>
            <a:off x="703263" y="1196975"/>
            <a:ext cx="7648575" cy="647700"/>
            <a:chOff x="703263" y="1196975"/>
            <a:chExt cx="7648575" cy="647700"/>
          </a:xfrm>
        </p:grpSpPr>
        <p:sp>
          <p:nvSpPr>
            <p:cNvPr id="99" name="矩形"/>
            <p:cNvSpPr/>
            <p:nvPr/>
          </p:nvSpPr>
          <p:spPr>
            <a:xfrm>
              <a:off x="703263" y="1196975"/>
              <a:ext cx="7648575" cy="647700"/>
            </a:xfrm>
            <a:prstGeom prst="rect">
              <a:avLst/>
            </a:prstGeom>
            <a:solidFill>
              <a:srgbClr val="FF682F"/>
            </a:solidFill>
            <a:ln w="9525" cap="flat" cmpd="sng">
              <a:noFill/>
              <a:prstDash val="solid"/>
              <a:miter/>
            </a:ln>
          </p:spPr>
        </p:sp>
        <p:sp>
          <p:nvSpPr>
            <p:cNvPr id="100" name="矩形"/>
            <p:cNvSpPr/>
            <p:nvPr/>
          </p:nvSpPr>
          <p:spPr>
            <a:xfrm>
              <a:off x="2843213" y="1265237"/>
              <a:ext cx="4176712" cy="51816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HTML5</a:t>
              </a:r>
              <a:r>
                <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标签语义化</a:t>
              </a:r>
              <a:endPar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grpSp>
      <p:pic>
        <p:nvPicPr>
          <p:cNvPr id="102" name="图片"/>
          <p:cNvPicPr>
            <a:picLocks noChangeAspect="1"/>
          </p:cNvPicPr>
          <p:nvPr/>
        </p:nvPicPr>
        <p:blipFill>
          <a:blip r:embed="rId1" cstate="print"/>
          <a:stretch>
            <a:fillRect/>
          </a:stretch>
        </p:blipFill>
        <p:spPr>
          <a:xfrm>
            <a:off x="900113" y="2925762"/>
            <a:ext cx="6807201" cy="3770311"/>
          </a:xfrm>
          <a:prstGeom prst="rect">
            <a:avLst/>
          </a:prstGeom>
          <a:noFill/>
          <a:ln w="9525" cap="flat" cmpd="sng">
            <a:noFill/>
            <a:prstDash val="solid"/>
            <a:miter/>
          </a:ln>
        </p:spPr>
      </p:pic>
      <p:sp>
        <p:nvSpPr>
          <p:cNvPr id="103" name="矩形"/>
          <p:cNvSpPr/>
          <p:nvPr/>
        </p:nvSpPr>
        <p:spPr>
          <a:xfrm>
            <a:off x="900112" y="2133600"/>
            <a:ext cx="7344294" cy="358139"/>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DIV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和新结构标签的区别和意义（</a:t>
            </a:r>
            <a:r>
              <a:rPr lang="zh-CN" altLang="en-US"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补充资料中的相关面试题</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组合"/>
          <p:cNvGrpSpPr/>
          <p:nvPr/>
        </p:nvGrpSpPr>
        <p:grpSpPr>
          <a:xfrm>
            <a:off x="703263" y="1196975"/>
            <a:ext cx="7648575" cy="647700"/>
            <a:chOff x="703263" y="1196975"/>
            <a:chExt cx="7648575" cy="647700"/>
          </a:xfrm>
        </p:grpSpPr>
        <p:sp>
          <p:nvSpPr>
            <p:cNvPr id="104" name="矩形"/>
            <p:cNvSpPr/>
            <p:nvPr/>
          </p:nvSpPr>
          <p:spPr>
            <a:xfrm>
              <a:off x="703263" y="1196975"/>
              <a:ext cx="7648575" cy="647700"/>
            </a:xfrm>
            <a:prstGeom prst="rect">
              <a:avLst/>
            </a:prstGeom>
            <a:solidFill>
              <a:srgbClr val="FF682F"/>
            </a:solidFill>
            <a:ln w="9525" cap="flat" cmpd="sng">
              <a:noFill/>
              <a:prstDash val="solid"/>
              <a:miter/>
            </a:ln>
          </p:spPr>
        </p:sp>
        <p:sp>
          <p:nvSpPr>
            <p:cNvPr id="105" name="矩形"/>
            <p:cNvSpPr/>
            <p:nvPr/>
          </p:nvSpPr>
          <p:spPr>
            <a:xfrm>
              <a:off x="2843213" y="1265237"/>
              <a:ext cx="4176712" cy="51816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HTML5</a:t>
              </a:r>
              <a:r>
                <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标签语义化</a:t>
              </a:r>
              <a:endPar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grpSp>
      <p:sp>
        <p:nvSpPr>
          <p:cNvPr id="107" name="矩形"/>
          <p:cNvSpPr/>
          <p:nvPr/>
        </p:nvSpPr>
        <p:spPr>
          <a:xfrm>
            <a:off x="900113" y="2132013"/>
            <a:ext cx="6908801" cy="173736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&lt;header&gt;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头标签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header.html		header_noLogin.html</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&lt;nav&gt;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导航标签</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&lt;article&gt;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文章标签</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&lt;aside&gt;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侧边栏导航</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&lt;footer&gt;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页脚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footer.html</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&lt;section&gt;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章节、栏目</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组合"/>
          <p:cNvGrpSpPr/>
          <p:nvPr/>
        </p:nvGrpSpPr>
        <p:grpSpPr>
          <a:xfrm>
            <a:off x="739774" y="620713"/>
            <a:ext cx="7648575" cy="647699"/>
            <a:chOff x="739774" y="620713"/>
            <a:chExt cx="7648575" cy="647699"/>
          </a:xfrm>
        </p:grpSpPr>
        <p:sp>
          <p:nvSpPr>
            <p:cNvPr id="108" name="矩形"/>
            <p:cNvSpPr/>
            <p:nvPr/>
          </p:nvSpPr>
          <p:spPr>
            <a:xfrm>
              <a:off x="739774" y="620713"/>
              <a:ext cx="7648575" cy="647699"/>
            </a:xfrm>
            <a:prstGeom prst="rect">
              <a:avLst/>
            </a:prstGeom>
            <a:solidFill>
              <a:srgbClr val="FF682F"/>
            </a:solidFill>
            <a:ln w="9525" cap="flat" cmpd="sng">
              <a:noFill/>
              <a:prstDash val="solid"/>
              <a:miter/>
            </a:ln>
          </p:spPr>
        </p:sp>
        <p:sp>
          <p:nvSpPr>
            <p:cNvPr id="109"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11" name="矩形"/>
          <p:cNvSpPr/>
          <p:nvPr/>
        </p:nvSpPr>
        <p:spPr>
          <a:xfrm>
            <a:off x="684213" y="1484313"/>
            <a:ext cx="7462837" cy="24917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section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表示内容区块</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一般入章节、页眉、页脚或者页面中的其他部分。可以与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h1-h6</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等元素结合起来使用，标示文档的结构</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&lt;section&gt;&lt;/section&gt;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组合"/>
          <p:cNvGrpSpPr/>
          <p:nvPr/>
        </p:nvGrpSpPr>
        <p:grpSpPr>
          <a:xfrm>
            <a:off x="739774" y="620713"/>
            <a:ext cx="7648575" cy="647699"/>
            <a:chOff x="739774" y="620713"/>
            <a:chExt cx="7648575" cy="647699"/>
          </a:xfrm>
        </p:grpSpPr>
        <p:sp>
          <p:nvSpPr>
            <p:cNvPr id="112" name="矩形"/>
            <p:cNvSpPr/>
            <p:nvPr/>
          </p:nvSpPr>
          <p:spPr>
            <a:xfrm>
              <a:off x="739774" y="620713"/>
              <a:ext cx="7648575" cy="647699"/>
            </a:xfrm>
            <a:prstGeom prst="rect">
              <a:avLst/>
            </a:prstGeom>
            <a:solidFill>
              <a:srgbClr val="FF682F"/>
            </a:solidFill>
            <a:ln w="9525" cap="flat" cmpd="sng">
              <a:noFill/>
              <a:prstDash val="solid"/>
              <a:miter/>
            </a:ln>
          </p:spPr>
        </p:sp>
        <p:sp>
          <p:nvSpPr>
            <p:cNvPr id="113"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15" name="矩形"/>
          <p:cNvSpPr/>
          <p:nvPr/>
        </p:nvSpPr>
        <p:spPr>
          <a:xfrm>
            <a:off x="684213" y="1484313"/>
            <a:ext cx="7462837" cy="19583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article</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表示页面中的一块与上下文不相关的独立内容，譬如博客中的一篇文章或者报纸中的一篇文章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&lt;article&gt;&lt;/article&gt;</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p:nvPr/>
        </p:nvGrpSpPr>
        <p:grpSpPr>
          <a:xfrm>
            <a:off x="739774" y="620713"/>
            <a:ext cx="7648575" cy="647699"/>
            <a:chOff x="739774" y="620713"/>
            <a:chExt cx="7648575" cy="647699"/>
          </a:xfrm>
        </p:grpSpPr>
        <p:sp>
          <p:nvSpPr>
            <p:cNvPr id="116" name="矩形"/>
            <p:cNvSpPr/>
            <p:nvPr/>
          </p:nvSpPr>
          <p:spPr>
            <a:xfrm>
              <a:off x="739774" y="620713"/>
              <a:ext cx="7648575" cy="647699"/>
            </a:xfrm>
            <a:prstGeom prst="rect">
              <a:avLst/>
            </a:prstGeom>
            <a:solidFill>
              <a:srgbClr val="FF682F"/>
            </a:solidFill>
            <a:ln w="9525" cap="flat" cmpd="sng">
              <a:noFill/>
              <a:prstDash val="solid"/>
              <a:miter/>
            </a:ln>
          </p:spPr>
        </p:sp>
        <p:sp>
          <p:nvSpPr>
            <p:cNvPr id="117"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19" name="矩形"/>
          <p:cNvSpPr/>
          <p:nvPr/>
        </p:nvSpPr>
        <p:spPr>
          <a:xfrm>
            <a:off x="684213" y="1484313"/>
            <a:ext cx="7462837" cy="19583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3</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aside</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Aside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acticle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元素的内容之外的，与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article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元素的内容相关的辅助信息。</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&lt;aside&gt;&lt;/aside&gt;</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p:nvPr/>
        </p:nvGrpSpPr>
        <p:grpSpPr>
          <a:xfrm>
            <a:off x="739774" y="620713"/>
            <a:ext cx="7648575" cy="647699"/>
            <a:chOff x="739774" y="620713"/>
            <a:chExt cx="7648575" cy="647699"/>
          </a:xfrm>
        </p:grpSpPr>
        <p:sp>
          <p:nvSpPr>
            <p:cNvPr id="120" name="矩形"/>
            <p:cNvSpPr/>
            <p:nvPr/>
          </p:nvSpPr>
          <p:spPr>
            <a:xfrm>
              <a:off x="739774" y="620713"/>
              <a:ext cx="7648575" cy="647699"/>
            </a:xfrm>
            <a:prstGeom prst="rect">
              <a:avLst/>
            </a:prstGeom>
            <a:solidFill>
              <a:srgbClr val="FF682F"/>
            </a:solidFill>
            <a:ln w="9525" cap="flat" cmpd="sng">
              <a:noFill/>
              <a:prstDash val="solid"/>
              <a:miter/>
            </a:ln>
          </p:spPr>
        </p:sp>
        <p:sp>
          <p:nvSpPr>
            <p:cNvPr id="121"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23" name="矩形"/>
          <p:cNvSpPr/>
          <p:nvPr/>
        </p:nvSpPr>
        <p:spPr>
          <a:xfrm>
            <a:off x="684213" y="1484313"/>
            <a:ext cx="7462837" cy="1691639"/>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4</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header</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表示页面中一个内容区块或者整个页面的标题</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&lt;header&gt;&lt;/header&gt;</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p:nvPr/>
        </p:nvGrpSpPr>
        <p:grpSpPr>
          <a:xfrm>
            <a:off x="739774" y="620713"/>
            <a:ext cx="7648575" cy="647699"/>
            <a:chOff x="739774" y="620713"/>
            <a:chExt cx="7648575" cy="647699"/>
          </a:xfrm>
        </p:grpSpPr>
        <p:sp>
          <p:nvSpPr>
            <p:cNvPr id="124" name="矩形"/>
            <p:cNvSpPr/>
            <p:nvPr/>
          </p:nvSpPr>
          <p:spPr>
            <a:xfrm>
              <a:off x="739774" y="620713"/>
              <a:ext cx="7648575" cy="647699"/>
            </a:xfrm>
            <a:prstGeom prst="rect">
              <a:avLst/>
            </a:prstGeom>
            <a:solidFill>
              <a:srgbClr val="FF682F"/>
            </a:solidFill>
            <a:ln w="9525" cap="flat" cmpd="sng">
              <a:noFill/>
              <a:prstDash val="solid"/>
              <a:miter/>
            </a:ln>
          </p:spPr>
        </p:sp>
        <p:sp>
          <p:nvSpPr>
            <p:cNvPr id="125"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27" name="矩形"/>
          <p:cNvSpPr/>
          <p:nvPr/>
        </p:nvSpPr>
        <p:spPr>
          <a:xfrm>
            <a:off x="684213" y="1484313"/>
            <a:ext cx="7462837" cy="22250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footer</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表示整个页面或者页面中的一个内容区块的脚注。一般来说，他会包含创作者的姓名、创作日期以及创作者联系信息。</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&lt;footer&gt;&lt;/footer&gt;</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0" name="组合"/>
          <p:cNvGrpSpPr/>
          <p:nvPr/>
        </p:nvGrpSpPr>
        <p:grpSpPr>
          <a:xfrm>
            <a:off x="739774" y="620713"/>
            <a:ext cx="7648575" cy="647699"/>
            <a:chOff x="739774" y="620713"/>
            <a:chExt cx="7648575" cy="647699"/>
          </a:xfrm>
        </p:grpSpPr>
        <p:sp>
          <p:nvSpPr>
            <p:cNvPr id="128" name="矩形"/>
            <p:cNvSpPr/>
            <p:nvPr/>
          </p:nvSpPr>
          <p:spPr>
            <a:xfrm>
              <a:off x="739774" y="620713"/>
              <a:ext cx="7648575" cy="647699"/>
            </a:xfrm>
            <a:prstGeom prst="rect">
              <a:avLst/>
            </a:prstGeom>
            <a:solidFill>
              <a:srgbClr val="FF682F"/>
            </a:solidFill>
            <a:ln w="9525" cap="flat" cmpd="sng">
              <a:noFill/>
              <a:prstDash val="solid"/>
              <a:miter/>
            </a:ln>
          </p:spPr>
        </p:sp>
        <p:sp>
          <p:nvSpPr>
            <p:cNvPr id="129"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31" name="矩形"/>
          <p:cNvSpPr/>
          <p:nvPr/>
        </p:nvSpPr>
        <p:spPr>
          <a:xfrm>
            <a:off x="684213" y="1484313"/>
            <a:ext cx="7462837" cy="27584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6</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nav</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表示页面中导航链接的部分</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&lt;nav&gt;&lt;/nav&gt;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32" name="矩形"/>
          <p:cNvSpPr/>
          <p:nvPr/>
        </p:nvSpPr>
        <p:spPr>
          <a:xfrm>
            <a:off x="1582738" y="4910138"/>
            <a:ext cx="3850004" cy="1158240"/>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、传统的导航条    ： 腾讯新闻</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、侧边栏导航</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、内业导航</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：百度百科</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4</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、翻页操作</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组合"/>
          <p:cNvGrpSpPr/>
          <p:nvPr/>
        </p:nvGrpSpPr>
        <p:grpSpPr>
          <a:xfrm>
            <a:off x="739774" y="620713"/>
            <a:ext cx="7648575" cy="647699"/>
            <a:chOff x="739774" y="620713"/>
            <a:chExt cx="7648575" cy="647699"/>
          </a:xfrm>
        </p:grpSpPr>
        <p:sp>
          <p:nvSpPr>
            <p:cNvPr id="133" name="矩形"/>
            <p:cNvSpPr/>
            <p:nvPr/>
          </p:nvSpPr>
          <p:spPr>
            <a:xfrm>
              <a:off x="739774" y="620713"/>
              <a:ext cx="7648575" cy="647699"/>
            </a:xfrm>
            <a:prstGeom prst="rect">
              <a:avLst/>
            </a:prstGeom>
            <a:solidFill>
              <a:srgbClr val="FF682F"/>
            </a:solidFill>
            <a:ln w="9525" cap="flat" cmpd="sng">
              <a:noFill/>
              <a:prstDash val="solid"/>
              <a:miter/>
            </a:ln>
          </p:spPr>
        </p:sp>
        <p:sp>
          <p:nvSpPr>
            <p:cNvPr id="134"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36" name="矩形"/>
          <p:cNvSpPr/>
          <p:nvPr/>
        </p:nvSpPr>
        <p:spPr>
          <a:xfrm>
            <a:off x="684213" y="1484313"/>
            <a:ext cx="7462837" cy="14249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、新增的结构元素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7</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figure</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表示一段独立的流内容，一般表示文档主体流内容中的一个独立单元。使用</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figcaption</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元素为</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figure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元素添加标题。</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37" name="矩形"/>
          <p:cNvSpPr/>
          <p:nvPr/>
        </p:nvSpPr>
        <p:spPr>
          <a:xfrm>
            <a:off x="827584" y="3933056"/>
            <a:ext cx="7212013" cy="14249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 </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sym typeface="Arial" panose="020B0604020202020204" pitchFamily="34" charset="0"/>
              </a:rPr>
              <a:t>figure   是一种元素的组合，带有可选 标题。用来表示网页上一块独立的内容。</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 figcaption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表示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figure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的标题。从属于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figure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 并且，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figure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中只能放置一个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sym typeface="Arial" panose="020B0604020202020204" pitchFamily="34" charset="0"/>
              </a:rPr>
              <a:t>figcaption</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组合"/>
          <p:cNvGrpSpPr/>
          <p:nvPr/>
        </p:nvGrpSpPr>
        <p:grpSpPr>
          <a:xfrm>
            <a:off x="703263" y="1196975"/>
            <a:ext cx="7648575" cy="647700"/>
            <a:chOff x="703263" y="1196975"/>
            <a:chExt cx="7648575" cy="647700"/>
          </a:xfrm>
        </p:grpSpPr>
        <p:sp>
          <p:nvSpPr>
            <p:cNvPr id="46" name="矩形"/>
            <p:cNvSpPr/>
            <p:nvPr/>
          </p:nvSpPr>
          <p:spPr>
            <a:xfrm>
              <a:off x="703263" y="1196975"/>
              <a:ext cx="7648575" cy="647700"/>
            </a:xfrm>
            <a:prstGeom prst="rect">
              <a:avLst/>
            </a:prstGeom>
            <a:solidFill>
              <a:srgbClr val="FF682F"/>
            </a:solidFill>
            <a:ln w="9525" cap="flat" cmpd="sng">
              <a:noFill/>
              <a:prstDash val="solid"/>
              <a:miter/>
            </a:ln>
          </p:spPr>
        </p:sp>
        <p:sp>
          <p:nvSpPr>
            <p:cNvPr id="47"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的发展历史</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pic>
        <p:nvPicPr>
          <p:cNvPr id="49" name="图片" descr="5f044a4dgd9edb01cd8e8&amp;690"/>
          <p:cNvPicPr>
            <a:picLocks noChangeAspect="1"/>
          </p:cNvPicPr>
          <p:nvPr/>
        </p:nvPicPr>
        <p:blipFill>
          <a:blip r:embed="rId1" cstate="print"/>
          <a:stretch>
            <a:fillRect/>
          </a:stretch>
        </p:blipFill>
        <p:spPr>
          <a:xfrm>
            <a:off x="323848" y="2205038"/>
            <a:ext cx="8023225" cy="4105274"/>
          </a:xfrm>
          <a:prstGeom prst="rect">
            <a:avLst/>
          </a:prstGeom>
          <a:noFill/>
          <a:ln w="9525" cap="flat" cmpd="sng">
            <a:noFill/>
            <a:prstDash val="solid"/>
            <a:miter/>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组合"/>
          <p:cNvGrpSpPr/>
          <p:nvPr/>
        </p:nvGrpSpPr>
        <p:grpSpPr>
          <a:xfrm>
            <a:off x="739774" y="620713"/>
            <a:ext cx="7648575" cy="647699"/>
            <a:chOff x="739774" y="620713"/>
            <a:chExt cx="7648575" cy="647699"/>
          </a:xfrm>
        </p:grpSpPr>
        <p:sp>
          <p:nvSpPr>
            <p:cNvPr id="138" name="矩形"/>
            <p:cNvSpPr/>
            <p:nvPr/>
          </p:nvSpPr>
          <p:spPr>
            <a:xfrm>
              <a:off x="739774" y="620713"/>
              <a:ext cx="7648575" cy="647699"/>
            </a:xfrm>
            <a:prstGeom prst="rect">
              <a:avLst/>
            </a:prstGeom>
            <a:solidFill>
              <a:srgbClr val="FF682F"/>
            </a:solidFill>
            <a:ln w="9525" cap="flat" cmpd="sng">
              <a:noFill/>
              <a:prstDash val="solid"/>
              <a:miter/>
            </a:ln>
          </p:spPr>
        </p:sp>
        <p:sp>
          <p:nvSpPr>
            <p:cNvPr id="139"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41" name="矩形"/>
          <p:cNvSpPr/>
          <p:nvPr/>
        </p:nvSpPr>
        <p:spPr>
          <a:xfrm>
            <a:off x="684213" y="1484313"/>
            <a:ext cx="7462837" cy="24917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video</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定义视频，比如电影片段或其他视频流</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注：在后续章节中会讲解，这里不做详细解释</a:t>
            </a:r>
            <a:endParaRPr lang="en-US" altLang="zh-CN"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4" name="组合"/>
          <p:cNvGrpSpPr/>
          <p:nvPr/>
        </p:nvGrpSpPr>
        <p:grpSpPr>
          <a:xfrm>
            <a:off x="739774" y="620713"/>
            <a:ext cx="7648575" cy="647699"/>
            <a:chOff x="739774" y="620713"/>
            <a:chExt cx="7648575" cy="647699"/>
          </a:xfrm>
        </p:grpSpPr>
        <p:sp>
          <p:nvSpPr>
            <p:cNvPr id="142" name="矩形"/>
            <p:cNvSpPr/>
            <p:nvPr/>
          </p:nvSpPr>
          <p:spPr>
            <a:xfrm>
              <a:off x="739774" y="620713"/>
              <a:ext cx="7648575" cy="647699"/>
            </a:xfrm>
            <a:prstGeom prst="rect">
              <a:avLst/>
            </a:prstGeom>
            <a:solidFill>
              <a:srgbClr val="FF682F"/>
            </a:solidFill>
            <a:ln w="9525" cap="flat" cmpd="sng">
              <a:noFill/>
              <a:prstDash val="solid"/>
              <a:miter/>
            </a:ln>
          </p:spPr>
        </p:sp>
        <p:sp>
          <p:nvSpPr>
            <p:cNvPr id="143"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45" name="矩形"/>
          <p:cNvSpPr/>
          <p:nvPr/>
        </p:nvSpPr>
        <p:spPr>
          <a:xfrm>
            <a:off x="684213" y="1484313"/>
            <a:ext cx="7462837" cy="27584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audio</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定义音频，比如音乐或其他音频流</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注：同上</a:t>
            </a:r>
            <a:endParaRPr lang="en-US" altLang="zh-CN"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8" name="组合"/>
          <p:cNvGrpSpPr/>
          <p:nvPr/>
        </p:nvGrpSpPr>
        <p:grpSpPr>
          <a:xfrm>
            <a:off x="739774" y="620713"/>
            <a:ext cx="7648575" cy="647699"/>
            <a:chOff x="739774" y="620713"/>
            <a:chExt cx="7648575" cy="647699"/>
          </a:xfrm>
        </p:grpSpPr>
        <p:sp>
          <p:nvSpPr>
            <p:cNvPr id="146" name="矩形"/>
            <p:cNvSpPr/>
            <p:nvPr/>
          </p:nvSpPr>
          <p:spPr>
            <a:xfrm>
              <a:off x="739774" y="620713"/>
              <a:ext cx="7648575" cy="647699"/>
            </a:xfrm>
            <a:prstGeom prst="rect">
              <a:avLst/>
            </a:prstGeom>
            <a:solidFill>
              <a:srgbClr val="FF682F"/>
            </a:solidFill>
            <a:ln w="9525" cap="flat" cmpd="sng">
              <a:noFill/>
              <a:prstDash val="solid"/>
              <a:miter/>
            </a:ln>
          </p:spPr>
        </p:sp>
        <p:sp>
          <p:nvSpPr>
            <p:cNvPr id="147"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49" name="矩形"/>
          <p:cNvSpPr/>
          <p:nvPr/>
        </p:nvSpPr>
        <p:spPr>
          <a:xfrm>
            <a:off x="684213" y="1484313"/>
            <a:ext cx="7462837" cy="27584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3</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mark</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高亮显示文字，一个比较典型的应用就是在搜索结果中向用户高亮显示搜索关键词。</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&lt;mark&gt;&lt;/mark&gt;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2" name="组合"/>
          <p:cNvGrpSpPr/>
          <p:nvPr/>
        </p:nvGrpSpPr>
        <p:grpSpPr>
          <a:xfrm>
            <a:off x="739774" y="620713"/>
            <a:ext cx="7648575" cy="647699"/>
            <a:chOff x="739774" y="620713"/>
            <a:chExt cx="7648575" cy="647699"/>
          </a:xfrm>
        </p:grpSpPr>
        <p:sp>
          <p:nvSpPr>
            <p:cNvPr id="150" name="矩形"/>
            <p:cNvSpPr/>
            <p:nvPr/>
          </p:nvSpPr>
          <p:spPr>
            <a:xfrm>
              <a:off x="739774" y="620713"/>
              <a:ext cx="7648575" cy="647699"/>
            </a:xfrm>
            <a:prstGeom prst="rect">
              <a:avLst/>
            </a:prstGeom>
            <a:solidFill>
              <a:srgbClr val="FF682F"/>
            </a:solidFill>
            <a:ln w="9525" cap="flat" cmpd="sng">
              <a:noFill/>
              <a:prstDash val="solid"/>
              <a:miter/>
            </a:ln>
          </p:spPr>
        </p:sp>
        <p:sp>
          <p:nvSpPr>
            <p:cNvPr id="151" name="矩形"/>
            <p:cNvSpPr/>
            <p:nvPr/>
          </p:nvSpPr>
          <p:spPr>
            <a:xfrm>
              <a:off x="2736850" y="688973"/>
              <a:ext cx="43926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新增的元素和废弃的元素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53" name="矩形"/>
          <p:cNvSpPr/>
          <p:nvPr/>
        </p:nvSpPr>
        <p:spPr>
          <a:xfrm>
            <a:off x="684213" y="1484313"/>
            <a:ext cx="7462837" cy="38252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4</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canvas</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表示图形，比如图标和其他图像。这个元素本身没有行为，仅提供一块画布，但它把一个绘图</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API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展现给客户端</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js</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，以使脚本能够把想绘制的东西绘制到这块画布上</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&lt;canvas id=“myCanvas” width=“200” height=“200”&gt;&lt;/canvas&gt;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 name="组合"/>
          <p:cNvGrpSpPr/>
          <p:nvPr/>
        </p:nvGrpSpPr>
        <p:grpSpPr>
          <a:xfrm>
            <a:off x="739774" y="620713"/>
            <a:ext cx="7648575" cy="647699"/>
            <a:chOff x="739774" y="620713"/>
            <a:chExt cx="7648575" cy="647699"/>
          </a:xfrm>
        </p:grpSpPr>
        <p:sp>
          <p:nvSpPr>
            <p:cNvPr id="154" name="矩形"/>
            <p:cNvSpPr/>
            <p:nvPr/>
          </p:nvSpPr>
          <p:spPr>
            <a:xfrm>
              <a:off x="739774" y="620713"/>
              <a:ext cx="7648575" cy="647699"/>
            </a:xfrm>
            <a:prstGeom prst="rect">
              <a:avLst/>
            </a:prstGeom>
            <a:solidFill>
              <a:srgbClr val="FF682F"/>
            </a:solidFill>
            <a:ln w="9525" cap="flat" cmpd="sng">
              <a:noFill/>
              <a:prstDash val="solid"/>
              <a:miter/>
            </a:ln>
          </p:spPr>
        </p:sp>
        <p:sp>
          <p:nvSpPr>
            <p:cNvPr id="155"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57" name="矩形"/>
          <p:cNvSpPr/>
          <p:nvPr/>
        </p:nvSpPr>
        <p:spPr>
          <a:xfrm>
            <a:off x="684213" y="1484313"/>
            <a:ext cx="7462837" cy="11582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Datalist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58" name="矩形"/>
          <p:cNvSpPr/>
          <p:nvPr/>
        </p:nvSpPr>
        <p:spPr>
          <a:xfrm>
            <a:off x="5148064" y="3284984"/>
            <a:ext cx="3384550" cy="3291837"/>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&lt;datalist id="words"&gt;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浏览器</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value="Firefox"&gt;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value="Chrome"&gt;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value="Opera"&gt;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value="Safari"&gt;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value="Sogou"&gt;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value="Maxthon"&gt;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&lt;/datalist&gt;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&lt;/body&gt;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&lt;/html&gt;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59" name="矩形"/>
          <p:cNvSpPr/>
          <p:nvPr/>
        </p:nvSpPr>
        <p:spPr>
          <a:xfrm>
            <a:off x="1259632" y="2132856"/>
            <a:ext cx="6840760" cy="8915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datalist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提供一个事先定义好的列表，通过</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id</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关联，当在</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内输入时就会有自动完成（</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autocomplete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）的功能，用户将会看见一个下拉列表供其选择。</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60" name="矩形"/>
          <p:cNvSpPr/>
          <p:nvPr/>
        </p:nvSpPr>
        <p:spPr>
          <a:xfrm>
            <a:off x="611559" y="3501008"/>
            <a:ext cx="3600450" cy="30251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选项列表</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&lt;!DOCTYPE html&gt;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&lt;html&gt;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&lt;head&gt;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&lt;title&gt;HTML5 datalist tag&lt;/title&gt;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&lt;meta charset="utf-8"&gt;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&lt;/head&gt;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&lt;p&gt;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浏览器版本：</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list="words"&gt;</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&lt;/p&gt;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 name="组合"/>
          <p:cNvGrpSpPr/>
          <p:nvPr/>
        </p:nvGrpSpPr>
        <p:grpSpPr>
          <a:xfrm>
            <a:off x="739774" y="620713"/>
            <a:ext cx="7648575" cy="647699"/>
            <a:chOff x="739774" y="620713"/>
            <a:chExt cx="7648575" cy="647699"/>
          </a:xfrm>
        </p:grpSpPr>
        <p:sp>
          <p:nvSpPr>
            <p:cNvPr id="161" name="矩形"/>
            <p:cNvSpPr/>
            <p:nvPr/>
          </p:nvSpPr>
          <p:spPr>
            <a:xfrm>
              <a:off x="739774" y="620713"/>
              <a:ext cx="7648575" cy="647699"/>
            </a:xfrm>
            <a:prstGeom prst="rect">
              <a:avLst/>
            </a:prstGeom>
            <a:solidFill>
              <a:srgbClr val="FF682F"/>
            </a:solidFill>
            <a:ln w="9525" cap="flat" cmpd="sng">
              <a:noFill/>
              <a:prstDash val="solid"/>
              <a:miter/>
            </a:ln>
          </p:spPr>
        </p:sp>
        <p:sp>
          <p:nvSpPr>
            <p:cNvPr id="162" name="矩形"/>
            <p:cNvSpPr/>
            <p:nvPr/>
          </p:nvSpPr>
          <p:spPr>
            <a:xfrm>
              <a:off x="2736850" y="688973"/>
              <a:ext cx="43926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新增的元素和废弃的元素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64" name="矩形"/>
          <p:cNvSpPr/>
          <p:nvPr/>
        </p:nvSpPr>
        <p:spPr>
          <a:xfrm>
            <a:off x="684213" y="1484313"/>
            <a:ext cx="7462837" cy="22250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、新增的其他元素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6</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output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表示不同类型的输出，比如脚本的输出</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注：补充案例中有说明</a:t>
            </a:r>
            <a:endParaRPr lang="en-US" altLang="zh-CN" sz="180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7" name="组合"/>
          <p:cNvGrpSpPr/>
          <p:nvPr/>
        </p:nvGrpSpPr>
        <p:grpSpPr>
          <a:xfrm>
            <a:off x="739774" y="620713"/>
            <a:ext cx="7648575" cy="647699"/>
            <a:chOff x="739774" y="620713"/>
            <a:chExt cx="7648575" cy="647699"/>
          </a:xfrm>
        </p:grpSpPr>
        <p:sp>
          <p:nvSpPr>
            <p:cNvPr id="165" name="矩形"/>
            <p:cNvSpPr/>
            <p:nvPr/>
          </p:nvSpPr>
          <p:spPr>
            <a:xfrm>
              <a:off x="739774" y="620713"/>
              <a:ext cx="7648575" cy="647699"/>
            </a:xfrm>
            <a:prstGeom prst="rect">
              <a:avLst/>
            </a:prstGeom>
            <a:solidFill>
              <a:srgbClr val="FF682F"/>
            </a:solidFill>
            <a:ln w="9525" cap="flat" cmpd="sng">
              <a:noFill/>
              <a:prstDash val="solid"/>
              <a:miter/>
            </a:ln>
          </p:spPr>
        </p:sp>
        <p:sp>
          <p:nvSpPr>
            <p:cNvPr id="166"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68" name="矩形"/>
          <p:cNvSpPr/>
          <p:nvPr/>
        </p:nvSpPr>
        <p:spPr>
          <a:xfrm>
            <a:off x="684213" y="1416054"/>
            <a:ext cx="8261350" cy="43586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a:t>
            </a:r>
            <a:r>
              <a:rPr lang="zh-CN" altLang="en-US" sz="1800" b="1"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改良的</a:t>
            </a:r>
            <a:r>
              <a:rPr lang="en-US" altLang="zh-CN" sz="1800" b="1"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ol</a:t>
            </a:r>
            <a:endParaRPr lang="en-US" altLang="zh-CN" sz="1800" b="1"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a</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、可以自定义编号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start   </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b</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、可以按编号反向排序 reversed</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C、type 表示</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列表的类型</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以上暂时不推荐使用</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例：</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&lt;ol start=3&gt;</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&lt;li&gt;aaaa&lt;/li&gt;</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&lt;li&gt;aaaa&lt;/li&gt;</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&lt;li&gt;aaaa&lt;/li&gt;</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&lt;/ol&gt;</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
        <p:nvSpPr>
          <p:cNvPr id="169" name="矩形"/>
          <p:cNvSpPr/>
          <p:nvPr/>
        </p:nvSpPr>
        <p:spPr>
          <a:xfrm>
            <a:off x="3781426" y="3503627"/>
            <a:ext cx="5219701" cy="195833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类型值     生成样式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序列举例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大写字母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B</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小写字母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b</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I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大写</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hlinkClick r:id="rId1"/>
              </a:rPr>
              <a:t>罗马数字</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III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IV</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V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i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小写</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hlinkClick r:id="rId1"/>
              </a:rPr>
              <a:t>罗马数字</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iii</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iv</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v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阿拉伯数字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4</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5 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 name="组合"/>
          <p:cNvGrpSpPr/>
          <p:nvPr/>
        </p:nvGrpSpPr>
        <p:grpSpPr>
          <a:xfrm>
            <a:off x="703263" y="1196975"/>
            <a:ext cx="7648575" cy="647700"/>
            <a:chOff x="703263" y="1196975"/>
            <a:chExt cx="7648575" cy="647700"/>
          </a:xfrm>
        </p:grpSpPr>
        <p:sp>
          <p:nvSpPr>
            <p:cNvPr id="172" name="矩形"/>
            <p:cNvSpPr/>
            <p:nvPr/>
          </p:nvSpPr>
          <p:spPr>
            <a:xfrm>
              <a:off x="703263" y="1196975"/>
              <a:ext cx="7648575" cy="647700"/>
            </a:xfrm>
            <a:prstGeom prst="rect">
              <a:avLst/>
            </a:prstGeom>
            <a:solidFill>
              <a:srgbClr val="FF682F"/>
            </a:solidFill>
            <a:ln w="9525" cap="flat" cmpd="sng">
              <a:noFill/>
              <a:prstDash val="solid"/>
              <a:miter/>
            </a:ln>
          </p:spPr>
        </p:sp>
        <p:sp>
          <p:nvSpPr>
            <p:cNvPr id="173" name="矩形"/>
            <p:cNvSpPr/>
            <p:nvPr/>
          </p:nvSpPr>
          <p:spPr>
            <a:xfrm>
              <a:off x="1785936" y="1268413"/>
              <a:ext cx="5665787" cy="522287"/>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怎样让老浏览器兼容新标签</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
        <p:nvSpPr>
          <p:cNvPr id="175" name="矩形"/>
          <p:cNvSpPr/>
          <p:nvPr/>
        </p:nvSpPr>
        <p:spPr>
          <a:xfrm>
            <a:off x="703263" y="2205038"/>
            <a:ext cx="7648575" cy="38252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&lt;!--[if lt IE 9]&gt;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&lt;script type="text/javascript"&gt;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var e=("abbr,article,aside,audio,canvas,datalist,details,"+</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"figure,footer,header,hgroup,mark,menu,meter,nav,output,"+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"progress,section,time,video").split(',');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for(var i=0;i&lt;e .length;i++){</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document.createElement(e[i]);</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&lt;/script&gt;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&lt;![endif]--&gt;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组合"/>
          <p:cNvGrpSpPr/>
          <p:nvPr/>
        </p:nvGrpSpPr>
        <p:grpSpPr>
          <a:xfrm>
            <a:off x="703263" y="1196975"/>
            <a:ext cx="7648575" cy="647700"/>
            <a:chOff x="703263" y="1196975"/>
            <a:chExt cx="7648575" cy="647700"/>
          </a:xfrm>
        </p:grpSpPr>
        <p:sp>
          <p:nvSpPr>
            <p:cNvPr id="176" name="矩形"/>
            <p:cNvSpPr/>
            <p:nvPr/>
          </p:nvSpPr>
          <p:spPr>
            <a:xfrm>
              <a:off x="703263" y="1196975"/>
              <a:ext cx="7648575" cy="647700"/>
            </a:xfrm>
            <a:prstGeom prst="rect">
              <a:avLst/>
            </a:prstGeom>
            <a:solidFill>
              <a:srgbClr val="FF682F"/>
            </a:solidFill>
            <a:ln w="9525" cap="flat" cmpd="sng">
              <a:noFill/>
              <a:prstDash val="solid"/>
              <a:miter/>
            </a:ln>
          </p:spPr>
        </p:sp>
        <p:sp>
          <p:nvSpPr>
            <p:cNvPr id="177" name="矩形"/>
            <p:cNvSpPr/>
            <p:nvPr/>
          </p:nvSpPr>
          <p:spPr>
            <a:xfrm>
              <a:off x="1714500" y="1322386"/>
              <a:ext cx="5665787"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怎样让老浏览器兼容新标签</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
        <p:nvSpPr>
          <p:cNvPr id="179" name="矩形"/>
          <p:cNvSpPr/>
          <p:nvPr/>
        </p:nvSpPr>
        <p:spPr>
          <a:xfrm>
            <a:off x="703263" y="2205038"/>
            <a:ext cx="7648575" cy="27584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CSS</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样式设置默认样式：</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&lt;style&gt;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article, aside, canvas, details, figcaption, figure,</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footer, header, hgroup, menu, nav, section, summary</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display: block;</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&lt;/style&gt;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2" name="组合"/>
          <p:cNvGrpSpPr/>
          <p:nvPr/>
        </p:nvGrpSpPr>
        <p:grpSpPr>
          <a:xfrm>
            <a:off x="703263" y="1196975"/>
            <a:ext cx="7648575" cy="647700"/>
            <a:chOff x="703263" y="1196975"/>
            <a:chExt cx="7648575" cy="647700"/>
          </a:xfrm>
        </p:grpSpPr>
        <p:sp>
          <p:nvSpPr>
            <p:cNvPr id="180" name="矩形"/>
            <p:cNvSpPr/>
            <p:nvPr/>
          </p:nvSpPr>
          <p:spPr>
            <a:xfrm>
              <a:off x="703263" y="1196975"/>
              <a:ext cx="7648575" cy="647700"/>
            </a:xfrm>
            <a:prstGeom prst="rect">
              <a:avLst/>
            </a:prstGeom>
            <a:solidFill>
              <a:srgbClr val="FF682F"/>
            </a:solidFill>
            <a:ln w="9525" cap="flat" cmpd="sng">
              <a:noFill/>
              <a:prstDash val="solid"/>
              <a:miter/>
            </a:ln>
          </p:spPr>
        </p:sp>
        <p:sp>
          <p:nvSpPr>
            <p:cNvPr id="181" name="矩形"/>
            <p:cNvSpPr/>
            <p:nvPr/>
          </p:nvSpPr>
          <p:spPr>
            <a:xfrm>
              <a:off x="1476375" y="1268413"/>
              <a:ext cx="5665787" cy="522287"/>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怎样让老浏览器兼容新标签</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
        <p:nvSpPr>
          <p:cNvPr id="183" name="矩形"/>
          <p:cNvSpPr/>
          <p:nvPr/>
        </p:nvSpPr>
        <p:spPr>
          <a:xfrm>
            <a:off x="703263" y="2205038"/>
            <a:ext cx="7648575" cy="38252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再者还有一种办法就是用框架的方法，用到条件注释加</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JS</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代码实现 </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代码如下</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latinLnBrk="1" hangingPunct="0">
              <a:lnSpc>
                <a:spcPct val="100000"/>
              </a:lnSpc>
              <a:spcBef>
                <a:spcPts val="0"/>
              </a:spcBef>
              <a:spcAft>
                <a:spcPts val="0"/>
              </a:spcAft>
              <a:buNone/>
            </a:pP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&lt;!--[if lt IE 9]&gt;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latinLnBrk="1"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&lt;script src="html5shiv.js"&gt;&lt;/script&gt;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latinLnBrk="1"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&lt;![endif]--&gt;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latinLnBrk="1" hangingPunct="0">
              <a:lnSpc>
                <a:spcPct val="100000"/>
              </a:lnSpc>
              <a:spcBef>
                <a:spcPts val="0"/>
              </a:spcBef>
              <a:spcAft>
                <a:spcPts val="0"/>
              </a:spcAft>
              <a:buNone/>
            </a:pP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直接加入这一句代码就可实现兼容问题，关于条件注意中的 </a:t>
            </a: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b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b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是判断是否小于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IE9</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以下浏览器，如果是就执行这段</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JS</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代码 ，如果不是，就忽略掉。至于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JS</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中的链接直接打开进去看看就知道了，也是一大段的代码。</a:t>
            </a: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组合"/>
          <p:cNvGrpSpPr/>
          <p:nvPr/>
        </p:nvGrpSpPr>
        <p:grpSpPr>
          <a:xfrm>
            <a:off x="703263" y="1196975"/>
            <a:ext cx="7648575" cy="647700"/>
            <a:chOff x="703263" y="1196975"/>
            <a:chExt cx="7648575" cy="647700"/>
          </a:xfrm>
        </p:grpSpPr>
        <p:sp>
          <p:nvSpPr>
            <p:cNvPr id="52" name="矩形"/>
            <p:cNvSpPr/>
            <p:nvPr/>
          </p:nvSpPr>
          <p:spPr>
            <a:xfrm>
              <a:off x="703263" y="1196975"/>
              <a:ext cx="7648575" cy="647700"/>
            </a:xfrm>
            <a:prstGeom prst="rect">
              <a:avLst/>
            </a:prstGeom>
            <a:solidFill>
              <a:srgbClr val="FF682F"/>
            </a:solidFill>
            <a:ln w="9525" cap="flat" cmpd="sng">
              <a:noFill/>
              <a:prstDash val="solid"/>
              <a:miter/>
            </a:ln>
          </p:spPr>
        </p:sp>
        <p:sp>
          <p:nvSpPr>
            <p:cNvPr id="53"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的发展历史</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pic>
        <p:nvPicPr>
          <p:cNvPr id="55" name="图片"/>
          <p:cNvPicPr>
            <a:picLocks noChangeAspect="1"/>
          </p:cNvPicPr>
          <p:nvPr/>
        </p:nvPicPr>
        <p:blipFill>
          <a:blip r:embed="rId1" cstate="print"/>
          <a:stretch>
            <a:fillRect/>
          </a:stretch>
        </p:blipFill>
        <p:spPr>
          <a:xfrm>
            <a:off x="755650" y="2133600"/>
            <a:ext cx="6448425" cy="3063875"/>
          </a:xfrm>
          <a:prstGeom prst="rect">
            <a:avLst/>
          </a:prstGeom>
          <a:noFill/>
          <a:ln w="9525" cap="flat" cmpd="sng">
            <a:noFill/>
            <a:prstDash val="solid"/>
            <a:miter/>
          </a:ln>
        </p:spPr>
      </p:pic>
      <p:sp>
        <p:nvSpPr>
          <p:cNvPr id="56" name="矩形"/>
          <p:cNvSpPr/>
          <p:nvPr/>
        </p:nvSpPr>
        <p:spPr>
          <a:xfrm>
            <a:off x="1111250" y="5253038"/>
            <a:ext cx="6845300" cy="6248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由上面的图可以得知，现在的</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还不是一个最终统一的版本，所以说</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用在手机端的开发</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6" name="组合"/>
          <p:cNvGrpSpPr/>
          <p:nvPr/>
        </p:nvGrpSpPr>
        <p:grpSpPr>
          <a:xfrm>
            <a:off x="739774" y="620713"/>
            <a:ext cx="7648575" cy="647699"/>
            <a:chOff x="739774" y="620713"/>
            <a:chExt cx="7648575" cy="647699"/>
          </a:xfrm>
        </p:grpSpPr>
        <p:sp>
          <p:nvSpPr>
            <p:cNvPr id="184" name="矩形"/>
            <p:cNvSpPr/>
            <p:nvPr/>
          </p:nvSpPr>
          <p:spPr>
            <a:xfrm>
              <a:off x="739774" y="620713"/>
              <a:ext cx="7648575" cy="647699"/>
            </a:xfrm>
            <a:prstGeom prst="rect">
              <a:avLst/>
            </a:prstGeom>
            <a:solidFill>
              <a:srgbClr val="FF682F"/>
            </a:solidFill>
            <a:ln w="9525" cap="flat" cmpd="sng">
              <a:noFill/>
              <a:prstDash val="solid"/>
              <a:miter/>
            </a:ln>
          </p:spPr>
        </p:sp>
        <p:sp>
          <p:nvSpPr>
            <p:cNvPr id="185" name="矩形"/>
            <p:cNvSpPr/>
            <p:nvPr/>
          </p:nvSpPr>
          <p:spPr>
            <a:xfrm>
              <a:off x="2736850" y="688973"/>
              <a:ext cx="4392612" cy="523218"/>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新增的表单元素</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187" name="矩形"/>
          <p:cNvSpPr/>
          <p:nvPr/>
        </p:nvSpPr>
        <p:spPr>
          <a:xfrm>
            <a:off x="684213" y="1484313"/>
            <a:ext cx="7462837" cy="19583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新增的</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Search/tel/url/email/number/range/color/file</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Datetime/date/month/week/time/datetime-local</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 name="矩形"/>
          <p:cNvSpPr/>
          <p:nvPr/>
        </p:nvSpPr>
        <p:spPr>
          <a:xfrm>
            <a:off x="703263" y="1916113"/>
            <a:ext cx="7648575" cy="307848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类型设置</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：专门用来输入</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地址的文本框</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如果该文本框中内容不是</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地址格式的，则不允许提交。但它不检查</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地址是否存在。提交时可以为空</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内容为空也会被提交成功</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，除非加上了</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required</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a:t>
            </a: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具有</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multiple</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属性，它允许在该文本框中输入一串以逗号分隔的</a:t>
            </a:r>
            <a:r>
              <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a:t>
            </a:r>
            <a:r>
              <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a:t>
            </a: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191" name="组合"/>
          <p:cNvGrpSpPr/>
          <p:nvPr/>
        </p:nvGrpSpPr>
        <p:grpSpPr>
          <a:xfrm>
            <a:off x="703263" y="908050"/>
            <a:ext cx="7648575" cy="647699"/>
            <a:chOff x="703263" y="908050"/>
            <a:chExt cx="7648575" cy="647699"/>
          </a:xfrm>
        </p:grpSpPr>
        <p:sp>
          <p:nvSpPr>
            <p:cNvPr id="189" name="矩形"/>
            <p:cNvSpPr/>
            <p:nvPr/>
          </p:nvSpPr>
          <p:spPr>
            <a:xfrm>
              <a:off x="703263" y="908050"/>
              <a:ext cx="7648575" cy="647699"/>
            </a:xfrm>
            <a:prstGeom prst="rect">
              <a:avLst/>
            </a:prstGeom>
            <a:solidFill>
              <a:srgbClr val="FF682F"/>
            </a:solidFill>
            <a:ln w="9525" cap="flat" cmpd="sng">
              <a:noFill/>
              <a:prstDash val="solid"/>
              <a:miter/>
            </a:ln>
          </p:spPr>
        </p:sp>
        <p:sp>
          <p:nvSpPr>
            <p:cNvPr id="190"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矩形"/>
          <p:cNvSpPr/>
          <p:nvPr/>
        </p:nvSpPr>
        <p:spPr>
          <a:xfrm>
            <a:off x="703263" y="1916113"/>
            <a:ext cx="7648575" cy="14249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url</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：专门用来输入</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URL</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地址的文本框。如果该文本框中内容不是</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URL</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地址格式的，则不允许提交。</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name=‘url1’ type=‘url’  value=‘’http://www.baidu.com”&gt;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195" name="组合"/>
          <p:cNvGrpSpPr/>
          <p:nvPr/>
        </p:nvGrpSpPr>
        <p:grpSpPr>
          <a:xfrm>
            <a:off x="703263" y="908050"/>
            <a:ext cx="7648575" cy="647699"/>
            <a:chOff x="703263" y="908050"/>
            <a:chExt cx="7648575" cy="647699"/>
          </a:xfrm>
        </p:grpSpPr>
        <p:sp>
          <p:nvSpPr>
            <p:cNvPr id="193" name="矩形"/>
            <p:cNvSpPr/>
            <p:nvPr/>
          </p:nvSpPr>
          <p:spPr>
            <a:xfrm>
              <a:off x="703263" y="908050"/>
              <a:ext cx="7648575" cy="647699"/>
            </a:xfrm>
            <a:prstGeom prst="rect">
              <a:avLst/>
            </a:prstGeom>
            <a:solidFill>
              <a:srgbClr val="FF682F"/>
            </a:solidFill>
            <a:ln w="9525" cap="flat" cmpd="sng">
              <a:noFill/>
              <a:prstDash val="solid"/>
              <a:miter/>
            </a:ln>
          </p:spPr>
        </p:sp>
        <p:sp>
          <p:nvSpPr>
            <p:cNvPr id="194"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 name="矩形"/>
          <p:cNvSpPr/>
          <p:nvPr/>
        </p:nvSpPr>
        <p:spPr>
          <a:xfrm>
            <a:off x="703263" y="1916113"/>
            <a:ext cx="7648575" cy="19583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Number</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：专门用来输入数字的文本框。在提交时会检查其中的内容是否为数字，具有</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min</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max</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step</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的属性。</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name=“number1”  type=“number”  value=“25”  min=“10”  max=“100”  step=“5” /&gt;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199" name="组合"/>
          <p:cNvGrpSpPr/>
          <p:nvPr/>
        </p:nvGrpSpPr>
        <p:grpSpPr>
          <a:xfrm>
            <a:off x="703263" y="908050"/>
            <a:ext cx="7648575" cy="647699"/>
            <a:chOff x="703263" y="908050"/>
            <a:chExt cx="7648575" cy="647699"/>
          </a:xfrm>
        </p:grpSpPr>
        <p:sp>
          <p:nvSpPr>
            <p:cNvPr id="197" name="矩形"/>
            <p:cNvSpPr/>
            <p:nvPr/>
          </p:nvSpPr>
          <p:spPr>
            <a:xfrm>
              <a:off x="703263" y="908050"/>
              <a:ext cx="7648575" cy="647699"/>
            </a:xfrm>
            <a:prstGeom prst="rect">
              <a:avLst/>
            </a:prstGeom>
            <a:solidFill>
              <a:srgbClr val="FF682F"/>
            </a:solidFill>
            <a:ln w="9525" cap="flat" cmpd="sng">
              <a:noFill/>
              <a:prstDash val="solid"/>
              <a:miter/>
            </a:ln>
          </p:spPr>
        </p:sp>
        <p:sp>
          <p:nvSpPr>
            <p:cNvPr id="198"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四、表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 name="矩形"/>
          <p:cNvSpPr/>
          <p:nvPr/>
        </p:nvSpPr>
        <p:spPr>
          <a:xfrm>
            <a:off x="703263" y="1916113"/>
            <a:ext cx="7648575" cy="3853813"/>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range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：是用来只允话输入一段范围内数值的文本框，它具有</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min</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max</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属性，及</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step</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属性，可以指定每次拖动的步幅。</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&lt;input  name=“range1” type=“range” value=“25” min=“0”  max=“100”  step=“5”    /&gt;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min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最小值</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max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最大值</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step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数字间隔</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203" name="组合"/>
          <p:cNvGrpSpPr/>
          <p:nvPr/>
        </p:nvGrpSpPr>
        <p:grpSpPr>
          <a:xfrm>
            <a:off x="703263" y="908050"/>
            <a:ext cx="7648575" cy="647699"/>
            <a:chOff x="703263" y="908050"/>
            <a:chExt cx="7648575" cy="647699"/>
          </a:xfrm>
        </p:grpSpPr>
        <p:sp>
          <p:nvSpPr>
            <p:cNvPr id="201" name="矩形"/>
            <p:cNvSpPr/>
            <p:nvPr/>
          </p:nvSpPr>
          <p:spPr>
            <a:xfrm>
              <a:off x="703263" y="908050"/>
              <a:ext cx="7648575" cy="647699"/>
            </a:xfrm>
            <a:prstGeom prst="rect">
              <a:avLst/>
            </a:prstGeom>
            <a:solidFill>
              <a:srgbClr val="FF682F"/>
            </a:solidFill>
            <a:ln w="9525" cap="flat" cmpd="sng">
              <a:noFill/>
              <a:prstDash val="solid"/>
              <a:miter/>
            </a:ln>
          </p:spPr>
        </p:sp>
        <p:sp>
          <p:nvSpPr>
            <p:cNvPr id="202"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矩形"/>
          <p:cNvSpPr/>
          <p:nvPr/>
        </p:nvSpPr>
        <p:spPr>
          <a:xfrm>
            <a:off x="703263" y="1916113"/>
            <a:ext cx="7648575" cy="615696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date pickers (date, month, week, time, datetime, datetime-local)</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拥有多个可供选取日期和时间的新输入类型。</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date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选取日、月、年</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month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选取月、年</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week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选取周和年</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time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选取时间（小时和分钟）</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datetime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选取时间、日、月、年（</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UTC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时间）</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datetime-local -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选取时间、日、月、年（本地时间）</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type=“month”  &gt;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Search</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：输入的是搜索的关键字，与</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type=“text”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基本上一样。</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手机上面输入完关键字之后，有搜索两个字，供点击</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Color</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：用来选取颜色。</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207" name="组合"/>
          <p:cNvGrpSpPr/>
          <p:nvPr/>
        </p:nvGrpSpPr>
        <p:grpSpPr>
          <a:xfrm>
            <a:off x="703263" y="908050"/>
            <a:ext cx="7648575" cy="647699"/>
            <a:chOff x="703263" y="908050"/>
            <a:chExt cx="7648575" cy="647699"/>
          </a:xfrm>
        </p:grpSpPr>
        <p:sp>
          <p:nvSpPr>
            <p:cNvPr id="205" name="矩形"/>
            <p:cNvSpPr/>
            <p:nvPr/>
          </p:nvSpPr>
          <p:spPr>
            <a:xfrm>
              <a:off x="703263" y="908050"/>
              <a:ext cx="7648575" cy="647699"/>
            </a:xfrm>
            <a:prstGeom prst="rect">
              <a:avLst/>
            </a:prstGeom>
            <a:solidFill>
              <a:srgbClr val="FF682F"/>
            </a:solidFill>
            <a:ln w="9525" cap="flat" cmpd="sng">
              <a:noFill/>
              <a:prstDash val="solid"/>
              <a:miter/>
            </a:ln>
          </p:spPr>
        </p:sp>
        <p:sp>
          <p:nvSpPr>
            <p:cNvPr id="206"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 name="矩形"/>
          <p:cNvSpPr/>
          <p:nvPr/>
        </p:nvSpPr>
        <p:spPr>
          <a:xfrm>
            <a:off x="703263" y="1916113"/>
            <a:ext cx="7648575" cy="2787013"/>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output</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 定义不同类型的输出，如计算结果的输出，或脚本的输出。</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注：必须从属于某个表单。即，必须将它书写在表单内部，或对它添加</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form</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属性。</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211" name="组合"/>
          <p:cNvGrpSpPr/>
          <p:nvPr/>
        </p:nvGrpSpPr>
        <p:grpSpPr>
          <a:xfrm>
            <a:off x="703263" y="908050"/>
            <a:ext cx="7648575" cy="647699"/>
            <a:chOff x="703263" y="908050"/>
            <a:chExt cx="7648575" cy="647699"/>
          </a:xfrm>
        </p:grpSpPr>
        <p:sp>
          <p:nvSpPr>
            <p:cNvPr id="209" name="矩形"/>
            <p:cNvSpPr/>
            <p:nvPr/>
          </p:nvSpPr>
          <p:spPr>
            <a:xfrm>
              <a:off x="703263" y="908050"/>
              <a:ext cx="7648575" cy="647699"/>
            </a:xfrm>
            <a:prstGeom prst="rect">
              <a:avLst/>
            </a:prstGeom>
            <a:solidFill>
              <a:srgbClr val="FF682F"/>
            </a:solidFill>
            <a:ln w="9525" cap="flat" cmpd="sng">
              <a:noFill/>
              <a:prstDash val="solid"/>
              <a:miter/>
            </a:ln>
          </p:spPr>
        </p:sp>
        <p:sp>
          <p:nvSpPr>
            <p:cNvPr id="210"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矩形"/>
          <p:cNvSpPr/>
          <p:nvPr/>
        </p:nvSpPr>
        <p:spPr>
          <a:xfrm>
            <a:off x="703263" y="1916113"/>
            <a:ext cx="7648575" cy="1986914"/>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对新元素样式的使用：</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注意，跟 </a:t>
            </a: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input  </a:t>
            </a:r>
            <a:r>
              <a:rPr lang="zh-CN" altLang="en-US"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标签设置样式一样，但是要设置标签中局部的样式不能实现。如改变日历的背景色，颜色框的按钮效果，等，这些都不可以实现。</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20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215" name="组合"/>
          <p:cNvGrpSpPr/>
          <p:nvPr/>
        </p:nvGrpSpPr>
        <p:grpSpPr>
          <a:xfrm>
            <a:off x="703263" y="908050"/>
            <a:ext cx="7648575" cy="647699"/>
            <a:chOff x="703263" y="908050"/>
            <a:chExt cx="7648575" cy="647699"/>
          </a:xfrm>
        </p:grpSpPr>
        <p:sp>
          <p:nvSpPr>
            <p:cNvPr id="213" name="矩形"/>
            <p:cNvSpPr/>
            <p:nvPr/>
          </p:nvSpPr>
          <p:spPr>
            <a:xfrm>
              <a:off x="703263" y="908050"/>
              <a:ext cx="7648575" cy="647699"/>
            </a:xfrm>
            <a:prstGeom prst="rect">
              <a:avLst/>
            </a:prstGeom>
            <a:solidFill>
              <a:srgbClr val="FF682F"/>
            </a:solidFill>
            <a:ln w="9525" cap="flat" cmpd="sng">
              <a:noFill/>
              <a:prstDash val="solid"/>
              <a:miter/>
            </a:ln>
          </p:spPr>
        </p:sp>
        <p:sp>
          <p:nvSpPr>
            <p:cNvPr id="214"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 name="矩形"/>
          <p:cNvSpPr/>
          <p:nvPr/>
        </p:nvSpPr>
        <p:spPr>
          <a:xfrm>
            <a:off x="703263" y="2205038"/>
            <a:ext cx="7648575" cy="48920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、表单新属性</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Datalist</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：选项列表</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type="url" list="url_list" name="link" /&gt;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&lt;datalist id="url_list"&gt;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&lt;option label="W3School" value="http://www.W3School.com.cn" /&gt; &lt;option label="Google" value="http://www.google.com" /&gt; &lt;option label="Microsoft" value="http://www.microsoft.com" /&gt;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&lt;/datalist&gt;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提示：</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option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元素永远都要设置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value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属性。</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grpSp>
        <p:nvGrpSpPr>
          <p:cNvPr id="219" name="组合"/>
          <p:cNvGrpSpPr/>
          <p:nvPr/>
        </p:nvGrpSpPr>
        <p:grpSpPr>
          <a:xfrm>
            <a:off x="703263" y="908050"/>
            <a:ext cx="7648575" cy="647699"/>
            <a:chOff x="703263" y="908050"/>
            <a:chExt cx="7648575" cy="647699"/>
          </a:xfrm>
        </p:grpSpPr>
        <p:sp>
          <p:nvSpPr>
            <p:cNvPr id="217" name="矩形"/>
            <p:cNvSpPr/>
            <p:nvPr/>
          </p:nvSpPr>
          <p:spPr>
            <a:xfrm>
              <a:off x="703263" y="908050"/>
              <a:ext cx="7648575" cy="647699"/>
            </a:xfrm>
            <a:prstGeom prst="rect">
              <a:avLst/>
            </a:prstGeom>
            <a:solidFill>
              <a:srgbClr val="FF682F"/>
            </a:solidFill>
            <a:ln w="9525" cap="flat" cmpd="sng">
              <a:noFill/>
              <a:prstDash val="solid"/>
              <a:miter/>
            </a:ln>
          </p:spPr>
        </p:sp>
        <p:sp>
          <p:nvSpPr>
            <p:cNvPr id="218"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2" name="组合"/>
          <p:cNvGrpSpPr/>
          <p:nvPr/>
        </p:nvGrpSpPr>
        <p:grpSpPr>
          <a:xfrm>
            <a:off x="703263" y="908050"/>
            <a:ext cx="7648575" cy="647699"/>
            <a:chOff x="703263" y="908050"/>
            <a:chExt cx="7648575" cy="647699"/>
          </a:xfrm>
        </p:grpSpPr>
        <p:sp>
          <p:nvSpPr>
            <p:cNvPr id="220" name="矩形"/>
            <p:cNvSpPr/>
            <p:nvPr/>
          </p:nvSpPr>
          <p:spPr>
            <a:xfrm>
              <a:off x="703263" y="908050"/>
              <a:ext cx="7648575" cy="647699"/>
            </a:xfrm>
            <a:prstGeom prst="rect">
              <a:avLst/>
            </a:prstGeom>
            <a:solidFill>
              <a:srgbClr val="FF682F"/>
            </a:solidFill>
            <a:ln w="9525" cap="flat" cmpd="sng">
              <a:noFill/>
              <a:prstDash val="solid"/>
              <a:miter/>
            </a:ln>
          </p:spPr>
        </p:sp>
        <p:sp>
          <p:nvSpPr>
            <p:cNvPr id="221"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 验 证</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23" name="矩形"/>
          <p:cNvSpPr/>
          <p:nvPr/>
        </p:nvSpPr>
        <p:spPr>
          <a:xfrm>
            <a:off x="684213" y="1700213"/>
            <a:ext cx="7648575" cy="51587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增加了大量在提交时对表单及表单元素内容有效性验证的功能。</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、自动验证</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required</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可以应用在大多数输入元素上（除了隐藏元素和图片），在提交时如果元素内容为空白，则不允许提交，同时显示提示文字。</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2</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pattern</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将属性值设为某个格式的正则表达式，在提交时会检查其内容是否符合给定格式。</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例：</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&lt;input pattern = “[0-9][A-Z]{3}” title="</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输入内容：一个数与三个大写字母</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placeholder=‘</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输入内容：一个数与三个大写字母</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’&gt;</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组合"/>
          <p:cNvGrpSpPr/>
          <p:nvPr/>
        </p:nvGrpSpPr>
        <p:grpSpPr>
          <a:xfrm>
            <a:off x="703263" y="1196975"/>
            <a:ext cx="7648575" cy="647700"/>
            <a:chOff x="703263" y="1196975"/>
            <a:chExt cx="7648575" cy="647700"/>
          </a:xfrm>
        </p:grpSpPr>
        <p:sp>
          <p:nvSpPr>
            <p:cNvPr id="59" name="矩形"/>
            <p:cNvSpPr/>
            <p:nvPr/>
          </p:nvSpPr>
          <p:spPr>
            <a:xfrm>
              <a:off x="703263" y="1196975"/>
              <a:ext cx="7648575" cy="647700"/>
            </a:xfrm>
            <a:prstGeom prst="rect">
              <a:avLst/>
            </a:prstGeom>
            <a:solidFill>
              <a:srgbClr val="FF682F"/>
            </a:solidFill>
            <a:ln w="9525" cap="flat" cmpd="sng">
              <a:noFill/>
              <a:prstDash val="solid"/>
              <a:miter/>
            </a:ln>
          </p:spPr>
        </p:sp>
        <p:sp>
          <p:nvSpPr>
            <p:cNvPr id="60"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的支持浏览器</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
        <p:nvSpPr>
          <p:cNvPr id="62" name="矩形"/>
          <p:cNvSpPr/>
          <p:nvPr/>
        </p:nvSpPr>
        <p:spPr>
          <a:xfrm>
            <a:off x="1187450" y="5661025"/>
            <a:ext cx="6845300" cy="8915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不同的浏览器显示的效果可能不一样。因为</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没有一个统一的标准，不同的浏览器解析时不一样的，现在还处于一个推广的阶段，但是大部分的时一样的</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63" name="图片"/>
          <p:cNvPicPr>
            <a:picLocks noChangeAspect="1"/>
          </p:cNvPicPr>
          <p:nvPr/>
        </p:nvPicPr>
        <p:blipFill>
          <a:blip r:embed="rId1" cstate="print"/>
          <a:stretch>
            <a:fillRect/>
          </a:stretch>
        </p:blipFill>
        <p:spPr>
          <a:xfrm>
            <a:off x="684213" y="2060575"/>
            <a:ext cx="6815137" cy="3351213"/>
          </a:xfrm>
          <a:prstGeom prst="rect">
            <a:avLst/>
          </a:prstGeom>
          <a:noFill/>
          <a:ln w="9525" cap="flat" cmpd="sng">
            <a:noFill/>
            <a:prstDash val="solid"/>
            <a:miter/>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6" name="组合"/>
          <p:cNvGrpSpPr/>
          <p:nvPr/>
        </p:nvGrpSpPr>
        <p:grpSpPr>
          <a:xfrm>
            <a:off x="703263" y="908050"/>
            <a:ext cx="7648575" cy="647699"/>
            <a:chOff x="703263" y="908050"/>
            <a:chExt cx="7648575" cy="647699"/>
          </a:xfrm>
        </p:grpSpPr>
        <p:sp>
          <p:nvSpPr>
            <p:cNvPr id="224" name="矩形"/>
            <p:cNvSpPr/>
            <p:nvPr/>
          </p:nvSpPr>
          <p:spPr>
            <a:xfrm>
              <a:off x="703263" y="908050"/>
              <a:ext cx="7648575" cy="647699"/>
            </a:xfrm>
            <a:prstGeom prst="rect">
              <a:avLst/>
            </a:prstGeom>
            <a:solidFill>
              <a:srgbClr val="FF682F"/>
            </a:solidFill>
            <a:ln w="9525" cap="flat" cmpd="sng">
              <a:noFill/>
              <a:prstDash val="solid"/>
              <a:miter/>
            </a:ln>
          </p:spPr>
        </p:sp>
        <p:sp>
          <p:nvSpPr>
            <p:cNvPr id="225"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新增元素与属性</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27" name="矩形"/>
          <p:cNvSpPr/>
          <p:nvPr/>
        </p:nvSpPr>
        <p:spPr>
          <a:xfrm>
            <a:off x="755650" y="1700213"/>
            <a:ext cx="7648575" cy="490728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新增属性</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   placeholder</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属性：文本框处于未输入状态时文本框中显示的输入提示。</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    autofocus</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属性：给文本框、选择框、或者按钮控件加上该属性，当打开页面时，该控件自动获得国标焦点，一个页面只能有一个。</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required</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属性：验证输入不能为空</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list</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属性：结合</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datalist</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元素使用</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autocomplete</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属性：输入富和所用的自动完成功能，是一个节省输入时间，同时也十分方便的功能。只有三种：</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on/off/""</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on</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可是显示指定候补输入的数据列表，使用</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datalist</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元素与</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list</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属性提供候补输入的数据列表，自动完成时，可以讲该</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datalist</a:t>
            </a:r>
            <a:r>
              <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元素中的数据作为候补输入的数据在文本框中显示：</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autocapitalize="off" 控制首字母大小写( </a:t>
            </a:r>
            <a:r>
              <a:rPr lang="en-US" altLang="zh-CN" sz="10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我们知道在iOS中，当虚拟键盘弹出时，默认情况下键盘是开启首字母大写的功能的，根据某些业务场景，可能我们需要关闭这个功能，移动版本webkit为input元素提供了autocapitalize属性，通过指定autocapitalize=”off”来关闭键盘默认首字母大写</a:t>
            </a: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a:t>
            </a:r>
            <a:endPar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rPr>
              <a:t>&lt;input type="text" name="greeting" autocomplete="on"  list ="greeting"&gt;</a:t>
            </a: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0" name="组合"/>
          <p:cNvGrpSpPr/>
          <p:nvPr/>
        </p:nvGrpSpPr>
        <p:grpSpPr>
          <a:xfrm>
            <a:off x="703263" y="908050"/>
            <a:ext cx="7648575" cy="647699"/>
            <a:chOff x="703263" y="908050"/>
            <a:chExt cx="7648575" cy="647699"/>
          </a:xfrm>
        </p:grpSpPr>
        <p:sp>
          <p:nvSpPr>
            <p:cNvPr id="228" name="矩形"/>
            <p:cNvSpPr/>
            <p:nvPr/>
          </p:nvSpPr>
          <p:spPr>
            <a:xfrm>
              <a:off x="703263" y="908050"/>
              <a:ext cx="7648575" cy="647699"/>
            </a:xfrm>
            <a:prstGeom prst="rect">
              <a:avLst/>
            </a:prstGeom>
            <a:solidFill>
              <a:srgbClr val="FF682F"/>
            </a:solidFill>
            <a:ln w="9525" cap="flat" cmpd="sng">
              <a:noFill/>
              <a:prstDash val="solid"/>
              <a:miter/>
            </a:ln>
          </p:spPr>
        </p:sp>
        <p:sp>
          <p:nvSpPr>
            <p:cNvPr id="229"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 验 证</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31" name="矩形"/>
          <p:cNvSpPr/>
          <p:nvPr/>
        </p:nvSpPr>
        <p:spPr>
          <a:xfrm>
            <a:off x="684213" y="1700213"/>
            <a:ext cx="7648575" cy="3291837"/>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、显示验证</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）、除了对</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元素来添加属性进行元素内容有效性的自动验证外，在</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中，</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form</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元素与</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元素（包括</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select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和</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textarea</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）都具有一个</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checkValidity</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方法，调用该方法可以显式的对表单内所有元素内容或者单个元素内容进行有效的验证。</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checkValidity</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方法以</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boolean</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的形式返回结果。</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注：如果采用</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jQuery</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，方法是</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$("#email").checkValidity;</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如果是</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js</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，方法就是</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rPr>
              <a:t>email.checkValidity();</a:t>
            </a: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pic>
        <p:nvPicPr>
          <p:cNvPr id="232" name="图片"/>
          <p:cNvPicPr>
            <a:picLocks noChangeAspect="1"/>
          </p:cNvPicPr>
          <p:nvPr/>
        </p:nvPicPr>
        <p:blipFill>
          <a:blip r:embed="rId1" cstate="print"/>
          <a:stretch>
            <a:fillRect/>
          </a:stretch>
        </p:blipFill>
        <p:spPr>
          <a:xfrm>
            <a:off x="3852011" y="3359150"/>
            <a:ext cx="4803038" cy="3453797"/>
          </a:xfrm>
          <a:prstGeom prst="rect">
            <a:avLst/>
          </a:prstGeom>
          <a:noFill/>
          <a:ln w="9525" cap="flat" cmpd="sng">
            <a:noFill/>
            <a:prstDash val="solid"/>
            <a:miter/>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 name="组合"/>
          <p:cNvGrpSpPr/>
          <p:nvPr/>
        </p:nvGrpSpPr>
        <p:grpSpPr>
          <a:xfrm>
            <a:off x="703263" y="908050"/>
            <a:ext cx="7648575" cy="647699"/>
            <a:chOff x="703263" y="908050"/>
            <a:chExt cx="7648575" cy="647699"/>
          </a:xfrm>
        </p:grpSpPr>
        <p:sp>
          <p:nvSpPr>
            <p:cNvPr id="233" name="矩形"/>
            <p:cNvSpPr/>
            <p:nvPr/>
          </p:nvSpPr>
          <p:spPr>
            <a:xfrm>
              <a:off x="703263" y="908050"/>
              <a:ext cx="7648575" cy="647699"/>
            </a:xfrm>
            <a:prstGeom prst="rect">
              <a:avLst/>
            </a:prstGeom>
            <a:solidFill>
              <a:srgbClr val="FF682F"/>
            </a:solidFill>
            <a:ln w="9525" cap="flat" cmpd="sng">
              <a:noFill/>
              <a:prstDash val="solid"/>
              <a:miter/>
            </a:ln>
          </p:spPr>
        </p:sp>
        <p:sp>
          <p:nvSpPr>
            <p:cNvPr id="234"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 验 证</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36" name="矩形"/>
          <p:cNvSpPr/>
          <p:nvPr/>
        </p:nvSpPr>
        <p:spPr>
          <a:xfrm>
            <a:off x="684213" y="1700213"/>
            <a:ext cx="7648575" cy="4358640"/>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HTML5</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增加了大量在提交时对表单及表单元素内容有效性验证的功能。</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、自动验证</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3</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min</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max</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step</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为包含数字或日期的 </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input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类型规定限定（约束）</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max: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最大值</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min: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最小值</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step: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数字间隔</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例：</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&lt;input type="number“ min="0" max="10" step="3" /&gt;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9" name="组合"/>
          <p:cNvGrpSpPr/>
          <p:nvPr/>
        </p:nvGrpSpPr>
        <p:grpSpPr>
          <a:xfrm>
            <a:off x="703263" y="908050"/>
            <a:ext cx="7648575" cy="647699"/>
            <a:chOff x="703263" y="908050"/>
            <a:chExt cx="7648575" cy="647699"/>
          </a:xfrm>
        </p:grpSpPr>
        <p:sp>
          <p:nvSpPr>
            <p:cNvPr id="237" name="矩形"/>
            <p:cNvSpPr/>
            <p:nvPr/>
          </p:nvSpPr>
          <p:spPr>
            <a:xfrm>
              <a:off x="703263" y="908050"/>
              <a:ext cx="7648575" cy="647699"/>
            </a:xfrm>
            <a:prstGeom prst="rect">
              <a:avLst/>
            </a:prstGeom>
            <a:solidFill>
              <a:srgbClr val="FF682F"/>
            </a:solidFill>
            <a:ln w="9525" cap="flat" cmpd="sng">
              <a:noFill/>
              <a:prstDash val="solid"/>
              <a:miter/>
            </a:ln>
          </p:spPr>
        </p:sp>
        <p:sp>
          <p:nvSpPr>
            <p:cNvPr id="238"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 验 证</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40" name="矩形"/>
          <p:cNvSpPr/>
          <p:nvPr/>
        </p:nvSpPr>
        <p:spPr>
          <a:xfrm>
            <a:off x="684213" y="1700213"/>
            <a:ext cx="7648575" cy="1958339"/>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、取消验证</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可以对</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form</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表单添加novalidate属性，即使</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form</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表单中的</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input</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添加了</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required</a:t>
            </a: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，也将不进行验证</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3" name="组合"/>
          <p:cNvGrpSpPr/>
          <p:nvPr/>
        </p:nvGrpSpPr>
        <p:grpSpPr>
          <a:xfrm>
            <a:off x="703263" y="908050"/>
            <a:ext cx="7648575" cy="647699"/>
            <a:chOff x="703263" y="908050"/>
            <a:chExt cx="7648575" cy="647699"/>
          </a:xfrm>
        </p:grpSpPr>
        <p:sp>
          <p:nvSpPr>
            <p:cNvPr id="241" name="矩形"/>
            <p:cNvSpPr/>
            <p:nvPr/>
          </p:nvSpPr>
          <p:spPr>
            <a:xfrm>
              <a:off x="703263" y="908050"/>
              <a:ext cx="7648575" cy="647699"/>
            </a:xfrm>
            <a:prstGeom prst="rect">
              <a:avLst/>
            </a:prstGeom>
            <a:solidFill>
              <a:srgbClr val="FF682F"/>
            </a:solidFill>
            <a:ln w="9525" cap="flat" cmpd="sng">
              <a:noFill/>
              <a:prstDash val="solid"/>
              <a:miter/>
            </a:ln>
          </p:spPr>
        </p:sp>
        <p:sp>
          <p:nvSpPr>
            <p:cNvPr id="242" name="矩形"/>
            <p:cNvSpPr/>
            <p:nvPr/>
          </p:nvSpPr>
          <p:spPr>
            <a:xfrm>
              <a:off x="2266950" y="979486"/>
              <a:ext cx="4762500"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ctr" eaLnBrk="0" hangingPunct="0">
                <a:lnSpc>
                  <a:spcPct val="100000"/>
                </a:lnSpc>
                <a:spcBef>
                  <a:spcPts val="0"/>
                </a:spcBef>
                <a:spcAft>
                  <a:spcPts val="0"/>
                </a:spcAft>
                <a:buNone/>
              </a:pP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表  单 验 证</a:t>
              </a:r>
              <a:endPar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endParaRPr>
            </a:p>
          </p:txBody>
        </p:sp>
      </p:grpSp>
      <p:sp>
        <p:nvSpPr>
          <p:cNvPr id="244" name="矩形"/>
          <p:cNvSpPr/>
          <p:nvPr/>
        </p:nvSpPr>
        <p:spPr>
          <a:xfrm>
            <a:off x="684213" y="1700213"/>
            <a:ext cx="7648575" cy="2225038"/>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Multiple:</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可以输入一个或多个值，每个值之间用逗号分开；如果要获取其中的值在用</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split</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获取；</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例：</a:t>
            </a: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&lt;input type=“email” multiple/&gt;</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p>
            <a:pPr marL="0" indent="0" algn="l">
              <a:lnSpc>
                <a:spcPct val="100000"/>
              </a:lnSpc>
              <a:spcBef>
                <a:spcPts val="0"/>
              </a:spcBef>
              <a:spcAft>
                <a:spcPts val="0"/>
              </a:spcAft>
              <a:buNone/>
            </a:pPr>
            <a:r>
              <a:rPr lang="zh-CN" altLang="en-US"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还可以应用于</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file</a:t>
            </a:r>
            <a:endPar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p>
            <a:pPr marL="0" indent="0" algn="l" eaLnBrk="0" hangingPunct="0">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eaLnBrk="0" hangingPunct="0">
              <a:lnSpc>
                <a:spcPct val="100000"/>
              </a:lnSpc>
              <a:spcBef>
                <a:spcPts val="0"/>
              </a:spcBef>
              <a:spcAft>
                <a:spcPts val="0"/>
              </a:spcAft>
              <a:buNone/>
            </a:pPr>
            <a:endParaRPr lang="en-US" altLang="zh-CN" sz="1800" u="none" strike="noStrike" kern="1200" cap="none" spc="0" baseline="0">
              <a:solidFill>
                <a:srgbClr val="333333"/>
              </a:solidFill>
              <a:latin typeface="微软雅黑" panose="020B0503020204020204" pitchFamily="2" charset="-122"/>
              <a:ea typeface="微软雅黑" panose="020B0503020204020204" pitchFamily="2" charset="-122"/>
              <a:cs typeface="Arial" panose="020B0604020202020204" pitchFamily="34" charset="0"/>
            </a:endParaRPr>
          </a:p>
          <a:p>
            <a:pPr marL="0" indent="0" algn="l" eaLnBrk="0" hangingPunct="0">
              <a:lnSpc>
                <a:spcPct val="100000"/>
              </a:lnSpc>
              <a:spcBef>
                <a:spcPts val="0"/>
              </a:spcBef>
              <a:spcAft>
                <a:spcPts val="0"/>
              </a:spcAft>
              <a:buNone/>
            </a:pPr>
            <a:endParaRPr lang="zh-CN" altLang="en-US" sz="1800" u="none" strike="noStrike" kern="1200" cap="none" spc="0" baseline="0">
              <a:solidFill>
                <a:schemeClr val="tx1"/>
              </a:solidFill>
              <a:latin typeface="Arial" panose="020B0604020202020204" pitchFamily="34" charset="0"/>
              <a:ea typeface="微软雅黑" panose="020B0503020204020204" pitchFamily="2"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组合"/>
          <p:cNvGrpSpPr/>
          <p:nvPr/>
        </p:nvGrpSpPr>
        <p:grpSpPr>
          <a:xfrm>
            <a:off x="703263" y="1196975"/>
            <a:ext cx="7648575" cy="647700"/>
            <a:chOff x="703263" y="1196975"/>
            <a:chExt cx="7648575" cy="647700"/>
          </a:xfrm>
        </p:grpSpPr>
        <p:sp>
          <p:nvSpPr>
            <p:cNvPr id="66" name="矩形"/>
            <p:cNvSpPr/>
            <p:nvPr/>
          </p:nvSpPr>
          <p:spPr>
            <a:xfrm>
              <a:off x="703263" y="1196975"/>
              <a:ext cx="7648575" cy="647700"/>
            </a:xfrm>
            <a:prstGeom prst="rect">
              <a:avLst/>
            </a:prstGeom>
            <a:solidFill>
              <a:srgbClr val="FF682F"/>
            </a:solidFill>
            <a:ln w="9525" cap="flat" cmpd="sng">
              <a:noFill/>
              <a:prstDash val="solid"/>
              <a:miter/>
            </a:ln>
          </p:spPr>
        </p:sp>
        <p:sp>
          <p:nvSpPr>
            <p:cNvPr id="67"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的发展历史</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pic>
        <p:nvPicPr>
          <p:cNvPr id="69" name="图片" descr="f9cf12a5459fee06-5e6cf438ddc01021-97a91730f168545c84017f4b2814c9eb"/>
          <p:cNvPicPr>
            <a:picLocks noChangeAspect="1"/>
          </p:cNvPicPr>
          <p:nvPr/>
        </p:nvPicPr>
        <p:blipFill>
          <a:blip r:embed="rId1" cstate="print"/>
          <a:stretch>
            <a:fillRect/>
          </a:stretch>
        </p:blipFill>
        <p:spPr>
          <a:xfrm>
            <a:off x="1044575" y="2349500"/>
            <a:ext cx="6985000" cy="3824288"/>
          </a:xfrm>
          <a:prstGeom prst="rect">
            <a:avLst/>
          </a:prstGeom>
          <a:noFill/>
          <a:ln w="9525" cap="flat" cmpd="sng">
            <a:noFill/>
            <a:prstDash val="solid"/>
            <a:miter/>
          </a:ln>
        </p:spPr>
      </p:pic>
      <p:pic>
        <p:nvPicPr>
          <p:cNvPr id="70" name="图片"/>
          <p:cNvPicPr>
            <a:picLocks noChangeAspect="1"/>
          </p:cNvPicPr>
          <p:nvPr/>
        </p:nvPicPr>
        <p:blipFill>
          <a:blip r:embed="rId2" cstate="print"/>
          <a:stretch>
            <a:fillRect/>
          </a:stretch>
        </p:blipFill>
        <p:spPr>
          <a:xfrm>
            <a:off x="684213" y="2276475"/>
            <a:ext cx="7618411" cy="3676650"/>
          </a:xfrm>
          <a:prstGeom prst="rect">
            <a:avLst/>
          </a:prstGeom>
          <a:noFill/>
          <a:ln w="9525" cap="flat" cmpd="sng">
            <a:noFill/>
            <a:prstDash val="solid"/>
            <a:miter/>
          </a:ln>
        </p:spPr>
      </p:pic>
      <p:sp>
        <p:nvSpPr>
          <p:cNvPr id="71" name="矩形"/>
          <p:cNvSpPr/>
          <p:nvPr/>
        </p:nvSpPr>
        <p:spPr>
          <a:xfrm>
            <a:off x="755650" y="5949950"/>
            <a:ext cx="5434013" cy="6248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http://bj.jjj.qq.com/a/20151120/009740.htm?qq=0&amp;pt_src=3</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组合"/>
          <p:cNvGrpSpPr/>
          <p:nvPr/>
        </p:nvGrpSpPr>
        <p:grpSpPr>
          <a:xfrm>
            <a:off x="703263" y="1196975"/>
            <a:ext cx="7648575" cy="647700"/>
            <a:chOff x="703263" y="1196975"/>
            <a:chExt cx="7648575" cy="647700"/>
          </a:xfrm>
        </p:grpSpPr>
        <p:sp>
          <p:nvSpPr>
            <p:cNvPr id="72" name="矩形"/>
            <p:cNvSpPr/>
            <p:nvPr/>
          </p:nvSpPr>
          <p:spPr>
            <a:xfrm>
              <a:off x="703263" y="1196975"/>
              <a:ext cx="7648575" cy="647700"/>
            </a:xfrm>
            <a:prstGeom prst="rect">
              <a:avLst/>
            </a:prstGeom>
            <a:solidFill>
              <a:srgbClr val="FF682F"/>
            </a:solidFill>
            <a:ln w="9525" cap="flat" cmpd="sng">
              <a:noFill/>
              <a:prstDash val="solid"/>
              <a:miter/>
            </a:ln>
          </p:spPr>
        </p:sp>
        <p:sp>
          <p:nvSpPr>
            <p:cNvPr id="73"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的发展历史</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pic>
        <p:nvPicPr>
          <p:cNvPr id="75" name="图片"/>
          <p:cNvPicPr>
            <a:picLocks noChangeAspect="1"/>
          </p:cNvPicPr>
          <p:nvPr/>
        </p:nvPicPr>
        <p:blipFill>
          <a:blip r:embed="rId1" cstate="print"/>
          <a:stretch>
            <a:fillRect/>
          </a:stretch>
        </p:blipFill>
        <p:spPr>
          <a:xfrm>
            <a:off x="703263" y="2092325"/>
            <a:ext cx="7589837" cy="4248150"/>
          </a:xfrm>
          <a:prstGeom prst="rect">
            <a:avLst/>
          </a:prstGeom>
          <a:noFill/>
          <a:ln w="9525"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组合"/>
          <p:cNvGrpSpPr/>
          <p:nvPr/>
        </p:nvGrpSpPr>
        <p:grpSpPr>
          <a:xfrm>
            <a:off x="703263" y="1196975"/>
            <a:ext cx="7648575" cy="647700"/>
            <a:chOff x="703263" y="1196975"/>
            <a:chExt cx="7648575" cy="647700"/>
          </a:xfrm>
        </p:grpSpPr>
        <p:sp>
          <p:nvSpPr>
            <p:cNvPr id="76" name="矩形"/>
            <p:cNvSpPr/>
            <p:nvPr/>
          </p:nvSpPr>
          <p:spPr>
            <a:xfrm>
              <a:off x="703263" y="1196975"/>
              <a:ext cx="7648575" cy="647700"/>
            </a:xfrm>
            <a:prstGeom prst="rect">
              <a:avLst/>
            </a:prstGeom>
            <a:solidFill>
              <a:srgbClr val="FF682F"/>
            </a:solidFill>
            <a:ln w="9525" cap="flat" cmpd="sng">
              <a:noFill/>
              <a:prstDash val="solid"/>
              <a:miter/>
            </a:ln>
          </p:spPr>
        </p:sp>
        <p:sp>
          <p:nvSpPr>
            <p:cNvPr id="77" name="矩形"/>
            <p:cNvSpPr/>
            <p:nvPr/>
          </p:nvSpPr>
          <p:spPr>
            <a:xfrm>
              <a:off x="2700338"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的特点</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
        <p:nvSpPr>
          <p:cNvPr id="79" name="矩形"/>
          <p:cNvSpPr/>
          <p:nvPr/>
        </p:nvSpPr>
        <p:spPr>
          <a:xfrm>
            <a:off x="800417" y="2322830"/>
            <a:ext cx="6845300" cy="30251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、更简单</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、标签的语义化</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、语法更宽松</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4</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、多设备跨平台</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5</a:t>
            </a: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、自适应网页设计</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要解决的3个问题：</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1：web浏览器兼容性低</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2：文档结构不明确</a:t>
            </a:r>
            <a:endPar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3：应用程序的功能受到限制（跨域等）</a:t>
            </a:r>
            <a:endParaRPr lang="zh-CN" altLang="en-US" sz="1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466717" y="1849621"/>
            <a:ext cx="8233074" cy="4528729"/>
          </a:xfrm>
          <a:prstGeom prst="rect">
            <a:avLst/>
          </a:prstGeom>
          <a:noFill/>
          <a:ln w="9525" cap="flat" cmpd="sng">
            <a:noFill/>
            <a:prstDash val="solid"/>
            <a:miter/>
          </a:ln>
        </p:spPr>
        <p:txBody>
          <a:bodyPr vert="horz" wrap="square" lIns="91440" tIns="45720" rIns="91440" bIns="45720" anchor="t" anchorCtr="0"/>
          <a:lstStyle/>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1：文档类型（doctype声明）</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2：与HTML4兼容</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可以省略结束标记元素：li dt p option tr td th 等</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不允许结束标记：img link input meta br 等</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具有boolean的属性</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checked，disable，readonly</a:t>
            </a:r>
            <a:r>
              <a:rPr lang="zh-CN" altLang="en-US"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，selected</a:t>
            </a: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只用写属性就可以，表示值为true，删掉就是false</a:t>
            </a:r>
            <a:endPar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a:p>
            <a:pPr marL="340995" indent="-340995" algn="l">
              <a:lnSpc>
                <a:spcPct val="100000"/>
              </a:lnSpc>
              <a:spcBef>
                <a:spcPct val="20000"/>
              </a:spcBef>
              <a:spcAft>
                <a:spcPts val="0"/>
              </a:spcAft>
              <a:buFont typeface="Arial" panose="020B0604020202020204" pitchFamily="34" charset="0"/>
              <a:buChar char="•"/>
            </a:pPr>
            <a:r>
              <a:rPr lang="en-US" altLang="zh-CN"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rPr>
              <a:t>      省略引号：如 input的 type = text </a:t>
            </a:r>
            <a:endParaRPr lang="zh-CN" altLang="en-US" sz="1600" u="none" strike="noStrike" kern="1200" cap="none" spc="0" baseline="0">
              <a:solidFill>
                <a:schemeClr val="tx1"/>
              </a:solidFill>
              <a:latin typeface="Arial" panose="020B0604020202020204" pitchFamily="34" charset="0"/>
              <a:ea typeface="宋体" panose="02010600030101010101" pitchFamily="2" charset="-122"/>
              <a:cs typeface="Times New Roman" panose="02020603050405020304" charset="0"/>
            </a:endParaRPr>
          </a:p>
        </p:txBody>
      </p:sp>
      <p:grpSp>
        <p:nvGrpSpPr>
          <p:cNvPr id="90" name="组合"/>
          <p:cNvGrpSpPr/>
          <p:nvPr/>
        </p:nvGrpSpPr>
        <p:grpSpPr>
          <a:xfrm>
            <a:off x="684213" y="977903"/>
            <a:ext cx="7648575" cy="647698"/>
            <a:chOff x="684213" y="977903"/>
            <a:chExt cx="7648575" cy="647698"/>
          </a:xfrm>
        </p:grpSpPr>
        <p:sp>
          <p:nvSpPr>
            <p:cNvPr id="88" name="矩形"/>
            <p:cNvSpPr/>
            <p:nvPr/>
          </p:nvSpPr>
          <p:spPr>
            <a:xfrm>
              <a:off x="684213" y="977903"/>
              <a:ext cx="7648575" cy="647698"/>
            </a:xfrm>
            <a:prstGeom prst="rect">
              <a:avLst/>
            </a:prstGeom>
            <a:solidFill>
              <a:srgbClr val="FF682F"/>
            </a:solidFill>
            <a:ln w="9525" cap="flat" cmpd="sng">
              <a:noFill/>
              <a:prstDash val="solid"/>
              <a:miter/>
            </a:ln>
          </p:spPr>
        </p:sp>
        <p:sp>
          <p:nvSpPr>
            <p:cNvPr id="89" name="矩形"/>
            <p:cNvSpPr/>
            <p:nvPr/>
          </p:nvSpPr>
          <p:spPr>
            <a:xfrm>
              <a:off x="2681288" y="1046165"/>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HTML5</a:t>
              </a:r>
              <a:r>
                <a:rPr lang="zh-CN" altLang="en-US" sz="2800" b="1" u="none" strike="noStrike" kern="1200" cap="none" spc="0" baseline="0">
                  <a:solidFill>
                    <a:schemeClr val="bg1"/>
                  </a:solidFill>
                  <a:latin typeface="微软雅黑" panose="020B0503020204020204" pitchFamily="2" charset="-122"/>
                  <a:ea typeface="微软雅黑" panose="020B0503020204020204" pitchFamily="2" charset="-122"/>
                  <a:cs typeface="Arial" panose="020B0604020202020204" pitchFamily="34" charset="0"/>
                </a:rPr>
                <a:t>语法的变化</a:t>
              </a:r>
              <a:endParaRPr lang="zh-CN" altLang="en-US" sz="280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组合"/>
          <p:cNvGrpSpPr/>
          <p:nvPr/>
        </p:nvGrpSpPr>
        <p:grpSpPr>
          <a:xfrm>
            <a:off x="703263" y="1196975"/>
            <a:ext cx="7648575" cy="647700"/>
            <a:chOff x="703263" y="1196975"/>
            <a:chExt cx="7648575" cy="647700"/>
          </a:xfrm>
        </p:grpSpPr>
        <p:sp>
          <p:nvSpPr>
            <p:cNvPr id="91" name="矩形"/>
            <p:cNvSpPr/>
            <p:nvPr/>
          </p:nvSpPr>
          <p:spPr>
            <a:xfrm>
              <a:off x="703263" y="1196975"/>
              <a:ext cx="7648575" cy="647700"/>
            </a:xfrm>
            <a:prstGeom prst="rect">
              <a:avLst/>
            </a:prstGeom>
            <a:solidFill>
              <a:srgbClr val="FF682F"/>
            </a:solidFill>
            <a:ln w="9525" cap="flat" cmpd="sng">
              <a:noFill/>
              <a:prstDash val="solid"/>
              <a:miter/>
            </a:ln>
          </p:spPr>
        </p:sp>
        <p:sp>
          <p:nvSpPr>
            <p:cNvPr id="92" name="矩形"/>
            <p:cNvSpPr/>
            <p:nvPr/>
          </p:nvSpPr>
          <p:spPr>
            <a:xfrm>
              <a:off x="2843213" y="1265237"/>
              <a:ext cx="4176712" cy="520065"/>
            </a:xfrm>
            <a:prstGeom prst="rect">
              <a:avLst/>
            </a:prstGeom>
            <a:noFill/>
            <a:ln w="9525" cap="flat" cmpd="sng">
              <a:noFill/>
              <a:prstDash val="solid"/>
              <a:miter/>
            </a:ln>
          </p:spPr>
          <p:txBody>
            <a:bodyPr vert="horz" wrap="square" lIns="91440" tIns="45720" rIns="91440" bIns="45720" anchor="t" anchorCtr="0">
              <a:spAutoFit/>
            </a:bodyPr>
            <a:lstStyle/>
            <a:p>
              <a:pPr marL="0" indent="0" algn="l" eaLnBrk="0" hangingPunct="0">
                <a:lnSpc>
                  <a:spcPct val="100000"/>
                </a:lnSpc>
                <a:spcBef>
                  <a:spcPts val="0"/>
                </a:spcBef>
                <a:spcAft>
                  <a:spcPts val="0"/>
                </a:spcAft>
                <a:buNone/>
              </a:pPr>
              <a:r>
                <a:rPr lang="en-US" altLang="zh-CN"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HTML5</a:t>
              </a:r>
              <a:r>
                <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rPr>
                <a:t>标签语义化</a:t>
              </a:r>
              <a:endParaRPr lang="zh-CN" altLang="en-US" sz="2800" u="none" strike="noStrike" kern="1200" cap="none" spc="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grpSp>
      <p:pic>
        <p:nvPicPr>
          <p:cNvPr id="94" name="图片"/>
          <p:cNvPicPr>
            <a:picLocks noChangeAspect="1"/>
          </p:cNvPicPr>
          <p:nvPr/>
        </p:nvPicPr>
        <p:blipFill>
          <a:blip r:embed="rId1" cstate="print"/>
          <a:stretch>
            <a:fillRect/>
          </a:stretch>
        </p:blipFill>
        <p:spPr>
          <a:xfrm>
            <a:off x="756058" y="1801068"/>
            <a:ext cx="7415887" cy="4940300"/>
          </a:xfrm>
          <a:prstGeom prst="rect">
            <a:avLst/>
          </a:prstGeom>
          <a:noFill/>
          <a:ln w="9525" cap="flat" cmpd="sng">
            <a:noFill/>
            <a:prstDash val="solid"/>
            <a:miter/>
          </a:ln>
        </p:spPr>
      </p:pic>
    </p:spTree>
  </p:cSld>
  <p:clrMapOvr>
    <a:masterClrMapping/>
  </p:clrMapOvr>
</p:sld>
</file>

<file path=ppt/theme/theme1.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
  <a:themeElements>
    <a:clrScheme name="默认设计模板">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默认设计模板">
      <a:majorFont>
        <a:latin typeface=""/>
        <a:ea typeface=""/>
        <a:cs typeface=""/>
      </a:majorFont>
      <a:minorFont>
        <a:latin typeface=""/>
        <a:ea typeface=""/>
        <a:cs typeface=""/>
      </a:minorFont>
    </a:fontScheme>
    <a:fmtScheme name="默认设计模板">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6364</Words>
  <Application>WPS 演示</Application>
  <PresentationFormat/>
  <Paragraphs>475</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9</vt:i4>
      </vt:variant>
      <vt:variant>
        <vt:lpstr>幻灯片标题</vt:lpstr>
      </vt:variant>
      <vt:variant>
        <vt:i4>44</vt:i4>
      </vt:variant>
    </vt:vector>
  </HeadingPairs>
  <TitlesOfParts>
    <vt:vector size="59" baseType="lpstr">
      <vt:lpstr>Arial</vt:lpstr>
      <vt:lpstr>宋体</vt:lpstr>
      <vt:lpstr>Wingdings</vt:lpstr>
      <vt:lpstr>Times New Roman</vt:lpstr>
      <vt:lpstr>Calibri</vt:lpstr>
      <vt:lpstr>微软雅黑</vt:lpstr>
      <vt:lpstr>默认设计模板</vt:lpstr>
      <vt:lpstr>默认设计模板</vt:lpstr>
      <vt:lpstr>默认设计模板</vt:lpstr>
      <vt:lpstr>默认设计模板</vt:lpstr>
      <vt:lpstr>默认设计模板</vt:lpstr>
      <vt:lpstr>默认设计模板</vt:lpstr>
      <vt:lpstr>默认设计模板</vt:lpstr>
      <vt:lpstr>默认设计模板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qianfeng</cp:lastModifiedBy>
  <cp:revision>994</cp:revision>
  <dcterms:created xsi:type="dcterms:W3CDTF">2009-05-11T03:02:00Z</dcterms:created>
  <dcterms:modified xsi:type="dcterms:W3CDTF">2016-12-23T12:41:36Z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